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E5F2971-B666-4E7A-8820-38D1237575BB}">
  <a:tblStyle styleId="{DE5F2971-B666-4E7A-8820-38D1237575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eccb1b7fe_0_3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eccb1b7fe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eccb1b7fe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eccb1b7f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eccb1b7fe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eccb1b7f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eccb1b7fe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eccb1b7f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eccb1b7fe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eccb1b7f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eccb1b7fe_0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eccb1b7f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0d5e343f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0d5e343f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0d5e343f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0d5e343f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eccb1b7fe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eccb1b7fe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0d5e343f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0d5e343f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eccb1b7f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eccb1b7f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eccb1b7fe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eccb1b7f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eccb1b7fe_0_3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eccb1b7fe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eccb1b7fe_0_3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eccb1b7fe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eccb1b7fe_0_3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eccb1b7fe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naek/youtube-n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YouTube Trending Study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Berkeley Willis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265500" y="768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Video Age</a:t>
            </a:r>
            <a:endParaRPr/>
          </a:p>
        </p:txBody>
      </p:sp>
      <p:sp>
        <p:nvSpPr>
          <p:cNvPr id="163" name="Google Shape;163;p22"/>
          <p:cNvSpPr txBox="1"/>
          <p:nvPr>
            <p:ph idx="1" type="subTitle"/>
          </p:nvPr>
        </p:nvSpPr>
        <p:spPr>
          <a:xfrm>
            <a:off x="265500" y="164137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number of days that a trending video is on the platform at the time of trending</a:t>
            </a:r>
            <a:endParaRPr/>
          </a:p>
        </p:txBody>
      </p:sp>
      <p:graphicFrame>
        <p:nvGraphicFramePr>
          <p:cNvPr id="164" name="Google Shape;164;p22"/>
          <p:cNvGraphicFramePr/>
          <p:nvPr/>
        </p:nvGraphicFramePr>
        <p:xfrm>
          <a:off x="237850" y="2832825"/>
          <a:ext cx="3000000" cy="3000000"/>
        </p:xfrm>
        <a:graphic>
          <a:graphicData uri="http://schemas.openxmlformats.org/drawingml/2006/table">
            <a:tbl>
              <a:tblPr>
                <a:noFill/>
                <a:tableStyleId>{DE5F2971-B666-4E7A-8820-38D1237575BB}</a:tableStyleId>
              </a:tblPr>
              <a:tblGrid>
                <a:gridCol w="1086725"/>
                <a:gridCol w="3013775"/>
              </a:tblGrid>
              <a:tr h="324075">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Mean</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9.915418</a:t>
                      </a:r>
                      <a:endParaRPr>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Mode</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0</a:t>
                      </a:r>
                      <a:endParaRPr>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Std. Dev.</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122.153945</a:t>
                      </a:r>
                      <a:endParaRPr>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Spread</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solidFill>
                            <a:schemeClr val="dk2"/>
                          </a:solidFill>
                          <a:latin typeface="Roboto"/>
                          <a:ea typeface="Roboto"/>
                          <a:cs typeface="Roboto"/>
                          <a:sym typeface="Roboto"/>
                        </a:rPr>
                        <a:t>This is not evenly distributed and still varies quite widely for trending videos.</a:t>
                      </a:r>
                      <a:endParaRPr sz="1000">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Outliers</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solidFill>
                            <a:schemeClr val="dk2"/>
                          </a:solidFill>
                          <a:latin typeface="Roboto"/>
                          <a:ea typeface="Roboto"/>
                          <a:cs typeface="Roboto"/>
                          <a:sym typeface="Roboto"/>
                        </a:rPr>
                        <a:t>Outliers will far more views, likely due to viral videos.</a:t>
                      </a:r>
                      <a:endParaRPr sz="1000">
                        <a:solidFill>
                          <a:schemeClr val="dk2"/>
                        </a:solidFill>
                        <a:latin typeface="Roboto"/>
                        <a:ea typeface="Roboto"/>
                        <a:cs typeface="Roboto"/>
                        <a:sym typeface="Roboto"/>
                      </a:endParaRPr>
                    </a:p>
                  </a:txBody>
                  <a:tcPr marT="91425" marB="91425" marR="91425" marL="91425"/>
                </a:tc>
              </a:tr>
            </a:tbl>
          </a:graphicData>
        </a:graphic>
      </p:graphicFrame>
      <p:pic>
        <p:nvPicPr>
          <p:cNvPr id="165" name="Google Shape;165;p22"/>
          <p:cNvPicPr preferRelativeResize="0"/>
          <p:nvPr/>
        </p:nvPicPr>
        <p:blipFill rotWithShape="1">
          <a:blip r:embed="rId3">
            <a:alphaModFix/>
          </a:blip>
          <a:srcRect b="0" l="4611" r="4611" t="0"/>
          <a:stretch/>
        </p:blipFill>
        <p:spPr>
          <a:xfrm>
            <a:off x="4600650" y="179375"/>
            <a:ext cx="4500850" cy="4784750"/>
          </a:xfrm>
          <a:prstGeom prst="rect">
            <a:avLst/>
          </a:prstGeom>
          <a:noFill/>
          <a:ln>
            <a:noFill/>
          </a:ln>
        </p:spPr>
      </p:pic>
      <p:sp>
        <p:nvSpPr>
          <p:cNvPr id="166" name="Google Shape;166;p22"/>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PMF of Views from World vs US Views</a:t>
            </a:r>
            <a:endParaRPr/>
          </a:p>
        </p:txBody>
      </p:sp>
      <p:sp>
        <p:nvSpPr>
          <p:cNvPr id="172" name="Google Shape;172;p23"/>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PMF of the number of views a video has for all countries, and then narrowed down to the US.</a:t>
            </a:r>
            <a:endParaRPr/>
          </a:p>
        </p:txBody>
      </p:sp>
      <p:pic>
        <p:nvPicPr>
          <p:cNvPr id="173" name="Google Shape;173;p23"/>
          <p:cNvPicPr preferRelativeResize="0"/>
          <p:nvPr/>
        </p:nvPicPr>
        <p:blipFill rotWithShape="1">
          <a:blip r:embed="rId3">
            <a:alphaModFix/>
          </a:blip>
          <a:srcRect b="0" l="4611" r="4611" t="0"/>
          <a:stretch/>
        </p:blipFill>
        <p:spPr>
          <a:xfrm>
            <a:off x="4600650" y="179375"/>
            <a:ext cx="4500850" cy="4784750"/>
          </a:xfrm>
          <a:prstGeom prst="rect">
            <a:avLst/>
          </a:prstGeom>
          <a:noFill/>
          <a:ln>
            <a:noFill/>
          </a:ln>
        </p:spPr>
      </p:pic>
      <p:sp>
        <p:nvSpPr>
          <p:cNvPr id="174" name="Google Shape;174;p23"/>
          <p:cNvSpPr txBox="1"/>
          <p:nvPr/>
        </p:nvSpPr>
        <p:spPr>
          <a:xfrm>
            <a:off x="506550" y="3832825"/>
            <a:ext cx="3563100" cy="10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What we can see here is interesting, across the world there is likely a country that is pushing the distribution further to the left, because we see a somewhat more even distribution of views for trending videos in the US.</a:t>
            </a:r>
            <a:endParaRPr sz="1000"/>
          </a:p>
        </p:txBody>
      </p:sp>
      <p:sp>
        <p:nvSpPr>
          <p:cNvPr id="175" name="Google Shape;175;p23"/>
          <p:cNvSpPr txBox="1"/>
          <p:nvPr/>
        </p:nvSpPr>
        <p:spPr>
          <a:xfrm>
            <a:off x="152400" y="1524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6" name="Google Shape;176;p23"/>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CDF for Views in the US</a:t>
            </a:r>
            <a:endParaRPr/>
          </a:p>
        </p:txBody>
      </p:sp>
      <p:sp>
        <p:nvSpPr>
          <p:cNvPr id="182" name="Google Shape;182;p2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does a CDF of likes look like and what does it reveal?</a:t>
            </a:r>
            <a:endParaRPr/>
          </a:p>
        </p:txBody>
      </p:sp>
      <p:pic>
        <p:nvPicPr>
          <p:cNvPr id="183" name="Google Shape;183;p24"/>
          <p:cNvPicPr preferRelativeResize="0"/>
          <p:nvPr/>
        </p:nvPicPr>
        <p:blipFill rotWithShape="1">
          <a:blip r:embed="rId3">
            <a:alphaModFix/>
          </a:blip>
          <a:srcRect b="0" l="1616" r="1606" t="0"/>
          <a:stretch/>
        </p:blipFill>
        <p:spPr>
          <a:xfrm>
            <a:off x="4600650" y="179375"/>
            <a:ext cx="4500850" cy="478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Views and Likes</a:t>
            </a:r>
            <a:endParaRPr/>
          </a:p>
        </p:txBody>
      </p:sp>
      <p:sp>
        <p:nvSpPr>
          <p:cNvPr id="189" name="Google Shape;189;p2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0000"/>
                </a:solidFill>
                <a:highlight>
                  <a:srgbClr val="FFFFFF"/>
                </a:highlight>
                <a:latin typeface="Arial"/>
                <a:ea typeface="Arial"/>
                <a:cs typeface="Arial"/>
                <a:sym typeface="Arial"/>
              </a:rPr>
              <a:t>The scatter plots on the right illustrate two relationships US trending videos:</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highlight>
                  <a:srgbClr val="FFFFFF"/>
                </a:highlight>
                <a:latin typeface="Arial"/>
                <a:ea typeface="Arial"/>
                <a:cs typeface="Arial"/>
                <a:sym typeface="Arial"/>
              </a:rPr>
              <a:t>Views and Likes</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highlight>
                  <a:srgbClr val="FFFFFF"/>
                </a:highlight>
                <a:latin typeface="Arial"/>
                <a:ea typeface="Arial"/>
                <a:cs typeface="Arial"/>
                <a:sym typeface="Arial"/>
              </a:rPr>
              <a:t>Views and Comment Count</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000">
                <a:solidFill>
                  <a:srgbClr val="000000"/>
                </a:solidFill>
                <a:highlight>
                  <a:srgbClr val="FFFFFF"/>
                </a:highlight>
                <a:latin typeface="Arial"/>
                <a:ea typeface="Arial"/>
                <a:cs typeface="Arial"/>
                <a:sym typeface="Arial"/>
              </a:rPr>
              <a:t>What we can see there seems to be very strong correlative relationship with views and likes, and that there might be some relationship between views and the number of comments.</a:t>
            </a:r>
            <a:r>
              <a:rPr lang="en" sz="1000">
                <a:solidFill>
                  <a:srgbClr val="000000"/>
                </a:solidFill>
                <a:highlight>
                  <a:srgbClr val="FFFFFF"/>
                </a:highlight>
                <a:latin typeface="Arial"/>
                <a:ea typeface="Arial"/>
                <a:cs typeface="Arial"/>
                <a:sym typeface="Arial"/>
              </a:rPr>
              <a:t> </a:t>
            </a:r>
            <a:endParaRPr sz="10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000">
                <a:solidFill>
                  <a:srgbClr val="000000"/>
                </a:solidFill>
                <a:highlight>
                  <a:srgbClr val="FFFFFF"/>
                </a:highlight>
                <a:latin typeface="Arial"/>
                <a:ea typeface="Arial"/>
                <a:cs typeface="Arial"/>
                <a:sym typeface="Arial"/>
              </a:rPr>
              <a:t>However the relationship for views and comments seems a little more skewed with some oddities, due to some outliers I may not have caught.</a:t>
            </a:r>
            <a:endParaRPr sz="1000">
              <a:solidFill>
                <a:srgbClr val="000000"/>
              </a:solidFill>
              <a:highlight>
                <a:srgbClr val="FFFFFF"/>
              </a:highlight>
              <a:latin typeface="Arial"/>
              <a:ea typeface="Arial"/>
              <a:cs typeface="Arial"/>
              <a:sym typeface="Arial"/>
            </a:endParaRPr>
          </a:p>
        </p:txBody>
      </p:sp>
      <p:pic>
        <p:nvPicPr>
          <p:cNvPr id="190" name="Google Shape;190;p25"/>
          <p:cNvPicPr preferRelativeResize="0"/>
          <p:nvPr/>
        </p:nvPicPr>
        <p:blipFill rotWithShape="1">
          <a:blip r:embed="rId3">
            <a:alphaModFix/>
          </a:blip>
          <a:srcRect b="0" l="4611" r="4611" t="0"/>
          <a:stretch/>
        </p:blipFill>
        <p:spPr>
          <a:xfrm>
            <a:off x="4600650" y="179375"/>
            <a:ext cx="4500850" cy="4784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Relationship between Views and Likes</a:t>
            </a:r>
            <a:endParaRPr/>
          </a:p>
        </p:txBody>
      </p:sp>
      <p:sp>
        <p:nvSpPr>
          <p:cNvPr id="196" name="Google Shape;196;p2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0000"/>
                </a:solidFill>
                <a:highlight>
                  <a:srgbClr val="FFFFFF"/>
                </a:highlight>
                <a:latin typeface="Arial"/>
                <a:ea typeface="Arial"/>
                <a:cs typeface="Arial"/>
                <a:sym typeface="Arial"/>
              </a:rPr>
              <a:t>I ran a correlation test between the three </a:t>
            </a:r>
            <a:r>
              <a:rPr lang="en" sz="1000">
                <a:solidFill>
                  <a:srgbClr val="000000"/>
                </a:solidFill>
                <a:highlight>
                  <a:srgbClr val="FFFFFF"/>
                </a:highlight>
                <a:latin typeface="Arial"/>
                <a:ea typeface="Arial"/>
                <a:cs typeface="Arial"/>
                <a:sym typeface="Arial"/>
              </a:rPr>
              <a:t>variables</a:t>
            </a:r>
            <a:r>
              <a:rPr lang="en" sz="1000">
                <a:solidFill>
                  <a:srgbClr val="000000"/>
                </a:solidFill>
                <a:highlight>
                  <a:srgbClr val="FFFFFF"/>
                </a:highlight>
                <a:latin typeface="Arial"/>
                <a:ea typeface="Arial"/>
                <a:cs typeface="Arial"/>
                <a:sym typeface="Arial"/>
              </a:rPr>
              <a:t> of interest thus far, and it does seem to illustrate a fairly strong and correlative relationships between views and the number of likes or comments.</a:t>
            </a:r>
            <a:endParaRPr sz="10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000">
                <a:solidFill>
                  <a:srgbClr val="000000"/>
                </a:solidFill>
                <a:highlight>
                  <a:srgbClr val="FFFFFF"/>
                </a:highlight>
                <a:latin typeface="Arial"/>
                <a:ea typeface="Arial"/>
                <a:cs typeface="Arial"/>
                <a:sym typeface="Arial"/>
              </a:rPr>
              <a:t>Some thing of possible concern here is that likes and comment do have a very high relationship, even possibly showing some causality which in turn may interfere with the model.</a:t>
            </a:r>
            <a:endParaRPr sz="1000">
              <a:solidFill>
                <a:srgbClr val="000000"/>
              </a:solidFill>
              <a:highlight>
                <a:srgbClr val="FFFFFF"/>
              </a:highlight>
              <a:latin typeface="Arial"/>
              <a:ea typeface="Arial"/>
              <a:cs typeface="Arial"/>
              <a:sym typeface="Arial"/>
            </a:endParaRPr>
          </a:p>
        </p:txBody>
      </p:sp>
      <p:graphicFrame>
        <p:nvGraphicFramePr>
          <p:cNvPr id="197" name="Google Shape;197;p26"/>
          <p:cNvGraphicFramePr/>
          <p:nvPr/>
        </p:nvGraphicFramePr>
        <p:xfrm>
          <a:off x="4572000" y="1561750"/>
          <a:ext cx="3000000" cy="3000000"/>
        </p:xfrm>
        <a:graphic>
          <a:graphicData uri="http://schemas.openxmlformats.org/drawingml/2006/table">
            <a:tbl>
              <a:tblPr>
                <a:noFill/>
                <a:tableStyleId>{DE5F2971-B666-4E7A-8820-38D1237575BB}</a:tableStyleId>
              </a:tblPr>
              <a:tblGrid>
                <a:gridCol w="1143000"/>
                <a:gridCol w="1143000"/>
                <a:gridCol w="1143000"/>
                <a:gridCol w="1143000"/>
              </a:tblGrid>
              <a:tr h="505000">
                <a:tc>
                  <a:txBody>
                    <a:bodyPr/>
                    <a:lstStyle/>
                    <a:p>
                      <a:pPr indent="0" lvl="0" marL="0" rtl="0" algn="ctr">
                        <a:spcBef>
                          <a:spcPts val="0"/>
                        </a:spcBef>
                        <a:spcAft>
                          <a:spcPts val="0"/>
                        </a:spcAft>
                        <a:buNone/>
                      </a:pPr>
                      <a:r>
                        <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views</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likes</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comments</a:t>
                      </a:r>
                      <a:endParaRPr>
                        <a:solidFill>
                          <a:srgbClr val="FFFFFF"/>
                        </a:solidFill>
                      </a:endParaRPr>
                    </a:p>
                  </a:txBody>
                  <a:tcPr marT="91425" marB="91425" marR="91425" marL="91425" anchor="ctr"/>
                </a:tc>
              </a:tr>
              <a:tr h="505000">
                <a:tc>
                  <a:txBody>
                    <a:bodyPr/>
                    <a:lstStyle/>
                    <a:p>
                      <a:pPr indent="0" lvl="0" marL="0" rtl="0" algn="ctr">
                        <a:spcBef>
                          <a:spcPts val="0"/>
                        </a:spcBef>
                        <a:spcAft>
                          <a:spcPts val="0"/>
                        </a:spcAft>
                        <a:buNone/>
                      </a:pPr>
                      <a:r>
                        <a:rPr lang="en">
                          <a:solidFill>
                            <a:srgbClr val="FFFFFF"/>
                          </a:solidFill>
                        </a:rPr>
                        <a:t>views</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1.0</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0.789743</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0.620483</a:t>
                      </a:r>
                      <a:endParaRPr>
                        <a:solidFill>
                          <a:srgbClr val="FFFFFF"/>
                        </a:solidFill>
                      </a:endParaRPr>
                    </a:p>
                  </a:txBody>
                  <a:tcPr marT="91425" marB="91425" marR="91425" marL="91425" anchor="ctr"/>
                </a:tc>
              </a:tr>
              <a:tr h="505000">
                <a:tc>
                  <a:txBody>
                    <a:bodyPr/>
                    <a:lstStyle/>
                    <a:p>
                      <a:pPr indent="0" lvl="0" marL="0" rtl="0" algn="ctr">
                        <a:spcBef>
                          <a:spcPts val="0"/>
                        </a:spcBef>
                        <a:spcAft>
                          <a:spcPts val="0"/>
                        </a:spcAft>
                        <a:buNone/>
                      </a:pPr>
                      <a:r>
                        <a:rPr lang="en">
                          <a:solidFill>
                            <a:srgbClr val="FFFFFF"/>
                          </a:solidFill>
                        </a:rPr>
                        <a:t>likes</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0.789743</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1.0</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0.810042</a:t>
                      </a:r>
                      <a:endParaRPr>
                        <a:solidFill>
                          <a:srgbClr val="FFFFFF"/>
                        </a:solidFill>
                      </a:endParaRPr>
                    </a:p>
                  </a:txBody>
                  <a:tcPr marT="91425" marB="91425" marR="91425" marL="91425" anchor="ctr"/>
                </a:tc>
              </a:tr>
              <a:tr h="505000">
                <a:tc>
                  <a:txBody>
                    <a:bodyPr/>
                    <a:lstStyle/>
                    <a:p>
                      <a:pPr indent="0" lvl="0" marL="0" rtl="0" algn="ctr">
                        <a:spcBef>
                          <a:spcPts val="0"/>
                        </a:spcBef>
                        <a:spcAft>
                          <a:spcPts val="0"/>
                        </a:spcAft>
                        <a:buNone/>
                      </a:pPr>
                      <a:r>
                        <a:rPr lang="en">
                          <a:solidFill>
                            <a:srgbClr val="FFFFFF"/>
                          </a:solidFill>
                        </a:rPr>
                        <a:t>comments</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0.620483</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0.810042</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1.0</a:t>
                      </a:r>
                      <a:endParaRPr>
                        <a:solidFill>
                          <a:srgbClr val="FFFFFF"/>
                        </a:solidFill>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 for Views</a:t>
            </a:r>
            <a:endParaRPr/>
          </a:p>
        </p:txBody>
      </p:sp>
      <p:sp>
        <p:nvSpPr>
          <p:cNvPr id="203" name="Google Shape;203;p27"/>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0000"/>
                </a:solidFill>
                <a:highlight>
                  <a:srgbClr val="FFFFFF"/>
                </a:highlight>
                <a:latin typeface="Arial"/>
                <a:ea typeface="Arial"/>
                <a:cs typeface="Arial"/>
                <a:sym typeface="Arial"/>
              </a:rPr>
              <a:t>A model was then created to multivariate linear regression to predict how many views that a trending video would get based on several factors.</a:t>
            </a:r>
            <a:endParaRPr sz="10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i="1" lang="en" sz="1000">
                <a:solidFill>
                  <a:srgbClr val="000000"/>
                </a:solidFill>
                <a:highlight>
                  <a:srgbClr val="FFFFFF"/>
                </a:highlight>
                <a:latin typeface="Arial"/>
                <a:ea typeface="Arial"/>
                <a:cs typeface="Arial"/>
                <a:sym typeface="Arial"/>
              </a:rPr>
              <a:t>Formula: views ~ likes </a:t>
            </a:r>
            <a:r>
              <a:rPr lang="en" sz="1000">
                <a:solidFill>
                  <a:srgbClr val="000000"/>
                </a:solidFill>
                <a:highlight>
                  <a:srgbClr val="FFFFFF"/>
                </a:highlight>
                <a:latin typeface="Arial"/>
                <a:ea typeface="Arial"/>
                <a:cs typeface="Arial"/>
                <a:sym typeface="Arial"/>
              </a:rPr>
              <a:t>+</a:t>
            </a:r>
            <a:r>
              <a:rPr i="1" lang="en" sz="1000">
                <a:solidFill>
                  <a:srgbClr val="000000"/>
                </a:solidFill>
                <a:highlight>
                  <a:srgbClr val="FFFFFF"/>
                </a:highlight>
                <a:latin typeface="Arial"/>
                <a:ea typeface="Arial"/>
                <a:cs typeface="Arial"/>
                <a:sym typeface="Arial"/>
              </a:rPr>
              <a:t> dislikes</a:t>
            </a:r>
            <a:r>
              <a:rPr lang="en" sz="1000">
                <a:solidFill>
                  <a:srgbClr val="000000"/>
                </a:solidFill>
                <a:highlight>
                  <a:srgbClr val="FFFFFF"/>
                </a:highlight>
                <a:latin typeface="Arial"/>
                <a:ea typeface="Arial"/>
                <a:cs typeface="Arial"/>
                <a:sym typeface="Arial"/>
              </a:rPr>
              <a:t> + </a:t>
            </a:r>
            <a:r>
              <a:rPr i="1" lang="en" sz="1000">
                <a:solidFill>
                  <a:srgbClr val="000000"/>
                </a:solidFill>
                <a:highlight>
                  <a:srgbClr val="FFFFFF"/>
                </a:highlight>
                <a:latin typeface="Arial"/>
                <a:ea typeface="Arial"/>
                <a:cs typeface="Arial"/>
                <a:sym typeface="Arial"/>
              </a:rPr>
              <a:t>comment_count</a:t>
            </a:r>
            <a:r>
              <a:rPr lang="en" sz="1000">
                <a:solidFill>
                  <a:srgbClr val="000000"/>
                </a:solidFill>
                <a:highlight>
                  <a:srgbClr val="FFFFFF"/>
                </a:highlight>
                <a:latin typeface="Arial"/>
                <a:ea typeface="Arial"/>
                <a:cs typeface="Arial"/>
                <a:sym typeface="Arial"/>
              </a:rPr>
              <a:t> + </a:t>
            </a:r>
            <a:r>
              <a:rPr i="1" lang="en" sz="1000">
                <a:solidFill>
                  <a:srgbClr val="000000"/>
                </a:solidFill>
                <a:highlight>
                  <a:srgbClr val="FFFFFF"/>
                </a:highlight>
                <a:latin typeface="Arial"/>
                <a:ea typeface="Arial"/>
                <a:cs typeface="Arial"/>
                <a:sym typeface="Arial"/>
              </a:rPr>
              <a:t>video_age</a:t>
            </a:r>
            <a:endParaRPr i="1" sz="10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000">
                <a:solidFill>
                  <a:srgbClr val="000000"/>
                </a:solidFill>
                <a:highlight>
                  <a:srgbClr val="FFFFFF"/>
                </a:highlight>
                <a:latin typeface="Arial"/>
                <a:ea typeface="Arial"/>
                <a:cs typeface="Arial"/>
                <a:sym typeface="Arial"/>
              </a:rPr>
              <a:t>From the R-squared values given, it seems the model isn’t very the most accurate, with the model explaining the variance in ~68% for the actual view counts. </a:t>
            </a:r>
            <a:endParaRPr sz="1000">
              <a:solidFill>
                <a:srgbClr val="000000"/>
              </a:solidFill>
              <a:highlight>
                <a:srgbClr val="FFFFFF"/>
              </a:highlight>
              <a:latin typeface="Arial"/>
              <a:ea typeface="Arial"/>
              <a:cs typeface="Arial"/>
              <a:sym typeface="Arial"/>
            </a:endParaRPr>
          </a:p>
        </p:txBody>
      </p:sp>
      <p:sp>
        <p:nvSpPr>
          <p:cNvPr id="204" name="Google Shape;204;p27"/>
          <p:cNvSpPr txBox="1"/>
          <p:nvPr/>
        </p:nvSpPr>
        <p:spPr>
          <a:xfrm>
            <a:off x="5143500" y="176500"/>
            <a:ext cx="3521100" cy="52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Model Summary</a:t>
            </a:r>
            <a:endParaRPr>
              <a:solidFill>
                <a:srgbClr val="FFFFFF"/>
              </a:solidFill>
              <a:latin typeface="Roboto"/>
              <a:ea typeface="Roboto"/>
              <a:cs typeface="Roboto"/>
              <a:sym typeface="Roboto"/>
            </a:endParaRPr>
          </a:p>
        </p:txBody>
      </p:sp>
      <p:graphicFrame>
        <p:nvGraphicFramePr>
          <p:cNvPr id="205" name="Google Shape;205;p27"/>
          <p:cNvGraphicFramePr/>
          <p:nvPr/>
        </p:nvGraphicFramePr>
        <p:xfrm>
          <a:off x="5025613" y="3137550"/>
          <a:ext cx="3000000" cy="3000000"/>
        </p:xfrm>
        <a:graphic>
          <a:graphicData uri="http://schemas.openxmlformats.org/drawingml/2006/table">
            <a:tbl>
              <a:tblPr>
                <a:noFill/>
                <a:tableStyleId>{DE5F2971-B666-4E7A-8820-38D1237575BB}</a:tableStyleId>
              </a:tblPr>
              <a:tblGrid>
                <a:gridCol w="944550"/>
                <a:gridCol w="944550"/>
                <a:gridCol w="944550"/>
                <a:gridCol w="944550"/>
              </a:tblGrid>
              <a:tr h="306275">
                <a:tc>
                  <a:txBody>
                    <a:bodyPr/>
                    <a:lstStyle/>
                    <a:p>
                      <a:pPr indent="0" lvl="0" marL="0" rtl="0" algn="ctr">
                        <a:spcBef>
                          <a:spcPts val="0"/>
                        </a:spcBef>
                        <a:spcAft>
                          <a:spcPts val="0"/>
                        </a:spcAft>
                        <a:buNone/>
                      </a:pPr>
                      <a:r>
                        <a:rPr lang="en" sz="800">
                          <a:solidFill>
                            <a:srgbClr val="FFFFFF"/>
                          </a:solidFill>
                        </a:rPr>
                        <a:t>Variable</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coef</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std_err</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P &gt; | t |</a:t>
                      </a:r>
                      <a:endParaRPr sz="800">
                        <a:solidFill>
                          <a:srgbClr val="FFFFFF"/>
                        </a:solidFill>
                      </a:endParaRPr>
                    </a:p>
                  </a:txBody>
                  <a:tcPr marT="91425" marB="91425" marR="91425" marL="91425" anchor="ctr">
                    <a:solidFill>
                      <a:schemeClr val="dk1"/>
                    </a:solidFill>
                  </a:tcPr>
                </a:tc>
              </a:tr>
              <a:tr h="306275">
                <a:tc>
                  <a:txBody>
                    <a:bodyPr/>
                    <a:lstStyle/>
                    <a:p>
                      <a:pPr indent="0" lvl="0" marL="0" rtl="0" algn="ctr">
                        <a:spcBef>
                          <a:spcPts val="0"/>
                        </a:spcBef>
                        <a:spcAft>
                          <a:spcPts val="0"/>
                        </a:spcAft>
                        <a:buNone/>
                      </a:pPr>
                      <a:r>
                        <a:rPr lang="en" sz="800">
                          <a:solidFill>
                            <a:srgbClr val="FFFFFF"/>
                          </a:solidFill>
                        </a:rPr>
                        <a:t>Intercept</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1.126e+05</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3544.719</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0.000</a:t>
                      </a:r>
                      <a:endParaRPr sz="800">
                        <a:solidFill>
                          <a:srgbClr val="FFFFFF"/>
                        </a:solidFill>
                      </a:endParaRPr>
                    </a:p>
                  </a:txBody>
                  <a:tcPr marT="91425" marB="91425" marR="91425" marL="91425" anchor="ctr">
                    <a:solidFill>
                      <a:schemeClr val="dk1"/>
                    </a:solidFill>
                  </a:tcPr>
                </a:tc>
              </a:tr>
              <a:tr h="306275">
                <a:tc>
                  <a:txBody>
                    <a:bodyPr/>
                    <a:lstStyle/>
                    <a:p>
                      <a:pPr indent="0" lvl="0" marL="0" rtl="0" algn="ctr">
                        <a:spcBef>
                          <a:spcPts val="0"/>
                        </a:spcBef>
                        <a:spcAft>
                          <a:spcPts val="0"/>
                        </a:spcAft>
                        <a:buNone/>
                      </a:pPr>
                      <a:r>
                        <a:rPr lang="en" sz="800">
                          <a:solidFill>
                            <a:srgbClr val="FFFFFF"/>
                          </a:solidFill>
                        </a:rPr>
                        <a:t>likes</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26.2963</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0.073</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0.000</a:t>
                      </a:r>
                      <a:endParaRPr sz="800">
                        <a:solidFill>
                          <a:srgbClr val="FFFFFF"/>
                        </a:solidFill>
                      </a:endParaRPr>
                    </a:p>
                  </a:txBody>
                  <a:tcPr marT="91425" marB="91425" marR="91425" marL="91425" anchor="ctr">
                    <a:solidFill>
                      <a:schemeClr val="dk1"/>
                    </a:solidFill>
                  </a:tcPr>
                </a:tc>
              </a:tr>
              <a:tr h="306275">
                <a:tc>
                  <a:txBody>
                    <a:bodyPr/>
                    <a:lstStyle/>
                    <a:p>
                      <a:pPr indent="0" lvl="0" marL="0" rtl="0" algn="ctr">
                        <a:spcBef>
                          <a:spcPts val="0"/>
                        </a:spcBef>
                        <a:spcAft>
                          <a:spcPts val="0"/>
                        </a:spcAft>
                        <a:buNone/>
                      </a:pPr>
                      <a:r>
                        <a:rPr lang="en" sz="800">
                          <a:solidFill>
                            <a:srgbClr val="FFFFFF"/>
                          </a:solidFill>
                        </a:rPr>
                        <a:t>dislikes</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159.8984</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0.914</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0.000</a:t>
                      </a:r>
                      <a:endParaRPr sz="800">
                        <a:solidFill>
                          <a:srgbClr val="FFFFFF"/>
                        </a:solidFill>
                      </a:endParaRPr>
                    </a:p>
                  </a:txBody>
                  <a:tcPr marT="91425" marB="91425" marR="91425" marL="91425" anchor="ctr">
                    <a:solidFill>
                      <a:schemeClr val="dk1"/>
                    </a:solidFill>
                  </a:tcPr>
                </a:tc>
              </a:tr>
              <a:tr h="306275">
                <a:tc>
                  <a:txBody>
                    <a:bodyPr/>
                    <a:lstStyle/>
                    <a:p>
                      <a:pPr indent="0" lvl="0" marL="0" rtl="0" algn="ctr">
                        <a:spcBef>
                          <a:spcPts val="0"/>
                        </a:spcBef>
                        <a:spcAft>
                          <a:spcPts val="0"/>
                        </a:spcAft>
                        <a:buNone/>
                      </a:pPr>
                      <a:r>
                        <a:rPr lang="en" sz="800">
                          <a:solidFill>
                            <a:srgbClr val="FFFFFF"/>
                          </a:solidFill>
                        </a:rPr>
                        <a:t>comment_count</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-60.1904</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0.720</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0.000</a:t>
                      </a:r>
                      <a:endParaRPr sz="800">
                        <a:solidFill>
                          <a:srgbClr val="FFFFFF"/>
                        </a:solidFill>
                      </a:endParaRPr>
                    </a:p>
                  </a:txBody>
                  <a:tcPr marT="91425" marB="91425" marR="91425" marL="91425" anchor="ctr">
                    <a:solidFill>
                      <a:schemeClr val="dk1"/>
                    </a:solidFill>
                  </a:tcPr>
                </a:tc>
              </a:tr>
              <a:tr h="306275">
                <a:tc>
                  <a:txBody>
                    <a:bodyPr/>
                    <a:lstStyle/>
                    <a:p>
                      <a:pPr indent="0" lvl="0" marL="0" rtl="0" algn="ctr">
                        <a:spcBef>
                          <a:spcPts val="0"/>
                        </a:spcBef>
                        <a:spcAft>
                          <a:spcPts val="0"/>
                        </a:spcAft>
                        <a:buNone/>
                      </a:pPr>
                      <a:r>
                        <a:rPr lang="en" sz="800">
                          <a:solidFill>
                            <a:srgbClr val="FFFFFF"/>
                          </a:solidFill>
                        </a:rPr>
                        <a:t>video_age</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3.206e+04</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365.585</a:t>
                      </a:r>
                      <a:endParaRPr sz="800">
                        <a:solidFill>
                          <a:srgbClr val="FFFFFF"/>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sz="800">
                          <a:solidFill>
                            <a:srgbClr val="FFFFFF"/>
                          </a:solidFill>
                        </a:rPr>
                        <a:t>0.000</a:t>
                      </a:r>
                      <a:endParaRPr sz="800">
                        <a:solidFill>
                          <a:srgbClr val="FFFFFF"/>
                        </a:solidFill>
                      </a:endParaRPr>
                    </a:p>
                  </a:txBody>
                  <a:tcPr marT="91425" marB="91425" marR="91425" marL="91425" anchor="ctr">
                    <a:solidFill>
                      <a:schemeClr val="dk1"/>
                    </a:solidFill>
                  </a:tcPr>
                </a:tc>
              </a:tr>
            </a:tbl>
          </a:graphicData>
        </a:graphic>
      </p:graphicFrame>
      <p:graphicFrame>
        <p:nvGraphicFramePr>
          <p:cNvPr id="206" name="Google Shape;206;p27"/>
          <p:cNvGraphicFramePr/>
          <p:nvPr/>
        </p:nvGraphicFramePr>
        <p:xfrm>
          <a:off x="5810250" y="630450"/>
          <a:ext cx="3000000" cy="3000000"/>
        </p:xfrm>
        <a:graphic>
          <a:graphicData uri="http://schemas.openxmlformats.org/drawingml/2006/table">
            <a:tbl>
              <a:tblPr>
                <a:noFill/>
                <a:tableStyleId>{DE5F2971-B666-4E7A-8820-38D1237575BB}</a:tableStyleId>
              </a:tblPr>
              <a:tblGrid>
                <a:gridCol w="1093800"/>
                <a:gridCol w="1093800"/>
              </a:tblGrid>
              <a:tr h="291675">
                <a:tc>
                  <a:txBody>
                    <a:bodyPr/>
                    <a:lstStyle/>
                    <a:p>
                      <a:pPr indent="0" lvl="0" marL="0" rtl="0" algn="ctr">
                        <a:spcBef>
                          <a:spcPts val="0"/>
                        </a:spcBef>
                        <a:spcAft>
                          <a:spcPts val="0"/>
                        </a:spcAft>
                        <a:buNone/>
                      </a:pPr>
                      <a:r>
                        <a:rPr lang="en" sz="800">
                          <a:solidFill>
                            <a:srgbClr val="FFFFFF"/>
                          </a:solidFill>
                        </a:rPr>
                        <a:t>Dep.Variable</a:t>
                      </a:r>
                      <a:endParaRPr sz="800">
                        <a:solidFill>
                          <a:srgbClr val="FFFFFF"/>
                        </a:solidFill>
                      </a:endParaRPr>
                    </a:p>
                  </a:txBody>
                  <a:tcPr marT="91425" marB="91425" marR="91425" marL="91425"/>
                </a:tc>
                <a:tc>
                  <a:txBody>
                    <a:bodyPr/>
                    <a:lstStyle/>
                    <a:p>
                      <a:pPr indent="0" lvl="0" marL="0" rtl="0" algn="ctr">
                        <a:spcBef>
                          <a:spcPts val="0"/>
                        </a:spcBef>
                        <a:spcAft>
                          <a:spcPts val="0"/>
                        </a:spcAft>
                        <a:buNone/>
                      </a:pPr>
                      <a:r>
                        <a:rPr lang="en" sz="800">
                          <a:solidFill>
                            <a:srgbClr val="FFFFFF"/>
                          </a:solidFill>
                        </a:rPr>
                        <a:t>views</a:t>
                      </a:r>
                      <a:endParaRPr sz="800">
                        <a:solidFill>
                          <a:srgbClr val="FFFFFF"/>
                        </a:solidFill>
                      </a:endParaRPr>
                    </a:p>
                  </a:txBody>
                  <a:tcPr marT="91425" marB="91425" marR="91425" marL="91425"/>
                </a:tc>
              </a:tr>
              <a:tr h="291675">
                <a:tc>
                  <a:txBody>
                    <a:bodyPr/>
                    <a:lstStyle/>
                    <a:p>
                      <a:pPr indent="0" lvl="0" marL="0" rtl="0" algn="ctr">
                        <a:spcBef>
                          <a:spcPts val="0"/>
                        </a:spcBef>
                        <a:spcAft>
                          <a:spcPts val="0"/>
                        </a:spcAft>
                        <a:buNone/>
                      </a:pPr>
                      <a:r>
                        <a:rPr lang="en" sz="800">
                          <a:solidFill>
                            <a:srgbClr val="FFFFFF"/>
                          </a:solidFill>
                        </a:rPr>
                        <a:t>Model</a:t>
                      </a:r>
                      <a:endParaRPr sz="800">
                        <a:solidFill>
                          <a:srgbClr val="FFFFFF"/>
                        </a:solidFill>
                      </a:endParaRPr>
                    </a:p>
                  </a:txBody>
                  <a:tcPr marT="91425" marB="91425" marR="91425" marL="91425"/>
                </a:tc>
                <a:tc>
                  <a:txBody>
                    <a:bodyPr/>
                    <a:lstStyle/>
                    <a:p>
                      <a:pPr indent="0" lvl="0" marL="0" rtl="0" algn="ctr">
                        <a:spcBef>
                          <a:spcPts val="0"/>
                        </a:spcBef>
                        <a:spcAft>
                          <a:spcPts val="0"/>
                        </a:spcAft>
                        <a:buNone/>
                      </a:pPr>
                      <a:r>
                        <a:rPr lang="en" sz="800">
                          <a:solidFill>
                            <a:srgbClr val="FFFFFF"/>
                          </a:solidFill>
                        </a:rPr>
                        <a:t>OLS</a:t>
                      </a:r>
                      <a:endParaRPr sz="800">
                        <a:solidFill>
                          <a:srgbClr val="FFFFFF"/>
                        </a:solidFill>
                      </a:endParaRPr>
                    </a:p>
                  </a:txBody>
                  <a:tcPr marT="91425" marB="91425" marR="91425" marL="91425"/>
                </a:tc>
              </a:tr>
              <a:tr h="291675">
                <a:tc>
                  <a:txBody>
                    <a:bodyPr/>
                    <a:lstStyle/>
                    <a:p>
                      <a:pPr indent="0" lvl="0" marL="0" rtl="0" algn="ctr">
                        <a:spcBef>
                          <a:spcPts val="0"/>
                        </a:spcBef>
                        <a:spcAft>
                          <a:spcPts val="0"/>
                        </a:spcAft>
                        <a:buNone/>
                      </a:pPr>
                      <a:r>
                        <a:rPr lang="en" sz="800">
                          <a:solidFill>
                            <a:srgbClr val="FFFFFF"/>
                          </a:solidFill>
                        </a:rPr>
                        <a:t>Method</a:t>
                      </a:r>
                      <a:endParaRPr sz="800">
                        <a:solidFill>
                          <a:srgbClr val="FFFFFF"/>
                        </a:solidFill>
                      </a:endParaRPr>
                    </a:p>
                  </a:txBody>
                  <a:tcPr marT="91425" marB="91425" marR="91425" marL="91425"/>
                </a:tc>
                <a:tc>
                  <a:txBody>
                    <a:bodyPr/>
                    <a:lstStyle/>
                    <a:p>
                      <a:pPr indent="0" lvl="0" marL="0" rtl="0" algn="ctr">
                        <a:spcBef>
                          <a:spcPts val="0"/>
                        </a:spcBef>
                        <a:spcAft>
                          <a:spcPts val="0"/>
                        </a:spcAft>
                        <a:buNone/>
                      </a:pPr>
                      <a:r>
                        <a:rPr lang="en" sz="800">
                          <a:solidFill>
                            <a:srgbClr val="FFFFFF"/>
                          </a:solidFill>
                        </a:rPr>
                        <a:t>Least Squares</a:t>
                      </a:r>
                      <a:endParaRPr sz="800">
                        <a:solidFill>
                          <a:srgbClr val="FFFFFF"/>
                        </a:solidFill>
                      </a:endParaRPr>
                    </a:p>
                  </a:txBody>
                  <a:tcPr marT="91425" marB="91425" marR="91425" marL="91425"/>
                </a:tc>
              </a:tr>
              <a:tr h="291675">
                <a:tc>
                  <a:txBody>
                    <a:bodyPr/>
                    <a:lstStyle/>
                    <a:p>
                      <a:pPr indent="0" lvl="0" marL="0" rtl="0" algn="ctr">
                        <a:spcBef>
                          <a:spcPts val="0"/>
                        </a:spcBef>
                        <a:spcAft>
                          <a:spcPts val="0"/>
                        </a:spcAft>
                        <a:buNone/>
                      </a:pPr>
                      <a:r>
                        <a:rPr lang="en" sz="800">
                          <a:solidFill>
                            <a:srgbClr val="FFFFFF"/>
                          </a:solidFill>
                        </a:rPr>
                        <a:t>No. Observations</a:t>
                      </a:r>
                      <a:endParaRPr sz="800">
                        <a:solidFill>
                          <a:srgbClr val="FFFFFF"/>
                        </a:solidFill>
                      </a:endParaRPr>
                    </a:p>
                  </a:txBody>
                  <a:tcPr marT="91425" marB="91425" marR="91425" marL="91425"/>
                </a:tc>
                <a:tc>
                  <a:txBody>
                    <a:bodyPr/>
                    <a:lstStyle/>
                    <a:p>
                      <a:pPr indent="0" lvl="0" marL="0" rtl="0" algn="ctr">
                        <a:spcBef>
                          <a:spcPts val="0"/>
                        </a:spcBef>
                        <a:spcAft>
                          <a:spcPts val="0"/>
                        </a:spcAft>
                        <a:buNone/>
                      </a:pPr>
                      <a:r>
                        <a:rPr lang="en" sz="800">
                          <a:solidFill>
                            <a:srgbClr val="FFFFFF"/>
                          </a:solidFill>
                        </a:rPr>
                        <a:t>224788</a:t>
                      </a:r>
                      <a:endParaRPr sz="800">
                        <a:solidFill>
                          <a:srgbClr val="FFFFFF"/>
                        </a:solidFill>
                      </a:endParaRPr>
                    </a:p>
                  </a:txBody>
                  <a:tcPr marT="91425" marB="91425" marR="91425" marL="91425"/>
                </a:tc>
              </a:tr>
              <a:tr h="291675">
                <a:tc>
                  <a:txBody>
                    <a:bodyPr/>
                    <a:lstStyle/>
                    <a:p>
                      <a:pPr indent="0" lvl="0" marL="0" rtl="0" algn="ctr">
                        <a:spcBef>
                          <a:spcPts val="0"/>
                        </a:spcBef>
                        <a:spcAft>
                          <a:spcPts val="0"/>
                        </a:spcAft>
                        <a:buNone/>
                      </a:pPr>
                      <a:r>
                        <a:rPr lang="en" sz="800">
                          <a:solidFill>
                            <a:srgbClr val="FFFFFF"/>
                          </a:solidFill>
                        </a:rPr>
                        <a:t>Df Residuals</a:t>
                      </a:r>
                      <a:endParaRPr sz="800">
                        <a:solidFill>
                          <a:srgbClr val="FFFFFF"/>
                        </a:solidFill>
                      </a:endParaRPr>
                    </a:p>
                  </a:txBody>
                  <a:tcPr marT="91425" marB="91425" marR="91425" marL="91425"/>
                </a:tc>
                <a:tc>
                  <a:txBody>
                    <a:bodyPr/>
                    <a:lstStyle/>
                    <a:p>
                      <a:pPr indent="0" lvl="0" marL="0" rtl="0" algn="ctr">
                        <a:spcBef>
                          <a:spcPts val="0"/>
                        </a:spcBef>
                        <a:spcAft>
                          <a:spcPts val="0"/>
                        </a:spcAft>
                        <a:buNone/>
                      </a:pPr>
                      <a:r>
                        <a:rPr lang="en" sz="800">
                          <a:solidFill>
                            <a:srgbClr val="FFFFFF"/>
                          </a:solidFill>
                        </a:rPr>
                        <a:t>224783</a:t>
                      </a:r>
                      <a:endParaRPr sz="800">
                        <a:solidFill>
                          <a:srgbClr val="FFFFFF"/>
                        </a:solidFill>
                      </a:endParaRPr>
                    </a:p>
                  </a:txBody>
                  <a:tcPr marT="91425" marB="91425" marR="91425" marL="91425"/>
                </a:tc>
              </a:tr>
              <a:tr h="291675">
                <a:tc>
                  <a:txBody>
                    <a:bodyPr/>
                    <a:lstStyle/>
                    <a:p>
                      <a:pPr indent="0" lvl="0" marL="0" rtl="0" algn="ctr">
                        <a:spcBef>
                          <a:spcPts val="0"/>
                        </a:spcBef>
                        <a:spcAft>
                          <a:spcPts val="0"/>
                        </a:spcAft>
                        <a:buNone/>
                      </a:pPr>
                      <a:r>
                        <a:rPr lang="en" sz="800">
                          <a:solidFill>
                            <a:srgbClr val="FFFFFF"/>
                          </a:solidFill>
                        </a:rPr>
                        <a:t>R-squared</a:t>
                      </a:r>
                      <a:endParaRPr sz="800">
                        <a:solidFill>
                          <a:srgbClr val="FFFFFF"/>
                        </a:solidFill>
                      </a:endParaRPr>
                    </a:p>
                  </a:txBody>
                  <a:tcPr marT="91425" marB="91425" marR="91425" marL="91425"/>
                </a:tc>
                <a:tc>
                  <a:txBody>
                    <a:bodyPr/>
                    <a:lstStyle/>
                    <a:p>
                      <a:pPr indent="0" lvl="0" marL="0" rtl="0" algn="ctr">
                        <a:spcBef>
                          <a:spcPts val="0"/>
                        </a:spcBef>
                        <a:spcAft>
                          <a:spcPts val="0"/>
                        </a:spcAft>
                        <a:buNone/>
                      </a:pPr>
                      <a:r>
                        <a:rPr lang="en" sz="800">
                          <a:solidFill>
                            <a:srgbClr val="FFFFFF"/>
                          </a:solidFill>
                        </a:rPr>
                        <a:t>0.681</a:t>
                      </a:r>
                      <a:endParaRPr sz="800">
                        <a:solidFill>
                          <a:srgbClr val="FFFFFF"/>
                        </a:solidFill>
                      </a:endParaRPr>
                    </a:p>
                  </a:txBody>
                  <a:tcPr marT="91425" marB="91425" marR="91425" marL="91425"/>
                </a:tc>
              </a:tr>
              <a:tr h="291675">
                <a:tc>
                  <a:txBody>
                    <a:bodyPr/>
                    <a:lstStyle/>
                    <a:p>
                      <a:pPr indent="0" lvl="0" marL="0" rtl="0" algn="ctr">
                        <a:spcBef>
                          <a:spcPts val="0"/>
                        </a:spcBef>
                        <a:spcAft>
                          <a:spcPts val="0"/>
                        </a:spcAft>
                        <a:buNone/>
                      </a:pPr>
                      <a:r>
                        <a:rPr lang="en" sz="800">
                          <a:solidFill>
                            <a:srgbClr val="FFFFFF"/>
                          </a:solidFill>
                        </a:rPr>
                        <a:t>Adj. R-squared</a:t>
                      </a:r>
                      <a:endParaRPr sz="800">
                        <a:solidFill>
                          <a:srgbClr val="FFFFFF"/>
                        </a:solidFill>
                      </a:endParaRPr>
                    </a:p>
                  </a:txBody>
                  <a:tcPr marT="91425" marB="91425" marR="91425" marL="91425"/>
                </a:tc>
                <a:tc>
                  <a:txBody>
                    <a:bodyPr/>
                    <a:lstStyle/>
                    <a:p>
                      <a:pPr indent="0" lvl="0" marL="0" rtl="0" algn="ctr">
                        <a:spcBef>
                          <a:spcPts val="0"/>
                        </a:spcBef>
                        <a:spcAft>
                          <a:spcPts val="0"/>
                        </a:spcAft>
                        <a:buNone/>
                      </a:pPr>
                      <a:r>
                        <a:rPr lang="en" sz="800">
                          <a:solidFill>
                            <a:srgbClr val="FFFFFF"/>
                          </a:solidFill>
                        </a:rPr>
                        <a:t>0.681</a:t>
                      </a:r>
                      <a:endParaRPr sz="800">
                        <a:solidFill>
                          <a:srgbClr val="FFFFFF"/>
                        </a:solidFill>
                      </a:endParaRPr>
                    </a:p>
                  </a:txBody>
                  <a:tcPr marT="91425" marB="91425" marR="91425" marL="91425"/>
                </a:tc>
              </a:tr>
              <a:tr h="291675">
                <a:tc>
                  <a:txBody>
                    <a:bodyPr/>
                    <a:lstStyle/>
                    <a:p>
                      <a:pPr indent="0" lvl="0" marL="0" rtl="0" algn="ctr">
                        <a:spcBef>
                          <a:spcPts val="0"/>
                        </a:spcBef>
                        <a:spcAft>
                          <a:spcPts val="0"/>
                        </a:spcAft>
                        <a:buNone/>
                      </a:pPr>
                      <a:r>
                        <a:rPr lang="en" sz="800">
                          <a:solidFill>
                            <a:srgbClr val="FFFFFF"/>
                          </a:solidFill>
                        </a:rPr>
                        <a:t>F-statistic</a:t>
                      </a:r>
                      <a:endParaRPr sz="800">
                        <a:solidFill>
                          <a:srgbClr val="FFFFFF"/>
                        </a:solidFill>
                      </a:endParaRPr>
                    </a:p>
                  </a:txBody>
                  <a:tcPr marT="91425" marB="91425" marR="91425" marL="91425"/>
                </a:tc>
                <a:tc>
                  <a:txBody>
                    <a:bodyPr/>
                    <a:lstStyle/>
                    <a:p>
                      <a:pPr indent="0" lvl="0" marL="0" rtl="0" algn="ctr">
                        <a:spcBef>
                          <a:spcPts val="0"/>
                        </a:spcBef>
                        <a:spcAft>
                          <a:spcPts val="0"/>
                        </a:spcAft>
                        <a:buNone/>
                      </a:pPr>
                      <a:r>
                        <a:rPr lang="en" sz="800">
                          <a:solidFill>
                            <a:srgbClr val="FFFFFF"/>
                          </a:solidFill>
                        </a:rPr>
                        <a:t>1.197e+05</a:t>
                      </a:r>
                      <a:endParaRPr sz="800">
                        <a:solidFill>
                          <a:srgbClr val="FFFFFF"/>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Other Exploration</a:t>
            </a:r>
            <a:endParaRPr/>
          </a:p>
        </p:txBody>
      </p:sp>
      <p:sp>
        <p:nvSpPr>
          <p:cNvPr id="212" name="Google Shape;212;p2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This led me to want to explore some time series views of this and found some very interesting patterns that I explore in the code and figures I created in the GitHub project. </a:t>
            </a:r>
            <a:endParaRPr sz="1400"/>
          </a:p>
          <a:p>
            <a:pPr indent="0" lvl="0" marL="0" rtl="0" algn="ctr">
              <a:spcBef>
                <a:spcPts val="0"/>
              </a:spcBef>
              <a:spcAft>
                <a:spcPts val="0"/>
              </a:spcAft>
              <a:buNone/>
            </a:pPr>
            <a:r>
              <a:rPr lang="en" sz="1400"/>
              <a:t>An example of this would be the mean in the change in video age between days. There is the </a:t>
            </a:r>
            <a:r>
              <a:rPr lang="en" sz="1400"/>
              <a:t>fascinating</a:t>
            </a:r>
            <a:r>
              <a:rPr lang="en" sz="1400"/>
              <a:t> drop off in video age that would indicate to me a change in either the trending algorithm or user behavior.</a:t>
            </a:r>
            <a:endParaRPr sz="1400"/>
          </a:p>
        </p:txBody>
      </p:sp>
      <p:pic>
        <p:nvPicPr>
          <p:cNvPr id="213" name="Google Shape;213;p28"/>
          <p:cNvPicPr preferRelativeResize="0"/>
          <p:nvPr/>
        </p:nvPicPr>
        <p:blipFill>
          <a:blip r:embed="rId3">
            <a:alphaModFix/>
          </a:blip>
          <a:stretch>
            <a:fillRect/>
          </a:stretch>
        </p:blipFill>
        <p:spPr>
          <a:xfrm>
            <a:off x="4683000" y="1108500"/>
            <a:ext cx="4350001" cy="2926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19" name="Google Shape;219;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certainly a relationships between the number of views and the number of likes, dislikes, cou</a:t>
            </a:r>
            <a:r>
              <a:rPr lang="en"/>
              <a:t>odel I think maybe limited, and that there are likely other data points or more complex models that maybe better suited to predict the number of views. </a:t>
            </a:r>
            <a:r>
              <a:rPr lang="en"/>
              <a:t>nt of comments, and video age. However, using only those in an analysis and creation of a m</a:t>
            </a:r>
            <a:endParaRPr/>
          </a:p>
          <a:p>
            <a:pPr indent="0" lvl="0" marL="0" rtl="0" algn="l">
              <a:spcBef>
                <a:spcPts val="1600"/>
              </a:spcBef>
              <a:spcAft>
                <a:spcPts val="1600"/>
              </a:spcAft>
              <a:buNone/>
            </a:pPr>
            <a:r>
              <a:rPr lang="en"/>
              <a:t>There is also much more that can be done with this dataset, I ended up spending a considerable amount of time doing some basic time series exploration but was limited by the constraints of the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YouTube Trending</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YouTube Trending is a tab that shows popular videos that are recommended due to their popularity in a certain area or country.</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Question</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My initial question was, is it possible to predict what videos go into the trending tab? But this had </a:t>
            </a:r>
            <a:r>
              <a:rPr lang="en" sz="1600"/>
              <a:t>limitations, and so instead I found a different analysis possible, can we predict number of views for a trending video.</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Hypothesis</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 think that it is possible to predict the number of views for a trending video based on the number of likes, dislikes, comment counts, and age of the video.</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Used</a:t>
            </a:r>
            <a:endParaRPr/>
          </a:p>
        </p:txBody>
      </p:sp>
      <p:sp>
        <p:nvSpPr>
          <p:cNvPr id="112" name="Google Shape;112;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used in this project originated from kaggle: </a:t>
            </a:r>
            <a:r>
              <a:rPr lang="en" sz="1100" u="sng">
                <a:solidFill>
                  <a:schemeClr val="hlink"/>
                </a:solidFill>
                <a:latin typeface="Arial"/>
                <a:ea typeface="Arial"/>
                <a:cs typeface="Arial"/>
                <a:sym typeface="Arial"/>
                <a:hlinkClick r:id="rId3"/>
              </a:rPr>
              <a:t>https://www.kaggle.com/datasnaek/youtube-new</a:t>
            </a:r>
            <a:endParaRPr/>
          </a:p>
          <a:p>
            <a:pPr indent="0" lvl="0" marL="0" rtl="0" algn="l">
              <a:spcBef>
                <a:spcPts val="1600"/>
              </a:spcBef>
              <a:spcAft>
                <a:spcPts val="1600"/>
              </a:spcAft>
              <a:buNone/>
            </a:pPr>
            <a:r>
              <a:rPr lang="en"/>
              <a:t>What is contained is some basic statistical data on videos that appeared in a country’s trending tab everyday for about 6 months.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Outline</a:t>
            </a:r>
            <a:endParaRPr/>
          </a:p>
        </p:txBody>
      </p:sp>
      <p:sp>
        <p:nvSpPr>
          <p:cNvPr id="118" name="Google Shape;118;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Likes - the number of registered YouTube users that have clicked the like button for a trending video.</a:t>
            </a:r>
            <a:endParaRPr/>
          </a:p>
          <a:p>
            <a:pPr indent="-342900" lvl="0" marL="457200" rtl="0" algn="l">
              <a:spcBef>
                <a:spcPts val="0"/>
              </a:spcBef>
              <a:spcAft>
                <a:spcPts val="0"/>
              </a:spcAft>
              <a:buSzPts val="1800"/>
              <a:buChar char="●"/>
            </a:pPr>
            <a:r>
              <a:rPr lang="en"/>
              <a:t>Dislikes - the number of registered YouTube users that have clicked the dislike button for a trending video.</a:t>
            </a:r>
            <a:endParaRPr/>
          </a:p>
          <a:p>
            <a:pPr indent="-342900" lvl="0" marL="457200" rtl="0" algn="l">
              <a:spcBef>
                <a:spcPts val="0"/>
              </a:spcBef>
              <a:spcAft>
                <a:spcPts val="0"/>
              </a:spcAft>
              <a:buSzPts val="1800"/>
              <a:buChar char="●"/>
            </a:pPr>
            <a:r>
              <a:rPr lang="en"/>
              <a:t>Comments Count - the number of registered YouTube users that have written a comment for a trending video.</a:t>
            </a:r>
            <a:endParaRPr/>
          </a:p>
          <a:p>
            <a:pPr indent="-342900" lvl="0" marL="457200" rtl="0" algn="l">
              <a:spcBef>
                <a:spcPts val="0"/>
              </a:spcBef>
              <a:spcAft>
                <a:spcPts val="0"/>
              </a:spcAft>
              <a:buSzPts val="1800"/>
              <a:buChar char="●"/>
            </a:pPr>
            <a:r>
              <a:rPr lang="en"/>
              <a:t>Video Age - the age of a video from the date of upload to a day of it being in the trending tab.</a:t>
            </a:r>
            <a:endParaRPr/>
          </a:p>
          <a:p>
            <a:pPr indent="-342900" lvl="0" marL="457200" rtl="0" algn="l">
              <a:spcBef>
                <a:spcPts val="0"/>
              </a:spcBef>
              <a:spcAft>
                <a:spcPts val="0"/>
              </a:spcAft>
              <a:buSzPts val="1800"/>
              <a:buChar char="●"/>
            </a:pPr>
            <a:r>
              <a:rPr lang="en"/>
              <a:t>Trending date - the date a video appears in trending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24" name="Google Shape;124;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YouTube trending data is fairly clean but there are some issues of duplicates, and very large outliers. The primary reason for these outliers would be certain viral videos that get large number of views and other indicators of those views such as likes and comment counts.</a:t>
            </a:r>
            <a:endParaRPr/>
          </a:p>
          <a:p>
            <a:pPr indent="0" lvl="0" marL="0" rtl="0" algn="l">
              <a:spcBef>
                <a:spcPts val="1600"/>
              </a:spcBef>
              <a:spcAft>
                <a:spcPts val="0"/>
              </a:spcAft>
              <a:buNone/>
            </a:pPr>
            <a:r>
              <a:rPr lang="en"/>
              <a:t>The outliers will be dealt with by calculating the z-score for each of the columns and filtering those that have an </a:t>
            </a:r>
            <a:r>
              <a:rPr lang="en"/>
              <a:t>absolute</a:t>
            </a:r>
            <a:r>
              <a:rPr lang="en"/>
              <a:t> value of greater than 3.</a:t>
            </a:r>
            <a:endParaRPr/>
          </a:p>
          <a:p>
            <a:pPr indent="0" lvl="0" marL="0" rtl="0" algn="ctr">
              <a:spcBef>
                <a:spcPts val="1600"/>
              </a:spcBef>
              <a:spcAft>
                <a:spcPts val="0"/>
              </a:spcAft>
              <a:buNone/>
            </a:pPr>
            <a:r>
              <a:rPr lang="en"/>
              <a:t>z</a:t>
            </a:r>
            <a:r>
              <a:rPr lang="en"/>
              <a:t>-score = </a:t>
            </a:r>
            <a:r>
              <a:rPr i="1" lang="en"/>
              <a:t>y - mean</a:t>
            </a:r>
            <a:r>
              <a:rPr lang="en"/>
              <a:t>(</a:t>
            </a:r>
            <a:r>
              <a:rPr i="1" lang="en"/>
              <a:t>y</a:t>
            </a:r>
            <a:r>
              <a:rPr lang="en"/>
              <a:t>) </a:t>
            </a:r>
            <a:r>
              <a:rPr i="1" lang="en"/>
              <a:t>- std</a:t>
            </a:r>
            <a:r>
              <a:rPr lang="en"/>
              <a:t>(</a:t>
            </a:r>
            <a:r>
              <a:rPr i="1" lang="en"/>
              <a:t>y</a:t>
            </a:r>
            <a:r>
              <a:rPr lang="en"/>
              <a:t>)</a:t>
            </a:r>
            <a:endParaRPr/>
          </a:p>
          <a:p>
            <a:pPr indent="0" lvl="0" marL="0" rtl="0" algn="ctr">
              <a:spcBef>
                <a:spcPts val="1600"/>
              </a:spcBef>
              <a:spcAft>
                <a:spcPts val="1600"/>
              </a:spcAft>
              <a:buNone/>
            </a:pPr>
            <a:r>
              <a:rPr lang="en"/>
              <a:t>c</a:t>
            </a:r>
            <a:r>
              <a:rPr lang="en"/>
              <a:t>lean_pd = clean_pd [ abs(z-score) &lt; 3 ]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265500" y="768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Views</a:t>
            </a:r>
            <a:endParaRPr/>
          </a:p>
        </p:txBody>
      </p:sp>
      <p:sp>
        <p:nvSpPr>
          <p:cNvPr id="130" name="Google Shape;130;p18"/>
          <p:cNvSpPr txBox="1"/>
          <p:nvPr>
            <p:ph idx="1" type="subTitle"/>
          </p:nvPr>
        </p:nvSpPr>
        <p:spPr>
          <a:xfrm>
            <a:off x="265500" y="164137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Number of times that a video was viewed by a user, including anonymous users</a:t>
            </a:r>
            <a:endParaRPr/>
          </a:p>
        </p:txBody>
      </p:sp>
      <p:graphicFrame>
        <p:nvGraphicFramePr>
          <p:cNvPr id="131" name="Google Shape;131;p18"/>
          <p:cNvGraphicFramePr/>
          <p:nvPr/>
        </p:nvGraphicFramePr>
        <p:xfrm>
          <a:off x="237850" y="2832825"/>
          <a:ext cx="3000000" cy="3000000"/>
        </p:xfrm>
        <a:graphic>
          <a:graphicData uri="http://schemas.openxmlformats.org/drawingml/2006/table">
            <a:tbl>
              <a:tblPr>
                <a:noFill/>
                <a:tableStyleId>{DE5F2971-B666-4E7A-8820-38D1237575BB}</a:tableStyleId>
              </a:tblPr>
              <a:tblGrid>
                <a:gridCol w="1086725"/>
                <a:gridCol w="3013775"/>
              </a:tblGrid>
              <a:tr h="324075">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Mean</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1.897883e+06</a:t>
                      </a:r>
                      <a:endParaRPr>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Mode</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6573</a:t>
                      </a:r>
                      <a:endParaRPr>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Std. Dev.</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8.876277e+06</a:t>
                      </a:r>
                      <a:endParaRPr>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Spread</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solidFill>
                            <a:schemeClr val="dk2"/>
                          </a:solidFill>
                          <a:latin typeface="Roboto"/>
                          <a:ea typeface="Roboto"/>
                          <a:cs typeface="Roboto"/>
                          <a:sym typeface="Roboto"/>
                        </a:rPr>
                        <a:t>This is not evenly distributed and still varies quite widely for trending videos.</a:t>
                      </a:r>
                      <a:endParaRPr sz="1000">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Outliers</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solidFill>
                            <a:schemeClr val="dk2"/>
                          </a:solidFill>
                          <a:latin typeface="Roboto"/>
                          <a:ea typeface="Roboto"/>
                          <a:cs typeface="Roboto"/>
                          <a:sym typeface="Roboto"/>
                        </a:rPr>
                        <a:t>Outliers will far more views, likely due to viral videos.</a:t>
                      </a:r>
                      <a:endParaRPr sz="1000">
                        <a:solidFill>
                          <a:schemeClr val="dk2"/>
                        </a:solidFill>
                        <a:latin typeface="Roboto"/>
                        <a:ea typeface="Roboto"/>
                        <a:cs typeface="Roboto"/>
                        <a:sym typeface="Roboto"/>
                      </a:endParaRPr>
                    </a:p>
                  </a:txBody>
                  <a:tcPr marT="91425" marB="91425" marR="91425" marL="91425"/>
                </a:tc>
              </a:tr>
            </a:tbl>
          </a:graphicData>
        </a:graphic>
      </p:graphicFrame>
      <p:pic>
        <p:nvPicPr>
          <p:cNvPr id="132" name="Google Shape;132;p18"/>
          <p:cNvPicPr preferRelativeResize="0"/>
          <p:nvPr/>
        </p:nvPicPr>
        <p:blipFill>
          <a:blip r:embed="rId3">
            <a:alphaModFix/>
          </a:blip>
          <a:stretch>
            <a:fillRect/>
          </a:stretch>
        </p:blipFill>
        <p:spPr>
          <a:xfrm>
            <a:off x="4600650" y="179375"/>
            <a:ext cx="4500851" cy="4784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265500" y="768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Likes</a:t>
            </a:r>
            <a:endParaRPr/>
          </a:p>
        </p:txBody>
      </p:sp>
      <p:sp>
        <p:nvSpPr>
          <p:cNvPr id="138" name="Google Shape;138;p19"/>
          <p:cNvSpPr txBox="1"/>
          <p:nvPr>
            <p:ph idx="1" type="subTitle"/>
          </p:nvPr>
        </p:nvSpPr>
        <p:spPr>
          <a:xfrm>
            <a:off x="265500" y="164137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number of registered YouTube users that clicked the like button on a video</a:t>
            </a:r>
            <a:endParaRPr/>
          </a:p>
          <a:p>
            <a:pPr indent="0" lvl="0" marL="0" rtl="0" algn="ctr">
              <a:spcBef>
                <a:spcPts val="0"/>
              </a:spcBef>
              <a:spcAft>
                <a:spcPts val="0"/>
              </a:spcAft>
              <a:buNone/>
            </a:pPr>
            <a:r>
              <a:t/>
            </a:r>
            <a:endParaRPr/>
          </a:p>
        </p:txBody>
      </p:sp>
      <p:graphicFrame>
        <p:nvGraphicFramePr>
          <p:cNvPr id="139" name="Google Shape;139;p19"/>
          <p:cNvGraphicFramePr/>
          <p:nvPr/>
        </p:nvGraphicFramePr>
        <p:xfrm>
          <a:off x="237850" y="2832825"/>
          <a:ext cx="3000000" cy="3000000"/>
        </p:xfrm>
        <a:graphic>
          <a:graphicData uri="http://schemas.openxmlformats.org/drawingml/2006/table">
            <a:tbl>
              <a:tblPr>
                <a:noFill/>
                <a:tableStyleId>{DE5F2971-B666-4E7A-8820-38D1237575BB}</a:tableStyleId>
              </a:tblPr>
              <a:tblGrid>
                <a:gridCol w="1086725"/>
                <a:gridCol w="3013775"/>
              </a:tblGrid>
              <a:tr h="324075">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Mean</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5.225978e+04</a:t>
                      </a:r>
                      <a:endParaRPr>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Mode</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0</a:t>
                      </a:r>
                      <a:endParaRPr>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Std. Dev.</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1.971921e+05</a:t>
                      </a:r>
                      <a:endParaRPr>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Spread</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solidFill>
                            <a:schemeClr val="dk2"/>
                          </a:solidFill>
                          <a:latin typeface="Roboto"/>
                          <a:ea typeface="Roboto"/>
                          <a:cs typeface="Roboto"/>
                          <a:sym typeface="Roboto"/>
                        </a:rPr>
                        <a:t>This is not evenly distributed and still varies quite widely for trending videos.</a:t>
                      </a:r>
                      <a:endParaRPr sz="1000">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Outliers</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solidFill>
                            <a:schemeClr val="dk2"/>
                          </a:solidFill>
                          <a:latin typeface="Roboto"/>
                          <a:ea typeface="Roboto"/>
                          <a:cs typeface="Roboto"/>
                          <a:sym typeface="Roboto"/>
                        </a:rPr>
                        <a:t>Outliers will far more likes, likely due to popular viral videos.</a:t>
                      </a:r>
                      <a:endParaRPr sz="1000">
                        <a:solidFill>
                          <a:schemeClr val="dk2"/>
                        </a:solidFill>
                        <a:latin typeface="Roboto"/>
                        <a:ea typeface="Roboto"/>
                        <a:cs typeface="Roboto"/>
                        <a:sym typeface="Roboto"/>
                      </a:endParaRPr>
                    </a:p>
                  </a:txBody>
                  <a:tcPr marT="91425" marB="91425" marR="91425" marL="91425"/>
                </a:tc>
              </a:tr>
            </a:tbl>
          </a:graphicData>
        </a:graphic>
      </p:graphicFrame>
      <p:pic>
        <p:nvPicPr>
          <p:cNvPr id="140" name="Google Shape;140;p19"/>
          <p:cNvPicPr preferRelativeResize="0"/>
          <p:nvPr/>
        </p:nvPicPr>
        <p:blipFill rotWithShape="1">
          <a:blip r:embed="rId3">
            <a:alphaModFix/>
          </a:blip>
          <a:srcRect b="0" l="4611" r="4611" t="0"/>
          <a:stretch/>
        </p:blipFill>
        <p:spPr>
          <a:xfrm>
            <a:off x="4600650" y="179375"/>
            <a:ext cx="4500850" cy="478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265500" y="768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Dislikes</a:t>
            </a:r>
            <a:endParaRPr/>
          </a:p>
        </p:txBody>
      </p:sp>
      <p:sp>
        <p:nvSpPr>
          <p:cNvPr id="146" name="Google Shape;146;p20"/>
          <p:cNvSpPr txBox="1"/>
          <p:nvPr>
            <p:ph idx="1" type="subTitle"/>
          </p:nvPr>
        </p:nvSpPr>
        <p:spPr>
          <a:xfrm>
            <a:off x="265500" y="164137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number of registered YouTube users that clicked the dislike button on a video</a:t>
            </a:r>
            <a:endParaRPr/>
          </a:p>
        </p:txBody>
      </p:sp>
      <p:graphicFrame>
        <p:nvGraphicFramePr>
          <p:cNvPr id="147" name="Google Shape;147;p20"/>
          <p:cNvGraphicFramePr/>
          <p:nvPr/>
        </p:nvGraphicFramePr>
        <p:xfrm>
          <a:off x="237850" y="2832825"/>
          <a:ext cx="3000000" cy="3000000"/>
        </p:xfrm>
        <a:graphic>
          <a:graphicData uri="http://schemas.openxmlformats.org/drawingml/2006/table">
            <a:tbl>
              <a:tblPr>
                <a:noFill/>
                <a:tableStyleId>{DE5F2971-B666-4E7A-8820-38D1237575BB}</a:tableStyleId>
              </a:tblPr>
              <a:tblGrid>
                <a:gridCol w="1086725"/>
                <a:gridCol w="3013775"/>
              </a:tblGrid>
              <a:tr h="324075">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Mean</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2.297060e+05</a:t>
                      </a:r>
                      <a:endParaRPr>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Mode</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0</a:t>
                      </a:r>
                      <a:endParaRPr>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Std. Dev.</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2.756118e+04</a:t>
                      </a:r>
                      <a:endParaRPr>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Spread</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solidFill>
                            <a:schemeClr val="dk2"/>
                          </a:solidFill>
                          <a:latin typeface="Roboto"/>
                          <a:ea typeface="Roboto"/>
                          <a:cs typeface="Roboto"/>
                          <a:sym typeface="Roboto"/>
                        </a:rPr>
                        <a:t>This is not evenly distributed and still varies quite widely for trending videos.</a:t>
                      </a:r>
                      <a:endParaRPr sz="1000">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Outliers</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solidFill>
                            <a:schemeClr val="dk2"/>
                          </a:solidFill>
                          <a:latin typeface="Roboto"/>
                          <a:ea typeface="Roboto"/>
                          <a:cs typeface="Roboto"/>
                          <a:sym typeface="Roboto"/>
                        </a:rPr>
                        <a:t>Outliers will far more dislikes, likely due to viral videos with a lot of hate.</a:t>
                      </a:r>
                      <a:endParaRPr sz="1000">
                        <a:solidFill>
                          <a:schemeClr val="dk2"/>
                        </a:solidFill>
                        <a:latin typeface="Roboto"/>
                        <a:ea typeface="Roboto"/>
                        <a:cs typeface="Roboto"/>
                        <a:sym typeface="Roboto"/>
                      </a:endParaRPr>
                    </a:p>
                  </a:txBody>
                  <a:tcPr marT="91425" marB="91425" marR="91425" marL="91425"/>
                </a:tc>
              </a:tr>
            </a:tbl>
          </a:graphicData>
        </a:graphic>
      </p:graphicFrame>
      <p:pic>
        <p:nvPicPr>
          <p:cNvPr id="148" name="Google Shape;148;p20"/>
          <p:cNvPicPr preferRelativeResize="0"/>
          <p:nvPr/>
        </p:nvPicPr>
        <p:blipFill rotWithShape="1">
          <a:blip r:embed="rId3">
            <a:alphaModFix/>
          </a:blip>
          <a:srcRect b="0" l="4611" r="4611" t="0"/>
          <a:stretch/>
        </p:blipFill>
        <p:spPr>
          <a:xfrm>
            <a:off x="4600650" y="179375"/>
            <a:ext cx="4500850" cy="478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265500" y="768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Comment Count</a:t>
            </a:r>
            <a:endParaRPr/>
          </a:p>
        </p:txBody>
      </p:sp>
      <p:sp>
        <p:nvSpPr>
          <p:cNvPr id="154" name="Google Shape;154;p21"/>
          <p:cNvSpPr txBox="1"/>
          <p:nvPr>
            <p:ph idx="1" type="subTitle"/>
          </p:nvPr>
        </p:nvSpPr>
        <p:spPr>
          <a:xfrm>
            <a:off x="265500" y="164137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number of registered YouTube users that left a comment on a video</a:t>
            </a:r>
            <a:endParaRPr/>
          </a:p>
        </p:txBody>
      </p:sp>
      <p:graphicFrame>
        <p:nvGraphicFramePr>
          <p:cNvPr id="155" name="Google Shape;155;p21"/>
          <p:cNvGraphicFramePr/>
          <p:nvPr/>
        </p:nvGraphicFramePr>
        <p:xfrm>
          <a:off x="237850" y="2832825"/>
          <a:ext cx="3000000" cy="3000000"/>
        </p:xfrm>
        <a:graphic>
          <a:graphicData uri="http://schemas.openxmlformats.org/drawingml/2006/table">
            <a:tbl>
              <a:tblPr>
                <a:noFill/>
                <a:tableStyleId>{DE5F2971-B666-4E7A-8820-38D1237575BB}</a:tableStyleId>
              </a:tblPr>
              <a:tblGrid>
                <a:gridCol w="1086725"/>
                <a:gridCol w="3013775"/>
              </a:tblGrid>
              <a:tr h="324075">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Mean</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5.664155e+03</a:t>
                      </a:r>
                      <a:endParaRPr>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Mode</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0</a:t>
                      </a:r>
                      <a:endParaRPr>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Std. Dev.</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2.992399e+04</a:t>
                      </a:r>
                      <a:endParaRPr>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Spread</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solidFill>
                            <a:schemeClr val="dk2"/>
                          </a:solidFill>
                          <a:latin typeface="Roboto"/>
                          <a:ea typeface="Roboto"/>
                          <a:cs typeface="Roboto"/>
                          <a:sym typeface="Roboto"/>
                        </a:rPr>
                        <a:t>This is not evenly distributed and still varies quite widely for trending videos.</a:t>
                      </a:r>
                      <a:endParaRPr sz="1000">
                        <a:solidFill>
                          <a:schemeClr val="dk2"/>
                        </a:solidFill>
                        <a:latin typeface="Roboto"/>
                        <a:ea typeface="Roboto"/>
                        <a:cs typeface="Roboto"/>
                        <a:sym typeface="Roboto"/>
                      </a:endParaRPr>
                    </a:p>
                  </a:txBody>
                  <a:tcPr marT="91425" marB="91425" marR="91425" marL="91425"/>
                </a:tc>
              </a:tr>
              <a:tr h="310100">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Outliers</a:t>
                      </a:r>
                      <a:endParaRPr>
                        <a:solidFill>
                          <a:schemeClr val="dk2"/>
                        </a:solidFill>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solidFill>
                            <a:schemeClr val="dk2"/>
                          </a:solidFill>
                          <a:latin typeface="Roboto"/>
                          <a:ea typeface="Roboto"/>
                          <a:cs typeface="Roboto"/>
                          <a:sym typeface="Roboto"/>
                        </a:rPr>
                        <a:t>Outliers will far more views, likely due to viral videos that garner comments.</a:t>
                      </a:r>
                      <a:endParaRPr sz="1000">
                        <a:solidFill>
                          <a:schemeClr val="dk2"/>
                        </a:solidFill>
                        <a:latin typeface="Roboto"/>
                        <a:ea typeface="Roboto"/>
                        <a:cs typeface="Roboto"/>
                        <a:sym typeface="Roboto"/>
                      </a:endParaRPr>
                    </a:p>
                  </a:txBody>
                  <a:tcPr marT="91425" marB="91425" marR="91425" marL="91425"/>
                </a:tc>
              </a:tr>
            </a:tbl>
          </a:graphicData>
        </a:graphic>
      </p:graphicFrame>
      <p:pic>
        <p:nvPicPr>
          <p:cNvPr id="156" name="Google Shape;156;p21"/>
          <p:cNvPicPr preferRelativeResize="0"/>
          <p:nvPr/>
        </p:nvPicPr>
        <p:blipFill rotWithShape="1">
          <a:blip r:embed="rId3">
            <a:alphaModFix/>
          </a:blip>
          <a:srcRect b="0" l="4611" r="4611" t="0"/>
          <a:stretch/>
        </p:blipFill>
        <p:spPr>
          <a:xfrm>
            <a:off x="4600650" y="179375"/>
            <a:ext cx="4500850" cy="4784750"/>
          </a:xfrm>
          <a:prstGeom prst="rect">
            <a:avLst/>
          </a:prstGeom>
          <a:noFill/>
          <a:ln>
            <a:noFill/>
          </a:ln>
        </p:spPr>
      </p:pic>
      <p:sp>
        <p:nvSpPr>
          <p:cNvPr id="157" name="Google Shape;157;p21"/>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