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Economica"/>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Economica-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OpenSans-regular.fntdata"/><Relationship Id="rId16" Type="http://schemas.openxmlformats.org/officeDocument/2006/relationships/font" Target="fonts/Economica-boldItalic.fntdata"/><Relationship Id="rId5" Type="http://schemas.openxmlformats.org/officeDocument/2006/relationships/slide" Target="slides/slide1.xml"/><Relationship Id="rId19" Type="http://schemas.openxmlformats.org/officeDocument/2006/relationships/font" Target="fonts/OpenSans-italic.fntdata"/><Relationship Id="rId6" Type="http://schemas.openxmlformats.org/officeDocument/2006/relationships/slide" Target="slides/slide2.xml"/><Relationship Id="rId18"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41c067967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b41c067967_1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658683" y="10089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7091169"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4059600" y="1925674"/>
            <a:ext cx="4072800" cy="20496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3" name="Google Shape;13;p2"/>
          <p:cNvSpPr txBox="1"/>
          <p:nvPr>
            <p:ph idx="1" type="subTitle"/>
          </p:nvPr>
        </p:nvSpPr>
        <p:spPr>
          <a:xfrm>
            <a:off x="4059600" y="4155440"/>
            <a:ext cx="4072800" cy="9351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4" name="Google Shape;14;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415600" y="1276167"/>
            <a:ext cx="11360700" cy="2838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4" name="Google Shape;54;p11"/>
          <p:cNvSpPr txBox="1"/>
          <p:nvPr>
            <p:ph idx="1" type="body"/>
          </p:nvPr>
        </p:nvSpPr>
        <p:spPr>
          <a:xfrm>
            <a:off x="415600" y="42160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5" name="Google Shape;55;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10127953" y="6136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621900"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1031600" y="2408600"/>
            <a:ext cx="10128900" cy="20409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3" name="Google Shape;23;p4"/>
          <p:cNvSpPr txBox="1"/>
          <p:nvPr>
            <p:ph idx="1" type="body"/>
          </p:nvPr>
        </p:nvSpPr>
        <p:spPr>
          <a:xfrm>
            <a:off x="415600" y="1633633"/>
            <a:ext cx="11360700" cy="44721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5"/>
          <p:cNvSpPr txBox="1"/>
          <p:nvPr>
            <p:ph idx="1" type="body"/>
          </p:nvPr>
        </p:nvSpPr>
        <p:spPr>
          <a:xfrm>
            <a:off x="4156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2" type="body"/>
          </p:nvPr>
        </p:nvSpPr>
        <p:spPr>
          <a:xfrm>
            <a:off x="64432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2" name="Google Shape;32;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5" name="Google Shape;35;p7"/>
          <p:cNvSpPr txBox="1"/>
          <p:nvPr>
            <p:ph idx="1" type="body"/>
          </p:nvPr>
        </p:nvSpPr>
        <p:spPr>
          <a:xfrm>
            <a:off x="415600" y="1865867"/>
            <a:ext cx="3744000" cy="37131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6" name="Google Shape;36;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653667" y="600200"/>
            <a:ext cx="78384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0" name="Google Shape;40;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3" name="Google Shape;43;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354000" y="1239033"/>
            <a:ext cx="5393700" cy="23817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45" name="Google Shape;45;p9"/>
          <p:cNvSpPr txBox="1"/>
          <p:nvPr>
            <p:ph idx="1" type="subTitle"/>
          </p:nvPr>
        </p:nvSpPr>
        <p:spPr>
          <a:xfrm>
            <a:off x="354000" y="3692001"/>
            <a:ext cx="5393700" cy="20988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46" name="Google Shape;46;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7" name="Google Shape;47;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426000" y="5625233"/>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0" name="Google Shape;50;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indent="-349250" lvl="1" marL="914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indent="-349250" lvl="2" marL="1371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indent="-349250" lvl="3" marL="1828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indent="-349250" lvl="4" marL="22860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indent="-349250" lvl="5" marL="27432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indent="-349250" lvl="6" marL="3200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indent="-349250" lvl="7" marL="3657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indent="-349250" lvl="8" marL="4114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059600" y="1925674"/>
            <a:ext cx="4072800" cy="2049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Is Air Travel More Dangerous?</a:t>
            </a:r>
            <a:endParaRPr/>
          </a:p>
        </p:txBody>
      </p:sp>
      <p:sp>
        <p:nvSpPr>
          <p:cNvPr id="63" name="Google Shape;63;p13"/>
          <p:cNvSpPr txBox="1"/>
          <p:nvPr>
            <p:ph idx="1" type="subTitle"/>
          </p:nvPr>
        </p:nvSpPr>
        <p:spPr>
          <a:xfrm>
            <a:off x="4059600" y="4155440"/>
            <a:ext cx="4072800" cy="9351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Berkeley D. Willis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descr="Presentation Skeleton4" id="68" name="Google Shape;68;p14"/>
          <p:cNvPicPr preferRelativeResize="0"/>
          <p:nvPr/>
        </p:nvPicPr>
        <p:blipFill rotWithShape="1">
          <a:blip r:embed="rId3">
            <a:alphaModFix/>
          </a:blip>
          <a:srcRect b="4419" l="695" r="39879" t="8403"/>
          <a:stretch/>
        </p:blipFill>
        <p:spPr>
          <a:xfrm>
            <a:off x="4773250" y="588400"/>
            <a:ext cx="7244774" cy="5763725"/>
          </a:xfrm>
          <a:prstGeom prst="rect">
            <a:avLst/>
          </a:prstGeom>
          <a:noFill/>
          <a:ln>
            <a:noFill/>
          </a:ln>
        </p:spPr>
      </p:pic>
      <p:sp>
        <p:nvSpPr>
          <p:cNvPr id="69" name="Google Shape;69;p14"/>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en-US"/>
              <a:t>Incidents per Airline</a:t>
            </a:r>
            <a:endParaRPr/>
          </a:p>
        </p:txBody>
      </p:sp>
      <p:sp>
        <p:nvSpPr>
          <p:cNvPr id="70" name="Google Shape;70;p14"/>
          <p:cNvSpPr txBox="1"/>
          <p:nvPr>
            <p:ph idx="1" type="body"/>
          </p:nvPr>
        </p:nvSpPr>
        <p:spPr>
          <a:xfrm>
            <a:off x="415600" y="1865867"/>
            <a:ext cx="3744000" cy="3713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Despite recent incidents with air travel, air travel has been getting safer over time. </a:t>
            </a:r>
            <a:endParaRPr/>
          </a:p>
          <a:p>
            <a:pPr indent="0" lvl="0" marL="0" rtl="0" algn="l">
              <a:spcBef>
                <a:spcPts val="1600"/>
              </a:spcBef>
              <a:spcAft>
                <a:spcPts val="1600"/>
              </a:spcAft>
              <a:buNone/>
            </a:pPr>
            <a:r>
              <a:rPr lang="en-US"/>
              <a:t>The figure to the right shows the most flown airlines, and even with those that had many incidents in the past have drastically approved.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descr="Presentation Skeleton2" id="75" name="Google Shape;75;p15"/>
          <p:cNvPicPr preferRelativeResize="0"/>
          <p:nvPr/>
        </p:nvPicPr>
        <p:blipFill rotWithShape="1">
          <a:blip r:embed="rId3">
            <a:alphaModFix/>
          </a:blip>
          <a:srcRect b="6699" l="0" r="39106" t="11400"/>
          <a:stretch/>
        </p:blipFill>
        <p:spPr>
          <a:xfrm>
            <a:off x="4518550" y="721650"/>
            <a:ext cx="7424001" cy="5414700"/>
          </a:xfrm>
          <a:prstGeom prst="rect">
            <a:avLst/>
          </a:prstGeom>
          <a:noFill/>
          <a:ln>
            <a:noFill/>
          </a:ln>
        </p:spPr>
      </p:pic>
      <p:sp>
        <p:nvSpPr>
          <p:cNvPr id="76" name="Google Shape;76;p1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en-US"/>
              <a:t>Incident </a:t>
            </a:r>
            <a:r>
              <a:rPr lang="en-US"/>
              <a:t>Comparison</a:t>
            </a:r>
            <a:endParaRPr/>
          </a:p>
        </p:txBody>
      </p:sp>
      <p:sp>
        <p:nvSpPr>
          <p:cNvPr id="77" name="Google Shape;77;p15"/>
          <p:cNvSpPr txBox="1"/>
          <p:nvPr>
            <p:ph idx="1" type="body"/>
          </p:nvPr>
        </p:nvSpPr>
        <p:spPr>
          <a:xfrm>
            <a:off x="415600" y="1865867"/>
            <a:ext cx="3744000" cy="37131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n-US"/>
              <a:t>Though incidents of course occur, data collected from NHTSA Motor Vehicle Crash Data and the Aviation Safety Network there are far more motor vehicle incidents. Showing that traveling by motor vehicles like cars, trucks, buses, etc. are much more likely to have incidents.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Presentation Skeleton3" id="82" name="Google Shape;82;p16"/>
          <p:cNvPicPr preferRelativeResize="0"/>
          <p:nvPr/>
        </p:nvPicPr>
        <p:blipFill rotWithShape="1">
          <a:blip r:embed="rId3">
            <a:alphaModFix/>
          </a:blip>
          <a:srcRect b="28525" l="9982" r="39649" t="18115"/>
          <a:stretch/>
        </p:blipFill>
        <p:spPr>
          <a:xfrm>
            <a:off x="5207175" y="1748501"/>
            <a:ext cx="6141074" cy="3528050"/>
          </a:xfrm>
          <a:prstGeom prst="rect">
            <a:avLst/>
          </a:prstGeom>
          <a:noFill/>
          <a:ln>
            <a:noFill/>
          </a:ln>
        </p:spPr>
      </p:pic>
      <p:sp>
        <p:nvSpPr>
          <p:cNvPr id="83" name="Google Shape;83;p16"/>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en-US"/>
              <a:t>Incident Pie Chart</a:t>
            </a:r>
            <a:endParaRPr/>
          </a:p>
        </p:txBody>
      </p:sp>
      <p:sp>
        <p:nvSpPr>
          <p:cNvPr id="84" name="Google Shape;84;p16"/>
          <p:cNvSpPr txBox="1"/>
          <p:nvPr>
            <p:ph idx="1" type="body"/>
          </p:nvPr>
        </p:nvSpPr>
        <p:spPr>
          <a:xfrm>
            <a:off x="415600" y="1865867"/>
            <a:ext cx="3744000" cy="3713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The figure to the right shows some of that same data, looking at counts that were available after 2000. </a:t>
            </a:r>
            <a:endParaRPr/>
          </a:p>
          <a:p>
            <a:pPr indent="0" lvl="0" marL="0" rtl="0" algn="l">
              <a:spcBef>
                <a:spcPts val="1600"/>
              </a:spcBef>
              <a:spcAft>
                <a:spcPts val="1600"/>
              </a:spcAft>
              <a:buNone/>
            </a:pPr>
            <a:r>
              <a:rPr lang="en-US"/>
              <a:t>Even if we consider data from 2000-2014 for airlines and 2005-2014, despite data 4 years of data not being included, motor vehicles have many times more incidents.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Presentation Skeleton5" id="89" name="Google Shape;89;p17"/>
          <p:cNvPicPr preferRelativeResize="0"/>
          <p:nvPr/>
        </p:nvPicPr>
        <p:blipFill rotWithShape="1">
          <a:blip r:embed="rId3">
            <a:alphaModFix/>
          </a:blip>
          <a:srcRect b="4980" l="1082" r="40734" t="8409"/>
          <a:stretch/>
        </p:blipFill>
        <p:spPr>
          <a:xfrm>
            <a:off x="4839275" y="566000"/>
            <a:ext cx="7093827" cy="5725999"/>
          </a:xfrm>
          <a:prstGeom prst="rect">
            <a:avLst/>
          </a:prstGeom>
          <a:noFill/>
          <a:ln>
            <a:noFill/>
          </a:ln>
        </p:spPr>
      </p:pic>
      <p:sp>
        <p:nvSpPr>
          <p:cNvPr id="90" name="Google Shape;90;p17"/>
          <p:cNvSpPr txBox="1"/>
          <p:nvPr>
            <p:ph type="title"/>
          </p:nvPr>
        </p:nvSpPr>
        <p:spPr>
          <a:xfrm>
            <a:off x="415600" y="740800"/>
            <a:ext cx="3744000" cy="1007700"/>
          </a:xfrm>
          <a:prstGeom prst="rect">
            <a:avLst/>
          </a:prstGeom>
        </p:spPr>
        <p:txBody>
          <a:bodyPr anchorCtr="0" anchor="b" bIns="121900" lIns="121900" spcFirstLastPara="1" rIns="121900" wrap="square" tIns="121900">
            <a:normAutofit fontScale="90000"/>
          </a:bodyPr>
          <a:lstStyle/>
          <a:p>
            <a:pPr indent="0" lvl="0" marL="0" rtl="0" algn="l">
              <a:spcBef>
                <a:spcPts val="0"/>
              </a:spcBef>
              <a:spcAft>
                <a:spcPts val="0"/>
              </a:spcAft>
              <a:buNone/>
            </a:pPr>
            <a:r>
              <a:rPr lang="en-US"/>
              <a:t>Fatal Incidents for Airlines</a:t>
            </a:r>
            <a:endParaRPr/>
          </a:p>
        </p:txBody>
      </p:sp>
      <p:sp>
        <p:nvSpPr>
          <p:cNvPr id="91" name="Google Shape;91;p17"/>
          <p:cNvSpPr txBox="1"/>
          <p:nvPr>
            <p:ph idx="1" type="body"/>
          </p:nvPr>
        </p:nvSpPr>
        <p:spPr>
          <a:xfrm>
            <a:off x="415600" y="1865867"/>
            <a:ext cx="3744000" cy="3713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Furthermore, most of these incidents do not end in fatalities. </a:t>
            </a:r>
            <a:endParaRPr/>
          </a:p>
          <a:p>
            <a:pPr indent="0" lvl="0" marL="0" rtl="0" algn="l">
              <a:spcBef>
                <a:spcPts val="1600"/>
              </a:spcBef>
              <a:spcAft>
                <a:spcPts val="1600"/>
              </a:spcAft>
              <a:buNone/>
            </a:pPr>
            <a:r>
              <a:rPr lang="en-US"/>
              <a:t>The figure on the right shows the </a:t>
            </a:r>
            <a:r>
              <a:rPr lang="en-US"/>
              <a:t>distribution</a:t>
            </a:r>
            <a:r>
              <a:rPr lang="en-US"/>
              <a:t> of the most traveled airlines, and whether or not they had a fatal incident. Again, the number of fatal incidents were low to begin with but decreased with time and air travel becoming safer.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415600" y="1865867"/>
            <a:ext cx="3744000" cy="37131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n-US"/>
              <a:t>When viewing incidents for motor cars in just Monroe County Indiana over this time period, we can see that the number is pretty high with counts for this time period. There is also no easy to show improvement over this time period that is clear.</a:t>
            </a:r>
            <a:endParaRPr/>
          </a:p>
        </p:txBody>
      </p:sp>
      <p:pic>
        <p:nvPicPr>
          <p:cNvPr descr="Presentation Skeleton6" id="97" name="Google Shape;97;p18"/>
          <p:cNvPicPr preferRelativeResize="0"/>
          <p:nvPr/>
        </p:nvPicPr>
        <p:blipFill rotWithShape="1">
          <a:blip r:embed="rId3">
            <a:alphaModFix/>
          </a:blip>
          <a:srcRect b="4415" l="1160" r="38413" t="6552"/>
          <a:stretch/>
        </p:blipFill>
        <p:spPr>
          <a:xfrm>
            <a:off x="4452500" y="485825"/>
            <a:ext cx="7367398" cy="5886351"/>
          </a:xfrm>
          <a:prstGeom prst="rect">
            <a:avLst/>
          </a:prstGeom>
          <a:noFill/>
          <a:ln>
            <a:noFill/>
          </a:ln>
        </p:spPr>
      </p:pic>
      <p:sp>
        <p:nvSpPr>
          <p:cNvPr id="98" name="Google Shape;98;p18"/>
          <p:cNvSpPr txBox="1"/>
          <p:nvPr>
            <p:ph type="title"/>
          </p:nvPr>
        </p:nvSpPr>
        <p:spPr>
          <a:xfrm>
            <a:off x="415600" y="740800"/>
            <a:ext cx="3744000" cy="1007700"/>
          </a:xfrm>
          <a:prstGeom prst="rect">
            <a:avLst/>
          </a:prstGeom>
        </p:spPr>
        <p:txBody>
          <a:bodyPr anchorCtr="0" anchor="b" bIns="121900" lIns="121900" spcFirstLastPara="1" rIns="121900" wrap="square" tIns="121900">
            <a:normAutofit fontScale="90000"/>
          </a:bodyPr>
          <a:lstStyle/>
          <a:p>
            <a:pPr indent="0" lvl="0" marL="0" rtl="0" algn="l">
              <a:spcBef>
                <a:spcPts val="0"/>
              </a:spcBef>
              <a:spcAft>
                <a:spcPts val="0"/>
              </a:spcAft>
              <a:buNone/>
            </a:pPr>
            <a:r>
              <a:rPr lang="en-US"/>
              <a:t>Fatal Crashes for Motor Vehicles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Presentation Skeleton7" id="103" name="Google Shape;103;p19"/>
          <p:cNvPicPr preferRelativeResize="0"/>
          <p:nvPr/>
        </p:nvPicPr>
        <p:blipFill rotWithShape="1">
          <a:blip r:embed="rId3">
            <a:alphaModFix/>
          </a:blip>
          <a:srcRect b="33666" l="17565" r="49472" t="24387"/>
          <a:stretch/>
        </p:blipFill>
        <p:spPr>
          <a:xfrm>
            <a:off x="4086662" y="1207449"/>
            <a:ext cx="4018574" cy="2773375"/>
          </a:xfrm>
          <a:prstGeom prst="rect">
            <a:avLst/>
          </a:prstGeom>
          <a:noFill/>
          <a:ln>
            <a:noFill/>
          </a:ln>
        </p:spPr>
      </p:pic>
      <p:sp>
        <p:nvSpPr>
          <p:cNvPr id="104" name="Google Shape;104;p19"/>
          <p:cNvSpPr txBox="1"/>
          <p:nvPr>
            <p:ph idx="1" type="body"/>
          </p:nvPr>
        </p:nvSpPr>
        <p:spPr>
          <a:xfrm>
            <a:off x="415600" y="4216000"/>
            <a:ext cx="11360700" cy="1428900"/>
          </a:xfrm>
          <a:prstGeom prst="rect">
            <a:avLst/>
          </a:prstGeom>
        </p:spPr>
        <p:txBody>
          <a:bodyPr anchorCtr="0" anchor="t" bIns="121900" lIns="121900" spcFirstLastPara="1" rIns="121900" wrap="square" tIns="121900">
            <a:normAutofit fontScale="85000" lnSpcReduction="10000"/>
          </a:bodyPr>
          <a:lstStyle/>
          <a:p>
            <a:pPr indent="0" lvl="0" marL="0" rtl="0" algn="ctr">
              <a:spcBef>
                <a:spcPts val="0"/>
              </a:spcBef>
              <a:spcAft>
                <a:spcPts val="0"/>
              </a:spcAft>
              <a:buNone/>
            </a:pPr>
            <a:r>
              <a:rPr lang="en-US"/>
              <a:t>When directly compared there are almost just as many fatal incidents in a single U.S. county versus all airlines combined.</a:t>
            </a:r>
            <a:endParaRPr/>
          </a:p>
          <a:p>
            <a:pPr indent="0" lvl="0" marL="0" rtl="0" algn="ctr">
              <a:spcBef>
                <a:spcPts val="1600"/>
              </a:spcBef>
              <a:spcAft>
                <a:spcPts val="1600"/>
              </a:spcAft>
              <a:buNone/>
            </a:pPr>
            <a:r>
              <a:rPr lang="en-US"/>
              <a:t>With more safety improvements, airlines will continue to be the safest method of travel.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ctrTitle"/>
          </p:nvPr>
        </p:nvSpPr>
        <p:spPr>
          <a:xfrm>
            <a:off x="4059600" y="1925674"/>
            <a:ext cx="4072800" cy="20496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n-US"/>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