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0"/>
  </p:notesMasterIdLst>
  <p:sldIdLst>
    <p:sldId id="256" r:id="rId2"/>
    <p:sldId id="257" r:id="rId3"/>
    <p:sldId id="258" r:id="rId4"/>
    <p:sldId id="259" r:id="rId5"/>
    <p:sldId id="260" r:id="rId6"/>
    <p:sldId id="266" r:id="rId7"/>
    <p:sldId id="269"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33" autoAdjust="0"/>
  </p:normalViewPr>
  <p:slideViewPr>
    <p:cSldViewPr>
      <p:cViewPr varScale="1">
        <p:scale>
          <a:sx n="62" d="100"/>
          <a:sy n="62" d="100"/>
        </p:scale>
        <p:origin x="-17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3BD9F-CCD7-48E1-B2F5-F78FAC5DD301}" type="datetimeFigureOut">
              <a:rPr lang="en-US" smtClean="0"/>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9522A-C9C1-41BB-A00C-2D9CB6E66035}" type="slidenum">
              <a:rPr lang="en-US" smtClean="0"/>
              <a:t>‹#›</a:t>
            </a:fld>
            <a:endParaRPr lang="en-US"/>
          </a:p>
        </p:txBody>
      </p:sp>
    </p:spTree>
    <p:extLst>
      <p:ext uri="{BB962C8B-B14F-4D97-AF65-F5344CB8AC3E}">
        <p14:creationId xmlns:p14="http://schemas.microsoft.com/office/powerpoint/2010/main" val="3924251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Identity management coincides with a process model called AAA or Authentication, Authorization and Accounting. Authentication serves to verify a user or device. Authorization grants access according to privileges and policies. Accounting tracks usage for billing, planning and auditing which may be used to evaluate system usage or for forensic analysis.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Network devices and their configurations lie at the heart of network operations. It is a good rule of thumb that if someone can obtain physical access to a device, they can gain control of it. Likewise, if someone attempts to gain remote access to a network device, it is important that the devices be configured in a secure manner and only authorized users are permitted access. This includes the usage of strong passwords and having unnecessary services turned off. All network infrastructure devices, perimeter routers in particular need to have administrative access protected. Unauthorized access to these devices, even accidental could bring network operations to a screeching halt. For this reason, it is important to utilize AAA functions on these devices whenever possible. Cisco network equipment supports the usage of AAA functions at both the local and remote level. This means that the devices can be configured to maintain a AAA database locally, or they can be configured to access a trusted remote database. For small operations with a low number of network devices, it would probably be more cost effective to utilize local AAA functions than to utilize a remote database. On Cisco devices, “AAA services provide a higher degree of scalability than the line-level and privileged EXEC authentication commands alone.” (</a:t>
            </a:r>
            <a:r>
              <a:rPr lang="en-US" sz="1200" b="0" i="0" u="none" strike="noStrike" kern="1200" baseline="0" dirty="0" err="1" smtClean="0">
                <a:solidFill>
                  <a:schemeClr val="tx1"/>
                </a:solidFill>
                <a:latin typeface="+mn-lt"/>
                <a:ea typeface="+mn-ea"/>
                <a:cs typeface="+mn-cs"/>
              </a:rPr>
              <a:t>Paquet</a:t>
            </a:r>
            <a:r>
              <a:rPr lang="en-US" sz="1200" b="0" i="0" u="none" strike="noStrike" kern="1200" baseline="0" dirty="0" smtClean="0">
                <a:solidFill>
                  <a:schemeClr val="tx1"/>
                </a:solidFill>
                <a:latin typeface="+mn-lt"/>
                <a:ea typeface="+mn-ea"/>
                <a:cs typeface="+mn-cs"/>
              </a:rPr>
              <a:t>, 2009) By utilizing AAA functionality, you can limit user to running only commands which they are authorized to run. In addition, the username, time/date of logon and what they did are recorded by the accounting function. </a:t>
            </a:r>
            <a:endParaRPr lang="en-US" dirty="0"/>
          </a:p>
        </p:txBody>
      </p:sp>
      <p:sp>
        <p:nvSpPr>
          <p:cNvPr id="4" name="Slide Number Placeholder 3"/>
          <p:cNvSpPr>
            <a:spLocks noGrp="1"/>
          </p:cNvSpPr>
          <p:nvPr>
            <p:ph type="sldNum" sz="quarter" idx="10"/>
          </p:nvPr>
        </p:nvSpPr>
        <p:spPr/>
        <p:txBody>
          <a:bodyPr/>
          <a:lstStyle/>
          <a:p>
            <a:fld id="{E739522A-C9C1-41BB-A00C-2D9CB6E66035}" type="slidenum">
              <a:rPr lang="en-US" smtClean="0"/>
              <a:t>2</a:t>
            </a:fld>
            <a:endParaRPr lang="en-US"/>
          </a:p>
        </p:txBody>
      </p:sp>
    </p:spTree>
    <p:extLst>
      <p:ext uri="{BB962C8B-B14F-4D97-AF65-F5344CB8AC3E}">
        <p14:creationId xmlns:p14="http://schemas.microsoft.com/office/powerpoint/2010/main" val="2985510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TACACS+ stands for Terminal Access Controller Access Control System Plus. TACACS+ has two predecessors, TACACS and XTACACS. “The original Cisco TACACS was modeled after the original </a:t>
            </a:r>
            <a:r>
              <a:rPr lang="en-US" sz="1200" b="1" i="0" u="none" strike="noStrike" kern="1200" baseline="0" dirty="0" smtClean="0">
                <a:solidFill>
                  <a:schemeClr val="tx1"/>
                </a:solidFill>
                <a:latin typeface="+mn-lt"/>
                <a:ea typeface="+mn-ea"/>
                <a:cs typeface="+mn-cs"/>
              </a:rPr>
              <a:t>Defense Data Network (DDN)</a:t>
            </a:r>
            <a:r>
              <a:rPr lang="en-US" sz="1200" b="0" i="0" u="none" strike="noStrike" kern="1200" baseline="0" dirty="0" smtClean="0">
                <a:solidFill>
                  <a:schemeClr val="tx1"/>
                </a:solidFill>
                <a:latin typeface="+mn-lt"/>
                <a:ea typeface="+mn-ea"/>
                <a:cs typeface="+mn-cs"/>
              </a:rPr>
              <a:t> application.” (</a:t>
            </a:r>
            <a:r>
              <a:rPr lang="en-US" sz="1200" b="0" i="0" u="none" strike="noStrike" kern="1200" baseline="0" dirty="0" err="1" smtClean="0">
                <a:solidFill>
                  <a:schemeClr val="tx1"/>
                </a:solidFill>
                <a:latin typeface="+mn-lt"/>
                <a:ea typeface="+mn-ea"/>
                <a:cs typeface="+mn-cs"/>
              </a:rPr>
              <a:t>Knipp</a:t>
            </a:r>
            <a:r>
              <a:rPr lang="en-US" sz="1200" b="0" i="0" u="none" strike="noStrike" kern="1200" baseline="0" dirty="0" smtClean="0">
                <a:solidFill>
                  <a:schemeClr val="tx1"/>
                </a:solidFill>
                <a:latin typeface="+mn-lt"/>
                <a:ea typeface="+mn-ea"/>
                <a:cs typeface="+mn-cs"/>
              </a:rPr>
              <a:t>, et al., 2002) It was developed in the 1980’s for the DDN by MILNET developers. This original version of TACACS utilized communication over UDP port 49. In addition, this version only supported authentication, not authorization or accounting. In 1993, IETF RFC 1492 established the TACACS protocol as “An Access Control Protocol, Sometimes Called TACACS”. (</a:t>
            </a:r>
            <a:r>
              <a:rPr lang="en-US" sz="1200" b="0" i="0" u="none" strike="noStrike" kern="1200" baseline="0" dirty="0" err="1" smtClean="0">
                <a:solidFill>
                  <a:schemeClr val="tx1"/>
                </a:solidFill>
                <a:latin typeface="+mn-lt"/>
                <a:ea typeface="+mn-ea"/>
                <a:cs typeface="+mn-cs"/>
              </a:rPr>
              <a:t>Finseth</a:t>
            </a:r>
            <a:r>
              <a:rPr lang="en-US" sz="1200" b="0" i="0" u="none" strike="noStrike" kern="1200" baseline="0" dirty="0" smtClean="0">
                <a:solidFill>
                  <a:schemeClr val="tx1"/>
                </a:solidFill>
                <a:latin typeface="+mn-lt"/>
                <a:ea typeface="+mn-ea"/>
                <a:cs typeface="+mn-cs"/>
              </a:rPr>
              <a:t>, 1993) This protocol was also known as XTACACS, or Extended TACACS. This protocol extended upon the original TACACS protocol by including the element of accounting in addition to authentication. XTACACS also utilized UDP port 49 for communication. XTACACS set the precedent for TACACS+ by separating the authorization and accounting functions; they function separately in that the XTACACS server can utilize a separate database for each function. Neither TACACS nor XTACACS saw much usage, but the advent of Cisco’s TACACS+ brought about large-scale deployments and widespread industry penetration. </a:t>
            </a:r>
            <a:endParaRPr lang="en-US" dirty="0"/>
          </a:p>
        </p:txBody>
      </p:sp>
      <p:sp>
        <p:nvSpPr>
          <p:cNvPr id="4" name="Slide Number Placeholder 3"/>
          <p:cNvSpPr>
            <a:spLocks noGrp="1"/>
          </p:cNvSpPr>
          <p:nvPr>
            <p:ph type="sldNum" sz="quarter" idx="10"/>
          </p:nvPr>
        </p:nvSpPr>
        <p:spPr/>
        <p:txBody>
          <a:bodyPr/>
          <a:lstStyle/>
          <a:p>
            <a:fld id="{E739522A-C9C1-41BB-A00C-2D9CB6E66035}" type="slidenum">
              <a:rPr lang="en-US" smtClean="0"/>
              <a:t>3</a:t>
            </a:fld>
            <a:endParaRPr lang="en-US"/>
          </a:p>
        </p:txBody>
      </p:sp>
    </p:spTree>
    <p:extLst>
      <p:ext uri="{BB962C8B-B14F-4D97-AF65-F5344CB8AC3E}">
        <p14:creationId xmlns:p14="http://schemas.microsoft.com/office/powerpoint/2010/main" val="1355571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three functions combined made TACACS+ all the more appealing to network designers looking to centralize their AAA functions. The usage of TCP, encryption and authorization levels make TACACS+ a good candidate for AAA for administrative networks and network infrastructure device access.</a:t>
            </a:r>
            <a:endParaRPr lang="en-US" dirty="0"/>
          </a:p>
        </p:txBody>
      </p:sp>
      <p:sp>
        <p:nvSpPr>
          <p:cNvPr id="4" name="Slide Number Placeholder 3"/>
          <p:cNvSpPr>
            <a:spLocks noGrp="1"/>
          </p:cNvSpPr>
          <p:nvPr>
            <p:ph type="sldNum" sz="quarter" idx="10"/>
          </p:nvPr>
        </p:nvSpPr>
        <p:spPr/>
        <p:txBody>
          <a:bodyPr/>
          <a:lstStyle/>
          <a:p>
            <a:fld id="{E739522A-C9C1-41BB-A00C-2D9CB6E66035}" type="slidenum">
              <a:rPr lang="en-US" smtClean="0"/>
              <a:t>4</a:t>
            </a:fld>
            <a:endParaRPr lang="en-US"/>
          </a:p>
        </p:txBody>
      </p:sp>
    </p:spTree>
    <p:extLst>
      <p:ext uri="{BB962C8B-B14F-4D97-AF65-F5344CB8AC3E}">
        <p14:creationId xmlns:p14="http://schemas.microsoft.com/office/powerpoint/2010/main" val="227235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TACACS+ handles each element of AAA separately. First, TACACS+ authenticates each user to verify their identity. Second, TACACS+ performs authentication and determines what functions the user is entitled to use. Finally, TACACS+ performs accounting by keeping record of what actions were performed. I would like to reiterate that the authorization and accounting functions are reliant upon the authentication function; Authentication is valid without authorization or accounting but authorization and accounting are not valid without authentication.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Since each of the three functions of AAA are performed separately, there are three packet types utilized by TACACS+. The header portion of a TACACS+ packet is not encrypted and the header contains identifying information about the transmission. This information is the </a:t>
            </a:r>
            <a:r>
              <a:rPr lang="en-US" sz="1200" b="0" i="1" u="none" strike="noStrike" kern="1200" baseline="0" dirty="0" smtClean="0">
                <a:solidFill>
                  <a:schemeClr val="tx1"/>
                </a:solidFill>
                <a:latin typeface="+mn-lt"/>
                <a:ea typeface="+mn-ea"/>
                <a:cs typeface="+mn-cs"/>
              </a:rPr>
              <a:t>major version</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minor version</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type</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sequence number</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flags</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session ID </a:t>
            </a:r>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length</a:t>
            </a:r>
            <a:r>
              <a:rPr lang="en-US" sz="1200" b="0" i="0" u="none" strike="noStrike" kern="1200" baseline="0" dirty="0" smtClean="0">
                <a:solidFill>
                  <a:schemeClr val="tx1"/>
                </a:solidFill>
                <a:latin typeface="+mn-lt"/>
                <a:ea typeface="+mn-ea"/>
                <a:cs typeface="+mn-cs"/>
              </a:rPr>
              <a:t>. The </a:t>
            </a:r>
            <a:r>
              <a:rPr lang="en-US" sz="1200" b="1" i="1" u="none" strike="noStrike" kern="1200" baseline="0" dirty="0" smtClean="0">
                <a:solidFill>
                  <a:schemeClr val="tx1"/>
                </a:solidFill>
                <a:latin typeface="+mn-lt"/>
                <a:ea typeface="+mn-ea"/>
                <a:cs typeface="+mn-cs"/>
              </a:rPr>
              <a:t>major version </a:t>
            </a:r>
            <a:r>
              <a:rPr lang="en-US" sz="1200" b="0" i="0" u="none" strike="noStrike" kern="1200" baseline="0" dirty="0" smtClean="0">
                <a:solidFill>
                  <a:schemeClr val="tx1"/>
                </a:solidFill>
                <a:latin typeface="+mn-lt"/>
                <a:ea typeface="+mn-ea"/>
                <a:cs typeface="+mn-cs"/>
              </a:rPr>
              <a:t>is usually seen statically in the form of TAC_PLUS_MAJOR_VER = 0xc.</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1" i="1" u="none" strike="noStrike" kern="1200" baseline="0" dirty="0" smtClean="0">
                <a:solidFill>
                  <a:schemeClr val="tx1"/>
                </a:solidFill>
                <a:latin typeface="+mn-lt"/>
                <a:ea typeface="+mn-ea"/>
                <a:cs typeface="+mn-cs"/>
              </a:rPr>
              <a:t>type </a:t>
            </a:r>
            <a:r>
              <a:rPr lang="en-US" sz="1200" b="0" i="0" u="none" strike="noStrike" kern="1200" baseline="0" dirty="0" smtClean="0">
                <a:solidFill>
                  <a:schemeClr val="tx1"/>
                </a:solidFill>
                <a:latin typeface="+mn-lt"/>
                <a:ea typeface="+mn-ea"/>
                <a:cs typeface="+mn-cs"/>
              </a:rPr>
              <a:t>field determines the type of AAA function contained in the packet. Only three valid type values </a:t>
            </a:r>
            <a:r>
              <a:rPr lang="en-US" sz="1200" b="0" i="0" u="none" strike="noStrike" kern="1200" baseline="0" dirty="0" err="1" smtClean="0">
                <a:solidFill>
                  <a:schemeClr val="tx1"/>
                </a:solidFill>
                <a:latin typeface="+mn-lt"/>
                <a:ea typeface="+mn-ea"/>
                <a:cs typeface="+mn-cs"/>
              </a:rPr>
              <a:t>authen,author,acct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The </a:t>
            </a:r>
            <a:r>
              <a:rPr lang="en-US" sz="1200" b="1" i="1" u="none" strike="noStrike" kern="1200" baseline="0" dirty="0" smtClean="0">
                <a:solidFill>
                  <a:schemeClr val="tx1"/>
                </a:solidFill>
                <a:latin typeface="+mn-lt"/>
                <a:ea typeface="+mn-ea"/>
                <a:cs typeface="+mn-cs"/>
              </a:rPr>
              <a:t>sequence number </a:t>
            </a:r>
            <a:r>
              <a:rPr lang="en-US" sz="1200" b="0" i="0" u="none" strike="noStrike" kern="1200" baseline="0" dirty="0" smtClean="0">
                <a:solidFill>
                  <a:schemeClr val="tx1"/>
                </a:solidFill>
                <a:latin typeface="+mn-lt"/>
                <a:ea typeface="+mn-ea"/>
                <a:cs typeface="+mn-cs"/>
              </a:rPr>
              <a:t>field indicates the order a packet falls in a transmission.  Server to client ODD, client to server EVEN</a:t>
            </a:r>
          </a:p>
          <a:p>
            <a:r>
              <a:rPr lang="en-US" sz="1200" b="0" i="0" u="none" strike="noStrike" kern="1200" baseline="0" dirty="0" smtClean="0">
                <a:solidFill>
                  <a:schemeClr val="tx1"/>
                </a:solidFill>
                <a:latin typeface="+mn-lt"/>
                <a:ea typeface="+mn-ea"/>
                <a:cs typeface="+mn-cs"/>
              </a:rPr>
              <a:t>The </a:t>
            </a:r>
            <a:r>
              <a:rPr lang="en-US" sz="1200" b="1" i="1" u="none" strike="noStrike" kern="1200" baseline="0" dirty="0" smtClean="0">
                <a:solidFill>
                  <a:schemeClr val="tx1"/>
                </a:solidFill>
                <a:latin typeface="+mn-lt"/>
                <a:ea typeface="+mn-ea"/>
                <a:cs typeface="+mn-cs"/>
              </a:rPr>
              <a:t>flags </a:t>
            </a:r>
            <a:r>
              <a:rPr lang="en-US" sz="1200" b="0" i="0" u="none" strike="noStrike" kern="1200" baseline="0" dirty="0" smtClean="0">
                <a:solidFill>
                  <a:schemeClr val="tx1"/>
                </a:solidFill>
                <a:latin typeface="+mn-lt"/>
                <a:ea typeface="+mn-ea"/>
                <a:cs typeface="+mn-cs"/>
              </a:rPr>
              <a:t>field basically allows for TACACS+ options to be specified.  Only two flags, one to enable/disable encryption, the other to allow multiple </a:t>
            </a:r>
            <a:r>
              <a:rPr lang="en-US" sz="1200" b="0" i="0" u="none" strike="noStrike" kern="1200" baseline="0" dirty="0" err="1" smtClean="0">
                <a:solidFill>
                  <a:schemeClr val="tx1"/>
                </a:solidFill>
                <a:latin typeface="+mn-lt"/>
                <a:ea typeface="+mn-ea"/>
                <a:cs typeface="+mn-cs"/>
              </a:rPr>
              <a:t>tacacs</a:t>
            </a:r>
            <a:r>
              <a:rPr lang="en-US" sz="1200" b="0" i="0" u="none" strike="noStrike" kern="1200" baseline="0" dirty="0" smtClean="0">
                <a:solidFill>
                  <a:schemeClr val="tx1"/>
                </a:solidFill>
                <a:latin typeface="+mn-lt"/>
                <a:ea typeface="+mn-ea"/>
                <a:cs typeface="+mn-cs"/>
              </a:rPr>
              <a:t> sessions.</a:t>
            </a:r>
          </a:p>
          <a:p>
            <a:endParaRPr lang="en-US" sz="1200" b="0" i="0" u="none" strike="noStrike" kern="1200" baseline="0" dirty="0" smtClean="0">
              <a:solidFill>
                <a:schemeClr val="tx1"/>
              </a:solidFill>
              <a:latin typeface="+mn-lt"/>
              <a:ea typeface="+mn-ea"/>
              <a:cs typeface="+mn-cs"/>
            </a:endParaRPr>
          </a:p>
          <a:p>
            <a:r>
              <a:rPr lang="en-US" dirty="0" smtClean="0"/>
              <a:t>Request</a:t>
            </a:r>
            <a:r>
              <a:rPr lang="en-US" baseline="0" dirty="0" smtClean="0"/>
              <a:t> is from client to server, Response is from Server to Client.  Responses contain AV’s which can be used for configuration or permissions, for example to grant access to a certain level of commands or a certain feature.</a:t>
            </a:r>
            <a:endParaRPr lang="en-US" dirty="0" smtClean="0"/>
          </a:p>
        </p:txBody>
      </p:sp>
      <p:sp>
        <p:nvSpPr>
          <p:cNvPr id="4" name="Slide Number Placeholder 3"/>
          <p:cNvSpPr>
            <a:spLocks noGrp="1"/>
          </p:cNvSpPr>
          <p:nvPr>
            <p:ph type="sldNum" sz="quarter" idx="10"/>
          </p:nvPr>
        </p:nvSpPr>
        <p:spPr/>
        <p:txBody>
          <a:bodyPr/>
          <a:lstStyle/>
          <a:p>
            <a:fld id="{E739522A-C9C1-41BB-A00C-2D9CB6E66035}" type="slidenum">
              <a:rPr lang="en-US" smtClean="0"/>
              <a:t>5</a:t>
            </a:fld>
            <a:endParaRPr lang="en-US"/>
          </a:p>
        </p:txBody>
      </p:sp>
    </p:spTree>
    <p:extLst>
      <p:ext uri="{BB962C8B-B14F-4D97-AF65-F5344CB8AC3E}">
        <p14:creationId xmlns:p14="http://schemas.microsoft.com/office/powerpoint/2010/main" val="411207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TACACS+ utilizes TCP port 49, encrypts the data payload of each packet and allows separation of AAA services individually. TACACS+ is also a Cisco proprietary protocol, but it is supported on many devices made by other manufacturers such as HP </a:t>
            </a:r>
            <a:r>
              <a:rPr lang="en-US" sz="1200" b="0" i="0" u="none" strike="noStrike" kern="1200" baseline="0" dirty="0" err="1" smtClean="0">
                <a:solidFill>
                  <a:schemeClr val="tx1"/>
                </a:solidFill>
                <a:latin typeface="+mn-lt"/>
                <a:ea typeface="+mn-ea"/>
                <a:cs typeface="+mn-cs"/>
              </a:rPr>
              <a:t>ProCurve</a:t>
            </a:r>
            <a:r>
              <a:rPr lang="en-US" sz="1200" b="0" i="0" u="none" strike="noStrike" kern="1200" baseline="0" dirty="0" smtClean="0">
                <a:solidFill>
                  <a:schemeClr val="tx1"/>
                </a:solidFill>
                <a:latin typeface="+mn-lt"/>
                <a:ea typeface="+mn-ea"/>
                <a:cs typeface="+mn-cs"/>
              </a:rPr>
              <a:t> switches. In addition, TACACS+ allows for command authorization and it was designed for device management. RADIUS utilizes UDP ports 1645 and 1812 for authentication and authorization and 1646 and 1813 for accounting. RADIUS is an IETF-standardized protocol and does not encrypt its data payload, but only passwords which are limited to 16 bytes. Authentication and authorization are also combined as a single service under RADIUS. Radius was intended for user access control and “typically provides more complete accounting capabilities than TACACS+.” (Carroll, 2004)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Many environments utilize both RADIUS and TACACS+, with RADIUS for general user authentication and TACACS+ for network administration functions. Even Cisco realizes this as Cisco’s </a:t>
            </a:r>
            <a:r>
              <a:rPr lang="en-US" sz="1200" b="0" i="0" u="none" strike="noStrike" kern="1200" baseline="0" dirty="0" err="1" smtClean="0">
                <a:solidFill>
                  <a:schemeClr val="tx1"/>
                </a:solidFill>
                <a:latin typeface="+mn-lt"/>
                <a:ea typeface="+mn-ea"/>
                <a:cs typeface="+mn-cs"/>
              </a:rPr>
              <a:t>SecureACS</a:t>
            </a:r>
            <a:r>
              <a:rPr lang="en-US" sz="1200" b="0" i="0" u="none" strike="noStrike" kern="1200" baseline="0" dirty="0" smtClean="0">
                <a:solidFill>
                  <a:schemeClr val="tx1"/>
                </a:solidFill>
                <a:latin typeface="+mn-lt"/>
                <a:ea typeface="+mn-ea"/>
                <a:cs typeface="+mn-cs"/>
              </a:rPr>
              <a:t> houses both a TACACS+ and RADIUS daemon on a single server. RADIUS provides more complete accounting capabilities because vendors can create their own authentication AV’s for usage in addition to the already robust list of over 100 standard, non-proprietary AV’s reserved in the RADIUS IETF standard. TACACS+ provides more secure, reliable communication between client and server.</a:t>
            </a:r>
          </a:p>
          <a:p>
            <a:r>
              <a:rPr lang="en-US" sz="1200" b="0" i="0" u="none" strike="noStrike" kern="1200" baseline="0" dirty="0" smtClean="0">
                <a:solidFill>
                  <a:schemeClr val="tx1"/>
                </a:solidFill>
                <a:latin typeface="+mn-lt"/>
                <a:ea typeface="+mn-ea"/>
                <a:cs typeface="+mn-cs"/>
              </a:rPr>
              <a:t>AV (Attribute-Value)</a:t>
            </a:r>
            <a:endParaRPr lang="en-US" dirty="0"/>
          </a:p>
        </p:txBody>
      </p:sp>
      <p:sp>
        <p:nvSpPr>
          <p:cNvPr id="4" name="Slide Number Placeholder 3"/>
          <p:cNvSpPr>
            <a:spLocks noGrp="1"/>
          </p:cNvSpPr>
          <p:nvPr>
            <p:ph type="sldNum" sz="quarter" idx="10"/>
          </p:nvPr>
        </p:nvSpPr>
        <p:spPr/>
        <p:txBody>
          <a:bodyPr/>
          <a:lstStyle/>
          <a:p>
            <a:fld id="{E739522A-C9C1-41BB-A00C-2D9CB6E66035}" type="slidenum">
              <a:rPr lang="en-US" smtClean="0"/>
              <a:t>6</a:t>
            </a:fld>
            <a:endParaRPr lang="en-US"/>
          </a:p>
        </p:txBody>
      </p:sp>
    </p:spTree>
    <p:extLst>
      <p:ext uri="{BB962C8B-B14F-4D97-AF65-F5344CB8AC3E}">
        <p14:creationId xmlns:p14="http://schemas.microsoft.com/office/powerpoint/2010/main" val="335907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Many government regulations require the implementation of technology auditing, therefore the implementation of AAA is seen in most all organizations in some shape or form. For example, the Sarbanes-Oxley Act of 2002 requires event retention information for a minimum of one year. Although most of these regulations focus more on the financial aspects of business operations, the responsibility of the auditing and logging often lands on the desk of IT personnel. Some regulations are more geared toward the IT field. For example, the Payment Card Industry Data Security Standard blatantly states the requirement to audit network access. "Requirement 10: Track and monitor all access to network resources and cardholder data. Logging mechanisms and the ability to track user activities…” (PCI Security Standards Council, 2010)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small networks, you can get away with not using something like TACACS+.  If something is worth doing, its worth doing right, and if you don’t have access to what you need to do it right, then its probably not worth doing.</a:t>
            </a:r>
            <a:endParaRPr lang="en-US" dirty="0"/>
          </a:p>
        </p:txBody>
      </p:sp>
      <p:sp>
        <p:nvSpPr>
          <p:cNvPr id="4" name="Slide Number Placeholder 3"/>
          <p:cNvSpPr>
            <a:spLocks noGrp="1"/>
          </p:cNvSpPr>
          <p:nvPr>
            <p:ph type="sldNum" sz="quarter" idx="10"/>
          </p:nvPr>
        </p:nvSpPr>
        <p:spPr/>
        <p:txBody>
          <a:bodyPr/>
          <a:lstStyle/>
          <a:p>
            <a:fld id="{E739522A-C9C1-41BB-A00C-2D9CB6E66035}" type="slidenum">
              <a:rPr lang="en-US" smtClean="0"/>
              <a:t>8</a:t>
            </a:fld>
            <a:endParaRPr lang="en-US"/>
          </a:p>
        </p:txBody>
      </p:sp>
    </p:spTree>
    <p:extLst>
      <p:ext uri="{BB962C8B-B14F-4D97-AF65-F5344CB8AC3E}">
        <p14:creationId xmlns:p14="http://schemas.microsoft.com/office/powerpoint/2010/main" val="251365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2AAE7F-21CC-4CC2-A64D-CE410A8F7818}" type="datetimeFigureOut">
              <a:rPr lang="en-US" smtClean="0"/>
              <a:t>4/27/2011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05A21E9-0760-4A3E-8F44-9FCD1C6818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2AAE7F-21CC-4CC2-A64D-CE410A8F7818}" type="datetimeFigureOut">
              <a:rPr lang="en-US" smtClean="0"/>
              <a:t>4/27/2011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2AAE7F-21CC-4CC2-A64D-CE410A8F7818}" type="datetimeFigureOut">
              <a:rPr lang="en-US" smtClean="0"/>
              <a:t>4/27/2011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2AAE7F-21CC-4CC2-A64D-CE410A8F7818}" type="datetimeFigureOut">
              <a:rPr lang="en-US" smtClean="0"/>
              <a:t>4/27/2011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2AAE7F-21CC-4CC2-A64D-CE410A8F7818}" type="datetimeFigureOut">
              <a:rPr lang="en-US" smtClean="0"/>
              <a:t>4/27/2011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1E9-0760-4A3E-8F44-9FCD1C68183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2AAE7F-21CC-4CC2-A64D-CE410A8F7818}" type="datetimeFigureOut">
              <a:rPr lang="en-US" smtClean="0"/>
              <a:t>4/27/2011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2AAE7F-21CC-4CC2-A64D-CE410A8F7818}" type="datetimeFigureOut">
              <a:rPr lang="en-US" smtClean="0"/>
              <a:t>4/27/2011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D2AAE7F-21CC-4CC2-A64D-CE410A8F7818}" type="datetimeFigureOut">
              <a:rPr lang="en-US" smtClean="0"/>
              <a:t>4/27/2011</a:t>
            </a:fld>
            <a:endParaRPr lang="en-US"/>
          </a:p>
        </p:txBody>
      </p:sp>
      <p:sp>
        <p:nvSpPr>
          <p:cNvPr id="8" name="Slide Number Placeholder 7"/>
          <p:cNvSpPr>
            <a:spLocks noGrp="1"/>
          </p:cNvSpPr>
          <p:nvPr>
            <p:ph type="sldNum" sz="quarter" idx="11"/>
          </p:nvPr>
        </p:nvSpPr>
        <p:spPr/>
        <p:txBody>
          <a:bodyPr/>
          <a:lstStyle/>
          <a:p>
            <a:fld id="{505A21E9-0760-4A3E-8F44-9FCD1C68183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AAE7F-21CC-4CC2-A64D-CE410A8F7818}" type="datetimeFigureOut">
              <a:rPr lang="en-US" smtClean="0"/>
              <a:t>4/27/2011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2AAE7F-21CC-4CC2-A64D-CE410A8F7818}" type="datetimeFigureOut">
              <a:rPr lang="en-US" smtClean="0"/>
              <a:t>4/27/2011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05A21E9-0760-4A3E-8F44-9FCD1C6818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D2AAE7F-21CC-4CC2-A64D-CE410A8F7818}" type="datetimeFigureOut">
              <a:rPr lang="en-US" smtClean="0"/>
              <a:t>4/27/2011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A21E9-0760-4A3E-8F44-9FCD1C6818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D2AAE7F-21CC-4CC2-A64D-CE410A8F7818}" type="datetimeFigureOut">
              <a:rPr lang="en-US" smtClean="0"/>
              <a:t>4/27/2011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05A21E9-0760-4A3E-8F44-9FCD1C68183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TACACS+</a:t>
            </a:r>
            <a:endParaRPr lang="en-US" sz="6000" dirty="0"/>
          </a:p>
        </p:txBody>
      </p:sp>
      <p:sp>
        <p:nvSpPr>
          <p:cNvPr id="3" name="Subtitle 2"/>
          <p:cNvSpPr>
            <a:spLocks noGrp="1"/>
          </p:cNvSpPr>
          <p:nvPr>
            <p:ph type="subTitle" idx="1"/>
          </p:nvPr>
        </p:nvSpPr>
        <p:spPr/>
        <p:txBody>
          <a:bodyPr/>
          <a:lstStyle/>
          <a:p>
            <a:r>
              <a:rPr lang="en-US" dirty="0" smtClean="0"/>
              <a:t>Brian Dwyer – CITA370</a:t>
            </a:r>
            <a:endParaRPr lang="en-US" dirty="0"/>
          </a:p>
        </p:txBody>
      </p:sp>
    </p:spTree>
    <p:extLst>
      <p:ext uri="{BB962C8B-B14F-4D97-AF65-F5344CB8AC3E}">
        <p14:creationId xmlns:p14="http://schemas.microsoft.com/office/powerpoint/2010/main" val="145612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Network Device Security</a:t>
            </a:r>
          </a:p>
          <a:p>
            <a:endParaRPr lang="en-US" sz="2400" dirty="0" smtClean="0"/>
          </a:p>
          <a:p>
            <a:r>
              <a:rPr lang="en-US" sz="2400" dirty="0" smtClean="0"/>
              <a:t>Identity Management</a:t>
            </a:r>
          </a:p>
          <a:p>
            <a:pPr lvl="1"/>
            <a:r>
              <a:rPr lang="en-US" sz="2000" dirty="0" smtClean="0"/>
              <a:t>AAA Process Model</a:t>
            </a:r>
          </a:p>
          <a:p>
            <a:pPr lvl="2"/>
            <a:r>
              <a:rPr lang="en-US" sz="1800" dirty="0" smtClean="0"/>
              <a:t>Authentication</a:t>
            </a:r>
          </a:p>
          <a:p>
            <a:pPr lvl="2"/>
            <a:r>
              <a:rPr lang="en-US" sz="1800" dirty="0" smtClean="0"/>
              <a:t>Authorization</a:t>
            </a:r>
          </a:p>
          <a:p>
            <a:pPr lvl="2"/>
            <a:r>
              <a:rPr lang="en-US" sz="1800" dirty="0" smtClean="0"/>
              <a:t>Accounting (Sometimes referred to as auditing)</a:t>
            </a:r>
          </a:p>
          <a:p>
            <a:endParaRPr lang="en-US" sz="2400" dirty="0"/>
          </a:p>
          <a:p>
            <a:r>
              <a:rPr lang="en-US" sz="2400" dirty="0"/>
              <a:t>Terminal Access Controller Access Control System</a:t>
            </a:r>
          </a:p>
          <a:p>
            <a:pPr lvl="1"/>
            <a:r>
              <a:rPr lang="en-US" sz="2000" dirty="0"/>
              <a:t>AAA </a:t>
            </a:r>
            <a:r>
              <a:rPr lang="en-US" sz="2000" dirty="0" smtClean="0"/>
              <a:t>Provider</a:t>
            </a:r>
          </a:p>
          <a:p>
            <a:pPr lvl="2"/>
            <a:r>
              <a:rPr lang="en-US" sz="2200" dirty="0" smtClean="0"/>
              <a:t>Client-Server model</a:t>
            </a:r>
          </a:p>
          <a:p>
            <a:endParaRPr lang="en-US" sz="2400" dirty="0" smtClean="0"/>
          </a:p>
        </p:txBody>
      </p:sp>
    </p:spTree>
    <p:extLst>
      <p:ext uri="{BB962C8B-B14F-4D97-AF65-F5344CB8AC3E}">
        <p14:creationId xmlns:p14="http://schemas.microsoft.com/office/powerpoint/2010/main" val="124861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TACACS+ History</a:t>
            </a:r>
            <a:endParaRPr lang="en-US" dirty="0"/>
          </a:p>
        </p:txBody>
      </p:sp>
      <p:sp>
        <p:nvSpPr>
          <p:cNvPr id="3" name="Content Placeholder 2"/>
          <p:cNvSpPr>
            <a:spLocks noGrp="1"/>
          </p:cNvSpPr>
          <p:nvPr>
            <p:ph idx="1"/>
          </p:nvPr>
        </p:nvSpPr>
        <p:spPr/>
        <p:txBody>
          <a:bodyPr/>
          <a:lstStyle/>
          <a:p>
            <a:r>
              <a:rPr lang="en-US" dirty="0" smtClean="0"/>
              <a:t>Has roots in </a:t>
            </a:r>
            <a:r>
              <a:rPr lang="en-US" dirty="0" err="1" smtClean="0"/>
              <a:t>DoD</a:t>
            </a:r>
            <a:r>
              <a:rPr lang="en-US" dirty="0" smtClean="0"/>
              <a:t> network</a:t>
            </a:r>
          </a:p>
          <a:p>
            <a:pPr lvl="1"/>
            <a:r>
              <a:rPr lang="en-US" dirty="0" smtClean="0"/>
              <a:t>Developed in 1980’s for DDN by MILNET</a:t>
            </a:r>
          </a:p>
          <a:p>
            <a:r>
              <a:rPr lang="en-US" dirty="0" smtClean="0"/>
              <a:t>TACACS (RFC 1492)</a:t>
            </a:r>
          </a:p>
          <a:p>
            <a:r>
              <a:rPr lang="en-US" dirty="0" smtClean="0"/>
              <a:t>Extended TACACS</a:t>
            </a:r>
          </a:p>
          <a:p>
            <a:pPr marL="36576" indent="0">
              <a:buNone/>
            </a:pPr>
            <a:endParaRPr lang="en-US" dirty="0" smtClean="0"/>
          </a:p>
          <a:p>
            <a:pPr lvl="1"/>
            <a:endParaRPr lang="en-US" dirty="0"/>
          </a:p>
        </p:txBody>
      </p:sp>
    </p:spTree>
    <p:extLst>
      <p:ext uri="{BB962C8B-B14F-4D97-AF65-F5344CB8AC3E}">
        <p14:creationId xmlns:p14="http://schemas.microsoft.com/office/powerpoint/2010/main" val="372124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dirty="0" smtClean="0"/>
              <a:t>TACACS+</a:t>
            </a:r>
            <a:r>
              <a:rPr lang="en-US" b="1" dirty="0" smtClean="0"/>
              <a:t>  </a:t>
            </a:r>
            <a:r>
              <a:rPr lang="en-US" dirty="0" smtClean="0"/>
              <a:t>Protocol Architecture</a:t>
            </a:r>
            <a:endParaRPr lang="en-US" dirty="0"/>
          </a:p>
        </p:txBody>
      </p:sp>
      <p:sp>
        <p:nvSpPr>
          <p:cNvPr id="3" name="Content Placeholder 2"/>
          <p:cNvSpPr>
            <a:spLocks noGrp="1"/>
          </p:cNvSpPr>
          <p:nvPr>
            <p:ph idx="1"/>
          </p:nvPr>
        </p:nvSpPr>
        <p:spPr/>
        <p:txBody>
          <a:bodyPr/>
          <a:lstStyle/>
          <a:p>
            <a:r>
              <a:rPr lang="en-US" dirty="0" smtClean="0"/>
              <a:t>Uses TCP port 49 for communications</a:t>
            </a:r>
          </a:p>
          <a:p>
            <a:pPr lvl="1"/>
            <a:r>
              <a:rPr lang="en-US" sz="2000" dirty="0" smtClean="0"/>
              <a:t>Connection Oriented</a:t>
            </a:r>
            <a:r>
              <a:rPr lang="en-US" sz="2000" i="1" dirty="0" smtClean="0"/>
              <a:t> (Reliable)</a:t>
            </a:r>
          </a:p>
          <a:p>
            <a:pPr lvl="2"/>
            <a:r>
              <a:rPr lang="en-US" sz="1800" i="1" dirty="0" smtClean="0"/>
              <a:t>(Older TACACS and Extended used UDP49)</a:t>
            </a:r>
            <a:endParaRPr lang="en-US" dirty="0" smtClean="0"/>
          </a:p>
          <a:p>
            <a:r>
              <a:rPr lang="en-US" dirty="0" smtClean="0"/>
              <a:t>Utilizes Encryption</a:t>
            </a:r>
          </a:p>
          <a:p>
            <a:pPr lvl="1"/>
            <a:r>
              <a:rPr lang="en-US" dirty="0" smtClean="0"/>
              <a:t>Only packet header transmitted plain-text</a:t>
            </a:r>
          </a:p>
          <a:p>
            <a:r>
              <a:rPr lang="en-US" dirty="0" smtClean="0"/>
              <a:t>Supports Separate Databases and Database </a:t>
            </a:r>
            <a:r>
              <a:rPr lang="en-US" dirty="0" smtClean="0"/>
              <a:t>Replication</a:t>
            </a:r>
          </a:p>
          <a:p>
            <a:r>
              <a:rPr lang="en-US" dirty="0" smtClean="0"/>
              <a:t>Cisco Proprietary*</a:t>
            </a:r>
          </a:p>
        </p:txBody>
      </p:sp>
    </p:spTree>
    <p:extLst>
      <p:ext uri="{BB962C8B-B14F-4D97-AF65-F5344CB8AC3E}">
        <p14:creationId xmlns:p14="http://schemas.microsoft.com/office/powerpoint/2010/main" val="26322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Each process is handled separately</a:t>
            </a:r>
          </a:p>
          <a:p>
            <a:pPr lvl="1"/>
            <a:r>
              <a:rPr lang="en-US" dirty="0" smtClean="0"/>
              <a:t>Three Types of TACACS+ Packets</a:t>
            </a:r>
          </a:p>
          <a:p>
            <a:pPr lvl="2"/>
            <a:r>
              <a:rPr lang="en-US" sz="2000" dirty="0" smtClean="0"/>
              <a:t>TAC_PLUS_AUTHEN=0x01</a:t>
            </a:r>
          </a:p>
          <a:p>
            <a:pPr lvl="2"/>
            <a:r>
              <a:rPr lang="en-US" sz="2000" dirty="0" smtClean="0"/>
              <a:t>TAC_PLUS_AUTHOR=0x02</a:t>
            </a:r>
          </a:p>
          <a:p>
            <a:pPr lvl="2"/>
            <a:r>
              <a:rPr lang="en-US" sz="2000" dirty="0" smtClean="0"/>
              <a:t>TAC_PLUS_ACCT=0x03</a:t>
            </a:r>
          </a:p>
          <a:p>
            <a:pPr lvl="1"/>
            <a:r>
              <a:rPr lang="en-US" sz="2200" dirty="0" smtClean="0"/>
              <a:t>Start, Reply, Continue, Accept, Reject, Error, Request, Response (Attribute-Values)</a:t>
            </a:r>
          </a:p>
          <a:p>
            <a:pPr lvl="2"/>
            <a:endParaRPr lang="en-US" sz="2000" dirty="0" smtClean="0"/>
          </a:p>
          <a:p>
            <a:pPr marL="749808" lvl="2" indent="0">
              <a:buNone/>
            </a:pPr>
            <a:endParaRPr lang="en-US" sz="2000" dirty="0" smtClean="0"/>
          </a:p>
          <a:p>
            <a:pPr marL="749808" lvl="2" indent="0">
              <a:buNone/>
            </a:pPr>
            <a:endParaRPr lang="en-US" dirty="0" smtClean="0"/>
          </a:p>
          <a:p>
            <a:pPr lvl="2"/>
            <a:endParaRPr lang="en-US" dirty="0"/>
          </a:p>
          <a:p>
            <a:endParaRPr lang="en-US" dirty="0"/>
          </a:p>
        </p:txBody>
      </p:sp>
      <p:sp>
        <p:nvSpPr>
          <p:cNvPr id="6" name="Title 1"/>
          <p:cNvSpPr txBox="1">
            <a:spLocks/>
          </p:cNvSpPr>
          <p:nvPr/>
        </p:nvSpPr>
        <p:spPr>
          <a:xfrm>
            <a:off x="457200" y="228600"/>
            <a:ext cx="7467600" cy="1143000"/>
          </a:xfrm>
          <a:prstGeom prst="rect">
            <a:avLst/>
          </a:prstGeom>
        </p:spPr>
        <p:txBody>
          <a:bodyPr vert="horz" lIns="45720" rIns="45720" anchor="ctr">
            <a:normAutofit fontScale="975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sz="5300" b="1" dirty="0" smtClean="0"/>
              <a:t>TACACS+</a:t>
            </a:r>
            <a:r>
              <a:rPr lang="en-US" b="1" dirty="0" smtClean="0"/>
              <a:t>  Protocol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4572000"/>
            <a:ext cx="6736080" cy="205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16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TACACS+ vs. RADIUS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TACACS+ is more secure</a:t>
            </a:r>
          </a:p>
          <a:p>
            <a:pPr lvl="1"/>
            <a:r>
              <a:rPr lang="en-US" dirty="0" smtClean="0"/>
              <a:t>RADIUS only encrypts passwords limited in length to 16 bytes</a:t>
            </a:r>
          </a:p>
          <a:p>
            <a:endParaRPr lang="en-US" b="1" dirty="0" smtClean="0"/>
          </a:p>
          <a:p>
            <a:r>
              <a:rPr lang="en-US" b="1" dirty="0" smtClean="0"/>
              <a:t>TACACS+ is more reliable</a:t>
            </a:r>
          </a:p>
          <a:p>
            <a:pPr lvl="1"/>
            <a:r>
              <a:rPr lang="en-US" dirty="0" smtClean="0"/>
              <a:t>(Utilizes TCP vs. UDP-based RADIUS)</a:t>
            </a:r>
          </a:p>
          <a:p>
            <a:endParaRPr lang="en-US" b="1" dirty="0" smtClean="0"/>
          </a:p>
          <a:p>
            <a:r>
              <a:rPr lang="en-US" b="1" dirty="0" smtClean="0"/>
              <a:t>TACACS+ is port efficient (TCP-49)</a:t>
            </a:r>
          </a:p>
          <a:p>
            <a:pPr lvl="1"/>
            <a:r>
              <a:rPr lang="en-US" dirty="0" smtClean="0"/>
              <a:t>Radius uses UDP 1645,1646,1812,1813</a:t>
            </a:r>
          </a:p>
          <a:p>
            <a:endParaRPr lang="en-US" b="1" dirty="0" smtClean="0"/>
          </a:p>
          <a:p>
            <a:r>
              <a:rPr lang="en-US" b="1" dirty="0" smtClean="0"/>
              <a:t>TACACS+ command authorization</a:t>
            </a:r>
          </a:p>
          <a:p>
            <a:pPr lvl="1"/>
            <a:r>
              <a:rPr lang="en-US" dirty="0" smtClean="0"/>
              <a:t>RADIUS </a:t>
            </a:r>
            <a:r>
              <a:rPr lang="en-US" i="1" u="sng" dirty="0" smtClean="0"/>
              <a:t>does not</a:t>
            </a:r>
            <a:r>
              <a:rPr lang="en-US" dirty="0" smtClean="0"/>
              <a:t> support this.</a:t>
            </a:r>
          </a:p>
          <a:p>
            <a:endParaRPr lang="en-US" dirty="0" smtClean="0"/>
          </a:p>
          <a:p>
            <a:pPr marL="36576" indent="0">
              <a:buNone/>
            </a:pPr>
            <a:endParaRPr lang="en-US" dirty="0"/>
          </a:p>
        </p:txBody>
      </p:sp>
    </p:spTree>
    <p:extLst>
      <p:ext uri="{BB962C8B-B14F-4D97-AF65-F5344CB8AC3E}">
        <p14:creationId xmlns:p14="http://schemas.microsoft.com/office/powerpoint/2010/main" val="53868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TACACS+ Demonstration</a:t>
            </a:r>
            <a:endParaRPr lang="en-US" dirty="0"/>
          </a:p>
        </p:txBody>
      </p:sp>
    </p:spTree>
    <p:extLst>
      <p:ext uri="{BB962C8B-B14F-4D97-AF65-F5344CB8AC3E}">
        <p14:creationId xmlns:p14="http://schemas.microsoft.com/office/powerpoint/2010/main" val="360948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ormAutofit fontScale="90000"/>
          </a:bodyPr>
          <a:lstStyle/>
          <a:p>
            <a:r>
              <a:rPr lang="en-US" b="1" dirty="0" smtClean="0"/>
              <a:t>Network Design – </a:t>
            </a:r>
            <a:r>
              <a:rPr lang="en-US" i="1" dirty="0" smtClean="0"/>
              <a:t>AAA Implications</a:t>
            </a:r>
            <a:endParaRPr lang="en-US" i="1" dirty="0"/>
          </a:p>
        </p:txBody>
      </p:sp>
      <p:sp>
        <p:nvSpPr>
          <p:cNvPr id="3" name="Content Placeholder 2"/>
          <p:cNvSpPr>
            <a:spLocks noGrp="1"/>
          </p:cNvSpPr>
          <p:nvPr>
            <p:ph idx="1"/>
          </p:nvPr>
        </p:nvSpPr>
        <p:spPr/>
        <p:txBody>
          <a:bodyPr>
            <a:normAutofit fontScale="70000" lnSpcReduction="20000"/>
          </a:bodyPr>
          <a:lstStyle/>
          <a:p>
            <a:r>
              <a:rPr lang="en-US" b="1" dirty="0" smtClean="0"/>
              <a:t>Why do I </a:t>
            </a:r>
            <a:r>
              <a:rPr lang="en-US" b="1" i="1" u="sng" dirty="0" smtClean="0"/>
              <a:t>need</a:t>
            </a:r>
            <a:r>
              <a:rPr lang="en-US" b="1" dirty="0" smtClean="0"/>
              <a:t> AAA?</a:t>
            </a:r>
          </a:p>
          <a:p>
            <a:pPr lvl="1"/>
            <a:r>
              <a:rPr lang="en-US" u="sng" dirty="0" smtClean="0"/>
              <a:t>Regulation Compliance!!!</a:t>
            </a:r>
          </a:p>
          <a:p>
            <a:pPr marL="448056" lvl="1" indent="0">
              <a:buNone/>
            </a:pPr>
            <a:endParaRPr lang="en-US" u="sng" dirty="0" smtClean="0"/>
          </a:p>
          <a:p>
            <a:r>
              <a:rPr lang="en-US" b="1" dirty="0" smtClean="0"/>
              <a:t>Why do I </a:t>
            </a:r>
            <a:r>
              <a:rPr lang="en-US" b="1" i="1" u="sng" dirty="0" smtClean="0"/>
              <a:t>want</a:t>
            </a:r>
            <a:r>
              <a:rPr lang="en-US" b="1" dirty="0" smtClean="0"/>
              <a:t> AAA?</a:t>
            </a:r>
          </a:p>
          <a:p>
            <a:pPr lvl="1"/>
            <a:r>
              <a:rPr lang="en-US" dirty="0" smtClean="0"/>
              <a:t>Security, logging, ability to centralize when using AAA protocol</a:t>
            </a:r>
            <a:endParaRPr lang="en-US" dirty="0"/>
          </a:p>
          <a:p>
            <a:pPr lvl="1"/>
            <a:endParaRPr lang="en-US" b="1" dirty="0" smtClean="0"/>
          </a:p>
          <a:p>
            <a:r>
              <a:rPr lang="en-US" b="1" dirty="0" smtClean="0"/>
              <a:t>How to Implement AAA</a:t>
            </a:r>
          </a:p>
          <a:p>
            <a:pPr lvl="1"/>
            <a:r>
              <a:rPr lang="en-US" b="1" dirty="0" smtClean="0"/>
              <a:t>RADIUS</a:t>
            </a:r>
            <a:r>
              <a:rPr lang="en-US" dirty="0" smtClean="0"/>
              <a:t> </a:t>
            </a:r>
            <a:r>
              <a:rPr lang="en-US" dirty="0"/>
              <a:t>for general user authentication </a:t>
            </a:r>
          </a:p>
          <a:p>
            <a:pPr lvl="1"/>
            <a:r>
              <a:rPr lang="en-US" b="1" dirty="0" smtClean="0"/>
              <a:t>TACACS</a:t>
            </a:r>
            <a:r>
              <a:rPr lang="en-US" b="1" dirty="0"/>
              <a:t>+</a:t>
            </a:r>
            <a:r>
              <a:rPr lang="en-US" dirty="0"/>
              <a:t> for network administration functions </a:t>
            </a:r>
            <a:endParaRPr lang="en-US" dirty="0" smtClean="0"/>
          </a:p>
          <a:p>
            <a:pPr marL="36576" indent="0">
              <a:buNone/>
            </a:pPr>
            <a:r>
              <a:rPr lang="en-US" sz="2300" i="1" dirty="0" smtClean="0"/>
              <a:t>	Small businesses, just use local AAA services…</a:t>
            </a:r>
          </a:p>
          <a:p>
            <a:pPr lvl="1"/>
            <a:endParaRPr lang="en-US" dirty="0" smtClean="0"/>
          </a:p>
          <a:p>
            <a:pPr lvl="1"/>
            <a:r>
              <a:rPr lang="en-US" dirty="0" smtClean="0"/>
              <a:t>RADIUS </a:t>
            </a:r>
            <a:r>
              <a:rPr lang="en-US" dirty="0"/>
              <a:t>provides more complete accounting </a:t>
            </a:r>
            <a:r>
              <a:rPr lang="en-US" dirty="0" smtClean="0"/>
              <a:t>capabilities (Users)</a:t>
            </a:r>
          </a:p>
          <a:p>
            <a:pPr lvl="2"/>
            <a:r>
              <a:rPr lang="en-US" dirty="0" smtClean="0"/>
              <a:t>RADIUS supports custom &amp; OEM specific AV’s</a:t>
            </a:r>
          </a:p>
          <a:p>
            <a:pPr lvl="2"/>
            <a:endParaRPr lang="en-US" dirty="0" smtClean="0"/>
          </a:p>
          <a:p>
            <a:pPr lvl="1"/>
            <a:r>
              <a:rPr lang="en-US" dirty="0" smtClean="0"/>
              <a:t>TACACS</a:t>
            </a:r>
            <a:r>
              <a:rPr lang="en-US" dirty="0"/>
              <a:t>+ provides more secure, reliable communication between client and server</a:t>
            </a:r>
            <a:r>
              <a:rPr lang="en-US" dirty="0" smtClean="0"/>
              <a:t>. (Administration)</a:t>
            </a:r>
          </a:p>
        </p:txBody>
      </p:sp>
    </p:spTree>
    <p:extLst>
      <p:ext uri="{BB962C8B-B14F-4D97-AF65-F5344CB8AC3E}">
        <p14:creationId xmlns:p14="http://schemas.microsoft.com/office/powerpoint/2010/main" val="3331230605"/>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621</TotalTime>
  <Words>1540</Words>
  <Application>Microsoft Office PowerPoint</Application>
  <PresentationFormat>On-screen Show (4:3)</PresentationFormat>
  <Paragraphs>93</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Technic</vt:lpstr>
      <vt:lpstr>TACACS+</vt:lpstr>
      <vt:lpstr>Introduction</vt:lpstr>
      <vt:lpstr>TACACS+ History</vt:lpstr>
      <vt:lpstr>TACACS+  Protocol Architecture</vt:lpstr>
      <vt:lpstr>PowerPoint Presentation</vt:lpstr>
      <vt:lpstr>TACACS+ vs. RADIUS</vt:lpstr>
      <vt:lpstr>TACACS+ Demonstration</vt:lpstr>
      <vt:lpstr>Network Design – AAA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Brian Dwyer</dc:creator>
  <cp:lastModifiedBy>Brian Dwyer</cp:lastModifiedBy>
  <cp:revision>28</cp:revision>
  <dcterms:created xsi:type="dcterms:W3CDTF">2011-04-06T05:06:20Z</dcterms:created>
  <dcterms:modified xsi:type="dcterms:W3CDTF">2011-04-28T03:23:47Z</dcterms:modified>
</cp:coreProperties>
</file>