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E856-AF1A-4748-A098-5894844B667E}" type="datetimeFigureOut">
              <a:rPr lang="ru-UA" smtClean="0"/>
              <a:t>18.10.2022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5354-2790-4802-99BA-252BA8DAB9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0628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E856-AF1A-4748-A098-5894844B667E}" type="datetimeFigureOut">
              <a:rPr lang="ru-UA" smtClean="0"/>
              <a:t>18.10.2022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5354-2790-4802-99BA-252BA8DAB9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469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E856-AF1A-4748-A098-5894844B667E}" type="datetimeFigureOut">
              <a:rPr lang="ru-UA" smtClean="0"/>
              <a:t>18.10.2022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5354-2790-4802-99BA-252BA8DAB9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82336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E856-AF1A-4748-A098-5894844B667E}" type="datetimeFigureOut">
              <a:rPr lang="ru-UA" smtClean="0"/>
              <a:t>18.10.2022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5354-2790-4802-99BA-252BA8DAB993}" type="slidenum">
              <a:rPr lang="ru-UA" smtClean="0"/>
              <a:t>‹#›</a:t>
            </a:fld>
            <a:endParaRPr lang="ru-U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768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E856-AF1A-4748-A098-5894844B667E}" type="datetimeFigureOut">
              <a:rPr lang="ru-UA" smtClean="0"/>
              <a:t>18.10.2022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5354-2790-4802-99BA-252BA8DAB9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42707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E856-AF1A-4748-A098-5894844B667E}" type="datetimeFigureOut">
              <a:rPr lang="ru-UA" smtClean="0"/>
              <a:t>18.10.2022</a:t>
            </a:fld>
            <a:endParaRPr lang="ru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5354-2790-4802-99BA-252BA8DAB9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80619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E856-AF1A-4748-A098-5894844B667E}" type="datetimeFigureOut">
              <a:rPr lang="ru-UA" smtClean="0"/>
              <a:t>18.10.2022</a:t>
            </a:fld>
            <a:endParaRPr lang="ru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5354-2790-4802-99BA-252BA8DAB9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62771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E856-AF1A-4748-A098-5894844B667E}" type="datetimeFigureOut">
              <a:rPr lang="ru-UA" smtClean="0"/>
              <a:t>18.10.2022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5354-2790-4802-99BA-252BA8DAB9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18150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E856-AF1A-4748-A098-5894844B667E}" type="datetimeFigureOut">
              <a:rPr lang="ru-UA" smtClean="0"/>
              <a:t>18.10.2022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5354-2790-4802-99BA-252BA8DAB9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2209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E856-AF1A-4748-A098-5894844B667E}" type="datetimeFigureOut">
              <a:rPr lang="ru-UA" smtClean="0"/>
              <a:t>18.10.2022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5354-2790-4802-99BA-252BA8DAB9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27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E856-AF1A-4748-A098-5894844B667E}" type="datetimeFigureOut">
              <a:rPr lang="ru-UA" smtClean="0"/>
              <a:t>18.10.2022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5354-2790-4802-99BA-252BA8DAB9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664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E856-AF1A-4748-A098-5894844B667E}" type="datetimeFigureOut">
              <a:rPr lang="ru-UA" smtClean="0"/>
              <a:t>18.10.2022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5354-2790-4802-99BA-252BA8DAB9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5726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E856-AF1A-4748-A098-5894844B667E}" type="datetimeFigureOut">
              <a:rPr lang="ru-UA" smtClean="0"/>
              <a:t>18.10.2022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5354-2790-4802-99BA-252BA8DAB9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8905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E856-AF1A-4748-A098-5894844B667E}" type="datetimeFigureOut">
              <a:rPr lang="ru-UA" smtClean="0"/>
              <a:t>18.10.2022</a:t>
            </a:fld>
            <a:endParaRPr lang="ru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5354-2790-4802-99BA-252BA8DAB9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6268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E856-AF1A-4748-A098-5894844B667E}" type="datetimeFigureOut">
              <a:rPr lang="ru-UA" smtClean="0"/>
              <a:t>18.10.2022</a:t>
            </a:fld>
            <a:endParaRPr lang="ru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5354-2790-4802-99BA-252BA8DAB9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6578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E856-AF1A-4748-A098-5894844B667E}" type="datetimeFigureOut">
              <a:rPr lang="ru-UA" smtClean="0"/>
              <a:t>18.10.2022</a:t>
            </a:fld>
            <a:endParaRPr lang="ru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5354-2790-4802-99BA-252BA8DAB9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1121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E856-AF1A-4748-A098-5894844B667E}" type="datetimeFigureOut">
              <a:rPr lang="ru-UA" smtClean="0"/>
              <a:t>18.10.2022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5354-2790-4802-99BA-252BA8DAB9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5517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C7E856-AF1A-4748-A098-5894844B667E}" type="datetimeFigureOut">
              <a:rPr lang="ru-UA" smtClean="0"/>
              <a:t>18.10.2022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25354-2790-4802-99BA-252BA8DAB99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55308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2E828F-855A-4103-AFD2-002B74014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6" y="1434661"/>
            <a:ext cx="4594993" cy="2359847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67A1F13A-7807-4DDC-BED1-9029016D2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9613" y="1852448"/>
            <a:ext cx="6390290" cy="3153103"/>
          </a:xfrm>
        </p:spPr>
        <p:txBody>
          <a:bodyPr>
            <a:normAutofit/>
          </a:bodyPr>
          <a:lstStyle/>
          <a:p>
            <a:r>
              <a:rPr lang="ru-RU" sz="6000" dirty="0" err="1"/>
              <a:t>Технічні</a:t>
            </a:r>
            <a:r>
              <a:rPr lang="ru-RU" sz="6000" dirty="0"/>
              <a:t> </a:t>
            </a:r>
            <a:r>
              <a:rPr lang="ru-RU" sz="6000" dirty="0" err="1"/>
              <a:t>прийоми</a:t>
            </a:r>
            <a:r>
              <a:rPr lang="ru-RU" sz="6000" dirty="0"/>
              <a:t> </a:t>
            </a:r>
            <a:r>
              <a:rPr lang="ru-RU" sz="6000" dirty="0" err="1"/>
              <a:t>супроводження</a:t>
            </a:r>
            <a:endParaRPr lang="ru-UA" sz="6000" dirty="0"/>
          </a:p>
        </p:txBody>
      </p:sp>
    </p:spTree>
    <p:extLst>
      <p:ext uri="{BB962C8B-B14F-4D97-AF65-F5344CB8AC3E}">
        <p14:creationId xmlns:p14="http://schemas.microsoft.com/office/powerpoint/2010/main" val="96481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960F41EB-097F-460C-AB12-2A59BBC0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841" y="662152"/>
            <a:ext cx="9995338" cy="5297214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ru-RU" sz="2200" dirty="0"/>
              <a:t>Одним з </a:t>
            </a:r>
            <a:r>
              <a:rPr lang="ru-RU" sz="2200" dirty="0" err="1"/>
              <a:t>ключових</a:t>
            </a:r>
            <a:r>
              <a:rPr lang="ru-RU" sz="2200" dirty="0"/>
              <a:t> </a:t>
            </a:r>
            <a:r>
              <a:rPr lang="ru-RU" sz="2200" dirty="0" err="1"/>
              <a:t>питань</a:t>
            </a:r>
            <a:r>
              <a:rPr lang="ru-RU" sz="2200" dirty="0"/>
              <a:t> </a:t>
            </a:r>
            <a:r>
              <a:rPr lang="ru-RU" sz="2200" dirty="0" err="1"/>
              <a:t>супроводу</a:t>
            </a:r>
            <a:r>
              <a:rPr lang="ru-RU" sz="2200" dirty="0"/>
              <a:t> є </a:t>
            </a:r>
            <a:r>
              <a:rPr lang="ru-RU" sz="2200" dirty="0" err="1"/>
              <a:t>організація</a:t>
            </a:r>
            <a:r>
              <a:rPr lang="ru-RU" sz="2200" dirty="0"/>
              <a:t> </a:t>
            </a:r>
            <a:r>
              <a:rPr lang="ru-RU" sz="2200" dirty="0" err="1"/>
              <a:t>робіт</a:t>
            </a:r>
            <a:r>
              <a:rPr lang="ru-RU" sz="2200" dirty="0"/>
              <a:t> з </a:t>
            </a:r>
            <a:r>
              <a:rPr lang="ru-RU" sz="2200" dirty="0" err="1"/>
              <a:t>тестування</a:t>
            </a:r>
            <a:r>
              <a:rPr lang="ru-RU" sz="2200" dirty="0"/>
              <a:t> </a:t>
            </a:r>
            <a:r>
              <a:rPr lang="ru-RU" sz="2200" dirty="0" err="1"/>
              <a:t>модифікацій</a:t>
            </a:r>
            <a:r>
              <a:rPr lang="ru-RU" sz="2200" dirty="0"/>
              <a:t> </a:t>
            </a:r>
            <a:r>
              <a:rPr lang="ru-RU" sz="2200" dirty="0" err="1"/>
              <a:t>експлуатованих</a:t>
            </a:r>
            <a:r>
              <a:rPr lang="ru-RU" sz="2200" dirty="0"/>
              <a:t> систем, аж до </a:t>
            </a:r>
            <a:r>
              <a:rPr lang="ru-RU" sz="2200" dirty="0" err="1"/>
              <a:t>попереднього</a:t>
            </a:r>
            <a:r>
              <a:rPr lang="ru-RU" sz="2200" dirty="0"/>
              <a:t> </a:t>
            </a:r>
            <a:r>
              <a:rPr lang="ru-RU" sz="2200" dirty="0" err="1"/>
              <a:t>планування</a:t>
            </a:r>
            <a:r>
              <a:rPr lang="ru-RU" sz="2200" dirty="0"/>
              <a:t> і </a:t>
            </a:r>
            <a:r>
              <a:rPr lang="ru-RU" sz="2200" dirty="0" err="1"/>
              <a:t>розробки</a:t>
            </a:r>
            <a:r>
              <a:rPr lang="ru-RU" sz="2200" dirty="0"/>
              <a:t> </a:t>
            </a:r>
            <a:r>
              <a:rPr lang="ru-RU" sz="2200" dirty="0" err="1"/>
              <a:t>регламентів</a:t>
            </a:r>
            <a:r>
              <a:rPr lang="ru-RU" sz="2200" dirty="0"/>
              <a:t>, </a:t>
            </a:r>
            <a:r>
              <a:rPr lang="ru-RU" sz="2200" dirty="0" err="1"/>
              <a:t>відповідно</a:t>
            </a:r>
            <a:r>
              <a:rPr lang="ru-RU" sz="2200" dirty="0"/>
              <a:t> до </a:t>
            </a:r>
            <a:r>
              <a:rPr lang="ru-RU" sz="2200" dirty="0" err="1"/>
              <a:t>яких</a:t>
            </a:r>
            <a:r>
              <a:rPr lang="ru-RU" sz="2200" dirty="0"/>
              <a:t>, </a:t>
            </a:r>
            <a:r>
              <a:rPr lang="ru-RU" sz="2200" dirty="0" err="1"/>
              <a:t>наприклад</a:t>
            </a:r>
            <a:r>
              <a:rPr lang="ru-RU" sz="2200" dirty="0"/>
              <a:t>, </a:t>
            </a:r>
            <a:r>
              <a:rPr lang="ru-RU" sz="2200" dirty="0" err="1"/>
              <a:t>ґрунтуючись</a:t>
            </a:r>
            <a:r>
              <a:rPr lang="ru-RU" sz="2200" dirty="0"/>
              <a:t> на </a:t>
            </a:r>
            <a:r>
              <a:rPr lang="ru-RU" sz="2200" dirty="0" err="1"/>
              <a:t>оцінці</a:t>
            </a:r>
            <a:r>
              <a:rPr lang="ru-RU" sz="2200" dirty="0"/>
              <a:t> </a:t>
            </a:r>
            <a:r>
              <a:rPr lang="ru-RU" sz="2200" dirty="0" err="1"/>
              <a:t>критичності</a:t>
            </a:r>
            <a:r>
              <a:rPr lang="ru-RU" sz="2200" dirty="0"/>
              <a:t> </a:t>
            </a:r>
            <a:r>
              <a:rPr lang="ru-RU" sz="2200" dirty="0" err="1"/>
              <a:t>запитів</a:t>
            </a:r>
            <a:r>
              <a:rPr lang="ru-RU" sz="2200" dirty="0"/>
              <a:t> на </a:t>
            </a:r>
            <a:r>
              <a:rPr lang="ru-RU" sz="2200" dirty="0" err="1"/>
              <a:t>зміни</a:t>
            </a:r>
            <a:r>
              <a:rPr lang="ru-RU" sz="2200" dirty="0"/>
              <a:t> (як </a:t>
            </a:r>
            <a:r>
              <a:rPr lang="ru-RU" sz="2200" dirty="0" err="1"/>
              <a:t>дефектів</a:t>
            </a:r>
            <a:r>
              <a:rPr lang="ru-RU" sz="2200" dirty="0"/>
              <a:t>, так і </a:t>
            </a:r>
            <a:r>
              <a:rPr lang="ru-RU" sz="2200" dirty="0" err="1"/>
              <a:t>важливих</a:t>
            </a:r>
            <a:r>
              <a:rPr lang="ru-RU" sz="2200" dirty="0"/>
              <a:t> </a:t>
            </a:r>
            <a:r>
              <a:rPr lang="ru-RU" sz="2200" dirty="0" err="1"/>
              <a:t>розширень</a:t>
            </a:r>
            <a:r>
              <a:rPr lang="ru-RU" sz="2200" dirty="0"/>
              <a:t> </a:t>
            </a:r>
            <a:r>
              <a:rPr lang="ru-RU" sz="2200" dirty="0" err="1"/>
              <a:t>функціональності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інтеграційних</a:t>
            </a:r>
            <a:r>
              <a:rPr lang="ru-RU" sz="2200" dirty="0"/>
              <a:t> </a:t>
            </a:r>
            <a:r>
              <a:rPr lang="ru-RU" sz="2200" dirty="0" err="1"/>
              <a:t>можливостей</a:t>
            </a:r>
            <a:r>
              <a:rPr lang="ru-RU" sz="2200" dirty="0"/>
              <a:t>) персоналом </a:t>
            </a:r>
            <a:r>
              <a:rPr lang="ru-RU" sz="2200" dirty="0" err="1"/>
              <a:t>супроводу</a:t>
            </a:r>
            <a:r>
              <a:rPr lang="ru-RU" sz="2200" dirty="0"/>
              <a:t> </a:t>
            </a:r>
            <a:r>
              <a:rPr lang="ru-RU" sz="2200" dirty="0" err="1"/>
              <a:t>будуть</a:t>
            </a:r>
            <a:r>
              <a:rPr lang="ru-RU" sz="2200" dirty="0"/>
              <a:t> </a:t>
            </a:r>
            <a:r>
              <a:rPr lang="ru-RU" sz="2200" dirty="0" err="1"/>
              <a:t>проводитися</a:t>
            </a:r>
            <a:r>
              <a:rPr lang="ru-RU" sz="2200" dirty="0"/>
              <a:t> </a:t>
            </a:r>
            <a:r>
              <a:rPr lang="ru-RU" sz="2200" dirty="0" err="1"/>
              <a:t>стандартні</a:t>
            </a:r>
            <a:r>
              <a:rPr lang="ru-RU" sz="2200" dirty="0"/>
              <a:t> </a:t>
            </a:r>
            <a:r>
              <a:rPr lang="ru-RU" sz="2200" dirty="0" err="1"/>
              <a:t>процедури</a:t>
            </a:r>
            <a:r>
              <a:rPr lang="ru-RU" sz="2200" dirty="0"/>
              <a:t>. До таких процедур, </a:t>
            </a:r>
            <a:r>
              <a:rPr lang="ru-RU" sz="2200" dirty="0" err="1"/>
              <a:t>поряд</a:t>
            </a:r>
            <a:r>
              <a:rPr lang="ru-RU" sz="2200" dirty="0"/>
              <a:t> </a:t>
            </a:r>
            <a:r>
              <a:rPr lang="ru-RU" sz="2200" dirty="0" err="1"/>
              <a:t>із</a:t>
            </a:r>
            <a:r>
              <a:rPr lang="ru-RU" sz="2200" dirty="0"/>
              <a:t> </a:t>
            </a:r>
            <a:r>
              <a:rPr lang="ru-RU" sz="2200" dirty="0" err="1"/>
              <a:t>протоколюванням</a:t>
            </a:r>
            <a:r>
              <a:rPr lang="ru-RU" sz="2200" dirty="0"/>
              <a:t> </a:t>
            </a:r>
            <a:r>
              <a:rPr lang="ru-RU" sz="2200" dirty="0" err="1"/>
              <a:t>запитів</a:t>
            </a:r>
            <a:r>
              <a:rPr lang="ru-RU" sz="2200" dirty="0"/>
              <a:t> і </a:t>
            </a:r>
            <a:r>
              <a:rPr lang="ru-RU" sz="2200" dirty="0" err="1"/>
              <a:t>проведених</a:t>
            </a:r>
            <a:r>
              <a:rPr lang="ru-RU" sz="2200" dirty="0"/>
              <a:t> </a:t>
            </a:r>
            <a:r>
              <a:rPr lang="ru-RU" sz="2200" dirty="0" err="1"/>
              <a:t>робіт</a:t>
            </a:r>
            <a:r>
              <a:rPr lang="ru-RU" sz="2200" dirty="0"/>
              <a:t>, </a:t>
            </a:r>
            <a:r>
              <a:rPr lang="ru-RU" sz="2200" dirty="0" err="1"/>
              <a:t>можуть</a:t>
            </a:r>
            <a:r>
              <a:rPr lang="ru-RU" sz="2200" dirty="0"/>
              <a:t> </a:t>
            </a:r>
            <a:r>
              <a:rPr lang="ru-RU" sz="2200" dirty="0" err="1"/>
              <a:t>належати</a:t>
            </a:r>
            <a:r>
              <a:rPr lang="ru-RU" sz="2200" dirty="0"/>
              <a:t>: </a:t>
            </a:r>
            <a:r>
              <a:rPr lang="ru-RU" sz="2200" dirty="0" err="1"/>
              <a:t>аналіз</a:t>
            </a:r>
            <a:r>
              <a:rPr lang="ru-RU" sz="2200" dirty="0"/>
              <a:t> </a:t>
            </a:r>
            <a:r>
              <a:rPr lang="ru-RU" sz="2200" dirty="0" err="1"/>
              <a:t>впливу</a:t>
            </a:r>
            <a:r>
              <a:rPr lang="ru-RU" sz="2200" dirty="0"/>
              <a:t> </a:t>
            </a:r>
            <a:r>
              <a:rPr lang="ru-RU" sz="2200" dirty="0" err="1"/>
              <a:t>змін</a:t>
            </a:r>
            <a:r>
              <a:rPr lang="ru-RU" sz="2200" dirty="0"/>
              <a:t>, </a:t>
            </a:r>
            <a:r>
              <a:rPr lang="ru-RU" sz="2200" dirty="0" err="1"/>
              <a:t>оцінка</a:t>
            </a:r>
            <a:r>
              <a:rPr lang="ru-RU" sz="2200" dirty="0"/>
              <a:t> </a:t>
            </a:r>
            <a:r>
              <a:rPr lang="ru-RU" sz="2200" dirty="0" err="1"/>
              <a:t>ризиків</a:t>
            </a:r>
            <a:r>
              <a:rPr lang="ru-RU" sz="2200" dirty="0"/>
              <a:t>, </a:t>
            </a:r>
            <a:r>
              <a:rPr lang="ru-RU" sz="2200" dirty="0" err="1"/>
              <a:t>тестування</a:t>
            </a:r>
            <a:r>
              <a:rPr lang="ru-RU" sz="2200" dirty="0"/>
              <a:t> (</a:t>
            </a:r>
            <a:r>
              <a:rPr lang="ru-RU" sz="2200" dirty="0" err="1"/>
              <a:t>різними</a:t>
            </a:r>
            <a:r>
              <a:rPr lang="ru-RU" sz="2200" dirty="0"/>
              <a:t> методами, в </a:t>
            </a:r>
            <a:r>
              <a:rPr lang="ru-RU" sz="2200" dirty="0" err="1"/>
              <a:t>різному</a:t>
            </a:r>
            <a:r>
              <a:rPr lang="ru-RU" sz="2200" dirty="0"/>
              <a:t> </a:t>
            </a:r>
            <a:r>
              <a:rPr lang="ru-RU" sz="2200" dirty="0" err="1"/>
              <a:t>обсязі</a:t>
            </a:r>
            <a:r>
              <a:rPr lang="ru-RU" sz="2200" dirty="0"/>
              <a:t>), </a:t>
            </a:r>
            <a:r>
              <a:rPr lang="ru-RU" sz="2200" dirty="0" err="1"/>
              <a:t>випуск</a:t>
            </a:r>
            <a:r>
              <a:rPr lang="ru-RU" sz="2200" dirty="0"/>
              <a:t> </a:t>
            </a:r>
            <a:r>
              <a:rPr lang="ru-RU" sz="2200" dirty="0" err="1"/>
              <a:t>попередніх</a:t>
            </a:r>
            <a:r>
              <a:rPr lang="ru-RU" sz="2200" dirty="0"/>
              <a:t> </a:t>
            </a:r>
            <a:r>
              <a:rPr lang="ru-RU" sz="2200" dirty="0" err="1"/>
              <a:t>версій</a:t>
            </a:r>
            <a:r>
              <a:rPr lang="ru-RU" sz="2200" dirty="0"/>
              <a:t> </a:t>
            </a:r>
            <a:r>
              <a:rPr lang="ru-RU" sz="2200" dirty="0" err="1"/>
              <a:t>патчів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оновлень</a:t>
            </a:r>
            <a:r>
              <a:rPr lang="ru-RU" sz="2200" dirty="0"/>
              <a:t> в </a:t>
            </a:r>
            <a:r>
              <a:rPr lang="ru-RU" sz="2200" dirty="0" err="1"/>
              <a:t>обмежене</a:t>
            </a:r>
            <a:r>
              <a:rPr lang="ru-RU" sz="2200" dirty="0"/>
              <a:t> </a:t>
            </a:r>
            <a:r>
              <a:rPr lang="ru-RU" sz="2200" dirty="0" err="1"/>
              <a:t>використання</a:t>
            </a:r>
            <a:r>
              <a:rPr lang="ru-RU" sz="2200" dirty="0"/>
              <a:t> (</a:t>
            </a:r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дозволяє</a:t>
            </a:r>
            <a:r>
              <a:rPr lang="ru-RU" sz="2200" dirty="0"/>
              <a:t> </a:t>
            </a:r>
            <a:r>
              <a:rPr lang="ru-RU" sz="2200" dirty="0" err="1"/>
              <a:t>специфікація</a:t>
            </a:r>
            <a:r>
              <a:rPr lang="ru-RU" sz="2200" dirty="0"/>
              <a:t> </a:t>
            </a:r>
            <a:r>
              <a:rPr lang="ru-RU" sz="2200" dirty="0" err="1"/>
              <a:t>системи</a:t>
            </a:r>
            <a:r>
              <a:rPr lang="ru-RU" sz="2200" dirty="0"/>
              <a:t>), </a:t>
            </a:r>
            <a:r>
              <a:rPr lang="ru-RU" sz="2200" dirty="0" err="1"/>
              <a:t>використання</a:t>
            </a:r>
            <a:r>
              <a:rPr lang="ru-RU" sz="2200" dirty="0"/>
              <a:t> "клону" </a:t>
            </a:r>
            <a:r>
              <a:rPr lang="ru-RU" sz="2200" dirty="0" err="1"/>
              <a:t>системи</a:t>
            </a:r>
            <a:r>
              <a:rPr lang="ru-RU" sz="2200" dirty="0"/>
              <a:t> (</a:t>
            </a:r>
            <a:r>
              <a:rPr lang="ru-RU" sz="2200" dirty="0" err="1"/>
              <a:t>розгортання</a:t>
            </a:r>
            <a:r>
              <a:rPr lang="ru-RU" sz="2200" dirty="0"/>
              <a:t> </a:t>
            </a:r>
            <a:r>
              <a:rPr lang="ru-RU" sz="2200" dirty="0" err="1"/>
              <a:t>її</a:t>
            </a:r>
            <a:r>
              <a:rPr lang="ru-RU" sz="2200" dirty="0"/>
              <a:t> на </a:t>
            </a:r>
            <a:r>
              <a:rPr lang="ru-RU" sz="2200" dirty="0" err="1"/>
              <a:t>ідентичному</a:t>
            </a:r>
            <a:r>
              <a:rPr lang="ru-RU" sz="2200" dirty="0"/>
              <a:t> </a:t>
            </a:r>
            <a:r>
              <a:rPr lang="ru-RU" sz="2200" dirty="0" err="1"/>
              <a:t>обладнанні</a:t>
            </a:r>
            <a:r>
              <a:rPr lang="ru-RU" sz="2200" dirty="0"/>
              <a:t> в </a:t>
            </a:r>
            <a:r>
              <a:rPr lang="ru-RU" sz="2200" dirty="0" err="1"/>
              <a:t>ідентичній</a:t>
            </a:r>
            <a:r>
              <a:rPr lang="ru-RU" sz="2200" dirty="0"/>
              <a:t> </a:t>
            </a:r>
            <a:r>
              <a:rPr lang="ru-RU" sz="2200" dirty="0" err="1"/>
              <a:t>конфігурації</a:t>
            </a:r>
            <a:r>
              <a:rPr lang="ru-RU" sz="2200" dirty="0"/>
              <a:t>) і т.п.</a:t>
            </a:r>
            <a:endParaRPr lang="ru-UA" sz="2200" dirty="0"/>
          </a:p>
        </p:txBody>
      </p:sp>
    </p:spTree>
    <p:extLst>
      <p:ext uri="{BB962C8B-B14F-4D97-AF65-F5344CB8AC3E}">
        <p14:creationId xmlns:p14="http://schemas.microsoft.com/office/powerpoint/2010/main" val="233071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DEC35-5D2C-4954-A176-A7B54FF4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798" y="204951"/>
            <a:ext cx="3464340" cy="631049"/>
          </a:xfrm>
        </p:spPr>
        <p:txBody>
          <a:bodyPr/>
          <a:lstStyle/>
          <a:p>
            <a:r>
              <a:rPr lang="ru-RU" sz="3600" dirty="0" err="1">
                <a:solidFill>
                  <a:schemeClr val="tx1"/>
                </a:solidFill>
              </a:rPr>
              <a:t>Аналіз</a:t>
            </a:r>
            <a:r>
              <a:rPr lang="ru-RU" sz="3600" dirty="0">
                <a:solidFill>
                  <a:schemeClr val="tx1"/>
                </a:solidFill>
              </a:rPr>
              <a:t> </a:t>
            </a:r>
            <a:r>
              <a:rPr lang="ru-RU" sz="3600" dirty="0" err="1">
                <a:solidFill>
                  <a:schemeClr val="tx1"/>
                </a:solidFill>
              </a:rPr>
              <a:t>впливу</a:t>
            </a:r>
            <a:endParaRPr lang="ru-UA" sz="3600" dirty="0">
              <a:solidFill>
                <a:schemeClr val="tx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139B65-8E84-4901-B374-EDE8A804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111" y="1445144"/>
            <a:ext cx="7500834" cy="4167379"/>
          </a:xfrm>
        </p:spPr>
        <p:txBody>
          <a:bodyPr/>
          <a:lstStyle/>
          <a:p>
            <a:r>
              <a:rPr lang="en-US" dirty="0"/>
              <a:t>	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Аналіз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впливу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/>
              <a:t>описує</a:t>
            </a:r>
            <a:r>
              <a:rPr lang="ru-RU" dirty="0"/>
              <a:t> як </a:t>
            </a:r>
            <a:r>
              <a:rPr lang="ru-RU" dirty="0" err="1"/>
              <a:t>проводити</a:t>
            </a:r>
            <a:r>
              <a:rPr lang="ru-RU" dirty="0"/>
              <a:t> (</a:t>
            </a:r>
            <a:r>
              <a:rPr lang="ru-RU" dirty="0" err="1"/>
              <a:t>зокрема</a:t>
            </a:r>
            <a:r>
              <a:rPr lang="ru-RU" dirty="0"/>
              <a:t>, з точки </a:t>
            </a:r>
            <a:r>
              <a:rPr lang="ru-RU" dirty="0" err="1"/>
              <a:t>зору</a:t>
            </a:r>
            <a:r>
              <a:rPr lang="ru-RU" dirty="0"/>
              <a:t> </a:t>
            </a:r>
            <a:r>
              <a:rPr lang="ru-RU" dirty="0" err="1"/>
              <a:t>ефективності</a:t>
            </a:r>
            <a:r>
              <a:rPr lang="ru-RU" dirty="0"/>
              <a:t> </a:t>
            </a:r>
            <a:r>
              <a:rPr lang="ru-RU" dirty="0" err="1"/>
              <a:t>витрат</a:t>
            </a:r>
            <a:r>
              <a:rPr lang="ru-RU" dirty="0"/>
              <a:t>) </a:t>
            </a:r>
            <a:r>
              <a:rPr lang="ru-RU" dirty="0" err="1"/>
              <a:t>повний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можливих</a:t>
            </a:r>
            <a:r>
              <a:rPr lang="ru-RU" dirty="0"/>
              <a:t> </a:t>
            </a:r>
            <a:r>
              <a:rPr lang="ru-RU" dirty="0" err="1"/>
              <a:t>наслідків</a:t>
            </a:r>
            <a:r>
              <a:rPr lang="ru-RU" dirty="0"/>
              <a:t> і </a:t>
            </a:r>
            <a:r>
              <a:rPr lang="ru-RU" dirty="0" err="1"/>
              <a:t>впливів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вносяться</a:t>
            </a:r>
            <a:r>
              <a:rPr lang="ru-RU" dirty="0"/>
              <a:t> в </a:t>
            </a:r>
            <a:r>
              <a:rPr lang="ru-RU" dirty="0" err="1"/>
              <a:t>існуючу</a:t>
            </a:r>
            <a:r>
              <a:rPr lang="ru-RU" dirty="0"/>
              <a:t> систему. Персонал </a:t>
            </a:r>
            <a:r>
              <a:rPr lang="ru-RU" dirty="0" err="1"/>
              <a:t>супроводу</a:t>
            </a:r>
            <a:r>
              <a:rPr lang="ru-RU" dirty="0"/>
              <a:t> повинен </a:t>
            </a:r>
            <a:r>
              <a:rPr lang="ru-RU" dirty="0" err="1"/>
              <a:t>володіти</a:t>
            </a:r>
            <a:r>
              <a:rPr lang="ru-RU" dirty="0"/>
              <a:t> </a:t>
            </a:r>
            <a:r>
              <a:rPr lang="ru-RU" dirty="0" err="1"/>
              <a:t>необхідними</a:t>
            </a:r>
            <a:r>
              <a:rPr lang="ru-RU" dirty="0"/>
              <a:t> </a:t>
            </a:r>
            <a:r>
              <a:rPr lang="ru-RU" dirty="0" err="1"/>
              <a:t>знаннями</a:t>
            </a:r>
            <a:r>
              <a:rPr lang="ru-RU" dirty="0"/>
              <a:t> про </a:t>
            </a:r>
            <a:r>
              <a:rPr lang="ru-RU" dirty="0" err="1"/>
              <a:t>специфіку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(в </a:t>
            </a:r>
            <a:r>
              <a:rPr lang="ru-RU" dirty="0" err="1"/>
              <a:t>ідеальному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,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повне</a:t>
            </a:r>
            <a:r>
              <a:rPr lang="ru-RU" dirty="0"/>
              <a:t> </a:t>
            </a:r>
            <a:r>
              <a:rPr lang="ru-RU" dirty="0" err="1"/>
              <a:t>уявлення</a:t>
            </a:r>
            <a:r>
              <a:rPr lang="ru-RU" dirty="0"/>
              <a:t> про систему 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розробників</a:t>
            </a:r>
            <a:r>
              <a:rPr lang="ru-RU" dirty="0"/>
              <a:t>) —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зміст</a:t>
            </a:r>
            <a:r>
              <a:rPr lang="ru-RU" dirty="0"/>
              <a:t> і структуру. </a:t>
            </a:r>
            <a:r>
              <a:rPr lang="ru-RU" dirty="0" err="1"/>
              <a:t>Інженери</a:t>
            </a:r>
            <a:r>
              <a:rPr lang="ru-RU" dirty="0"/>
              <a:t> </a:t>
            </a:r>
            <a:r>
              <a:rPr lang="ru-RU" dirty="0" err="1"/>
              <a:t>використовують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знання</a:t>
            </a:r>
            <a:r>
              <a:rPr lang="ru-RU" dirty="0"/>
              <a:t> для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робіт</a:t>
            </a:r>
            <a:r>
              <a:rPr lang="ru-RU" dirty="0"/>
              <a:t> з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впливу</a:t>
            </a:r>
            <a:r>
              <a:rPr lang="ru-RU" dirty="0"/>
              <a:t>, </a:t>
            </a:r>
            <a:r>
              <a:rPr lang="ru-RU" dirty="0" err="1"/>
              <a:t>ідентифікуючи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системи3 і </a:t>
            </a:r>
            <a:r>
              <a:rPr lang="ru-RU" dirty="0" err="1"/>
              <a:t>програмні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, на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вплинути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вносяться</a:t>
            </a:r>
            <a:r>
              <a:rPr lang="ru-RU" dirty="0"/>
              <a:t> в </a:t>
            </a:r>
            <a:r>
              <a:rPr lang="ru-RU" dirty="0" err="1"/>
              <a:t>програмну</a:t>
            </a:r>
            <a:r>
              <a:rPr lang="ru-RU" dirty="0"/>
              <a:t> систему. При </a:t>
            </a:r>
            <a:r>
              <a:rPr lang="ru-RU" dirty="0" err="1"/>
              <a:t>цьому</a:t>
            </a:r>
            <a:r>
              <a:rPr lang="ru-RU" dirty="0"/>
              <a:t>,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визначені</a:t>
            </a:r>
            <a:r>
              <a:rPr lang="ru-RU" dirty="0"/>
              <a:t> </a:t>
            </a:r>
            <a:r>
              <a:rPr lang="ru-RU" dirty="0" err="1"/>
              <a:t>ризики</a:t>
            </a:r>
            <a:r>
              <a:rPr lang="ru-RU" dirty="0"/>
              <a:t>, </a:t>
            </a:r>
            <a:r>
              <a:rPr lang="ru-RU" dirty="0" err="1"/>
              <a:t>пов’язані</a:t>
            </a:r>
            <a:r>
              <a:rPr lang="ru-RU" dirty="0"/>
              <a:t> з </a:t>
            </a:r>
            <a:r>
              <a:rPr lang="ru-RU" dirty="0" err="1"/>
              <a:t>внесенням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.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C4BE62-4C83-45F9-BF46-81BC5097A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095" y="2188764"/>
            <a:ext cx="4180339" cy="268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2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F38AB3BF-01A0-45C4-919A-6E56BA5AF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793" y="780394"/>
            <a:ext cx="9743090" cy="57465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	</a:t>
            </a:r>
            <a:r>
              <a:rPr lang="ru-RU" dirty="0" err="1"/>
              <a:t>Запити</a:t>
            </a:r>
            <a:r>
              <a:rPr lang="ru-RU" dirty="0"/>
              <a:t> на зміни4 (</a:t>
            </a:r>
            <a:r>
              <a:rPr lang="en-US" dirty="0"/>
              <a:t>change requests — CR), </a:t>
            </a:r>
            <a:r>
              <a:rPr lang="ru-RU" dirty="0" err="1"/>
              <a:t>іноді</a:t>
            </a:r>
            <a:r>
              <a:rPr lang="ru-RU" dirty="0"/>
              <a:t> </a:t>
            </a:r>
            <a:r>
              <a:rPr lang="ru-RU" dirty="0" err="1"/>
              <a:t>згадуються</a:t>
            </a:r>
            <a:r>
              <a:rPr lang="ru-RU" dirty="0"/>
              <a:t> як </a:t>
            </a:r>
            <a:r>
              <a:rPr lang="ru-RU" dirty="0" err="1"/>
              <a:t>запити</a:t>
            </a:r>
            <a:r>
              <a:rPr lang="ru-RU" dirty="0"/>
              <a:t> на </a:t>
            </a:r>
            <a:r>
              <a:rPr lang="ru-RU" dirty="0" err="1"/>
              <a:t>модифікацію</a:t>
            </a:r>
            <a:r>
              <a:rPr lang="ru-RU" dirty="0"/>
              <a:t> (</a:t>
            </a:r>
            <a:r>
              <a:rPr lang="en-US" dirty="0"/>
              <a:t>modification request — MR), </a:t>
            </a:r>
            <a:r>
              <a:rPr lang="ru-RU" dirty="0"/>
              <a:t>часто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називаються</a:t>
            </a:r>
            <a:r>
              <a:rPr lang="ru-RU" dirty="0"/>
              <a:t> </a:t>
            </a:r>
            <a:r>
              <a:rPr lang="ru-RU" dirty="0" err="1"/>
              <a:t>звітами</a:t>
            </a:r>
            <a:r>
              <a:rPr lang="ru-RU" dirty="0"/>
              <a:t> про </a:t>
            </a:r>
            <a:r>
              <a:rPr lang="ru-RU" dirty="0" err="1"/>
              <a:t>проблеми</a:t>
            </a:r>
            <a:r>
              <a:rPr lang="ru-RU" dirty="0"/>
              <a:t> (</a:t>
            </a:r>
            <a:r>
              <a:rPr lang="en-US" dirty="0"/>
              <a:t>problem report — PR),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аналізуватися</a:t>
            </a:r>
            <a:r>
              <a:rPr lang="ru-RU" dirty="0"/>
              <a:t> і </a:t>
            </a:r>
            <a:r>
              <a:rPr lang="ru-RU" dirty="0" err="1"/>
              <a:t>трансформуватися</a:t>
            </a:r>
            <a:r>
              <a:rPr lang="ru-RU" dirty="0"/>
              <a:t> в </a:t>
            </a:r>
            <a:r>
              <a:rPr lang="ru-RU" dirty="0" err="1"/>
              <a:t>терміни</a:t>
            </a:r>
            <a:r>
              <a:rPr lang="ru-RU" dirty="0"/>
              <a:t> </a:t>
            </a:r>
            <a:r>
              <a:rPr lang="ru-RU" dirty="0" err="1"/>
              <a:t>програмної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 </a:t>
            </a:r>
            <a:r>
              <a:rPr lang="ru-RU" dirty="0" err="1"/>
              <a:t>Ці</a:t>
            </a:r>
            <a:r>
              <a:rPr lang="ru-RU" dirty="0"/>
              <a:t> кроки </a:t>
            </a:r>
            <a:r>
              <a:rPr lang="ru-RU" dirty="0" err="1"/>
              <a:t>виконуються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того, як </a:t>
            </a:r>
            <a:r>
              <a:rPr lang="ru-RU" dirty="0" err="1"/>
              <a:t>відповідний</a:t>
            </a:r>
            <a:r>
              <a:rPr lang="ru-RU" dirty="0"/>
              <a:t> запит на </a:t>
            </a:r>
            <a:r>
              <a:rPr lang="ru-RU" dirty="0" err="1"/>
              <a:t>зміну</a:t>
            </a:r>
            <a:r>
              <a:rPr lang="ru-RU" dirty="0"/>
              <a:t> </a:t>
            </a:r>
            <a:r>
              <a:rPr lang="ru-RU" dirty="0" err="1"/>
              <a:t>починає</a:t>
            </a:r>
            <a:r>
              <a:rPr lang="ru-RU" dirty="0"/>
              <a:t> </a:t>
            </a:r>
            <a:r>
              <a:rPr lang="ru-RU" dirty="0" err="1"/>
              <a:t>оброблятися</a:t>
            </a:r>
            <a:r>
              <a:rPr lang="ru-RU" dirty="0"/>
              <a:t> в рамках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змінами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, як </a:t>
            </a:r>
            <a:r>
              <a:rPr lang="ru-RU" dirty="0" err="1"/>
              <a:t>прийнято</a:t>
            </a:r>
            <a:r>
              <a:rPr lang="ru-RU" dirty="0"/>
              <a:t> </a:t>
            </a:r>
            <a:r>
              <a:rPr lang="ru-RU" dirty="0" err="1"/>
              <a:t>називати</a:t>
            </a:r>
            <a:r>
              <a:rPr lang="ru-RU" dirty="0"/>
              <a:t>, </a:t>
            </a:r>
            <a:r>
              <a:rPr lang="ru-RU" dirty="0" err="1"/>
              <a:t>конфігураційного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, і </a:t>
            </a:r>
            <a:r>
              <a:rPr lang="ru-RU" dirty="0" err="1"/>
              <a:t>фіксується</a:t>
            </a:r>
            <a:r>
              <a:rPr lang="ru-RU" dirty="0"/>
              <a:t> в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ru-RU" dirty="0" err="1"/>
              <a:t>конфігураційного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(див. область </a:t>
            </a:r>
            <a:r>
              <a:rPr lang="ru-RU" dirty="0" err="1"/>
              <a:t>знань</a:t>
            </a:r>
            <a:r>
              <a:rPr lang="ru-RU" dirty="0"/>
              <a:t> </a:t>
            </a:r>
            <a:r>
              <a:rPr lang="en-US" dirty="0"/>
              <a:t>Configuration Management). </a:t>
            </a:r>
          </a:p>
          <a:p>
            <a:r>
              <a:rPr lang="ru-RU" dirty="0" err="1">
                <a:solidFill>
                  <a:schemeClr val="accent2"/>
                </a:solidFill>
              </a:rPr>
              <a:t>Цілі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 err="1">
                <a:solidFill>
                  <a:schemeClr val="accent2"/>
                </a:solidFill>
              </a:rPr>
              <a:t>аналізу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 err="1"/>
              <a:t>впливу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сформульовані</a:t>
            </a:r>
            <a:r>
              <a:rPr lang="ru-RU" dirty="0"/>
              <a:t> </a:t>
            </a:r>
            <a:r>
              <a:rPr lang="ru-RU" dirty="0" err="1"/>
              <a:t>наступним</a:t>
            </a:r>
            <a:r>
              <a:rPr lang="ru-RU" dirty="0"/>
              <a:t> чином: 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змісту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 для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робіт</a:t>
            </a:r>
            <a:r>
              <a:rPr lang="ru-RU" dirty="0"/>
              <a:t> з </a:t>
            </a:r>
            <a:r>
              <a:rPr lang="ru-RU" dirty="0" err="1"/>
              <a:t>планування</a:t>
            </a:r>
            <a:r>
              <a:rPr lang="ru-RU" dirty="0"/>
              <a:t> та </a:t>
            </a:r>
            <a:r>
              <a:rPr lang="ru-RU" dirty="0" err="1"/>
              <a:t>реалізації</a:t>
            </a:r>
            <a:r>
              <a:rPr lang="ru-RU" dirty="0"/>
              <a:t>. 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ru-RU" dirty="0" err="1"/>
              <a:t>Отримання</a:t>
            </a:r>
            <a:r>
              <a:rPr lang="ru-RU" dirty="0"/>
              <a:t> максимально </a:t>
            </a:r>
            <a:r>
              <a:rPr lang="ru-RU" dirty="0" err="1"/>
              <a:t>можливої</a:t>
            </a:r>
            <a:r>
              <a:rPr lang="ru-RU" dirty="0"/>
              <a:t> </a:t>
            </a:r>
            <a:r>
              <a:rPr lang="ru-RU" dirty="0" err="1"/>
              <a:t>оцінки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, </a:t>
            </a:r>
            <a:r>
              <a:rPr lang="ru-RU" dirty="0" err="1"/>
              <a:t>необхідних</a:t>
            </a:r>
            <a:r>
              <a:rPr lang="ru-RU" dirty="0"/>
              <a:t> для </a:t>
            </a:r>
            <a:r>
              <a:rPr lang="ru-RU" dirty="0" err="1"/>
              <a:t>проведення</a:t>
            </a:r>
            <a:r>
              <a:rPr lang="ru-RU" dirty="0"/>
              <a:t> </a:t>
            </a:r>
            <a:r>
              <a:rPr lang="ru-RU" dirty="0" err="1"/>
              <a:t>відповідних</a:t>
            </a:r>
            <a:r>
              <a:rPr lang="ru-RU" dirty="0"/>
              <a:t> </a:t>
            </a:r>
            <a:r>
              <a:rPr lang="ru-RU" dirty="0" err="1"/>
              <a:t>робіт</a:t>
            </a:r>
            <a:r>
              <a:rPr lang="ru-RU" dirty="0"/>
              <a:t>. 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вартості</a:t>
            </a:r>
            <a:r>
              <a:rPr lang="ru-RU" dirty="0"/>
              <a:t> і </a:t>
            </a:r>
            <a:r>
              <a:rPr lang="ru-RU" dirty="0" err="1"/>
              <a:t>вигоди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внесення</a:t>
            </a:r>
            <a:r>
              <a:rPr lang="ru-RU" dirty="0"/>
              <a:t> </a:t>
            </a:r>
            <a:r>
              <a:rPr lang="ru-RU" dirty="0" err="1"/>
              <a:t>запитаних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 (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стосується</a:t>
            </a:r>
            <a:r>
              <a:rPr lang="ru-RU" dirty="0"/>
              <a:t> </a:t>
            </a:r>
            <a:r>
              <a:rPr lang="ru-RU" dirty="0" err="1"/>
              <a:t>побажань</a:t>
            </a:r>
            <a:r>
              <a:rPr lang="ru-RU" dirty="0"/>
              <a:t>, </a:t>
            </a:r>
            <a:r>
              <a:rPr lang="ru-RU" dirty="0" err="1"/>
              <a:t>запитів</a:t>
            </a:r>
            <a:r>
              <a:rPr lang="ru-RU" dirty="0"/>
              <a:t> на </a:t>
            </a:r>
            <a:r>
              <a:rPr lang="ru-RU" dirty="0" err="1"/>
              <a:t>розширення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)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ru-RU" dirty="0"/>
              <a:t> </a:t>
            </a:r>
            <a:r>
              <a:rPr lang="ru-RU" dirty="0" err="1"/>
              <a:t>Обговорення</a:t>
            </a:r>
            <a:r>
              <a:rPr lang="ru-RU" dirty="0"/>
              <a:t> </a:t>
            </a:r>
            <a:r>
              <a:rPr lang="ru-RU" dirty="0" err="1"/>
              <a:t>складності</a:t>
            </a:r>
            <a:r>
              <a:rPr lang="ru-RU" dirty="0"/>
              <a:t> </a:t>
            </a:r>
            <a:r>
              <a:rPr lang="ru-RU" dirty="0" err="1"/>
              <a:t>питань</a:t>
            </a:r>
            <a:r>
              <a:rPr lang="ru-RU" dirty="0"/>
              <a:t>, </a:t>
            </a:r>
            <a:r>
              <a:rPr lang="ru-RU" dirty="0" err="1"/>
              <a:t>пов’язаних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внесенням</a:t>
            </a:r>
            <a:r>
              <a:rPr lang="ru-RU" dirty="0"/>
              <a:t> </a:t>
            </a:r>
            <a:r>
              <a:rPr lang="ru-RU" dirty="0" err="1"/>
              <a:t>відповідних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24792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D2F103D-009E-4318-9072-F7D11E1A7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386" y="930275"/>
            <a:ext cx="9506607" cy="5423228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ru-RU" dirty="0" err="1"/>
              <a:t>Складність</a:t>
            </a:r>
            <a:r>
              <a:rPr lang="ru-RU" dirty="0"/>
              <a:t> </a:t>
            </a:r>
            <a:r>
              <a:rPr lang="ru-RU" dirty="0" err="1"/>
              <a:t>вирішення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r>
              <a:rPr lang="ru-RU" dirty="0"/>
              <a:t>, </a:t>
            </a:r>
            <a:r>
              <a:rPr lang="ru-RU" dirty="0" err="1"/>
              <a:t>поставленого</a:t>
            </a:r>
            <a:r>
              <a:rPr lang="ru-RU" dirty="0"/>
              <a:t> </a:t>
            </a:r>
            <a:r>
              <a:rPr lang="ru-RU" dirty="0" err="1"/>
              <a:t>відповідним</a:t>
            </a:r>
            <a:r>
              <a:rPr lang="ru-RU" dirty="0"/>
              <a:t> запитом на </a:t>
            </a:r>
            <a:r>
              <a:rPr lang="ru-RU" dirty="0" err="1"/>
              <a:t>зміни</a:t>
            </a:r>
            <a:r>
              <a:rPr lang="ru-RU" dirty="0"/>
              <a:t>, часто є </a:t>
            </a:r>
            <a:r>
              <a:rPr lang="ru-RU" dirty="0" err="1"/>
              <a:t>основним</a:t>
            </a:r>
            <a:r>
              <a:rPr lang="ru-RU" dirty="0"/>
              <a:t> </a:t>
            </a:r>
            <a:r>
              <a:rPr lang="ru-RU" dirty="0" err="1"/>
              <a:t>чинником</a:t>
            </a:r>
            <a:r>
              <a:rPr lang="ru-RU" dirty="0"/>
              <a:t> </a:t>
            </a:r>
            <a:r>
              <a:rPr lang="ru-RU" dirty="0" err="1"/>
              <a:t>визначення</a:t>
            </a:r>
            <a:r>
              <a:rPr lang="ru-RU" dirty="0"/>
              <a:t> того, коли і як буде </a:t>
            </a:r>
            <a:r>
              <a:rPr lang="ru-RU" dirty="0" err="1"/>
              <a:t>вирішена</a:t>
            </a:r>
            <a:r>
              <a:rPr lang="ru-RU" dirty="0"/>
              <a:t> проблема. </a:t>
            </a:r>
            <a:r>
              <a:rPr lang="ru-RU" dirty="0" err="1"/>
              <a:t>Інженери</a:t>
            </a:r>
            <a:r>
              <a:rPr lang="ru-RU" dirty="0"/>
              <a:t> </a:t>
            </a:r>
            <a:r>
              <a:rPr lang="ru-RU" dirty="0" err="1"/>
              <a:t>ідентифікую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, в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внести </a:t>
            </a:r>
            <a:r>
              <a:rPr lang="ru-RU" dirty="0" err="1"/>
              <a:t>зміни</a:t>
            </a:r>
            <a:r>
              <a:rPr lang="ru-RU" dirty="0"/>
              <a:t>.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розглядається</a:t>
            </a:r>
            <a:r>
              <a:rPr lang="ru-RU" dirty="0"/>
              <a:t> </a:t>
            </a:r>
            <a:r>
              <a:rPr lang="ru-RU" dirty="0" err="1"/>
              <a:t>декілька</a:t>
            </a:r>
            <a:r>
              <a:rPr lang="ru-RU" dirty="0"/>
              <a:t> </a:t>
            </a:r>
            <a:r>
              <a:rPr lang="ru-RU" dirty="0" err="1"/>
              <a:t>варіантів</a:t>
            </a:r>
            <a:r>
              <a:rPr lang="ru-RU" dirty="0"/>
              <a:t> </a:t>
            </a:r>
            <a:r>
              <a:rPr lang="ru-RU" dirty="0" err="1"/>
              <a:t>вирішення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і </a:t>
            </a:r>
            <a:r>
              <a:rPr lang="ru-RU" dirty="0" err="1"/>
              <a:t>виробляється</a:t>
            </a:r>
            <a:r>
              <a:rPr lang="ru-RU" dirty="0"/>
              <a:t> (</a:t>
            </a:r>
            <a:r>
              <a:rPr lang="ru-RU" dirty="0" err="1"/>
              <a:t>також</a:t>
            </a:r>
            <a:r>
              <a:rPr lang="ru-RU" dirty="0"/>
              <a:t>, </a:t>
            </a:r>
            <a:r>
              <a:rPr lang="ru-RU" dirty="0" err="1"/>
              <a:t>обов’язково</a:t>
            </a:r>
            <a:r>
              <a:rPr lang="ru-RU" dirty="0"/>
              <a:t>, </a:t>
            </a:r>
            <a:r>
              <a:rPr lang="ru-RU" dirty="0" err="1"/>
              <a:t>фіксуються</a:t>
            </a:r>
            <a:r>
              <a:rPr lang="ru-RU" dirty="0"/>
              <a:t> в </a:t>
            </a:r>
            <a:r>
              <a:rPr lang="ru-RU" dirty="0" err="1"/>
              <a:t>відповідній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на </a:t>
            </a:r>
            <a:r>
              <a:rPr lang="ru-RU" dirty="0" err="1"/>
              <a:t>зміни</a:t>
            </a:r>
            <a:r>
              <a:rPr lang="ru-RU" dirty="0"/>
              <a:t>)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оптимальний</a:t>
            </a:r>
            <a:r>
              <a:rPr lang="ru-RU" dirty="0"/>
              <a:t> шлях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вирішення</a:t>
            </a:r>
            <a:r>
              <a:rPr lang="ru-RU" dirty="0"/>
              <a:t>. </a:t>
            </a:r>
            <a:r>
              <a:rPr lang="ru-RU" dirty="0" err="1"/>
              <a:t>Оптимальність</a:t>
            </a:r>
            <a:r>
              <a:rPr lang="ru-RU" dirty="0"/>
              <a:t> шляху не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 </a:t>
            </a:r>
            <a:r>
              <a:rPr lang="ru-RU" dirty="0" err="1"/>
              <a:t>оптимальне</a:t>
            </a:r>
            <a:r>
              <a:rPr lang="ru-RU" dirty="0"/>
              <a:t> </a:t>
            </a:r>
            <a:r>
              <a:rPr lang="ru-RU" dirty="0" err="1"/>
              <a:t>технологічне</a:t>
            </a:r>
            <a:r>
              <a:rPr lang="ru-RU" dirty="0"/>
              <a:t> </a:t>
            </a:r>
            <a:r>
              <a:rPr lang="ru-RU" dirty="0" err="1"/>
              <a:t>розв’язання</a:t>
            </a:r>
            <a:r>
              <a:rPr lang="ru-RU" dirty="0"/>
              <a:t>. </a:t>
            </a:r>
            <a:r>
              <a:rPr lang="ru-RU" dirty="0" err="1"/>
              <a:t>Іноді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тимчасове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,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порушує</a:t>
            </a:r>
            <a:r>
              <a:rPr lang="ru-RU" dirty="0"/>
              <a:t> </a:t>
            </a:r>
            <a:r>
              <a:rPr lang="ru-RU" dirty="0" err="1"/>
              <a:t>архітектурні</a:t>
            </a:r>
            <a:r>
              <a:rPr lang="ru-RU" dirty="0"/>
              <a:t> </a:t>
            </a:r>
            <a:r>
              <a:rPr lang="ru-RU" dirty="0" err="1"/>
              <a:t>шаблони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, </a:t>
            </a:r>
            <a:r>
              <a:rPr lang="ru-RU" dirty="0" err="1"/>
              <a:t>однак</a:t>
            </a:r>
            <a:r>
              <a:rPr lang="ru-RU" dirty="0"/>
              <a:t>, </a:t>
            </a:r>
            <a:r>
              <a:rPr lang="ru-RU" dirty="0" err="1"/>
              <a:t>обґрунтоване</a:t>
            </a:r>
            <a:r>
              <a:rPr lang="ru-RU" dirty="0"/>
              <a:t> з точки </a:t>
            </a:r>
            <a:r>
              <a:rPr lang="ru-RU" dirty="0" err="1"/>
              <a:t>зору</a:t>
            </a:r>
            <a:r>
              <a:rPr lang="ru-RU" dirty="0"/>
              <a:t> </a:t>
            </a:r>
            <a:r>
              <a:rPr lang="ru-RU" dirty="0" err="1"/>
              <a:t>термінів</a:t>
            </a:r>
            <a:r>
              <a:rPr lang="ru-RU" dirty="0"/>
              <a:t> і </a:t>
            </a:r>
            <a:r>
              <a:rPr lang="ru-RU" dirty="0" err="1"/>
              <a:t>вартості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	</a:t>
            </a:r>
            <a:r>
              <a:rPr lang="ru-RU" dirty="0"/>
              <a:t>В той</a:t>
            </a:r>
            <a:r>
              <a:rPr lang="en-US" dirty="0"/>
              <a:t> </a:t>
            </a:r>
            <a:r>
              <a:rPr lang="ru-RU" dirty="0" err="1"/>
              <a:t>самий</a:t>
            </a:r>
            <a:r>
              <a:rPr lang="ru-RU" dirty="0"/>
              <a:t> час,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направляються</a:t>
            </a:r>
            <a:r>
              <a:rPr lang="ru-RU" dirty="0"/>
              <a:t> </a:t>
            </a:r>
            <a:r>
              <a:rPr lang="ru-RU" dirty="0" err="1"/>
              <a:t>розробникам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,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працюючим</a:t>
            </a:r>
            <a:r>
              <a:rPr lang="ru-RU" dirty="0"/>
              <a:t> над </a:t>
            </a:r>
            <a:r>
              <a:rPr lang="ru-RU" dirty="0" err="1"/>
              <a:t>наступною</a:t>
            </a:r>
            <a:r>
              <a:rPr lang="ru-RU" dirty="0"/>
              <a:t> </a:t>
            </a:r>
            <a:r>
              <a:rPr lang="ru-RU" dirty="0" err="1"/>
              <a:t>версією</a:t>
            </a:r>
            <a:r>
              <a:rPr lang="ru-RU" dirty="0"/>
              <a:t>, для </a:t>
            </a:r>
            <a:r>
              <a:rPr lang="ru-RU" dirty="0" err="1"/>
              <a:t>включення</a:t>
            </a:r>
            <a:r>
              <a:rPr lang="ru-RU" dirty="0"/>
              <a:t> </a:t>
            </a:r>
            <a:r>
              <a:rPr lang="ru-RU" dirty="0" err="1"/>
              <a:t>відповідної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в рамках </a:t>
            </a:r>
            <a:r>
              <a:rPr lang="ru-RU" dirty="0" err="1"/>
              <a:t>прийнятого</a:t>
            </a:r>
            <a:r>
              <a:rPr lang="ru-RU" dirty="0"/>
              <a:t> стилю </a:t>
            </a:r>
            <a:r>
              <a:rPr lang="ru-RU" dirty="0" err="1"/>
              <a:t>кодування</a:t>
            </a:r>
            <a:r>
              <a:rPr lang="ru-RU" dirty="0"/>
              <a:t>, </a:t>
            </a:r>
            <a:r>
              <a:rPr lang="ru-RU" dirty="0" err="1"/>
              <a:t>угод</a:t>
            </a:r>
            <a:r>
              <a:rPr lang="ru-RU" dirty="0"/>
              <a:t>, </a:t>
            </a:r>
            <a:r>
              <a:rPr lang="ru-RU" dirty="0" err="1"/>
              <a:t>архітектурних</a:t>
            </a:r>
            <a:r>
              <a:rPr lang="ru-RU" dirty="0"/>
              <a:t> </a:t>
            </a:r>
            <a:r>
              <a:rPr lang="ru-RU" dirty="0" err="1"/>
              <a:t>шаблонів</a:t>
            </a:r>
            <a:r>
              <a:rPr lang="ru-RU" dirty="0"/>
              <a:t> і т.п.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0148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D80F8-CEAC-425F-98C2-6CDD2195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709" y="0"/>
            <a:ext cx="5009362" cy="662580"/>
          </a:xfrm>
        </p:spPr>
        <p:txBody>
          <a:bodyPr/>
          <a:lstStyle/>
          <a:p>
            <a:r>
              <a:rPr lang="ru-RU" sz="3200" dirty="0" err="1"/>
              <a:t>Можливість</a:t>
            </a:r>
            <a:r>
              <a:rPr lang="ru-RU" sz="3200" dirty="0"/>
              <a:t> </a:t>
            </a:r>
            <a:r>
              <a:rPr lang="ru-RU" sz="3200" dirty="0" err="1"/>
              <a:t>супроводу</a:t>
            </a:r>
            <a:endParaRPr lang="ru-UA" sz="3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AB4A69-439F-4A34-97DE-A8305204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076" y="1387366"/>
            <a:ext cx="7031421" cy="4303986"/>
          </a:xfrm>
        </p:spPr>
        <p:txBody>
          <a:bodyPr/>
          <a:lstStyle/>
          <a:p>
            <a:r>
              <a:rPr lang="en-US" dirty="0"/>
              <a:t>	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Можливість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супроводу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/>
              <a:t>програмної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визначається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глосарієм</a:t>
            </a:r>
            <a:r>
              <a:rPr lang="ru-RU" dirty="0"/>
              <a:t> </a:t>
            </a:r>
            <a:r>
              <a:rPr lang="en-US" dirty="0"/>
              <a:t>IEEE (</a:t>
            </a:r>
            <a:r>
              <a:rPr lang="ru-RU" dirty="0"/>
              <a:t>стандарт 610.12-90 </a:t>
            </a:r>
            <a:r>
              <a:rPr lang="en-US" dirty="0"/>
              <a:t>Standard Glossary for Software Engineering Terminology, </a:t>
            </a:r>
            <a:r>
              <a:rPr lang="ru-RU" dirty="0" err="1"/>
              <a:t>оновлення</a:t>
            </a:r>
            <a:r>
              <a:rPr lang="ru-RU" dirty="0"/>
              <a:t> 2002) як </a:t>
            </a:r>
            <a:r>
              <a:rPr lang="ru-RU" dirty="0" err="1"/>
              <a:t>легкість</a:t>
            </a:r>
            <a:r>
              <a:rPr lang="ru-RU" dirty="0"/>
              <a:t> </a:t>
            </a:r>
            <a:r>
              <a:rPr lang="ru-RU" dirty="0" err="1"/>
              <a:t>супроводу</a:t>
            </a:r>
            <a:r>
              <a:rPr lang="ru-RU" dirty="0"/>
              <a:t>, </a:t>
            </a:r>
            <a:r>
              <a:rPr lang="ru-RU" dirty="0" err="1"/>
              <a:t>розширення</a:t>
            </a:r>
            <a:r>
              <a:rPr lang="ru-RU" dirty="0"/>
              <a:t>, </a:t>
            </a:r>
            <a:r>
              <a:rPr lang="ru-RU" dirty="0" err="1"/>
              <a:t>адаптації</a:t>
            </a:r>
            <a:r>
              <a:rPr lang="ru-RU" dirty="0"/>
              <a:t> та </a:t>
            </a:r>
            <a:r>
              <a:rPr lang="ru-RU" dirty="0" err="1"/>
              <a:t>коригування</a:t>
            </a:r>
            <a:r>
              <a:rPr lang="ru-RU" dirty="0"/>
              <a:t> для </a:t>
            </a:r>
            <a:r>
              <a:rPr lang="ru-RU" dirty="0" err="1"/>
              <a:t>задоволення</a:t>
            </a:r>
            <a:r>
              <a:rPr lang="ru-RU" dirty="0"/>
              <a:t> </a:t>
            </a:r>
            <a:r>
              <a:rPr lang="ru-RU" dirty="0" err="1"/>
              <a:t>заданих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. Стандарт </a:t>
            </a:r>
            <a:r>
              <a:rPr lang="en-US" dirty="0"/>
              <a:t>ISO / IEC 9126-01 (Software Engineering — Product Quality — Part 1: Quality Model, 2001 </a:t>
            </a:r>
            <a:r>
              <a:rPr lang="ru-RU" dirty="0"/>
              <a:t>р.)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супроводу</a:t>
            </a:r>
            <a:r>
              <a:rPr lang="ru-RU" dirty="0"/>
              <a:t> як одну з характеристик </a:t>
            </a:r>
            <a:r>
              <a:rPr lang="ru-RU" dirty="0" err="1"/>
              <a:t>якості</a:t>
            </a:r>
            <a:r>
              <a:rPr lang="ru-RU" dirty="0"/>
              <a:t>.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0E89BE-AF19-4F6C-87E7-0F2C0CE8D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497" y="2459850"/>
            <a:ext cx="4498427" cy="277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1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49882EF-9A7D-4486-A0AA-7CA33B8F8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324" y="1008993"/>
            <a:ext cx="9664262" cy="5423338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ru-RU" dirty="0"/>
              <a:t>Для </a:t>
            </a:r>
            <a:r>
              <a:rPr lang="ru-RU" dirty="0" err="1"/>
              <a:t>зменшення</a:t>
            </a:r>
            <a:r>
              <a:rPr lang="ru-RU" dirty="0"/>
              <a:t> </a:t>
            </a:r>
            <a:r>
              <a:rPr lang="ru-RU" dirty="0" err="1"/>
              <a:t>вартості</a:t>
            </a:r>
            <a:r>
              <a:rPr lang="ru-RU" dirty="0"/>
              <a:t> </a:t>
            </a:r>
            <a:r>
              <a:rPr lang="ru-RU" dirty="0" err="1"/>
              <a:t>подальшого</a:t>
            </a:r>
            <a:r>
              <a:rPr lang="ru-RU" dirty="0"/>
              <a:t> </a:t>
            </a:r>
            <a:r>
              <a:rPr lang="ru-RU" dirty="0" err="1"/>
              <a:t>супроводу</a:t>
            </a:r>
            <a:r>
              <a:rPr lang="ru-RU" dirty="0"/>
              <a:t>, </a:t>
            </a:r>
            <a:r>
              <a:rPr lang="ru-RU" dirty="0" err="1"/>
              <a:t>протягом</a:t>
            </a:r>
            <a:r>
              <a:rPr lang="ru-RU" dirty="0"/>
              <a:t> </a:t>
            </a:r>
            <a:r>
              <a:rPr lang="ru-RU" dirty="0" err="1"/>
              <a:t>усього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специфікувати</a:t>
            </a:r>
            <a:r>
              <a:rPr lang="ru-RU" dirty="0"/>
              <a:t>, </a:t>
            </a:r>
            <a:r>
              <a:rPr lang="ru-RU" dirty="0" err="1"/>
              <a:t>оцінювати</a:t>
            </a:r>
            <a:r>
              <a:rPr lang="ru-RU" dirty="0"/>
              <a:t> і </a:t>
            </a:r>
            <a:r>
              <a:rPr lang="ru-RU" dirty="0" err="1"/>
              <a:t>контролювати</a:t>
            </a:r>
            <a:r>
              <a:rPr lang="ru-RU" dirty="0"/>
              <a:t> характеристики,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впливають</a:t>
            </a:r>
            <a:r>
              <a:rPr lang="ru-RU" dirty="0"/>
              <a:t> на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супроводу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проводяться</a:t>
            </a:r>
            <a:r>
              <a:rPr lang="ru-RU" dirty="0"/>
              <a:t> регулярно,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полегшує</a:t>
            </a:r>
            <a:r>
              <a:rPr lang="ru-RU" dirty="0"/>
              <a:t> </a:t>
            </a:r>
            <a:r>
              <a:rPr lang="ru-RU" dirty="0" err="1"/>
              <a:t>подальший</a:t>
            </a:r>
            <a:r>
              <a:rPr lang="ru-RU" dirty="0"/>
              <a:t> </a:t>
            </a:r>
            <a:r>
              <a:rPr lang="ru-RU" dirty="0" err="1"/>
              <a:t>супровід</a:t>
            </a:r>
            <a:r>
              <a:rPr lang="ru-RU" dirty="0"/>
              <a:t>, </a:t>
            </a:r>
            <a:r>
              <a:rPr lang="ru-RU" dirty="0" err="1"/>
              <a:t>підвищуючи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супруводжуваність</a:t>
            </a:r>
            <a:r>
              <a:rPr lang="ru-RU" dirty="0"/>
              <a:t> (</a:t>
            </a:r>
            <a:r>
              <a:rPr lang="ru-RU" dirty="0" err="1"/>
              <a:t>зокрема</a:t>
            </a:r>
            <a:r>
              <a:rPr lang="ru-RU" dirty="0"/>
              <a:t>, як характеристику </a:t>
            </a:r>
            <a:r>
              <a:rPr lang="ru-RU" dirty="0" err="1"/>
              <a:t>якості</a:t>
            </a:r>
            <a:r>
              <a:rPr lang="ru-RU" dirty="0"/>
              <a:t>). Часто </a:t>
            </a:r>
            <a:r>
              <a:rPr lang="ru-RU" dirty="0" err="1"/>
              <a:t>цього</a:t>
            </a:r>
            <a:r>
              <a:rPr lang="ru-RU" dirty="0"/>
              <a:t> складно </a:t>
            </a:r>
            <a:r>
              <a:rPr lang="ru-RU" dirty="0" err="1"/>
              <a:t>домогтися</a:t>
            </a:r>
            <a:r>
              <a:rPr lang="ru-RU" dirty="0"/>
              <a:t>, тому </a:t>
            </a:r>
            <a:r>
              <a:rPr lang="ru-RU" dirty="0" err="1"/>
              <a:t>що</a:t>
            </a:r>
            <a:r>
              <a:rPr lang="ru-RU" dirty="0"/>
              <a:t> такого роду характеристики </a:t>
            </a:r>
            <a:r>
              <a:rPr lang="ru-RU" dirty="0" err="1"/>
              <a:t>ігноруються</a:t>
            </a:r>
            <a:r>
              <a:rPr lang="ru-RU" dirty="0"/>
              <a:t> при </a:t>
            </a:r>
            <a:r>
              <a:rPr lang="ru-RU" dirty="0" err="1"/>
              <a:t>розробці</a:t>
            </a:r>
            <a:r>
              <a:rPr lang="ru-RU" dirty="0"/>
              <a:t>. </a:t>
            </a:r>
            <a:r>
              <a:rPr lang="ru-RU" dirty="0" err="1"/>
              <a:t>Розробники</a:t>
            </a:r>
            <a:r>
              <a:rPr lang="ru-RU" dirty="0"/>
              <a:t> </a:t>
            </a:r>
            <a:r>
              <a:rPr lang="ru-RU" dirty="0" err="1"/>
              <a:t>зайняті</a:t>
            </a:r>
            <a:r>
              <a:rPr lang="ru-RU" dirty="0"/>
              <a:t>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запланованими</a:t>
            </a:r>
            <a:r>
              <a:rPr lang="ru-RU" dirty="0"/>
              <a:t> роботами і </a:t>
            </a:r>
            <a:r>
              <a:rPr lang="ru-RU" dirty="0" err="1"/>
              <a:t>також</a:t>
            </a:r>
            <a:r>
              <a:rPr lang="ru-RU" dirty="0"/>
              <a:t> часто </a:t>
            </a:r>
            <a:r>
              <a:rPr lang="ru-RU" dirty="0" err="1"/>
              <a:t>нехтують</a:t>
            </a:r>
            <a:r>
              <a:rPr lang="ru-RU" dirty="0"/>
              <a:t> </a:t>
            </a:r>
            <a:r>
              <a:rPr lang="ru-RU" dirty="0" err="1"/>
              <a:t>вимогами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пред’являються</a:t>
            </a:r>
            <a:r>
              <a:rPr lang="ru-RU" dirty="0"/>
              <a:t> до </a:t>
            </a:r>
            <a:r>
              <a:rPr lang="ru-RU" dirty="0" err="1"/>
              <a:t>супроводу</a:t>
            </a:r>
            <a:r>
              <a:rPr lang="ru-RU" dirty="0"/>
              <a:t>. </a:t>
            </a:r>
            <a:r>
              <a:rPr lang="ru-RU" dirty="0" err="1"/>
              <a:t>Однією</a:t>
            </a:r>
            <a:r>
              <a:rPr lang="ru-RU" dirty="0"/>
              <a:t> з </a:t>
            </a:r>
            <a:r>
              <a:rPr lang="ru-RU" dirty="0" err="1"/>
              <a:t>ключових</a:t>
            </a:r>
            <a:r>
              <a:rPr lang="ru-RU" dirty="0"/>
              <a:t> проблем </a:t>
            </a:r>
            <a:r>
              <a:rPr lang="ru-RU" dirty="0" err="1"/>
              <a:t>супроводу</a:t>
            </a:r>
            <a:r>
              <a:rPr lang="ru-RU" dirty="0"/>
              <a:t> є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системної</a:t>
            </a:r>
            <a:r>
              <a:rPr lang="ru-RU" dirty="0"/>
              <a:t> </a:t>
            </a:r>
            <a:r>
              <a:rPr lang="ru-RU" dirty="0" err="1"/>
              <a:t>документації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заважає</a:t>
            </a:r>
            <a:r>
              <a:rPr lang="ru-RU" dirty="0"/>
              <a:t> </a:t>
            </a:r>
            <a:r>
              <a:rPr lang="ru-RU" dirty="0" err="1"/>
              <a:t>формуванню</a:t>
            </a:r>
            <a:r>
              <a:rPr lang="ru-RU" dirty="0"/>
              <a:t> </a:t>
            </a:r>
            <a:r>
              <a:rPr lang="ru-RU" dirty="0" err="1"/>
              <a:t>розуміння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і, як </a:t>
            </a:r>
            <a:r>
              <a:rPr lang="ru-RU" dirty="0" err="1"/>
              <a:t>наслідок</a:t>
            </a:r>
            <a:r>
              <a:rPr lang="ru-RU" dirty="0"/>
              <a:t>, </a:t>
            </a:r>
            <a:r>
              <a:rPr lang="ru-RU" dirty="0" err="1"/>
              <a:t>зумовлює</a:t>
            </a:r>
            <a:r>
              <a:rPr lang="ru-RU" dirty="0"/>
              <a:t> </a:t>
            </a:r>
            <a:r>
              <a:rPr lang="ru-RU" dirty="0" err="1"/>
              <a:t>неможливість</a:t>
            </a:r>
            <a:r>
              <a:rPr lang="ru-RU" dirty="0"/>
              <a:t> адекватного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впливу</a:t>
            </a:r>
            <a:r>
              <a:rPr lang="ru-RU" dirty="0"/>
              <a:t>. </a:t>
            </a:r>
            <a:r>
              <a:rPr lang="ru-RU" dirty="0" err="1"/>
              <a:t>Ця</a:t>
            </a:r>
            <a:r>
              <a:rPr lang="ru-RU" dirty="0"/>
              <a:t> та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вирішені</a:t>
            </a:r>
            <a:r>
              <a:rPr lang="ru-RU" dirty="0"/>
              <a:t> при </a:t>
            </a:r>
            <a:r>
              <a:rPr lang="ru-RU" dirty="0" err="1"/>
              <a:t>використанні</a:t>
            </a:r>
            <a:r>
              <a:rPr lang="ru-RU" dirty="0"/>
              <a:t> систематичного </a:t>
            </a:r>
            <a:r>
              <a:rPr lang="ru-RU" dirty="0" err="1"/>
              <a:t>підходу</a:t>
            </a:r>
            <a:r>
              <a:rPr lang="ru-RU" dirty="0"/>
              <a:t> до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ru-RU" dirty="0" err="1"/>
              <a:t>зрілих</a:t>
            </a:r>
            <a:r>
              <a:rPr lang="ru-RU" dirty="0"/>
              <a:t> </a:t>
            </a:r>
            <a:r>
              <a:rPr lang="ru-RU" dirty="0" err="1"/>
              <a:t>процесів</a:t>
            </a:r>
            <a:r>
              <a:rPr lang="ru-RU" dirty="0"/>
              <a:t>, </a:t>
            </a:r>
            <a:r>
              <a:rPr lang="ru-RU" dirty="0" err="1"/>
              <a:t>застосуванню</a:t>
            </a:r>
            <a:r>
              <a:rPr lang="ru-RU" dirty="0"/>
              <a:t> </a:t>
            </a:r>
            <a:r>
              <a:rPr lang="ru-RU" dirty="0" err="1"/>
              <a:t>відповідних</a:t>
            </a:r>
            <a:r>
              <a:rPr lang="ru-RU" dirty="0"/>
              <a:t> </a:t>
            </a:r>
            <a:r>
              <a:rPr lang="ru-RU" dirty="0" err="1"/>
              <a:t>технік</a:t>
            </a:r>
            <a:r>
              <a:rPr lang="ru-RU" dirty="0"/>
              <a:t> і </a:t>
            </a:r>
            <a:r>
              <a:rPr lang="ru-RU" dirty="0" err="1"/>
              <a:t>автоматизації</a:t>
            </a:r>
            <a:r>
              <a:rPr lang="ru-RU" dirty="0"/>
              <a:t> </a:t>
            </a:r>
            <a:r>
              <a:rPr lang="ru-RU" dirty="0" err="1"/>
              <a:t>необхідних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 з </a:t>
            </a:r>
            <a:r>
              <a:rPr lang="ru-RU" dirty="0" err="1"/>
              <a:t>підтримки</a:t>
            </a:r>
            <a:r>
              <a:rPr lang="ru-RU" dirty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77924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ECE46-30E7-4E4F-9887-834648EE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568" y="2617077"/>
            <a:ext cx="3937306" cy="646814"/>
          </a:xfrm>
        </p:spPr>
        <p:txBody>
          <a:bodyPr/>
          <a:lstStyle/>
          <a:p>
            <a:r>
              <a:rPr lang="uk-UA" dirty="0"/>
              <a:t>Дякую за увагу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F5DE46-F401-4F8B-98CC-F5FA29E7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210" y="4761615"/>
            <a:ext cx="5529624" cy="1686481"/>
          </a:xfrm>
        </p:spPr>
        <p:txBody>
          <a:bodyPr/>
          <a:lstStyle/>
          <a:p>
            <a:r>
              <a:rPr lang="uk-UA" dirty="0"/>
              <a:t>Виконав студент – Рибак </a:t>
            </a:r>
            <a:r>
              <a:rPr lang="uk-UA" dirty="0" err="1"/>
              <a:t>д.о</a:t>
            </a:r>
            <a:r>
              <a:rPr lang="uk-UA" dirty="0"/>
              <a:t>.</a:t>
            </a:r>
          </a:p>
          <a:p>
            <a:r>
              <a:rPr lang="uk-UA" dirty="0"/>
              <a:t>Група - 421-б</a:t>
            </a:r>
          </a:p>
          <a:p>
            <a:r>
              <a:rPr lang="uk-UA" dirty="0"/>
              <a:t>Прийняв викладач: Корнієнко С.П.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9193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4829-F194-4092-B443-BB63BD56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70" y="211226"/>
            <a:ext cx="8640543" cy="1334224"/>
          </a:xfrm>
        </p:spPr>
        <p:txBody>
          <a:bodyPr/>
          <a:lstStyle/>
          <a:p>
            <a:r>
              <a:rPr lang="ru-RU" b="1" dirty="0" err="1"/>
              <a:t>Супроводження</a:t>
            </a:r>
            <a:r>
              <a:rPr lang="ru-RU" b="1" dirty="0"/>
              <a:t> </a:t>
            </a:r>
            <a:r>
              <a:rPr lang="ru-RU" b="1" dirty="0" err="1"/>
              <a:t>програмного</a:t>
            </a:r>
            <a:r>
              <a:rPr lang="ru-RU" b="1" dirty="0"/>
              <a:t> </a:t>
            </a:r>
            <a:r>
              <a:rPr lang="ru-RU" b="1" dirty="0" err="1"/>
              <a:t>забезпечення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45110A-0311-4D70-BA45-BAB39B647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152" y="1702676"/>
            <a:ext cx="10326413" cy="4776952"/>
          </a:xfrm>
        </p:spPr>
        <p:txBody>
          <a:bodyPr>
            <a:noAutofit/>
          </a:bodyPr>
          <a:lstStyle/>
          <a:p>
            <a:r>
              <a:rPr lang="ru-RU" sz="2400" dirty="0"/>
              <a:t>	Результат </a:t>
            </a:r>
            <a:r>
              <a:rPr lang="ru-RU" sz="2400" dirty="0" err="1"/>
              <a:t>зусиль</a:t>
            </a:r>
            <a:r>
              <a:rPr lang="ru-RU" sz="2400" dirty="0"/>
              <a:t> з </a:t>
            </a:r>
            <a:r>
              <a:rPr lang="ru-RU" sz="2400" dirty="0" err="1"/>
              <a:t>розробки</a:t>
            </a:r>
            <a:r>
              <a:rPr lang="ru-RU" sz="2400" dirty="0"/>
              <a:t> </a:t>
            </a:r>
            <a:r>
              <a:rPr lang="ru-RU" sz="2400" dirty="0" err="1"/>
              <a:t>програмного</a:t>
            </a:r>
            <a:r>
              <a:rPr lang="ru-RU" sz="2400" dirty="0"/>
              <a:t> </a:t>
            </a:r>
            <a:r>
              <a:rPr lang="ru-RU" sz="2400" dirty="0" err="1"/>
              <a:t>забезпечення</a:t>
            </a:r>
            <a:r>
              <a:rPr lang="ru-RU" sz="2400" dirty="0"/>
              <a:t> </a:t>
            </a:r>
            <a:r>
              <a:rPr lang="ru-RU" sz="2400" dirty="0" err="1"/>
              <a:t>полягає</a:t>
            </a:r>
            <a:r>
              <a:rPr lang="ru-RU" sz="2400" dirty="0"/>
              <a:t> в </a:t>
            </a:r>
            <a:r>
              <a:rPr lang="ru-RU" sz="2400" dirty="0" err="1"/>
              <a:t>передачі</a:t>
            </a:r>
            <a:r>
              <a:rPr lang="ru-RU" sz="2400" dirty="0"/>
              <a:t> в </a:t>
            </a:r>
            <a:r>
              <a:rPr lang="ru-RU" sz="2400" dirty="0" err="1"/>
              <a:t>експлуатацію</a:t>
            </a:r>
            <a:r>
              <a:rPr lang="ru-RU" sz="2400" dirty="0"/>
              <a:t> </a:t>
            </a:r>
            <a:r>
              <a:rPr lang="ru-RU" sz="2400" dirty="0" err="1"/>
              <a:t>програмного</a:t>
            </a:r>
            <a:r>
              <a:rPr lang="ru-RU" sz="2400" dirty="0"/>
              <a:t> продукту,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задовольняє</a:t>
            </a:r>
            <a:r>
              <a:rPr lang="ru-RU" sz="2400" dirty="0"/>
              <a:t> </a:t>
            </a:r>
            <a:r>
              <a:rPr lang="ru-RU" sz="2400" dirty="0" err="1"/>
              <a:t>вимогам</a:t>
            </a:r>
            <a:r>
              <a:rPr lang="ru-RU" sz="2400" dirty="0"/>
              <a:t> </a:t>
            </a:r>
            <a:r>
              <a:rPr lang="ru-RU" sz="2400" dirty="0" err="1"/>
              <a:t>користувачів</a:t>
            </a:r>
            <a:r>
              <a:rPr lang="ru-RU" sz="2400" dirty="0"/>
              <a:t>. </a:t>
            </a:r>
            <a:r>
              <a:rPr lang="ru-RU" sz="2400" dirty="0" err="1"/>
              <a:t>Відповідно</a:t>
            </a:r>
            <a:r>
              <a:rPr lang="ru-RU" sz="2400" dirty="0"/>
              <a:t>, в </a:t>
            </a:r>
            <a:r>
              <a:rPr lang="ru-RU" sz="2400" dirty="0" err="1"/>
              <a:t>процесі</a:t>
            </a:r>
            <a:r>
              <a:rPr lang="ru-RU" sz="2400" dirty="0"/>
              <a:t> </a:t>
            </a:r>
            <a:r>
              <a:rPr lang="ru-RU" sz="2400" dirty="0" err="1"/>
              <a:t>експлуатації</a:t>
            </a:r>
            <a:r>
              <a:rPr lang="ru-RU" sz="2400" dirty="0"/>
              <a:t> продукт буде </a:t>
            </a:r>
            <a:r>
              <a:rPr lang="ru-RU" sz="2400" dirty="0" err="1"/>
              <a:t>змінюватися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еволюціонувати</a:t>
            </a:r>
            <a:r>
              <a:rPr lang="ru-RU" sz="2400" dirty="0"/>
              <a:t>. </a:t>
            </a:r>
            <a:r>
              <a:rPr lang="ru-RU" sz="2400" dirty="0" err="1"/>
              <a:t>Пов’язано</a:t>
            </a:r>
            <a:r>
              <a:rPr lang="ru-RU" sz="2400" dirty="0"/>
              <a:t> </a:t>
            </a:r>
            <a:r>
              <a:rPr lang="ru-RU" sz="2400" dirty="0" err="1"/>
              <a:t>це</a:t>
            </a:r>
            <a:r>
              <a:rPr lang="ru-RU" sz="2400" dirty="0"/>
              <a:t> з </a:t>
            </a:r>
            <a:r>
              <a:rPr lang="ru-RU" sz="2400" dirty="0" err="1"/>
              <a:t>виявленням</a:t>
            </a:r>
            <a:r>
              <a:rPr lang="ru-RU" sz="2400" dirty="0"/>
              <a:t> при реальному </a:t>
            </a:r>
            <a:r>
              <a:rPr lang="ru-RU" sz="2400" dirty="0" err="1"/>
              <a:t>використанні</a:t>
            </a:r>
            <a:r>
              <a:rPr lang="ru-RU" sz="2400" dirty="0"/>
              <a:t> </a:t>
            </a:r>
            <a:r>
              <a:rPr lang="ru-RU" sz="2400" dirty="0" err="1"/>
              <a:t>прихованих</a:t>
            </a:r>
            <a:r>
              <a:rPr lang="ru-RU" sz="2400" dirty="0"/>
              <a:t> </a:t>
            </a:r>
            <a:r>
              <a:rPr lang="ru-RU" sz="2400" dirty="0" err="1"/>
              <a:t>дефектів</a:t>
            </a:r>
            <a:r>
              <a:rPr lang="ru-RU" sz="2400" dirty="0"/>
              <a:t>, </a:t>
            </a:r>
            <a:r>
              <a:rPr lang="ru-RU" sz="2400" dirty="0" err="1"/>
              <a:t>змінами</a:t>
            </a:r>
            <a:r>
              <a:rPr lang="ru-RU" sz="2400" dirty="0"/>
              <a:t> в </a:t>
            </a:r>
            <a:r>
              <a:rPr lang="ru-RU" sz="2400" dirty="0" err="1"/>
              <a:t>операційному</a:t>
            </a:r>
            <a:r>
              <a:rPr lang="ru-RU" sz="2400" dirty="0"/>
              <a:t> </a:t>
            </a:r>
            <a:r>
              <a:rPr lang="ru-RU" sz="2400" dirty="0" err="1"/>
              <a:t>оточенні</a:t>
            </a:r>
            <a:r>
              <a:rPr lang="ru-RU" sz="2400" dirty="0"/>
              <a:t>, </a:t>
            </a:r>
            <a:r>
              <a:rPr lang="ru-RU" sz="2400" dirty="0" err="1"/>
              <a:t>необхідністю</a:t>
            </a:r>
            <a:r>
              <a:rPr lang="ru-RU" sz="2400" dirty="0"/>
              <a:t> </a:t>
            </a:r>
            <a:r>
              <a:rPr lang="ru-RU" sz="2400" dirty="0" err="1"/>
              <a:t>покриття</a:t>
            </a:r>
            <a:r>
              <a:rPr lang="ru-RU" sz="2400" dirty="0"/>
              <a:t> </a:t>
            </a:r>
            <a:r>
              <a:rPr lang="ru-RU" sz="2400" dirty="0" err="1"/>
              <a:t>нових</a:t>
            </a:r>
            <a:r>
              <a:rPr lang="ru-RU" sz="2400" dirty="0"/>
              <a:t> </a:t>
            </a:r>
            <a:r>
              <a:rPr lang="ru-RU" sz="2400" dirty="0" err="1"/>
              <a:t>вимог</a:t>
            </a:r>
            <a:r>
              <a:rPr lang="ru-RU" sz="2400" dirty="0"/>
              <a:t> і т.п. Фаза </a:t>
            </a:r>
            <a:r>
              <a:rPr lang="ru-RU" sz="2400" dirty="0" err="1"/>
              <a:t>супроводу</a:t>
            </a:r>
            <a:r>
              <a:rPr lang="ru-RU" sz="2400" dirty="0"/>
              <a:t> в </a:t>
            </a:r>
            <a:r>
              <a:rPr lang="ru-RU" sz="2400" dirty="0" err="1"/>
              <a:t>життєвому</a:t>
            </a:r>
            <a:r>
              <a:rPr lang="ru-RU" sz="2400" dirty="0"/>
              <a:t> </a:t>
            </a:r>
            <a:r>
              <a:rPr lang="ru-RU" sz="2400" dirty="0" err="1"/>
              <a:t>циклі</a:t>
            </a:r>
            <a:r>
              <a:rPr lang="ru-RU" sz="2400" dirty="0"/>
              <a:t>, </a:t>
            </a:r>
            <a:r>
              <a:rPr lang="ru-RU" sz="2400" dirty="0" err="1"/>
              <a:t>зазвичай</a:t>
            </a:r>
            <a:r>
              <a:rPr lang="ru-RU" sz="2400" dirty="0"/>
              <a:t>, </a:t>
            </a:r>
            <a:r>
              <a:rPr lang="ru-RU" sz="2400" dirty="0" err="1"/>
              <a:t>починається</a:t>
            </a:r>
            <a:r>
              <a:rPr lang="ru-RU" sz="2400" dirty="0"/>
              <a:t> </a:t>
            </a:r>
            <a:r>
              <a:rPr lang="ru-RU" sz="2400" dirty="0" err="1"/>
              <a:t>відразу</a:t>
            </a:r>
            <a:r>
              <a:rPr lang="ru-RU" sz="2400" dirty="0"/>
              <a:t> </a:t>
            </a:r>
            <a:r>
              <a:rPr lang="ru-RU" sz="2400" dirty="0" err="1"/>
              <a:t>після</a:t>
            </a:r>
            <a:r>
              <a:rPr lang="ru-RU" sz="2400" dirty="0"/>
              <a:t> </a:t>
            </a:r>
            <a:r>
              <a:rPr lang="ru-RU" sz="2400" dirty="0" err="1"/>
              <a:t>приймання</a:t>
            </a:r>
            <a:r>
              <a:rPr lang="ru-RU" sz="2400" dirty="0"/>
              <a:t> / </a:t>
            </a:r>
            <a:r>
              <a:rPr lang="ru-RU" sz="2400" dirty="0" err="1"/>
              <a:t>передачі</a:t>
            </a:r>
            <a:r>
              <a:rPr lang="ru-RU" sz="2400" dirty="0"/>
              <a:t> продукту і </a:t>
            </a:r>
            <a:r>
              <a:rPr lang="ru-RU" sz="2400" dirty="0" err="1"/>
              <a:t>діє</a:t>
            </a:r>
            <a:r>
              <a:rPr lang="ru-RU" sz="2400" dirty="0"/>
              <a:t> </a:t>
            </a:r>
            <a:r>
              <a:rPr lang="ru-RU" sz="2400" dirty="0" err="1"/>
              <a:t>протягом</a:t>
            </a:r>
            <a:r>
              <a:rPr lang="ru-RU" sz="2400" dirty="0"/>
              <a:t> </a:t>
            </a:r>
            <a:r>
              <a:rPr lang="ru-RU" sz="2400" dirty="0" err="1"/>
              <a:t>періоду</a:t>
            </a:r>
            <a:r>
              <a:rPr lang="ru-RU" sz="2400" dirty="0"/>
              <a:t> </a:t>
            </a:r>
            <a:r>
              <a:rPr lang="ru-RU" sz="2400" dirty="0" err="1"/>
              <a:t>гарантії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, </a:t>
            </a:r>
            <a:r>
              <a:rPr lang="ru-RU" sz="2400" dirty="0" err="1"/>
              <a:t>частіше</a:t>
            </a:r>
            <a:r>
              <a:rPr lang="ru-RU" sz="2400" dirty="0"/>
              <a:t>, </a:t>
            </a:r>
            <a:r>
              <a:rPr lang="ru-RU" sz="2400" dirty="0" err="1"/>
              <a:t>технічної</a:t>
            </a:r>
            <a:r>
              <a:rPr lang="ru-RU" sz="2400" dirty="0"/>
              <a:t> </a:t>
            </a:r>
            <a:r>
              <a:rPr lang="ru-RU" sz="2400" dirty="0" err="1"/>
              <a:t>підтримки</a:t>
            </a:r>
            <a:r>
              <a:rPr lang="ru-RU" sz="2400" dirty="0"/>
              <a:t>. </a:t>
            </a:r>
            <a:r>
              <a:rPr lang="ru-RU" sz="2400" dirty="0" err="1"/>
              <a:t>Однак</a:t>
            </a:r>
            <a:r>
              <a:rPr lang="ru-RU" sz="2400" dirty="0"/>
              <a:t>, сама </a:t>
            </a:r>
            <a:r>
              <a:rPr lang="ru-RU" sz="2400" dirty="0" err="1"/>
              <a:t>діяльність</a:t>
            </a:r>
            <a:r>
              <a:rPr lang="ru-RU" sz="2400" dirty="0"/>
              <a:t>, </a:t>
            </a:r>
            <a:r>
              <a:rPr lang="ru-RU" sz="2400" dirty="0" err="1"/>
              <a:t>пов’язана</a:t>
            </a:r>
            <a:r>
              <a:rPr lang="ru-RU" sz="2400" dirty="0"/>
              <a:t> з </a:t>
            </a:r>
            <a:r>
              <a:rPr lang="ru-RU" sz="2400" dirty="0" err="1"/>
              <a:t>супроводом</a:t>
            </a:r>
            <a:r>
              <a:rPr lang="ru-RU" sz="2400" dirty="0"/>
              <a:t>, </a:t>
            </a:r>
            <a:r>
              <a:rPr lang="ru-RU" sz="2400" dirty="0" err="1"/>
              <a:t>починається</a:t>
            </a:r>
            <a:r>
              <a:rPr lang="ru-RU" sz="2400" dirty="0"/>
              <a:t> </a:t>
            </a:r>
            <a:r>
              <a:rPr lang="ru-RU" sz="2400" dirty="0" err="1"/>
              <a:t>набагато</a:t>
            </a:r>
            <a:r>
              <a:rPr lang="ru-RU" sz="2400" dirty="0"/>
              <a:t> </a:t>
            </a:r>
            <a:r>
              <a:rPr lang="ru-RU" sz="2400" dirty="0" err="1"/>
              <a:t>раніше</a:t>
            </a:r>
            <a:r>
              <a:rPr lang="ru-RU" sz="2400" dirty="0"/>
              <a:t>.</a:t>
            </a:r>
            <a:endParaRPr lang="ru-UA" sz="2400" dirty="0"/>
          </a:p>
        </p:txBody>
      </p:sp>
    </p:spTree>
    <p:extLst>
      <p:ext uri="{BB962C8B-B14F-4D97-AF65-F5344CB8AC3E}">
        <p14:creationId xmlns:p14="http://schemas.microsoft.com/office/powerpoint/2010/main" val="71455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1034FD0-E65E-492C-90EA-61A21C5BD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076" y="835571"/>
            <a:ext cx="9884979" cy="5580993"/>
          </a:xfrm>
        </p:spPr>
        <p:txBody>
          <a:bodyPr/>
          <a:lstStyle/>
          <a:p>
            <a:r>
              <a:rPr lang="ru-RU" dirty="0"/>
              <a:t>	</a:t>
            </a:r>
            <a:r>
              <a:rPr lang="ru-RU" dirty="0" err="1"/>
              <a:t>Супровід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(</a:t>
            </a:r>
            <a:r>
              <a:rPr lang="en-US" dirty="0"/>
              <a:t>Software Maintenance) </a:t>
            </a:r>
            <a:r>
              <a:rPr lang="ru-RU" dirty="0"/>
              <a:t>є </a:t>
            </a:r>
            <a:r>
              <a:rPr lang="ru-RU" dirty="0" err="1"/>
              <a:t>складовою</a:t>
            </a:r>
            <a:r>
              <a:rPr lang="ru-RU" dirty="0"/>
              <a:t> </a:t>
            </a:r>
            <a:r>
              <a:rPr lang="ru-RU" dirty="0" err="1"/>
              <a:t>частиною</a:t>
            </a:r>
            <a:r>
              <a:rPr lang="ru-RU" dirty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циклу. На жаль, так </a:t>
            </a:r>
            <a:r>
              <a:rPr lang="ru-RU" dirty="0" err="1"/>
              <a:t>склалося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питанням</a:t>
            </a:r>
            <a:r>
              <a:rPr lang="ru-RU" dirty="0"/>
              <a:t> </a:t>
            </a:r>
            <a:r>
              <a:rPr lang="ru-RU" dirty="0" err="1"/>
              <a:t>супроводу</a:t>
            </a:r>
            <a:r>
              <a:rPr lang="ru-RU" dirty="0"/>
              <a:t> </a:t>
            </a:r>
            <a:r>
              <a:rPr lang="ru-RU" dirty="0" err="1"/>
              <a:t>приділяється</a:t>
            </a:r>
            <a:r>
              <a:rPr lang="ru-RU" dirty="0"/>
              <a:t> </a:t>
            </a:r>
            <a:r>
              <a:rPr lang="ru-RU" dirty="0" err="1"/>
              <a:t>істотно</a:t>
            </a:r>
            <a:r>
              <a:rPr lang="ru-RU" dirty="0"/>
              <a:t> </a:t>
            </a:r>
            <a:r>
              <a:rPr lang="ru-RU" dirty="0" err="1"/>
              <a:t>менше</a:t>
            </a:r>
            <a:r>
              <a:rPr lang="ru-RU" dirty="0"/>
              <a:t> </a:t>
            </a:r>
            <a:r>
              <a:rPr lang="ru-RU" dirty="0" err="1"/>
              <a:t>уваги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іншим</a:t>
            </a:r>
            <a:r>
              <a:rPr lang="ru-RU" dirty="0"/>
              <a:t> фазам </a:t>
            </a:r>
            <a:r>
              <a:rPr lang="ru-RU" dirty="0" err="1"/>
              <a:t>життєвого</a:t>
            </a:r>
            <a:r>
              <a:rPr lang="ru-RU" dirty="0"/>
              <a:t> циклу. В </a:t>
            </a:r>
            <a:r>
              <a:rPr lang="ru-RU" dirty="0" err="1"/>
              <a:t>більшості</a:t>
            </a:r>
            <a:r>
              <a:rPr lang="ru-RU" dirty="0"/>
              <a:t> </a:t>
            </a:r>
            <a:r>
              <a:rPr lang="ru-RU" dirty="0" err="1"/>
              <a:t>організацій</a:t>
            </a:r>
            <a:r>
              <a:rPr lang="ru-RU" dirty="0"/>
              <a:t>,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систем явно у </a:t>
            </a:r>
            <a:r>
              <a:rPr lang="ru-RU" dirty="0" err="1"/>
              <a:t>фаворі</a:t>
            </a:r>
            <a:r>
              <a:rPr lang="ru-RU" dirty="0"/>
              <a:t> у </a:t>
            </a:r>
            <a:r>
              <a:rPr lang="ru-RU" dirty="0" err="1"/>
              <a:t>порівнянні</a:t>
            </a:r>
            <a:r>
              <a:rPr lang="ru-RU" dirty="0"/>
              <a:t> з </a:t>
            </a:r>
            <a:r>
              <a:rPr lang="ru-RU" dirty="0" err="1"/>
              <a:t>діяльністю</a:t>
            </a:r>
            <a:r>
              <a:rPr lang="ru-RU" dirty="0"/>
              <a:t> по </a:t>
            </a:r>
            <a:r>
              <a:rPr lang="ru-RU" dirty="0" err="1"/>
              <a:t>супроводу</a:t>
            </a:r>
            <a:r>
              <a:rPr lang="ru-RU" dirty="0"/>
              <a:t>. </a:t>
            </a:r>
            <a:r>
              <a:rPr lang="ru-RU" dirty="0" err="1"/>
              <a:t>Однак</a:t>
            </a:r>
            <a:r>
              <a:rPr lang="ru-RU" dirty="0"/>
              <a:t>, </a:t>
            </a:r>
            <a:r>
              <a:rPr lang="ru-RU" dirty="0" err="1"/>
              <a:t>така</a:t>
            </a:r>
            <a:r>
              <a:rPr lang="ru-RU" dirty="0"/>
              <a:t> </a:t>
            </a:r>
            <a:r>
              <a:rPr lang="ru-RU" dirty="0" err="1"/>
              <a:t>ситуація</a:t>
            </a:r>
            <a:r>
              <a:rPr lang="ru-RU" dirty="0"/>
              <a:t> </a:t>
            </a:r>
            <a:r>
              <a:rPr lang="ru-RU" dirty="0" err="1"/>
              <a:t>поступово</a:t>
            </a:r>
            <a:r>
              <a:rPr lang="ru-RU" dirty="0"/>
              <a:t> </a:t>
            </a:r>
            <a:r>
              <a:rPr lang="ru-RU" dirty="0" err="1"/>
              <a:t>починає</a:t>
            </a:r>
            <a:r>
              <a:rPr lang="ru-RU" dirty="0"/>
              <a:t> </a:t>
            </a:r>
            <a:r>
              <a:rPr lang="ru-RU" dirty="0" err="1"/>
              <a:t>змінюватися</a:t>
            </a:r>
            <a:r>
              <a:rPr lang="ru-RU" dirty="0"/>
              <a:t> (</a:t>
            </a:r>
            <a:r>
              <a:rPr lang="ru-RU" dirty="0" err="1"/>
              <a:t>досить</a:t>
            </a:r>
            <a:r>
              <a:rPr lang="ru-RU" dirty="0"/>
              <a:t> </a:t>
            </a:r>
            <a:r>
              <a:rPr lang="ru-RU" dirty="0" err="1"/>
              <a:t>хоча</a:t>
            </a:r>
            <a:r>
              <a:rPr lang="ru-RU" dirty="0"/>
              <a:t> б </a:t>
            </a:r>
            <a:r>
              <a:rPr lang="ru-RU" dirty="0" err="1"/>
              <a:t>поглянути</a:t>
            </a:r>
            <a:r>
              <a:rPr lang="ru-RU" dirty="0"/>
              <a:t> на частоту </a:t>
            </a:r>
            <a:r>
              <a:rPr lang="ru-RU" dirty="0" err="1"/>
              <a:t>згадок</a:t>
            </a:r>
            <a:r>
              <a:rPr lang="ru-RU" dirty="0"/>
              <a:t> </a:t>
            </a:r>
            <a:r>
              <a:rPr lang="en-US" dirty="0"/>
              <a:t>ITIL1 — IT Infrastructure Library,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приділяє</a:t>
            </a:r>
            <a:r>
              <a:rPr lang="ru-RU" dirty="0"/>
              <a:t> </a:t>
            </a:r>
            <a:r>
              <a:rPr lang="ru-RU" dirty="0" err="1"/>
              <a:t>особливу</a:t>
            </a:r>
            <a:r>
              <a:rPr lang="ru-RU" dirty="0"/>
              <a:t> </a:t>
            </a:r>
            <a:r>
              <a:rPr lang="ru-RU" dirty="0" err="1"/>
              <a:t>увагу</a:t>
            </a:r>
            <a:r>
              <a:rPr lang="ru-RU" dirty="0"/>
              <a:t> </a:t>
            </a:r>
            <a:r>
              <a:rPr lang="ru-RU" dirty="0" err="1"/>
              <a:t>питанням</a:t>
            </a:r>
            <a:r>
              <a:rPr lang="ru-RU" dirty="0"/>
              <a:t> </a:t>
            </a:r>
            <a:r>
              <a:rPr lang="ru-RU" dirty="0" err="1"/>
              <a:t>підтримки</a:t>
            </a:r>
            <a:r>
              <a:rPr lang="ru-RU" dirty="0"/>
              <a:t> та </a:t>
            </a:r>
            <a:r>
              <a:rPr lang="ru-RU" dirty="0" err="1"/>
              <a:t>супроводу</a:t>
            </a:r>
            <a:r>
              <a:rPr lang="ru-RU" dirty="0"/>
              <a:t> </a:t>
            </a:r>
            <a:r>
              <a:rPr lang="ru-RU" dirty="0" err="1"/>
              <a:t>інфраструктури</a:t>
            </a:r>
            <a:r>
              <a:rPr lang="ru-RU" dirty="0"/>
              <a:t> </a:t>
            </a:r>
            <a:r>
              <a:rPr lang="ru-RU" dirty="0" err="1"/>
              <a:t>інформаційних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). Як </a:t>
            </a:r>
            <a:r>
              <a:rPr lang="ru-RU" dirty="0" err="1"/>
              <a:t>зазначає</a:t>
            </a:r>
            <a:r>
              <a:rPr lang="ru-RU" dirty="0"/>
              <a:t> </a:t>
            </a:r>
            <a:r>
              <a:rPr lang="en-US" dirty="0"/>
              <a:t>SWEBOK,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пов’язано</a:t>
            </a:r>
            <a:r>
              <a:rPr lang="ru-RU" dirty="0"/>
              <a:t> з </a:t>
            </a:r>
            <a:r>
              <a:rPr lang="ru-RU" dirty="0" err="1"/>
              <a:t>скороченням</a:t>
            </a:r>
            <a:r>
              <a:rPr lang="ru-RU" dirty="0"/>
              <a:t> </a:t>
            </a:r>
            <a:r>
              <a:rPr lang="ru-RU" dirty="0" err="1"/>
              <a:t>інвестицій</a:t>
            </a:r>
            <a:r>
              <a:rPr lang="ru-RU" dirty="0"/>
              <a:t> </a:t>
            </a:r>
            <a:r>
              <a:rPr lang="ru-RU" dirty="0" err="1"/>
              <a:t>організацій</a:t>
            </a:r>
            <a:r>
              <a:rPr lang="ru-RU" dirty="0"/>
              <a:t> </a:t>
            </a:r>
            <a:r>
              <a:rPr lang="ru-RU" dirty="0" err="1"/>
              <a:t>безпосередньо</a:t>
            </a:r>
            <a:r>
              <a:rPr lang="ru-RU" dirty="0"/>
              <a:t> в </a:t>
            </a:r>
            <a:r>
              <a:rPr lang="ru-RU" dirty="0" err="1"/>
              <a:t>розробку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систем, з метою </a:t>
            </a:r>
            <a:r>
              <a:rPr lang="ru-RU" dirty="0" err="1"/>
              <a:t>збільшення</a:t>
            </a:r>
            <a:r>
              <a:rPr lang="ru-RU" dirty="0"/>
              <a:t> </a:t>
            </a:r>
            <a:r>
              <a:rPr lang="ru-RU" dirty="0" err="1"/>
              <a:t>термінів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існуючого</a:t>
            </a:r>
            <a:r>
              <a:rPr lang="ru-RU" dirty="0"/>
              <a:t> ПЗ. </a:t>
            </a:r>
            <a:r>
              <a:rPr lang="ru-RU" dirty="0" err="1"/>
              <a:t>Звичайно</a:t>
            </a:r>
            <a:r>
              <a:rPr lang="ru-RU" dirty="0"/>
              <a:t>, </a:t>
            </a:r>
            <a:r>
              <a:rPr lang="ru-RU" dirty="0" err="1"/>
              <a:t>це</a:t>
            </a:r>
            <a:r>
              <a:rPr lang="ru-RU" dirty="0"/>
              <a:t> не </a:t>
            </a:r>
            <a:r>
              <a:rPr lang="ru-RU" dirty="0" err="1"/>
              <a:t>єдина</a:t>
            </a:r>
            <a:r>
              <a:rPr lang="ru-RU" dirty="0"/>
              <a:t> причина. </a:t>
            </a:r>
            <a:r>
              <a:rPr lang="ru-RU" dirty="0" err="1"/>
              <a:t>Постійна</a:t>
            </a:r>
            <a:r>
              <a:rPr lang="ru-RU" dirty="0"/>
              <a:t> </a:t>
            </a:r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ru-RU" dirty="0" err="1"/>
              <a:t>бізнес</a:t>
            </a:r>
            <a:r>
              <a:rPr lang="ru-RU" dirty="0"/>
              <a:t>-потреб, </a:t>
            </a:r>
            <a:r>
              <a:rPr lang="ru-RU" dirty="0" err="1"/>
              <a:t>динаміка</a:t>
            </a:r>
            <a:r>
              <a:rPr lang="ru-RU" dirty="0"/>
              <a:t> </a:t>
            </a:r>
            <a:r>
              <a:rPr lang="ru-RU" dirty="0" err="1"/>
              <a:t>бізнесу</a:t>
            </a:r>
            <a:r>
              <a:rPr lang="ru-RU" dirty="0"/>
              <a:t> та </a:t>
            </a:r>
            <a:r>
              <a:rPr lang="ru-RU" dirty="0" err="1"/>
              <a:t>бажання</a:t>
            </a:r>
            <a:r>
              <a:rPr lang="ru-RU" dirty="0"/>
              <a:t> </a:t>
            </a:r>
            <a:r>
              <a:rPr lang="ru-RU" dirty="0" err="1"/>
              <a:t>підвищити</a:t>
            </a:r>
            <a:r>
              <a:rPr lang="ru-RU" dirty="0"/>
              <a:t> </a:t>
            </a:r>
            <a:r>
              <a:rPr lang="ru-RU" dirty="0" err="1"/>
              <a:t>віддачу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експлуатованих</a:t>
            </a:r>
            <a:r>
              <a:rPr lang="ru-RU" dirty="0"/>
              <a:t> систем </a:t>
            </a:r>
            <a:r>
              <a:rPr lang="ru-RU" dirty="0" err="1"/>
              <a:t>призводять</a:t>
            </a:r>
            <a:r>
              <a:rPr lang="ru-RU" dirty="0"/>
              <a:t> до </a:t>
            </a:r>
            <a:r>
              <a:rPr lang="ru-RU" dirty="0" err="1"/>
              <a:t>посилення</a:t>
            </a:r>
            <a:r>
              <a:rPr lang="ru-RU" dirty="0"/>
              <a:t> </a:t>
            </a:r>
            <a:r>
              <a:rPr lang="ru-RU" dirty="0" err="1"/>
              <a:t>ролі</a:t>
            </a:r>
            <a:r>
              <a:rPr lang="ru-RU" dirty="0"/>
              <a:t> </a:t>
            </a:r>
            <a:r>
              <a:rPr lang="ru-RU" dirty="0" err="1"/>
              <a:t>підтримки</a:t>
            </a:r>
            <a:r>
              <a:rPr lang="ru-RU" dirty="0"/>
              <a:t> і </a:t>
            </a:r>
            <a:r>
              <a:rPr lang="ru-RU" dirty="0" err="1"/>
              <a:t>супроводу</a:t>
            </a:r>
            <a:r>
              <a:rPr lang="ru-RU" dirty="0"/>
              <a:t> ПЗ і природною </a:t>
            </a:r>
            <a:r>
              <a:rPr lang="ru-RU" dirty="0" err="1"/>
              <a:t>інтеграції</a:t>
            </a:r>
            <a:r>
              <a:rPr lang="ru-RU" dirty="0"/>
              <a:t> </a:t>
            </a:r>
            <a:r>
              <a:rPr lang="ru-RU" dirty="0" err="1"/>
              <a:t>такої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/>
              <a:t> в </a:t>
            </a:r>
            <a:r>
              <a:rPr lang="ru-RU" dirty="0" err="1"/>
              <a:t>бізнес-процеси</a:t>
            </a:r>
            <a:r>
              <a:rPr lang="ru-RU" dirty="0"/>
              <a:t> </a:t>
            </a:r>
            <a:r>
              <a:rPr lang="ru-RU" dirty="0" err="1"/>
              <a:t>підрозділів</a:t>
            </a:r>
            <a:r>
              <a:rPr lang="ru-RU" dirty="0"/>
              <a:t> </a:t>
            </a:r>
            <a:r>
              <a:rPr lang="ru-RU" dirty="0" err="1"/>
              <a:t>інформаційних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. </a:t>
            </a:r>
            <a:endParaRPr lang="ru-UA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55737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FB61E6-3D0B-4B6E-8979-167B8B36E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524" y="1575666"/>
            <a:ext cx="4156843" cy="2586432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62CE4AF-7AB1-405E-A5F3-21E09D181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33" y="451649"/>
            <a:ext cx="7567175" cy="595470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	Проблема 2000 року </a:t>
            </a:r>
            <a:r>
              <a:rPr lang="ru-RU" dirty="0" err="1"/>
              <a:t>вплинула</a:t>
            </a:r>
            <a:r>
              <a:rPr lang="ru-RU" dirty="0"/>
              <a:t> на </a:t>
            </a:r>
            <a:r>
              <a:rPr lang="ru-RU" dirty="0" err="1"/>
              <a:t>ставлення</a:t>
            </a:r>
            <a:r>
              <a:rPr lang="ru-RU" dirty="0"/>
              <a:t> до </a:t>
            </a:r>
            <a:r>
              <a:rPr lang="ru-RU" dirty="0" err="1"/>
              <a:t>супроводу</a:t>
            </a:r>
            <a:r>
              <a:rPr lang="ru-RU" dirty="0"/>
              <a:t> на </a:t>
            </a:r>
            <a:r>
              <a:rPr lang="ru-RU" dirty="0" err="1"/>
              <a:t>Заході</a:t>
            </a:r>
            <a:r>
              <a:rPr lang="ru-RU" dirty="0"/>
              <a:t>. </a:t>
            </a:r>
            <a:r>
              <a:rPr lang="ru-RU" dirty="0" err="1"/>
              <a:t>Розширення</a:t>
            </a:r>
            <a:r>
              <a:rPr lang="ru-RU" dirty="0"/>
              <a:t>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 </a:t>
            </a:r>
            <a:r>
              <a:rPr lang="en-US" dirty="0"/>
              <a:t>Open Source </a:t>
            </a:r>
            <a:r>
              <a:rPr lang="ru-RU" dirty="0"/>
              <a:t>у </a:t>
            </a:r>
            <a:r>
              <a:rPr lang="ru-RU" dirty="0" err="1"/>
              <a:t>всьому</a:t>
            </a:r>
            <a:r>
              <a:rPr lang="ru-RU" dirty="0"/>
              <a:t> </a:t>
            </a:r>
            <a:r>
              <a:rPr lang="ru-RU" dirty="0" err="1"/>
              <a:t>світі</a:t>
            </a:r>
            <a:r>
              <a:rPr lang="ru-RU" dirty="0"/>
              <a:t> і </a:t>
            </a:r>
            <a:r>
              <a:rPr lang="ru-RU" dirty="0" err="1"/>
              <a:t>пов’язана</a:t>
            </a:r>
            <a:r>
              <a:rPr lang="ru-RU" dirty="0"/>
              <a:t> з ним </a:t>
            </a:r>
            <a:r>
              <a:rPr lang="ru-RU" dirty="0" err="1"/>
              <a:t>хвиля</a:t>
            </a:r>
            <a:r>
              <a:rPr lang="ru-RU" dirty="0"/>
              <a:t> </a:t>
            </a:r>
            <a:r>
              <a:rPr lang="ru-RU" dirty="0" err="1"/>
              <a:t>надій</a:t>
            </a:r>
            <a:r>
              <a:rPr lang="ru-RU" dirty="0"/>
              <a:t> на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дешевих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в </a:t>
            </a:r>
            <a:r>
              <a:rPr lang="ru-RU" dirty="0" err="1"/>
              <a:t>сфері</a:t>
            </a:r>
            <a:r>
              <a:rPr lang="ru-RU" dirty="0"/>
              <a:t> ІТ </a:t>
            </a:r>
            <a:r>
              <a:rPr lang="ru-RU" dirty="0" err="1"/>
              <a:t>призвела</a:t>
            </a:r>
            <a:r>
              <a:rPr lang="ru-RU" dirty="0"/>
              <a:t> до того,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r>
              <a:rPr lang="ru-RU" dirty="0"/>
              <a:t> </a:t>
            </a:r>
            <a:r>
              <a:rPr lang="ru-RU" dirty="0" err="1"/>
              <a:t>супроводу</a:t>
            </a:r>
            <a:r>
              <a:rPr lang="ru-RU" dirty="0"/>
              <a:t> </a:t>
            </a:r>
            <a:r>
              <a:rPr lang="ru-RU" dirty="0" err="1"/>
              <a:t>вийшли</a:t>
            </a:r>
            <a:r>
              <a:rPr lang="ru-RU" dirty="0"/>
              <a:t> для </a:t>
            </a:r>
            <a:r>
              <a:rPr lang="ru-RU" dirty="0" err="1"/>
              <a:t>багатьох</a:t>
            </a:r>
            <a:r>
              <a:rPr lang="ru-RU" dirty="0"/>
              <a:t> </a:t>
            </a:r>
            <a:r>
              <a:rPr lang="ru-RU" dirty="0" err="1"/>
              <a:t>організацій</a:t>
            </a:r>
            <a:r>
              <a:rPr lang="ru-RU" dirty="0"/>
              <a:t> на перший план. </a:t>
            </a:r>
            <a:r>
              <a:rPr lang="ru-RU" dirty="0" err="1"/>
              <a:t>Ситуація</a:t>
            </a:r>
            <a:r>
              <a:rPr lang="ru-RU" dirty="0"/>
              <a:t> в </a:t>
            </a:r>
            <a:r>
              <a:rPr lang="ru-RU" dirty="0" err="1"/>
              <a:t>багатьох</a:t>
            </a:r>
            <a:r>
              <a:rPr lang="ru-RU" dirty="0"/>
              <a:t> ІТ-</a:t>
            </a:r>
            <a:r>
              <a:rPr lang="ru-RU" dirty="0" err="1"/>
              <a:t>підрозділах</a:t>
            </a:r>
            <a:r>
              <a:rPr lang="ru-RU" dirty="0"/>
              <a:t> </a:t>
            </a:r>
            <a:r>
              <a:rPr lang="ru-RU" dirty="0" err="1"/>
              <a:t>показує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надії</a:t>
            </a:r>
            <a:r>
              <a:rPr lang="ru-RU" dirty="0"/>
              <a:t> </a:t>
            </a:r>
            <a:r>
              <a:rPr lang="ru-RU" dirty="0" err="1"/>
              <a:t>виправдалися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частково</a:t>
            </a:r>
            <a:r>
              <a:rPr lang="ru-RU" dirty="0"/>
              <a:t>.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 </a:t>
            </a:r>
            <a:r>
              <a:rPr lang="en-US" dirty="0"/>
              <a:t>Open Source </a:t>
            </a:r>
            <a:r>
              <a:rPr lang="ru-RU" dirty="0"/>
              <a:t>Герасимчука </a:t>
            </a:r>
            <a:r>
              <a:rPr lang="ru-RU" dirty="0" err="1"/>
              <a:t>необов’язково</a:t>
            </a:r>
            <a:r>
              <a:rPr lang="ru-RU" dirty="0"/>
              <a:t> є дешевою альтернативою і, в </a:t>
            </a:r>
            <a:r>
              <a:rPr lang="ru-RU" dirty="0" err="1"/>
              <a:t>ряді</a:t>
            </a:r>
            <a:r>
              <a:rPr lang="ru-RU" dirty="0"/>
              <a:t> </a:t>
            </a:r>
            <a:r>
              <a:rPr lang="ru-RU" dirty="0" err="1"/>
              <a:t>випадків</a:t>
            </a:r>
            <a:r>
              <a:rPr lang="ru-RU" dirty="0"/>
              <a:t>, </a:t>
            </a:r>
            <a:r>
              <a:rPr lang="ru-RU" dirty="0" err="1"/>
              <a:t>призвело</a:t>
            </a:r>
            <a:r>
              <a:rPr lang="ru-RU" dirty="0"/>
              <a:t> </a:t>
            </a:r>
            <a:r>
              <a:rPr lang="ru-RU" dirty="0" err="1"/>
              <a:t>навіть</a:t>
            </a:r>
            <a:r>
              <a:rPr lang="ru-RU" dirty="0"/>
              <a:t> до великих </a:t>
            </a:r>
            <a:r>
              <a:rPr lang="ru-RU" dirty="0" err="1"/>
              <a:t>проектних</a:t>
            </a:r>
            <a:r>
              <a:rPr lang="ru-RU" dirty="0"/>
              <a:t> </a:t>
            </a:r>
            <a:r>
              <a:rPr lang="ru-RU" dirty="0" err="1"/>
              <a:t>витрат</a:t>
            </a:r>
            <a:r>
              <a:rPr lang="ru-RU" dirty="0"/>
              <a:t> </a:t>
            </a:r>
            <a:r>
              <a:rPr lang="ru-RU" dirty="0" err="1"/>
              <a:t>саме</a:t>
            </a:r>
            <a:r>
              <a:rPr lang="ru-RU" dirty="0"/>
              <a:t> в силу </a:t>
            </a:r>
            <a:r>
              <a:rPr lang="ru-RU" dirty="0" err="1"/>
              <a:t>недостатньо</a:t>
            </a:r>
            <a:r>
              <a:rPr lang="ru-RU" dirty="0"/>
              <a:t> </a:t>
            </a:r>
            <a:r>
              <a:rPr lang="ru-RU" dirty="0" err="1"/>
              <a:t>проробленої</a:t>
            </a:r>
            <a:r>
              <a:rPr lang="ru-RU" dirty="0"/>
              <a:t> </a:t>
            </a:r>
            <a:r>
              <a:rPr lang="ru-RU" dirty="0" err="1"/>
              <a:t>політики</a:t>
            </a:r>
            <a:r>
              <a:rPr lang="ru-RU" dirty="0"/>
              <a:t> </a:t>
            </a:r>
            <a:r>
              <a:rPr lang="ru-RU" dirty="0" err="1"/>
              <a:t>експлуатації</a:t>
            </a:r>
            <a:r>
              <a:rPr lang="ru-RU" dirty="0"/>
              <a:t> і </a:t>
            </a:r>
            <a:r>
              <a:rPr lang="ru-RU" dirty="0" err="1"/>
              <a:t>супроводу</a:t>
            </a:r>
            <a:r>
              <a:rPr lang="ru-RU" dirty="0"/>
              <a:t> </a:t>
            </a:r>
            <a:r>
              <a:rPr lang="ru-RU" dirty="0" err="1"/>
              <a:t>побудованих</a:t>
            </a:r>
            <a:r>
              <a:rPr lang="ru-RU" dirty="0"/>
              <a:t> на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прикладних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ні</a:t>
            </a:r>
            <a:r>
              <a:rPr lang="ru-RU" dirty="0"/>
              <a:t>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разі</a:t>
            </a:r>
            <a:r>
              <a:rPr lang="ru-RU" dirty="0"/>
              <a:t> не </a:t>
            </a:r>
            <a:r>
              <a:rPr lang="ru-RU" dirty="0" err="1"/>
              <a:t>означає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хвиля</a:t>
            </a:r>
            <a:r>
              <a:rPr lang="ru-RU" dirty="0"/>
              <a:t> </a:t>
            </a:r>
            <a:r>
              <a:rPr lang="en-US" dirty="0"/>
              <a:t>Open Source "</a:t>
            </a:r>
            <a:r>
              <a:rPr lang="ru-RU" dirty="0" err="1"/>
              <a:t>захлинулася</a:t>
            </a:r>
            <a:r>
              <a:rPr lang="ru-RU" dirty="0"/>
              <a:t>".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ігнорування</a:t>
            </a:r>
            <a:r>
              <a:rPr lang="ru-RU" dirty="0"/>
              <a:t> </a:t>
            </a:r>
            <a:r>
              <a:rPr lang="ru-RU" dirty="0" err="1"/>
              <a:t>оцінки</a:t>
            </a:r>
            <a:r>
              <a:rPr lang="ru-RU" dirty="0"/>
              <a:t> </a:t>
            </a:r>
            <a:r>
              <a:rPr lang="ru-RU" dirty="0" err="1"/>
              <a:t>вартості</a:t>
            </a:r>
            <a:r>
              <a:rPr lang="ru-RU" dirty="0"/>
              <a:t> </a:t>
            </a:r>
            <a:r>
              <a:rPr lang="ru-RU" dirty="0" err="1"/>
              <a:t>супроводу</a:t>
            </a:r>
            <a:r>
              <a:rPr lang="ru-RU" dirty="0"/>
              <a:t> </a:t>
            </a:r>
            <a:r>
              <a:rPr lang="ru-RU" dirty="0" err="1"/>
              <a:t>призвело</a:t>
            </a:r>
            <a:r>
              <a:rPr lang="ru-RU" dirty="0"/>
              <a:t> до </a:t>
            </a:r>
            <a:r>
              <a:rPr lang="ru-RU" dirty="0" err="1"/>
              <a:t>перевищення</a:t>
            </a:r>
            <a:r>
              <a:rPr lang="ru-RU" dirty="0"/>
              <a:t> </a:t>
            </a:r>
            <a:r>
              <a:rPr lang="ru-RU" dirty="0" err="1"/>
              <a:t>бюджетів</a:t>
            </a:r>
            <a:r>
              <a:rPr lang="ru-RU" dirty="0"/>
              <a:t>, </a:t>
            </a:r>
            <a:r>
              <a:rPr lang="ru-RU" dirty="0" err="1"/>
              <a:t>нестачі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 і, </a:t>
            </a:r>
            <a:r>
              <a:rPr lang="ru-RU" dirty="0" err="1"/>
              <a:t>врешті-решт</a:t>
            </a:r>
            <a:r>
              <a:rPr lang="ru-RU" dirty="0"/>
              <a:t>, частому провалу </a:t>
            </a:r>
            <a:r>
              <a:rPr lang="ru-RU" dirty="0" err="1"/>
              <a:t>ініціатив</a:t>
            </a:r>
            <a:r>
              <a:rPr lang="ru-RU" dirty="0"/>
              <a:t> по </a:t>
            </a:r>
            <a:r>
              <a:rPr lang="ru-RU" dirty="0" err="1"/>
              <a:t>використанню</a:t>
            </a:r>
            <a:r>
              <a:rPr lang="ru-RU" dirty="0"/>
              <a:t> таких </a:t>
            </a:r>
            <a:r>
              <a:rPr lang="ru-RU" dirty="0" err="1"/>
              <a:t>продуктів</a:t>
            </a:r>
            <a:r>
              <a:rPr lang="ru-RU" dirty="0"/>
              <a:t> в корпоративному </a:t>
            </a:r>
            <a:r>
              <a:rPr lang="ru-RU" dirty="0" err="1"/>
              <a:t>середовищі</a:t>
            </a:r>
            <a:r>
              <a:rPr lang="ru-RU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680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6C271-77F0-4429-9B04-CA66117A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72" y="268014"/>
            <a:ext cx="2329223" cy="631049"/>
          </a:xfrm>
        </p:spPr>
        <p:txBody>
          <a:bodyPr/>
          <a:lstStyle/>
          <a:p>
            <a:r>
              <a:rPr lang="en-US" dirty="0"/>
              <a:t>SWEBOK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A9B5D2-2B6C-476E-AFDD-14B4E84C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952" y="1355835"/>
            <a:ext cx="10279118" cy="5060731"/>
          </a:xfrm>
        </p:spPr>
        <p:txBody>
          <a:bodyPr/>
          <a:lstStyle/>
          <a:p>
            <a:r>
              <a:rPr lang="ru-RU" dirty="0"/>
              <a:t>	</a:t>
            </a:r>
            <a:r>
              <a:rPr lang="ru-RU" dirty="0" err="1"/>
              <a:t>Супровід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в SWEBOK </a:t>
            </a:r>
            <a:r>
              <a:rPr lang="ru-RU" dirty="0" err="1"/>
              <a:t>визначається</a:t>
            </a:r>
            <a:r>
              <a:rPr lang="ru-RU" dirty="0"/>
              <a:t> як вся </a:t>
            </a:r>
            <a:r>
              <a:rPr lang="ru-RU" dirty="0" err="1"/>
              <a:t>сукупність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/>
              <a:t>, </a:t>
            </a:r>
            <a:r>
              <a:rPr lang="ru-RU" dirty="0" err="1"/>
              <a:t>необхідної</a:t>
            </a:r>
            <a:r>
              <a:rPr lang="ru-RU" dirty="0"/>
              <a:t> для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ефективної</a:t>
            </a:r>
            <a:r>
              <a:rPr lang="ru-RU" dirty="0"/>
              <a:t> (з точки </a:t>
            </a:r>
            <a:r>
              <a:rPr lang="ru-RU" dirty="0" err="1"/>
              <a:t>зору</a:t>
            </a:r>
            <a:r>
              <a:rPr lang="ru-RU" dirty="0"/>
              <a:t> </a:t>
            </a:r>
            <a:r>
              <a:rPr lang="ru-RU" dirty="0" err="1"/>
              <a:t>витрат</a:t>
            </a:r>
            <a:r>
              <a:rPr lang="ru-RU" dirty="0"/>
              <a:t>) </a:t>
            </a:r>
            <a:r>
              <a:rPr lang="ru-RU" dirty="0" err="1"/>
              <a:t>підтримки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систем.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виконуються</a:t>
            </a:r>
            <a:r>
              <a:rPr lang="ru-RU" dirty="0"/>
              <a:t> як перед </a:t>
            </a:r>
            <a:r>
              <a:rPr lang="ru-RU" dirty="0" err="1"/>
              <a:t>введенням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в </a:t>
            </a:r>
            <a:r>
              <a:rPr lang="ru-RU" dirty="0" err="1"/>
              <a:t>експлуатацію</a:t>
            </a:r>
            <a:r>
              <a:rPr lang="ru-RU" dirty="0"/>
              <a:t>, так і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. </a:t>
            </a:r>
            <a:r>
              <a:rPr lang="ru-RU" dirty="0" err="1"/>
              <a:t>Попередні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включають</a:t>
            </a:r>
            <a:r>
              <a:rPr lang="ru-RU" dirty="0"/>
              <a:t> </a:t>
            </a:r>
            <a:r>
              <a:rPr lang="ru-RU" dirty="0" err="1"/>
              <a:t>планування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/>
              <a:t> по </a:t>
            </a:r>
            <a:r>
              <a:rPr lang="ru-RU" dirty="0" err="1"/>
              <a:t>супроводу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організацію</a:t>
            </a:r>
            <a:r>
              <a:rPr lang="ru-RU" dirty="0"/>
              <a:t> переходу до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повнофункціонального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нова система повинна </a:t>
            </a:r>
            <a:r>
              <a:rPr lang="ru-RU" dirty="0" err="1"/>
              <a:t>замінити</a:t>
            </a:r>
            <a:r>
              <a:rPr lang="ru-RU" dirty="0"/>
              <a:t> </a:t>
            </a:r>
            <a:r>
              <a:rPr lang="ru-RU" dirty="0" err="1"/>
              <a:t>стару</a:t>
            </a:r>
            <a:r>
              <a:rPr lang="ru-RU" dirty="0"/>
              <a:t> систему, </a:t>
            </a:r>
            <a:r>
              <a:rPr lang="ru-RU" dirty="0" err="1"/>
              <a:t>призначену</a:t>
            </a:r>
            <a:r>
              <a:rPr lang="ru-RU" dirty="0"/>
              <a:t> для </a:t>
            </a:r>
            <a:r>
              <a:rPr lang="ru-RU" dirty="0" err="1"/>
              <a:t>вирішення</a:t>
            </a:r>
            <a:r>
              <a:rPr lang="ru-RU" dirty="0"/>
              <a:t> тих же </a:t>
            </a:r>
            <a:r>
              <a:rPr lang="ru-RU" dirty="0" err="1"/>
              <a:t>завдань</a:t>
            </a:r>
            <a:r>
              <a:rPr lang="ru-RU" dirty="0"/>
              <a:t>, просто на новому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ефективності</a:t>
            </a:r>
            <a:r>
              <a:rPr lang="ru-RU" dirty="0"/>
              <a:t>, </a:t>
            </a:r>
            <a:r>
              <a:rPr lang="ru-RU" dirty="0" err="1"/>
              <a:t>вартості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,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функціональних</a:t>
            </a:r>
            <a:r>
              <a:rPr lang="ru-RU" dirty="0"/>
              <a:t> </a:t>
            </a:r>
            <a:r>
              <a:rPr lang="ru-RU" dirty="0" err="1"/>
              <a:t>можливостей</a:t>
            </a:r>
            <a:r>
              <a:rPr lang="ru-RU" dirty="0"/>
              <a:t>, в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важливо</a:t>
            </a:r>
            <a:r>
              <a:rPr lang="ru-RU" dirty="0"/>
              <a:t>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плавний</a:t>
            </a:r>
            <a:r>
              <a:rPr lang="ru-RU" dirty="0"/>
              <a:t> </a:t>
            </a:r>
            <a:r>
              <a:rPr lang="ru-RU" dirty="0" err="1"/>
              <a:t>перехід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старої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на </a:t>
            </a:r>
            <a:r>
              <a:rPr lang="ru-RU" dirty="0" err="1"/>
              <a:t>нову</a:t>
            </a:r>
            <a:r>
              <a:rPr lang="ru-RU" dirty="0"/>
              <a:t>, максимально </a:t>
            </a:r>
            <a:r>
              <a:rPr lang="ru-RU" dirty="0" err="1"/>
              <a:t>природний</a:t>
            </a:r>
            <a:r>
              <a:rPr lang="ru-RU" dirty="0"/>
              <a:t> для </a:t>
            </a:r>
            <a:r>
              <a:rPr lang="ru-RU" dirty="0" err="1"/>
              <a:t>користувачів</a:t>
            </a:r>
            <a:r>
              <a:rPr lang="ru-RU" dirty="0"/>
              <a:t>. З </a:t>
            </a:r>
            <a:r>
              <a:rPr lang="ru-RU" dirty="0" err="1"/>
              <a:t>цим</a:t>
            </a:r>
            <a:r>
              <a:rPr lang="ru-RU" dirty="0"/>
              <a:t> </a:t>
            </a:r>
            <a:r>
              <a:rPr lang="ru-RU" dirty="0" err="1"/>
              <a:t>пов’язано</a:t>
            </a:r>
            <a:r>
              <a:rPr lang="ru-RU" dirty="0"/>
              <a:t> не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планування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перенесення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, </a:t>
            </a:r>
            <a:r>
              <a:rPr lang="ru-RU" dirty="0" err="1"/>
              <a:t>збереженої</a:t>
            </a:r>
            <a:r>
              <a:rPr lang="ru-RU" dirty="0"/>
              <a:t> у </a:t>
            </a:r>
            <a:r>
              <a:rPr lang="ru-RU" dirty="0" err="1"/>
              <a:t>відповідних</a:t>
            </a:r>
            <a:r>
              <a:rPr lang="ru-RU" dirty="0"/>
              <a:t> базах </a:t>
            </a:r>
            <a:r>
              <a:rPr lang="ru-RU" dirty="0" err="1"/>
              <a:t>даних</a:t>
            </a:r>
            <a:r>
              <a:rPr lang="ru-RU" dirty="0"/>
              <a:t>, а й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, </a:t>
            </a:r>
            <a:r>
              <a:rPr lang="ru-RU" dirty="0" err="1"/>
              <a:t>підготовка</a:t>
            </a:r>
            <a:r>
              <a:rPr lang="ru-RU" dirty="0"/>
              <a:t>, настройка і </a:t>
            </a:r>
            <a:r>
              <a:rPr lang="ru-RU" dirty="0" err="1"/>
              <a:t>перевірка</a:t>
            </a:r>
            <a:r>
              <a:rPr lang="ru-RU" dirty="0"/>
              <a:t> "</a:t>
            </a:r>
            <a:r>
              <a:rPr lang="ru-RU" dirty="0" err="1"/>
              <a:t>бойовий</a:t>
            </a:r>
            <a:r>
              <a:rPr lang="ru-RU" dirty="0"/>
              <a:t>" </a:t>
            </a:r>
            <a:r>
              <a:rPr lang="ru-RU" dirty="0" err="1"/>
              <a:t>конфігурації</a:t>
            </a:r>
            <a:r>
              <a:rPr lang="ru-RU" dirty="0"/>
              <a:t>,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послідовності</a:t>
            </a:r>
            <a:r>
              <a:rPr lang="ru-RU" dirty="0"/>
              <a:t> </a:t>
            </a:r>
            <a:r>
              <a:rPr lang="ru-RU" dirty="0" err="1"/>
              <a:t>операцій</a:t>
            </a:r>
            <a:r>
              <a:rPr lang="ru-RU" dirty="0"/>
              <a:t>, </a:t>
            </a:r>
            <a:r>
              <a:rPr lang="ru-RU" dirty="0" err="1"/>
              <a:t>організація</a:t>
            </a:r>
            <a:r>
              <a:rPr lang="ru-RU" dirty="0"/>
              <a:t> та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служби</a:t>
            </a:r>
            <a:r>
              <a:rPr lang="ru-RU" dirty="0"/>
              <a:t> </a:t>
            </a:r>
            <a:r>
              <a:rPr lang="ru-RU" dirty="0" err="1"/>
              <a:t>підтримки</a:t>
            </a:r>
            <a:r>
              <a:rPr lang="ru-RU" dirty="0"/>
              <a:t> і т. п.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46864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DC9C11E-04BA-44AD-A102-052D5B70E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445" y="299545"/>
            <a:ext cx="3795417" cy="6369269"/>
          </a:xfrm>
        </p:spPr>
        <p:txBody>
          <a:bodyPr>
            <a:normAutofit/>
          </a:bodyPr>
          <a:lstStyle/>
          <a:p>
            <a:r>
              <a:rPr lang="ru-RU" dirty="0"/>
              <a:t>	</a:t>
            </a:r>
            <a:r>
              <a:rPr lang="ru-RU" dirty="0" err="1"/>
              <a:t>Галузь</a:t>
            </a:r>
            <a:r>
              <a:rPr lang="ru-RU" dirty="0"/>
              <a:t> </a:t>
            </a:r>
            <a:r>
              <a:rPr lang="ru-RU" dirty="0" err="1"/>
              <a:t>знань</a:t>
            </a:r>
            <a:r>
              <a:rPr lang="ru-RU" dirty="0"/>
              <a:t> "</a:t>
            </a:r>
            <a:r>
              <a:rPr lang="ru-RU" dirty="0" err="1"/>
              <a:t>Супровід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" </a:t>
            </a:r>
            <a:r>
              <a:rPr lang="ru-RU" dirty="0" err="1"/>
              <a:t>пов’язана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аспектами </a:t>
            </a:r>
            <a:r>
              <a:rPr lang="ru-RU" dirty="0" err="1"/>
              <a:t>програмної</a:t>
            </a:r>
            <a:r>
              <a:rPr lang="ru-RU" dirty="0"/>
              <a:t> </a:t>
            </a:r>
            <a:r>
              <a:rPr lang="ru-RU" dirty="0" err="1"/>
              <a:t>інженерії</a:t>
            </a:r>
            <a:r>
              <a:rPr lang="ru-RU" dirty="0"/>
              <a:t>. </a:t>
            </a:r>
            <a:r>
              <a:rPr lang="ru-RU" dirty="0" err="1"/>
              <a:t>По-суті</a:t>
            </a:r>
            <a:r>
              <a:rPr lang="ru-RU" dirty="0"/>
              <a:t>, </a:t>
            </a:r>
            <a:r>
              <a:rPr lang="ru-RU" dirty="0" err="1"/>
              <a:t>опис</a:t>
            </a:r>
            <a:r>
              <a:rPr lang="ru-RU" dirty="0"/>
              <a:t>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галузі</a:t>
            </a:r>
            <a:r>
              <a:rPr lang="ru-RU" dirty="0"/>
              <a:t> </a:t>
            </a:r>
            <a:r>
              <a:rPr lang="ru-RU" dirty="0" err="1"/>
              <a:t>знань</a:t>
            </a:r>
            <a:r>
              <a:rPr lang="ru-RU" dirty="0"/>
              <a:t> </a:t>
            </a:r>
            <a:r>
              <a:rPr lang="ru-RU" dirty="0" err="1"/>
              <a:t>безпосередньо</a:t>
            </a:r>
            <a:r>
              <a:rPr lang="ru-RU" dirty="0"/>
              <a:t> </a:t>
            </a:r>
            <a:r>
              <a:rPr lang="ru-RU" dirty="0" err="1"/>
              <a:t>перетинається</a:t>
            </a:r>
            <a:r>
              <a:rPr lang="ru-RU" dirty="0"/>
              <a:t> з </a:t>
            </a:r>
            <a:r>
              <a:rPr lang="ru-RU" dirty="0" err="1"/>
              <a:t>усіма</a:t>
            </a:r>
            <a:r>
              <a:rPr lang="ru-RU" dirty="0"/>
              <a:t>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дисциплінами</a:t>
            </a:r>
            <a:r>
              <a:rPr lang="ru-RU" dirty="0"/>
              <a:t>. Структура </a:t>
            </a:r>
            <a:r>
              <a:rPr lang="ru-RU" dirty="0" err="1"/>
              <a:t>області</a:t>
            </a:r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"</a:t>
            </a:r>
            <a:r>
              <a:rPr lang="ru-RU" dirty="0" err="1"/>
              <a:t>Супровід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" наведена на рис.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649EE5-0C64-47BC-B838-C3F54E2F4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679" y="836000"/>
            <a:ext cx="7493876" cy="570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3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BAB9E-CD20-4C83-BDAF-5D254FA6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418" y="38663"/>
            <a:ext cx="7121941" cy="860400"/>
          </a:xfrm>
        </p:spPr>
        <p:txBody>
          <a:bodyPr/>
          <a:lstStyle/>
          <a:p>
            <a:r>
              <a:rPr lang="ru-RU" dirty="0" err="1"/>
              <a:t>Технічні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r>
              <a:rPr lang="ru-RU" dirty="0"/>
              <a:t> </a:t>
            </a:r>
            <a:r>
              <a:rPr lang="ru-RU" dirty="0" err="1"/>
              <a:t>супроводу</a:t>
            </a:r>
            <a:r>
              <a:rPr lang="ru-RU" dirty="0"/>
              <a:t> 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EA00B4-9770-487A-8290-1EC67FEFA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11" y="1245476"/>
            <a:ext cx="7267903" cy="5423338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Обмежене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розуміння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understanding) </a:t>
            </a:r>
            <a:endParaRPr lang="uk-U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ru-RU" dirty="0"/>
              <a:t>	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обмеженим</a:t>
            </a:r>
            <a:r>
              <a:rPr lang="ru-RU" dirty="0"/>
              <a:t> </a:t>
            </a:r>
            <a:r>
              <a:rPr lang="ru-RU" dirty="0" err="1"/>
              <a:t>розумінням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на </a:t>
            </a:r>
            <a:r>
              <a:rPr lang="ru-RU" dirty="0" err="1"/>
              <a:t>увазі</a:t>
            </a:r>
            <a:r>
              <a:rPr lang="ru-RU" dirty="0"/>
              <a:t> те, як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інженер</a:t>
            </a:r>
            <a:r>
              <a:rPr lang="ru-RU" dirty="0"/>
              <a:t> з </a:t>
            </a:r>
            <a:r>
              <a:rPr lang="ru-RU" dirty="0" err="1"/>
              <a:t>супроводу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зрозуміти</a:t>
            </a:r>
            <a:r>
              <a:rPr lang="ru-RU" dirty="0"/>
              <a:t>, де </a:t>
            </a:r>
            <a:r>
              <a:rPr lang="ru-RU" dirty="0" err="1"/>
              <a:t>необхідно</a:t>
            </a:r>
            <a:r>
              <a:rPr lang="ru-RU" dirty="0"/>
              <a:t> внести </a:t>
            </a:r>
            <a:r>
              <a:rPr lang="ru-RU" dirty="0" err="1"/>
              <a:t>виправлення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в код </a:t>
            </a:r>
            <a:r>
              <a:rPr lang="ru-RU" dirty="0" err="1"/>
              <a:t>системи</a:t>
            </a:r>
            <a:r>
              <a:rPr lang="ru-RU" dirty="0"/>
              <a:t>, яку </a:t>
            </a:r>
            <a:r>
              <a:rPr lang="ru-RU" dirty="0" err="1"/>
              <a:t>він</a:t>
            </a:r>
            <a:r>
              <a:rPr lang="ru-RU" dirty="0"/>
              <a:t> не </a:t>
            </a:r>
            <a:r>
              <a:rPr lang="ru-RU" dirty="0" err="1"/>
              <a:t>розробляв</a:t>
            </a:r>
            <a:r>
              <a:rPr lang="ru-RU" dirty="0"/>
              <a:t>.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показують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40 до 60 </a:t>
            </a:r>
            <a:r>
              <a:rPr lang="ru-RU" dirty="0" err="1"/>
              <a:t>відсотків</a:t>
            </a:r>
            <a:r>
              <a:rPr lang="ru-RU" dirty="0"/>
              <a:t> </a:t>
            </a:r>
            <a:r>
              <a:rPr lang="ru-RU" dirty="0" err="1"/>
              <a:t>зусиль</a:t>
            </a:r>
            <a:r>
              <a:rPr lang="ru-RU" dirty="0"/>
              <a:t> по </a:t>
            </a:r>
            <a:r>
              <a:rPr lang="ru-RU" dirty="0" err="1"/>
              <a:t>супроводу</a:t>
            </a:r>
            <a:r>
              <a:rPr lang="ru-RU" dirty="0"/>
              <a:t> </a:t>
            </a:r>
            <a:r>
              <a:rPr lang="ru-RU" dirty="0" err="1"/>
              <a:t>витрачається</a:t>
            </a:r>
            <a:r>
              <a:rPr lang="ru-RU" dirty="0"/>
              <a:t> на </a:t>
            </a:r>
            <a:r>
              <a:rPr lang="ru-RU" dirty="0" err="1"/>
              <a:t>аналіз</a:t>
            </a:r>
            <a:r>
              <a:rPr lang="ru-RU" dirty="0"/>
              <a:t> і </a:t>
            </a:r>
            <a:r>
              <a:rPr lang="ru-RU" dirty="0" err="1"/>
              <a:t>розуміння</a:t>
            </a:r>
            <a:r>
              <a:rPr lang="ru-RU" dirty="0"/>
              <a:t> </a:t>
            </a:r>
            <a:r>
              <a:rPr lang="ru-RU" dirty="0" err="1"/>
              <a:t>супроводжуваного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 </a:t>
            </a:r>
            <a:r>
              <a:rPr lang="ru-RU" dirty="0" err="1"/>
              <a:t>Формування</a:t>
            </a:r>
            <a:r>
              <a:rPr lang="ru-RU" dirty="0"/>
              <a:t> </a:t>
            </a:r>
            <a:r>
              <a:rPr lang="ru-RU" dirty="0" err="1"/>
              <a:t>цілісного</a:t>
            </a:r>
            <a:r>
              <a:rPr lang="ru-RU" dirty="0"/>
              <a:t> </a:t>
            </a:r>
            <a:r>
              <a:rPr lang="ru-RU" dirty="0" err="1"/>
              <a:t>погляду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велике </a:t>
            </a:r>
            <a:r>
              <a:rPr lang="ru-RU" dirty="0" err="1"/>
              <a:t>значення</a:t>
            </a:r>
            <a:r>
              <a:rPr lang="ru-RU" dirty="0"/>
              <a:t> для </a:t>
            </a:r>
            <a:r>
              <a:rPr lang="ru-RU" dirty="0" err="1"/>
              <a:t>інженерів</a:t>
            </a:r>
            <a:r>
              <a:rPr lang="ru-RU" dirty="0"/>
              <a:t>.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складний</a:t>
            </a:r>
            <a:r>
              <a:rPr lang="ru-RU" dirty="0"/>
              <a:t> у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вихідного</a:t>
            </a:r>
            <a:r>
              <a:rPr lang="ru-RU" dirty="0"/>
              <a:t> коду </a:t>
            </a:r>
            <a:r>
              <a:rPr lang="ru-RU" dirty="0" err="1"/>
              <a:t>системи</a:t>
            </a:r>
            <a:r>
              <a:rPr lang="ru-RU" dirty="0"/>
              <a:t>, особливо, коли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еволюції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збірки</a:t>
            </a:r>
            <a:r>
              <a:rPr lang="ru-RU" dirty="0"/>
              <a:t> до </a:t>
            </a:r>
            <a:r>
              <a:rPr lang="ru-RU" dirty="0" err="1"/>
              <a:t>збірки</a:t>
            </a:r>
            <a:r>
              <a:rPr lang="ru-RU" dirty="0"/>
              <a:t>,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релізу</a:t>
            </a:r>
            <a:r>
              <a:rPr lang="ru-RU" dirty="0"/>
              <a:t> до </a:t>
            </a:r>
            <a:r>
              <a:rPr lang="ru-RU" dirty="0" err="1"/>
              <a:t>релізу</a:t>
            </a:r>
            <a:r>
              <a:rPr lang="ru-RU" dirty="0"/>
              <a:t>, в </a:t>
            </a:r>
            <a:r>
              <a:rPr lang="ru-RU" dirty="0" err="1"/>
              <a:t>ньому</a:t>
            </a:r>
            <a:r>
              <a:rPr lang="ru-RU" dirty="0"/>
              <a:t> </a:t>
            </a:r>
            <a:r>
              <a:rPr lang="ru-RU" dirty="0" err="1"/>
              <a:t>ніяк</a:t>
            </a:r>
            <a:r>
              <a:rPr lang="ru-RU" dirty="0"/>
              <a:t> не </a:t>
            </a:r>
            <a:r>
              <a:rPr lang="ru-RU" dirty="0" err="1"/>
              <a:t>зазначений</a:t>
            </a:r>
            <a:r>
              <a:rPr lang="ru-RU" dirty="0"/>
              <a:t>, не </a:t>
            </a:r>
            <a:r>
              <a:rPr lang="ru-RU" dirty="0" err="1"/>
              <a:t>документований</a:t>
            </a:r>
            <a:r>
              <a:rPr lang="ru-RU" dirty="0"/>
              <a:t> і коли </a:t>
            </a:r>
            <a:r>
              <a:rPr lang="ru-RU" dirty="0" err="1"/>
              <a:t>розробники</a:t>
            </a:r>
            <a:r>
              <a:rPr lang="ru-RU" dirty="0"/>
              <a:t> не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пояснити</a:t>
            </a:r>
            <a:r>
              <a:rPr lang="ru-RU" dirty="0"/>
              <a:t> </a:t>
            </a:r>
            <a:r>
              <a:rPr lang="ru-RU" dirty="0" err="1"/>
              <a:t>історію</a:t>
            </a:r>
            <a:r>
              <a:rPr lang="ru-RU" dirty="0"/>
              <a:t> і структуру </a:t>
            </a:r>
            <a:r>
              <a:rPr lang="ru-RU" dirty="0" err="1"/>
              <a:t>змін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, на жаль, </a:t>
            </a:r>
            <a:r>
              <a:rPr lang="ru-RU" dirty="0" err="1"/>
              <a:t>трапляється</a:t>
            </a:r>
            <a:r>
              <a:rPr lang="ru-RU" dirty="0"/>
              <a:t> </a:t>
            </a:r>
            <a:r>
              <a:rPr lang="ru-RU" dirty="0" err="1"/>
              <a:t>досить</a:t>
            </a:r>
            <a:r>
              <a:rPr lang="ru-RU" dirty="0"/>
              <a:t> часто.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6EC8EA-9EB0-429C-B39D-44C0F1206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290" y="1245476"/>
            <a:ext cx="3962399" cy="39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2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02EE485B-FF58-431F-B35F-2F854BC2C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903" y="536027"/>
            <a:ext cx="9696834" cy="578594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	Практика </a:t>
            </a:r>
            <a:r>
              <a:rPr lang="ru-RU" dirty="0" err="1"/>
              <a:t>показує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для </a:t>
            </a:r>
            <a:r>
              <a:rPr lang="ru-RU" dirty="0" err="1"/>
              <a:t>об’єктно-орієнтованих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ru-RU" dirty="0"/>
              <a:t> </a:t>
            </a:r>
            <a:r>
              <a:rPr lang="ru-RU" dirty="0" err="1"/>
              <a:t>якісно</a:t>
            </a:r>
            <a:r>
              <a:rPr lang="ru-RU" dirty="0"/>
              <a:t> </a:t>
            </a:r>
            <a:r>
              <a:rPr lang="ru-RU" dirty="0" err="1"/>
              <a:t>спрощує</a:t>
            </a:r>
            <a:r>
              <a:rPr lang="ru-RU" dirty="0"/>
              <a:t> задачу </a:t>
            </a:r>
            <a:r>
              <a:rPr lang="ru-RU" dirty="0" err="1"/>
              <a:t>розуміння</a:t>
            </a:r>
            <a:r>
              <a:rPr lang="ru-RU" dirty="0"/>
              <a:t> коду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en-US" dirty="0"/>
              <a:t>UML-</a:t>
            </a:r>
            <a:r>
              <a:rPr lang="ru-RU" dirty="0" err="1"/>
              <a:t>інструментарію</a:t>
            </a:r>
            <a:r>
              <a:rPr lang="ru-RU" dirty="0"/>
              <a:t>, </a:t>
            </a:r>
            <a:r>
              <a:rPr lang="ru-RU" dirty="0" err="1"/>
              <a:t>здатного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коду </a:t>
            </a:r>
            <a:r>
              <a:rPr lang="ru-RU" dirty="0" err="1"/>
              <a:t>відновити</a:t>
            </a:r>
            <a:r>
              <a:rPr lang="ru-RU" dirty="0"/>
              <a:t> не </a:t>
            </a:r>
            <a:r>
              <a:rPr lang="ru-RU" dirty="0" err="1"/>
              <a:t>тільки</a:t>
            </a:r>
            <a:r>
              <a:rPr lang="ru-RU" dirty="0"/>
              <a:t> модель </a:t>
            </a:r>
            <a:r>
              <a:rPr lang="ru-RU" dirty="0" err="1"/>
              <a:t>класів</a:t>
            </a:r>
            <a:r>
              <a:rPr lang="ru-RU" dirty="0"/>
              <a:t>, але і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 у </a:t>
            </a:r>
            <a:r>
              <a:rPr lang="ru-RU" dirty="0" err="1"/>
              <a:t>формі</a:t>
            </a:r>
            <a:r>
              <a:rPr lang="ru-RU" dirty="0"/>
              <a:t> </a:t>
            </a:r>
            <a:r>
              <a:rPr lang="ru-RU" dirty="0" err="1"/>
              <a:t>діаграм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(</a:t>
            </a:r>
            <a:r>
              <a:rPr lang="en-US" dirty="0"/>
              <a:t>class diagram), </a:t>
            </a:r>
            <a:r>
              <a:rPr lang="ru-RU" dirty="0" err="1"/>
              <a:t>комунікацій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співробітництва</a:t>
            </a:r>
            <a:r>
              <a:rPr lang="ru-RU" dirty="0"/>
              <a:t> (</a:t>
            </a:r>
            <a:r>
              <a:rPr lang="en-US" dirty="0"/>
              <a:t>collaboration </a:t>
            </a:r>
            <a:r>
              <a:rPr lang="ru-RU" dirty="0"/>
              <a:t>в </a:t>
            </a:r>
            <a:r>
              <a:rPr lang="en-US" dirty="0"/>
              <a:t>UML 1.x, </a:t>
            </a:r>
            <a:r>
              <a:rPr lang="ru-RU" dirty="0" err="1"/>
              <a:t>перейменована</a:t>
            </a:r>
            <a:r>
              <a:rPr lang="ru-RU" dirty="0"/>
              <a:t> в </a:t>
            </a:r>
            <a:r>
              <a:rPr lang="en-US" dirty="0"/>
              <a:t>communication </a:t>
            </a:r>
            <a:r>
              <a:rPr lang="ru-RU" dirty="0"/>
              <a:t>в </a:t>
            </a:r>
            <a:r>
              <a:rPr lang="en-US" dirty="0"/>
              <a:t>UML 2.0) </a:t>
            </a:r>
            <a:r>
              <a:rPr lang="ru-RU" dirty="0"/>
              <a:t>і, особливо, </a:t>
            </a:r>
            <a:r>
              <a:rPr lang="ru-RU" dirty="0" err="1"/>
              <a:t>послідовностей</a:t>
            </a:r>
            <a:r>
              <a:rPr lang="ru-RU" dirty="0"/>
              <a:t> (</a:t>
            </a:r>
            <a:r>
              <a:rPr lang="en-US" dirty="0"/>
              <a:t>sequence diagram),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демонструє</a:t>
            </a:r>
            <a:r>
              <a:rPr lang="ru-RU" dirty="0"/>
              <a:t> структуру </a:t>
            </a:r>
            <a:r>
              <a:rPr lang="ru-RU" dirty="0" err="1"/>
              <a:t>взаємних</a:t>
            </a:r>
            <a:r>
              <a:rPr lang="ru-RU" dirty="0"/>
              <a:t> </a:t>
            </a:r>
            <a:r>
              <a:rPr lang="ru-RU" dirty="0" err="1"/>
              <a:t>викликів</a:t>
            </a:r>
            <a:r>
              <a:rPr lang="ru-RU" dirty="0"/>
              <a:t> в </a:t>
            </a:r>
            <a:r>
              <a:rPr lang="ru-RU" dirty="0" err="1"/>
              <a:t>часі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відповідний</a:t>
            </a:r>
            <a:r>
              <a:rPr lang="ru-RU" dirty="0"/>
              <a:t> </a:t>
            </a:r>
            <a:r>
              <a:rPr lang="ru-RU" dirty="0" err="1"/>
              <a:t>інструментарій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одночасну</a:t>
            </a:r>
            <a:r>
              <a:rPr lang="ru-RU" dirty="0"/>
              <a:t> </a:t>
            </a:r>
            <a:r>
              <a:rPr lang="ru-RU" dirty="0" err="1"/>
              <a:t>візуалізацію</a:t>
            </a:r>
            <a:r>
              <a:rPr lang="ru-RU" dirty="0"/>
              <a:t> коду і </a:t>
            </a:r>
            <a:r>
              <a:rPr lang="ru-RU" dirty="0" err="1"/>
              <a:t>діаграми</a:t>
            </a:r>
            <a:r>
              <a:rPr lang="ru-RU" dirty="0"/>
              <a:t> і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взаємну</a:t>
            </a:r>
            <a:r>
              <a:rPr lang="ru-RU" dirty="0"/>
              <a:t> </a:t>
            </a:r>
            <a:r>
              <a:rPr lang="ru-RU" dirty="0" err="1"/>
              <a:t>синхронізацію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з </a:t>
            </a:r>
            <a:r>
              <a:rPr lang="ru-RU" dirty="0" err="1"/>
              <a:t>погляду</a:t>
            </a:r>
            <a:r>
              <a:rPr lang="ru-RU" dirty="0"/>
              <a:t> </a:t>
            </a:r>
            <a:r>
              <a:rPr lang="ru-RU" dirty="0" err="1"/>
              <a:t>навігації</a:t>
            </a:r>
            <a:r>
              <a:rPr lang="ru-RU" dirty="0"/>
              <a:t> (</a:t>
            </a:r>
            <a:r>
              <a:rPr lang="ru-RU" dirty="0" err="1"/>
              <a:t>вибір</a:t>
            </a:r>
            <a:r>
              <a:rPr lang="ru-RU" dirty="0"/>
              <a:t> методу в будь-</a:t>
            </a:r>
            <a:r>
              <a:rPr lang="ru-RU" dirty="0" err="1"/>
              <a:t>який</a:t>
            </a:r>
            <a:r>
              <a:rPr lang="ru-RU" dirty="0"/>
              <a:t> з </a:t>
            </a:r>
            <a:r>
              <a:rPr lang="ru-RU" dirty="0" err="1"/>
              <a:t>представлених</a:t>
            </a:r>
            <a:r>
              <a:rPr lang="ru-RU" dirty="0"/>
              <a:t> </a:t>
            </a:r>
            <a:r>
              <a:rPr lang="ru-RU" dirty="0" err="1"/>
              <a:t>діаграм</a:t>
            </a:r>
            <a:r>
              <a:rPr lang="ru-RU" dirty="0"/>
              <a:t> автоматично </a:t>
            </a:r>
            <a:r>
              <a:rPr lang="ru-RU" dirty="0" err="1"/>
              <a:t>позиціонує</a:t>
            </a:r>
            <a:r>
              <a:rPr lang="ru-RU" dirty="0"/>
              <a:t> </a:t>
            </a:r>
            <a:r>
              <a:rPr lang="ru-RU" dirty="0" err="1"/>
              <a:t>відповідним</a:t>
            </a:r>
            <a:r>
              <a:rPr lang="ru-RU" dirty="0"/>
              <a:t> чином редактор коду і, </a:t>
            </a:r>
            <a:r>
              <a:rPr lang="ru-RU" dirty="0" err="1"/>
              <a:t>навпаки</a:t>
            </a:r>
            <a:r>
              <a:rPr lang="ru-RU" dirty="0"/>
              <a:t>) —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засоби</a:t>
            </a:r>
            <a:r>
              <a:rPr lang="ru-RU" dirty="0"/>
              <a:t> </a:t>
            </a:r>
            <a:r>
              <a:rPr lang="ru-RU" dirty="0" err="1"/>
              <a:t>автоматизації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скоротити</a:t>
            </a:r>
            <a:r>
              <a:rPr lang="ru-RU" dirty="0"/>
              <a:t> час, </a:t>
            </a:r>
            <a:r>
              <a:rPr lang="ru-RU" dirty="0" err="1"/>
              <a:t>необхідний</a:t>
            </a:r>
            <a:r>
              <a:rPr lang="ru-RU" dirty="0"/>
              <a:t> для </a:t>
            </a:r>
            <a:r>
              <a:rPr lang="ru-RU" dirty="0" err="1"/>
              <a:t>формування</a:t>
            </a:r>
            <a:r>
              <a:rPr lang="ru-RU" dirty="0"/>
              <a:t> </a:t>
            </a:r>
            <a:r>
              <a:rPr lang="ru-RU" dirty="0" err="1"/>
              <a:t>уявлення</a:t>
            </a:r>
            <a:r>
              <a:rPr lang="ru-RU" dirty="0"/>
              <a:t> про систему, </a:t>
            </a:r>
            <a:r>
              <a:rPr lang="ru-RU" dirty="0" err="1"/>
              <a:t>іноді</a:t>
            </a:r>
            <a:r>
              <a:rPr lang="ru-RU" dirty="0"/>
              <a:t> — </a:t>
            </a:r>
            <a:r>
              <a:rPr lang="ru-RU" dirty="0" err="1"/>
              <a:t>навіть</a:t>
            </a:r>
            <a:r>
              <a:rPr lang="ru-RU" dirty="0"/>
              <a:t> не в рази, а на порядок (</a:t>
            </a:r>
            <a:r>
              <a:rPr lang="ru-RU" dirty="0" err="1"/>
              <a:t>звичайно</a:t>
            </a:r>
            <a:r>
              <a:rPr lang="ru-RU" dirty="0"/>
              <a:t>, при </a:t>
            </a:r>
            <a:r>
              <a:rPr lang="ru-RU" dirty="0" err="1"/>
              <a:t>достатньому</a:t>
            </a:r>
            <a:r>
              <a:rPr lang="ru-RU" dirty="0"/>
              <a:t>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знань</a:t>
            </a:r>
            <a:r>
              <a:rPr lang="ru-RU" dirty="0"/>
              <a:t> </a:t>
            </a:r>
            <a:r>
              <a:rPr lang="ru-RU" dirty="0" err="1"/>
              <a:t>інженера</a:t>
            </a:r>
            <a:r>
              <a:rPr lang="ru-RU" dirty="0"/>
              <a:t> з </a:t>
            </a:r>
            <a:r>
              <a:rPr lang="ru-RU" dirty="0" err="1"/>
              <a:t>супроводу</a:t>
            </a:r>
            <a:r>
              <a:rPr lang="ru-RU" dirty="0"/>
              <a:t>). </a:t>
            </a:r>
            <a:r>
              <a:rPr lang="ru-RU" dirty="0" err="1"/>
              <a:t>Якщо</a:t>
            </a:r>
            <a:r>
              <a:rPr lang="ru-RU" dirty="0"/>
              <a:t> до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додати</a:t>
            </a:r>
            <a:r>
              <a:rPr lang="ru-RU" dirty="0"/>
              <a:t> </a:t>
            </a:r>
            <a:r>
              <a:rPr lang="ru-RU" dirty="0" err="1"/>
              <a:t>документованість</a:t>
            </a:r>
            <a:r>
              <a:rPr lang="ru-RU" dirty="0"/>
              <a:t> </a:t>
            </a:r>
            <a:r>
              <a:rPr lang="ru-RU" dirty="0" err="1"/>
              <a:t>архітектури</a:t>
            </a:r>
            <a:r>
              <a:rPr lang="ru-RU" dirty="0"/>
              <a:t> та </a:t>
            </a:r>
            <a:r>
              <a:rPr lang="ru-RU" dirty="0" err="1"/>
              <a:t>ключових</a:t>
            </a:r>
            <a:r>
              <a:rPr lang="ru-RU" dirty="0"/>
              <a:t> </a:t>
            </a:r>
            <a:r>
              <a:rPr lang="ru-RU" dirty="0" err="1"/>
              <a:t>технологічних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з боку </a:t>
            </a:r>
            <a:r>
              <a:rPr lang="ru-RU" dirty="0" err="1"/>
              <a:t>розробників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— то </a:t>
            </a:r>
            <a:r>
              <a:rPr lang="ru-RU" dirty="0" err="1"/>
              <a:t>завдання</a:t>
            </a:r>
            <a:r>
              <a:rPr lang="ru-RU" dirty="0"/>
              <a:t>, </a:t>
            </a:r>
            <a:r>
              <a:rPr lang="ru-RU" dirty="0" err="1"/>
              <a:t>звичайно</a:t>
            </a:r>
            <a:r>
              <a:rPr lang="ru-RU" dirty="0"/>
              <a:t>, не </a:t>
            </a:r>
            <a:r>
              <a:rPr lang="ru-RU" dirty="0" err="1"/>
              <a:t>стає</a:t>
            </a:r>
            <a:r>
              <a:rPr lang="ru-RU" dirty="0"/>
              <a:t> </a:t>
            </a:r>
            <a:r>
              <a:rPr lang="ru-RU" dirty="0" err="1"/>
              <a:t>тривіальним</a:t>
            </a:r>
            <a:r>
              <a:rPr lang="ru-RU" dirty="0"/>
              <a:t>, </a:t>
            </a:r>
            <a:r>
              <a:rPr lang="ru-RU" dirty="0" err="1"/>
              <a:t>однак</a:t>
            </a:r>
            <a:r>
              <a:rPr lang="ru-RU" dirty="0"/>
              <a:t>, </a:t>
            </a:r>
            <a:r>
              <a:rPr lang="ru-RU" dirty="0" err="1"/>
              <a:t>перетворюється</a:t>
            </a:r>
            <a:r>
              <a:rPr lang="ru-RU" dirty="0"/>
              <a:t> на </a:t>
            </a:r>
            <a:r>
              <a:rPr lang="ru-RU" dirty="0" err="1"/>
              <a:t>цілком</a:t>
            </a:r>
            <a:r>
              <a:rPr lang="ru-RU" dirty="0"/>
              <a:t> </a:t>
            </a:r>
            <a:r>
              <a:rPr lang="ru-RU" dirty="0" err="1"/>
              <a:t>розв’язну</a:t>
            </a:r>
            <a:r>
              <a:rPr lang="ru-RU" dirty="0"/>
              <a:t> задачу.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00469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0B0CB-831D-4839-868A-A174C456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096" y="236483"/>
            <a:ext cx="2991375" cy="646814"/>
          </a:xfrm>
        </p:spPr>
        <p:txBody>
          <a:bodyPr/>
          <a:lstStyle/>
          <a:p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Тестування</a:t>
            </a:r>
            <a:endParaRPr lang="ru-U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5CF09B-B5E9-424E-ADA0-D3E3BDEAF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493" y="1056717"/>
            <a:ext cx="9849376" cy="37202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	</a:t>
            </a:r>
            <a:r>
              <a:rPr lang="ru-RU" dirty="0" err="1"/>
              <a:t>Ціна</a:t>
            </a:r>
            <a:r>
              <a:rPr lang="ru-RU" dirty="0"/>
              <a:t> </a:t>
            </a:r>
            <a:r>
              <a:rPr lang="ru-RU" dirty="0" err="1"/>
              <a:t>повторення</a:t>
            </a:r>
            <a:r>
              <a:rPr lang="ru-RU" dirty="0"/>
              <a:t> </a:t>
            </a:r>
            <a:r>
              <a:rPr lang="ru-RU" dirty="0" err="1"/>
              <a:t>повного</a:t>
            </a:r>
            <a:r>
              <a:rPr lang="ru-RU" dirty="0"/>
              <a:t> набору </a:t>
            </a:r>
            <a:r>
              <a:rPr lang="ru-RU" dirty="0" err="1"/>
              <a:t>тестів</a:t>
            </a:r>
            <a:r>
              <a:rPr lang="ru-RU" dirty="0"/>
              <a:t> для </a:t>
            </a:r>
            <a:r>
              <a:rPr lang="ru-RU" dirty="0" err="1"/>
              <a:t>основних</a:t>
            </a:r>
            <a:r>
              <a:rPr lang="ru-RU" dirty="0"/>
              <a:t> </a:t>
            </a:r>
            <a:r>
              <a:rPr lang="ru-RU" dirty="0" err="1"/>
              <a:t>модулів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істотною</a:t>
            </a:r>
            <a:r>
              <a:rPr lang="ru-RU" dirty="0"/>
              <a:t> як за часом, так і за </a:t>
            </a:r>
            <a:r>
              <a:rPr lang="ru-RU" dirty="0" err="1"/>
              <a:t>вартістю</a:t>
            </a:r>
            <a:r>
              <a:rPr lang="ru-RU" dirty="0"/>
              <a:t>. Для </a:t>
            </a:r>
            <a:r>
              <a:rPr lang="ru-RU" dirty="0" err="1"/>
              <a:t>супроводу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особливо </a:t>
            </a:r>
            <a:r>
              <a:rPr lang="ru-RU" dirty="0" err="1"/>
              <a:t>значущим</a:t>
            </a:r>
            <a:r>
              <a:rPr lang="ru-RU" dirty="0"/>
              <a:t> є </a:t>
            </a:r>
            <a:r>
              <a:rPr lang="ru-RU" dirty="0" err="1"/>
              <a:t>вибіркове</a:t>
            </a:r>
            <a:r>
              <a:rPr lang="ru-RU" dirty="0"/>
              <a:t> </a:t>
            </a:r>
            <a:r>
              <a:rPr lang="ru-RU" dirty="0" err="1"/>
              <a:t>регресійне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(див. область </a:t>
            </a:r>
            <a:r>
              <a:rPr lang="ru-RU" dirty="0" err="1"/>
              <a:t>знань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Testing</a:t>
            </a:r>
            <a:r>
              <a:rPr lang="ru-RU" dirty="0"/>
              <a:t>, тему 2.2.6 </a:t>
            </a:r>
            <a:r>
              <a:rPr lang="ru-RU" dirty="0" err="1"/>
              <a:t>Регресійне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)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компонент для </a:t>
            </a:r>
            <a:r>
              <a:rPr lang="ru-RU" dirty="0" err="1"/>
              <a:t>перевірки</a:t>
            </a:r>
            <a:r>
              <a:rPr lang="ru-RU" dirty="0"/>
              <a:t> того,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внесені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не привели до </a:t>
            </a:r>
            <a:r>
              <a:rPr lang="ru-RU" dirty="0" err="1"/>
              <a:t>неумисної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 </a:t>
            </a:r>
            <a:r>
              <a:rPr lang="ru-RU" dirty="0" err="1"/>
              <a:t>Питання</a:t>
            </a:r>
            <a:r>
              <a:rPr lang="ru-RU" dirty="0"/>
              <a:t> </a:t>
            </a:r>
            <a:r>
              <a:rPr lang="ru-RU" dirty="0" err="1"/>
              <a:t>полягає</a:t>
            </a:r>
            <a:r>
              <a:rPr lang="ru-RU" dirty="0"/>
              <a:t> в тому, </a:t>
            </a:r>
            <a:r>
              <a:rPr lang="ru-RU" dirty="0" err="1"/>
              <a:t>що</a:t>
            </a:r>
            <a:r>
              <a:rPr lang="ru-RU" dirty="0"/>
              <a:t> часто складно </a:t>
            </a:r>
            <a:r>
              <a:rPr lang="ru-RU" dirty="0" err="1"/>
              <a:t>знайти</a:t>
            </a:r>
            <a:r>
              <a:rPr lang="ru-RU" dirty="0"/>
              <a:t> час для </a:t>
            </a:r>
            <a:r>
              <a:rPr lang="ru-RU" dirty="0" err="1"/>
              <a:t>необхідного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. Не </a:t>
            </a:r>
            <a:r>
              <a:rPr lang="ru-RU" dirty="0" err="1"/>
              <a:t>меншою</a:t>
            </a:r>
            <a:r>
              <a:rPr lang="ru-RU" dirty="0"/>
              <a:t> проблемою є </a:t>
            </a:r>
            <a:r>
              <a:rPr lang="ru-RU" dirty="0" err="1"/>
              <a:t>координація</a:t>
            </a:r>
            <a:r>
              <a:rPr lang="ru-RU" dirty="0"/>
              <a:t> у </a:t>
            </a:r>
            <a:r>
              <a:rPr lang="ru-RU" dirty="0" err="1"/>
              <a:t>проведенні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r>
              <a:rPr lang="ru-RU" dirty="0"/>
              <a:t> </a:t>
            </a:r>
            <a:r>
              <a:rPr lang="ru-RU" dirty="0" err="1"/>
              <a:t>різними</a:t>
            </a:r>
            <a:r>
              <a:rPr lang="ru-RU" dirty="0"/>
              <a:t> членами </a:t>
            </a:r>
            <a:r>
              <a:rPr lang="ru-RU" dirty="0" err="1"/>
              <a:t>групи</a:t>
            </a:r>
            <a:r>
              <a:rPr lang="ru-RU" dirty="0"/>
              <a:t> </a:t>
            </a:r>
            <a:r>
              <a:rPr lang="ru-RU" dirty="0" err="1"/>
              <a:t>супроводу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вирішують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ж система </a:t>
            </a:r>
            <a:r>
              <a:rPr lang="ru-RU" dirty="0" err="1"/>
              <a:t>виконує</a:t>
            </a:r>
            <a:r>
              <a:rPr lang="ru-RU" dirty="0"/>
              <a:t> </a:t>
            </a:r>
            <a:r>
              <a:rPr lang="ru-RU" dirty="0" err="1"/>
              <a:t>критичні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, </a:t>
            </a:r>
            <a:r>
              <a:rPr lang="ru-RU" dirty="0" err="1"/>
              <a:t>тимчасове</a:t>
            </a:r>
            <a:r>
              <a:rPr lang="ru-RU" dirty="0"/>
              <a:t> </a:t>
            </a:r>
            <a:r>
              <a:rPr lang="ru-RU" dirty="0" err="1"/>
              <a:t>виведення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з </a:t>
            </a:r>
            <a:r>
              <a:rPr lang="ru-RU" dirty="0" err="1"/>
              <a:t>експлуатації</a:t>
            </a:r>
            <a:r>
              <a:rPr lang="ru-RU" dirty="0"/>
              <a:t> (як </a:t>
            </a:r>
            <a:r>
              <a:rPr lang="ru-RU" dirty="0" err="1"/>
              <a:t>кажуть</a:t>
            </a:r>
            <a:r>
              <a:rPr lang="ru-RU" dirty="0"/>
              <a:t>, </a:t>
            </a:r>
            <a:r>
              <a:rPr lang="ru-RU" dirty="0" err="1"/>
              <a:t>переведення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в </a:t>
            </a:r>
            <a:r>
              <a:rPr lang="ru-RU" dirty="0" err="1"/>
              <a:t>offline</a:t>
            </a:r>
            <a:r>
              <a:rPr lang="ru-RU" dirty="0"/>
              <a:t>) для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r>
              <a:rPr lang="ru-RU" dirty="0"/>
              <a:t> часто </a:t>
            </a:r>
            <a:r>
              <a:rPr lang="ru-RU" dirty="0" err="1"/>
              <a:t>виявляється</a:t>
            </a:r>
            <a:r>
              <a:rPr lang="ru-RU" dirty="0"/>
              <a:t> просто </a:t>
            </a:r>
            <a:r>
              <a:rPr lang="ru-RU" dirty="0" err="1"/>
              <a:t>неможливим</a:t>
            </a:r>
            <a:r>
              <a:rPr lang="ru-RU" dirty="0"/>
              <a:t>.</a:t>
            </a:r>
            <a:endParaRPr lang="ru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1FBAAB-64A3-4801-81AE-980FC2DC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" y="4776950"/>
            <a:ext cx="5194081" cy="193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02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1746</Words>
  <Application>Microsoft Office PowerPoint</Application>
  <PresentationFormat>Широкоэкранный</PresentationFormat>
  <Paragraphs>36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Ион</vt:lpstr>
      <vt:lpstr>Технічні прийоми супроводження</vt:lpstr>
      <vt:lpstr>Супроводження програмного забезпечення</vt:lpstr>
      <vt:lpstr>Презентация PowerPoint</vt:lpstr>
      <vt:lpstr>Презентация PowerPoint</vt:lpstr>
      <vt:lpstr>SWEBOK</vt:lpstr>
      <vt:lpstr>Презентация PowerPoint</vt:lpstr>
      <vt:lpstr>Технічні питання супроводу </vt:lpstr>
      <vt:lpstr>Презентация PowerPoint</vt:lpstr>
      <vt:lpstr>Тестування</vt:lpstr>
      <vt:lpstr>Презентация PowerPoint</vt:lpstr>
      <vt:lpstr>Аналіз впливу</vt:lpstr>
      <vt:lpstr>Презентация PowerPoint</vt:lpstr>
      <vt:lpstr>Презентация PowerPoint</vt:lpstr>
      <vt:lpstr>Можливість супроводу</vt:lpstr>
      <vt:lpstr>Презентация PowerPoint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Технічні прийоми супроводження</dc:title>
  <dc:creator>Rybak D</dc:creator>
  <cp:lastModifiedBy>Rybak D</cp:lastModifiedBy>
  <cp:revision>1</cp:revision>
  <dcterms:created xsi:type="dcterms:W3CDTF">2022-10-18T19:39:46Z</dcterms:created>
  <dcterms:modified xsi:type="dcterms:W3CDTF">2022-10-18T21:17:31Z</dcterms:modified>
</cp:coreProperties>
</file>