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492" r:id="rId5"/>
    <p:sldId id="506" r:id="rId6"/>
    <p:sldId id="505" r:id="rId7"/>
    <p:sldId id="493" r:id="rId8"/>
    <p:sldId id="500" r:id="rId9"/>
    <p:sldId id="508" r:id="rId10"/>
    <p:sldId id="507" r:id="rId11"/>
    <p:sldId id="499" r:id="rId12"/>
    <p:sldId id="495" r:id="rId13"/>
    <p:sldId id="504" r:id="rId14"/>
    <p:sldId id="502" r:id="rId15"/>
    <p:sldId id="496" r:id="rId16"/>
    <p:sldId id="473" r:id="rId17"/>
    <p:sldId id="472" r:id="rId18"/>
  </p:sldIdLst>
  <p:sldSz cx="12192000" cy="6858000"/>
  <p:notesSz cx="6858000" cy="9144000"/>
  <p:embeddedFontLst>
    <p:embeddedFont>
      <p:font typeface="DFDS" panose="020B0604020202020204" charset="0"/>
      <p:regular r:id="rId21"/>
      <p:bold r:id="rId22"/>
      <p:italic r:id="rId23"/>
    </p:embeddedFont>
    <p:embeddedFont>
      <p:font typeface="DFDS Bold" panose="020B0604020202020204" charset="0"/>
      <p:bold r:id="rId24"/>
    </p:embeddedFont>
    <p:embeddedFont>
      <p:font typeface="DFDS Light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2865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7" pos="4679" userDrawn="1">
          <p15:clr>
            <a:srgbClr val="A4A3A4"/>
          </p15:clr>
        </p15:guide>
        <p15:guide id="8" pos="1731" userDrawn="1">
          <p15:clr>
            <a:srgbClr val="A4A3A4"/>
          </p15:clr>
        </p15:guide>
        <p15:guide id="9" pos="4861" userDrawn="1">
          <p15:clr>
            <a:srgbClr val="A4A3A4"/>
          </p15:clr>
        </p15:guide>
        <p15:guide id="10" pos="1663" userDrawn="1">
          <p15:clr>
            <a:srgbClr val="A4A3A4"/>
          </p15:clr>
        </p15:guide>
        <p15:guide id="11" pos="5292" userDrawn="1">
          <p15:clr>
            <a:srgbClr val="A4A3A4"/>
          </p15:clr>
        </p15:guide>
        <p15:guide id="12" pos="3840" userDrawn="1">
          <p15:clr>
            <a:srgbClr val="A4A3A4"/>
          </p15:clr>
        </p15:guide>
        <p15:guide id="13" orient="horz" pos="527" userDrawn="1">
          <p15:clr>
            <a:srgbClr val="A4A3A4"/>
          </p15:clr>
        </p15:guide>
        <p15:guide id="14" pos="2797" userDrawn="1">
          <p15:clr>
            <a:srgbClr val="A4A3A4"/>
          </p15:clr>
        </p15:guide>
        <p15:guide id="15" orient="horz" pos="3816" userDrawn="1">
          <p15:clr>
            <a:srgbClr val="A4A3A4"/>
          </p15:clr>
        </p15:guide>
        <p15:guide id="16" pos="6357" userDrawn="1">
          <p15:clr>
            <a:srgbClr val="A4A3A4"/>
          </p15:clr>
        </p15:guide>
        <p15:guide id="17" pos="5904" userDrawn="1">
          <p15:clr>
            <a:srgbClr val="A4A3A4"/>
          </p15:clr>
        </p15:guide>
        <p15:guide id="18" orient="horz" pos="1275" userDrawn="1">
          <p15:clr>
            <a:srgbClr val="A4A3A4"/>
          </p15:clr>
        </p15:guide>
        <p15:guide id="19" pos="2320" userDrawn="1">
          <p15:clr>
            <a:srgbClr val="A4A3A4"/>
          </p15:clr>
        </p15:guide>
        <p15:guide id="20" pos="5836" userDrawn="1">
          <p15:clr>
            <a:srgbClr val="A4A3A4"/>
          </p15:clr>
        </p15:guide>
        <p15:guide id="21" pos="2457" userDrawn="1">
          <p15:clr>
            <a:srgbClr val="A4A3A4"/>
          </p15:clr>
        </p15:guide>
        <p15:guide id="22" pos="4475" userDrawn="1">
          <p15:clr>
            <a:srgbClr val="A4A3A4"/>
          </p15:clr>
        </p15:guide>
        <p15:guide id="23" pos="6947" userDrawn="1">
          <p15:clr>
            <a:srgbClr val="A4A3A4"/>
          </p15:clr>
        </p15:guide>
        <p15:guide id="24" pos="4407" userDrawn="1">
          <p15:clr>
            <a:srgbClr val="A4A3A4"/>
          </p15:clr>
        </p15:guide>
        <p15:guide id="25" orient="horz" pos="2160" userDrawn="1">
          <p15:clr>
            <a:srgbClr val="A4A3A4"/>
          </p15:clr>
        </p15:guide>
        <p15:guide id="26" pos="1504" userDrawn="1">
          <p15:clr>
            <a:srgbClr val="A4A3A4"/>
          </p15:clr>
        </p15:guide>
        <p15:guide id="27" orient="horz" pos="2727" userDrawn="1">
          <p15:clr>
            <a:srgbClr val="A4A3A4"/>
          </p15:clr>
        </p15:guide>
        <p15:guide id="28" orient="horz" pos="2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36F"/>
    <a:srgbClr val="C4DBF4"/>
    <a:srgbClr val="C4DBF3"/>
    <a:srgbClr val="ADDDF5"/>
    <a:srgbClr val="A9C0E5"/>
    <a:srgbClr val="002B45"/>
    <a:srgbClr val="44546A"/>
    <a:srgbClr val="4D6B7D"/>
    <a:srgbClr val="FFE8D2"/>
    <a:srgbClr val="ABD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700D9B-79A3-8EA2-F74E-F8C897FBEA3C}" v="383" dt="2024-10-29T22:38:13.461"/>
    <p1510:client id="{459C2C7E-E4FD-E75A-B19C-6829535D4CE7}" v="1123" dt="2024-10-28T20:51:52.058"/>
    <p1510:client id="{EE7B2138-2AC9-B20C-46D6-1F972995CC28}" v="479" dt="2024-10-29T23:01:50.1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8704" autoAdjust="0"/>
  </p:normalViewPr>
  <p:slideViewPr>
    <p:cSldViewPr snapToGrid="0">
      <p:cViewPr varScale="1">
        <p:scale>
          <a:sx n="93" d="100"/>
          <a:sy n="93" d="100"/>
        </p:scale>
        <p:origin x="2856" y="78"/>
      </p:cViewPr>
      <p:guideLst>
        <p:guide orient="horz" pos="4133"/>
        <p:guide pos="2865"/>
        <p:guide orient="horz" pos="346"/>
        <p:guide orient="horz" pos="663"/>
        <p:guide pos="4679"/>
        <p:guide pos="1731"/>
        <p:guide pos="4861"/>
        <p:guide pos="1663"/>
        <p:guide pos="5292"/>
        <p:guide pos="3840"/>
        <p:guide orient="horz" pos="527"/>
        <p:guide pos="2797"/>
        <p:guide orient="horz" pos="3816"/>
        <p:guide pos="6357"/>
        <p:guide pos="5904"/>
        <p:guide orient="horz" pos="1275"/>
        <p:guide pos="2320"/>
        <p:guide pos="5836"/>
        <p:guide pos="2457"/>
        <p:guide pos="4475"/>
        <p:guide pos="6947"/>
        <p:guide pos="4407"/>
        <p:guide orient="horz" pos="2160"/>
        <p:guide pos="1504"/>
        <p:guide orient="horz" pos="2727"/>
        <p:guide orient="horz" pos="2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F6CF7F-7C05-4CC7-A03E-2BDBDEBE505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F8EBCC-0BD1-4196-99C0-317DC6B05291}">
      <dgm:prSet phldrT="[Text]"/>
      <dgm:spPr/>
      <dgm:t>
        <a:bodyPr/>
        <a:lstStyle/>
        <a:p>
          <a:r>
            <a:rPr lang="en-US" dirty="0">
              <a:latin typeface="DFDS Bold"/>
            </a:rPr>
            <a:t>Introduction</a:t>
          </a:r>
          <a:endParaRPr lang="en-US" dirty="0"/>
        </a:p>
      </dgm:t>
    </dgm:pt>
    <dgm:pt modelId="{DC471D44-CFDF-43DD-9448-D0C9EFC08DC9}" type="parTrans" cxnId="{60803D23-9FC1-4C58-AC03-37C1C200F047}">
      <dgm:prSet/>
      <dgm:spPr/>
      <dgm:t>
        <a:bodyPr/>
        <a:lstStyle/>
        <a:p>
          <a:endParaRPr lang="da-DK"/>
        </a:p>
      </dgm:t>
    </dgm:pt>
    <dgm:pt modelId="{937933E6-3846-40F8-BDF2-6CB0F6B01768}" type="sibTrans" cxnId="{60803D23-9FC1-4C58-AC03-37C1C200F047}">
      <dgm:prSet/>
      <dgm:spPr/>
      <dgm:t>
        <a:bodyPr/>
        <a:lstStyle/>
        <a:p>
          <a:endParaRPr lang="da-DK"/>
        </a:p>
      </dgm:t>
    </dgm:pt>
    <dgm:pt modelId="{5B7AB18D-0222-47FC-B8EF-7A1C40A60797}">
      <dgm:prSet phldrT="[Text]"/>
      <dgm:spPr/>
      <dgm:t>
        <a:bodyPr/>
        <a:lstStyle/>
        <a:p>
          <a:r>
            <a:rPr lang="en-US" dirty="0"/>
            <a:t>Q/A</a:t>
          </a:r>
        </a:p>
      </dgm:t>
    </dgm:pt>
    <dgm:pt modelId="{8A3DF7CE-ACED-4DA6-8288-4C02659D5C49}" type="parTrans" cxnId="{5B2E6E45-A219-4D8B-8B8E-A9AAAD9A115A}">
      <dgm:prSet/>
      <dgm:spPr/>
      <dgm:t>
        <a:bodyPr/>
        <a:lstStyle/>
        <a:p>
          <a:endParaRPr lang="da-DK"/>
        </a:p>
      </dgm:t>
    </dgm:pt>
    <dgm:pt modelId="{4DEBF8D1-28AB-4061-83D5-EB0438814F04}" type="sibTrans" cxnId="{5B2E6E45-A219-4D8B-8B8E-A9AAAD9A115A}">
      <dgm:prSet/>
      <dgm:spPr/>
      <dgm:t>
        <a:bodyPr/>
        <a:lstStyle/>
        <a:p>
          <a:endParaRPr lang="da-DK"/>
        </a:p>
      </dgm:t>
    </dgm:pt>
    <dgm:pt modelId="{E066681B-B578-497E-886D-FEA7E56D89BA}">
      <dgm:prSet phldr="0"/>
      <dgm:spPr/>
      <dgm:t>
        <a:bodyPr/>
        <a:lstStyle/>
        <a:p>
          <a:pPr rtl="0"/>
          <a:r>
            <a:rPr lang="en-US" dirty="0">
              <a:latin typeface="DFDS Bold"/>
            </a:rPr>
            <a:t>Jarvis</a:t>
          </a:r>
        </a:p>
      </dgm:t>
    </dgm:pt>
    <dgm:pt modelId="{46CBE8F5-C11E-4527-827E-3220CBC4AA20}" type="parTrans" cxnId="{6A510663-5E49-474A-918E-AA87805FEC5D}">
      <dgm:prSet/>
      <dgm:spPr/>
    </dgm:pt>
    <dgm:pt modelId="{768B1D40-D479-4874-8321-2E2D4C3777A8}" type="sibTrans" cxnId="{6A510663-5E49-474A-918E-AA87805FEC5D}">
      <dgm:prSet/>
      <dgm:spPr/>
    </dgm:pt>
    <dgm:pt modelId="{4BE3FC04-B841-45F5-BA1F-FC00B210F2ED}">
      <dgm:prSet phldr="0"/>
      <dgm:spPr/>
      <dgm:t>
        <a:bodyPr/>
        <a:lstStyle/>
        <a:p>
          <a:pPr rtl="0"/>
          <a:r>
            <a:rPr lang="en-US" dirty="0">
              <a:latin typeface="DFDS Bold"/>
            </a:rPr>
            <a:t>Workload Placement</a:t>
          </a:r>
        </a:p>
      </dgm:t>
    </dgm:pt>
    <dgm:pt modelId="{196500F8-60BA-4C52-B35D-5F9B5AEABCE9}" type="parTrans" cxnId="{C2254CFB-8AB8-4480-998A-71C27AE9D684}">
      <dgm:prSet/>
      <dgm:spPr/>
    </dgm:pt>
    <dgm:pt modelId="{8A0A4B9B-461B-41F4-A681-D039C48F3B38}" type="sibTrans" cxnId="{C2254CFB-8AB8-4480-998A-71C27AE9D684}">
      <dgm:prSet/>
      <dgm:spPr/>
    </dgm:pt>
    <dgm:pt modelId="{BC6F2777-0257-4664-BD49-92C5F9A0263F}">
      <dgm:prSet phldr="0"/>
      <dgm:spPr/>
      <dgm:t>
        <a:bodyPr/>
        <a:lstStyle/>
        <a:p>
          <a:pPr rtl="0"/>
          <a:r>
            <a:rPr lang="en-US" dirty="0">
              <a:latin typeface="DFDS Bold"/>
            </a:rPr>
            <a:t>Ultron</a:t>
          </a:r>
        </a:p>
      </dgm:t>
    </dgm:pt>
    <dgm:pt modelId="{01B0A35C-EC25-414A-B3B8-094515CD240A}" type="parTrans" cxnId="{D3AA81F5-0C59-4D99-AAF8-3EB93E3986B5}">
      <dgm:prSet/>
      <dgm:spPr/>
    </dgm:pt>
    <dgm:pt modelId="{C4D84320-7ACD-4AAE-A4B4-1CF079A83A01}" type="sibTrans" cxnId="{D3AA81F5-0C59-4D99-AAF8-3EB93E3986B5}">
      <dgm:prSet/>
      <dgm:spPr/>
    </dgm:pt>
    <dgm:pt modelId="{F7C4BA01-D814-4C5D-AF91-8A665E79CCCD}">
      <dgm:prSet phldr="0"/>
      <dgm:spPr/>
      <dgm:t>
        <a:bodyPr/>
        <a:lstStyle/>
        <a:p>
          <a:pPr rtl="0"/>
          <a:r>
            <a:rPr lang="en-US" dirty="0">
              <a:latin typeface="DFDS Bold"/>
            </a:rPr>
            <a:t>Architecture</a:t>
          </a:r>
        </a:p>
      </dgm:t>
    </dgm:pt>
    <dgm:pt modelId="{9423ABE4-0A5A-4B44-89FB-1FAF64EA384A}" type="parTrans" cxnId="{08CAB47C-6B41-413F-884E-C15AC876CDE7}">
      <dgm:prSet/>
      <dgm:spPr/>
    </dgm:pt>
    <dgm:pt modelId="{4B9D45BF-C825-4358-8CD3-9C1B62976E49}" type="sibTrans" cxnId="{08CAB47C-6B41-413F-884E-C15AC876CDE7}">
      <dgm:prSet/>
      <dgm:spPr/>
    </dgm:pt>
    <dgm:pt modelId="{61951A4F-6391-4BBB-8A7D-BADB0FD6D485}">
      <dgm:prSet phldr="0"/>
      <dgm:spPr/>
      <dgm:t>
        <a:bodyPr/>
        <a:lstStyle/>
        <a:p>
          <a:r>
            <a:rPr lang="en-US" dirty="0">
              <a:latin typeface="DFDS Bold"/>
            </a:rPr>
            <a:t>Algorithm</a:t>
          </a:r>
        </a:p>
      </dgm:t>
    </dgm:pt>
    <dgm:pt modelId="{9EF1E839-17A5-42D4-B2A4-C81A947B7864}" type="parTrans" cxnId="{EC4E3582-7D17-4382-9ECC-8B28789A36DE}">
      <dgm:prSet/>
      <dgm:spPr/>
    </dgm:pt>
    <dgm:pt modelId="{8616CB56-A9B1-483C-B864-FDD1498558E4}" type="sibTrans" cxnId="{EC4E3582-7D17-4382-9ECC-8B28789A36DE}">
      <dgm:prSet/>
      <dgm:spPr/>
    </dgm:pt>
    <dgm:pt modelId="{30AECAEA-DECC-4ABA-8EAC-6241F74EAB92}" type="pres">
      <dgm:prSet presAssocID="{33F6CF7F-7C05-4CC7-A03E-2BDBDEBE5051}" presName="CompostProcess" presStyleCnt="0">
        <dgm:presLayoutVars>
          <dgm:dir/>
          <dgm:resizeHandles val="exact"/>
        </dgm:presLayoutVars>
      </dgm:prSet>
      <dgm:spPr/>
    </dgm:pt>
    <dgm:pt modelId="{71757BC5-FD58-4092-9D20-A0775832EB03}" type="pres">
      <dgm:prSet presAssocID="{33F6CF7F-7C05-4CC7-A03E-2BDBDEBE5051}" presName="arrow" presStyleLbl="bgShp" presStyleIdx="0" presStyleCnt="1"/>
      <dgm:spPr/>
    </dgm:pt>
    <dgm:pt modelId="{A7B82D27-447E-4FAD-A4BB-CED5622127D4}" type="pres">
      <dgm:prSet presAssocID="{33F6CF7F-7C05-4CC7-A03E-2BDBDEBE5051}" presName="linearProcess" presStyleCnt="0"/>
      <dgm:spPr/>
    </dgm:pt>
    <dgm:pt modelId="{A3318075-E69A-49E8-B2DD-706C7C365386}" type="pres">
      <dgm:prSet presAssocID="{0AF8EBCC-0BD1-4196-99C0-317DC6B05291}" presName="textNode" presStyleLbl="node1" presStyleIdx="0" presStyleCnt="7">
        <dgm:presLayoutVars>
          <dgm:bulletEnabled val="1"/>
        </dgm:presLayoutVars>
      </dgm:prSet>
      <dgm:spPr/>
    </dgm:pt>
    <dgm:pt modelId="{EBDAB10B-69BF-418E-8D35-A0E0961C5F05}" type="pres">
      <dgm:prSet presAssocID="{937933E6-3846-40F8-BDF2-6CB0F6B01768}" presName="sibTrans" presStyleCnt="0"/>
      <dgm:spPr/>
    </dgm:pt>
    <dgm:pt modelId="{45E0C40E-E3B3-4A4C-8D70-3E5AE054AE35}" type="pres">
      <dgm:prSet presAssocID="{4BE3FC04-B841-45F5-BA1F-FC00B210F2ED}" presName="textNode" presStyleLbl="node1" presStyleIdx="1" presStyleCnt="7">
        <dgm:presLayoutVars>
          <dgm:bulletEnabled val="1"/>
        </dgm:presLayoutVars>
      </dgm:prSet>
      <dgm:spPr/>
    </dgm:pt>
    <dgm:pt modelId="{ECB659B9-B168-4630-A227-01E254B0B52C}" type="pres">
      <dgm:prSet presAssocID="{8A0A4B9B-461B-41F4-A681-D039C48F3B38}" presName="sibTrans" presStyleCnt="0"/>
      <dgm:spPr/>
    </dgm:pt>
    <dgm:pt modelId="{12B91F91-B8ED-4E08-8969-FD99A27C1E7D}" type="pres">
      <dgm:prSet presAssocID="{F7C4BA01-D814-4C5D-AF91-8A665E79CCCD}" presName="textNode" presStyleLbl="node1" presStyleIdx="2" presStyleCnt="7">
        <dgm:presLayoutVars>
          <dgm:bulletEnabled val="1"/>
        </dgm:presLayoutVars>
      </dgm:prSet>
      <dgm:spPr/>
    </dgm:pt>
    <dgm:pt modelId="{F8CDFCD6-15F1-4082-A91F-9CF4C23AE5C1}" type="pres">
      <dgm:prSet presAssocID="{4B9D45BF-C825-4358-8CD3-9C1B62976E49}" presName="sibTrans" presStyleCnt="0"/>
      <dgm:spPr/>
    </dgm:pt>
    <dgm:pt modelId="{517FDA8E-9911-42C9-9E23-77505E43A546}" type="pres">
      <dgm:prSet presAssocID="{61951A4F-6391-4BBB-8A7D-BADB0FD6D485}" presName="textNode" presStyleLbl="node1" presStyleIdx="3" presStyleCnt="7">
        <dgm:presLayoutVars>
          <dgm:bulletEnabled val="1"/>
        </dgm:presLayoutVars>
      </dgm:prSet>
      <dgm:spPr/>
    </dgm:pt>
    <dgm:pt modelId="{719F7873-92B7-473F-B626-B39EB3E8DF51}" type="pres">
      <dgm:prSet presAssocID="{8616CB56-A9B1-483C-B864-FDD1498558E4}" presName="sibTrans" presStyleCnt="0"/>
      <dgm:spPr/>
    </dgm:pt>
    <dgm:pt modelId="{90C36E69-D0E5-4821-8D9E-2D9632ED234A}" type="pres">
      <dgm:prSet presAssocID="{BC6F2777-0257-4664-BD49-92C5F9A0263F}" presName="textNode" presStyleLbl="node1" presStyleIdx="4" presStyleCnt="7">
        <dgm:presLayoutVars>
          <dgm:bulletEnabled val="1"/>
        </dgm:presLayoutVars>
      </dgm:prSet>
      <dgm:spPr/>
    </dgm:pt>
    <dgm:pt modelId="{AC6C70C3-0729-4E41-87FE-B8CDFE08CDC1}" type="pres">
      <dgm:prSet presAssocID="{C4D84320-7ACD-4AAE-A4B4-1CF079A83A01}" presName="sibTrans" presStyleCnt="0"/>
      <dgm:spPr/>
    </dgm:pt>
    <dgm:pt modelId="{1BFCBD2E-DE46-484A-AB2D-E093E7665417}" type="pres">
      <dgm:prSet presAssocID="{E066681B-B578-497E-886D-FEA7E56D89BA}" presName="textNode" presStyleLbl="node1" presStyleIdx="5" presStyleCnt="7">
        <dgm:presLayoutVars>
          <dgm:bulletEnabled val="1"/>
        </dgm:presLayoutVars>
      </dgm:prSet>
      <dgm:spPr/>
    </dgm:pt>
    <dgm:pt modelId="{A64405B4-C678-4038-A264-D622784F5B8E}" type="pres">
      <dgm:prSet presAssocID="{768B1D40-D479-4874-8321-2E2D4C3777A8}" presName="sibTrans" presStyleCnt="0"/>
      <dgm:spPr/>
    </dgm:pt>
    <dgm:pt modelId="{E3F6676B-C585-42B6-90F7-FCB750486CCD}" type="pres">
      <dgm:prSet presAssocID="{5B7AB18D-0222-47FC-B8EF-7A1C40A60797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BFDEF11A-EF0C-460E-8680-68A5D4573935}" type="presOf" srcId="{F7C4BA01-D814-4C5D-AF91-8A665E79CCCD}" destId="{12B91F91-B8ED-4E08-8969-FD99A27C1E7D}" srcOrd="0" destOrd="0" presId="urn:microsoft.com/office/officeart/2005/8/layout/hProcess9"/>
    <dgm:cxn modelId="{60803D23-9FC1-4C58-AC03-37C1C200F047}" srcId="{33F6CF7F-7C05-4CC7-A03E-2BDBDEBE5051}" destId="{0AF8EBCC-0BD1-4196-99C0-317DC6B05291}" srcOrd="0" destOrd="0" parTransId="{DC471D44-CFDF-43DD-9448-D0C9EFC08DC9}" sibTransId="{937933E6-3846-40F8-BDF2-6CB0F6B01768}"/>
    <dgm:cxn modelId="{6A510663-5E49-474A-918E-AA87805FEC5D}" srcId="{33F6CF7F-7C05-4CC7-A03E-2BDBDEBE5051}" destId="{E066681B-B578-497E-886D-FEA7E56D89BA}" srcOrd="5" destOrd="0" parTransId="{46CBE8F5-C11E-4527-827E-3220CBC4AA20}" sibTransId="{768B1D40-D479-4874-8321-2E2D4C3777A8}"/>
    <dgm:cxn modelId="{5B2E6E45-A219-4D8B-8B8E-A9AAAD9A115A}" srcId="{33F6CF7F-7C05-4CC7-A03E-2BDBDEBE5051}" destId="{5B7AB18D-0222-47FC-B8EF-7A1C40A60797}" srcOrd="6" destOrd="0" parTransId="{8A3DF7CE-ACED-4DA6-8288-4C02659D5C49}" sibTransId="{4DEBF8D1-28AB-4061-83D5-EB0438814F04}"/>
    <dgm:cxn modelId="{94D01947-3946-448A-8F3C-7BE2941564CD}" type="presOf" srcId="{61951A4F-6391-4BBB-8A7D-BADB0FD6D485}" destId="{517FDA8E-9911-42C9-9E23-77505E43A546}" srcOrd="0" destOrd="0" presId="urn:microsoft.com/office/officeart/2005/8/layout/hProcess9"/>
    <dgm:cxn modelId="{08CAB47C-6B41-413F-884E-C15AC876CDE7}" srcId="{33F6CF7F-7C05-4CC7-A03E-2BDBDEBE5051}" destId="{F7C4BA01-D814-4C5D-AF91-8A665E79CCCD}" srcOrd="2" destOrd="0" parTransId="{9423ABE4-0A5A-4B44-89FB-1FAF64EA384A}" sibTransId="{4B9D45BF-C825-4358-8CD3-9C1B62976E49}"/>
    <dgm:cxn modelId="{EC4E3582-7D17-4382-9ECC-8B28789A36DE}" srcId="{33F6CF7F-7C05-4CC7-A03E-2BDBDEBE5051}" destId="{61951A4F-6391-4BBB-8A7D-BADB0FD6D485}" srcOrd="3" destOrd="0" parTransId="{9EF1E839-17A5-42D4-B2A4-C81A947B7864}" sibTransId="{8616CB56-A9B1-483C-B864-FDD1498558E4}"/>
    <dgm:cxn modelId="{8C87168C-4A59-4A58-9D58-E985108585BD}" type="presOf" srcId="{BC6F2777-0257-4664-BD49-92C5F9A0263F}" destId="{90C36E69-D0E5-4821-8D9E-2D9632ED234A}" srcOrd="0" destOrd="0" presId="urn:microsoft.com/office/officeart/2005/8/layout/hProcess9"/>
    <dgm:cxn modelId="{6D22CF91-8FA5-46CE-B819-3BAF447EB56A}" type="presOf" srcId="{5B7AB18D-0222-47FC-B8EF-7A1C40A60797}" destId="{E3F6676B-C585-42B6-90F7-FCB750486CCD}" srcOrd="0" destOrd="0" presId="urn:microsoft.com/office/officeart/2005/8/layout/hProcess9"/>
    <dgm:cxn modelId="{7508FB98-A312-4829-A82C-E99E66674FB0}" type="presOf" srcId="{E066681B-B578-497E-886D-FEA7E56D89BA}" destId="{1BFCBD2E-DE46-484A-AB2D-E093E7665417}" srcOrd="0" destOrd="0" presId="urn:microsoft.com/office/officeart/2005/8/layout/hProcess9"/>
    <dgm:cxn modelId="{0FF127AB-2858-48C6-93D5-1D88EFB42A73}" type="presOf" srcId="{4BE3FC04-B841-45F5-BA1F-FC00B210F2ED}" destId="{45E0C40E-E3B3-4A4C-8D70-3E5AE054AE35}" srcOrd="0" destOrd="0" presId="urn:microsoft.com/office/officeart/2005/8/layout/hProcess9"/>
    <dgm:cxn modelId="{5E9C0AD3-74C1-42F9-85AA-D1B627E22478}" type="presOf" srcId="{33F6CF7F-7C05-4CC7-A03E-2BDBDEBE5051}" destId="{30AECAEA-DECC-4ABA-8EAC-6241F74EAB92}" srcOrd="0" destOrd="0" presId="urn:microsoft.com/office/officeart/2005/8/layout/hProcess9"/>
    <dgm:cxn modelId="{D3AA81F5-0C59-4D99-AAF8-3EB93E3986B5}" srcId="{33F6CF7F-7C05-4CC7-A03E-2BDBDEBE5051}" destId="{BC6F2777-0257-4664-BD49-92C5F9A0263F}" srcOrd="4" destOrd="0" parTransId="{01B0A35C-EC25-414A-B3B8-094515CD240A}" sibTransId="{C4D84320-7ACD-4AAE-A4B4-1CF079A83A01}"/>
    <dgm:cxn modelId="{84680DF6-B8F6-42EF-9225-85D90BF5E617}" type="presOf" srcId="{0AF8EBCC-0BD1-4196-99C0-317DC6B05291}" destId="{A3318075-E69A-49E8-B2DD-706C7C365386}" srcOrd="0" destOrd="0" presId="urn:microsoft.com/office/officeart/2005/8/layout/hProcess9"/>
    <dgm:cxn modelId="{C2254CFB-8AB8-4480-998A-71C27AE9D684}" srcId="{33F6CF7F-7C05-4CC7-A03E-2BDBDEBE5051}" destId="{4BE3FC04-B841-45F5-BA1F-FC00B210F2ED}" srcOrd="1" destOrd="0" parTransId="{196500F8-60BA-4C52-B35D-5F9B5AEABCE9}" sibTransId="{8A0A4B9B-461B-41F4-A681-D039C48F3B38}"/>
    <dgm:cxn modelId="{50339FBF-E1A1-4BE5-92A9-3DA4A1E87D86}" type="presParOf" srcId="{30AECAEA-DECC-4ABA-8EAC-6241F74EAB92}" destId="{71757BC5-FD58-4092-9D20-A0775832EB03}" srcOrd="0" destOrd="0" presId="urn:microsoft.com/office/officeart/2005/8/layout/hProcess9"/>
    <dgm:cxn modelId="{E16F1938-0EBD-4EA4-9865-6C282B7A7FBC}" type="presParOf" srcId="{30AECAEA-DECC-4ABA-8EAC-6241F74EAB92}" destId="{A7B82D27-447E-4FAD-A4BB-CED5622127D4}" srcOrd="1" destOrd="0" presId="urn:microsoft.com/office/officeart/2005/8/layout/hProcess9"/>
    <dgm:cxn modelId="{9826C004-13B8-4AA6-A2E7-E6982C9FA498}" type="presParOf" srcId="{A7B82D27-447E-4FAD-A4BB-CED5622127D4}" destId="{A3318075-E69A-49E8-B2DD-706C7C365386}" srcOrd="0" destOrd="0" presId="urn:microsoft.com/office/officeart/2005/8/layout/hProcess9"/>
    <dgm:cxn modelId="{C9F83643-06DF-440E-B98F-DD289901AB99}" type="presParOf" srcId="{A7B82D27-447E-4FAD-A4BB-CED5622127D4}" destId="{EBDAB10B-69BF-418E-8D35-A0E0961C5F05}" srcOrd="1" destOrd="0" presId="urn:microsoft.com/office/officeart/2005/8/layout/hProcess9"/>
    <dgm:cxn modelId="{92D1B81A-522F-4254-9446-F338FCE023B4}" type="presParOf" srcId="{A7B82D27-447E-4FAD-A4BB-CED5622127D4}" destId="{45E0C40E-E3B3-4A4C-8D70-3E5AE054AE35}" srcOrd="2" destOrd="0" presId="urn:microsoft.com/office/officeart/2005/8/layout/hProcess9"/>
    <dgm:cxn modelId="{97831AAA-0F74-4A6A-903F-508A6550DB78}" type="presParOf" srcId="{A7B82D27-447E-4FAD-A4BB-CED5622127D4}" destId="{ECB659B9-B168-4630-A227-01E254B0B52C}" srcOrd="3" destOrd="0" presId="urn:microsoft.com/office/officeart/2005/8/layout/hProcess9"/>
    <dgm:cxn modelId="{F1A930A9-8C37-4B93-BC92-B4AA628FC3AA}" type="presParOf" srcId="{A7B82D27-447E-4FAD-A4BB-CED5622127D4}" destId="{12B91F91-B8ED-4E08-8969-FD99A27C1E7D}" srcOrd="4" destOrd="0" presId="urn:microsoft.com/office/officeart/2005/8/layout/hProcess9"/>
    <dgm:cxn modelId="{19BB484F-F05A-414A-8593-B340490A8789}" type="presParOf" srcId="{A7B82D27-447E-4FAD-A4BB-CED5622127D4}" destId="{F8CDFCD6-15F1-4082-A91F-9CF4C23AE5C1}" srcOrd="5" destOrd="0" presId="urn:microsoft.com/office/officeart/2005/8/layout/hProcess9"/>
    <dgm:cxn modelId="{B1E529D3-0F42-4218-A6F8-F2CCB69E391B}" type="presParOf" srcId="{A7B82D27-447E-4FAD-A4BB-CED5622127D4}" destId="{517FDA8E-9911-42C9-9E23-77505E43A546}" srcOrd="6" destOrd="0" presId="urn:microsoft.com/office/officeart/2005/8/layout/hProcess9"/>
    <dgm:cxn modelId="{F030C0B9-534E-4DB1-A69A-8E44E0F11A0F}" type="presParOf" srcId="{A7B82D27-447E-4FAD-A4BB-CED5622127D4}" destId="{719F7873-92B7-473F-B626-B39EB3E8DF51}" srcOrd="7" destOrd="0" presId="urn:microsoft.com/office/officeart/2005/8/layout/hProcess9"/>
    <dgm:cxn modelId="{EC8FA997-E8EB-4E16-B8ED-794871932554}" type="presParOf" srcId="{A7B82D27-447E-4FAD-A4BB-CED5622127D4}" destId="{90C36E69-D0E5-4821-8D9E-2D9632ED234A}" srcOrd="8" destOrd="0" presId="urn:microsoft.com/office/officeart/2005/8/layout/hProcess9"/>
    <dgm:cxn modelId="{0EB67D40-1D1C-45B8-A27A-B206D31EED6B}" type="presParOf" srcId="{A7B82D27-447E-4FAD-A4BB-CED5622127D4}" destId="{AC6C70C3-0729-4E41-87FE-B8CDFE08CDC1}" srcOrd="9" destOrd="0" presId="urn:microsoft.com/office/officeart/2005/8/layout/hProcess9"/>
    <dgm:cxn modelId="{984AB604-D4B5-4D32-85A0-2D42ED278B00}" type="presParOf" srcId="{A7B82D27-447E-4FAD-A4BB-CED5622127D4}" destId="{1BFCBD2E-DE46-484A-AB2D-E093E7665417}" srcOrd="10" destOrd="0" presId="urn:microsoft.com/office/officeart/2005/8/layout/hProcess9"/>
    <dgm:cxn modelId="{4A58A695-06FF-4E9D-AC55-EB06E403F558}" type="presParOf" srcId="{A7B82D27-447E-4FAD-A4BB-CED5622127D4}" destId="{A64405B4-C678-4038-A264-D622784F5B8E}" srcOrd="11" destOrd="0" presId="urn:microsoft.com/office/officeart/2005/8/layout/hProcess9"/>
    <dgm:cxn modelId="{3F55681A-3A22-4F2C-BFD5-8A914B9E6EC5}" type="presParOf" srcId="{A7B82D27-447E-4FAD-A4BB-CED5622127D4}" destId="{E3F6676B-C585-42B6-90F7-FCB750486CCD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57BC5-FD58-4092-9D20-A0775832EB03}">
      <dsp:nvSpPr>
        <dsp:cNvPr id="0" name=""/>
        <dsp:cNvSpPr/>
      </dsp:nvSpPr>
      <dsp:spPr>
        <a:xfrm>
          <a:off x="771428" y="0"/>
          <a:ext cx="8742861" cy="286232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18075-E69A-49E8-B2DD-706C7C365386}">
      <dsp:nvSpPr>
        <dsp:cNvPr id="0" name=""/>
        <dsp:cNvSpPr/>
      </dsp:nvSpPr>
      <dsp:spPr>
        <a:xfrm>
          <a:off x="1653" y="858696"/>
          <a:ext cx="1367106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DFDS Bold"/>
            </a:rPr>
            <a:t>Introduction</a:t>
          </a:r>
          <a:endParaRPr lang="en-US" sz="1600" kern="1200" dirty="0"/>
        </a:p>
      </dsp:txBody>
      <dsp:txXfrm>
        <a:off x="57544" y="914587"/>
        <a:ext cx="1255324" cy="1033147"/>
      </dsp:txXfrm>
    </dsp:sp>
    <dsp:sp modelId="{45E0C40E-E3B3-4A4C-8D70-3E5AE054AE35}">
      <dsp:nvSpPr>
        <dsp:cNvPr id="0" name=""/>
        <dsp:cNvSpPr/>
      </dsp:nvSpPr>
      <dsp:spPr>
        <a:xfrm>
          <a:off x="1487537" y="858696"/>
          <a:ext cx="1367106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DFDS Bold"/>
            </a:rPr>
            <a:t>Workload Placement</a:t>
          </a:r>
        </a:p>
      </dsp:txBody>
      <dsp:txXfrm>
        <a:off x="1543428" y="914587"/>
        <a:ext cx="1255324" cy="1033147"/>
      </dsp:txXfrm>
    </dsp:sp>
    <dsp:sp modelId="{12B91F91-B8ED-4E08-8969-FD99A27C1E7D}">
      <dsp:nvSpPr>
        <dsp:cNvPr id="0" name=""/>
        <dsp:cNvSpPr/>
      </dsp:nvSpPr>
      <dsp:spPr>
        <a:xfrm>
          <a:off x="2973421" y="858696"/>
          <a:ext cx="1367106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DFDS Bold"/>
            </a:rPr>
            <a:t>Architecture</a:t>
          </a:r>
        </a:p>
      </dsp:txBody>
      <dsp:txXfrm>
        <a:off x="3029312" y="914587"/>
        <a:ext cx="1255324" cy="1033147"/>
      </dsp:txXfrm>
    </dsp:sp>
    <dsp:sp modelId="{517FDA8E-9911-42C9-9E23-77505E43A546}">
      <dsp:nvSpPr>
        <dsp:cNvPr id="0" name=""/>
        <dsp:cNvSpPr/>
      </dsp:nvSpPr>
      <dsp:spPr>
        <a:xfrm>
          <a:off x="4459306" y="858696"/>
          <a:ext cx="1367106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DFDS Bold"/>
            </a:rPr>
            <a:t>Algorithm</a:t>
          </a:r>
        </a:p>
      </dsp:txBody>
      <dsp:txXfrm>
        <a:off x="4515197" y="914587"/>
        <a:ext cx="1255324" cy="1033147"/>
      </dsp:txXfrm>
    </dsp:sp>
    <dsp:sp modelId="{90C36E69-D0E5-4821-8D9E-2D9632ED234A}">
      <dsp:nvSpPr>
        <dsp:cNvPr id="0" name=""/>
        <dsp:cNvSpPr/>
      </dsp:nvSpPr>
      <dsp:spPr>
        <a:xfrm>
          <a:off x="5945190" y="858696"/>
          <a:ext cx="1367106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DFDS Bold"/>
            </a:rPr>
            <a:t>Ultron</a:t>
          </a:r>
        </a:p>
      </dsp:txBody>
      <dsp:txXfrm>
        <a:off x="6001081" y="914587"/>
        <a:ext cx="1255324" cy="1033147"/>
      </dsp:txXfrm>
    </dsp:sp>
    <dsp:sp modelId="{1BFCBD2E-DE46-484A-AB2D-E093E7665417}">
      <dsp:nvSpPr>
        <dsp:cNvPr id="0" name=""/>
        <dsp:cNvSpPr/>
      </dsp:nvSpPr>
      <dsp:spPr>
        <a:xfrm>
          <a:off x="7431075" y="858696"/>
          <a:ext cx="1367106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DFDS Bold"/>
            </a:rPr>
            <a:t>Jarvis</a:t>
          </a:r>
        </a:p>
      </dsp:txBody>
      <dsp:txXfrm>
        <a:off x="7486966" y="914587"/>
        <a:ext cx="1255324" cy="1033147"/>
      </dsp:txXfrm>
    </dsp:sp>
    <dsp:sp modelId="{E3F6676B-C585-42B6-90F7-FCB750486CCD}">
      <dsp:nvSpPr>
        <dsp:cNvPr id="0" name=""/>
        <dsp:cNvSpPr/>
      </dsp:nvSpPr>
      <dsp:spPr>
        <a:xfrm>
          <a:off x="8916959" y="858696"/>
          <a:ext cx="1367106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Q/A</a:t>
          </a:r>
        </a:p>
      </dsp:txBody>
      <dsp:txXfrm>
        <a:off x="8972850" y="914587"/>
        <a:ext cx="1255324" cy="1033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0F470-726F-426E-889A-8E92A4693460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878E9-47B1-4362-B238-A547D75475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84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D72A38B-F9FA-4036-A084-652409E98F08}" type="datetimeFigureOut">
              <a:rPr lang="en-GB" smtClean="0"/>
              <a:pPr/>
              <a:t>29/10/2024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7C56E99-434F-4322-94CC-F04E4ED58225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‹nr.›</a:t>
            </a:fld>
            <a:endParaRPr lang="en-GB" sz="95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233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1231900"/>
            <a:ext cx="11469600" cy="49212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text, table, chart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3001963" y="2115263"/>
            <a:ext cx="2224088" cy="1187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40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5pPr>
            <a:lvl6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6pPr>
            <a:lvl7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7pPr>
            <a:lvl8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8pPr>
            <a:lvl9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text, table, chart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 level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5A36-EF7C-49E1-9E28-DC0261021B88}" type="datetime4">
              <a:rPr lang="en-GB" smtClean="0"/>
              <a:t>29 October 2024</a:t>
            </a:fld>
            <a:endParaRPr lang="en-GB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E4DB5CC0-3980-4243-BB79-9A20CC9B01F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‹nr.›</a:t>
            </a:fld>
            <a:endParaRPr lang="en-GB" sz="95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71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</p:spPr>
        <p:txBody>
          <a:bodyPr lIns="0" r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</p:spPr>
        <p:txBody>
          <a:bodyPr lIns="0" tIns="0" rIns="0" b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wrap="square"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Pladsholder til dato 1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3A80043-8D1A-4EE7-8835-0FA45918CF0B}" type="datetime4">
              <a:rPr lang="en-GB" smtClean="0"/>
              <a:t>29 October 2024</a:t>
            </a:fld>
            <a:endParaRPr lang="en-GB"/>
          </a:p>
        </p:txBody>
      </p:sp>
      <p:sp>
        <p:nvSpPr>
          <p:cNvPr id="4" name="Pladsholder til sidefod 3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01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ored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tIns="0" rIns="72000" bIns="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06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66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15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8775" y="1494423"/>
            <a:ext cx="3582000" cy="128727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303285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8246553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316566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427548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00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37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FEEAF3EB-92D1-4F39-8839-FECF5B55287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‹nr.›</a:t>
            </a:fld>
            <a:endParaRPr lang="en-GB" sz="95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654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0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46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38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58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50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97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5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123924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23133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014717"/>
            <a:ext cx="11474450" cy="2788287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14500" cap="all" baseline="0">
                <a:solidFill>
                  <a:schemeClr val="accent1"/>
                </a:solidFill>
              </a:defRPr>
            </a:lvl1pPr>
          </a:lstStyle>
          <a:p>
            <a:r>
              <a:rPr lang="en-GB"/>
              <a:t>Add text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4400"/>
            <a:ext cx="877868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/>
          <a:stretch/>
        </p:blipFill>
        <p:spPr>
          <a:xfrm>
            <a:off x="-7982" y="900000"/>
            <a:ext cx="2530988" cy="506986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423007" y="1357026"/>
            <a:ext cx="8410218" cy="4254501"/>
          </a:xfrm>
        </p:spPr>
        <p:txBody>
          <a:bodyPr anchor="t" anchorCtr="0"/>
          <a:lstStyle>
            <a:lvl1pPr algn="r">
              <a:lnSpc>
                <a:spcPct val="100000"/>
              </a:lnSpc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Add text</a:t>
            </a:r>
          </a:p>
        </p:txBody>
      </p:sp>
      <p:sp>
        <p:nvSpPr>
          <p:cNvPr id="10" name="Pladsholder til diasnummer 5" hidden="1"/>
          <p:cNvSpPr txBox="1">
            <a:spLocks/>
          </p:cNvSpPr>
          <p:nvPr userDrawn="1"/>
        </p:nvSpPr>
        <p:spPr>
          <a:xfrm>
            <a:off x="360000" y="7297372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2"/>
                </a:solidFill>
                <a:latin typeface="+mj-lt"/>
              </a:rPr>
              <a:pPr algn="l"/>
              <a:t>‹nr.›</a:t>
            </a:fld>
            <a:endParaRPr lang="en-GB" sz="95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5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D109318C-4F41-4505-97E4-ABFC57736E2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‹nr.›</a:t>
            </a:fld>
            <a:endParaRPr lang="en-GB" sz="95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993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9D88-A2D2-46EF-88AA-9A0C8DF2E827}" type="datetime4">
              <a:rPr lang="en-GB" smtClean="0"/>
              <a:t>29 October 2024</a:t>
            </a:fld>
            <a:endParaRPr lang="en-GB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0029" y="1790479"/>
            <a:ext cx="3271942" cy="327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9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</p:spTree>
    <p:extLst>
      <p:ext uri="{BB962C8B-B14F-4D97-AF65-F5344CB8AC3E}">
        <p14:creationId xmlns:p14="http://schemas.microsoft.com/office/powerpoint/2010/main" val="94525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 max two lines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10" name="Pladsholder til diasnummer 5">
            <a:extLst>
              <a:ext uri="{FF2B5EF4-FFF2-40B4-BE49-F238E27FC236}">
                <a16:creationId xmlns:a16="http://schemas.microsoft.com/office/drawing/2014/main" id="{3D21CFF8-B240-4C5A-AA2F-B21EBD9BED93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‹nr.›</a:t>
            </a:fld>
            <a:endParaRPr lang="en-GB" sz="95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563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2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F734CF4E-E2CB-468E-92D9-4F5EB6D4DC48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‹nr.›</a:t>
            </a:fld>
            <a:endParaRPr lang="en-GB" sz="95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366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oute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95568" cy="6858000"/>
          </a:xfrm>
          <a:prstGeom prst="rect">
            <a:avLst/>
          </a:prstGeom>
          <a:solidFill>
            <a:srgbClr val="C4DBF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00" err="1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662306" y="0"/>
            <a:ext cx="9540000" cy="68580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da-DK"/>
          </a:p>
        </p:txBody>
      </p:sp>
      <p:pic>
        <p:nvPicPr>
          <p:cNvPr id="5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a-DK" sz="3600" err="1"/>
              <a:t>Dfds</a:t>
            </a:r>
            <a:r>
              <a:rPr lang="da-DK" sz="3600"/>
              <a:t> at the </a:t>
            </a:r>
            <a:br>
              <a:rPr lang="da-DK" sz="3600"/>
            </a:br>
            <a:r>
              <a:rPr lang="da-DK" sz="3600" err="1">
                <a:solidFill>
                  <a:schemeClr val="accent3"/>
                </a:solidFill>
              </a:rPr>
              <a:t>heart</a:t>
            </a:r>
            <a:r>
              <a:rPr lang="da-DK" sz="3600">
                <a:solidFill>
                  <a:schemeClr val="accent3"/>
                </a:solidFill>
              </a:rPr>
              <a:t> of </a:t>
            </a:r>
            <a:r>
              <a:rPr lang="da-DK" sz="3600" err="1">
                <a:solidFill>
                  <a:schemeClr val="accent3"/>
                </a:solidFill>
              </a:rPr>
              <a:t>europe</a:t>
            </a:r>
            <a:endParaRPr lang="en-GB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1836000"/>
            <a:ext cx="5503010" cy="864766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ADD EDITOR NAME</a:t>
            </a:r>
          </a:p>
        </p:txBody>
      </p:sp>
      <p:sp>
        <p:nvSpPr>
          <p:cNvPr id="8" name="Pladsholder til diasnummer 5">
            <a:extLst>
              <a:ext uri="{FF2B5EF4-FFF2-40B4-BE49-F238E27FC236}">
                <a16:creationId xmlns:a16="http://schemas.microsoft.com/office/drawing/2014/main" id="{EF1669B0-49F3-4E66-857D-52731B3441D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‹nr.›</a:t>
            </a:fld>
            <a:endParaRPr lang="en-GB" sz="95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770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3969" y="6408250"/>
            <a:ext cx="816000" cy="163229"/>
          </a:xfrm>
          <a:prstGeom prst="rect">
            <a:avLst/>
          </a:prstGeom>
        </p:spPr>
        <p:txBody>
          <a:bodyPr/>
          <a:lstStyle/>
          <a:p>
            <a:fld id="{E66F39FE-A71C-4EA9-B6A2-49D418A6182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76000" y="6408250"/>
            <a:ext cx="2400000" cy="1632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000" y="6081601"/>
            <a:ext cx="373952" cy="489879"/>
          </a:xfrm>
          <a:prstGeom prst="rect">
            <a:avLst/>
          </a:prstGeom>
        </p:spPr>
        <p:txBody>
          <a:bodyPr/>
          <a:lstStyle/>
          <a:p>
            <a:fld id="{201C90D5-DB52-4DB2-A9D7-5E39CB459C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/>
              <a:t>Click on icon and insert image</a:t>
            </a:r>
          </a:p>
        </p:txBody>
      </p:sp>
      <p:sp>
        <p:nvSpPr>
          <p:cNvPr id="13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45439285-538C-487D-8D31-1CB4FC22A674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‹nr.›</a:t>
            </a:fld>
            <a:endParaRPr lang="en-GB" sz="95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539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906B16A8-636F-4F92-866C-74B192C6E1D7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‹nr.›</a:t>
            </a:fld>
            <a:endParaRPr lang="en-GB" sz="95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252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/>
              <a:t>Click on icon and insert image</a:t>
            </a:r>
          </a:p>
        </p:txBody>
      </p:sp>
      <p:sp>
        <p:nvSpPr>
          <p:cNvPr id="14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5CC3AC24-9EE3-4E49-9150-A30C62BC9CC2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‹nr.›</a:t>
            </a:fld>
            <a:endParaRPr lang="en-GB" sz="95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443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99967" y="2012134"/>
            <a:ext cx="5818833" cy="2547625"/>
          </a:xfrm>
        </p:spPr>
        <p:txBody>
          <a:bodyPr anchor="b" anchorCtr="0"/>
          <a:lstStyle>
            <a:lvl1pPr algn="r">
              <a:defRPr sz="60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/>
              <a:t>Click to add  title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3C56051B-E622-4E99-93F4-F268A159014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‹nr.›</a:t>
            </a:fld>
            <a:endParaRPr lang="en-GB" sz="95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635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V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 rot="10800000">
            <a:off x="4070622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8836" y="3776766"/>
            <a:ext cx="5503010" cy="866952"/>
          </a:xfrm>
        </p:spPr>
        <p:txBody>
          <a:bodyPr anchor="b" anchorCtr="0"/>
          <a:lstStyle>
            <a:lvl1pPr marL="0" indent="0" algn="r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798696" y="4822520"/>
            <a:ext cx="6013150" cy="1490597"/>
          </a:xfrm>
        </p:spPr>
        <p:txBody>
          <a:bodyPr anchor="t" anchorCtr="0"/>
          <a:lstStyle>
            <a:lvl1pPr algn="r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/>
              <a:t>Click to </a:t>
            </a:r>
            <a:br>
              <a:rPr lang="en-GB"/>
            </a:br>
            <a:r>
              <a:rPr lang="en-GB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379F6721-15B7-4E08-AD53-BFBE57877941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‹nr.›</a:t>
            </a:fld>
            <a:endParaRPr lang="en-GB" sz="95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846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92000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2523306"/>
            <a:ext cx="5503010" cy="866952"/>
          </a:xfrm>
        </p:spPr>
        <p:txBody>
          <a:bodyPr anchor="t" anchorCtr="0"/>
          <a:lstStyle>
            <a:lvl1pPr marL="0" indent="0" algn="l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27459"/>
            <a:ext cx="5826269" cy="1490597"/>
          </a:xfrm>
        </p:spPr>
        <p:txBody>
          <a:bodyPr anchor="t" anchorCtr="0"/>
          <a:lstStyle>
            <a:lvl1pPr algn="l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/>
              <a:t>Click to </a:t>
            </a:r>
            <a:br>
              <a:rPr lang="en-GB"/>
            </a:br>
            <a:r>
              <a:rPr lang="en-GB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227AD0B9-239B-48B7-B7EE-8AEC1E43033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‹nr.›</a:t>
            </a:fld>
            <a:endParaRPr lang="en-GB" sz="95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722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155066"/>
            <a:ext cx="10393200" cy="68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GB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231900"/>
            <a:ext cx="11470506" cy="4921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60000" y="917143"/>
            <a:ext cx="114732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Logo"/>
          <p:cNvPicPr>
            <a:picLocks noChangeAspect="1"/>
          </p:cNvPicPr>
          <p:nvPr/>
        </p:nvPicPr>
        <p:blipFill>
          <a:blip r:embed="rId3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5264543" y="722214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98DB34D-784C-4D9C-ABD8-61F63F762187}" type="datetime4">
              <a:rPr lang="en-GB" smtClean="0"/>
              <a:t>29 October 2024</a:t>
            </a:fld>
            <a:endParaRPr lang="en-GB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8077200" y="7214105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5F75773-463E-48DD-B2BB-C89ED35423E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‹nr.›</a:t>
            </a:fld>
            <a:endParaRPr lang="en-GB" sz="95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7" r:id="rId2"/>
    <p:sldLayoutId id="2147483660" r:id="rId3"/>
    <p:sldLayoutId id="2147483688" r:id="rId4"/>
    <p:sldLayoutId id="2147483691" r:id="rId5"/>
    <p:sldLayoutId id="2147483692" r:id="rId6"/>
    <p:sldLayoutId id="2147483694" r:id="rId7"/>
    <p:sldLayoutId id="2147483693" r:id="rId8"/>
    <p:sldLayoutId id="2147483695" r:id="rId9"/>
    <p:sldLayoutId id="2147483650" r:id="rId10"/>
    <p:sldLayoutId id="2147483661" r:id="rId11"/>
    <p:sldLayoutId id="2147483653" r:id="rId12"/>
    <p:sldLayoutId id="2147483678" r:id="rId13"/>
    <p:sldLayoutId id="2147483668" r:id="rId14"/>
    <p:sldLayoutId id="2147483679" r:id="rId15"/>
    <p:sldLayoutId id="2147483669" r:id="rId16"/>
    <p:sldLayoutId id="2147483681" r:id="rId17"/>
    <p:sldLayoutId id="2147483670" r:id="rId18"/>
    <p:sldLayoutId id="2147483680" r:id="rId19"/>
    <p:sldLayoutId id="2147483671" r:id="rId20"/>
    <p:sldLayoutId id="2147483682" r:id="rId21"/>
    <p:sldLayoutId id="2147483672" r:id="rId22"/>
    <p:sldLayoutId id="2147483683" r:id="rId23"/>
    <p:sldLayoutId id="2147483674" r:id="rId24"/>
    <p:sldLayoutId id="2147483684" r:id="rId25"/>
    <p:sldLayoutId id="2147483673" r:id="rId26"/>
    <p:sldLayoutId id="2147483685" r:id="rId27"/>
    <p:sldLayoutId id="2147483651" r:id="rId28"/>
    <p:sldLayoutId id="2147483690" r:id="rId29"/>
    <p:sldLayoutId id="2147483676" r:id="rId30"/>
    <p:sldLayoutId id="2147483654" r:id="rId31"/>
    <p:sldLayoutId id="2147483665" r:id="rId32"/>
    <p:sldLayoutId id="2147483655" r:id="rId33"/>
    <p:sldLayoutId id="2147483675" r:id="rId34"/>
    <p:sldLayoutId id="2147483697" r:id="rId35"/>
    <p:sldLayoutId id="2147483700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88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SzPct val="100000"/>
        <a:buFont typeface="DFDS Light" panose="02000300000000020000" pitchFamily="2" charset="0"/>
        <a:buChar char="–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3pPr>
      <a:lvl4pPr marL="432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DFDS Light" panose="02000300000000020000" pitchFamily="2" charset="0"/>
        <a:buChar char="–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ZaradarTR/meet-ultron-observer-966d154822f0" TargetMode="External"/><Relationship Id="rId2" Type="http://schemas.openxmlformats.org/officeDocument/2006/relationships/hyperlink" Target="https://medium.com/@ZaradarTR/unpacking-ultron-a-deep-dive-1bfabb6a81e5" TargetMode="External"/><Relationship Id="rId1" Type="http://schemas.openxmlformats.org/officeDocument/2006/relationships/slideLayout" Target="../slideLayouts/slideLayout36.xml"/><Relationship Id="rId6" Type="http://schemas.openxmlformats.org/officeDocument/2006/relationships/hyperlink" Target="https://www.youtube.com/watch?v=fJiuqRY5Oi4" TargetMode="External"/><Relationship Id="rId5" Type="http://schemas.openxmlformats.org/officeDocument/2006/relationships/hyperlink" Target="https://www.apiculus.com/blog/optimising-multicloud-workload-placement-with-ai-and-machine-learning/" TargetMode="External"/><Relationship Id="rId4" Type="http://schemas.openxmlformats.org/officeDocument/2006/relationships/hyperlink" Target="https://www.virtana.com/glossary/what-is-workload-placemen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Project Ultron</a:t>
              </a:r>
            </a:p>
          </p:txBody>
        </p:sp>
      </p:grpSp>
      <p:pic>
        <p:nvPicPr>
          <p:cNvPr id="26" name="Billede 25" descr="I'd like to see this &quot;What-if&quot; (photo by Ultraraw26 on Instagram) :  r/marvelstudios">
            <a:extLst>
              <a:ext uri="{FF2B5EF4-FFF2-40B4-BE49-F238E27FC236}">
                <a16:creationId xmlns:a16="http://schemas.microsoft.com/office/drawing/2014/main" id="{F450655A-77CD-ACD7-0103-229379889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532" y="1038764"/>
            <a:ext cx="4641011" cy="572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3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Project Ultron &gt; Algorithm</a:t>
              </a:r>
            </a:p>
          </p:txBody>
        </p:sp>
      </p:grpSp>
      <p:sp>
        <p:nvSpPr>
          <p:cNvPr id="3" name="Tekstfelt 2">
            <a:extLst>
              <a:ext uri="{FF2B5EF4-FFF2-40B4-BE49-F238E27FC236}">
                <a16:creationId xmlns:a16="http://schemas.microsoft.com/office/drawing/2014/main" id="{66DB375E-D1A4-4BD2-757A-9F3FA1C1DB04}"/>
              </a:ext>
            </a:extLst>
          </p:cNvPr>
          <p:cNvSpPr txBox="1"/>
          <p:nvPr/>
        </p:nvSpPr>
        <p:spPr>
          <a:xfrm>
            <a:off x="3150551" y="1847316"/>
            <a:ext cx="6610171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`α` * </a:t>
            </a:r>
            <a:r>
              <a:rPr lang="en-US" sz="4000" dirty="0" err="1"/>
              <a:t>ResourceFitScore</a:t>
            </a:r>
            <a:r>
              <a:rPr lang="en-US" sz="4000" dirty="0"/>
              <a:t> + </a:t>
            </a:r>
            <a:br>
              <a:rPr lang="en-US" sz="4000" dirty="0"/>
            </a:br>
            <a:r>
              <a:rPr lang="en-US" sz="4000" dirty="0"/>
              <a:t>`β` * DiskTypeScore + </a:t>
            </a:r>
            <a:br>
              <a:rPr lang="en-US" sz="4000" dirty="0"/>
            </a:br>
            <a:r>
              <a:rPr lang="en-US" sz="4000" dirty="0"/>
              <a:t>`γ` * </a:t>
            </a:r>
            <a:r>
              <a:rPr lang="en-US" sz="4000" dirty="0" err="1"/>
              <a:t>NetworkTypeScore</a:t>
            </a:r>
            <a:r>
              <a:rPr lang="en-US" sz="4000" dirty="0"/>
              <a:t> + </a:t>
            </a:r>
            <a:br>
              <a:rPr lang="en-US" sz="4000" dirty="0"/>
            </a:br>
            <a:r>
              <a:rPr lang="en-US" sz="4000" dirty="0"/>
              <a:t>`δ` * </a:t>
            </a:r>
            <a:r>
              <a:rPr lang="en-US" sz="4000" dirty="0" err="1"/>
              <a:t>PriceScore</a:t>
            </a:r>
            <a:r>
              <a:rPr lang="en-US" sz="4000" dirty="0"/>
              <a:t> -</a:t>
            </a:r>
          </a:p>
          <a:p>
            <a:r>
              <a:rPr lang="en-US" sz="4000"/>
              <a:t>`ε` * </a:t>
            </a:r>
            <a:r>
              <a:rPr lang="en-US" sz="4000" err="1"/>
              <a:t>NodeStabilityScore</a:t>
            </a:r>
            <a:r>
              <a:rPr lang="en-US" sz="4000" dirty="0"/>
              <a:t> + </a:t>
            </a:r>
          </a:p>
          <a:p>
            <a:r>
              <a:rPr lang="en-US" sz="4000" dirty="0"/>
              <a:t>`ζ` * </a:t>
            </a:r>
            <a:r>
              <a:rPr lang="en-US" sz="4000" dirty="0" err="1"/>
              <a:t>WorkloadPriorityScore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56767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Project Ultron &gt; Ultron</a:t>
              </a:r>
            </a:p>
          </p:txBody>
        </p:sp>
      </p:grpSp>
      <p:pic>
        <p:nvPicPr>
          <p:cNvPr id="4" name="Billede 3" descr="19 Memes about Kubernetes. 2019 has been really crazy in term of… | by Yann  | skale-5 | Medium">
            <a:extLst>
              <a:ext uri="{FF2B5EF4-FFF2-40B4-BE49-F238E27FC236}">
                <a16:creationId xmlns:a16="http://schemas.microsoft.com/office/drawing/2014/main" id="{BAE35A8D-6BCB-8371-8F7E-2ABD4BFC1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568" y="2256795"/>
            <a:ext cx="4658881" cy="2650635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753C99BB-06DF-9825-BCF2-3DBBCDF2F0D8}"/>
              </a:ext>
            </a:extLst>
          </p:cNvPr>
          <p:cNvSpPr txBox="1"/>
          <p:nvPr/>
        </p:nvSpPr>
        <p:spPr>
          <a:xfrm>
            <a:off x="1288741" y="1956549"/>
            <a:ext cx="5835959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>
                <a:ea typeface="+mn-lt"/>
                <a:cs typeface="+mn-lt"/>
              </a:rPr>
              <a:t>Ultron</a:t>
            </a: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100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>
                <a:ea typeface="+mn-lt"/>
                <a:cs typeface="+mn-lt"/>
              </a:rPr>
              <a:t>Ultron Attendant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100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>
                <a:ea typeface="+mn-lt"/>
                <a:cs typeface="+mn-lt"/>
              </a:rPr>
              <a:t>Ultron Observer</a:t>
            </a:r>
            <a:endParaRPr lang="en-GB" sz="2100" dirty="0" err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Ultron Operator</a:t>
            </a:r>
          </a:p>
          <a:p>
            <a:endParaRPr lang="en-GB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100" dirty="0"/>
          </a:p>
        </p:txBody>
      </p:sp>
    </p:spTree>
    <p:extLst>
      <p:ext uri="{BB962C8B-B14F-4D97-AF65-F5344CB8AC3E}">
        <p14:creationId xmlns:p14="http://schemas.microsoft.com/office/powerpoint/2010/main" val="199915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Project Ultron &gt; Jarvis</a:t>
              </a:r>
            </a:p>
          </p:txBody>
        </p:sp>
      </p:grpSp>
      <p:pic>
        <p:nvPicPr>
          <p:cNvPr id="8" name="Billede 7" descr="19 Memes about Kubernetes. 2019 has been really crazy in term of… | by Yann  | skale-5 | Medium">
            <a:extLst>
              <a:ext uri="{FF2B5EF4-FFF2-40B4-BE49-F238E27FC236}">
                <a16:creationId xmlns:a16="http://schemas.microsoft.com/office/drawing/2014/main" id="{308620C3-FF38-2B32-BAD1-AB75A9AE3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568" y="2256795"/>
            <a:ext cx="4658881" cy="2650635"/>
          </a:xfrm>
          <a:prstGeom prst="rect">
            <a:avLst/>
          </a:prstGeom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9DD2281E-2FE5-34ED-18CA-813504A336A7}"/>
              </a:ext>
            </a:extLst>
          </p:cNvPr>
          <p:cNvSpPr txBox="1"/>
          <p:nvPr/>
        </p:nvSpPr>
        <p:spPr>
          <a:xfrm>
            <a:off x="1288741" y="1956549"/>
            <a:ext cx="5835959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>
                <a:ea typeface="+mn-lt"/>
                <a:cs typeface="+mn-lt"/>
              </a:rPr>
              <a:t>Jarvis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100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>
                <a:ea typeface="+mn-lt"/>
                <a:cs typeface="+mn-lt"/>
              </a:rPr>
              <a:t>Jarvis API</a:t>
            </a: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100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>
                <a:ea typeface="+mn-lt"/>
                <a:cs typeface="+mn-lt"/>
              </a:rPr>
              <a:t>Jarvis Chronicler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100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>
                <a:ea typeface="+mn-lt"/>
                <a:cs typeface="+mn-lt"/>
              </a:rPr>
              <a:t>Jarvis Scholar Service</a:t>
            </a:r>
            <a:endParaRPr lang="en-GB" sz="2100" dirty="0" err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100" dirty="0"/>
          </a:p>
        </p:txBody>
      </p:sp>
    </p:spTree>
    <p:extLst>
      <p:ext uri="{BB962C8B-B14F-4D97-AF65-F5344CB8AC3E}">
        <p14:creationId xmlns:p14="http://schemas.microsoft.com/office/powerpoint/2010/main" val="1351544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Project Ultron &gt; Q&amp;A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5C0A7D5-EEF5-4EC5-A1EB-718D19527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27" y="2268071"/>
            <a:ext cx="3074547" cy="30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94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Project Ultron &gt; Q&amp;A &gt; Literature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BAB86DB-B787-4628-8BA6-BD74663C168B}"/>
              </a:ext>
            </a:extLst>
          </p:cNvPr>
          <p:cNvSpPr txBox="1"/>
          <p:nvPr/>
        </p:nvSpPr>
        <p:spPr>
          <a:xfrm>
            <a:off x="1288740" y="1381616"/>
            <a:ext cx="10326997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ea typeface="+mn-lt"/>
                <a:cs typeface="+mn-lt"/>
                <a:hlinkClick r:id="rId2"/>
              </a:rPr>
              <a:t>https://medium.com/@ZaradarTR/unpacking-ultron-a-deep-dive-1bfabb6a81e5</a:t>
            </a:r>
            <a:endParaRPr lang="da-DK" sz="21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ea typeface="+mn-lt"/>
                <a:cs typeface="+mn-lt"/>
                <a:hlinkClick r:id="rId3"/>
              </a:rPr>
              <a:t>https://medium.com/@ZaradarTR/meet-ultron-observer-966d154822f0</a:t>
            </a: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ea typeface="+mn-lt"/>
                <a:cs typeface="+mn-lt"/>
                <a:hlinkClick r:id="rId4"/>
              </a:rPr>
              <a:t>https://www.virtana.com/glossary/what-is-workload-placement/</a:t>
            </a: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ea typeface="+mn-lt"/>
                <a:cs typeface="+mn-lt"/>
                <a:hlinkClick r:id="rId5"/>
              </a:rPr>
              <a:t>https://www.apiculus.com/blog/optimising-multicloud-workload-placement-with-ai-and-machine-learning/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ea typeface="+mn-lt"/>
                <a:cs typeface="+mn-lt"/>
                <a:hlinkClick r:id="rId6"/>
              </a:rPr>
              <a:t>https://www.youtube.com/watch?v=fJiuqRY5Oi4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ea typeface="+mn-lt"/>
                <a:cs typeface="+mn-lt"/>
              </a:rPr>
              <a:t>https://github.com/be-heroes/ultron/blob/main/docs</a:t>
            </a:r>
            <a:endParaRPr lang="da-DK" sz="2100" dirty="0"/>
          </a:p>
          <a:p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</p:txBody>
      </p:sp>
    </p:spTree>
    <p:extLst>
      <p:ext uri="{BB962C8B-B14F-4D97-AF65-F5344CB8AC3E}">
        <p14:creationId xmlns:p14="http://schemas.microsoft.com/office/powerpoint/2010/main" val="225357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Project Ultron</a:t>
              </a:r>
            </a:p>
          </p:txBody>
        </p:sp>
      </p:grp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F67AD89D-3E92-2633-A065-5FFCAC31A822}"/>
              </a:ext>
            </a:extLst>
          </p:cNvPr>
          <p:cNvGraphicFramePr/>
          <p:nvPr/>
        </p:nvGraphicFramePr>
        <p:xfrm>
          <a:off x="953142" y="2427987"/>
          <a:ext cx="10285719" cy="2862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0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71757BC5-FD58-4092-9D20-A0775832EB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A3318075-E69A-49E8-B2DD-706C7C365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45E0C40E-E3B3-4A4C-8D70-3E5AE054AE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12B91F91-B8ED-4E08-8969-FD99A27C1E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517FDA8E-9911-42C9-9E23-77505E43A5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90C36E69-D0E5-4821-8D9E-2D9632ED23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1BFCBD2E-DE46-484A-AB2D-E093E76654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E3F6676B-C585-42B6-90F7-FCB750486C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Project Ultron &gt; Introduction</a:t>
              </a:r>
            </a:p>
          </p:txBody>
        </p:sp>
      </p:grpSp>
      <p:pic>
        <p:nvPicPr>
          <p:cNvPr id="3" name="Billede 2" descr="Et billede, der indeholder tekst, skærmbillede, Ansigt&#10;&#10;Beskrivelsen er genereret automatisk">
            <a:extLst>
              <a:ext uri="{FF2B5EF4-FFF2-40B4-BE49-F238E27FC236}">
                <a16:creationId xmlns:a16="http://schemas.microsoft.com/office/drawing/2014/main" id="{77F3BB3A-9B37-B2B6-825E-51F60C924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717000"/>
            <a:ext cx="78105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88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Project Ultron &gt; Introduction</a:t>
              </a:r>
            </a:p>
          </p:txBody>
        </p:sp>
      </p:grpSp>
      <p:pic>
        <p:nvPicPr>
          <p:cNvPr id="5" name="Billede 4" descr="Et billede, der indeholder tekst, diagram, Teknisk tegning, Plan&#10;&#10;Beskrivelsen er genereret automatisk">
            <a:extLst>
              <a:ext uri="{FF2B5EF4-FFF2-40B4-BE49-F238E27FC236}">
                <a16:creationId xmlns:a16="http://schemas.microsoft.com/office/drawing/2014/main" id="{A2A3D519-08EB-32C5-5296-4613AC0B1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425" y="1343960"/>
            <a:ext cx="7958272" cy="51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5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Project Ultron &gt; Workload Placement</a:t>
              </a:r>
            </a:p>
          </p:txBody>
        </p:sp>
      </p:grpSp>
      <p:sp>
        <p:nvSpPr>
          <p:cNvPr id="4" name="TextBox 6">
            <a:extLst>
              <a:ext uri="{FF2B5EF4-FFF2-40B4-BE49-F238E27FC236}">
                <a16:creationId xmlns:a16="http://schemas.microsoft.com/office/drawing/2014/main" id="{493DBF3B-40F3-1D81-FAD2-E7C4F4EC8802}"/>
              </a:ext>
            </a:extLst>
          </p:cNvPr>
          <p:cNvSpPr txBox="1"/>
          <p:nvPr/>
        </p:nvSpPr>
        <p:spPr>
          <a:xfrm>
            <a:off x="1288741" y="1711730"/>
            <a:ext cx="9717173" cy="417416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b="1" dirty="0">
                <a:ea typeface="+mn-lt"/>
                <a:cs typeface="+mn-lt"/>
              </a:rPr>
              <a:t>Workload Placement</a:t>
            </a:r>
            <a:r>
              <a:rPr lang="en-GB" sz="4000" dirty="0">
                <a:ea typeface="+mn-lt"/>
                <a:cs typeface="+mn-lt"/>
              </a:rPr>
              <a:t> is the strategic process of determining the best location for running applications, balancing factors like performance, cost and compliance to maximize efficiency and minimize expenses.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758940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Project Ultron &gt; Workload Placement &gt; Factors</a:t>
              </a:r>
            </a:p>
          </p:txBody>
        </p:sp>
      </p:grp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2B717AB3-DD91-476C-C198-0545C8DE2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439387"/>
              </p:ext>
            </p:extLst>
          </p:nvPr>
        </p:nvGraphicFramePr>
        <p:xfrm>
          <a:off x="213644" y="1061103"/>
          <a:ext cx="11824788" cy="44426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56197">
                  <a:extLst>
                    <a:ext uri="{9D8B030D-6E8A-4147-A177-3AD203B41FA5}">
                      <a16:colId xmlns:a16="http://schemas.microsoft.com/office/drawing/2014/main" val="1645418299"/>
                    </a:ext>
                  </a:extLst>
                </a:gridCol>
                <a:gridCol w="2956197">
                  <a:extLst>
                    <a:ext uri="{9D8B030D-6E8A-4147-A177-3AD203B41FA5}">
                      <a16:colId xmlns:a16="http://schemas.microsoft.com/office/drawing/2014/main" val="829818856"/>
                    </a:ext>
                  </a:extLst>
                </a:gridCol>
                <a:gridCol w="2956197">
                  <a:extLst>
                    <a:ext uri="{9D8B030D-6E8A-4147-A177-3AD203B41FA5}">
                      <a16:colId xmlns:a16="http://schemas.microsoft.com/office/drawing/2014/main" val="2194648108"/>
                    </a:ext>
                  </a:extLst>
                </a:gridCol>
                <a:gridCol w="2956197">
                  <a:extLst>
                    <a:ext uri="{9D8B030D-6E8A-4147-A177-3AD203B41FA5}">
                      <a16:colId xmlns:a16="http://schemas.microsoft.com/office/drawing/2014/main" val="1182941529"/>
                    </a:ext>
                  </a:extLst>
                </a:gridCol>
              </a:tblGrid>
              <a:tr h="295562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</a:rPr>
                        <a:t>Factor</a:t>
                      </a:r>
                      <a:endParaRPr lang="da-DK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</a:rPr>
                        <a:t>Single Cloud</a:t>
                      </a:r>
                      <a:endParaRPr lang="da-DK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</a:rPr>
                        <a:t>Multi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</a:rPr>
                        <a:t>-Cloud</a:t>
                      </a:r>
                      <a:endParaRPr lang="da-DK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</a:rPr>
                        <a:t>Trade-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</a:rPr>
                        <a:t>Off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da-DK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315037"/>
                  </a:ext>
                </a:extLst>
              </a:tr>
              <a:tr h="960575">
                <a:tc>
                  <a:txBody>
                    <a:bodyPr/>
                    <a:lstStyle/>
                    <a:p>
                      <a:r>
                        <a:rPr lang="da-DK" sz="1400" b="1" err="1"/>
                        <a:t>Cost</a:t>
                      </a:r>
                      <a:endParaRPr lang="da-DK" sz="1400" err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err="1"/>
                        <a:t>Lower</a:t>
                      </a:r>
                      <a:r>
                        <a:rPr lang="da-DK" sz="1400" dirty="0"/>
                        <a:t> </a:t>
                      </a:r>
                      <a:r>
                        <a:rPr lang="da-DK" sz="1400" err="1"/>
                        <a:t>complexity</a:t>
                      </a:r>
                      <a:r>
                        <a:rPr lang="da-DK" sz="1400" dirty="0"/>
                        <a:t>, potential for discounts with single </a:t>
                      </a:r>
                      <a:r>
                        <a:rPr lang="da-DK" sz="1400" err="1"/>
                        <a:t>provider</a:t>
                      </a:r>
                      <a:endParaRPr lang="da-DK" sz="1400" dirty="0" err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err="1"/>
                        <a:t>Higher</a:t>
                      </a:r>
                      <a:r>
                        <a:rPr lang="da-DK" sz="1400" dirty="0"/>
                        <a:t> </a:t>
                      </a:r>
                      <a:r>
                        <a:rPr lang="da-DK" sz="1400" err="1"/>
                        <a:t>costs</a:t>
                      </a:r>
                      <a:r>
                        <a:rPr lang="da-DK" sz="1400" dirty="0"/>
                        <a:t> due to inter-cloud data transfer and management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Single cloud is </a:t>
                      </a:r>
                      <a:r>
                        <a:rPr lang="da-DK" sz="1400" err="1"/>
                        <a:t>cost-effective</a:t>
                      </a:r>
                      <a:r>
                        <a:rPr lang="da-DK" sz="1400" dirty="0"/>
                        <a:t>, </a:t>
                      </a:r>
                      <a:r>
                        <a:rPr lang="da-DK" sz="1400" err="1"/>
                        <a:t>multi</a:t>
                      </a:r>
                      <a:r>
                        <a:rPr lang="da-DK" sz="1400" dirty="0"/>
                        <a:t>-cloud offers </a:t>
                      </a:r>
                      <a:r>
                        <a:rPr lang="da-DK" sz="1400" err="1"/>
                        <a:t>flexibility</a:t>
                      </a:r>
                      <a:r>
                        <a:rPr lang="da-DK" sz="1400" dirty="0"/>
                        <a:t> but at </a:t>
                      </a:r>
                      <a:r>
                        <a:rPr lang="da-DK" sz="1400" err="1"/>
                        <a:t>added</a:t>
                      </a:r>
                      <a:r>
                        <a:rPr lang="da-DK" sz="1400" dirty="0"/>
                        <a:t> </a:t>
                      </a:r>
                      <a:r>
                        <a:rPr lang="da-DK" sz="1400" err="1"/>
                        <a:t>cost</a:t>
                      </a:r>
                      <a:r>
                        <a:rPr lang="da-DK" sz="1400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3881267"/>
                  </a:ext>
                </a:extLst>
              </a:tr>
              <a:tr h="738904">
                <a:tc>
                  <a:txBody>
                    <a:bodyPr/>
                    <a:lstStyle/>
                    <a:p>
                      <a:r>
                        <a:rPr lang="da-DK" sz="1400" b="1" err="1"/>
                        <a:t>Reliability</a:t>
                      </a:r>
                      <a:endParaRPr lang="da-DK" sz="1400" err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Dependent on a single </a:t>
                      </a:r>
                      <a:r>
                        <a:rPr lang="da-DK" sz="1400" err="1"/>
                        <a:t>provider's</a:t>
                      </a:r>
                      <a:r>
                        <a:rPr lang="da-DK" sz="1400" dirty="0"/>
                        <a:t> </a:t>
                      </a:r>
                      <a:r>
                        <a:rPr lang="da-DK" sz="1400" err="1"/>
                        <a:t>availability</a:t>
                      </a:r>
                      <a:r>
                        <a:rPr lang="da-DK" sz="1400" dirty="0"/>
                        <a:t> and </a:t>
                      </a:r>
                      <a:r>
                        <a:rPr lang="da-DK" sz="1400" err="1"/>
                        <a:t>uptime</a:t>
                      </a:r>
                      <a:endParaRPr lang="da-DK" sz="1400" dirty="0" err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Redundant </a:t>
                      </a:r>
                      <a:r>
                        <a:rPr lang="da-DK" sz="1400" err="1"/>
                        <a:t>infrastructure</a:t>
                      </a:r>
                      <a:r>
                        <a:rPr lang="da-DK" sz="1400" dirty="0"/>
                        <a:t> </a:t>
                      </a:r>
                      <a:r>
                        <a:rPr lang="da-DK" sz="1400" err="1"/>
                        <a:t>across</a:t>
                      </a:r>
                      <a:r>
                        <a:rPr lang="da-DK" sz="1400" dirty="0"/>
                        <a:t> multiple </a:t>
                      </a:r>
                      <a:r>
                        <a:rPr lang="da-DK" sz="1400" err="1"/>
                        <a:t>providers</a:t>
                      </a:r>
                      <a:r>
                        <a:rPr lang="da-DK" sz="1400" dirty="0"/>
                        <a:t> </a:t>
                      </a:r>
                      <a:r>
                        <a:rPr lang="da-DK" sz="1400" err="1"/>
                        <a:t>enhances</a:t>
                      </a:r>
                      <a:r>
                        <a:rPr lang="da-DK" sz="1400" dirty="0"/>
                        <a:t> </a:t>
                      </a:r>
                      <a:r>
                        <a:rPr lang="da-DK" sz="1400" err="1"/>
                        <a:t>reliability</a:t>
                      </a:r>
                      <a:endParaRPr lang="da-DK" sz="1400" dirty="0" err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err="1"/>
                        <a:t>Multi</a:t>
                      </a:r>
                      <a:r>
                        <a:rPr lang="da-DK" sz="1400" dirty="0"/>
                        <a:t>-cloud </a:t>
                      </a:r>
                      <a:r>
                        <a:rPr lang="da-DK" sz="1400" err="1"/>
                        <a:t>enhances</a:t>
                      </a:r>
                      <a:r>
                        <a:rPr lang="da-DK" sz="1400" dirty="0"/>
                        <a:t> </a:t>
                      </a:r>
                      <a:r>
                        <a:rPr lang="da-DK" sz="1400" err="1"/>
                        <a:t>resilience</a:t>
                      </a:r>
                      <a:r>
                        <a:rPr lang="da-DK" sz="1400" dirty="0"/>
                        <a:t> </a:t>
                      </a:r>
                      <a:r>
                        <a:rPr lang="da-DK" sz="1400" err="1"/>
                        <a:t>against</a:t>
                      </a:r>
                      <a:r>
                        <a:rPr lang="da-DK" sz="1400" dirty="0"/>
                        <a:t> single </a:t>
                      </a:r>
                      <a:r>
                        <a:rPr lang="da-DK" sz="1400" err="1"/>
                        <a:t>provider</a:t>
                      </a:r>
                      <a:r>
                        <a:rPr lang="da-DK" sz="1400" dirty="0"/>
                        <a:t> </a:t>
                      </a:r>
                      <a:r>
                        <a:rPr lang="da-DK" sz="1400" err="1"/>
                        <a:t>failures</a:t>
                      </a:r>
                      <a:r>
                        <a:rPr lang="da-DK" sz="1400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160679"/>
                  </a:ext>
                </a:extLst>
              </a:tr>
              <a:tr h="738904">
                <a:tc>
                  <a:txBody>
                    <a:bodyPr/>
                    <a:lstStyle/>
                    <a:p>
                      <a:r>
                        <a:rPr lang="da-DK" sz="1400" b="1" dirty="0"/>
                        <a:t>Data </a:t>
                      </a:r>
                      <a:r>
                        <a:rPr lang="da-DK" sz="1400" b="1" err="1"/>
                        <a:t>Residency</a:t>
                      </a:r>
                      <a:r>
                        <a:rPr lang="da-DK" sz="1400" b="1" dirty="0"/>
                        <a:t> &amp; Compliance</a:t>
                      </a:r>
                      <a:endParaRPr lang="da-DK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Limited </a:t>
                      </a:r>
                      <a:r>
                        <a:rPr lang="da-DK" sz="1400" err="1"/>
                        <a:t>flexibility</a:t>
                      </a:r>
                      <a:r>
                        <a:rPr lang="da-DK" sz="1400" dirty="0"/>
                        <a:t>, </a:t>
                      </a:r>
                      <a:r>
                        <a:rPr lang="da-DK" sz="1400" err="1"/>
                        <a:t>may</a:t>
                      </a:r>
                      <a:r>
                        <a:rPr lang="da-DK" sz="1400" dirty="0"/>
                        <a:t> </a:t>
                      </a:r>
                      <a:r>
                        <a:rPr lang="da-DK" sz="1400" err="1"/>
                        <a:t>require</a:t>
                      </a:r>
                      <a:r>
                        <a:rPr lang="da-DK" sz="1400" dirty="0"/>
                        <a:t> </a:t>
                      </a:r>
                      <a:r>
                        <a:rPr lang="da-DK" sz="1400" err="1"/>
                        <a:t>local</a:t>
                      </a:r>
                      <a:r>
                        <a:rPr lang="da-DK" sz="1400" dirty="0"/>
                        <a:t> regions of the single </a:t>
                      </a:r>
                      <a:r>
                        <a:rPr lang="da-DK" sz="1400" err="1"/>
                        <a:t>provider</a:t>
                      </a:r>
                      <a:endParaRPr lang="da-DK" sz="1400" dirty="0" err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err="1"/>
                        <a:t>Enhanced</a:t>
                      </a:r>
                      <a:r>
                        <a:rPr lang="da-DK" sz="1400" dirty="0"/>
                        <a:t> compliance </a:t>
                      </a:r>
                      <a:r>
                        <a:rPr lang="da-DK" sz="1400" err="1"/>
                        <a:t>flexibility</a:t>
                      </a:r>
                      <a:r>
                        <a:rPr lang="da-DK" sz="1400" dirty="0"/>
                        <a:t> by </a:t>
                      </a:r>
                      <a:r>
                        <a:rPr lang="da-DK" sz="1400" err="1"/>
                        <a:t>leveraging</a:t>
                      </a:r>
                      <a:r>
                        <a:rPr lang="da-DK" sz="1400" dirty="0"/>
                        <a:t> multiple regions/</a:t>
                      </a:r>
                      <a:r>
                        <a:rPr lang="da-DK" sz="1400" err="1"/>
                        <a:t>providers</a:t>
                      </a:r>
                      <a:endParaRPr lang="da-DK" sz="1400" dirty="0" err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err="1"/>
                        <a:t>Multi</a:t>
                      </a:r>
                      <a:r>
                        <a:rPr lang="da-DK" sz="1400" dirty="0"/>
                        <a:t>-cloud offers more </a:t>
                      </a:r>
                      <a:r>
                        <a:rPr lang="da-DK" sz="1400" err="1"/>
                        <a:t>control</a:t>
                      </a:r>
                      <a:r>
                        <a:rPr lang="da-DK" sz="1400" dirty="0"/>
                        <a:t> over data </a:t>
                      </a:r>
                      <a:r>
                        <a:rPr lang="da-DK" sz="1400" err="1"/>
                        <a:t>residency</a:t>
                      </a:r>
                      <a:r>
                        <a:rPr lang="da-DK" sz="1400" dirty="0"/>
                        <a:t> for compliance.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273771"/>
                  </a:ext>
                </a:extLst>
              </a:tr>
              <a:tr h="738904">
                <a:tc>
                  <a:txBody>
                    <a:bodyPr/>
                    <a:lstStyle/>
                    <a:p>
                      <a:r>
                        <a:rPr lang="da-DK" sz="1400" b="1" dirty="0"/>
                        <a:t>Performance</a:t>
                      </a:r>
                      <a:endParaRPr lang="da-DK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Generally </a:t>
                      </a:r>
                      <a:r>
                        <a:rPr lang="da-DK" sz="1400" err="1"/>
                        <a:t>optimized</a:t>
                      </a:r>
                      <a:r>
                        <a:rPr lang="da-DK" sz="1400" dirty="0"/>
                        <a:t> </a:t>
                      </a:r>
                      <a:r>
                        <a:rPr lang="da-DK" sz="1400" err="1"/>
                        <a:t>within</a:t>
                      </a:r>
                      <a:r>
                        <a:rPr lang="da-DK" sz="1400" dirty="0"/>
                        <a:t> a single </a:t>
                      </a:r>
                      <a:r>
                        <a:rPr lang="da-DK" sz="1400" err="1"/>
                        <a:t>cloud's</a:t>
                      </a:r>
                      <a:r>
                        <a:rPr lang="da-DK" sz="1400" dirty="0"/>
                        <a:t> </a:t>
                      </a:r>
                      <a:r>
                        <a:rPr lang="da-DK" sz="1400" err="1"/>
                        <a:t>infrastructure</a:t>
                      </a:r>
                      <a:endParaRPr lang="da-DK" sz="1400" dirty="0" err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Variable performance due to data transfer </a:t>
                      </a:r>
                      <a:r>
                        <a:rPr lang="da-DK" sz="1400" err="1"/>
                        <a:t>between</a:t>
                      </a:r>
                      <a:r>
                        <a:rPr lang="da-DK" sz="1400" dirty="0"/>
                        <a:t> clouds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Single cloud offers </a:t>
                      </a:r>
                      <a:r>
                        <a:rPr lang="da-DK" sz="1400" err="1"/>
                        <a:t>consistency</a:t>
                      </a:r>
                      <a:r>
                        <a:rPr lang="da-DK" sz="1400" dirty="0"/>
                        <a:t>, </a:t>
                      </a:r>
                      <a:r>
                        <a:rPr lang="da-DK" sz="1400" err="1"/>
                        <a:t>while</a:t>
                      </a:r>
                      <a:r>
                        <a:rPr lang="da-DK" sz="1400" dirty="0"/>
                        <a:t> </a:t>
                      </a:r>
                      <a:r>
                        <a:rPr lang="da-DK" sz="1400" err="1"/>
                        <a:t>multi</a:t>
                      </a:r>
                      <a:r>
                        <a:rPr lang="da-DK" sz="1400" dirty="0"/>
                        <a:t>-cloud </a:t>
                      </a:r>
                      <a:r>
                        <a:rPr lang="da-DK" sz="1400" err="1"/>
                        <a:t>can</a:t>
                      </a:r>
                      <a:r>
                        <a:rPr lang="da-DK" sz="1400" dirty="0"/>
                        <a:t> </a:t>
                      </a:r>
                      <a:r>
                        <a:rPr lang="da-DK" sz="1400" err="1"/>
                        <a:t>introduce</a:t>
                      </a:r>
                      <a:r>
                        <a:rPr lang="da-DK" sz="1400" dirty="0"/>
                        <a:t> </a:t>
                      </a:r>
                      <a:r>
                        <a:rPr lang="da-DK" sz="1400" err="1"/>
                        <a:t>latency</a:t>
                      </a:r>
                      <a:r>
                        <a:rPr lang="da-DK" sz="1400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939331"/>
                  </a:ext>
                </a:extLst>
              </a:tr>
              <a:tr h="960575">
                <a:tc>
                  <a:txBody>
                    <a:bodyPr/>
                    <a:lstStyle/>
                    <a:p>
                      <a:r>
                        <a:rPr lang="da-DK" sz="1400" b="1" err="1"/>
                        <a:t>Scalability</a:t>
                      </a:r>
                      <a:endParaRPr lang="da-DK" sz="1400" err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err="1"/>
                        <a:t>Easy</a:t>
                      </a:r>
                      <a:r>
                        <a:rPr lang="da-DK" sz="1400" dirty="0"/>
                        <a:t> to </a:t>
                      </a:r>
                      <a:r>
                        <a:rPr lang="da-DK" sz="1400" err="1"/>
                        <a:t>scale</a:t>
                      </a:r>
                      <a:r>
                        <a:rPr lang="da-DK" sz="1400" dirty="0"/>
                        <a:t> </a:t>
                      </a:r>
                      <a:r>
                        <a:rPr lang="da-DK" sz="1400" err="1"/>
                        <a:t>within</a:t>
                      </a:r>
                      <a:r>
                        <a:rPr lang="da-DK" sz="1400" dirty="0"/>
                        <a:t> </a:t>
                      </a:r>
                      <a:r>
                        <a:rPr lang="da-DK" sz="1400" err="1"/>
                        <a:t>one</a:t>
                      </a:r>
                      <a:r>
                        <a:rPr lang="da-DK" sz="1400" dirty="0"/>
                        <a:t> </a:t>
                      </a:r>
                      <a:r>
                        <a:rPr lang="da-DK" sz="1400" err="1"/>
                        <a:t>provider's</a:t>
                      </a:r>
                      <a:r>
                        <a:rPr lang="da-DK" sz="1400" dirty="0"/>
                        <a:t> ecosystem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dirty="0" err="1"/>
                        <a:t>Greater</a:t>
                      </a:r>
                      <a:r>
                        <a:rPr lang="da-DK" sz="1400" dirty="0"/>
                        <a:t> </a:t>
                      </a:r>
                      <a:r>
                        <a:rPr lang="da-DK" sz="1400" dirty="0" err="1"/>
                        <a:t>resource</a:t>
                      </a:r>
                      <a:r>
                        <a:rPr lang="da-DK" sz="1400" dirty="0"/>
                        <a:t> </a:t>
                      </a:r>
                      <a:r>
                        <a:rPr lang="da-DK" sz="1400" dirty="0" err="1"/>
                        <a:t>access</a:t>
                      </a:r>
                      <a:r>
                        <a:rPr lang="da-DK" sz="1400" dirty="0"/>
                        <a:t> but </a:t>
                      </a:r>
                      <a:r>
                        <a:rPr lang="da-DK" sz="1400" dirty="0" err="1"/>
                        <a:t>complex</a:t>
                      </a:r>
                      <a:r>
                        <a:rPr lang="da-DK" sz="1400" dirty="0"/>
                        <a:t> to </a:t>
                      </a:r>
                      <a:r>
                        <a:rPr lang="da-DK" sz="1400" dirty="0" err="1"/>
                        <a:t>manage</a:t>
                      </a:r>
                      <a:r>
                        <a:rPr lang="da-DK" sz="1400" dirty="0"/>
                        <a:t> </a:t>
                      </a:r>
                      <a:r>
                        <a:rPr lang="da-DK" sz="1400" dirty="0" err="1"/>
                        <a:t>across</a:t>
                      </a:r>
                      <a:r>
                        <a:rPr lang="da-DK" sz="1400" dirty="0"/>
                        <a:t> clouds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dirty="0" err="1"/>
                        <a:t>Multi</a:t>
                      </a:r>
                      <a:r>
                        <a:rPr lang="da-DK" sz="1400" dirty="0"/>
                        <a:t>-cloud offers </a:t>
                      </a:r>
                      <a:r>
                        <a:rPr lang="da-DK" sz="1400" dirty="0" err="1"/>
                        <a:t>scalability</a:t>
                      </a:r>
                      <a:r>
                        <a:rPr lang="da-DK" sz="1400" dirty="0"/>
                        <a:t> </a:t>
                      </a:r>
                      <a:r>
                        <a:rPr lang="da-DK" sz="1400" dirty="0" err="1"/>
                        <a:t>across</a:t>
                      </a:r>
                      <a:r>
                        <a:rPr lang="da-DK" sz="1400" dirty="0"/>
                        <a:t> </a:t>
                      </a:r>
                      <a:r>
                        <a:rPr lang="da-DK" sz="1400" dirty="0" err="1"/>
                        <a:t>providers</a:t>
                      </a:r>
                      <a:r>
                        <a:rPr lang="da-DK" sz="1400" dirty="0"/>
                        <a:t> but </a:t>
                      </a:r>
                      <a:r>
                        <a:rPr lang="da-DK" sz="1400" dirty="0" err="1"/>
                        <a:t>adds</a:t>
                      </a:r>
                      <a:r>
                        <a:rPr lang="da-DK" sz="1400" dirty="0"/>
                        <a:t> management </a:t>
                      </a:r>
                      <a:r>
                        <a:rPr lang="da-DK" sz="1400" dirty="0" err="1"/>
                        <a:t>complexity</a:t>
                      </a:r>
                      <a:r>
                        <a:rPr lang="da-DK" sz="1400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403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123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Project Ultron &gt; Workload Placement &gt; Factors</a:t>
              </a:r>
            </a:p>
          </p:txBody>
        </p:sp>
      </p:grp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2B717AB3-DD91-476C-C198-0545C8DE2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504167"/>
              </p:ext>
            </p:extLst>
          </p:nvPr>
        </p:nvGraphicFramePr>
        <p:xfrm>
          <a:off x="213644" y="1061103"/>
          <a:ext cx="11824788" cy="44426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56197">
                  <a:extLst>
                    <a:ext uri="{9D8B030D-6E8A-4147-A177-3AD203B41FA5}">
                      <a16:colId xmlns:a16="http://schemas.microsoft.com/office/drawing/2014/main" val="1645418299"/>
                    </a:ext>
                  </a:extLst>
                </a:gridCol>
                <a:gridCol w="2956197">
                  <a:extLst>
                    <a:ext uri="{9D8B030D-6E8A-4147-A177-3AD203B41FA5}">
                      <a16:colId xmlns:a16="http://schemas.microsoft.com/office/drawing/2014/main" val="829818856"/>
                    </a:ext>
                  </a:extLst>
                </a:gridCol>
                <a:gridCol w="2956197">
                  <a:extLst>
                    <a:ext uri="{9D8B030D-6E8A-4147-A177-3AD203B41FA5}">
                      <a16:colId xmlns:a16="http://schemas.microsoft.com/office/drawing/2014/main" val="2194648108"/>
                    </a:ext>
                  </a:extLst>
                </a:gridCol>
                <a:gridCol w="2956197">
                  <a:extLst>
                    <a:ext uri="{9D8B030D-6E8A-4147-A177-3AD203B41FA5}">
                      <a16:colId xmlns:a16="http://schemas.microsoft.com/office/drawing/2014/main" val="1182941529"/>
                    </a:ext>
                  </a:extLst>
                </a:gridCol>
              </a:tblGrid>
              <a:tr h="295562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</a:rPr>
                        <a:t>Factor</a:t>
                      </a:r>
                      <a:endParaRPr lang="da-DK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</a:rPr>
                        <a:t>Single Cloud</a:t>
                      </a:r>
                      <a:endParaRPr lang="da-DK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</a:rPr>
                        <a:t>Multi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</a:rPr>
                        <a:t>-Cloud</a:t>
                      </a:r>
                      <a:endParaRPr lang="da-DK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</a:rPr>
                        <a:t>Trade-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</a:rPr>
                        <a:t>Off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da-DK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315037"/>
                  </a:ext>
                </a:extLst>
              </a:tr>
              <a:tr h="960575">
                <a:tc>
                  <a:txBody>
                    <a:bodyPr/>
                    <a:lstStyle/>
                    <a:p>
                      <a:r>
                        <a:rPr lang="da-DK" sz="1400" b="1" dirty="0" err="1"/>
                        <a:t>Vendor</a:t>
                      </a:r>
                      <a:r>
                        <a:rPr lang="da-DK" sz="1400" b="1" dirty="0"/>
                        <a:t> Lock-In</a:t>
                      </a:r>
                      <a:endParaRPr lang="da-DK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High </a:t>
                      </a:r>
                      <a:r>
                        <a:rPr lang="da-DK" sz="1400" dirty="0" err="1"/>
                        <a:t>risk</a:t>
                      </a:r>
                      <a:r>
                        <a:rPr lang="da-DK" sz="1400" dirty="0"/>
                        <a:t> of </a:t>
                      </a:r>
                      <a:r>
                        <a:rPr lang="da-DK" sz="1400" dirty="0" err="1"/>
                        <a:t>dependency</a:t>
                      </a:r>
                      <a:r>
                        <a:rPr lang="da-DK" sz="1400" dirty="0"/>
                        <a:t> on </a:t>
                      </a:r>
                      <a:r>
                        <a:rPr lang="da-DK" sz="1400" dirty="0" err="1"/>
                        <a:t>one</a:t>
                      </a:r>
                      <a:r>
                        <a:rPr lang="da-DK" sz="1400" dirty="0"/>
                        <a:t> </a:t>
                      </a:r>
                      <a:r>
                        <a:rPr lang="da-DK" sz="1400" dirty="0" err="1"/>
                        <a:t>provider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dirty="0" err="1"/>
                        <a:t>Reduced</a:t>
                      </a:r>
                      <a:r>
                        <a:rPr lang="da-DK" sz="1400" dirty="0"/>
                        <a:t> </a:t>
                      </a:r>
                      <a:r>
                        <a:rPr lang="da-DK" sz="1400" dirty="0" err="1"/>
                        <a:t>vendor</a:t>
                      </a:r>
                      <a:r>
                        <a:rPr lang="da-DK" sz="1400" dirty="0"/>
                        <a:t> </a:t>
                      </a:r>
                      <a:r>
                        <a:rPr lang="da-DK" sz="1400" dirty="0" err="1"/>
                        <a:t>lock</a:t>
                      </a:r>
                      <a:r>
                        <a:rPr lang="da-DK" sz="1400" dirty="0"/>
                        <a:t>-in, </a:t>
                      </a:r>
                      <a:r>
                        <a:rPr lang="da-DK" sz="1400" dirty="0" err="1"/>
                        <a:t>flexibility</a:t>
                      </a:r>
                      <a:r>
                        <a:rPr lang="da-DK" sz="1400" dirty="0"/>
                        <a:t> to switch </a:t>
                      </a:r>
                      <a:r>
                        <a:rPr lang="da-DK" sz="1400" dirty="0" err="1"/>
                        <a:t>providers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err="1"/>
                        <a:t>Multi</a:t>
                      </a:r>
                      <a:r>
                        <a:rPr lang="da-DK" sz="1400" dirty="0"/>
                        <a:t>-cloud </a:t>
                      </a:r>
                      <a:r>
                        <a:rPr lang="da-DK" sz="1400" err="1"/>
                        <a:t>reduces</a:t>
                      </a:r>
                      <a:r>
                        <a:rPr lang="da-DK" sz="1400" dirty="0"/>
                        <a:t> </a:t>
                      </a:r>
                      <a:r>
                        <a:rPr lang="da-DK" sz="1400" err="1"/>
                        <a:t>dependency</a:t>
                      </a:r>
                      <a:r>
                        <a:rPr lang="da-DK" sz="1400" dirty="0"/>
                        <a:t> on a single </a:t>
                      </a:r>
                      <a:r>
                        <a:rPr lang="da-DK" sz="1400" err="1"/>
                        <a:t>provider</a:t>
                      </a:r>
                      <a:r>
                        <a:rPr lang="da-DK" sz="1400" dirty="0"/>
                        <a:t> but </a:t>
                      </a:r>
                      <a:r>
                        <a:rPr lang="da-DK" sz="1400" err="1"/>
                        <a:t>adds</a:t>
                      </a:r>
                      <a:r>
                        <a:rPr lang="da-DK" sz="1400" dirty="0"/>
                        <a:t> </a:t>
                      </a:r>
                      <a:r>
                        <a:rPr lang="da-DK" sz="1400" err="1"/>
                        <a:t>complexity</a:t>
                      </a:r>
                      <a:r>
                        <a:rPr lang="da-DK" sz="1400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295035"/>
                  </a:ext>
                </a:extLst>
              </a:tr>
              <a:tr h="960575">
                <a:tc>
                  <a:txBody>
                    <a:bodyPr/>
                    <a:lstStyle/>
                    <a:p>
                      <a:r>
                        <a:rPr lang="da-DK" sz="1400" b="1" dirty="0"/>
                        <a:t>Security &amp; Compliance</a:t>
                      </a:r>
                      <a:endParaRPr lang="da-DK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err="1"/>
                        <a:t>Consistent</a:t>
                      </a:r>
                      <a:r>
                        <a:rPr lang="da-DK" sz="1400" dirty="0"/>
                        <a:t> security </a:t>
                      </a:r>
                      <a:r>
                        <a:rPr lang="da-DK" sz="1400" err="1"/>
                        <a:t>policies</a:t>
                      </a:r>
                      <a:r>
                        <a:rPr lang="da-DK" sz="1400" dirty="0"/>
                        <a:t> and </a:t>
                      </a:r>
                      <a:r>
                        <a:rPr lang="da-DK" sz="1400" err="1"/>
                        <a:t>tools</a:t>
                      </a:r>
                      <a:r>
                        <a:rPr lang="da-DK" sz="1400" dirty="0"/>
                        <a:t> </a:t>
                      </a:r>
                      <a:r>
                        <a:rPr lang="da-DK" sz="1400" err="1"/>
                        <a:t>available</a:t>
                      </a:r>
                      <a:endParaRPr lang="da-DK" sz="1400" dirty="0" err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err="1"/>
                        <a:t>Varying</a:t>
                      </a:r>
                      <a:r>
                        <a:rPr lang="da-DK" sz="1400" dirty="0"/>
                        <a:t> security </a:t>
                      </a:r>
                      <a:r>
                        <a:rPr lang="da-DK" sz="1400" err="1"/>
                        <a:t>tools</a:t>
                      </a:r>
                      <a:r>
                        <a:rPr lang="da-DK" sz="1400" dirty="0"/>
                        <a:t> and </a:t>
                      </a:r>
                      <a:r>
                        <a:rPr lang="da-DK" sz="1400" err="1"/>
                        <a:t>policies</a:t>
                      </a:r>
                      <a:r>
                        <a:rPr lang="da-DK" sz="1400" dirty="0"/>
                        <a:t> </a:t>
                      </a:r>
                      <a:r>
                        <a:rPr lang="da-DK" sz="1400" err="1"/>
                        <a:t>across</a:t>
                      </a:r>
                      <a:r>
                        <a:rPr lang="da-DK" sz="1400" dirty="0"/>
                        <a:t> </a:t>
                      </a:r>
                      <a:r>
                        <a:rPr lang="da-DK" sz="1400" err="1"/>
                        <a:t>providers</a:t>
                      </a:r>
                      <a:r>
                        <a:rPr lang="da-DK" sz="1400" dirty="0"/>
                        <a:t>, </a:t>
                      </a:r>
                      <a:r>
                        <a:rPr lang="da-DK" sz="1400" err="1"/>
                        <a:t>increasing</a:t>
                      </a:r>
                      <a:r>
                        <a:rPr lang="da-DK" sz="1400" dirty="0"/>
                        <a:t> </a:t>
                      </a:r>
                      <a:r>
                        <a:rPr lang="da-DK" sz="1400" err="1"/>
                        <a:t>complexity</a:t>
                      </a:r>
                      <a:endParaRPr lang="da-DK" sz="1400" dirty="0" err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Single cloud </a:t>
                      </a:r>
                      <a:r>
                        <a:rPr lang="da-DK" sz="1400" err="1"/>
                        <a:t>simplifies</a:t>
                      </a:r>
                      <a:r>
                        <a:rPr lang="da-DK" sz="1400" dirty="0"/>
                        <a:t> security management; </a:t>
                      </a:r>
                      <a:r>
                        <a:rPr lang="da-DK" sz="1400" err="1"/>
                        <a:t>multi</a:t>
                      </a:r>
                      <a:r>
                        <a:rPr lang="da-DK" sz="1400" dirty="0"/>
                        <a:t>-cloud </a:t>
                      </a:r>
                      <a:r>
                        <a:rPr lang="da-DK" sz="1400" err="1"/>
                        <a:t>adds</a:t>
                      </a:r>
                      <a:r>
                        <a:rPr lang="da-DK" sz="1400" dirty="0"/>
                        <a:t> </a:t>
                      </a:r>
                      <a:r>
                        <a:rPr lang="da-DK" sz="1400" err="1"/>
                        <a:t>flexibility</a:t>
                      </a:r>
                      <a:r>
                        <a:rPr lang="da-DK" sz="1400" dirty="0"/>
                        <a:t> but </a:t>
                      </a:r>
                      <a:r>
                        <a:rPr lang="da-DK" sz="1400" err="1"/>
                        <a:t>complexity</a:t>
                      </a:r>
                      <a:r>
                        <a:rPr lang="da-DK" sz="1400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7063604"/>
                  </a:ext>
                </a:extLst>
              </a:tr>
              <a:tr h="738904">
                <a:tc>
                  <a:txBody>
                    <a:bodyPr/>
                    <a:lstStyle/>
                    <a:p>
                      <a:r>
                        <a:rPr lang="da-DK" sz="1400" b="1" dirty="0"/>
                        <a:t>Management </a:t>
                      </a:r>
                      <a:r>
                        <a:rPr lang="da-DK" sz="1400" b="1" dirty="0" err="1"/>
                        <a:t>Complexity</a:t>
                      </a:r>
                      <a:endParaRPr lang="da-DK" sz="1400" dirty="0" err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err="1"/>
                        <a:t>Easier</a:t>
                      </a:r>
                      <a:r>
                        <a:rPr lang="da-DK" sz="1400" dirty="0"/>
                        <a:t> to </a:t>
                      </a:r>
                      <a:r>
                        <a:rPr lang="da-DK" sz="1400" err="1"/>
                        <a:t>manage</a:t>
                      </a:r>
                      <a:r>
                        <a:rPr lang="da-DK" sz="1400" dirty="0"/>
                        <a:t>, with a </a:t>
                      </a:r>
                      <a:r>
                        <a:rPr lang="da-DK" sz="1400" err="1"/>
                        <a:t>unified</a:t>
                      </a:r>
                      <a:r>
                        <a:rPr lang="da-DK" sz="1400" dirty="0"/>
                        <a:t> set of </a:t>
                      </a:r>
                      <a:r>
                        <a:rPr lang="da-DK" sz="1400" err="1"/>
                        <a:t>tools</a:t>
                      </a:r>
                      <a:r>
                        <a:rPr lang="da-DK" sz="1400" dirty="0"/>
                        <a:t> and </a:t>
                      </a:r>
                      <a:r>
                        <a:rPr lang="da-DK" sz="1400" err="1"/>
                        <a:t>processes</a:t>
                      </a:r>
                      <a:endParaRPr lang="da-DK" sz="1400" dirty="0" err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err="1"/>
                        <a:t>Higher</a:t>
                      </a:r>
                      <a:r>
                        <a:rPr lang="da-DK" sz="1400" dirty="0"/>
                        <a:t> </a:t>
                      </a:r>
                      <a:r>
                        <a:rPr lang="da-DK" sz="1400" err="1"/>
                        <a:t>complexity</a:t>
                      </a:r>
                      <a:r>
                        <a:rPr lang="da-DK" sz="1400" dirty="0"/>
                        <a:t> due to </a:t>
                      </a:r>
                      <a:r>
                        <a:rPr lang="da-DK" sz="1400" err="1"/>
                        <a:t>managing</a:t>
                      </a:r>
                      <a:r>
                        <a:rPr lang="da-DK" sz="1400" dirty="0"/>
                        <a:t> multiple </a:t>
                      </a:r>
                      <a:r>
                        <a:rPr lang="da-DK" sz="1400" err="1"/>
                        <a:t>tools</a:t>
                      </a:r>
                      <a:r>
                        <a:rPr lang="da-DK" sz="1400" dirty="0"/>
                        <a:t> and </a:t>
                      </a:r>
                      <a:r>
                        <a:rPr lang="da-DK" sz="1400" err="1"/>
                        <a:t>providers</a:t>
                      </a:r>
                      <a:endParaRPr lang="da-DK" sz="1400" dirty="0" err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Single cloud has </a:t>
                      </a:r>
                      <a:r>
                        <a:rPr lang="da-DK" sz="1400" err="1"/>
                        <a:t>simpler</a:t>
                      </a:r>
                      <a:r>
                        <a:rPr lang="da-DK" sz="1400" dirty="0"/>
                        <a:t> management; </a:t>
                      </a:r>
                      <a:r>
                        <a:rPr lang="da-DK" sz="1400" err="1"/>
                        <a:t>multi</a:t>
                      </a:r>
                      <a:r>
                        <a:rPr lang="da-DK" sz="1400" dirty="0"/>
                        <a:t>-cloud </a:t>
                      </a:r>
                      <a:r>
                        <a:rPr lang="da-DK" sz="1400" err="1"/>
                        <a:t>adds</a:t>
                      </a:r>
                      <a:r>
                        <a:rPr lang="da-DK" sz="1400" dirty="0"/>
                        <a:t> </a:t>
                      </a:r>
                      <a:r>
                        <a:rPr lang="da-DK" sz="1400" err="1"/>
                        <a:t>operational</a:t>
                      </a:r>
                      <a:r>
                        <a:rPr lang="da-DK" sz="1400" dirty="0"/>
                        <a:t> </a:t>
                      </a:r>
                      <a:r>
                        <a:rPr lang="da-DK" sz="1400" err="1"/>
                        <a:t>burden</a:t>
                      </a:r>
                      <a:r>
                        <a:rPr lang="da-DK" sz="1400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225443"/>
                  </a:ext>
                </a:extLst>
              </a:tr>
              <a:tr h="738904">
                <a:tc>
                  <a:txBody>
                    <a:bodyPr/>
                    <a:lstStyle/>
                    <a:p>
                      <a:r>
                        <a:rPr lang="da-DK" sz="1400" b="1" dirty="0"/>
                        <a:t>Innovation &amp; Service Options</a:t>
                      </a:r>
                      <a:endParaRPr lang="da-DK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Limited to </a:t>
                      </a:r>
                      <a:r>
                        <a:rPr lang="da-DK" sz="1400" err="1"/>
                        <a:t>one</a:t>
                      </a:r>
                      <a:r>
                        <a:rPr lang="da-DK" sz="1400" dirty="0"/>
                        <a:t> </a:t>
                      </a:r>
                      <a:r>
                        <a:rPr lang="da-DK" sz="1400" err="1"/>
                        <a:t>provider’s</a:t>
                      </a:r>
                      <a:r>
                        <a:rPr lang="da-DK" sz="1400" dirty="0"/>
                        <a:t> service </a:t>
                      </a:r>
                      <a:r>
                        <a:rPr lang="da-DK" sz="1400" err="1"/>
                        <a:t>portfolio</a:t>
                      </a:r>
                      <a:endParaRPr lang="da-DK" sz="1400" dirty="0" err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Access to a diverse range of services </a:t>
                      </a:r>
                      <a:r>
                        <a:rPr lang="da-DK" sz="1400" err="1"/>
                        <a:t>across</a:t>
                      </a:r>
                      <a:r>
                        <a:rPr lang="da-DK" sz="1400" dirty="0"/>
                        <a:t> </a:t>
                      </a:r>
                      <a:r>
                        <a:rPr lang="da-DK" sz="1400" err="1"/>
                        <a:t>providers</a:t>
                      </a:r>
                      <a:endParaRPr lang="da-DK" sz="1400" dirty="0" err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err="1"/>
                        <a:t>Multi</a:t>
                      </a:r>
                      <a:r>
                        <a:rPr lang="da-DK" sz="1400" dirty="0"/>
                        <a:t>-cloud offers diverse innovation but </a:t>
                      </a:r>
                      <a:r>
                        <a:rPr lang="da-DK" sz="1400" err="1"/>
                        <a:t>may</a:t>
                      </a:r>
                      <a:r>
                        <a:rPr lang="da-DK" sz="1400" dirty="0"/>
                        <a:t> </a:t>
                      </a:r>
                      <a:r>
                        <a:rPr lang="da-DK" sz="1400" err="1"/>
                        <a:t>require</a:t>
                      </a:r>
                      <a:r>
                        <a:rPr lang="da-DK" sz="1400" dirty="0"/>
                        <a:t> integration </a:t>
                      </a:r>
                      <a:r>
                        <a:rPr lang="da-DK" sz="1400" err="1"/>
                        <a:t>efforts</a:t>
                      </a:r>
                      <a:r>
                        <a:rPr lang="da-DK" sz="1400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379764"/>
                  </a:ext>
                </a:extLst>
              </a:tr>
              <a:tr h="738904">
                <a:tc>
                  <a:txBody>
                    <a:bodyPr/>
                    <a:lstStyle/>
                    <a:p>
                      <a:r>
                        <a:rPr lang="da-DK" sz="1400" b="1" dirty="0" err="1"/>
                        <a:t>Disaster</a:t>
                      </a:r>
                      <a:r>
                        <a:rPr lang="da-DK" sz="1400" b="1" dirty="0"/>
                        <a:t> Recovery</a:t>
                      </a:r>
                      <a:endParaRPr lang="da-DK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Limited </a:t>
                      </a:r>
                      <a:r>
                        <a:rPr lang="da-DK" sz="1400" err="1"/>
                        <a:t>if</a:t>
                      </a:r>
                      <a:r>
                        <a:rPr lang="da-DK" sz="1400" dirty="0"/>
                        <a:t> single </a:t>
                      </a:r>
                      <a:r>
                        <a:rPr lang="da-DK" sz="1400" err="1"/>
                        <a:t>provider</a:t>
                      </a:r>
                      <a:r>
                        <a:rPr lang="da-DK" sz="1400" dirty="0"/>
                        <a:t> </a:t>
                      </a:r>
                      <a:r>
                        <a:rPr lang="da-DK" sz="1400" err="1"/>
                        <a:t>fails</a:t>
                      </a:r>
                      <a:endParaRPr lang="da-DK" sz="1400" dirty="0" err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dirty="0" err="1"/>
                        <a:t>Enhanced</a:t>
                      </a:r>
                      <a:r>
                        <a:rPr lang="da-DK" sz="1400" dirty="0"/>
                        <a:t> with </a:t>
                      </a:r>
                      <a:r>
                        <a:rPr lang="da-DK" sz="1400" dirty="0" err="1"/>
                        <a:t>failover</a:t>
                      </a:r>
                      <a:r>
                        <a:rPr lang="da-DK" sz="1400" dirty="0"/>
                        <a:t> </a:t>
                      </a:r>
                      <a:r>
                        <a:rPr lang="da-DK" sz="1400" dirty="0" err="1"/>
                        <a:t>across</a:t>
                      </a:r>
                      <a:r>
                        <a:rPr lang="da-DK" sz="1400" dirty="0"/>
                        <a:t> clouds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err="1"/>
                        <a:t>Multi</a:t>
                      </a:r>
                      <a:r>
                        <a:rPr lang="da-DK" sz="1400" dirty="0"/>
                        <a:t>-cloud </a:t>
                      </a:r>
                      <a:r>
                        <a:rPr lang="da-DK" sz="1400" err="1"/>
                        <a:t>improves</a:t>
                      </a:r>
                      <a:r>
                        <a:rPr lang="da-DK" sz="1400" dirty="0"/>
                        <a:t> </a:t>
                      </a:r>
                      <a:r>
                        <a:rPr lang="da-DK" sz="1400" err="1"/>
                        <a:t>resilience</a:t>
                      </a:r>
                      <a:r>
                        <a:rPr lang="da-DK" sz="1400" dirty="0"/>
                        <a:t> but </a:t>
                      </a:r>
                      <a:r>
                        <a:rPr lang="da-DK" sz="1400" err="1"/>
                        <a:t>adds</a:t>
                      </a:r>
                      <a:r>
                        <a:rPr lang="da-DK" sz="1400" dirty="0"/>
                        <a:t> </a:t>
                      </a:r>
                      <a:r>
                        <a:rPr lang="da-DK" sz="1400" err="1"/>
                        <a:t>complexity</a:t>
                      </a:r>
                      <a:r>
                        <a:rPr lang="da-DK" sz="1400" dirty="0"/>
                        <a:t> in DR </a:t>
                      </a:r>
                      <a:r>
                        <a:rPr lang="da-DK" sz="1400" err="1"/>
                        <a:t>planning</a:t>
                      </a:r>
                      <a:r>
                        <a:rPr lang="da-DK" sz="1400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37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67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 descr="19 Memes about Kubernetes. 2019 has been really crazy in term of… | by Yann  | skale-5 | Medium">
            <a:extLst>
              <a:ext uri="{FF2B5EF4-FFF2-40B4-BE49-F238E27FC236}">
                <a16:creationId xmlns:a16="http://schemas.microsoft.com/office/drawing/2014/main" id="{E61CCD65-EB94-46E7-ADF4-1E41AF30B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568" y="2256795"/>
            <a:ext cx="4658881" cy="265063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Project Ultron &gt; Workload Placement &gt; Challenges</a:t>
              </a:r>
            </a:p>
          </p:txBody>
        </p:sp>
      </p:grpSp>
      <p:sp>
        <p:nvSpPr>
          <p:cNvPr id="5" name="TextBox 6">
            <a:extLst>
              <a:ext uri="{FF2B5EF4-FFF2-40B4-BE49-F238E27FC236}">
                <a16:creationId xmlns:a16="http://schemas.microsoft.com/office/drawing/2014/main" id="{3186DF2E-20B9-7971-0D40-20CFC0A1A6C7}"/>
              </a:ext>
            </a:extLst>
          </p:cNvPr>
          <p:cNvSpPr txBox="1"/>
          <p:nvPr/>
        </p:nvSpPr>
        <p:spPr>
          <a:xfrm>
            <a:off x="1288741" y="1970927"/>
            <a:ext cx="5835959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>
                <a:ea typeface="+mn-lt"/>
                <a:cs typeface="+mn-lt"/>
              </a:rPr>
              <a:t>Identifiability</a:t>
            </a: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100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 err="1">
                <a:ea typeface="+mn-lt"/>
                <a:cs typeface="+mn-lt"/>
              </a:rPr>
              <a:t>Attestability</a:t>
            </a:r>
            <a:endParaRPr lang="en-GB" sz="210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100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 err="1">
                <a:ea typeface="+mn-lt"/>
                <a:cs typeface="+mn-lt"/>
              </a:rPr>
              <a:t>Connectability</a:t>
            </a:r>
            <a:endParaRPr lang="en-GB" sz="2100" dirty="0" err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Observability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Hostability</a:t>
            </a:r>
          </a:p>
          <a:p>
            <a:endParaRPr lang="en-GB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100" dirty="0"/>
          </a:p>
        </p:txBody>
      </p:sp>
    </p:spTree>
    <p:extLst>
      <p:ext uri="{BB962C8B-B14F-4D97-AF65-F5344CB8AC3E}">
        <p14:creationId xmlns:p14="http://schemas.microsoft.com/office/powerpoint/2010/main" val="2495086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Project Ultron &gt; Architecture</a:t>
              </a:r>
            </a:p>
          </p:txBody>
        </p:sp>
      </p:grpSp>
      <p:pic>
        <p:nvPicPr>
          <p:cNvPr id="4" name="Billede 3" descr="Et billede, der indeholder tekst, skærmbillede, diagram, Kurve&#10;&#10;Beskrivelsen er genereret automatisk">
            <a:extLst>
              <a:ext uri="{FF2B5EF4-FFF2-40B4-BE49-F238E27FC236}">
                <a16:creationId xmlns:a16="http://schemas.microsoft.com/office/drawing/2014/main" id="{A02AC265-AA9F-DA2A-A018-C408F8134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886" y="1110953"/>
            <a:ext cx="7458229" cy="559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457720"/>
      </p:ext>
    </p:extLst>
  </p:cSld>
  <p:clrMapOvr>
    <a:masterClrMapping/>
  </p:clrMapOvr>
</p:sld>
</file>

<file path=ppt/theme/theme1.xml><?xml version="1.0" encoding="utf-8"?>
<a:theme xmlns:a="http://schemas.openxmlformats.org/drawingml/2006/main" name="DFDS PowerPoint Template 16_9 logo top">
  <a:themeElements>
    <a:clrScheme name="DFDS">
      <a:dk1>
        <a:srgbClr val="000000"/>
      </a:dk1>
      <a:lt1>
        <a:sysClr val="window" lastClr="FFFFFF"/>
      </a:lt1>
      <a:dk2>
        <a:srgbClr val="999A9C"/>
      </a:dk2>
      <a:lt2>
        <a:srgbClr val="B2BFC7"/>
      </a:lt2>
      <a:accent1>
        <a:srgbClr val="002B45"/>
      </a:accent1>
      <a:accent2>
        <a:srgbClr val="1B5786"/>
      </a:accent2>
      <a:accent3>
        <a:srgbClr val="ED8B00"/>
      </a:accent3>
      <a:accent4>
        <a:srgbClr val="6D6F71"/>
      </a:accent4>
      <a:accent5>
        <a:srgbClr val="5087AC"/>
      </a:accent5>
      <a:accent6>
        <a:srgbClr val="68B2E3"/>
      </a:accent6>
      <a:hlink>
        <a:srgbClr val="000000"/>
      </a:hlink>
      <a:folHlink>
        <a:srgbClr val="000000"/>
      </a:folHlink>
    </a:clrScheme>
    <a:fontScheme name="DFDS">
      <a:majorFont>
        <a:latin typeface="DFDS Bold"/>
        <a:ea typeface=""/>
        <a:cs typeface=""/>
      </a:majorFont>
      <a:minorFont>
        <a:latin typeface="DFD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1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21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D43EC03-67F5-4F81-9AD7-58BC9E8771E9}" vid="{CC25375D-1E03-4284-8BC0-9882BEFE5D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5BD4264CB9094CA7944F610D2D7DCA" ma:contentTypeVersion="8" ma:contentTypeDescription="Create a new document." ma:contentTypeScope="" ma:versionID="36788d498739cbca4c312194324cbb1d">
  <xsd:schema xmlns:xsd="http://www.w3.org/2001/XMLSchema" xmlns:xs="http://www.w3.org/2001/XMLSchema" xmlns:p="http://schemas.microsoft.com/office/2006/metadata/properties" xmlns:ns2="2279a1a0-7112-41f8-b496-d9a5c3576fb0" xmlns:ns3="95c0be1d-4093-4789-923d-5b0c8c8304dc" targetNamespace="http://schemas.microsoft.com/office/2006/metadata/properties" ma:root="true" ma:fieldsID="c1c5f53f88eec499e334befc5346a665" ns2:_="" ns3:_="">
    <xsd:import namespace="2279a1a0-7112-41f8-b496-d9a5c3576fb0"/>
    <xsd:import namespace="95c0be1d-4093-4789-923d-5b0c8c8304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79a1a0-7112-41f8-b496-d9a5c3576f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c0be1d-4093-4789-923d-5b0c8c8304d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73EE10-C1B2-449B-9085-39965BA21A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E2CA-DCC7-45E5-87C8-6789A166AF77}">
  <ds:schemaRefs>
    <ds:schemaRef ds:uri="2279a1a0-7112-41f8-b496-d9a5c3576fb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95c0be1d-4093-4789-923d-5b0c8c8304d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E1B2A46-6D8E-4320-B782-CA3128996A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79a1a0-7112-41f8-b496-d9a5c3576fb0"/>
    <ds:schemaRef ds:uri="95c0be1d-4093-4789-923d-5b0c8c8304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DFDS_Group_PPTX_Compressed_06_2018</Template>
  <TotalTime>0</TotalTime>
  <Words>1372</Words>
  <Application>Microsoft Office PowerPoint</Application>
  <PresentationFormat>Widescreen</PresentationFormat>
  <Paragraphs>215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5" baseType="lpstr">
      <vt:lpstr>DFDS PowerPoint Template 16_9 logo top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Training  Updated 20 September 2019  </dc:title>
  <dc:creator/>
  <cp:revision>414</cp:revision>
  <dcterms:created xsi:type="dcterms:W3CDTF">2018-06-22T08:51:20Z</dcterms:created>
  <dcterms:modified xsi:type="dcterms:W3CDTF">2024-10-29T23:03:22Z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SD_DocumentLanguage">
    <vt:lpwstr>en-GB</vt:lpwstr>
  </property>
  <property fmtid="{D5CDD505-2E9C-101B-9397-08002B2CF9AE}" pid="4" name="ContentTypeId">
    <vt:lpwstr>0x010100F65BD4264CB9094CA7944F610D2D7DCA</vt:lpwstr>
  </property>
  <property fmtid="{D5CDD505-2E9C-101B-9397-08002B2CF9AE}" pid="5" name="MSIP_Label_c2458218-87f2-45e0-bab0-e659c30d0ebd_Enabled">
    <vt:lpwstr>True</vt:lpwstr>
  </property>
  <property fmtid="{D5CDD505-2E9C-101B-9397-08002B2CF9AE}" pid="6" name="MSIP_Label_c2458218-87f2-45e0-bab0-e659c30d0ebd_SiteId">
    <vt:lpwstr>73a99466-ad05-4221-9f90-e7142aa2f6c1</vt:lpwstr>
  </property>
  <property fmtid="{D5CDD505-2E9C-101B-9397-08002B2CF9AE}" pid="7" name="MSIP_Label_c2458218-87f2-45e0-bab0-e659c30d0ebd_Owner">
    <vt:lpwstr>toban@dfds.com</vt:lpwstr>
  </property>
  <property fmtid="{D5CDD505-2E9C-101B-9397-08002B2CF9AE}" pid="8" name="MSIP_Label_c2458218-87f2-45e0-bab0-e659c30d0ebd_SetDate">
    <vt:lpwstr>2019-10-18T10:26:23.9121466Z</vt:lpwstr>
  </property>
  <property fmtid="{D5CDD505-2E9C-101B-9397-08002B2CF9AE}" pid="9" name="MSIP_Label_c2458218-87f2-45e0-bab0-e659c30d0ebd_Name">
    <vt:lpwstr>Public</vt:lpwstr>
  </property>
  <property fmtid="{D5CDD505-2E9C-101B-9397-08002B2CF9AE}" pid="10" name="MSIP_Label_c2458218-87f2-45e0-bab0-e659c30d0ebd_Application">
    <vt:lpwstr>Microsoft Azure Information Protection</vt:lpwstr>
  </property>
  <property fmtid="{D5CDD505-2E9C-101B-9397-08002B2CF9AE}" pid="11" name="MSIP_Label_c2458218-87f2-45e0-bab0-e659c30d0ebd_ActionId">
    <vt:lpwstr>289ffa8a-9637-4421-9530-7573293065f2</vt:lpwstr>
  </property>
  <property fmtid="{D5CDD505-2E9C-101B-9397-08002B2CF9AE}" pid="12" name="MSIP_Label_c2458218-87f2-45e0-bab0-e659c30d0ebd_Extended_MSFT_Method">
    <vt:lpwstr>Automatic</vt:lpwstr>
  </property>
  <property fmtid="{D5CDD505-2E9C-101B-9397-08002B2CF9AE}" pid="13" name="Sensitivity">
    <vt:lpwstr>Public</vt:lpwstr>
  </property>
</Properties>
</file>