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2" r:id="rId6"/>
    <p:sldId id="264" r:id="rId7"/>
    <p:sldId id="263" r:id="rId8"/>
    <p:sldId id="267" r:id="rId9"/>
    <p:sldId id="257" r:id="rId10"/>
    <p:sldId id="266" r:id="rId11"/>
    <p:sldId id="272" r:id="rId12"/>
    <p:sldId id="270" r:id="rId13"/>
    <p:sldId id="271" r:id="rId14"/>
    <p:sldId id="269" r:id="rId15"/>
    <p:sldId id="268" r:id="rId16"/>
    <p:sldId id="273" r:id="rId17"/>
    <p:sldId id="275" r:id="rId18"/>
    <p:sldId id="274" r:id="rId19"/>
    <p:sldId id="26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06" autoAdjust="0"/>
    <p:restoredTop sz="93907" autoAdjust="0"/>
  </p:normalViewPr>
  <p:slideViewPr>
    <p:cSldViewPr snapToGrid="0">
      <p:cViewPr varScale="1">
        <p:scale>
          <a:sx n="64" d="100"/>
          <a:sy n="64" d="100"/>
        </p:scale>
        <p:origin x="2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5DBC7-D9F6-46D6-9932-ED897FD93B96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578B7-AC7A-4A41-A802-13AD6346B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60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https://www.ibr.cs.tu-bs.de/courses/ss11/vs/VS-Kap05-Synchronisation-Single.pdf </a:t>
            </a:r>
          </a:p>
          <a:p>
            <a:endParaRPr lang="de-DE" dirty="0"/>
          </a:p>
          <a:p>
            <a:r>
              <a:rPr lang="de-DE" dirty="0"/>
              <a:t>Abweichende Initialisierung (konstantes Offset) I Abweichende Ganggeschwindigkeit (Frequenzfehler) I Unterliegt </a:t>
            </a:r>
            <a:r>
              <a:rPr lang="de-DE" dirty="0" err="1"/>
              <a:t>Umgebungseinflussen</a:t>
            </a:r>
            <a:r>
              <a:rPr lang="de-DE" dirty="0"/>
              <a:t> (z.B. Bauteilalterung, ¨ </a:t>
            </a:r>
            <a:r>
              <a:rPr lang="de-DE" dirty="0" err="1"/>
              <a:t>Temperaturabh¨angigkeit</a:t>
            </a:r>
            <a:r>
              <a:rPr lang="de-DE" dirty="0"/>
              <a:t>)</a:t>
            </a:r>
          </a:p>
          <a:p>
            <a:r>
              <a:rPr lang="de-DE" dirty="0"/>
              <a:t>https://www4.cs.fau.de/Lehre/SS09/V_VS/Vorlesung/VS08.pdf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578B7-AC7A-4A41-A802-13AD6346B8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65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578B7-AC7A-4A41-A802-13AD6346B85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31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578B7-AC7A-4A41-A802-13AD6346B85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28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 : </a:t>
            </a:r>
            <a:r>
              <a:rPr lang="de-DE" dirty="0" err="1"/>
              <a:t>you</a:t>
            </a:r>
            <a:r>
              <a:rPr lang="de-DE" dirty="0"/>
              <a:t>-Tube Video</a:t>
            </a:r>
          </a:p>
          <a:p>
            <a:r>
              <a:rPr lang="de-DE" dirty="0"/>
              <a:t>https://www.wirtschaftsinformatik-muenchen.de/wp-content/uploads/Peter%20Mandl/Lehrveranstaltungen/WiSe%2014-15/Verteilte%20Systeme/09-Gruppenkommunikation.pdf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578B7-AC7A-4A41-A802-13AD6346B85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29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9E29D-9308-4C2C-B7F4-5A26B1D16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B372A7-B59C-4885-8F11-4EB2246CA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B32F5-5E58-4890-8426-0C8F837A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982-41DF-409F-90C7-DBD2380CFECD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19706-ECB3-45E5-B9B8-58463C50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D2440C-58E9-4A1E-85F8-70C2E6AE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85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34B93-1005-47B3-AD5A-D1B73E3E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E2701B-304F-470F-B133-10CB6A1A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89C91-1B77-4279-9C23-A170F00A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AEDA-2B24-4879-8D99-BCB22BBB86F4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C6947-9691-49AA-86B5-F898157D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2F934-A6EB-4BDE-A28F-D92143B9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67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8854BC-E856-4BF4-9AF2-39505C03C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F2F673-0150-44BE-A78D-045B1666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C83CD-ED61-4D2F-853A-DAF881C4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7E59-E5A1-4FE6-9C02-C1C34C673C0B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328A5E-56F6-43F7-B01E-197660AF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3046A2-F264-4E78-B0DB-A61541A9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41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EA970-9354-43B7-8609-F62BDE83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A14CC-79A9-4E99-A5A0-7C808E11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CDAF8-C0A9-46D2-819D-ABE844E5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9BD8-87EE-4C77-A579-BFAB9A4AFE99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F8BFC5-5BE9-46B3-BC78-584BCCC2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3FA0D5-F776-47A0-8E0A-513D9F40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28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7ABAA-35EE-4966-997D-91430FDF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68533-A89E-45C4-BFFD-E1607D21E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FB3413-B8E0-4D5E-96CE-A82632C0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B535-F8D1-408E-BF90-28DC03C95BD3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5D93-52D8-4C88-AA23-0DE5B167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9D80F-551A-4D7D-B6CA-5E1ECEB9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06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47764-D246-42D6-A97C-B8E336E8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DD2E19-229F-45C8-A680-8671AC203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91E78B-8C70-4CF0-96E9-A45DAE757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B3D0E7-D70C-4A08-9CED-97CB8AF7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F04C-3D5D-41AC-8842-3A846C920927}" type="datetime1">
              <a:rPr lang="de-DE" smtClean="0"/>
              <a:t>02.07.2021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D82AED-E027-48CE-B4FD-22CA8376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7940A-841D-457D-A620-85F4DEDC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47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C897A-6F75-4033-8910-D7F09871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C53D55-D2E6-497D-BC9B-3075F034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DC1BC4-C57C-4807-A6F6-599CE92E2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80E087-D39D-4D05-B8CD-4CDEDF8ED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09A64A-FDB2-41E1-9657-398C2345C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5BC4DF-A459-41CA-BA3B-1EA1F9DF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2D29-E73A-4DD7-9891-AD0A4B86FAEB}" type="datetime1">
              <a:rPr lang="de-DE" smtClean="0"/>
              <a:t>02.07.2021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9A4785-1677-4E41-B38A-096B99ED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921975-4E5E-4037-990F-71CA1A06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64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7BBAA-A075-4E51-9AA6-6B630FE2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A7E94F-71C7-4FEC-B391-EF0EA288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7096-1DE9-479C-8046-431352E3CFAA}" type="datetime1">
              <a:rPr lang="de-DE" smtClean="0"/>
              <a:t>02.07.2021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673027-B93E-4706-A1E6-565E90DB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C26E7C-2072-4998-8532-3202C4CC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1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8E6B56-0189-4C24-9EB3-2A09E033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7F7-859F-48E0-A895-7485699D8FFC}" type="datetime1">
              <a:rPr lang="de-DE" smtClean="0"/>
              <a:t>02.07.2021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37F212-D1EE-40ED-AF2C-C201F90B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881A9A-0A24-4C49-98BE-43ACCC72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6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7FAF4-4015-4908-A96D-BE5F1085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2990C-7D64-45B4-9477-85B889378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F5E5DA-0742-41CA-928E-0548E8F89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E630AA-3970-4543-B40A-5D3B9EB3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3050-6422-4BC4-B42D-CE085AE6EDC0}" type="datetime1">
              <a:rPr lang="de-DE" smtClean="0"/>
              <a:t>02.07.2021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013AA6-A429-4349-97D1-ED3D8C9E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32427-851F-4D71-AA63-31299D91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93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7BA58-1A40-42A5-BD5D-111E9B42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367D1C-5759-474B-B651-90908ECFE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0E1FEC-CC58-49CB-A5C4-7DFBF07F9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3D2054-F8AB-42DE-998A-FE394066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A141-E6D7-4A0E-9189-6AA2113A83AA}" type="datetime1">
              <a:rPr lang="de-DE" smtClean="0"/>
              <a:t>02.07.2021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2B383B-E3BB-42F7-8094-89F19830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A99D8D-D8EE-4A88-9071-52A09AE6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3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54F3DB-A4A7-4CA6-8231-75AD0E1D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C8D7E6-8BC1-4C57-8199-C5D192A1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F3A84-6331-4BA9-9484-C3D8B564B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6095-E5A3-4882-8578-16B9AB51BC78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EB047-576C-4B56-9AC9-0C0C08855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468F43-B116-439B-9D0C-A4C0901AF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996B-8ED6-41B9-ACEE-6B02FD98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4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s.inf.ethz.ch/edu/WS0203/VA/slides/Vorl.VertAlgWS0203_14.pdf" TargetMode="External"/><Relationship Id="rId2" Type="http://schemas.openxmlformats.org/officeDocument/2006/relationships/hyperlink" Target="https://www.ibr.cs.tu-bs.de/courses/ss11/vs/VS-Kap05-Synchronisation-Singl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rtschaftsinformatik-muenchen.de/wp-content/uploads/Peter%20Mandl/Lehrveranstaltungen/WiSe%2014-15/Verteilte%20Systeme/09-Gruppenkommunikation.pdf" TargetMode="External"/><Relationship Id="rId5" Type="http://schemas.openxmlformats.org/officeDocument/2006/relationships/hyperlink" Target="https://unsplash.com/photos/fteR0e2BzKo" TargetMode="External"/><Relationship Id="rId4" Type="http://schemas.openxmlformats.org/officeDocument/2006/relationships/hyperlink" Target="https://unsplash.com/photos/2FPjlAyMQ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D4D1D-414E-4B60-9452-B3CF83B00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Kausaler Multicast mittels Vektoruhren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40725E-3413-4167-BFFB-342463FFD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Referent: Belal </a:t>
            </a:r>
            <a:r>
              <a:rPr lang="de-DE" dirty="0" err="1"/>
              <a:t>Karimzai</a:t>
            </a:r>
            <a:r>
              <a:rPr lang="de-DE" dirty="0"/>
              <a:t> 2417580</a:t>
            </a:r>
          </a:p>
          <a:p>
            <a:r>
              <a:rPr lang="de-DE" dirty="0"/>
              <a:t>Bachelor Angewandte Informatik – Verteile Systeme</a:t>
            </a:r>
          </a:p>
          <a:p>
            <a:r>
              <a:rPr lang="de-DE" dirty="0"/>
              <a:t>Betreuer: Prof. Dr. Klauck</a:t>
            </a:r>
          </a:p>
          <a:p>
            <a:r>
              <a:rPr lang="de-DE" dirty="0"/>
              <a:t>HAW Hamburg Sommersemester 2021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352D2-6CBE-4896-9C09-AB1A579B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F66C-B8A0-478B-9B10-DDE58F79CD1B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62A0C8-6BF5-401F-945A-6547D5C1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68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B7BBA-019E-4C9C-B1F9-909EF6CD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der Anwendung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730107D-0E9C-4EE6-A58E-013BFD855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90" y="1825625"/>
            <a:ext cx="9835020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EC1BA1-8851-4322-929D-8A4E3609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9BD8-87EE-4C77-A579-BFAB9A4AFE99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D091F0-3F3F-454C-A781-701BC3B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62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5102D-6048-4560-8249-8BE9D5EE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B13A9-7926-41C9-8559-D5F451DD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VT besteht aus </a:t>
            </a:r>
            <a:r>
              <a:rPr lang="de-DE" dirty="0" err="1"/>
              <a:t>Pnum</a:t>
            </a:r>
            <a:r>
              <a:rPr lang="de-DE" dirty="0"/>
              <a:t> und VC : {</a:t>
            </a:r>
            <a:r>
              <a:rPr lang="de-DE" dirty="0" err="1"/>
              <a:t>Pnum</a:t>
            </a:r>
            <a:r>
              <a:rPr lang="de-DE" dirty="0"/>
              <a:t>, VC}</a:t>
            </a:r>
          </a:p>
          <a:p>
            <a:r>
              <a:rPr lang="de-DE" dirty="0"/>
              <a:t>HBQ : [ {Message, VT}</a:t>
            </a:r>
            <a:r>
              <a:rPr lang="de-DE" sz="1800" dirty="0"/>
              <a:t>1</a:t>
            </a:r>
            <a:r>
              <a:rPr lang="de-DE" dirty="0"/>
              <a:t>, … , {Message, VT}</a:t>
            </a:r>
            <a:r>
              <a:rPr lang="de-DE" sz="1800" dirty="0"/>
              <a:t>n </a:t>
            </a:r>
            <a:r>
              <a:rPr lang="de-DE" dirty="0"/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DLQ: 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{Message, VT}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… , {Message, VT}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endParaRPr lang="de-DE" sz="3200" dirty="0"/>
          </a:p>
          <a:p>
            <a:endParaRPr lang="de-DE" sz="3200" dirty="0"/>
          </a:p>
          <a:p>
            <a:r>
              <a:rPr lang="de-DE" dirty="0"/>
              <a:t>Vorschlag für HBQ (Hash) </a:t>
            </a:r>
          </a:p>
          <a:p>
            <a:r>
              <a:rPr lang="de-DE" dirty="0"/>
              <a:t>[{</a:t>
            </a:r>
            <a:r>
              <a:rPr lang="de-DE" dirty="0" err="1"/>
              <a:t>Pnum</a:t>
            </a:r>
            <a:r>
              <a:rPr lang="de-DE" sz="1800" dirty="0" err="1"/>
              <a:t>a</a:t>
            </a:r>
            <a:r>
              <a:rPr lang="de-DE" dirty="0"/>
              <a:t>, [{Message, VT}</a:t>
            </a:r>
            <a:r>
              <a:rPr lang="de-DE" sz="1800" dirty="0"/>
              <a:t>1</a:t>
            </a:r>
            <a:r>
              <a:rPr lang="de-DE" dirty="0"/>
              <a:t>, … , {Message, VT}</a:t>
            </a:r>
            <a:r>
              <a:rPr lang="de-DE" sz="1800" dirty="0"/>
              <a:t>n </a:t>
            </a:r>
            <a:r>
              <a:rPr lang="de-DE" dirty="0"/>
              <a:t>]}, …, </a:t>
            </a:r>
            <a:br>
              <a:rPr lang="de-DE" dirty="0"/>
            </a:br>
            <a:r>
              <a:rPr lang="de-DE" dirty="0"/>
              <a:t>{</a:t>
            </a:r>
            <a:r>
              <a:rPr lang="de-DE" dirty="0" err="1"/>
              <a:t>Pnum</a:t>
            </a:r>
            <a:r>
              <a:rPr lang="de-DE" sz="1800" dirty="0" err="1"/>
              <a:t>c</a:t>
            </a:r>
            <a:r>
              <a:rPr lang="de-DE" dirty="0"/>
              <a:t>, [{Message, VT}</a:t>
            </a:r>
            <a:r>
              <a:rPr lang="de-DE" sz="1800" dirty="0"/>
              <a:t>1</a:t>
            </a:r>
            <a:r>
              <a:rPr lang="de-DE" dirty="0"/>
              <a:t>, … , {Message, VT}</a:t>
            </a:r>
            <a:r>
              <a:rPr lang="de-DE" sz="1800" dirty="0"/>
              <a:t>n </a:t>
            </a:r>
            <a:r>
              <a:rPr lang="de-DE" dirty="0"/>
              <a:t>]} ]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27A2AB-CC63-46D4-8AB0-C7201E2E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9BD8-87EE-4C77-A579-BFAB9A4AFE99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7F444E-7804-4A53-BCC9-9CD9EDEF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43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2D7F3-3031-49AA-96BA-4E29E448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Entwurf – Laufzeitsicht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2F4456B-65A9-43B5-A044-AF850EED0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F81FD-8B6E-49EA-905C-D21E60F3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9BD8-87EE-4C77-A579-BFAB9A4AFE99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DE67EA-CB4A-46E7-8972-526E7B05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12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E56A67-3D19-45BB-AF01-A93EC03E4E1F}"/>
              </a:ext>
            </a:extLst>
          </p:cNvPr>
          <p:cNvSpPr txBox="1"/>
          <p:nvPr/>
        </p:nvSpPr>
        <p:spPr>
          <a:xfrm>
            <a:off x="2832496" y="6246654"/>
            <a:ext cx="32156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Abbildung 4</a:t>
            </a:r>
          </a:p>
        </p:txBody>
      </p:sp>
    </p:spTree>
    <p:extLst>
      <p:ext uri="{BB962C8B-B14F-4D97-AF65-F5344CB8AC3E}">
        <p14:creationId xmlns:p14="http://schemas.microsoft.com/office/powerpoint/2010/main" val="388322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AB4BC-5F42-4624-9377-7B40BE62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Initialisierungsphase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9B1E2B5-A002-4307-AAE3-45D1CC048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13548"/>
            <a:ext cx="5118936" cy="447267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B70C5F-C5C1-4C03-8686-E29109D7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9BD8-87EE-4C77-A579-BFAB9A4AFE99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4C3A7-60A6-41CE-9A69-8F5712AF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13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A217FE-FFE6-4271-B78C-717F16440FE0}"/>
              </a:ext>
            </a:extLst>
          </p:cNvPr>
          <p:cNvSpPr txBox="1"/>
          <p:nvPr/>
        </p:nvSpPr>
        <p:spPr>
          <a:xfrm>
            <a:off x="8610600" y="319816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VT = {</a:t>
            </a:r>
            <a:r>
              <a:rPr lang="de-DE" sz="2400" b="1" dirty="0" err="1"/>
              <a:t>Pnum</a:t>
            </a:r>
            <a:r>
              <a:rPr lang="de-DE" sz="2400" b="1" dirty="0"/>
              <a:t>, [0]}</a:t>
            </a:r>
          </a:p>
        </p:txBody>
      </p:sp>
    </p:spTree>
    <p:extLst>
      <p:ext uri="{BB962C8B-B14F-4D97-AF65-F5344CB8AC3E}">
        <p14:creationId xmlns:p14="http://schemas.microsoft.com/office/powerpoint/2010/main" val="140110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AF9BA-08FF-4436-81D1-CDF261A3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Sendeereignis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DFE96FD-4A81-4290-93B9-98381776B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68" y="1690688"/>
            <a:ext cx="7478119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26686A-1935-4BD0-B2DE-A6AE4621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9BD8-87EE-4C77-A579-BFAB9A4AFE99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AAE72C-BA5F-40B3-94B2-D3DC301C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14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1CB0F3-B9CC-46A7-8B2F-1BB3F688A88F}"/>
              </a:ext>
            </a:extLst>
          </p:cNvPr>
          <p:cNvSpPr txBox="1"/>
          <p:nvPr/>
        </p:nvSpPr>
        <p:spPr>
          <a:xfrm>
            <a:off x="9109710" y="3257704"/>
            <a:ext cx="245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VT = {</a:t>
            </a:r>
            <a:r>
              <a:rPr lang="de-DE" sz="2400" b="1" dirty="0" err="1"/>
              <a:t>Pnum</a:t>
            </a:r>
            <a:r>
              <a:rPr lang="de-DE" sz="2400" b="1" dirty="0"/>
              <a:t>, [0]}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2A4235-62AF-48B0-9EF3-051868A416B6}"/>
              </a:ext>
            </a:extLst>
          </p:cNvPr>
          <p:cNvSpPr txBox="1"/>
          <p:nvPr/>
        </p:nvSpPr>
        <p:spPr>
          <a:xfrm>
            <a:off x="9109710" y="4316346"/>
            <a:ext cx="245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VT = {</a:t>
            </a:r>
            <a:r>
              <a:rPr lang="de-DE" sz="2400" b="1" dirty="0" err="1"/>
              <a:t>Pnum</a:t>
            </a:r>
            <a:r>
              <a:rPr lang="de-DE" sz="2400" b="1" dirty="0"/>
              <a:t>, [1]}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3288A5-917F-44CA-ABEB-5B383F8A337A}"/>
              </a:ext>
            </a:extLst>
          </p:cNvPr>
          <p:cNvCxnSpPr>
            <a:cxnSpLocks/>
          </p:cNvCxnSpPr>
          <p:nvPr/>
        </p:nvCxnSpPr>
        <p:spPr>
          <a:xfrm>
            <a:off x="10218420" y="3866357"/>
            <a:ext cx="0" cy="40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C64071F-08F1-4281-AB0B-C07CDB2D1ABA}"/>
              </a:ext>
            </a:extLst>
          </p:cNvPr>
          <p:cNvSpPr txBox="1"/>
          <p:nvPr/>
        </p:nvSpPr>
        <p:spPr>
          <a:xfrm>
            <a:off x="8076428" y="2465348"/>
            <a:ext cx="3605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Inkrementiere Ereigniszähler:</a:t>
            </a:r>
          </a:p>
          <a:p>
            <a:r>
              <a:rPr lang="de-DE" sz="2000" b="1" dirty="0" err="1"/>
              <a:t>tickVT</a:t>
            </a:r>
            <a:r>
              <a:rPr lang="de-DE" sz="2000" b="1" dirty="0"/>
              <a:t>(VT)</a:t>
            </a:r>
          </a:p>
        </p:txBody>
      </p:sp>
    </p:spTree>
    <p:extLst>
      <p:ext uri="{BB962C8B-B14F-4D97-AF65-F5344CB8AC3E}">
        <p14:creationId xmlns:p14="http://schemas.microsoft.com/office/powerpoint/2010/main" val="47775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72D5-A3D0-490D-98F9-11CB2F55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695"/>
            <a:ext cx="10515600" cy="1325563"/>
          </a:xfrm>
        </p:spPr>
        <p:txBody>
          <a:bodyPr/>
          <a:lstStyle/>
          <a:p>
            <a:r>
              <a:rPr lang="de-DE" dirty="0"/>
              <a:t>Empfang-Ereignis an der Middleware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0270F41-6C66-4176-A86C-BDF36BFA0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57" y="1690688"/>
            <a:ext cx="4324085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AC47D9-68A2-449A-B20B-1947F36D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9BD8-87EE-4C77-A579-BFAB9A4AFE99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3D5C1B-B29F-44DF-A4D6-99CA711A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15</a:t>
            </a:fld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0FE30FD-B884-47C7-859A-41035DC1CDC0}"/>
              </a:ext>
            </a:extLst>
          </p:cNvPr>
          <p:cNvSpPr txBox="1"/>
          <p:nvPr/>
        </p:nvSpPr>
        <p:spPr>
          <a:xfrm>
            <a:off x="6313168" y="4385805"/>
            <a:ext cx="382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Bedingung für Auslieferung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B8A70EF-51C0-4753-8452-D5B136F96AE9}"/>
              </a:ext>
            </a:extLst>
          </p:cNvPr>
          <p:cNvSpPr txBox="1"/>
          <p:nvPr/>
        </p:nvSpPr>
        <p:spPr>
          <a:xfrm>
            <a:off x="6215536" y="5021293"/>
            <a:ext cx="4020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de-DE" sz="2400" b="1" dirty="0"/>
              <a:t>VT[i] &lt; </a:t>
            </a:r>
            <a:r>
              <a:rPr lang="de-DE" sz="2400" b="1" dirty="0" err="1"/>
              <a:t>vt</a:t>
            </a:r>
            <a:r>
              <a:rPr lang="de-DE" sz="2400" b="1" dirty="0"/>
              <a:t>[i]</a:t>
            </a:r>
          </a:p>
          <a:p>
            <a:pPr marL="342900" indent="-342900">
              <a:buAutoNum type="arabicPeriod"/>
            </a:pPr>
            <a:r>
              <a:rPr lang="de-DE" sz="2400" b="1" dirty="0" err="1"/>
              <a:t>VTi</a:t>
            </a:r>
            <a:r>
              <a:rPr lang="de-DE" sz="2400" b="1" dirty="0"/>
              <a:t>[k] ≥ </a:t>
            </a:r>
            <a:r>
              <a:rPr lang="de-DE" sz="2400" b="1" dirty="0" err="1"/>
              <a:t>vt</a:t>
            </a:r>
            <a:r>
              <a:rPr lang="de-DE" sz="2400" b="1" dirty="0"/>
              <a:t>[k] (für k ≠ j)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775715D-8A07-48F6-8BE8-637EA95620CD}"/>
              </a:ext>
            </a:extLst>
          </p:cNvPr>
          <p:cNvSpPr txBox="1"/>
          <p:nvPr/>
        </p:nvSpPr>
        <p:spPr>
          <a:xfrm>
            <a:off x="6156959" y="1764309"/>
            <a:ext cx="5010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Vergleichsmethode der Vektoruhr </a:t>
            </a:r>
            <a:r>
              <a:rPr lang="de-DE" sz="2000" b="1" u="sng" dirty="0" err="1"/>
              <a:t>compVT</a:t>
            </a:r>
            <a:r>
              <a:rPr lang="de-DE" sz="2000" b="1" u="sng" dirty="0"/>
              <a:t>(VT1, VT2):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8D60B3B-FC21-4F04-B61C-4C56E213BFC4}"/>
              </a:ext>
            </a:extLst>
          </p:cNvPr>
          <p:cNvSpPr txBox="1"/>
          <p:nvPr/>
        </p:nvSpPr>
        <p:spPr>
          <a:xfrm>
            <a:off x="5974079" y="2666028"/>
            <a:ext cx="49301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de-DE" sz="2400" b="1" dirty="0"/>
              <a:t>VGL [0,1] &gt; [0,0] -- </a:t>
            </a:r>
            <a:r>
              <a:rPr lang="de-DE" sz="2400" b="1" dirty="0" err="1"/>
              <a:t>aftertVT</a:t>
            </a:r>
            <a:endParaRPr lang="de-DE" sz="2400" b="1" dirty="0"/>
          </a:p>
          <a:p>
            <a:pPr marL="342900" indent="-342900">
              <a:buAutoNum type="arabicPeriod"/>
            </a:pPr>
            <a:r>
              <a:rPr lang="de-DE" sz="2400" b="1" dirty="0"/>
              <a:t>VGL [0,1] &lt; [0,2] -- </a:t>
            </a:r>
            <a:r>
              <a:rPr lang="de-DE" sz="2400" b="1" dirty="0" err="1"/>
              <a:t>beforeVT</a:t>
            </a:r>
            <a:endParaRPr lang="de-DE" sz="2400" b="1" dirty="0"/>
          </a:p>
          <a:p>
            <a:pPr marL="342900" indent="-342900">
              <a:buAutoNum type="arabicPeriod"/>
            </a:pPr>
            <a:r>
              <a:rPr lang="de-DE" sz="2400" b="1" dirty="0"/>
              <a:t>VGL [1,0] || [0,1] -- </a:t>
            </a:r>
            <a:r>
              <a:rPr lang="de-DE" sz="2400" b="1" dirty="0" err="1"/>
              <a:t>concurrentVT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22319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F7300-89CE-4913-807A-8CF24743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Auslieferung an anfragenden Client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AE8C55B-F37A-401D-AC55-4FD6D95D3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361" y="1847850"/>
            <a:ext cx="4648357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C59E5D-B36F-48D6-85C7-FC87E020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9BD8-87EE-4C77-A579-BFAB9A4AFE99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0A8ADE-571B-4EF3-B09F-D99726CD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16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02DD969-5246-484D-8AC3-C79D35B2D9E5}"/>
              </a:ext>
            </a:extLst>
          </p:cNvPr>
          <p:cNvSpPr txBox="1"/>
          <p:nvPr/>
        </p:nvSpPr>
        <p:spPr>
          <a:xfrm>
            <a:off x="7309563" y="2107209"/>
            <a:ext cx="5010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Synchronisierung der Vektoruhren:</a:t>
            </a:r>
          </a:p>
          <a:p>
            <a:r>
              <a:rPr lang="de-DE" sz="2000" b="1" dirty="0" err="1"/>
              <a:t>syncVT</a:t>
            </a:r>
            <a:r>
              <a:rPr lang="de-DE" sz="2000" b="1" dirty="0"/>
              <a:t>(VT1, VT2)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388AB21-3CB7-4198-90D7-C0B3E249B27D}"/>
              </a:ext>
            </a:extLst>
          </p:cNvPr>
          <p:cNvSpPr txBox="1"/>
          <p:nvPr/>
        </p:nvSpPr>
        <p:spPr>
          <a:xfrm>
            <a:off x="7543800" y="3331021"/>
            <a:ext cx="344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NewVT</a:t>
            </a:r>
            <a:r>
              <a:rPr lang="de-DE" sz="2400" b="1" dirty="0"/>
              <a:t> = MAX(VT1, VT2)</a:t>
            </a:r>
          </a:p>
        </p:txBody>
      </p:sp>
    </p:spTree>
    <p:extLst>
      <p:ext uri="{BB962C8B-B14F-4D97-AF65-F5344CB8AC3E}">
        <p14:creationId xmlns:p14="http://schemas.microsoft.com/office/powerpoint/2010/main" val="35598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9A229-77E0-4AAF-93D7-B591CB8B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und Nachteile von Vektoruhren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23E5C-EF6C-4998-855E-D197B6D6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Kausale Relation in beiden Richtungen (e1 -&gt; e2) </a:t>
            </a:r>
            <a:r>
              <a:rPr lang="de-DE" dirty="0">
                <a:sym typeface="Wingdings" panose="05000000000000000000" pitchFamily="2" charset="2"/>
              </a:rPr>
              <a:t> L(e1) &lt; L(e2)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Historie der Ereignisse abgespeichert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Nachteil: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Overhead aufgrund der Zeitstempel mit steigender Anzahl an Teilnehmer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Skalierbarkeit und Performance leiden darunter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F64E4-1FBE-418A-8E82-1DB63CDF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9BD8-87EE-4C77-A579-BFAB9A4AFE99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97CF98-5DD0-471C-BF2E-4830E83D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65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98D65-C1C6-4691-A104-7D333308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Anwendungsszenario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F9153-A143-4AD1-9F71-3C09256A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Transaktionen über </a:t>
            </a:r>
            <a:r>
              <a:rPr lang="de-DE" b="0" i="0" dirty="0">
                <a:solidFill>
                  <a:srgbClr val="222222"/>
                </a:solidFill>
                <a:effectLst/>
              </a:rPr>
              <a:t>Ethereum</a:t>
            </a:r>
          </a:p>
          <a:p>
            <a:r>
              <a:rPr lang="de-DE" dirty="0">
                <a:solidFill>
                  <a:srgbClr val="222222"/>
                </a:solidFill>
              </a:rPr>
              <a:t>Ziel: Transaktionen </a:t>
            </a:r>
            <a:r>
              <a:rPr lang="de-DE" dirty="0" err="1">
                <a:solidFill>
                  <a:srgbClr val="222222"/>
                </a:solidFill>
              </a:rPr>
              <a:t>Nonces</a:t>
            </a:r>
            <a:r>
              <a:rPr lang="de-DE" dirty="0">
                <a:solidFill>
                  <a:srgbClr val="222222"/>
                </a:solidFill>
              </a:rPr>
              <a:t> zu ersetzen (eindeutige Nummer)</a:t>
            </a:r>
          </a:p>
          <a:p>
            <a:r>
              <a:rPr lang="de-DE" dirty="0">
                <a:solidFill>
                  <a:srgbClr val="222222"/>
                </a:solidFill>
              </a:rPr>
              <a:t>Probleme: </a:t>
            </a:r>
            <a:r>
              <a:rPr lang="de-DE" dirty="0" err="1">
                <a:solidFill>
                  <a:srgbClr val="222222"/>
                </a:solidFill>
              </a:rPr>
              <a:t>Nonce</a:t>
            </a:r>
            <a:r>
              <a:rPr lang="de-DE" dirty="0">
                <a:solidFill>
                  <a:srgbClr val="222222"/>
                </a:solidFill>
              </a:rPr>
              <a:t> schützt vor Transaktionsduplizierungen</a:t>
            </a:r>
          </a:p>
          <a:p>
            <a:pPr lvl="1"/>
            <a:r>
              <a:rPr lang="de-DE" dirty="0">
                <a:solidFill>
                  <a:srgbClr val="222222"/>
                </a:solidFill>
              </a:rPr>
              <a:t>Zusammenhänge von Transaktionen sind nicht gegeben</a:t>
            </a:r>
          </a:p>
          <a:p>
            <a:pPr lvl="1"/>
            <a:r>
              <a:rPr lang="de-DE" dirty="0">
                <a:solidFill>
                  <a:srgbClr val="222222"/>
                </a:solidFill>
              </a:rPr>
              <a:t>Auftragsabhängigkeit bei der Verarbeitung von Transaktionen</a:t>
            </a:r>
          </a:p>
          <a:p>
            <a:r>
              <a:rPr lang="de-DE" dirty="0">
                <a:solidFill>
                  <a:srgbClr val="222222"/>
                </a:solidFill>
              </a:rPr>
              <a:t>Lösung:</a:t>
            </a:r>
          </a:p>
          <a:p>
            <a:pPr lvl="1"/>
            <a:r>
              <a:rPr lang="de-DE" dirty="0">
                <a:solidFill>
                  <a:srgbClr val="222222"/>
                </a:solidFill>
              </a:rPr>
              <a:t>Vektoruhren</a:t>
            </a:r>
          </a:p>
          <a:p>
            <a:pPr lvl="2"/>
            <a:r>
              <a:rPr lang="de-DE" dirty="0">
                <a:solidFill>
                  <a:srgbClr val="222222"/>
                </a:solidFill>
              </a:rPr>
              <a:t>Problem: Skalierbarkeit und Performance</a:t>
            </a:r>
          </a:p>
          <a:p>
            <a:pPr lvl="2"/>
            <a:r>
              <a:rPr lang="de-DE" dirty="0">
                <a:solidFill>
                  <a:srgbClr val="222222"/>
                </a:solidFill>
              </a:rPr>
              <a:t>Lösung: Andere Ansätze, wie Binary Vector Clocks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7451A2-6C46-47F2-AC12-4D0434BF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9BD8-87EE-4C77-A579-BFAB9A4AFE99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1DEA0-522C-4200-A2FE-3E0E5A09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986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6BCF2-3DE5-4C2F-81F8-1EA55A73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 (letzter Zugriff 02.07.2021, 9.Uhr)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A331B-A014-4B2D-BE73-65991999C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Abb. 1: </a:t>
            </a:r>
            <a:r>
              <a:rPr lang="de-DE" dirty="0">
                <a:hlinkClick r:id="rId2"/>
              </a:rPr>
              <a:t>https://www.ibr.cs.tu-bs.de/courses/ss11/vs/VS-Kap05-Synchronisation-Single.pdf</a:t>
            </a:r>
            <a:r>
              <a:rPr lang="de-DE" dirty="0"/>
              <a:t> (Seite 8)</a:t>
            </a:r>
          </a:p>
          <a:p>
            <a:r>
              <a:rPr lang="de-DE" dirty="0"/>
              <a:t>Abb. 2: </a:t>
            </a:r>
            <a:r>
              <a:rPr lang="de-DE" dirty="0">
                <a:hlinkClick r:id="rId3"/>
              </a:rPr>
              <a:t>https://www.vs.inf.ethz.ch/edu/WS0203/VA/slides/Vorl.VertAlgWS0203_14.pdf</a:t>
            </a:r>
            <a:r>
              <a:rPr lang="de-DE" dirty="0"/>
              <a:t> (Seite 6)</a:t>
            </a:r>
          </a:p>
          <a:p>
            <a:r>
              <a:rPr lang="de-DE" dirty="0"/>
              <a:t>Abb. 3: </a:t>
            </a:r>
            <a:r>
              <a:rPr lang="de-DE" dirty="0">
                <a:hlinkClick r:id="rId4"/>
              </a:rPr>
              <a:t>https://unsplash.com/photos/2FPjlAyMQTA</a:t>
            </a:r>
            <a:r>
              <a:rPr lang="de-DE" dirty="0"/>
              <a:t> </a:t>
            </a:r>
          </a:p>
          <a:p>
            <a:r>
              <a:rPr lang="de-DE" dirty="0"/>
              <a:t>Abb. 4: </a:t>
            </a:r>
            <a:r>
              <a:rPr lang="de-DE" dirty="0">
                <a:hlinkClick r:id="rId5"/>
              </a:rPr>
              <a:t>https://unsplash.com/photos/fteR0e2BzKo</a:t>
            </a:r>
            <a:r>
              <a:rPr lang="de-DE" dirty="0"/>
              <a:t> </a:t>
            </a:r>
          </a:p>
          <a:p>
            <a:r>
              <a:rPr lang="de-DE" dirty="0"/>
              <a:t>Abb. 5: </a:t>
            </a:r>
            <a:r>
              <a:rPr lang="de-DE" dirty="0">
                <a:hlinkClick r:id="rId6"/>
              </a:rPr>
              <a:t>https://www.wirtschaftsinformatik-muenchen.de/wp-content/uploads/Peter%20Mandl/Lehrveranstaltungen/WiSe%2014-15/Verteilte%20Systeme/09-Gruppenkommunikation.pdf</a:t>
            </a:r>
            <a:r>
              <a:rPr lang="de-DE" dirty="0"/>
              <a:t> (Seite 40)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A1693-4B78-4D1E-8DD1-19937462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B87B-75ED-4AFE-875E-2A96DD462195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CCBFBE-8862-4085-8B6C-03F81947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71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038B8-26C6-4458-8EE7-AFB6FE65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A1F14-A62A-4B40-A34C-0F4DDB30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Theoretische Grundlage </a:t>
            </a:r>
          </a:p>
          <a:p>
            <a:pPr lvl="1"/>
            <a:r>
              <a:rPr lang="de-DE" dirty="0"/>
              <a:t>Logische Uhren und Happens-</a:t>
            </a:r>
            <a:r>
              <a:rPr lang="de-DE" dirty="0" err="1"/>
              <a:t>Before</a:t>
            </a:r>
            <a:r>
              <a:rPr lang="de-DE" dirty="0"/>
              <a:t>-Relation</a:t>
            </a:r>
          </a:p>
          <a:p>
            <a:pPr lvl="1"/>
            <a:r>
              <a:rPr lang="de-DE" dirty="0"/>
              <a:t>Gruppenkommunikation : Zuverlässigkeit und Ordnung </a:t>
            </a:r>
          </a:p>
          <a:p>
            <a:r>
              <a:rPr lang="de-DE" dirty="0"/>
              <a:t>Entwurf</a:t>
            </a:r>
          </a:p>
          <a:p>
            <a:pPr lvl="1"/>
            <a:r>
              <a:rPr lang="de-DE" dirty="0"/>
              <a:t>Bausteinsicht &amp; Datenstrukturen</a:t>
            </a:r>
          </a:p>
          <a:p>
            <a:pPr lvl="1"/>
            <a:r>
              <a:rPr lang="de-DE" dirty="0"/>
              <a:t>Laufzeitsicht – Ablauf der Sende- und Empfang-Ereignisse</a:t>
            </a:r>
          </a:p>
          <a:p>
            <a:r>
              <a:rPr lang="de-DE" dirty="0"/>
              <a:t>Vorteile &amp; Nachteile von Vektoruhren</a:t>
            </a:r>
          </a:p>
          <a:p>
            <a:r>
              <a:rPr lang="de-DE" dirty="0"/>
              <a:t>Anwendungsszenarien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7AD26-C842-47CD-BC4E-A04EDD28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3D98-A030-4229-B156-EFE05771B3B0}" type="datetime1">
              <a:rPr lang="de-DE" smtClean="0"/>
              <a:t>02.07.2021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121E35-9774-44F4-95FA-770720E6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8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E79FE-20C5-425A-A71C-0630B435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für logische Uhren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19E5619-AF8D-49C2-AD2A-679751F12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8687" y="3665635"/>
            <a:ext cx="10515600" cy="2511328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46EB668-59E7-4E0F-894C-0903EE48755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Verteiltes Verständnis von Zeit</a:t>
            </a:r>
          </a:p>
          <a:p>
            <a:r>
              <a:rPr lang="de-DE" dirty="0"/>
              <a:t>Problem der Uhrensynchronisation – perfekte Uhr de facto in verteilten Anwendungen unmöglich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BB6B6E7-4F34-46F7-861D-24A4CC61F715}"/>
              </a:ext>
            </a:extLst>
          </p:cNvPr>
          <p:cNvSpPr txBox="1"/>
          <p:nvPr/>
        </p:nvSpPr>
        <p:spPr>
          <a:xfrm>
            <a:off x="917713" y="5776853"/>
            <a:ext cx="32156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Abbildung 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D654B5-65C7-4D23-BF7E-571D4CB3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624-02B4-4C80-85E2-0FCE02BAF4B5}" type="datetime1">
              <a:rPr lang="de-DE" smtClean="0"/>
              <a:t>02.07.2021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672AFA5-5DA1-467F-9444-93C177A8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423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D79AA-60C1-4976-8541-77A1225F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für logische Uhren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64AC0-02FA-4282-A7CF-54CB32DC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Zeit als Kriterium für Reihenfolge – Network Delay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Aussagekraft von </a:t>
            </a:r>
            <a:r>
              <a:rPr lang="de-DE" dirty="0" err="1"/>
              <a:t>Timestamps</a:t>
            </a:r>
            <a:r>
              <a:rPr lang="de-DE" dirty="0"/>
              <a:t> – kausale Beziehung </a:t>
            </a:r>
          </a:p>
          <a:p>
            <a:r>
              <a:rPr lang="de-DE" dirty="0"/>
              <a:t>Synchronisation über paketorientierte Netzwerkkommunikation (NTP)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B12E4D6-CB3A-403A-95AF-E9A7B945E17C}"/>
              </a:ext>
            </a:extLst>
          </p:cNvPr>
          <p:cNvCxnSpPr/>
          <p:nvPr/>
        </p:nvCxnSpPr>
        <p:spPr>
          <a:xfrm>
            <a:off x="1000897" y="3113903"/>
            <a:ext cx="9452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6FA96D6-7146-4109-9579-66F59F3A1DBD}"/>
              </a:ext>
            </a:extLst>
          </p:cNvPr>
          <p:cNvSpPr txBox="1"/>
          <p:nvPr/>
        </p:nvSpPr>
        <p:spPr>
          <a:xfrm>
            <a:off x="10683488" y="2929237"/>
            <a:ext cx="50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P1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5F108C8-9BF2-4266-99C1-C8D8E29C0733}"/>
              </a:ext>
            </a:extLst>
          </p:cNvPr>
          <p:cNvGrpSpPr/>
          <p:nvPr/>
        </p:nvGrpSpPr>
        <p:grpSpPr>
          <a:xfrm>
            <a:off x="1004151" y="4239338"/>
            <a:ext cx="10183697" cy="369332"/>
            <a:chOff x="1000897" y="3958330"/>
            <a:chExt cx="10183697" cy="369332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AE7CC5EE-3A87-452F-8CF9-732F5D34A053}"/>
                </a:ext>
              </a:extLst>
            </p:cNvPr>
            <p:cNvCxnSpPr/>
            <p:nvPr/>
          </p:nvCxnSpPr>
          <p:spPr>
            <a:xfrm>
              <a:off x="1000897" y="4142996"/>
              <a:ext cx="94529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54269E2-9135-41E8-B0ED-06BA4738A70F}"/>
                </a:ext>
              </a:extLst>
            </p:cNvPr>
            <p:cNvSpPr txBox="1"/>
            <p:nvPr/>
          </p:nvSpPr>
          <p:spPr>
            <a:xfrm>
              <a:off x="10683487" y="3958330"/>
              <a:ext cx="501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P2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DAE8B7B-2E8D-4589-8022-5B88DD4E033C}"/>
              </a:ext>
            </a:extLst>
          </p:cNvPr>
          <p:cNvGrpSpPr/>
          <p:nvPr/>
        </p:nvGrpSpPr>
        <p:grpSpPr>
          <a:xfrm>
            <a:off x="1839490" y="2606396"/>
            <a:ext cx="907329" cy="1083328"/>
            <a:chOff x="1908226" y="2715004"/>
            <a:chExt cx="907329" cy="1083328"/>
          </a:xfrm>
        </p:grpSpPr>
        <p:pic>
          <p:nvPicPr>
            <p:cNvPr id="10" name="Grafik 9" descr="Thermometer mit einfarbiger Füllung">
              <a:extLst>
                <a:ext uri="{FF2B5EF4-FFF2-40B4-BE49-F238E27FC236}">
                  <a16:creationId xmlns:a16="http://schemas.microsoft.com/office/drawing/2014/main" id="{D92BA788-4492-47D1-9F5D-1BEEC0792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8226" y="2715004"/>
              <a:ext cx="713996" cy="713996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4FFF900-39BD-4D2E-870E-C08E6868DFEA}"/>
                </a:ext>
              </a:extLst>
            </p:cNvPr>
            <p:cNvSpPr txBox="1"/>
            <p:nvPr/>
          </p:nvSpPr>
          <p:spPr>
            <a:xfrm>
              <a:off x="1908226" y="3429000"/>
              <a:ext cx="907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34 ° C   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35C9549-28B2-470D-B447-4BF61B9F2012}"/>
              </a:ext>
            </a:extLst>
          </p:cNvPr>
          <p:cNvGrpSpPr/>
          <p:nvPr/>
        </p:nvGrpSpPr>
        <p:grpSpPr>
          <a:xfrm>
            <a:off x="4492742" y="2606396"/>
            <a:ext cx="907329" cy="1083328"/>
            <a:chOff x="1908226" y="2715004"/>
            <a:chExt cx="907329" cy="1083328"/>
          </a:xfrm>
        </p:grpSpPr>
        <p:pic>
          <p:nvPicPr>
            <p:cNvPr id="14" name="Grafik 13" descr="Thermometer mit einfarbiger Füllung">
              <a:extLst>
                <a:ext uri="{FF2B5EF4-FFF2-40B4-BE49-F238E27FC236}">
                  <a16:creationId xmlns:a16="http://schemas.microsoft.com/office/drawing/2014/main" id="{94625C6A-E747-4BD1-B4E5-BBD8F1AB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8226" y="2715004"/>
              <a:ext cx="713996" cy="713996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9D52AE1-0D2A-442A-AF4A-5983C009FC4F}"/>
                </a:ext>
              </a:extLst>
            </p:cNvPr>
            <p:cNvSpPr txBox="1"/>
            <p:nvPr/>
          </p:nvSpPr>
          <p:spPr>
            <a:xfrm>
              <a:off x="1908226" y="3429000"/>
              <a:ext cx="907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38 ° C   </a:t>
              </a:r>
            </a:p>
          </p:txBody>
        </p:sp>
      </p:grp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2CA87D9-1D71-46A4-B378-732FDC9395C3}"/>
              </a:ext>
            </a:extLst>
          </p:cNvPr>
          <p:cNvCxnSpPr>
            <a:stCxn id="11" idx="3"/>
          </p:cNvCxnSpPr>
          <p:nvPr/>
        </p:nvCxnSpPr>
        <p:spPr>
          <a:xfrm>
            <a:off x="2746819" y="3505058"/>
            <a:ext cx="1005049" cy="84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6200406-6B9D-4772-8B65-0E6349774125}"/>
              </a:ext>
            </a:extLst>
          </p:cNvPr>
          <p:cNvCxnSpPr>
            <a:cxnSpLocks/>
          </p:cNvCxnSpPr>
          <p:nvPr/>
        </p:nvCxnSpPr>
        <p:spPr>
          <a:xfrm>
            <a:off x="5206738" y="3636515"/>
            <a:ext cx="889262" cy="70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9F52FA4-B907-401B-8C24-A519D5D8441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746819" y="3505058"/>
            <a:ext cx="5543115" cy="89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676EA18-9F8E-4B90-9A31-65A0EE3CB3C4}"/>
              </a:ext>
            </a:extLst>
          </p:cNvPr>
          <p:cNvGrpSpPr/>
          <p:nvPr/>
        </p:nvGrpSpPr>
        <p:grpSpPr>
          <a:xfrm>
            <a:off x="8568733" y="3221513"/>
            <a:ext cx="2304676" cy="1017825"/>
            <a:chOff x="8568733" y="3221513"/>
            <a:chExt cx="2304676" cy="1017825"/>
          </a:xfrm>
        </p:grpSpPr>
        <p:sp>
          <p:nvSpPr>
            <p:cNvPr id="41" name="Wolke 40">
              <a:extLst>
                <a:ext uri="{FF2B5EF4-FFF2-40B4-BE49-F238E27FC236}">
                  <a16:creationId xmlns:a16="http://schemas.microsoft.com/office/drawing/2014/main" id="{F906CC67-F6E3-4ED0-AD3A-AEB68196362F}"/>
                </a:ext>
              </a:extLst>
            </p:cNvPr>
            <p:cNvSpPr/>
            <p:nvPr/>
          </p:nvSpPr>
          <p:spPr>
            <a:xfrm>
              <a:off x="8568733" y="3221513"/>
              <a:ext cx="1082170" cy="1017825"/>
            </a:xfrm>
            <a:prstGeom prst="clou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E35F485-F923-4585-B5AD-1C35F2DAEFC4}"/>
                </a:ext>
              </a:extLst>
            </p:cNvPr>
            <p:cNvSpPr txBox="1"/>
            <p:nvPr/>
          </p:nvSpPr>
          <p:spPr>
            <a:xfrm>
              <a:off x="9650903" y="3484616"/>
              <a:ext cx="1222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Netzwerk</a:t>
              </a:r>
            </a:p>
          </p:txBody>
        </p:sp>
      </p:grp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44F64292-5CC4-41CD-A42C-DD9F088AFC5A}"/>
              </a:ext>
            </a:extLst>
          </p:cNvPr>
          <p:cNvSpPr/>
          <p:nvPr/>
        </p:nvSpPr>
        <p:spPr>
          <a:xfrm>
            <a:off x="0" y="4846322"/>
            <a:ext cx="12192000" cy="3693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95DB1D7-50F5-44F3-9512-0B1D4A0AF22E}"/>
              </a:ext>
            </a:extLst>
          </p:cNvPr>
          <p:cNvSpPr txBox="1"/>
          <p:nvPr/>
        </p:nvSpPr>
        <p:spPr>
          <a:xfrm>
            <a:off x="0" y="4608670"/>
            <a:ext cx="109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 t</a:t>
            </a:r>
          </a:p>
        </p:txBody>
      </p:sp>
      <p:sp>
        <p:nvSpPr>
          <p:cNvPr id="49" name="Datumsplatzhalter 48">
            <a:extLst>
              <a:ext uri="{FF2B5EF4-FFF2-40B4-BE49-F238E27FC236}">
                <a16:creationId xmlns:a16="http://schemas.microsoft.com/office/drawing/2014/main" id="{1654F62B-2DF5-45A6-96AF-533443A6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7143-F833-4752-8FA8-BB7C62408674}" type="datetime1">
              <a:rPr lang="de-DE" smtClean="0"/>
              <a:t>02.07.2021</a:t>
            </a:fld>
            <a:endParaRPr lang="de-DE"/>
          </a:p>
        </p:txBody>
      </p:sp>
      <p:sp>
        <p:nvSpPr>
          <p:cNvPr id="50" name="Foliennummernplatzhalter 49">
            <a:extLst>
              <a:ext uri="{FF2B5EF4-FFF2-40B4-BE49-F238E27FC236}">
                <a16:creationId xmlns:a16="http://schemas.microsoft.com/office/drawing/2014/main" id="{F6F4984C-6094-46F9-8E5F-DF110F78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20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AEAF9-EE35-464E-B4AB-4B23FB43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der Logischen Uhren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84F96-B980-4AAE-8035-0D39E447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Ereignisse (Zeitpunkte) haben eine Beziehung zu einander</a:t>
            </a:r>
          </a:p>
          <a:p>
            <a:r>
              <a:rPr lang="de-DE" dirty="0"/>
              <a:t>Happens-</a:t>
            </a:r>
            <a:r>
              <a:rPr lang="de-DE" dirty="0" err="1"/>
              <a:t>Before</a:t>
            </a:r>
            <a:r>
              <a:rPr lang="de-DE" dirty="0"/>
              <a:t> Relation (e1 -&gt; e2)</a:t>
            </a:r>
          </a:p>
          <a:p>
            <a:r>
              <a:rPr lang="de-DE" dirty="0"/>
              <a:t>Ereignis durch einen Zähler identifizierbar</a:t>
            </a:r>
          </a:p>
          <a:p>
            <a:r>
              <a:rPr lang="de-DE" dirty="0"/>
              <a:t>Unterscheidung von Ereignissen:</a:t>
            </a:r>
          </a:p>
          <a:p>
            <a:pPr lvl="1"/>
            <a:r>
              <a:rPr lang="de-DE" dirty="0" err="1"/>
              <a:t>Origination</a:t>
            </a:r>
            <a:endParaRPr lang="de-DE" dirty="0"/>
          </a:p>
          <a:p>
            <a:pPr lvl="1"/>
            <a:r>
              <a:rPr lang="de-DE" dirty="0"/>
              <a:t>Transmission</a:t>
            </a:r>
          </a:p>
          <a:p>
            <a:pPr lvl="1"/>
            <a:r>
              <a:rPr lang="de-DE" dirty="0"/>
              <a:t>Reception</a:t>
            </a:r>
          </a:p>
          <a:p>
            <a:pPr lvl="1"/>
            <a:r>
              <a:rPr lang="de-DE" dirty="0" err="1"/>
              <a:t>Delivery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8415706-5D14-42E4-996A-99831F48E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75" y="3852863"/>
            <a:ext cx="6800850" cy="2324100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C05E62-51F0-4D78-871C-EB2B5778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3D13-1171-4127-A5B3-CD84D2F4C088}" type="datetime1">
              <a:rPr lang="de-DE" smtClean="0"/>
              <a:t>02.07.2021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B7BC2B2-7E01-419D-B81C-4345A233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5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172B9B-938F-46AF-B6C6-2B7A6157C7E2}"/>
              </a:ext>
            </a:extLst>
          </p:cNvPr>
          <p:cNvSpPr txBox="1"/>
          <p:nvPr/>
        </p:nvSpPr>
        <p:spPr>
          <a:xfrm>
            <a:off x="10644643" y="5776853"/>
            <a:ext cx="32156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Abbildung 2</a:t>
            </a:r>
          </a:p>
        </p:txBody>
      </p:sp>
    </p:spTree>
    <p:extLst>
      <p:ext uri="{BB962C8B-B14F-4D97-AF65-F5344CB8AC3E}">
        <p14:creationId xmlns:p14="http://schemas.microsoft.com/office/powerpoint/2010/main" val="56875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A503B-B68C-4FCD-BEA3-0937F088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Gruppenkommunikation? (Multicast)</a:t>
            </a:r>
          </a:p>
        </p:txBody>
      </p:sp>
      <p:pic>
        <p:nvPicPr>
          <p:cNvPr id="5" name="Inhaltsplatzhalter 4" descr="Ein Bild, das Person, computer enthält.&#10;&#10;Automatisch generierte Beschreibung">
            <a:extLst>
              <a:ext uri="{FF2B5EF4-FFF2-40B4-BE49-F238E27FC236}">
                <a16:creationId xmlns:a16="http://schemas.microsoft.com/office/drawing/2014/main" id="{D28CD50A-9E0D-4F8E-A584-01F7C8CFC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34" y="1825625"/>
            <a:ext cx="6526331" cy="4351338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657717C-3487-48DC-8BA6-DE381514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4EA8-4845-4A60-9BCC-DB295DDC88F0}" type="datetime1">
              <a:rPr lang="de-DE" smtClean="0"/>
              <a:t>02.07.2021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40C55F-75B7-4DB0-8A20-25A9E384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6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4AB3E7-FFDA-4A71-91AD-F646C88FEF95}"/>
              </a:ext>
            </a:extLst>
          </p:cNvPr>
          <p:cNvSpPr txBox="1"/>
          <p:nvPr/>
        </p:nvSpPr>
        <p:spPr>
          <a:xfrm>
            <a:off x="2832834" y="6213793"/>
            <a:ext cx="32156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Abbildung 3</a:t>
            </a:r>
          </a:p>
        </p:txBody>
      </p:sp>
    </p:spTree>
    <p:extLst>
      <p:ext uri="{BB962C8B-B14F-4D97-AF65-F5344CB8AC3E}">
        <p14:creationId xmlns:p14="http://schemas.microsoft.com/office/powerpoint/2010/main" val="376469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C0960CC6-C38B-46CD-9080-E5DFDD1B3C95}"/>
              </a:ext>
            </a:extLst>
          </p:cNvPr>
          <p:cNvSpPr/>
          <p:nvPr/>
        </p:nvSpPr>
        <p:spPr>
          <a:xfrm>
            <a:off x="571500" y="2137411"/>
            <a:ext cx="7578090" cy="365823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00B57C4-7FD5-4311-8AF4-DB315DFD4B32}"/>
              </a:ext>
            </a:extLst>
          </p:cNvPr>
          <p:cNvSpPr/>
          <p:nvPr/>
        </p:nvSpPr>
        <p:spPr>
          <a:xfrm>
            <a:off x="3288030" y="2503964"/>
            <a:ext cx="4861560" cy="2925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DB1F84F-79C3-4511-A000-F690F8273205}"/>
              </a:ext>
            </a:extLst>
          </p:cNvPr>
          <p:cNvSpPr/>
          <p:nvPr/>
        </p:nvSpPr>
        <p:spPr>
          <a:xfrm>
            <a:off x="5295900" y="2832575"/>
            <a:ext cx="2853690" cy="226790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29F172-1368-40E4-A3B3-E84484BA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16" y="307485"/>
            <a:ext cx="10515600" cy="1325563"/>
          </a:xfrm>
        </p:spPr>
        <p:txBody>
          <a:bodyPr/>
          <a:lstStyle/>
          <a:p>
            <a:r>
              <a:rPr lang="de-DE" dirty="0"/>
              <a:t>Gruppenkommunikation -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2884DA3-3F64-4559-B4EB-BF57FD3ABD6B}"/>
              </a:ext>
            </a:extLst>
          </p:cNvPr>
          <p:cNvSpPr/>
          <p:nvPr/>
        </p:nvSpPr>
        <p:spPr>
          <a:xfrm>
            <a:off x="6652260" y="3388835"/>
            <a:ext cx="1497330" cy="1250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06E1F6-E711-4389-988C-6F8D75B86789}"/>
              </a:ext>
            </a:extLst>
          </p:cNvPr>
          <p:cNvSpPr txBox="1"/>
          <p:nvPr/>
        </p:nvSpPr>
        <p:spPr>
          <a:xfrm>
            <a:off x="5443061" y="3829485"/>
            <a:ext cx="107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FD849D6-9D7D-4528-9551-E1DE18FAA345}"/>
              </a:ext>
            </a:extLst>
          </p:cNvPr>
          <p:cNvSpPr txBox="1"/>
          <p:nvPr/>
        </p:nvSpPr>
        <p:spPr>
          <a:xfrm>
            <a:off x="3821906" y="3829485"/>
            <a:ext cx="107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1398E24-59F9-47D6-8267-818A62AA7AC2}"/>
              </a:ext>
            </a:extLst>
          </p:cNvPr>
          <p:cNvSpPr txBox="1"/>
          <p:nvPr/>
        </p:nvSpPr>
        <p:spPr>
          <a:xfrm>
            <a:off x="1740694" y="3829485"/>
            <a:ext cx="107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F90E36-0ADE-4608-839C-5796F97DC920}"/>
              </a:ext>
            </a:extLst>
          </p:cNvPr>
          <p:cNvSpPr txBox="1"/>
          <p:nvPr/>
        </p:nvSpPr>
        <p:spPr>
          <a:xfrm>
            <a:off x="8795861" y="3229320"/>
            <a:ext cx="2853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 Total</a:t>
            </a:r>
          </a:p>
          <a:p>
            <a:r>
              <a:rPr lang="de-DE" sz="2400" dirty="0"/>
              <a:t>2 Kausal </a:t>
            </a:r>
          </a:p>
          <a:p>
            <a:r>
              <a:rPr lang="de-DE" sz="2400" dirty="0"/>
              <a:t>3 FIFO</a:t>
            </a:r>
          </a:p>
          <a:p>
            <a:r>
              <a:rPr lang="de-DE" sz="2400" dirty="0"/>
              <a:t>4 Ungeordnet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4D5FF3B6-1615-4B9C-A257-9EFF81CE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703F-E6B0-44E0-B28E-0F2A72178BCB}" type="datetime1">
              <a:rPr lang="de-DE" smtClean="0"/>
              <a:t>02.07.2021</a:t>
            </a:fld>
            <a:endParaRPr lang="de-DE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07E81554-C138-4957-AF5D-2CB8854F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7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39D86B3B-240F-430F-A135-11B3EC831393}"/>
              </a:ext>
            </a:extLst>
          </p:cNvPr>
          <p:cNvSpPr txBox="1">
            <a:spLocks/>
          </p:cNvSpPr>
          <p:nvPr/>
        </p:nvSpPr>
        <p:spPr>
          <a:xfrm>
            <a:off x="5490210" y="972675"/>
            <a:ext cx="6130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Ordnung &amp; Zuverlässigkeit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61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2D7F3-3031-49AA-96BA-4E29E448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Entwurf – Bausteinsicht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2F4456B-65A9-43B5-A044-AF850EED0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F81FD-8B6E-49EA-905C-D21E60F3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9BD8-87EE-4C77-A579-BFAB9A4AFE99}" type="datetime1">
              <a:rPr lang="de-DE" smtClean="0"/>
              <a:t>02.07.2021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DE67EA-CB4A-46E7-8972-526E7B05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8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8B3468C-768B-4F5A-A76E-1ABB4A1F9A4E}"/>
              </a:ext>
            </a:extLst>
          </p:cNvPr>
          <p:cNvSpPr txBox="1"/>
          <p:nvPr/>
        </p:nvSpPr>
        <p:spPr>
          <a:xfrm>
            <a:off x="2832496" y="6246654"/>
            <a:ext cx="32156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Abbildung 4</a:t>
            </a:r>
          </a:p>
        </p:txBody>
      </p:sp>
    </p:spTree>
    <p:extLst>
      <p:ext uri="{BB962C8B-B14F-4D97-AF65-F5344CB8AC3E}">
        <p14:creationId xmlns:p14="http://schemas.microsoft.com/office/powerpoint/2010/main" val="62270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40DCB-869A-494A-8046-32EA0466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Middleware-Anwendung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1DDF75-B61A-4E72-92EA-55FC3F387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06" r="3505" b="18801"/>
          <a:stretch/>
        </p:blipFill>
        <p:spPr>
          <a:xfrm>
            <a:off x="838200" y="1911509"/>
            <a:ext cx="10515600" cy="4179569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E279C64-CFA0-4418-BAAC-A85680C2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5837-6BD4-4021-990C-EC6B61B081AA}" type="datetime1">
              <a:rPr lang="de-DE" smtClean="0"/>
              <a:t>02.07.2021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34A18-9591-46ED-A690-8079DFC6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996B-8ED6-41B9-ACEE-6B02FD980B9D}" type="slidenum">
              <a:rPr lang="de-DE" smtClean="0"/>
              <a:t>9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A30899-9789-4209-87F7-E4779A1E4758}"/>
              </a:ext>
            </a:extLst>
          </p:cNvPr>
          <p:cNvSpPr txBox="1"/>
          <p:nvPr/>
        </p:nvSpPr>
        <p:spPr>
          <a:xfrm>
            <a:off x="1037986" y="5720874"/>
            <a:ext cx="32156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Abbildung  5</a:t>
            </a:r>
          </a:p>
        </p:txBody>
      </p:sp>
    </p:spTree>
    <p:extLst>
      <p:ext uri="{BB962C8B-B14F-4D97-AF65-F5344CB8AC3E}">
        <p14:creationId xmlns:p14="http://schemas.microsoft.com/office/powerpoint/2010/main" val="48646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Breitbild</PresentationFormat>
  <Paragraphs>162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Kausaler Multicast mittels Vektoruhren</vt:lpstr>
      <vt:lpstr>Gliederung </vt:lpstr>
      <vt:lpstr>Motivation für logische Uhren</vt:lpstr>
      <vt:lpstr>Motivation für logische Uhren</vt:lpstr>
      <vt:lpstr>Konzept der Logischen Uhren</vt:lpstr>
      <vt:lpstr>Was ist Gruppenkommunikation? (Multicast)</vt:lpstr>
      <vt:lpstr>Gruppenkommunikation -</vt:lpstr>
      <vt:lpstr>1. Entwurf – Bausteinsicht </vt:lpstr>
      <vt:lpstr>Aufbau der Middleware-Anwendung</vt:lpstr>
      <vt:lpstr>Komponenten der Anwendung</vt:lpstr>
      <vt:lpstr>Datenstrukturen</vt:lpstr>
      <vt:lpstr>2. Entwurf – Laufzeitsicht </vt:lpstr>
      <vt:lpstr>Initialisierungsphase</vt:lpstr>
      <vt:lpstr>Sendeereignis</vt:lpstr>
      <vt:lpstr>Empfang-Ereignis an der Middleware</vt:lpstr>
      <vt:lpstr>Auslieferung an anfragenden Client</vt:lpstr>
      <vt:lpstr>Vorteile und Nachteile von Vektoruhren</vt:lpstr>
      <vt:lpstr>Anwendungsszenario</vt:lpstr>
      <vt:lpstr>Bildquellen (letzter Zugriff 02.07.2021, 9.Uhr)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Bilal Karim</dc:creator>
  <cp:lastModifiedBy>Bilal Karim</cp:lastModifiedBy>
  <cp:revision>25</cp:revision>
  <dcterms:created xsi:type="dcterms:W3CDTF">2021-06-27T10:44:33Z</dcterms:created>
  <dcterms:modified xsi:type="dcterms:W3CDTF">2021-07-02T09:48:47Z</dcterms:modified>
</cp:coreProperties>
</file>