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25199975" cy="5039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97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8102B"/>
    <a:srgbClr val="0F3D61"/>
    <a:srgbClr val="E5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 showGuides="1">
      <p:cViewPr>
        <p:scale>
          <a:sx n="55" d="100"/>
          <a:sy n="55" d="100"/>
        </p:scale>
        <p:origin x="1312" y="-11232"/>
      </p:cViewPr>
      <p:guideLst>
        <p:guide orient="horz" pos="15897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0BBAC-F8FF-EA20-F6C7-8195DCD0A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600" y="8248650"/>
            <a:ext cx="18900775" cy="175466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AB92EA-A264-4ADA-B837-5BF7B0C2D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600" y="26471563"/>
            <a:ext cx="18900775" cy="12168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4903C-5FA9-C3E9-23B3-8A06E56B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A9BD4-B36B-9051-9019-C50ACBBD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EDFF3-9408-E0B0-9DE4-89D4847D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5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0EEE5-70FD-5480-1A73-F2FD9C75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95377-18AB-62D7-400B-BFB80C47B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86576-DA9E-684A-3280-AFDC1416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E6802-0C15-E400-DE93-F70FBD1E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AC83C-7660-234A-6769-73B097D7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82C509-3241-653A-03B4-CAA4EA7D4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8034000" y="2682875"/>
            <a:ext cx="5434013" cy="427116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1A87ED-1513-64AE-F600-630D4CB12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31963" y="2682875"/>
            <a:ext cx="16149637" cy="427116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95536-E71D-5F25-EE1D-87D715D5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08945-10E7-6068-BC39-4644BE76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AA25C-88BD-DE25-BC96-3FFBF8DD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8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E0C9A-F2A1-A98A-644E-FBD34955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3D88A-6460-E96C-A118-B76DB6F6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D6B7F-0B1F-29B4-3F51-6A73301E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5946D-ED32-09B3-E2DA-3496CE41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05156-55F9-5E34-1DDE-66D7D587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5AA7-3592-FF32-E08B-DCB9DC55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63" y="12565063"/>
            <a:ext cx="21734462" cy="209645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A4168-8707-D300-9909-5E8D136F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9263" y="33728025"/>
            <a:ext cx="21734462" cy="11025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C051D-2676-A8FB-3D13-0A6D0C11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0FE09-EA34-1ACB-9798-F00768D3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D14A7-0465-4DC6-56AE-1522F6AE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E17C4-C425-00B3-6D9C-6282E4B3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F2A6-837D-E7DD-1D72-C0F44CFA2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1963" y="13415963"/>
            <a:ext cx="10791825" cy="3197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4CA078-8E0B-95CC-5334-DFD1FE03B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76188" y="13415963"/>
            <a:ext cx="10791825" cy="3197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70E4D8-8B74-53DF-442F-E96817E2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BA888-3E62-DA34-9EFC-950F7286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83FFF-E11D-172B-3F21-297A2D2A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6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5FAB5-ECCB-0CCB-7B45-7A583ED2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2682875"/>
            <a:ext cx="21736050" cy="97424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27457-B5EA-B321-53EA-AD0C9C8D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5138" y="12355513"/>
            <a:ext cx="10661650" cy="6054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E56AD-9D05-2C41-5746-1A491633A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5138" y="18410238"/>
            <a:ext cx="10661650" cy="270779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B86CF5-A89C-D239-971F-613FBDBC0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757150" y="12355513"/>
            <a:ext cx="10714038" cy="6054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F91019-D632-84A2-ED32-A70A61891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757150" y="18410238"/>
            <a:ext cx="10714038" cy="270779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2A733-CF97-8C95-8ED1-A35B7E76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3B68FB-1B51-4ACF-E332-68C93119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C1935C-EF97-5F78-3A93-BA627CB3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5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728FD-236E-9FF0-FEFB-885B2E6E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D975AD-EA59-895A-EE07-F6230E4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8884B9-C4A6-A42C-62C7-8E2D91C2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C68CB7-998B-D0E1-93A8-30898F9E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3FD3D6-2002-E7BB-AC99-C7CF6805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DA2587-C1CE-B07C-4BD3-789AB810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FE2C18-763F-6925-9CB1-CEF3C877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9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82B93-FC7B-A4C9-9B31-9B314DA7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3360738"/>
            <a:ext cx="8128000" cy="117586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7386A-DDCA-FD5A-BD28-C6EB4AC4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038" y="7256463"/>
            <a:ext cx="12757150" cy="35817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69D43-CBA6-E9BD-29A5-6CD447D9B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5138" y="15119350"/>
            <a:ext cx="8128000" cy="280130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02801-5E69-DA13-D7F4-99C3E9D9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8F5ADB-E9F1-E8BB-40D1-E013FC06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D2A2B-E5EF-0A9F-6F08-CC65DB13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0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BAC39-B2B2-6C5D-FD68-E742C9D9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3360738"/>
            <a:ext cx="8128000" cy="117586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668FBF-42AC-692D-D8B9-AF8BF0FA9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714038" y="7256463"/>
            <a:ext cx="12757150" cy="35817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A0D72-FF48-2EBF-BD9F-B77CEE7C1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5138" y="15119350"/>
            <a:ext cx="8128000" cy="280130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C3DD0-57D9-3378-F2B8-BC83EEE1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A8AC8-179F-05DA-99EB-B7005AD9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E181A-B496-84F1-038A-C228E7A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2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6CE1D6-C49F-8956-C361-F441E668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963" y="2682875"/>
            <a:ext cx="21736050" cy="974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F8753-11A4-FAA9-4428-096F22E8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1963" y="13415963"/>
            <a:ext cx="21736050" cy="3197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AA5D0-D961-A0A4-B118-85E47ACCF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1963" y="46713775"/>
            <a:ext cx="5670550" cy="268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B9CB2-DEBF-BA57-C768-8609B0677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47075" y="46713775"/>
            <a:ext cx="8505825" cy="268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2F45F-B92E-0D11-E25A-21687E9B9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797463" y="46713775"/>
            <a:ext cx="5670550" cy="268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3373471A-E6F5-1460-1466-AF8088141B1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" y="0"/>
            <a:ext cx="25197753" cy="504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3BED158-F896-0B3B-0DC9-A433C372E283}"/>
              </a:ext>
            </a:extLst>
          </p:cNvPr>
          <p:cNvSpPr txBox="1"/>
          <p:nvPr/>
        </p:nvSpPr>
        <p:spPr>
          <a:xfrm>
            <a:off x="10868955" y="7554529"/>
            <a:ext cx="9784417" cy="154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김준영</a:t>
            </a:r>
            <a:r>
              <a:rPr lang="en-US" altLang="ko-KR" sz="7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7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김정우</a:t>
            </a:r>
            <a:r>
              <a:rPr lang="en-US" altLang="ko-KR" sz="7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7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박상혁</a:t>
            </a:r>
            <a:endParaRPr lang="en-US" altLang="ko-KR" sz="9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728BF-1E7D-BF30-3707-78FD48C1F1F8}"/>
              </a:ext>
            </a:extLst>
          </p:cNvPr>
          <p:cNvSpPr txBox="1"/>
          <p:nvPr/>
        </p:nvSpPr>
        <p:spPr>
          <a:xfrm>
            <a:off x="1785257" y="10647162"/>
            <a:ext cx="21830116" cy="309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R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+mn-ea"/>
                <a:cs typeface="+mn-cs"/>
              </a:rPr>
              <a:t>◇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+mn-ea"/>
                <a:cs typeface="+mn-cs"/>
              </a:rPr>
              <a:t>Inference</a:t>
            </a:r>
            <a:endParaRPr kumimoji="0" lang="en-KR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  <a:p>
            <a:endParaRPr lang="en-KR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R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+mn-ea"/>
                <a:cs typeface="+mn-cs"/>
              </a:rPr>
              <a:t>◇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+mn-ea"/>
                <a:cs typeface="+mn-cs"/>
              </a:rPr>
              <a:t>M</a:t>
            </a: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+mn-ea"/>
                <a:cs typeface="+mn-cs"/>
              </a:rPr>
              <a:t>ulti-label </a:t>
            </a:r>
            <a:r>
              <a:rPr lang="en-US" altLang="ko-KR" sz="8000" dirty="0">
                <a:solidFill>
                  <a:prstClr val="black"/>
                </a:solidFill>
                <a:latin typeface="맑은 고딕" panose="02110004020202020204"/>
              </a:rPr>
              <a:t>C</a:t>
            </a:r>
            <a:r>
              <a:rPr kumimoji="0" lang="en-US" altLang="ko-KR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+mn-ea"/>
                <a:cs typeface="+mn-cs"/>
              </a:rPr>
              <a:t>lassification</a:t>
            </a:r>
            <a:endParaRPr lang="en-KR" sz="4400" dirty="0"/>
          </a:p>
          <a:p>
            <a:endParaRPr lang="en-KR" sz="4400" dirty="0"/>
          </a:p>
          <a:p>
            <a:r>
              <a:rPr lang="en-KR" sz="4400" dirty="0"/>
              <a:t>multi-label classification을 위해 AASIST모델을 사용하였고 Domain adaptation을 위해 Smooth Domain Adversarial Training기법을 활용했습니다</a:t>
            </a:r>
            <a:r>
              <a:rPr lang="en-US" altLang="ko-KR" sz="4400" dirty="0"/>
              <a:t>.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KR" sz="4400" dirty="0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4D71DE6-EDE0-14FB-1B77-B469EEC481AB}"/>
              </a:ext>
            </a:extLst>
          </p:cNvPr>
          <p:cNvGrpSpPr/>
          <p:nvPr/>
        </p:nvGrpSpPr>
        <p:grpSpPr>
          <a:xfrm>
            <a:off x="1097918" y="23358334"/>
            <a:ext cx="23087922" cy="17541993"/>
            <a:chOff x="1211311" y="27297874"/>
            <a:chExt cx="23087922" cy="17541993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A21036-D1FC-0229-459B-C6C6CABBA7CF}"/>
                </a:ext>
              </a:extLst>
            </p:cNvPr>
            <p:cNvCxnSpPr>
              <a:cxnSpLocks/>
              <a:stCxn id="161" idx="2"/>
            </p:cNvCxnSpPr>
            <p:nvPr/>
          </p:nvCxnSpPr>
          <p:spPr>
            <a:xfrm flipV="1">
              <a:off x="18304673" y="35979016"/>
              <a:ext cx="0" cy="3555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Bent-Up Arrow 145">
              <a:extLst>
                <a:ext uri="{FF2B5EF4-FFF2-40B4-BE49-F238E27FC236}">
                  <a16:creationId xmlns:a16="http://schemas.microsoft.com/office/drawing/2014/main" id="{CF06EDD4-470F-8ED4-325A-7A52A7E0543B}"/>
                </a:ext>
              </a:extLst>
            </p:cNvPr>
            <p:cNvSpPr/>
            <p:nvPr/>
          </p:nvSpPr>
          <p:spPr>
            <a:xfrm rot="16200000" flipH="1" flipV="1">
              <a:off x="9178357" y="42255030"/>
              <a:ext cx="2603630" cy="1107461"/>
            </a:xfrm>
            <a:prstGeom prst="bent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4000"/>
            </a:p>
          </p:txBody>
        </p:sp>
        <p:sp>
          <p:nvSpPr>
            <p:cNvPr id="163" name="Right Arrow 162">
              <a:extLst>
                <a:ext uri="{FF2B5EF4-FFF2-40B4-BE49-F238E27FC236}">
                  <a16:creationId xmlns:a16="http://schemas.microsoft.com/office/drawing/2014/main" id="{CA122C56-229F-0DCF-9688-633F12666584}"/>
                </a:ext>
              </a:extLst>
            </p:cNvPr>
            <p:cNvSpPr/>
            <p:nvPr/>
          </p:nvSpPr>
          <p:spPr>
            <a:xfrm>
              <a:off x="10157566" y="42427286"/>
              <a:ext cx="876337" cy="529825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400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D4E53FA-7623-4599-40E9-96CAF0E4D6EB}"/>
                </a:ext>
              </a:extLst>
            </p:cNvPr>
            <p:cNvSpPr/>
            <p:nvPr/>
          </p:nvSpPr>
          <p:spPr>
            <a:xfrm>
              <a:off x="9926442" y="36693885"/>
              <a:ext cx="269212" cy="9290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400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0A694CC-AF84-097E-F2D7-05B6BF983DCF}"/>
                </a:ext>
              </a:extLst>
            </p:cNvPr>
            <p:cNvGrpSpPr/>
            <p:nvPr/>
          </p:nvGrpSpPr>
          <p:grpSpPr>
            <a:xfrm>
              <a:off x="1788391" y="27297874"/>
              <a:ext cx="21807361" cy="3953932"/>
              <a:chOff x="1788391" y="33872193"/>
              <a:chExt cx="21807361" cy="3953932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54E100E4-AB48-F78D-7043-7BFB519119F8}"/>
                  </a:ext>
                </a:extLst>
              </p:cNvPr>
              <p:cNvSpPr/>
              <p:nvPr/>
            </p:nvSpPr>
            <p:spPr>
              <a:xfrm>
                <a:off x="3876997" y="34002352"/>
                <a:ext cx="1785350" cy="3784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4000" dirty="0"/>
                  <a:t>Train</a:t>
                </a:r>
              </a:p>
              <a:p>
                <a:pPr algn="ctr"/>
                <a:r>
                  <a:rPr lang="en-KR" sz="4000" dirty="0"/>
                  <a:t>data</a:t>
                </a:r>
              </a:p>
              <a:p>
                <a:pPr algn="ctr"/>
                <a:endParaRPr lang="en-KR" sz="4000" dirty="0"/>
              </a:p>
              <a:p>
                <a:pPr algn="ctr"/>
                <a:r>
                  <a:rPr lang="en-KR" sz="4000" dirty="0"/>
                  <a:t>wave</a:t>
                </a:r>
              </a:p>
              <a:p>
                <a:pPr algn="ctr"/>
                <a:r>
                  <a:rPr lang="en-KR" sz="4000" dirty="0"/>
                  <a:t>form</a:t>
                </a:r>
              </a:p>
              <a:p>
                <a:pPr algn="ctr"/>
                <a:r>
                  <a:rPr lang="en-KR" sz="4000" dirty="0"/>
                  <a:t>16000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A31A7CA-8621-AFD4-EF20-12434980FDC9}"/>
                  </a:ext>
                </a:extLst>
              </p:cNvPr>
              <p:cNvSpPr/>
              <p:nvPr/>
            </p:nvSpPr>
            <p:spPr>
              <a:xfrm>
                <a:off x="6398750" y="34002349"/>
                <a:ext cx="2297999" cy="37840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4000" dirty="0"/>
                  <a:t>AASIST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D3D83B8B-1C8D-ABF7-E15F-BA0670586616}"/>
                  </a:ext>
                </a:extLst>
              </p:cNvPr>
              <p:cNvCxnSpPr>
                <a:cxnSpLocks/>
                <a:stCxn id="78" idx="3"/>
                <a:endCxn id="79" idx="1"/>
              </p:cNvCxnSpPr>
              <p:nvPr/>
            </p:nvCxnSpPr>
            <p:spPr>
              <a:xfrm flipV="1">
                <a:off x="5662347" y="35894363"/>
                <a:ext cx="736403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F35AC4D1-35D5-321C-6954-8BF13D97F345}"/>
                  </a:ext>
                </a:extLst>
              </p:cNvPr>
              <p:cNvSpPr/>
              <p:nvPr/>
            </p:nvSpPr>
            <p:spPr>
              <a:xfrm>
                <a:off x="9497048" y="34002340"/>
                <a:ext cx="2267880" cy="37840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4000" dirty="0"/>
                  <a:t>Train</a:t>
                </a:r>
              </a:p>
              <a:p>
                <a:pPr algn="ctr"/>
                <a:r>
                  <a:rPr lang="en-KR" sz="4000" dirty="0"/>
                  <a:t>data</a:t>
                </a:r>
              </a:p>
              <a:p>
                <a:pPr algn="ctr"/>
                <a:endParaRPr lang="en-KR" sz="4000" dirty="0"/>
              </a:p>
              <a:p>
                <a:pPr algn="ctr"/>
                <a:r>
                  <a:rPr lang="en-KR" sz="4000" dirty="0"/>
                  <a:t>last</a:t>
                </a:r>
              </a:p>
              <a:p>
                <a:pPr algn="ctr"/>
                <a:r>
                  <a:rPr lang="en-KR" sz="4000" dirty="0"/>
                  <a:t>hidden</a:t>
                </a:r>
              </a:p>
              <a:p>
                <a:pPr algn="ctr"/>
                <a:r>
                  <a:rPr lang="en-KR" sz="4000" dirty="0"/>
                  <a:t>state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F63E800-E9F5-3DDD-B2DC-5A6B227D1966}"/>
                  </a:ext>
                </a:extLst>
              </p:cNvPr>
              <p:cNvCxnSpPr>
                <a:cxnSpLocks/>
                <a:stCxn id="79" idx="3"/>
                <a:endCxn id="81" idx="1"/>
              </p:cNvCxnSpPr>
              <p:nvPr/>
            </p:nvCxnSpPr>
            <p:spPr>
              <a:xfrm flipV="1">
                <a:off x="8696749" y="35894354"/>
                <a:ext cx="800299" cy="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5DB154A-48CC-1D2F-119F-741AF5FCDEDA}"/>
                  </a:ext>
                </a:extLst>
              </p:cNvPr>
              <p:cNvCxnSpPr>
                <a:cxnSpLocks/>
                <a:stCxn id="81" idx="3"/>
                <a:endCxn id="84" idx="2"/>
              </p:cNvCxnSpPr>
              <p:nvPr/>
            </p:nvCxnSpPr>
            <p:spPr>
              <a:xfrm>
                <a:off x="11764928" y="35894354"/>
                <a:ext cx="718504" cy="1151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13D0DC58-CE63-D2F7-AF07-8CEAF49B9624}"/>
                  </a:ext>
                </a:extLst>
              </p:cNvPr>
              <p:cNvSpPr/>
              <p:nvPr/>
            </p:nvSpPr>
            <p:spPr>
              <a:xfrm rot="5400000">
                <a:off x="12409379" y="34059655"/>
                <a:ext cx="3840523" cy="3692418"/>
              </a:xfrm>
              <a:prstGeom prst="trapezoi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KR" sz="4000" dirty="0"/>
                  <a:t>Classification</a:t>
                </a:r>
              </a:p>
              <a:p>
                <a:pPr algn="ctr"/>
                <a:r>
                  <a:rPr lang="en-KR" sz="4000" dirty="0"/>
                  <a:t>(Only Linear)</a:t>
                </a:r>
              </a:p>
              <a:p>
                <a:pPr algn="ctr"/>
                <a:r>
                  <a:rPr lang="en-KR" sz="4000" dirty="0"/>
                  <a:t>160 -&gt; 2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65E66772-CBBF-2655-D7E7-C5100584FF2B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>
                <a:off x="16189628" y="35152371"/>
                <a:ext cx="607989" cy="1291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BAAEAC53-1705-09C0-5B16-29ECB32A0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75850" y="36591053"/>
                <a:ext cx="582559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A5345A2-D2D0-7117-6758-AF4736A64D98}"/>
                  </a:ext>
                </a:extLst>
              </p:cNvPr>
              <p:cNvSpPr/>
              <p:nvPr/>
            </p:nvSpPr>
            <p:spPr>
              <a:xfrm>
                <a:off x="16797617" y="34536549"/>
                <a:ext cx="1173745" cy="125747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40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369728C-9E04-5499-0E72-805E67241B83}"/>
                  </a:ext>
                </a:extLst>
              </p:cNvPr>
              <p:cNvSpPr/>
              <p:nvPr/>
            </p:nvSpPr>
            <p:spPr>
              <a:xfrm>
                <a:off x="16754095" y="36053382"/>
                <a:ext cx="1173745" cy="125747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4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D9DE8C-64AB-AC3A-0382-9343895A7FAA}"/>
                  </a:ext>
                </a:extLst>
              </p:cNvPr>
              <p:cNvSpPr txBox="1"/>
              <p:nvPr/>
            </p:nvSpPr>
            <p:spPr>
              <a:xfrm>
                <a:off x="16880589" y="33872193"/>
                <a:ext cx="1573579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4000" dirty="0"/>
                  <a:t>fake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D13E7BB-3CD5-2923-0E33-6310DE0F6BF1}"/>
                  </a:ext>
                </a:extLst>
              </p:cNvPr>
              <p:cNvSpPr txBox="1"/>
              <p:nvPr/>
            </p:nvSpPr>
            <p:spPr>
              <a:xfrm>
                <a:off x="16793852" y="37097000"/>
                <a:ext cx="1421092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4000" dirty="0"/>
                  <a:t>real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9AC5B1EC-0D0C-5F3F-E6D9-00FD3AA8A7BA}"/>
                  </a:ext>
                </a:extLst>
              </p:cNvPr>
              <p:cNvSpPr/>
              <p:nvPr/>
            </p:nvSpPr>
            <p:spPr>
              <a:xfrm>
                <a:off x="19887686" y="34463425"/>
                <a:ext cx="1573579" cy="31279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4000" dirty="0"/>
                  <a:t>label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68F29FE-82C0-7C38-336D-BE7C4518FFA3}"/>
                  </a:ext>
                </a:extLst>
              </p:cNvPr>
              <p:cNvSpPr txBox="1"/>
              <p:nvPr/>
            </p:nvSpPr>
            <p:spPr>
              <a:xfrm>
                <a:off x="18058649" y="34669334"/>
                <a:ext cx="1873226" cy="2554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sz="4000" dirty="0"/>
                  <a:t>BCE</a:t>
                </a:r>
              </a:p>
              <a:p>
                <a:pPr algn="ctr"/>
                <a:r>
                  <a:rPr lang="en-KR" sz="4000" dirty="0"/>
                  <a:t>With</a:t>
                </a:r>
              </a:p>
              <a:p>
                <a:pPr algn="ctr"/>
                <a:r>
                  <a:rPr lang="en-KR" sz="4000" dirty="0"/>
                  <a:t>Logit</a:t>
                </a:r>
              </a:p>
              <a:p>
                <a:pPr algn="ctr"/>
                <a:r>
                  <a:rPr lang="en-KR" sz="4000" dirty="0"/>
                  <a:t>Loss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B03F16A-68C8-14D5-005C-C2371EBA7D7E}"/>
                  </a:ext>
                </a:extLst>
              </p:cNvPr>
              <p:cNvSpPr txBox="1"/>
              <p:nvPr/>
            </p:nvSpPr>
            <p:spPr>
              <a:xfrm>
                <a:off x="21450613" y="35267614"/>
                <a:ext cx="214513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/>
                  <a:t>Adam</a:t>
                </a:r>
              </a:p>
              <a:p>
                <a:pPr algn="ctr"/>
                <a:r>
                  <a:rPr lang="en-US" altLang="ko-KR" sz="4000" dirty="0"/>
                  <a:t>(AASIST)</a:t>
                </a:r>
                <a:endParaRPr lang="en-KR" sz="4000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DF65B11-B6CC-40DA-8199-554FFB8C224A}"/>
                  </a:ext>
                </a:extLst>
              </p:cNvPr>
              <p:cNvSpPr txBox="1"/>
              <p:nvPr/>
            </p:nvSpPr>
            <p:spPr>
              <a:xfrm>
                <a:off x="1788391" y="34824526"/>
                <a:ext cx="1708096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sz="6000" dirty="0"/>
                  <a:t>First</a:t>
                </a:r>
              </a:p>
              <a:p>
                <a:pPr algn="ctr"/>
                <a:r>
                  <a:rPr lang="en-KR" sz="6000" dirty="0"/>
                  <a:t>Step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4B15E4C-6FB1-6B8A-DF20-745A245BCC8D}"/>
                </a:ext>
              </a:extLst>
            </p:cNvPr>
            <p:cNvSpPr txBox="1"/>
            <p:nvPr/>
          </p:nvSpPr>
          <p:spPr>
            <a:xfrm>
              <a:off x="1211311" y="36025825"/>
              <a:ext cx="2749471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6000" dirty="0"/>
                <a:t>Second</a:t>
              </a:r>
            </a:p>
            <a:p>
              <a:pPr algn="ctr"/>
              <a:r>
                <a:rPr lang="en-KR" sz="6000" dirty="0"/>
                <a:t>Step</a:t>
              </a:r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32BEB30A-E8FB-5F52-A6D2-E49FEE022A0E}"/>
                </a:ext>
              </a:extLst>
            </p:cNvPr>
            <p:cNvSpPr/>
            <p:nvPr/>
          </p:nvSpPr>
          <p:spPr>
            <a:xfrm>
              <a:off x="3852678" y="32380413"/>
              <a:ext cx="1785350" cy="46149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4000" dirty="0"/>
                <a:t>Train</a:t>
              </a:r>
            </a:p>
            <a:p>
              <a:pPr algn="ctr"/>
              <a:r>
                <a:rPr lang="en-KR" sz="4000" dirty="0"/>
                <a:t>data</a:t>
              </a:r>
            </a:p>
            <a:p>
              <a:pPr algn="ctr"/>
              <a:endParaRPr lang="en-KR" sz="4000" dirty="0"/>
            </a:p>
            <a:p>
              <a:pPr algn="ctr"/>
              <a:r>
                <a:rPr lang="en-KR" sz="4000" dirty="0"/>
                <a:t>wave</a:t>
              </a:r>
            </a:p>
            <a:p>
              <a:pPr algn="ctr"/>
              <a:r>
                <a:rPr lang="en-KR" sz="4000" dirty="0"/>
                <a:t>form</a:t>
              </a:r>
            </a:p>
            <a:p>
              <a:pPr algn="ctr"/>
              <a:r>
                <a:rPr lang="en-KR" sz="4000" dirty="0"/>
                <a:t>16000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25D689D0-26B8-8F84-14E0-4585B320E798}"/>
                </a:ext>
              </a:extLst>
            </p:cNvPr>
            <p:cNvSpPr/>
            <p:nvPr/>
          </p:nvSpPr>
          <p:spPr>
            <a:xfrm>
              <a:off x="3852678" y="37409555"/>
              <a:ext cx="1785351" cy="46149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4000" dirty="0"/>
                <a:t>Unlabeled data</a:t>
              </a:r>
            </a:p>
            <a:p>
              <a:pPr algn="ctr"/>
              <a:endParaRPr lang="en-KR" sz="4000" dirty="0"/>
            </a:p>
            <a:p>
              <a:pPr algn="ctr"/>
              <a:r>
                <a:rPr lang="en-KR" sz="4000" dirty="0"/>
                <a:t>wave</a:t>
              </a:r>
            </a:p>
            <a:p>
              <a:pPr algn="ctr"/>
              <a:r>
                <a:rPr lang="en-KR" sz="4000" dirty="0"/>
                <a:t>form</a:t>
              </a:r>
            </a:p>
            <a:p>
              <a:pPr algn="ctr"/>
              <a:r>
                <a:rPr lang="en-KR" sz="4000" dirty="0"/>
                <a:t>16000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F77148B9-C132-C2C7-9E64-90BA927371B2}"/>
                </a:ext>
              </a:extLst>
            </p:cNvPr>
            <p:cNvSpPr/>
            <p:nvPr/>
          </p:nvSpPr>
          <p:spPr>
            <a:xfrm>
              <a:off x="6324216" y="32380411"/>
              <a:ext cx="2038964" cy="964404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4000" dirty="0"/>
                <a:t>AASIST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51041DA-5228-DED4-328C-CA042239202D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5638028" y="34687867"/>
              <a:ext cx="73640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4EC2DB7-C13D-13B6-5F6E-B9B0674BD5CC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>
              <a:off x="5638029" y="39717009"/>
              <a:ext cx="726169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2B01133-17DB-A43B-A86C-1DACCA27FBA7}"/>
                </a:ext>
              </a:extLst>
            </p:cNvPr>
            <p:cNvSpPr/>
            <p:nvPr/>
          </p:nvSpPr>
          <p:spPr>
            <a:xfrm>
              <a:off x="9041566" y="32380412"/>
              <a:ext cx="2038964" cy="46149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4000" dirty="0"/>
                <a:t>Train</a:t>
              </a:r>
            </a:p>
            <a:p>
              <a:pPr algn="ctr"/>
              <a:r>
                <a:rPr lang="en-KR" sz="4000" dirty="0"/>
                <a:t>data</a:t>
              </a:r>
            </a:p>
            <a:p>
              <a:pPr algn="ctr"/>
              <a:endParaRPr lang="en-KR" sz="4000" dirty="0"/>
            </a:p>
            <a:p>
              <a:pPr algn="ctr"/>
              <a:r>
                <a:rPr lang="en-KR" sz="4000" dirty="0"/>
                <a:t>last</a:t>
              </a:r>
            </a:p>
            <a:p>
              <a:pPr algn="ctr"/>
              <a:r>
                <a:rPr lang="en-KR" sz="4000" dirty="0"/>
                <a:t>hidden</a:t>
              </a:r>
            </a:p>
            <a:p>
              <a:pPr algn="ctr"/>
              <a:r>
                <a:rPr lang="en-KR" sz="4000" dirty="0"/>
                <a:t>state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A32FED48-7F29-5FA4-D14F-2AE61376F0DF}"/>
                </a:ext>
              </a:extLst>
            </p:cNvPr>
            <p:cNvSpPr/>
            <p:nvPr/>
          </p:nvSpPr>
          <p:spPr>
            <a:xfrm>
              <a:off x="9041566" y="37407907"/>
              <a:ext cx="2069977" cy="46149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4000" dirty="0"/>
                <a:t>Unlabeled data</a:t>
              </a:r>
            </a:p>
            <a:p>
              <a:pPr algn="ctr"/>
              <a:endParaRPr lang="en-KR" sz="4000" dirty="0"/>
            </a:p>
            <a:p>
              <a:pPr algn="ctr"/>
              <a:r>
                <a:rPr lang="en-KR" sz="4000" dirty="0"/>
                <a:t>last</a:t>
              </a:r>
            </a:p>
            <a:p>
              <a:pPr algn="ctr"/>
              <a:r>
                <a:rPr lang="en-KR" sz="4000" dirty="0"/>
                <a:t>hidden</a:t>
              </a:r>
            </a:p>
            <a:p>
              <a:pPr algn="ctr"/>
              <a:r>
                <a:rPr lang="en-KR" sz="4000" dirty="0"/>
                <a:t>state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59599E-8506-F56D-5BC9-1C98FD881505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80" y="34726263"/>
              <a:ext cx="70939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29F8A46-ECE4-6D93-ABBF-C9BAD514D7E5}"/>
                </a:ext>
              </a:extLst>
            </p:cNvPr>
            <p:cNvCxnSpPr>
              <a:cxnSpLocks/>
            </p:cNvCxnSpPr>
            <p:nvPr/>
          </p:nvCxnSpPr>
          <p:spPr>
            <a:xfrm>
              <a:off x="8289067" y="39771809"/>
              <a:ext cx="7835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1BA0DC7-30BD-4BB2-CE0A-29CFD3C4E418}"/>
                </a:ext>
              </a:extLst>
            </p:cNvPr>
            <p:cNvCxnSpPr>
              <a:cxnSpLocks/>
            </p:cNvCxnSpPr>
            <p:nvPr/>
          </p:nvCxnSpPr>
          <p:spPr>
            <a:xfrm>
              <a:off x="11071786" y="34687867"/>
              <a:ext cx="62906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2DFA18E4-1EC9-557C-E6CB-FD838031253E}"/>
                </a:ext>
              </a:extLst>
            </p:cNvPr>
            <p:cNvSpPr/>
            <p:nvPr/>
          </p:nvSpPr>
          <p:spPr>
            <a:xfrm rot="5400000">
              <a:off x="11603852" y="32639862"/>
              <a:ext cx="4254440" cy="4096010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KR" sz="4000" dirty="0"/>
                <a:t>Classification</a:t>
              </a:r>
            </a:p>
            <a:p>
              <a:pPr algn="ctr"/>
              <a:r>
                <a:rPr lang="en-KR" sz="4000" dirty="0"/>
                <a:t>(Only Linear)</a:t>
              </a:r>
            </a:p>
            <a:p>
              <a:pPr algn="ctr"/>
              <a:r>
                <a:rPr lang="en-KR" sz="4000" dirty="0"/>
                <a:t>160 -&gt; 2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5E87C39-7365-F96A-930F-1207B7F61DEC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924" y="33947409"/>
              <a:ext cx="3903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1420FCF-D4B1-3EC7-CBEE-C260AF777D78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924" y="35314905"/>
              <a:ext cx="3903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D3CC945-1D56-18A7-C7A6-B026D9E39D19}"/>
                </a:ext>
              </a:extLst>
            </p:cNvPr>
            <p:cNvSpPr/>
            <p:nvPr/>
          </p:nvSpPr>
          <p:spPr>
            <a:xfrm>
              <a:off x="16151531" y="33465162"/>
              <a:ext cx="1030214" cy="9690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400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58A316E-0177-E9F1-BFDE-8CAF012EF340}"/>
                </a:ext>
              </a:extLst>
            </p:cNvPr>
            <p:cNvSpPr/>
            <p:nvPr/>
          </p:nvSpPr>
          <p:spPr>
            <a:xfrm>
              <a:off x="16126394" y="34870115"/>
              <a:ext cx="1030214" cy="9690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40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1CAA81A-D1F7-1CD4-0A3D-47D0D06D1319}"/>
                </a:ext>
              </a:extLst>
            </p:cNvPr>
            <p:cNvSpPr txBox="1"/>
            <p:nvPr/>
          </p:nvSpPr>
          <p:spPr>
            <a:xfrm>
              <a:off x="16151531" y="32774754"/>
              <a:ext cx="15735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000" dirty="0"/>
                <a:t>fake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88E75F5-0EE5-CECA-ABBD-0BB78A85203D}"/>
                </a:ext>
              </a:extLst>
            </p:cNvPr>
            <p:cNvSpPr txBox="1"/>
            <p:nvPr/>
          </p:nvSpPr>
          <p:spPr>
            <a:xfrm>
              <a:off x="16102574" y="35711053"/>
              <a:ext cx="1341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000" dirty="0"/>
                <a:t>real</a:t>
              </a:r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263C0D9-516E-D8BA-E207-4330A6AD23B2}"/>
                </a:ext>
              </a:extLst>
            </p:cNvPr>
            <p:cNvSpPr/>
            <p:nvPr/>
          </p:nvSpPr>
          <p:spPr>
            <a:xfrm>
              <a:off x="19129028" y="33520967"/>
              <a:ext cx="1554768" cy="241059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4000" dirty="0"/>
                <a:t>label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F1CEAEB-DEE6-B416-DFF5-1C607DC5CD51}"/>
                </a:ext>
              </a:extLst>
            </p:cNvPr>
            <p:cNvSpPr txBox="1"/>
            <p:nvPr/>
          </p:nvSpPr>
          <p:spPr>
            <a:xfrm>
              <a:off x="17654032" y="33433353"/>
              <a:ext cx="1351652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4000" dirty="0"/>
                <a:t>BCE</a:t>
              </a:r>
            </a:p>
            <a:p>
              <a:pPr algn="ctr"/>
              <a:r>
                <a:rPr lang="en-KR" sz="4000" dirty="0"/>
                <a:t>With</a:t>
              </a:r>
            </a:p>
            <a:p>
              <a:pPr algn="ctr"/>
              <a:r>
                <a:rPr lang="en-KR" sz="4000" dirty="0"/>
                <a:t>Logit</a:t>
              </a:r>
            </a:p>
            <a:p>
              <a:pPr algn="ctr"/>
              <a:r>
                <a:rPr lang="en-KR" sz="4000" dirty="0"/>
                <a:t>Loss</a:t>
              </a: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089E95AD-653A-DE47-EA66-F7823CFE7FE9}"/>
                </a:ext>
              </a:extLst>
            </p:cNvPr>
            <p:cNvSpPr/>
            <p:nvPr/>
          </p:nvSpPr>
          <p:spPr>
            <a:xfrm>
              <a:off x="10938208" y="42219466"/>
              <a:ext cx="3034573" cy="195009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Gradient</a:t>
              </a:r>
            </a:p>
            <a:p>
              <a:pPr algn="ctr"/>
              <a:r>
                <a:rPr lang="en-US" sz="4000" dirty="0"/>
                <a:t>Reversal</a:t>
              </a:r>
            </a:p>
            <a:p>
              <a:pPr algn="ctr"/>
              <a:r>
                <a:rPr lang="en-US" sz="4000" dirty="0"/>
                <a:t>Layer</a:t>
              </a:r>
              <a:endParaRPr lang="en-KR" sz="4000" dirty="0"/>
            </a:p>
          </p:txBody>
        </p:sp>
        <p:sp>
          <p:nvSpPr>
            <p:cNvPr id="149" name="Right Arrow 148">
              <a:extLst>
                <a:ext uri="{FF2B5EF4-FFF2-40B4-BE49-F238E27FC236}">
                  <a16:creationId xmlns:a16="http://schemas.microsoft.com/office/drawing/2014/main" id="{C6789BB3-DAD0-19EF-4E25-AAB09008B7DC}"/>
                </a:ext>
              </a:extLst>
            </p:cNvPr>
            <p:cNvSpPr/>
            <p:nvPr/>
          </p:nvSpPr>
          <p:spPr>
            <a:xfrm>
              <a:off x="13988229" y="42401907"/>
              <a:ext cx="876337" cy="529825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4000"/>
            </a:p>
          </p:txBody>
        </p:sp>
        <p:sp>
          <p:nvSpPr>
            <p:cNvPr id="150" name="Trapezoid 149">
              <a:extLst>
                <a:ext uri="{FF2B5EF4-FFF2-40B4-BE49-F238E27FC236}">
                  <a16:creationId xmlns:a16="http://schemas.microsoft.com/office/drawing/2014/main" id="{C9020265-54AA-EA43-C488-5BE92F32151D}"/>
                </a:ext>
              </a:extLst>
            </p:cNvPr>
            <p:cNvSpPr/>
            <p:nvPr/>
          </p:nvSpPr>
          <p:spPr>
            <a:xfrm rot="5400000">
              <a:off x="15644924" y="40929961"/>
              <a:ext cx="3114694" cy="4705117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KR" sz="4000" dirty="0"/>
                <a:t>Discriminator</a:t>
              </a:r>
            </a:p>
            <a:p>
              <a:pPr algn="r"/>
              <a:r>
                <a:rPr lang="en-KR" sz="4000" dirty="0"/>
                <a:t>(Linear + ReLU)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2A984C6-51B8-EDC7-DC4F-664141076650}"/>
                </a:ext>
              </a:extLst>
            </p:cNvPr>
            <p:cNvSpPr txBox="1"/>
            <p:nvPr/>
          </p:nvSpPr>
          <p:spPr>
            <a:xfrm>
              <a:off x="20766765" y="42205457"/>
              <a:ext cx="353246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Conditional</a:t>
              </a:r>
            </a:p>
            <a:p>
              <a:pPr algn="ctr"/>
              <a:r>
                <a:rPr lang="en-US" sz="4000" dirty="0"/>
                <a:t>Domain</a:t>
              </a:r>
            </a:p>
            <a:p>
              <a:pPr algn="ctr"/>
              <a:r>
                <a:rPr lang="en-US" sz="4000" dirty="0"/>
                <a:t>Adversarial</a:t>
              </a:r>
            </a:p>
            <a:p>
              <a:pPr algn="ctr"/>
              <a:r>
                <a:rPr lang="en-US" sz="4000" dirty="0"/>
                <a:t>Loss</a:t>
              </a:r>
              <a:endParaRPr lang="en-KR" sz="4000" dirty="0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2C947E4-1AA5-9031-2644-D3839B31F9CC}"/>
                </a:ext>
              </a:extLst>
            </p:cNvPr>
            <p:cNvCxnSpPr>
              <a:cxnSpLocks/>
            </p:cNvCxnSpPr>
            <p:nvPr/>
          </p:nvCxnSpPr>
          <p:spPr>
            <a:xfrm>
              <a:off x="19593815" y="43286698"/>
              <a:ext cx="61793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90A1D21-295C-D953-6030-181D36CF1AC6}"/>
                </a:ext>
              </a:extLst>
            </p:cNvPr>
            <p:cNvSpPr/>
            <p:nvPr/>
          </p:nvSpPr>
          <p:spPr>
            <a:xfrm>
              <a:off x="20224027" y="42797972"/>
              <a:ext cx="1030214" cy="9690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4000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325E6F1-A5A9-F6A3-1153-26D540368442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 flipH="1">
              <a:off x="22532999" y="38971778"/>
              <a:ext cx="24172" cy="3233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D714718-F3F0-E90C-0C25-78AA8F63CC2A}"/>
                </a:ext>
              </a:extLst>
            </p:cNvPr>
            <p:cNvSpPr/>
            <p:nvPr/>
          </p:nvSpPr>
          <p:spPr>
            <a:xfrm>
              <a:off x="21978365" y="40242568"/>
              <a:ext cx="1157612" cy="1091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4000"/>
            </a:p>
          </p:txBody>
        </p:sp>
        <p:sp>
          <p:nvSpPr>
            <p:cNvPr id="157" name="Cross 156">
              <a:extLst>
                <a:ext uri="{FF2B5EF4-FFF2-40B4-BE49-F238E27FC236}">
                  <a16:creationId xmlns:a16="http://schemas.microsoft.com/office/drawing/2014/main" id="{4A5E8EB6-F7FA-87A6-1A95-45F5052DC70E}"/>
                </a:ext>
              </a:extLst>
            </p:cNvPr>
            <p:cNvSpPr/>
            <p:nvPr/>
          </p:nvSpPr>
          <p:spPr>
            <a:xfrm rot="2596336">
              <a:off x="21978365" y="40259861"/>
              <a:ext cx="1157612" cy="1091159"/>
            </a:xfrm>
            <a:prstGeom prst="plus">
              <a:avLst>
                <a:gd name="adj" fmla="val 4181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40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F86B219-A578-3324-8488-CA3CAF675BDD}"/>
                </a:ext>
              </a:extLst>
            </p:cNvPr>
            <p:cNvSpPr txBox="1"/>
            <p:nvPr/>
          </p:nvSpPr>
          <p:spPr>
            <a:xfrm>
              <a:off x="19622536" y="40411774"/>
              <a:ext cx="26938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000" dirty="0"/>
                <a:t>trade_off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540E0F7-5F33-E8C0-7EB9-38E806D5B900}"/>
                </a:ext>
              </a:extLst>
            </p:cNvPr>
            <p:cNvSpPr/>
            <p:nvPr/>
          </p:nvSpPr>
          <p:spPr>
            <a:xfrm>
              <a:off x="17725867" y="38426198"/>
              <a:ext cx="1157612" cy="1091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40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5B071BAA-CFA1-D2CC-4CB9-9C9A7998D632}"/>
                </a:ext>
              </a:extLst>
            </p:cNvPr>
            <p:cNvCxnSpPr>
              <a:cxnSpLocks/>
              <a:endCxn id="162" idx="3"/>
            </p:cNvCxnSpPr>
            <p:nvPr/>
          </p:nvCxnSpPr>
          <p:spPr>
            <a:xfrm flipH="1" flipV="1">
              <a:off x="17192789" y="38962846"/>
              <a:ext cx="5364382" cy="2622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Cross 160">
              <a:extLst>
                <a:ext uri="{FF2B5EF4-FFF2-40B4-BE49-F238E27FC236}">
                  <a16:creationId xmlns:a16="http://schemas.microsoft.com/office/drawing/2014/main" id="{76EE61C8-8BF1-C91C-B518-A5AD9E573D76}"/>
                </a:ext>
              </a:extLst>
            </p:cNvPr>
            <p:cNvSpPr/>
            <p:nvPr/>
          </p:nvSpPr>
          <p:spPr>
            <a:xfrm>
              <a:off x="17725867" y="38443491"/>
              <a:ext cx="1157612" cy="1091159"/>
            </a:xfrm>
            <a:prstGeom prst="plus">
              <a:avLst>
                <a:gd name="adj" fmla="val 4181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40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A251BAD-9572-783E-FE0B-9A9BCBDB0081}"/>
                </a:ext>
              </a:extLst>
            </p:cNvPr>
            <p:cNvSpPr txBox="1"/>
            <p:nvPr/>
          </p:nvSpPr>
          <p:spPr>
            <a:xfrm>
              <a:off x="13389867" y="37377796"/>
              <a:ext cx="380292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4000" dirty="0"/>
                <a:t>Adam</a:t>
              </a:r>
            </a:p>
            <a:p>
              <a:pPr algn="ctr"/>
              <a:r>
                <a:rPr lang="en-KR" sz="4000" dirty="0"/>
                <a:t>(Discriminator)</a:t>
              </a:r>
            </a:p>
            <a:p>
              <a:pPr algn="ctr"/>
              <a:r>
                <a:rPr lang="en-KR" sz="4000" dirty="0"/>
                <a:t>+</a:t>
              </a:r>
            </a:p>
            <a:p>
              <a:pPr algn="ctr"/>
              <a:r>
                <a:rPr lang="en-KR" sz="4000" dirty="0"/>
                <a:t>SAM</a:t>
              </a:r>
            </a:p>
            <a:p>
              <a:pPr algn="ctr"/>
              <a:r>
                <a:rPr lang="en-KR" sz="4000" dirty="0"/>
                <a:t>(AASIST)</a:t>
              </a:r>
            </a:p>
          </p:txBody>
        </p:sp>
        <p:sp>
          <p:nvSpPr>
            <p:cNvPr id="164" name="Right Arrow 163">
              <a:extLst>
                <a:ext uri="{FF2B5EF4-FFF2-40B4-BE49-F238E27FC236}">
                  <a16:creationId xmlns:a16="http://schemas.microsoft.com/office/drawing/2014/main" id="{C84B7B75-2B69-C71D-D72C-94E61D3855B7}"/>
                </a:ext>
              </a:extLst>
            </p:cNvPr>
            <p:cNvSpPr/>
            <p:nvPr/>
          </p:nvSpPr>
          <p:spPr>
            <a:xfrm>
              <a:off x="13973374" y="43555373"/>
              <a:ext cx="876337" cy="529825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4000"/>
            </a:p>
          </p:txBody>
        </p:sp>
      </p:grpSp>
      <p:pic>
        <p:nvPicPr>
          <p:cNvPr id="188" name="Picture 187" descr="A graph with colorful lines&#10;&#10;Description automatically generated">
            <a:extLst>
              <a:ext uri="{FF2B5EF4-FFF2-40B4-BE49-F238E27FC236}">
                <a16:creationId xmlns:a16="http://schemas.microsoft.com/office/drawing/2014/main" id="{52529FDB-D107-ADF9-0289-8EA50286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550" y="41111215"/>
            <a:ext cx="8610397" cy="4523183"/>
          </a:xfrm>
          <a:prstGeom prst="rect">
            <a:avLst/>
          </a:prstGeom>
        </p:spPr>
      </p:pic>
      <p:pic>
        <p:nvPicPr>
          <p:cNvPr id="189" name="Picture 188" descr="A graph with colorful lines&#10;&#10;Description automatically generated">
            <a:extLst>
              <a:ext uri="{FF2B5EF4-FFF2-40B4-BE49-F238E27FC236}">
                <a16:creationId xmlns:a16="http://schemas.microsoft.com/office/drawing/2014/main" id="{D45B9E66-0465-9065-BFA9-EDF49CDD2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883" y="41085689"/>
            <a:ext cx="8610397" cy="4523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7847777B-B291-333A-7B5D-76E6CACECB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8990" y="38407744"/>
                <a:ext cx="586322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KR" sz="4000" dirty="0"/>
                  <a:t>stratified 5-fold</a:t>
                </a:r>
              </a:p>
              <a:p>
                <a:pPr algn="l"/>
                <a:r>
                  <a:rPr lang="en-KR" sz="4000" dirty="0"/>
                  <a:t>batch size : 8</a:t>
                </a:r>
              </a:p>
              <a:p>
                <a:pPr algn="l"/>
                <a:r>
                  <a:rPr lang="en-KR" sz="4000" dirty="0"/>
                  <a:t>epoch : 100</a:t>
                </a:r>
              </a:p>
              <a:p>
                <a:pPr algn="l"/>
                <a:r>
                  <a:rPr lang="en-KR" sz="4000" dirty="0"/>
                  <a:t>steps per epoch : 1000</a:t>
                </a:r>
              </a:p>
              <a:p>
                <a:pPr algn="l"/>
                <a:r>
                  <a:rPr lang="en-KR" sz="4000" dirty="0"/>
                  <a:t>weight decay : 0.001</a:t>
                </a:r>
              </a:p>
              <a:p>
                <a:pPr algn="l"/>
                <a:r>
                  <a:rPr lang="en-KR" sz="4000" dirty="0"/>
                  <a:t>label smoothing : 0.1</a:t>
                </a:r>
              </a:p>
              <a:p>
                <a:pPr algn="l"/>
                <a:r>
                  <a:rPr lang="en-KR" sz="4000" dirty="0"/>
                  <a:t>learning rate scheduler : LambdaLR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 ∗ </m:t>
                      </m:r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(1. +0.001 ∗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KR" sz="4000" dirty="0"/>
              </a:p>
              <a:p>
                <a:pPr algn="l"/>
                <a:r>
                  <a:rPr lang="en-KR" sz="4000" dirty="0"/>
                  <a:t>x = loss</a:t>
                </a:r>
              </a:p>
              <a:p>
                <a:pPr algn="l"/>
                <a:endParaRPr lang="en-KR" sz="4000" dirty="0"/>
              </a:p>
              <a:p>
                <a:pPr algn="l"/>
                <a:endParaRPr lang="en-KR" sz="4000" dirty="0"/>
              </a:p>
            </p:txBody>
          </p:sp>
        </mc:Choice>
        <mc:Fallback xmlns="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7847777B-B291-333A-7B5D-76E6CACEC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990" y="38407744"/>
                <a:ext cx="5863226" cy="4351338"/>
              </a:xfrm>
              <a:prstGeom prst="rect">
                <a:avLst/>
              </a:prstGeom>
              <a:blipFill>
                <a:blip r:embed="rId4"/>
                <a:stretch>
                  <a:fillRect l="-3680" t="-4082" r="-5411" b="-6064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AC671120-B488-015A-8D7F-A278551AE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07326"/>
              </p:ext>
            </p:extLst>
          </p:nvPr>
        </p:nvGraphicFramePr>
        <p:xfrm>
          <a:off x="1601170" y="46664476"/>
          <a:ext cx="15039532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6830">
                  <a:extLst>
                    <a:ext uri="{9D8B030D-6E8A-4147-A177-3AD203B41FA5}">
                      <a16:colId xmlns:a16="http://schemas.microsoft.com/office/drawing/2014/main" val="3583749847"/>
                    </a:ext>
                  </a:extLst>
                </a:gridCol>
                <a:gridCol w="7763964">
                  <a:extLst>
                    <a:ext uri="{9D8B030D-6E8A-4147-A177-3AD203B41FA5}">
                      <a16:colId xmlns:a16="http://schemas.microsoft.com/office/drawing/2014/main" val="86997168"/>
                    </a:ext>
                  </a:extLst>
                </a:gridCol>
                <a:gridCol w="4858738">
                  <a:extLst>
                    <a:ext uri="{9D8B030D-6E8A-4147-A177-3AD203B41FA5}">
                      <a16:colId xmlns:a16="http://schemas.microsoft.com/office/drawing/2014/main" val="3415894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4000" dirty="0"/>
                        <a:t>김준영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4000" dirty="0"/>
                        <a:t>befinetuning@gmail.com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4000" dirty="0"/>
                        <a:t>010-9267-8050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42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4000" dirty="0"/>
                        <a:t>김정우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qnq314@gahcon.ac.kr</a:t>
                      </a:r>
                      <a:endParaRPr lang="en-KR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4000" dirty="0"/>
                        <a:t>010-5585-4632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4000" dirty="0"/>
                        <a:t>박상혁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seollal25@gachon.ac.kr</a:t>
                      </a:r>
                      <a:endParaRPr lang="en-KR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4000" dirty="0"/>
                        <a:t>010-4014-1871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74174"/>
                  </a:ext>
                </a:extLst>
              </a:tr>
            </a:tbl>
          </a:graphicData>
        </a:graphic>
      </p:graphicFrame>
      <p:grpSp>
        <p:nvGrpSpPr>
          <p:cNvPr id="291" name="Group 290">
            <a:extLst>
              <a:ext uri="{FF2B5EF4-FFF2-40B4-BE49-F238E27FC236}">
                <a16:creationId xmlns:a16="http://schemas.microsoft.com/office/drawing/2014/main" id="{EDB60FAB-C9C6-B4BD-FADC-70419756BB61}"/>
              </a:ext>
            </a:extLst>
          </p:cNvPr>
          <p:cNvGrpSpPr/>
          <p:nvPr/>
        </p:nvGrpSpPr>
        <p:grpSpPr>
          <a:xfrm>
            <a:off x="1680096" y="10338459"/>
            <a:ext cx="21559090" cy="9689432"/>
            <a:chOff x="1493862" y="10363224"/>
            <a:chExt cx="21559090" cy="9689432"/>
          </a:xfrm>
        </p:grpSpPr>
        <p:pic>
          <p:nvPicPr>
            <p:cNvPr id="196" name="Graphic 195" descr="Voice outline">
              <a:extLst>
                <a:ext uri="{FF2B5EF4-FFF2-40B4-BE49-F238E27FC236}">
                  <a16:creationId xmlns:a16="http://schemas.microsoft.com/office/drawing/2014/main" id="{D62DCF29-B569-3FA1-D89C-D13DDE275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93862" y="13815938"/>
              <a:ext cx="2368509" cy="2730520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0FEEB34-40E1-A5F0-1537-D0EDBB797D8A}"/>
                </a:ext>
              </a:extLst>
            </p:cNvPr>
            <p:cNvSpPr txBox="1"/>
            <p:nvPr/>
          </p:nvSpPr>
          <p:spPr>
            <a:xfrm>
              <a:off x="1900315" y="16186032"/>
              <a:ext cx="18020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4000" dirty="0"/>
                <a:t>speech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D146F5E-F5C3-123B-716C-40D4580DD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16508" y="15244594"/>
              <a:ext cx="5577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0021E1AA-501C-C355-9893-2756FBB217EC}"/>
                </a:ext>
              </a:extLst>
            </p:cNvPr>
            <p:cNvSpPr/>
            <p:nvPr/>
          </p:nvSpPr>
          <p:spPr>
            <a:xfrm>
              <a:off x="4476239" y="13725773"/>
              <a:ext cx="3031752" cy="287037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err="1"/>
                <a:t>pyannote</a:t>
              </a:r>
              <a:endParaRPr lang="en-US" sz="4000" dirty="0"/>
            </a:p>
            <a:p>
              <a:pPr algn="ctr"/>
              <a:r>
                <a:rPr lang="en-US" sz="4000" dirty="0"/>
                <a:t>speaker-</a:t>
              </a:r>
              <a:r>
                <a:rPr lang="en-US" sz="4000" dirty="0" err="1"/>
                <a:t>diarization</a:t>
              </a:r>
              <a:endParaRPr lang="en-US" sz="4000" dirty="0"/>
            </a:p>
            <a:p>
              <a:pPr algn="ctr"/>
              <a:r>
                <a:rPr lang="en-US" sz="4000" dirty="0"/>
                <a:t>3.1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0DC75DD8-2116-E2AA-8668-39E05AA833AF}"/>
                </a:ext>
              </a:extLst>
            </p:cNvPr>
            <p:cNvCxnSpPr>
              <a:cxnSpLocks/>
              <a:stCxn id="199" idx="3"/>
            </p:cNvCxnSpPr>
            <p:nvPr/>
          </p:nvCxnSpPr>
          <p:spPr>
            <a:xfrm>
              <a:off x="7507991" y="15160963"/>
              <a:ext cx="972854" cy="22225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0914B731-C5E8-0196-DD4F-BB5EFC543BA7}"/>
                </a:ext>
              </a:extLst>
            </p:cNvPr>
            <p:cNvCxnSpPr>
              <a:cxnSpLocks/>
              <a:stCxn id="199" idx="3"/>
            </p:cNvCxnSpPr>
            <p:nvPr/>
          </p:nvCxnSpPr>
          <p:spPr>
            <a:xfrm flipV="1">
              <a:off x="7507991" y="13158833"/>
              <a:ext cx="890703" cy="20021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EE85776A-1B96-2A12-1F4B-7765D94F68C4}"/>
                </a:ext>
              </a:extLst>
            </p:cNvPr>
            <p:cNvSpPr/>
            <p:nvPr/>
          </p:nvSpPr>
          <p:spPr>
            <a:xfrm>
              <a:off x="8419356" y="11999119"/>
              <a:ext cx="2550499" cy="228718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sampling</a:t>
              </a:r>
            </a:p>
            <a:p>
              <a:pPr algn="ctr"/>
              <a:r>
                <a:rPr lang="en-US" sz="4000" dirty="0"/>
                <a:t>rate</a:t>
              </a:r>
            </a:p>
            <a:p>
              <a:pPr algn="ctr"/>
              <a:r>
                <a:rPr lang="en-US" sz="4000" dirty="0"/>
                <a:t>16000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65A6E61-7A9A-8E1F-B000-0413FF3A6332}"/>
                </a:ext>
              </a:extLst>
            </p:cNvPr>
            <p:cNvSpPr txBox="1"/>
            <p:nvPr/>
          </p:nvSpPr>
          <p:spPr>
            <a:xfrm>
              <a:off x="7599324" y="16596152"/>
              <a:ext cx="4667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4000" dirty="0"/>
                <a:t>0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9F475FF-0122-73EB-E405-03E73AA730A6}"/>
                </a:ext>
              </a:extLst>
            </p:cNvPr>
            <p:cNvSpPr txBox="1"/>
            <p:nvPr/>
          </p:nvSpPr>
          <p:spPr>
            <a:xfrm>
              <a:off x="7027710" y="13017912"/>
              <a:ext cx="10823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4000" dirty="0"/>
                <a:t>else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9AB07BF-EE42-4355-8794-297197696E4A}"/>
                </a:ext>
              </a:extLst>
            </p:cNvPr>
            <p:cNvSpPr txBox="1"/>
            <p:nvPr/>
          </p:nvSpPr>
          <p:spPr>
            <a:xfrm>
              <a:off x="7658872" y="17415789"/>
              <a:ext cx="1892056" cy="1323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4000" dirty="0"/>
                <a:t>fake : 0</a:t>
              </a:r>
            </a:p>
            <a:p>
              <a:r>
                <a:rPr lang="en-KR" sz="4000" dirty="0"/>
                <a:t>real : 0</a:t>
              </a:r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804ACE3E-9066-E139-285A-0851AB922023}"/>
                </a:ext>
              </a:extLst>
            </p:cNvPr>
            <p:cNvCxnSpPr>
              <a:cxnSpLocks/>
              <a:stCxn id="202" idx="3"/>
              <a:endCxn id="207" idx="1"/>
            </p:cNvCxnSpPr>
            <p:nvPr/>
          </p:nvCxnSpPr>
          <p:spPr>
            <a:xfrm flipV="1">
              <a:off x="10969855" y="11096202"/>
              <a:ext cx="785047" cy="2046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EEE74DD3-47FB-E2CE-8058-523BCCAFCF58}"/>
                </a:ext>
              </a:extLst>
            </p:cNvPr>
            <p:cNvSpPr/>
            <p:nvPr/>
          </p:nvSpPr>
          <p:spPr>
            <a:xfrm>
              <a:off x="11754902" y="10363224"/>
              <a:ext cx="2010657" cy="14659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AASIST</a:t>
              </a:r>
            </a:p>
            <a:p>
              <a:pPr algn="ctr"/>
              <a:r>
                <a:rPr lang="en-US" sz="4000" dirty="0"/>
                <a:t>(Fold0)</a:t>
              </a:r>
            </a:p>
          </p:txBody>
        </p:sp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27D15F4A-1663-22A4-5C7F-0AF4CBFB811F}"/>
                </a:ext>
              </a:extLst>
            </p:cNvPr>
            <p:cNvSpPr/>
            <p:nvPr/>
          </p:nvSpPr>
          <p:spPr>
            <a:xfrm>
              <a:off x="11754900" y="12421585"/>
              <a:ext cx="2010657" cy="14659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AASIST</a:t>
              </a:r>
            </a:p>
            <a:p>
              <a:pPr algn="ctr"/>
              <a:r>
                <a:rPr lang="en-US" sz="4000" dirty="0"/>
                <a:t>(Fold1)</a:t>
              </a:r>
            </a:p>
          </p:txBody>
        </p: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F1AC7460-B379-E5D6-77A8-B12823E07661}"/>
                </a:ext>
              </a:extLst>
            </p:cNvPr>
            <p:cNvSpPr/>
            <p:nvPr/>
          </p:nvSpPr>
          <p:spPr>
            <a:xfrm>
              <a:off x="11754900" y="14479945"/>
              <a:ext cx="2010657" cy="14659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AASIST</a:t>
              </a:r>
            </a:p>
            <a:p>
              <a:pPr algn="ctr"/>
              <a:r>
                <a:rPr lang="en-US" sz="4000" dirty="0"/>
                <a:t>(Fold2)</a:t>
              </a:r>
            </a:p>
          </p:txBody>
        </p: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8B115D87-A69D-BB6C-BA3B-4BA6961D82A4}"/>
                </a:ext>
              </a:extLst>
            </p:cNvPr>
            <p:cNvSpPr/>
            <p:nvPr/>
          </p:nvSpPr>
          <p:spPr>
            <a:xfrm>
              <a:off x="11754900" y="16533323"/>
              <a:ext cx="2010657" cy="14659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AASIST</a:t>
              </a:r>
            </a:p>
            <a:p>
              <a:pPr algn="ctr"/>
              <a:r>
                <a:rPr lang="en-US" sz="4000" dirty="0"/>
                <a:t>(Fold3)</a:t>
              </a:r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DA08C85A-C9F9-5537-0B35-D44E041D475E}"/>
                </a:ext>
              </a:extLst>
            </p:cNvPr>
            <p:cNvSpPr/>
            <p:nvPr/>
          </p:nvSpPr>
          <p:spPr>
            <a:xfrm>
              <a:off x="11754900" y="18586700"/>
              <a:ext cx="2010657" cy="14659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AASIST</a:t>
              </a:r>
            </a:p>
            <a:p>
              <a:pPr algn="ctr"/>
              <a:r>
                <a:rPr lang="en-US" sz="4000" dirty="0"/>
                <a:t>(Fold4)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5C27557-FF90-8CBF-153F-A27E216BF035}"/>
                </a:ext>
              </a:extLst>
            </p:cNvPr>
            <p:cNvCxnSpPr>
              <a:cxnSpLocks/>
              <a:stCxn id="202" idx="3"/>
              <a:endCxn id="208" idx="1"/>
            </p:cNvCxnSpPr>
            <p:nvPr/>
          </p:nvCxnSpPr>
          <p:spPr>
            <a:xfrm>
              <a:off x="10969855" y="13142712"/>
              <a:ext cx="785045" cy="118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0F4A31F3-F283-6605-0B4E-712F7730D08F}"/>
                </a:ext>
              </a:extLst>
            </p:cNvPr>
            <p:cNvCxnSpPr>
              <a:cxnSpLocks/>
              <a:stCxn id="202" idx="3"/>
              <a:endCxn id="209" idx="1"/>
            </p:cNvCxnSpPr>
            <p:nvPr/>
          </p:nvCxnSpPr>
          <p:spPr>
            <a:xfrm>
              <a:off x="10969855" y="13142712"/>
              <a:ext cx="785045" cy="2070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5469113D-092F-F223-0B90-0EAD41CC1221}"/>
                </a:ext>
              </a:extLst>
            </p:cNvPr>
            <p:cNvCxnSpPr>
              <a:cxnSpLocks/>
              <a:stCxn id="202" idx="3"/>
              <a:endCxn id="210" idx="1"/>
            </p:cNvCxnSpPr>
            <p:nvPr/>
          </p:nvCxnSpPr>
          <p:spPr>
            <a:xfrm>
              <a:off x="10969855" y="13142712"/>
              <a:ext cx="785045" cy="4123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C7AB8B0-BEEE-AB9B-3EC0-39DC6595CDFC}"/>
                </a:ext>
              </a:extLst>
            </p:cNvPr>
            <p:cNvCxnSpPr>
              <a:cxnSpLocks/>
              <a:stCxn id="202" idx="3"/>
              <a:endCxn id="211" idx="1"/>
            </p:cNvCxnSpPr>
            <p:nvPr/>
          </p:nvCxnSpPr>
          <p:spPr>
            <a:xfrm>
              <a:off x="10969855" y="13142712"/>
              <a:ext cx="785045" cy="6176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ounded Rectangle 215">
              <a:extLst>
                <a:ext uri="{FF2B5EF4-FFF2-40B4-BE49-F238E27FC236}">
                  <a16:creationId xmlns:a16="http://schemas.microsoft.com/office/drawing/2014/main" id="{B63811A0-FF23-4A3D-E0EC-D09E56BB3BCF}"/>
                </a:ext>
              </a:extLst>
            </p:cNvPr>
            <p:cNvSpPr/>
            <p:nvPr/>
          </p:nvSpPr>
          <p:spPr>
            <a:xfrm>
              <a:off x="14578713" y="12169629"/>
              <a:ext cx="1851852" cy="6458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soft</a:t>
              </a:r>
            </a:p>
            <a:p>
              <a:pPr algn="ctr"/>
              <a:r>
                <a:rPr lang="en-US" sz="4000" dirty="0"/>
                <a:t>voting</a:t>
              </a:r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8BD19101-AB98-F300-2579-FC077978BBC3}"/>
                </a:ext>
              </a:extLst>
            </p:cNvPr>
            <p:cNvCxnSpPr>
              <a:cxnSpLocks/>
              <a:stCxn id="207" idx="3"/>
              <a:endCxn id="216" idx="1"/>
            </p:cNvCxnSpPr>
            <p:nvPr/>
          </p:nvCxnSpPr>
          <p:spPr>
            <a:xfrm>
              <a:off x="13765559" y="11096202"/>
              <a:ext cx="813154" cy="43027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7E6007DB-8D4D-2701-9BA2-C513B5CDDE89}"/>
                </a:ext>
              </a:extLst>
            </p:cNvPr>
            <p:cNvCxnSpPr>
              <a:cxnSpLocks/>
              <a:stCxn id="208" idx="3"/>
              <a:endCxn id="216" idx="1"/>
            </p:cNvCxnSpPr>
            <p:nvPr/>
          </p:nvCxnSpPr>
          <p:spPr>
            <a:xfrm>
              <a:off x="13765557" y="13154563"/>
              <a:ext cx="813156" cy="22444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9BAC6C07-F529-F929-B7E5-13969F2A2DB1}"/>
                </a:ext>
              </a:extLst>
            </p:cNvPr>
            <p:cNvCxnSpPr>
              <a:cxnSpLocks/>
              <a:stCxn id="209" idx="3"/>
              <a:endCxn id="216" idx="1"/>
            </p:cNvCxnSpPr>
            <p:nvPr/>
          </p:nvCxnSpPr>
          <p:spPr>
            <a:xfrm>
              <a:off x="13765557" y="15212923"/>
              <a:ext cx="813156" cy="18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6CDE3C6C-1B02-A5F3-D091-F484BF55AF1B}"/>
                </a:ext>
              </a:extLst>
            </p:cNvPr>
            <p:cNvCxnSpPr>
              <a:cxnSpLocks/>
              <a:stCxn id="210" idx="3"/>
              <a:endCxn id="216" idx="1"/>
            </p:cNvCxnSpPr>
            <p:nvPr/>
          </p:nvCxnSpPr>
          <p:spPr>
            <a:xfrm flipV="1">
              <a:off x="13765557" y="15398983"/>
              <a:ext cx="813156" cy="18673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E6D55FB4-FB7F-7814-4504-1D36FC542B04}"/>
                </a:ext>
              </a:extLst>
            </p:cNvPr>
            <p:cNvCxnSpPr>
              <a:cxnSpLocks/>
              <a:stCxn id="211" idx="3"/>
              <a:endCxn id="216" idx="1"/>
            </p:cNvCxnSpPr>
            <p:nvPr/>
          </p:nvCxnSpPr>
          <p:spPr>
            <a:xfrm flipV="1">
              <a:off x="13765557" y="15398983"/>
              <a:ext cx="813156" cy="3920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ounded Rectangle 221">
              <a:extLst>
                <a:ext uri="{FF2B5EF4-FFF2-40B4-BE49-F238E27FC236}">
                  <a16:creationId xmlns:a16="http://schemas.microsoft.com/office/drawing/2014/main" id="{0E09E669-BD1E-110D-7725-AEF988C72BDF}"/>
                </a:ext>
              </a:extLst>
            </p:cNvPr>
            <p:cNvSpPr/>
            <p:nvPr/>
          </p:nvSpPr>
          <p:spPr>
            <a:xfrm>
              <a:off x="16828448" y="12220547"/>
              <a:ext cx="3477758" cy="208187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if s == 1</a:t>
              </a:r>
            </a:p>
            <a:p>
              <a:pPr algn="ctr"/>
              <a:r>
                <a:rPr lang="en-US" sz="4000" dirty="0"/>
                <a:t>normalize</a:t>
              </a:r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00F7D5F5-C058-8ACF-2F5B-2BCAC9DC9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16787" y="13247295"/>
              <a:ext cx="411664" cy="2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>
              <a:extLst>
                <a:ext uri="{FF2B5EF4-FFF2-40B4-BE49-F238E27FC236}">
                  <a16:creationId xmlns:a16="http://schemas.microsoft.com/office/drawing/2014/main" id="{FF701D01-E03B-21DC-F388-76EBF9814414}"/>
                </a:ext>
              </a:extLst>
            </p:cNvPr>
            <p:cNvSpPr/>
            <p:nvPr/>
          </p:nvSpPr>
          <p:spPr>
            <a:xfrm>
              <a:off x="16828450" y="16546458"/>
              <a:ext cx="3492927" cy="208187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if s == 2</a:t>
              </a:r>
            </a:p>
            <a:p>
              <a:pPr algn="ctr"/>
              <a:r>
                <a:rPr lang="en-US" sz="4000" dirty="0"/>
                <a:t>temperature scaling * 4/3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7AE9FC23-3EE0-93CF-6091-E85575479E35}"/>
                </a:ext>
              </a:extLst>
            </p:cNvPr>
            <p:cNvCxnSpPr>
              <a:cxnSpLocks/>
            </p:cNvCxnSpPr>
            <p:nvPr/>
          </p:nvCxnSpPr>
          <p:spPr>
            <a:xfrm>
              <a:off x="16416787" y="17572707"/>
              <a:ext cx="4116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3DCE2CB2-7321-062B-0E94-21DB371BF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07365" y="13261486"/>
              <a:ext cx="411664" cy="2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C08222CF-4664-B488-DE03-983A8787B4CE}"/>
                </a:ext>
              </a:extLst>
            </p:cNvPr>
            <p:cNvCxnSpPr>
              <a:cxnSpLocks/>
            </p:cNvCxnSpPr>
            <p:nvPr/>
          </p:nvCxnSpPr>
          <p:spPr>
            <a:xfrm>
              <a:off x="20308520" y="17729787"/>
              <a:ext cx="4116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F6D81537-231F-F758-E150-8768146F475D}"/>
                    </a:ext>
                  </a:extLst>
                </p:cNvPr>
                <p:cNvSpPr/>
                <p:nvPr/>
              </p:nvSpPr>
              <p:spPr>
                <a:xfrm>
                  <a:off x="20720188" y="12220547"/>
                  <a:ext cx="2127041" cy="208187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F6D81537-231F-F758-E150-8768146F47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20188" y="12220547"/>
                  <a:ext cx="2127041" cy="208187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733EBCFD-542D-4108-00E9-65129CAADB44}"/>
                    </a:ext>
                  </a:extLst>
                </p:cNvPr>
                <p:cNvSpPr/>
                <p:nvPr/>
              </p:nvSpPr>
              <p:spPr>
                <a:xfrm>
                  <a:off x="20720189" y="16566044"/>
                  <a:ext cx="2127041" cy="208187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num>
                          <m:den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733EBCFD-542D-4108-00E9-65129CAADB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20189" y="16566044"/>
                  <a:ext cx="2127041" cy="2081879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D24AF28-A372-4E02-931D-D0723C3CEBB1}"/>
                </a:ext>
              </a:extLst>
            </p:cNvPr>
            <p:cNvSpPr txBox="1"/>
            <p:nvPr/>
          </p:nvSpPr>
          <p:spPr>
            <a:xfrm>
              <a:off x="16409980" y="11132194"/>
              <a:ext cx="66429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4000" dirty="0"/>
                <a:t>s = the number of speaker </a:t>
              </a:r>
            </a:p>
          </p:txBody>
        </p:sp>
      </p:grpSp>
      <p:sp>
        <p:nvSpPr>
          <p:cNvPr id="2" name="AutoShape 2" descr="이세계아이돌 - 나무위키">
            <a:extLst>
              <a:ext uri="{FF2B5EF4-FFF2-40B4-BE49-F238E27FC236}">
                <a16:creationId xmlns:a16="http://schemas.microsoft.com/office/drawing/2014/main" id="{7594F366-838E-8E87-6088-272D8474C9EA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3090708" y="15690695"/>
            <a:ext cx="9356880" cy="935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C99F3E1-2E96-C8FE-1F27-3A591AC3ED7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18612"/>
          <a:stretch/>
        </p:blipFill>
        <p:spPr>
          <a:xfrm>
            <a:off x="1674998" y="7276015"/>
            <a:ext cx="7772400" cy="1818679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FD9002-D4B7-8358-6BB7-5BAABBFA2B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976" y="4040217"/>
            <a:ext cx="7452951" cy="2554545"/>
          </a:xfrm>
          <a:prstGeom prst="rect">
            <a:avLst/>
          </a:prstGeom>
        </p:spPr>
      </p:pic>
      <p:pic>
        <p:nvPicPr>
          <p:cNvPr id="10" name="Picture 9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23695812-57E7-AF5F-DA5E-E36D90A0F2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09793" y="14555206"/>
            <a:ext cx="6852576" cy="1163246"/>
          </a:xfrm>
          <a:prstGeom prst="rect">
            <a:avLst/>
          </a:prstGeom>
        </p:spPr>
      </p:pic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6FB6BED-5BB7-AD50-DDE0-66FF863F58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43382" y="18930236"/>
            <a:ext cx="8918987" cy="13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543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4047</TotalTime>
  <Words>239</Words>
  <Application>Microsoft Macintosh PowerPoint</Application>
  <PresentationFormat>Custom</PresentationFormat>
  <Paragraphs>167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함초롬바탕</vt:lpstr>
      <vt:lpstr>Arial</vt:lpstr>
      <vt:lpstr>Cambria Math</vt:lpstr>
      <vt:lpstr>디자인 사용자 지정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김준영</cp:lastModifiedBy>
  <cp:revision>29</cp:revision>
  <dcterms:created xsi:type="dcterms:W3CDTF">2024-03-11T05:29:16Z</dcterms:created>
  <dcterms:modified xsi:type="dcterms:W3CDTF">2024-07-23T14:18:31Z</dcterms:modified>
</cp:coreProperties>
</file>