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327" r:id="rId2"/>
    <p:sldId id="257" r:id="rId3"/>
    <p:sldId id="259" r:id="rId4"/>
    <p:sldId id="260" r:id="rId5"/>
    <p:sldId id="307" r:id="rId6"/>
    <p:sldId id="261" r:id="rId7"/>
    <p:sldId id="262" r:id="rId8"/>
    <p:sldId id="266" r:id="rId9"/>
    <p:sldId id="276" r:id="rId10"/>
    <p:sldId id="310" r:id="rId11"/>
    <p:sldId id="326" r:id="rId12"/>
    <p:sldId id="328" r:id="rId13"/>
    <p:sldId id="313" r:id="rId14"/>
    <p:sldId id="258" r:id="rId15"/>
    <p:sldId id="314" r:id="rId16"/>
    <p:sldId id="329" r:id="rId1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9E"/>
    <a:srgbClr val="000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860795-BCA6-484A-B22E-0441D476E773}">
  <a:tblStyle styleId="{9B860795-BCA6-484A-B22E-0441D476E7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42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7982DB97-FBBB-5653-302F-88C6203D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BA6BC65B-C312-1B94-BE90-FF1E65706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67726966-065E-943E-F5C6-222E831D5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6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>
          <a:extLst>
            <a:ext uri="{FF2B5EF4-FFF2-40B4-BE49-F238E27FC236}">
              <a16:creationId xmlns:a16="http://schemas.microsoft.com/office/drawing/2014/main" id="{911BD167-1A3B-DF4E-6959-FA259A918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>
            <a:extLst>
              <a:ext uri="{FF2B5EF4-FFF2-40B4-BE49-F238E27FC236}">
                <a16:creationId xmlns:a16="http://schemas.microsoft.com/office/drawing/2014/main" id="{CBF97B70-7BD9-DEBB-1DD0-45EABC98D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>
            <a:extLst>
              <a:ext uri="{FF2B5EF4-FFF2-40B4-BE49-F238E27FC236}">
                <a16:creationId xmlns:a16="http://schemas.microsoft.com/office/drawing/2014/main" id="{C57DC65B-BC25-D0EA-D890-75D83C948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98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37AAE55-10D6-F7F5-0378-45A9B08A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3CA01200-1DC3-DEDB-702C-67A3D11AD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A77F054D-09CE-4635-7C67-B17FF1B70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22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F6A41FA9-C406-D019-F6C3-D0D8BCE52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AF39AAFC-3114-23BF-95A0-5C577E821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450DB94A-37F3-740D-BD6B-185FAA5AE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270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627C000-4624-AB22-5E21-36FFF11B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C729656A-8FA9-1EA0-D6C3-9AF234E96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B660B70-1042-448B-3304-DB5CAA7A6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5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7C5F10A0-51C4-495B-88CF-46570455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8BE68FE2-CDE6-0FA3-32C7-0FD324542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5BE2F604-B8AE-89FF-49E2-ED6F63CFD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219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1B59343E-D84D-B503-22C1-759A1F50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DE919119-6490-4701-B1CE-533994618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4E085946-3ADC-7FF7-C0E3-CBD6187FCE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59" r:id="rId7"/>
    <p:sldLayoutId id="2147483660" r:id="rId8"/>
    <p:sldLayoutId id="2147483663" r:id="rId9"/>
    <p:sldLayoutId id="2147483665" r:id="rId10"/>
    <p:sldLayoutId id="2147483673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221EC2-1F16-65AC-0E58-2B7B060AC68F}"/>
              </a:ext>
            </a:extLst>
          </p:cNvPr>
          <p:cNvSpPr/>
          <p:nvPr/>
        </p:nvSpPr>
        <p:spPr>
          <a:xfrm>
            <a:off x="42863" y="47625"/>
            <a:ext cx="9048070" cy="50482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8E6A4-54A4-3CB4-F427-F069C713111F}"/>
              </a:ext>
            </a:extLst>
          </p:cNvPr>
          <p:cNvSpPr txBox="1"/>
          <p:nvPr/>
        </p:nvSpPr>
        <p:spPr>
          <a:xfrm>
            <a:off x="1915342" y="132845"/>
            <a:ext cx="544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TRƯỜNG ĐẠI HỌC VINH</a:t>
            </a:r>
          </a:p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VIỆN KĨ THUẬT VÀ CÔNG NGHỆ</a:t>
            </a:r>
            <a:endParaRPr lang="vi-V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blue and white logo with a globe and a map&#10;&#10;Description automatically generated">
            <a:extLst>
              <a:ext uri="{FF2B5EF4-FFF2-40B4-BE49-F238E27FC236}">
                <a16:creationId xmlns:a16="http://schemas.microsoft.com/office/drawing/2014/main" id="{23ACAD63-D09F-C712-61BE-AEF928B7D6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7" y="167955"/>
            <a:ext cx="782148" cy="7821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5093DF-42DB-A3F9-C012-FD22609354E0}"/>
              </a:ext>
            </a:extLst>
          </p:cNvPr>
          <p:cNvCxnSpPr>
            <a:cxnSpLocks/>
          </p:cNvCxnSpPr>
          <p:nvPr/>
        </p:nvCxnSpPr>
        <p:spPr>
          <a:xfrm>
            <a:off x="2933700" y="760338"/>
            <a:ext cx="3276600" cy="0"/>
          </a:xfrm>
          <a:prstGeom prst="line">
            <a:avLst/>
          </a:prstGeom>
          <a:ln w="31750">
            <a:solidFill>
              <a:srgbClr val="B25E2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A00150-A3E0-CFDA-4DED-48DA18A7C28C}"/>
              </a:ext>
            </a:extLst>
          </p:cNvPr>
          <p:cNvSpPr txBox="1"/>
          <p:nvPr/>
        </p:nvSpPr>
        <p:spPr>
          <a:xfrm>
            <a:off x="1381806" y="907950"/>
            <a:ext cx="6380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BÁO CÁO ĐỒ ÁN</a:t>
            </a:r>
            <a:endParaRPr lang="vi-V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MÔN HỌC: ĐỒ ÁN CHUYÊN NGÀNH</a:t>
            </a:r>
            <a:endParaRPr lang="vi-V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389475-9D7F-6608-75A7-7EABFBF72F86}"/>
              </a:ext>
            </a:extLst>
          </p:cNvPr>
          <p:cNvSpPr txBox="1">
            <a:spLocks/>
          </p:cNvSpPr>
          <p:nvPr/>
        </p:nvSpPr>
        <p:spPr>
          <a:xfrm>
            <a:off x="3943010" y="3422727"/>
            <a:ext cx="45345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GVHD: TS. Võ Đức Quang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SVTH: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vi-V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A89C2-815B-EA0E-C5D2-03ECC65B1BE2}"/>
              </a:ext>
            </a:extLst>
          </p:cNvPr>
          <p:cNvSpPr txBox="1">
            <a:spLocks/>
          </p:cNvSpPr>
          <p:nvPr/>
        </p:nvSpPr>
        <p:spPr>
          <a:xfrm>
            <a:off x="4635681" y="3687568"/>
            <a:ext cx="3859937" cy="89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Nguyễn Đức Lâm, 225748020110147 </a:t>
            </a:r>
          </a:p>
          <a:p>
            <a:pPr>
              <a:lnSpc>
                <a:spcPct val="120000"/>
              </a:lnSpc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Trần Tiến Đạt, 225748020110094</a:t>
            </a:r>
          </a:p>
          <a:p>
            <a:pPr>
              <a:lnSpc>
                <a:spcPct val="120000"/>
              </a:lnSpc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Trần Thế Dương, 225748020110141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2C165-AC8F-CB60-E6A7-892F6368AAB8}"/>
              </a:ext>
            </a:extLst>
          </p:cNvPr>
          <p:cNvSpPr txBox="1"/>
          <p:nvPr/>
        </p:nvSpPr>
        <p:spPr>
          <a:xfrm>
            <a:off x="3621865" y="4648640"/>
            <a:ext cx="2027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Nghệ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, 16/06/2025</a:t>
            </a:r>
            <a:endParaRPr lang="vi-V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FEC508-B69D-9409-EBE6-5F0C40B2EA4E}"/>
              </a:ext>
            </a:extLst>
          </p:cNvPr>
          <p:cNvCxnSpPr>
            <a:cxnSpLocks/>
          </p:cNvCxnSpPr>
          <p:nvPr/>
        </p:nvCxnSpPr>
        <p:spPr>
          <a:xfrm>
            <a:off x="8655334" y="2940354"/>
            <a:ext cx="0" cy="1808389"/>
          </a:xfrm>
          <a:prstGeom prst="line">
            <a:avLst/>
          </a:prstGeom>
          <a:ln w="3175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13A451-8BDE-D658-A3FF-F56B1657FD47}"/>
              </a:ext>
            </a:extLst>
          </p:cNvPr>
          <p:cNvCxnSpPr>
            <a:cxnSpLocks/>
          </p:cNvCxnSpPr>
          <p:nvPr/>
        </p:nvCxnSpPr>
        <p:spPr>
          <a:xfrm flipH="1">
            <a:off x="6951346" y="4648640"/>
            <a:ext cx="1809000" cy="627"/>
          </a:xfrm>
          <a:prstGeom prst="line">
            <a:avLst/>
          </a:prstGeom>
          <a:ln w="31750">
            <a:solidFill>
              <a:srgbClr val="FFCC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EE16C7-6BA0-B784-1305-EED5B89CC804}"/>
              </a:ext>
            </a:extLst>
          </p:cNvPr>
          <p:cNvSpPr txBox="1"/>
          <p:nvPr/>
        </p:nvSpPr>
        <p:spPr>
          <a:xfrm>
            <a:off x="1200281" y="1882159"/>
            <a:ext cx="6916989" cy="883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US" sz="2100" b="1" kern="100">
                <a:solidFill>
                  <a:srgbClr val="C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THIẾT KẾ VÀ PHÁT TRIỂN </a:t>
            </a:r>
          </a:p>
          <a:p>
            <a:pPr algn="ctr">
              <a:lnSpc>
                <a:spcPct val="120000"/>
              </a:lnSpc>
              <a:spcBef>
                <a:spcPts val="225"/>
              </a:spcBef>
              <a:spcAft>
                <a:spcPts val="225"/>
              </a:spcAft>
            </a:pPr>
            <a:r>
              <a:rPr lang="en-US" sz="2100" b="1" kern="100">
                <a:solidFill>
                  <a:srgbClr val="C00000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HỆ THỐNG QUẢN LÝ ĐIỂM RÈN LUYỆN</a:t>
            </a:r>
            <a:endParaRPr lang="vi-VN" sz="2100" kern="100" dirty="0">
              <a:solidFill>
                <a:srgbClr val="C00000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21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61F4413-2DC5-0F55-24CA-CCE94C9F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52FE7E90-A87F-69A3-0528-D809B0D674F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04</a:t>
            </a:r>
            <a:endParaRPr dirty="0">
              <a:latin typeface="+mn-lt"/>
            </a:endParaRP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C464C13-8BFD-8379-40CF-89B1B3E7D9AC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26483EDC-44B2-1706-C5D2-38A1D75324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CC1D030-177E-A7CD-6184-1E5D2D148AE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2645116-BB0D-58A7-87E9-390742C6023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AC03E92-E30D-9668-D10E-9BA9877FE07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FB701CF0-6033-47C0-E49F-1808928BC080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65B90071-3AA0-BC61-58D0-5476DEFA3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9352" y="2136202"/>
            <a:ext cx="701304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>
                <a:latin typeface="+mn-lt"/>
              </a:rPr>
              <a:t>Giao diện tiêu biểu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C7F122E3-CA82-5815-EDAB-B02639624DB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D74DE2F7-841F-F889-CE27-C0FA8CB59E52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39F1133-140D-BE08-59CD-8441526BE17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28669517-781D-D726-822B-0826B4C91BD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C11150EF-2838-5B96-BCD7-E41D160530B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CD31CAC-B053-4263-E0B6-DBA0ECFB739F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A44419C4-2235-B3BC-FC64-21BE63F261D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15EE424-7476-5C08-E1DD-BC16FFA755C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509ABC65-5E31-6247-CA12-92D37CBA9DE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B8D153A-67C5-6B33-82CC-674B7922EAE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FF3388E-5F92-6821-87BD-BE67C7FD9A3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D3EF7A9-8703-5626-8CFA-9AF9F29620C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F23B1C80-6CB4-CC69-2DC6-02361A8703F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D233C2F-A7AB-DA63-5C71-12A71643449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857601F-AC61-58B7-AA2B-4087E7E430F7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94C7EBE-6FDD-689F-CDE3-3A42956F98B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3FF3D46-FC02-24C2-77F2-CCF6F594DD0D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4D1259CA-E994-0595-3C2D-0E8A81D1229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C116618C-47DA-7367-4CDA-489F12E7856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957D820-E869-1D90-3E2C-CBDE60758CD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531591-3AD0-BBCB-AE5D-47C5F90EA85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98C65C5-AA94-2BC0-D1A0-EFBAFC19C4C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BFEF014F-10A1-5781-B5E8-5D17E547F59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097D0DBA-C84D-6D75-6390-F6BF8FA309FA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D5D6EAE-AABF-EACC-3031-85A70837F1D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4FEA656-D392-9AC1-8DD8-49AC4FD8B41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307D039-674C-26F1-726B-4565AD0257A8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96BD9B36-1EC4-7216-2BC5-E29FD3C024F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AF6B84D-B01F-FB21-A9E1-115C0994B00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4C784C4-FC68-1F98-45FB-411BE7E50AF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6A1DF366-0593-0D40-DFBB-7E63D2A8DBD1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5974534-9EE5-303B-465F-2CC24E2AC043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441E9-E2C6-548D-CEA8-9065BF02B45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6EAC1741-4B05-261E-9204-08288D0EC96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1808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AA93A5C9-8D43-7AF8-EE50-E408C20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50;p55">
            <a:extLst>
              <a:ext uri="{FF2B5EF4-FFF2-40B4-BE49-F238E27FC236}">
                <a16:creationId xmlns:a16="http://schemas.microsoft.com/office/drawing/2014/main" id="{48CD621E-AB2C-20BC-4C67-47F8D00AB7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1" y="6314"/>
            <a:ext cx="76417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>
                <a:latin typeface="+mn-lt"/>
              </a:rPr>
              <a:t>Giao diện trang chủ &amp; đăng nhập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25908-342B-3E5C-121E-C3F082CA8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62" y="579014"/>
            <a:ext cx="3042167" cy="39854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C262B-3E61-27FE-3584-1876073D4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027" y="579014"/>
            <a:ext cx="5239657" cy="22222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767A0-0686-3BB7-E063-8F91A5611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026" y="2910114"/>
            <a:ext cx="5239657" cy="20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74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>
          <a:extLst>
            <a:ext uri="{FF2B5EF4-FFF2-40B4-BE49-F238E27FC236}">
              <a16:creationId xmlns:a16="http://schemas.microsoft.com/office/drawing/2014/main" id="{CECB71EA-C610-B03E-3EFE-6162C86F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55">
            <a:extLst>
              <a:ext uri="{FF2B5EF4-FFF2-40B4-BE49-F238E27FC236}">
                <a16:creationId xmlns:a16="http://schemas.microsoft.com/office/drawing/2014/main" id="{EA67863E-312C-BD65-5763-4600DAD49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5470" y="3962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/>
              <a:t>Giao diện quản lý điểm rèn luyện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0874B-430C-3A1E-BE9E-1DD30A0E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283357"/>
            <a:ext cx="4215793" cy="113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C2DDCB-35A4-3543-FF8A-5D89A129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2669423"/>
            <a:ext cx="4273550" cy="2228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035F0-F682-DB57-A6CB-D716E856F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094" y="1283357"/>
            <a:ext cx="4215793" cy="11359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B74CD8-DAAD-7BE3-BE4C-D4C26B4A5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846" y="2669423"/>
            <a:ext cx="4361041" cy="2228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2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B353EFBC-0B1E-D39B-9F5C-9D4BD157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DDB4148B-1491-DA49-D839-D2B29648C4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05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7A01D5C-73D4-6FB4-F201-A6AB5512CCDD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DC9A921E-5F61-2B12-9AF3-A9A4F9DDAA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4B01C64-28A3-BE19-DB2E-22DC332E031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4633F2C0-935D-C7D6-82D2-E11FCDE7F107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49DB2EA-D58A-DBAB-7DB7-7BFAA906954A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C719F4A-2F63-21EF-DF52-45FCC89E1C65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A5BC6D63-46C8-166B-A1BA-709A41FB52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657" y="1594484"/>
            <a:ext cx="7655409" cy="1818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sz="5400">
                <a:solidFill>
                  <a:srgbClr val="0C0A9E"/>
                </a:solidFill>
              </a:rPr>
              <a:t>Kết quả &amp; Đánh giá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2094E21-8A5B-0765-57FF-948B079E89D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9E3B5FDF-F535-AE35-0BE8-EF7A2FA6AD3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C850AF7D-8EE0-0B9D-634F-505384AC116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56345C7-F011-2111-690B-AEABFA9C3385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58932ED-073E-F7D7-70FD-E3FF48842B1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267E9DF-5175-3595-DDF0-C5BCD39A4E99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7E203F1-28C0-2F4B-C4E4-670F5AFCC64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FCCBB63-DD1D-89CB-8CD2-05502702872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1A63C888-0137-EE63-C0BB-32897731603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9E71BA2-05E9-6310-DC20-B630825EFC2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C5698A2-6DA4-422B-BF39-8EEB7019AD46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3608BFA7-F6A1-687E-AEB5-7A51539F21F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A592561-E9A9-DF67-A8E5-EEE765B42A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D30F9DD-4312-8B8D-558E-677D1E6D169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83AD62EA-A7CE-40E7-808B-CE75184FCDE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C42BE7E9-8B9B-B3B2-0781-13C8654B336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E1EFC062-55C0-110A-D9C0-74EB49C433A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03D5BAFF-8B08-3F79-CD58-F26C0211EC7B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38CB611-0EB2-CBDA-E0A1-283753294B3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33A2473E-E3F2-C279-1D9D-40DD116EC00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CBAE529-010D-8022-1356-725ED92C708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1C76347-5F3F-8FD2-8D2E-58DE897A66B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1B0417F7-F0DA-88C7-7070-C9C5C7D13F2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0B5C25A2-6D67-7481-C65D-82FDC2CEFFCF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B288E791-B65A-A897-0575-61271447F54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4B8A797F-8053-551B-7996-D3370E46E71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25424659-6723-A634-2200-B55BE768BED6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27EE77-7DF2-D6F1-3E43-7D995376164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C2682A50-9EFF-6EE9-0F4F-00B3C2E982D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DCE63788-0870-0969-CEFA-885507E7FDD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A916772-920E-E89C-2B25-070171FD9B23}"/>
              </a:ext>
            </a:extLst>
          </p:cNvPr>
          <p:cNvGrpSpPr/>
          <p:nvPr/>
        </p:nvGrpSpPr>
        <p:grpSpPr>
          <a:xfrm>
            <a:off x="754562" y="322022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3DCB446-FF04-4526-D8D7-6A2F727A94D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829A954-DF66-3B94-61AA-7DB7092F5E60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94F658F-7951-9058-DB56-611E0DE3547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5475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2316480" y="1034755"/>
            <a:ext cx="488842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vi-VN" sz="3600" dirty="0"/>
              <a:t>Kết quả đạt được</a:t>
            </a:r>
            <a:endParaRPr sz="36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BC7DC52C-AAE0-D8E6-90B1-0B36DA2107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4990" y="1695532"/>
            <a:ext cx="7391400" cy="2322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Hoàn thiện các chức năng quản lý tài khoản, lớp học, tiêu chí, phiếu đánh giá, minh chứng, điểm danh và báo cáo.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Quy trình đánh giá số hóa, minh bạch, tiết kiệm thời gian cho các bên liên quan.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Giao diện hiện đại, dễ sử dụng, thao tác nhanh chóng.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1800">
                <a:latin typeface="+mn-lt"/>
              </a:rPr>
              <a:t>Đảm bảo bảo mật, phân quyền rõ ràng, dữ liệu tập trung, truy xuất thuận tiện.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" grpId="0" build="p"/>
      <p:bldP spid="2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4CD1FC56-F7F7-2B3A-3FD9-1B70BA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>
            <a:extLst>
              <a:ext uri="{FF2B5EF4-FFF2-40B4-BE49-F238E27FC236}">
                <a16:creationId xmlns:a16="http://schemas.microsoft.com/office/drawing/2014/main" id="{295A08E2-EBFA-4FD5-973F-BC75CB91D2D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802640" y="330200"/>
            <a:ext cx="8991600" cy="1260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sz="2800">
                <a:solidFill>
                  <a:srgbClr val="0C0A9E"/>
                </a:solidFill>
              </a:rPr>
              <a:t>6.</a:t>
            </a:r>
            <a:r>
              <a:rPr lang="vi-VN" sz="2800">
                <a:solidFill>
                  <a:srgbClr val="0C0A9E"/>
                </a:solidFill>
              </a:rPr>
              <a:t>Hướng </a:t>
            </a:r>
            <a:r>
              <a:rPr lang="vi-VN" sz="2800" dirty="0">
                <a:solidFill>
                  <a:srgbClr val="0C0A9E"/>
                </a:solidFill>
              </a:rPr>
              <a:t>phát triển trong tương lai</a:t>
            </a:r>
          </a:p>
          <a:p>
            <a:pPr marL="0" lvl="0" indent="0"/>
            <a:endParaRPr sz="2800" dirty="0">
              <a:solidFill>
                <a:srgbClr val="0C0A9E"/>
              </a:solidFill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BD6A2A15-87B7-EF13-6751-EE2841A7C60A}"/>
              </a:ext>
            </a:extLst>
          </p:cNvPr>
          <p:cNvSpPr/>
          <p:nvPr/>
        </p:nvSpPr>
        <p:spPr>
          <a:xfrm>
            <a:off x="172720" y="1486314"/>
            <a:ext cx="8168640" cy="14609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vi-VN" altLang="vi-VN" b="1" dirty="0">
                <a:solidFill>
                  <a:schemeClr val="tx1"/>
                </a:solidFill>
              </a:rPr>
              <a:t>Tích hợp thêm tính năng mới</a:t>
            </a:r>
            <a:r>
              <a:rPr lang="vi-VN" altLang="vi-VN" dirty="0">
                <a:solidFill>
                  <a:schemeClr val="tx1"/>
                </a:solidFill>
              </a:rPr>
              <a:t>:</a:t>
            </a:r>
          </a:p>
          <a:p>
            <a:pPr marL="504000" indent="-285750">
              <a:buFont typeface="Arial" panose="020B0604020202020204" pitchFamily="34" charset="0"/>
              <a:buChar char="–"/>
            </a:pPr>
            <a:r>
              <a:rPr lang="vi-VN"/>
              <a:t>Tích hợp chữ ký số, xác thực OTP tăng bảo mật.</a:t>
            </a:r>
          </a:p>
          <a:p>
            <a:pPr marL="504000" indent="-285750">
              <a:buFont typeface="Arial" panose="020B0604020202020204" pitchFamily="34" charset="0"/>
              <a:buChar char="–"/>
            </a:pPr>
            <a:r>
              <a:rPr lang="vi-VN"/>
              <a:t>Phát triển ứng dụng di động cho người dùng.</a:t>
            </a:r>
          </a:p>
          <a:p>
            <a:pPr marL="504000" indent="-285750">
              <a:buFont typeface="Arial" panose="020B0604020202020204" pitchFamily="34" charset="0"/>
              <a:buChar char="–"/>
            </a:pPr>
            <a:r>
              <a:rPr lang="vi-VN"/>
              <a:t>Mở rộng báo cáo, dashboard phân tích trực quan.</a:t>
            </a:r>
          </a:p>
          <a:p>
            <a:pPr marL="504000" indent="-285750">
              <a:buFont typeface="Arial" panose="020B0604020202020204" pitchFamily="34" charset="0"/>
              <a:buChar char="–"/>
            </a:pPr>
            <a:r>
              <a:rPr lang="vi-VN"/>
              <a:t>Kết nối với các hệ thống quản lý khác của nhà trường.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vi-VN" altLang="vi-VN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32E348BB-33A1-7F19-8EAF-A3E339B62FDF}"/>
              </a:ext>
            </a:extLst>
          </p:cNvPr>
          <p:cNvSpPr/>
          <p:nvPr/>
        </p:nvSpPr>
        <p:spPr>
          <a:xfrm>
            <a:off x="894397" y="3135188"/>
            <a:ext cx="8168640" cy="146091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vi-VN" altLang="vi-VN" b="1" dirty="0">
                <a:solidFill>
                  <a:schemeClr val="tx1"/>
                </a:solidFill>
              </a:rPr>
              <a:t>Tối ưu hóa hiệu suất hệ thống</a:t>
            </a:r>
            <a:r>
              <a:rPr lang="vi-VN" altLang="vi-VN" dirty="0">
                <a:solidFill>
                  <a:schemeClr val="tx1"/>
                </a:solidFill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vi-VN" altLang="vi-VN" dirty="0">
                <a:solidFill>
                  <a:schemeClr val="tx1"/>
                </a:solidFill>
              </a:rPr>
              <a:t>- Cải thiện giao diện người dùng để hệ thống trở nên thân thiện hơn với học viên và giảng viên.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vi-VN" altLang="vi-VN" dirty="0">
                <a:solidFill>
                  <a:schemeClr val="tx1"/>
                </a:solidFill>
              </a:rPr>
              <a:t>- Tối ưu hóa cơ sở dữ liệu và mã nguồn để giảm thiểu thời gian tải trang và tăng cường khả năng đáp ứng khi có lượng người dùng lớn.</a:t>
            </a:r>
          </a:p>
        </p:txBody>
      </p:sp>
    </p:spTree>
    <p:extLst>
      <p:ext uri="{BB962C8B-B14F-4D97-AF65-F5344CB8AC3E}">
        <p14:creationId xmlns:p14="http://schemas.microsoft.com/office/powerpoint/2010/main" val="24814602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7" grpId="0" build="p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826DAA6-4A3A-887E-C552-2F0D2512E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EB338A65-1CE5-1609-4405-F3900F107665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540F8A2-C82C-BCAE-64D1-FFDEADDC3AB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B273141-A411-A714-E5B7-AE7073E6AF3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25D9BDA-9A3F-48F1-9D61-A1A307CFC8D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D9E9DA83-94A5-1E3C-2115-0BF1F7953FA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A2C40A4-F3D7-A91B-A1F9-CD7985686F00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F6A8473-458D-0F30-1522-5DB7F81A1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3657" y="1594484"/>
            <a:ext cx="7701169" cy="18185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5400">
                <a:solidFill>
                  <a:srgbClr val="0C0A9E"/>
                </a:solidFill>
              </a:rPr>
              <a:t>Cảm ơn mọi người đã lắng nghe!</a:t>
            </a:r>
            <a:endParaRPr lang="vi-VN" sz="5400">
              <a:solidFill>
                <a:srgbClr val="0C0A9E"/>
              </a:solidFill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D5BEE9CC-27BE-65D9-1877-10FB1C78D7B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08421B1-EBE2-F221-B98D-96D7F8FD21CE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F06E32B-6B12-7602-3512-90ED477796D9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15CFA76A-6947-3BD0-1137-F8241A54385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6EAC2371-2262-350A-5911-4DDFBF73D63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FDDB85F-436C-DDA6-06CF-50505565631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F0197982-74EF-E5D2-756E-ACFA8D84464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7527B637-C9CE-608F-B4F7-E0EEC6283CD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CDFC94A6-B250-EF40-CD24-9C959A7A9EB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4FFC2D7B-26C7-DE50-0E70-24586A84D38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5AFBE58-8C37-2448-2C35-89E149C6A2C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BFB12A35-45F5-1B73-160C-7C0C4BA1F98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535A2F8-0B95-47B1-94E3-2BB36493C8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A95F566-F77B-AFD7-A41A-0B0600D04B7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2DE04A1B-7053-FEED-831B-A75C526E60D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590D4F91-0042-48CF-3787-A2243C871111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0B0647A4-985D-DE12-042D-8AACA99177D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33FEA40A-7F80-D525-F546-4A67DE14CA4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62C40076-3065-D1C7-5148-DADB46A7648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4A85BD7-1CC4-F3E7-D7D5-6881B31CE77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C70070F-1881-BA7F-509E-18373D0A1AA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482D33ED-E07A-C6A0-FE1B-59871421DBC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F85264AA-98B1-7059-786A-89BEA7E6FA6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6501AD8B-926B-BB64-32CC-141D1CAA7026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36195256-1236-5CAA-97BC-9C24FEC8975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92A92DEE-A970-8A6C-8FD1-DA13012A7AD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98F6DBBC-7F8C-10BA-BA64-72BA32DD81D3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09944C7-3F78-6497-221C-81DC47AA35F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FB3A4416-4EBF-6956-A976-4539BD3ADE1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8A200D6D-9AD4-5D38-02E8-1B1F55F55C2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D0EE9554-6279-B39A-90C5-EBD648E716B7}"/>
              </a:ext>
            </a:extLst>
          </p:cNvPr>
          <p:cNvGrpSpPr/>
          <p:nvPr/>
        </p:nvGrpSpPr>
        <p:grpSpPr>
          <a:xfrm>
            <a:off x="754562" y="322022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357AF0C7-DDB1-0F7A-A59B-5665506DFB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3F298B25-CDD0-CF0C-2D39-A293780F77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F349BF2-79B5-6323-94E2-6CE4A419CBB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927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31457" y="2907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latin typeface="+mn-lt"/>
              </a:rPr>
              <a:t>Nội dung chính của báo cáo</a:t>
            </a:r>
            <a:endParaRPr dirty="0">
              <a:latin typeface="+mn-lt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B6F116C-2504-7AF7-490C-DE0A47D39C89}"/>
              </a:ext>
            </a:extLst>
          </p:cNvPr>
          <p:cNvSpPr/>
          <p:nvPr/>
        </p:nvSpPr>
        <p:spPr>
          <a:xfrm>
            <a:off x="326653" y="1153866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C49ED86-0629-7DAE-C597-10CC514C3F47}"/>
              </a:ext>
            </a:extLst>
          </p:cNvPr>
          <p:cNvSpPr/>
          <p:nvPr/>
        </p:nvSpPr>
        <p:spPr>
          <a:xfrm>
            <a:off x="605700" y="2013340"/>
            <a:ext cx="37758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9659D22-80F6-4C5F-A4D5-74CFAF1B2890}"/>
              </a:ext>
            </a:extLst>
          </p:cNvPr>
          <p:cNvSpPr/>
          <p:nvPr/>
        </p:nvSpPr>
        <p:spPr>
          <a:xfrm>
            <a:off x="857700" y="2902671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61D7C47-C829-C493-C0D3-AA1428E85504}"/>
              </a:ext>
            </a:extLst>
          </p:cNvPr>
          <p:cNvSpPr/>
          <p:nvPr/>
        </p:nvSpPr>
        <p:spPr>
          <a:xfrm>
            <a:off x="1084528" y="3733766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50F1331-93F5-3C29-9996-0614A7BBA8B0}"/>
              </a:ext>
            </a:extLst>
          </p:cNvPr>
          <p:cNvSpPr/>
          <p:nvPr/>
        </p:nvSpPr>
        <p:spPr>
          <a:xfrm>
            <a:off x="4515758" y="1563537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272D78D-726C-3950-661F-355D4A4AE869}"/>
              </a:ext>
            </a:extLst>
          </p:cNvPr>
          <p:cNvSpPr/>
          <p:nvPr/>
        </p:nvSpPr>
        <p:spPr>
          <a:xfrm>
            <a:off x="4835457" y="2449064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7334352-3911-B63A-02A6-7AB184D4FBFB}"/>
              </a:ext>
            </a:extLst>
          </p:cNvPr>
          <p:cNvSpPr/>
          <p:nvPr/>
        </p:nvSpPr>
        <p:spPr>
          <a:xfrm>
            <a:off x="5148414" y="3312195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>
              <a:solidFill>
                <a:schemeClr val="tx1"/>
              </a:solidFill>
              <a:latin typeface="Segoe WPC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10258C6-9EEB-6964-BF94-98965A093363}"/>
              </a:ext>
            </a:extLst>
          </p:cNvPr>
          <p:cNvSpPr/>
          <p:nvPr/>
        </p:nvSpPr>
        <p:spPr>
          <a:xfrm>
            <a:off x="5366200" y="4168956"/>
            <a:ext cx="3600000" cy="572699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chemeClr val="accent3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1"/>
            <a:endParaRPr lang="vi-VN" sz="18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ACC58-AD3A-C843-53AB-90093CEE5343}"/>
              </a:ext>
            </a:extLst>
          </p:cNvPr>
          <p:cNvSpPr txBox="1"/>
          <p:nvPr/>
        </p:nvSpPr>
        <p:spPr>
          <a:xfrm>
            <a:off x="658856" y="2106627"/>
            <a:ext cx="356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2.</a:t>
            </a:r>
            <a:r>
              <a:rPr lang="en-US">
                <a:solidFill>
                  <a:schemeClr val="tx1"/>
                </a:solidFill>
                <a:latin typeface="Segoe WPC"/>
              </a:rPr>
              <a:t> </a:t>
            </a:r>
            <a:r>
              <a:rPr lang="vi-VN" sz="1800">
                <a:solidFill>
                  <a:schemeClr val="tx1"/>
                </a:solidFill>
              </a:rPr>
              <a:t>Phân tích yêu cầu hệ thống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341D2E-558D-7DBD-7F17-FEC37A56049E}"/>
              </a:ext>
            </a:extLst>
          </p:cNvPr>
          <p:cNvSpPr txBox="1"/>
          <p:nvPr/>
        </p:nvSpPr>
        <p:spPr>
          <a:xfrm>
            <a:off x="329868" y="1234333"/>
            <a:ext cx="3235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1.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 </a:t>
            </a:r>
            <a:r>
              <a:rPr lang="vi-VN" sz="1800">
                <a:solidFill>
                  <a:schemeClr val="tx1"/>
                </a:solidFill>
              </a:rPr>
              <a:t>Giới thiệu đề tài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91520-BFC9-1E25-7805-B592CAE9E38F}"/>
              </a:ext>
            </a:extLst>
          </p:cNvPr>
          <p:cNvSpPr txBox="1"/>
          <p:nvPr/>
        </p:nvSpPr>
        <p:spPr>
          <a:xfrm>
            <a:off x="881063" y="2963666"/>
            <a:ext cx="334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3. </a:t>
            </a:r>
            <a:r>
              <a:rPr lang="vi-VN" sz="1800">
                <a:solidFill>
                  <a:schemeClr val="tx1"/>
                </a:solidFill>
                <a:latin typeface="+mn-lt"/>
              </a:rPr>
              <a:t>Thiết kế hệ thống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E5E1D-7332-B4B6-4C87-769C2C4E2A18}"/>
              </a:ext>
            </a:extLst>
          </p:cNvPr>
          <p:cNvSpPr txBox="1"/>
          <p:nvPr/>
        </p:nvSpPr>
        <p:spPr>
          <a:xfrm>
            <a:off x="1084528" y="3820060"/>
            <a:ext cx="303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4.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 </a:t>
            </a:r>
            <a:r>
              <a:rPr lang="vi-VN" sz="1800">
                <a:solidFill>
                  <a:schemeClr val="tx1"/>
                </a:solidFill>
                <a:latin typeface="+mn-lt"/>
              </a:rPr>
              <a:t>Chức năng chính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64906C-E4EC-D982-0315-88C39017505D}"/>
              </a:ext>
            </a:extLst>
          </p:cNvPr>
          <p:cNvSpPr txBox="1"/>
          <p:nvPr/>
        </p:nvSpPr>
        <p:spPr>
          <a:xfrm>
            <a:off x="4515758" y="1634443"/>
            <a:ext cx="2885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5.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 </a:t>
            </a:r>
            <a:r>
              <a:rPr lang="vi-VN" sz="1800">
                <a:solidFill>
                  <a:schemeClr val="tx1"/>
                </a:solidFill>
                <a:latin typeface="+mn-lt"/>
              </a:rPr>
              <a:t>Giao diện tiêu biểu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A7506-7F8B-21B9-EC54-BDDF412A2382}"/>
              </a:ext>
            </a:extLst>
          </p:cNvPr>
          <p:cNvSpPr txBox="1"/>
          <p:nvPr/>
        </p:nvSpPr>
        <p:spPr>
          <a:xfrm>
            <a:off x="4852987" y="2535358"/>
            <a:ext cx="289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6. </a:t>
            </a:r>
            <a:r>
              <a:rPr lang="vi-VN" sz="1800">
                <a:solidFill>
                  <a:schemeClr val="tx1"/>
                </a:solidFill>
                <a:latin typeface="+mn-lt"/>
              </a:rPr>
              <a:t>Kết quả &amp; Đánh giá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C2AC4-11E8-0B81-C93D-F39E4162C4C4}"/>
              </a:ext>
            </a:extLst>
          </p:cNvPr>
          <p:cNvSpPr txBox="1"/>
          <p:nvPr/>
        </p:nvSpPr>
        <p:spPr>
          <a:xfrm>
            <a:off x="5172075" y="3377214"/>
            <a:ext cx="3090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+mj-lt"/>
              </a:rPr>
              <a:t>7.</a:t>
            </a:r>
            <a:r>
              <a:rPr lang="en-US" sz="2000">
                <a:solidFill>
                  <a:schemeClr val="tx1"/>
                </a:solidFill>
                <a:latin typeface="+mj-lt"/>
              </a:rPr>
              <a:t> </a:t>
            </a:r>
            <a:r>
              <a:rPr lang="vi-VN" sz="1800">
                <a:solidFill>
                  <a:schemeClr val="tx1"/>
                </a:solidFill>
                <a:latin typeface="+mn-lt"/>
              </a:rPr>
              <a:t>Định hướng phát triển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54444E-B7F4-F920-FA55-D0C46015F91F}"/>
              </a:ext>
            </a:extLst>
          </p:cNvPr>
          <p:cNvSpPr txBox="1"/>
          <p:nvPr/>
        </p:nvSpPr>
        <p:spPr>
          <a:xfrm>
            <a:off x="5386388" y="4255250"/>
            <a:ext cx="2357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/>
                </a:solidFill>
              </a:rPr>
              <a:t>8.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vi-VN" sz="1800">
                <a:solidFill>
                  <a:schemeClr val="tx1"/>
                </a:solidFill>
              </a:rPr>
              <a:t>Kết luận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11" grpId="0" animBg="1"/>
      <p:bldP spid="12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j-lt"/>
              </a:rPr>
              <a:t>01</a:t>
            </a:r>
            <a:endParaRPr>
              <a:latin typeface="+mj-lt"/>
            </a:endParaRPr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53892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</a:rPr>
              <a:t>Giới thiệu đề tài</a:t>
            </a:r>
            <a:endParaRPr dirty="0">
              <a:latin typeface="+mj-lt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579749" y="134508"/>
            <a:ext cx="8167785" cy="1151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latin typeface="+mn-lt"/>
              </a:rPr>
              <a:t>📌 Thực trạng và vấn đề trong quản lý </a:t>
            </a:r>
            <a:r>
              <a:rPr lang="vi-VN">
                <a:latin typeface="+mn-lt"/>
              </a:rPr>
              <a:t>học </a:t>
            </a:r>
            <a:r>
              <a:rPr lang="en-US">
                <a:latin typeface="+mn-lt"/>
              </a:rPr>
              <a:t>điểm rèn luyện </a:t>
            </a:r>
            <a:r>
              <a:rPr lang="vi-VN">
                <a:latin typeface="+mn-lt"/>
              </a:rPr>
              <a:t>hiện </a:t>
            </a:r>
            <a:r>
              <a:rPr lang="vi-VN" dirty="0">
                <a:latin typeface="+mn-lt"/>
              </a:rPr>
              <a:t>nay</a:t>
            </a:r>
            <a:endParaRPr dirty="0">
              <a:latin typeface="+mn-lt"/>
            </a:endParaRP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104675" y="1286328"/>
            <a:ext cx="5619015" cy="3392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1800" dirty="0">
                <a:latin typeface="+mn-lt"/>
              </a:rPr>
              <a:t>🧩 </a:t>
            </a:r>
            <a:r>
              <a:rPr lang="vi-VN" sz="1800" b="1" dirty="0">
                <a:latin typeface="+mn-lt"/>
              </a:rPr>
              <a:t>1</a:t>
            </a:r>
            <a:r>
              <a:rPr lang="vi-VN" sz="1800" b="1">
                <a:latin typeface="+mn-lt"/>
              </a:rPr>
              <a:t>. </a:t>
            </a:r>
            <a:r>
              <a:rPr lang="vi-VN" sz="1800">
                <a:latin typeface="+mn-lt"/>
              </a:rPr>
              <a:t>Đánh giá điểm rèn luyện hiện còn thủ công, thiếu minh bạch, dễ sai sót</a:t>
            </a:r>
            <a:endParaRPr lang="en-US" sz="1800">
              <a:latin typeface="+mn-lt"/>
            </a:endParaRPr>
          </a:p>
          <a:p>
            <a:endParaRPr lang="vi-VN" sz="1800">
              <a:latin typeface="+mn-lt"/>
            </a:endParaRPr>
          </a:p>
          <a:p>
            <a:r>
              <a:rPr lang="vi-VN" sz="1800">
                <a:latin typeface="+mn-lt"/>
              </a:rPr>
              <a:t>💬 </a:t>
            </a:r>
            <a:r>
              <a:rPr lang="vi-VN" sz="1800" b="1" dirty="0">
                <a:latin typeface="+mn-lt"/>
              </a:rPr>
              <a:t>2</a:t>
            </a:r>
            <a:r>
              <a:rPr lang="vi-VN" sz="1800" b="1">
                <a:latin typeface="+mn-lt"/>
              </a:rPr>
              <a:t>. </a:t>
            </a:r>
            <a:r>
              <a:rPr lang="vi-VN" sz="1800">
                <a:latin typeface="+mn-lt"/>
              </a:rPr>
              <a:t>Khó tổng hợp, lưu trữ và báo cáo kết quả</a:t>
            </a:r>
            <a:endParaRPr lang="en-US" sz="1800">
              <a:latin typeface="+mn-lt"/>
            </a:endParaRPr>
          </a:p>
          <a:p>
            <a:endParaRPr lang="vi-VN" sz="1800">
              <a:latin typeface="+mn-lt"/>
            </a:endParaRPr>
          </a:p>
          <a:p>
            <a:r>
              <a:rPr lang="vi-VN" sz="1800">
                <a:latin typeface="+mn-lt"/>
              </a:rPr>
              <a:t>📉 </a:t>
            </a:r>
            <a:r>
              <a:rPr lang="vi-VN" sz="1800" b="1">
                <a:latin typeface="+mn-lt"/>
              </a:rPr>
              <a:t>3. </a:t>
            </a:r>
            <a:r>
              <a:rPr lang="vi-VN" sz="1800">
                <a:latin typeface="+mn-lt"/>
              </a:rPr>
              <a:t>Mục tiêu: Xây dựng hệ thống số hóa quy trình đánh giá, tổng hợp, báo cáo điểm rèn luyện</a:t>
            </a:r>
            <a:endParaRPr lang="en-US" sz="1800">
              <a:latin typeface="+mn-lt"/>
            </a:endParaRPr>
          </a:p>
          <a:p>
            <a:endParaRPr lang="vi-VN" sz="1800">
              <a:latin typeface="+mn-lt"/>
            </a:endParaRPr>
          </a:p>
          <a:p>
            <a:r>
              <a:rPr lang="vi-VN" sz="1800">
                <a:latin typeface="+mn-lt"/>
              </a:rPr>
              <a:t>🧱 </a:t>
            </a:r>
            <a:r>
              <a:rPr lang="vi-VN" sz="1800" b="1">
                <a:latin typeface="+mn-lt"/>
              </a:rPr>
              <a:t>4. </a:t>
            </a:r>
            <a:r>
              <a:rPr lang="vi-VN" sz="1800">
                <a:latin typeface="+mn-lt"/>
              </a:rPr>
              <a:t>Đối tượng sử dụng: Sinh viên, lớp trưởng, giáo viên chủ nhiệm, quản trị viên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104675" y="4492307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A121D38-58BE-94D9-9557-940F2624A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28" y="1383367"/>
            <a:ext cx="2535093" cy="3429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AB006A0-D501-6CF5-9800-9658992B9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BF36D75F-FCB0-C8E1-EC95-9DC0189C1C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3B4AD87-4A7A-4F05-41FD-454E10B2FFA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2F6DA13C-687C-5C31-4825-61BFF8703BF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A81295B3-68E7-EE3E-794C-B31F3987DB5A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01EC57AB-0627-337E-F570-FC6D7F17B76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2BCABE3-1BB8-327D-3326-3916EBF06B7E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09529F9-D4F9-0107-B041-97CA0A4F3D5F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DEE7297F-A5BF-9850-F4B4-6A4A176A9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845" y="1976396"/>
            <a:ext cx="5648352" cy="15777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Phân tích yêu cầu của hệ thống</a:t>
            </a:r>
            <a:endParaRPr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C28B949-8894-EA04-90A7-8F2113FB6D6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223761EF-3251-BF1F-F8DA-D478D646581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8B3261B-EB42-29DE-3578-595288AD562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F962DEB-4A09-E451-B009-5A0F86414947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73515B75-D54B-CE34-2698-1CF56BCBBCD8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9D4392CB-8DED-B922-8DF4-BD07220BF364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078046E7-AD87-DDEA-508E-26855E4B9F1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796250AD-67C4-FF16-BA51-20972476D549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110378CC-FAEB-E20F-3C83-C48963F210E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D9C2E77-5E3D-AA62-5272-A717ED5ABBD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2A65F89-F1EA-7760-9944-A51A2284EF3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A915332-4B82-8AD2-A88C-8CC81D12DD3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BF1353C-8163-D2E9-CC19-8FA6C83686E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81707064-B96F-94E8-9AF0-0E5F3794350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B6E13A2-9D22-54AD-C167-8C6BE8F0730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CCE18D83-5EEB-316A-694B-47926783CC6B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2F0B60A-167A-8DCC-4F41-B9BBEE7C0BA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8975CCD-DF4C-39AE-ED52-1683AA904A4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58DCCC0-6F3F-E499-FA14-FBF5CFBACA0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F872427-A423-5E1A-2F2E-79420B48E15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3C1D153A-AA35-7675-C1A5-918699AE7DD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5489FEA4-9F2C-D055-75CE-37D0888F710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5D8CB24-A542-3041-7DE0-67A209D0300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B6C5C65-D058-D0F5-B478-809EE2AA22E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4C695EF7-E592-43CA-EA02-760F31353DC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09E6DC4-593A-1750-30E9-CF347546826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B8A7157D-7B31-0401-AEF7-B2D8142073E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71EC4086-396C-FAAE-B4CC-54766D93475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BB612F96-64A5-663B-854A-724DBA519E7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6ADFF0B0-641E-8089-F90E-0B5F50A37E3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6977D430-3531-7852-5174-91D92BB0521C}"/>
              </a:ext>
            </a:extLst>
          </p:cNvPr>
          <p:cNvGrpSpPr/>
          <p:nvPr/>
        </p:nvGrpSpPr>
        <p:grpSpPr>
          <a:xfrm>
            <a:off x="793155" y="3550718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94D4D3EC-30CC-F724-EA45-1D5F75F73342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F4006782-B71B-FB19-5E60-2F6D1BDF9195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6F3BDBF-655D-C835-CF6F-F28142BF6C2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9295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544101" y="4542335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C41BA7D-D9E0-D681-CD74-CC4836746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234" y="2978174"/>
            <a:ext cx="2410189" cy="1491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DA723-6ACF-73F0-EFD6-DDCDAAA4F0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4"/>
          <a:stretch>
            <a:fillRect/>
          </a:stretch>
        </p:blipFill>
        <p:spPr>
          <a:xfrm>
            <a:off x="6836631" y="1263731"/>
            <a:ext cx="2146625" cy="1217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8CF1C8-80BE-EAE0-CE38-CCC565333072}"/>
              </a:ext>
            </a:extLst>
          </p:cNvPr>
          <p:cNvSpPr txBox="1"/>
          <p:nvPr/>
        </p:nvSpPr>
        <p:spPr>
          <a:xfrm>
            <a:off x="1721280" y="293230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Mục tiêu phát triển hệ thống quản </a:t>
            </a:r>
            <a:r>
              <a:rPr lang="vi-VN" sz="1800" b="1">
                <a:solidFill>
                  <a:schemeClr val="tx1"/>
                </a:solidFill>
              </a:rPr>
              <a:t>lý </a:t>
            </a:r>
            <a:r>
              <a:rPr lang="en-US" sz="1800" b="1">
                <a:solidFill>
                  <a:schemeClr val="tx1"/>
                </a:solidFill>
              </a:rPr>
              <a:t>điểm rèn luyện</a:t>
            </a:r>
            <a:endParaRPr lang="vi-VN" sz="18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C7026-4459-5CFD-E3BB-9FA1866CDB13}"/>
              </a:ext>
            </a:extLst>
          </p:cNvPr>
          <p:cNvSpPr txBox="1"/>
          <p:nvPr/>
        </p:nvSpPr>
        <p:spPr>
          <a:xfrm>
            <a:off x="886163" y="1103331"/>
            <a:ext cx="6570868" cy="3302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Các tác nhân: Sinh viên, lớp trưởng, giáo viên chủ nhiệm, quản trị viên</a:t>
            </a:r>
          </a:p>
          <a:p>
            <a:pPr algn="l">
              <a:lnSpc>
                <a:spcPct val="150000"/>
              </a:lnSpc>
            </a:pP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Yêu cầu nghiệp vụ:</a:t>
            </a:r>
          </a:p>
          <a:p>
            <a:pPr marL="457200" lvl="1" algn="l">
              <a:lnSpc>
                <a:spcPct val="12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+mn-lt"/>
              </a:rPr>
              <a:t>- </a:t>
            </a: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Quản lý tài khoản, lớp học, khoa, học kỳ</a:t>
            </a:r>
          </a:p>
          <a:p>
            <a:pPr marL="457200" lvl="1" algn="l">
              <a:lnSpc>
                <a:spcPct val="12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+mn-lt"/>
              </a:rPr>
              <a:t>- </a:t>
            </a: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Quản lý tiêu chí, phiếu đánh giá, minh chứng</a:t>
            </a:r>
          </a:p>
          <a:p>
            <a:pPr marL="457200" lvl="1" algn="l">
              <a:lnSpc>
                <a:spcPct val="12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+mn-lt"/>
              </a:rPr>
              <a:t>- </a:t>
            </a: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Quản lý điểm danh, chuyên cần</a:t>
            </a:r>
          </a:p>
          <a:p>
            <a:pPr marL="457200" lvl="1" algn="l">
              <a:lnSpc>
                <a:spcPct val="150000"/>
              </a:lnSpc>
            </a:pPr>
            <a:r>
              <a:rPr lang="en-US" sz="1800" b="0" i="0">
                <a:solidFill>
                  <a:schemeClr val="tx1"/>
                </a:solidFill>
                <a:effectLst/>
                <a:latin typeface="+mn-lt"/>
              </a:rPr>
              <a:t>- </a:t>
            </a: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Thống kê, báo cáo</a:t>
            </a:r>
          </a:p>
          <a:p>
            <a:pPr algn="l">
              <a:lnSpc>
                <a:spcPct val="120000"/>
              </a:lnSpc>
            </a:pP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Yêu cầu phi chức năng:</a:t>
            </a:r>
          </a:p>
          <a:p>
            <a:pPr marL="457200" lvl="1" algn="l">
              <a:lnSpc>
                <a:spcPct val="120000"/>
              </a:lnSpc>
            </a:pPr>
            <a:r>
              <a:rPr lang="vi-VN" sz="1800" b="0" i="0">
                <a:solidFill>
                  <a:schemeClr val="tx1"/>
                </a:solidFill>
                <a:effectLst/>
                <a:latin typeface="+mn-lt"/>
              </a:rPr>
              <a:t>Giao diện thân thiện, bảo mật, dễ mở rộng</a:t>
            </a:r>
          </a:p>
        </p:txBody>
      </p:sp>
      <p:grpSp>
        <p:nvGrpSpPr>
          <p:cNvPr id="4" name="Google Shape;1785;p45">
            <a:extLst>
              <a:ext uri="{FF2B5EF4-FFF2-40B4-BE49-F238E27FC236}">
                <a16:creationId xmlns:a16="http://schemas.microsoft.com/office/drawing/2014/main" id="{99E030AC-1C54-631D-C6CE-883054E24CEF}"/>
              </a:ext>
            </a:extLst>
          </p:cNvPr>
          <p:cNvGrpSpPr/>
          <p:nvPr/>
        </p:nvGrpSpPr>
        <p:grpSpPr>
          <a:xfrm>
            <a:off x="476913" y="1125457"/>
            <a:ext cx="376014" cy="289621"/>
            <a:chOff x="7952725" y="749256"/>
            <a:chExt cx="476707" cy="404612"/>
          </a:xfrm>
        </p:grpSpPr>
        <p:sp>
          <p:nvSpPr>
            <p:cNvPr id="5" name="Google Shape;1786;p45">
              <a:extLst>
                <a:ext uri="{FF2B5EF4-FFF2-40B4-BE49-F238E27FC236}">
                  <a16:creationId xmlns:a16="http://schemas.microsoft.com/office/drawing/2014/main" id="{4FDD3187-6801-8F1E-9B55-85DCBAC13AE9}"/>
                </a:ext>
              </a:extLst>
            </p:cNvPr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6" name="Google Shape;1787;p45">
              <a:extLst>
                <a:ext uri="{FF2B5EF4-FFF2-40B4-BE49-F238E27FC236}">
                  <a16:creationId xmlns:a16="http://schemas.microsoft.com/office/drawing/2014/main" id="{198FB931-8AEE-8B99-31E7-7F3F1683F003}"/>
                </a:ext>
              </a:extLst>
            </p:cNvPr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7" name="Google Shape;1788;p45">
              <a:extLst>
                <a:ext uri="{FF2B5EF4-FFF2-40B4-BE49-F238E27FC236}">
                  <a16:creationId xmlns:a16="http://schemas.microsoft.com/office/drawing/2014/main" id="{2603DDB9-AD52-9D86-47D1-83E6F9D9A481}"/>
                </a:ext>
              </a:extLst>
            </p:cNvPr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8" name="Google Shape;1789;p45">
              <a:extLst>
                <a:ext uri="{FF2B5EF4-FFF2-40B4-BE49-F238E27FC236}">
                  <a16:creationId xmlns:a16="http://schemas.microsoft.com/office/drawing/2014/main" id="{8CA8BE96-1E86-99C0-DC1E-B4EE92374113}"/>
                </a:ext>
              </a:extLst>
            </p:cNvPr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10" name="Google Shape;1790;p45">
              <a:extLst>
                <a:ext uri="{FF2B5EF4-FFF2-40B4-BE49-F238E27FC236}">
                  <a16:creationId xmlns:a16="http://schemas.microsoft.com/office/drawing/2014/main" id="{86D75013-8233-E021-C3F1-F1B1E1271CA9}"/>
                </a:ext>
              </a:extLst>
            </p:cNvPr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</p:grpSp>
      <p:grpSp>
        <p:nvGrpSpPr>
          <p:cNvPr id="12" name="Google Shape;1796;p45">
            <a:extLst>
              <a:ext uri="{FF2B5EF4-FFF2-40B4-BE49-F238E27FC236}">
                <a16:creationId xmlns:a16="http://schemas.microsoft.com/office/drawing/2014/main" id="{555B0F82-6C39-9477-46BB-D16E5CD51368}"/>
              </a:ext>
            </a:extLst>
          </p:cNvPr>
          <p:cNvGrpSpPr/>
          <p:nvPr/>
        </p:nvGrpSpPr>
        <p:grpSpPr>
          <a:xfrm>
            <a:off x="476913" y="1935960"/>
            <a:ext cx="376163" cy="302150"/>
            <a:chOff x="6364624" y="740505"/>
            <a:chExt cx="476896" cy="422115"/>
          </a:xfrm>
        </p:grpSpPr>
        <p:sp>
          <p:nvSpPr>
            <p:cNvPr id="14" name="Google Shape;1797;p45">
              <a:extLst>
                <a:ext uri="{FF2B5EF4-FFF2-40B4-BE49-F238E27FC236}">
                  <a16:creationId xmlns:a16="http://schemas.microsoft.com/office/drawing/2014/main" id="{6BD943E7-DA5C-5034-7D0F-E1B1BFFBE0A6}"/>
                </a:ext>
              </a:extLst>
            </p:cNvPr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0" name="Google Shape;1798;p45">
              <a:extLst>
                <a:ext uri="{FF2B5EF4-FFF2-40B4-BE49-F238E27FC236}">
                  <a16:creationId xmlns:a16="http://schemas.microsoft.com/office/drawing/2014/main" id="{A1BE6DC0-8431-55FE-86AE-7E23A74F7542}"/>
                </a:ext>
              </a:extLst>
            </p:cNvPr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1" name="Google Shape;1799;p45">
              <a:extLst>
                <a:ext uri="{FF2B5EF4-FFF2-40B4-BE49-F238E27FC236}">
                  <a16:creationId xmlns:a16="http://schemas.microsoft.com/office/drawing/2014/main" id="{F4032A4A-E5B5-6BFD-C912-B44CB6813661}"/>
                </a:ext>
              </a:extLst>
            </p:cNvPr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2" name="Google Shape;1800;p45">
              <a:extLst>
                <a:ext uri="{FF2B5EF4-FFF2-40B4-BE49-F238E27FC236}">
                  <a16:creationId xmlns:a16="http://schemas.microsoft.com/office/drawing/2014/main" id="{0521D95A-408C-EB26-3291-00DBF2DFD155}"/>
                </a:ext>
              </a:extLst>
            </p:cNvPr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3" name="Google Shape;1801;p45">
              <a:extLst>
                <a:ext uri="{FF2B5EF4-FFF2-40B4-BE49-F238E27FC236}">
                  <a16:creationId xmlns:a16="http://schemas.microsoft.com/office/drawing/2014/main" id="{57BA4901-CE68-5162-72DC-548332B7DDC2}"/>
                </a:ext>
              </a:extLst>
            </p:cNvPr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4" name="Google Shape;1802;p45">
              <a:extLst>
                <a:ext uri="{FF2B5EF4-FFF2-40B4-BE49-F238E27FC236}">
                  <a16:creationId xmlns:a16="http://schemas.microsoft.com/office/drawing/2014/main" id="{65EE2517-796C-41EB-9E27-C78D7115293A}"/>
                </a:ext>
              </a:extLst>
            </p:cNvPr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5" name="Google Shape;1803;p45">
              <a:extLst>
                <a:ext uri="{FF2B5EF4-FFF2-40B4-BE49-F238E27FC236}">
                  <a16:creationId xmlns:a16="http://schemas.microsoft.com/office/drawing/2014/main" id="{5ADAFC5D-FA6A-0274-1CFF-74FECE1E49D6}"/>
                </a:ext>
              </a:extLst>
            </p:cNvPr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6" name="Google Shape;1804;p45">
              <a:extLst>
                <a:ext uri="{FF2B5EF4-FFF2-40B4-BE49-F238E27FC236}">
                  <a16:creationId xmlns:a16="http://schemas.microsoft.com/office/drawing/2014/main" id="{193D2493-DE3B-9FBE-29BA-9618FF2DB8C2}"/>
                </a:ext>
              </a:extLst>
            </p:cNvPr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7" name="Google Shape;1805;p45">
              <a:extLst>
                <a:ext uri="{FF2B5EF4-FFF2-40B4-BE49-F238E27FC236}">
                  <a16:creationId xmlns:a16="http://schemas.microsoft.com/office/drawing/2014/main" id="{DD619DF3-C1FF-5C7E-F752-D92F9973649C}"/>
                </a:ext>
              </a:extLst>
            </p:cNvPr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8" name="Google Shape;1806;p45">
              <a:extLst>
                <a:ext uri="{FF2B5EF4-FFF2-40B4-BE49-F238E27FC236}">
                  <a16:creationId xmlns:a16="http://schemas.microsoft.com/office/drawing/2014/main" id="{7025B5EF-B4DD-7EDE-1690-69D7F0EDA02C}"/>
                </a:ext>
              </a:extLst>
            </p:cNvPr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29" name="Google Shape;1807;p45">
              <a:extLst>
                <a:ext uri="{FF2B5EF4-FFF2-40B4-BE49-F238E27FC236}">
                  <a16:creationId xmlns:a16="http://schemas.microsoft.com/office/drawing/2014/main" id="{5F44D7A3-694F-7564-BB0C-12DD604A71DB}"/>
                </a:ext>
              </a:extLst>
            </p:cNvPr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30" name="Google Shape;1808;p45">
              <a:extLst>
                <a:ext uri="{FF2B5EF4-FFF2-40B4-BE49-F238E27FC236}">
                  <a16:creationId xmlns:a16="http://schemas.microsoft.com/office/drawing/2014/main" id="{CA53D59A-CDEB-75B3-09CF-DDDB0EE50E2F}"/>
                </a:ext>
              </a:extLst>
            </p:cNvPr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31" name="Google Shape;1809;p45">
              <a:extLst>
                <a:ext uri="{FF2B5EF4-FFF2-40B4-BE49-F238E27FC236}">
                  <a16:creationId xmlns:a16="http://schemas.microsoft.com/office/drawing/2014/main" id="{799EDB85-7A72-476C-81B9-873BF4E80FD8}"/>
                </a:ext>
              </a:extLst>
            </p:cNvPr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32" name="Google Shape;1810;p45">
              <a:extLst>
                <a:ext uri="{FF2B5EF4-FFF2-40B4-BE49-F238E27FC236}">
                  <a16:creationId xmlns:a16="http://schemas.microsoft.com/office/drawing/2014/main" id="{B5FF743E-119B-292B-647B-D4EA5889DFB3}"/>
                </a:ext>
              </a:extLst>
            </p:cNvPr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</p:grpSp>
      <p:grpSp>
        <p:nvGrpSpPr>
          <p:cNvPr id="46" name="Google Shape;1772;p45">
            <a:extLst>
              <a:ext uri="{FF2B5EF4-FFF2-40B4-BE49-F238E27FC236}">
                <a16:creationId xmlns:a16="http://schemas.microsoft.com/office/drawing/2014/main" id="{D8BDD8E3-4113-681E-830E-5457E107CF32}"/>
              </a:ext>
            </a:extLst>
          </p:cNvPr>
          <p:cNvGrpSpPr/>
          <p:nvPr/>
        </p:nvGrpSpPr>
        <p:grpSpPr>
          <a:xfrm>
            <a:off x="521504" y="3640677"/>
            <a:ext cx="330024" cy="340983"/>
            <a:chOff x="742339" y="1436604"/>
            <a:chExt cx="418402" cy="476366"/>
          </a:xfrm>
        </p:grpSpPr>
        <p:sp>
          <p:nvSpPr>
            <p:cNvPr id="47" name="Google Shape;1773;p45">
              <a:extLst>
                <a:ext uri="{FF2B5EF4-FFF2-40B4-BE49-F238E27FC236}">
                  <a16:creationId xmlns:a16="http://schemas.microsoft.com/office/drawing/2014/main" id="{E856EFD6-153F-EEDA-752A-133B5C4253F5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48" name="Google Shape;1774;p45">
              <a:extLst>
                <a:ext uri="{FF2B5EF4-FFF2-40B4-BE49-F238E27FC236}">
                  <a16:creationId xmlns:a16="http://schemas.microsoft.com/office/drawing/2014/main" id="{8E2E080B-8C6F-67DE-0228-B61AF8C4A21D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49" name="Google Shape;1775;p45">
              <a:extLst>
                <a:ext uri="{FF2B5EF4-FFF2-40B4-BE49-F238E27FC236}">
                  <a16:creationId xmlns:a16="http://schemas.microsoft.com/office/drawing/2014/main" id="{CEBE2686-8ADB-2E1B-F860-A2CBBF3742C8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0" name="Google Shape;1776;p45">
              <a:extLst>
                <a:ext uri="{FF2B5EF4-FFF2-40B4-BE49-F238E27FC236}">
                  <a16:creationId xmlns:a16="http://schemas.microsoft.com/office/drawing/2014/main" id="{7919571C-386C-6C23-CAFB-225055A11260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1" name="Google Shape;1777;p45">
              <a:extLst>
                <a:ext uri="{FF2B5EF4-FFF2-40B4-BE49-F238E27FC236}">
                  <a16:creationId xmlns:a16="http://schemas.microsoft.com/office/drawing/2014/main" id="{83422519-44C5-33F9-BA11-B35B103B77FF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2" name="Google Shape;1778;p45">
              <a:extLst>
                <a:ext uri="{FF2B5EF4-FFF2-40B4-BE49-F238E27FC236}">
                  <a16:creationId xmlns:a16="http://schemas.microsoft.com/office/drawing/2014/main" id="{6367833C-1753-B79D-BF25-AD5C5ECA754C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3" name="Google Shape;1779;p45">
              <a:extLst>
                <a:ext uri="{FF2B5EF4-FFF2-40B4-BE49-F238E27FC236}">
                  <a16:creationId xmlns:a16="http://schemas.microsoft.com/office/drawing/2014/main" id="{9D2B11D2-87A9-B81B-AFA9-23260733E16B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4" name="Google Shape;1780;p45">
              <a:extLst>
                <a:ext uri="{FF2B5EF4-FFF2-40B4-BE49-F238E27FC236}">
                  <a16:creationId xmlns:a16="http://schemas.microsoft.com/office/drawing/2014/main" id="{834BFC68-2862-4FB7-1042-2AA7B4D84254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5" name="Google Shape;1781;p45">
              <a:extLst>
                <a:ext uri="{FF2B5EF4-FFF2-40B4-BE49-F238E27FC236}">
                  <a16:creationId xmlns:a16="http://schemas.microsoft.com/office/drawing/2014/main" id="{93EA21F9-AE41-E7EB-E3C0-62336E71C0B8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6" name="Google Shape;1782;p45">
              <a:extLst>
                <a:ext uri="{FF2B5EF4-FFF2-40B4-BE49-F238E27FC236}">
                  <a16:creationId xmlns:a16="http://schemas.microsoft.com/office/drawing/2014/main" id="{C118295B-472D-F222-57C2-9EE7A193B3F5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7" name="Google Shape;1783;p45">
              <a:extLst>
                <a:ext uri="{FF2B5EF4-FFF2-40B4-BE49-F238E27FC236}">
                  <a16:creationId xmlns:a16="http://schemas.microsoft.com/office/drawing/2014/main" id="{AEE0C3A8-D3CA-F9E9-3ACA-52BF5A360ADE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  <p:sp>
          <p:nvSpPr>
            <p:cNvPr id="58" name="Google Shape;1784;p45">
              <a:extLst>
                <a:ext uri="{FF2B5EF4-FFF2-40B4-BE49-F238E27FC236}">
                  <a16:creationId xmlns:a16="http://schemas.microsoft.com/office/drawing/2014/main" id="{4045DCFF-236F-BF8C-8CC9-C74B430A8930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latin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1912144" y="2257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/>
              <a:t>Thiết kế cơ sở dữ liệu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A86980-C238-7910-AC3A-E5B9F2FF5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00" y="962579"/>
            <a:ext cx="6585200" cy="3893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1038069" y="108770"/>
            <a:ext cx="69776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>
                <a:latin typeface="+mn-lt"/>
              </a:rPr>
              <a:t>3. </a:t>
            </a:r>
            <a:r>
              <a:rPr lang="vi-VN">
                <a:latin typeface="+mn-lt"/>
              </a:rPr>
              <a:t>Các </a:t>
            </a:r>
            <a:r>
              <a:rPr lang="vi-VN" dirty="0">
                <a:latin typeface="+mn-lt"/>
              </a:rPr>
              <a:t>tính năng chính của hệ thống</a:t>
            </a:r>
            <a:endParaRPr dirty="0">
              <a:latin typeface="+mn-l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E82A6C-F2A7-D22D-B53F-39604F5F65A7}"/>
              </a:ext>
            </a:extLst>
          </p:cNvPr>
          <p:cNvSpPr txBox="1"/>
          <p:nvPr/>
        </p:nvSpPr>
        <p:spPr>
          <a:xfrm>
            <a:off x="1778939" y="4608010"/>
            <a:ext cx="57934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vi-VN" sz="1500" b="0" i="0">
                <a:solidFill>
                  <a:schemeClr val="tx1"/>
                </a:solidFill>
                <a:effectLst/>
                <a:latin typeface="+mn-lt"/>
              </a:rPr>
              <a:t>Sơ đồ các tác nhân và chức năng chính (Use Case Diagram)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1C2A752-3B3F-6DB2-7E10-0DD492056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33" y="789350"/>
            <a:ext cx="4627217" cy="3780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508161" y="1615841"/>
            <a:ext cx="26154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sz="1800">
                <a:solidFill>
                  <a:schemeClr val="tx1"/>
                </a:solidFill>
                <a:latin typeface="+mn-lt"/>
              </a:rPr>
              <a:t>Sinh viên tự đánh giá</a:t>
            </a:r>
            <a:endParaRPr sz="1800" b="1" dirty="0">
              <a:solidFill>
                <a:schemeClr val="tx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3920490" y="1739175"/>
            <a:ext cx="3584640" cy="46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vi-VN" sz="1800">
                <a:solidFill>
                  <a:schemeClr val="tx1"/>
                </a:solidFill>
                <a:latin typeface="+mn-lt"/>
              </a:rPr>
              <a:t>Lớp trưởng tổng hợp, xác nhận</a:t>
            </a:r>
            <a:endParaRPr sz="1800" dirty="0">
              <a:solidFill>
                <a:schemeClr val="tx1"/>
              </a:solidFill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895470" y="3962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>
                <a:latin typeface="+mn-lt"/>
              </a:rPr>
              <a:t>Quy trình đánh giá điểm rèn luyện</a:t>
            </a:r>
            <a:endParaRPr sz="2000" dirty="0">
              <a:latin typeface="+mn-lt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1524512" y="3841376"/>
            <a:ext cx="198449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/>
              <a:t>Hiển thị điểm rèn luyện chính thức</a:t>
            </a:r>
            <a:endParaRPr lang="en-US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60" name="Google Shape;2160;p55"/>
          <p:cNvCxnSpPr>
            <a:cxnSpLocks/>
            <a:stCxn id="2161" idx="4"/>
          </p:cNvCxnSpPr>
          <p:nvPr/>
        </p:nvCxnSpPr>
        <p:spPr>
          <a:xfrm rot="5400000">
            <a:off x="2470765" y="3345990"/>
            <a:ext cx="429116" cy="2728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cxnSpLocks/>
            <a:endCxn id="2166" idx="0"/>
          </p:cNvCxnSpPr>
          <p:nvPr/>
        </p:nvCxnSpPr>
        <p:spPr>
          <a:xfrm rot="16200000" flipH="1">
            <a:off x="1459454" y="2224087"/>
            <a:ext cx="358923" cy="3539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cxnSpLocks/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cxnSpLocks/>
            <a:stCxn id="2170" idx="6"/>
          </p:cNvCxnSpPr>
          <p:nvPr/>
        </p:nvCxnSpPr>
        <p:spPr>
          <a:xfrm>
            <a:off x="4661834" y="2673772"/>
            <a:ext cx="27720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cxnSpLocks/>
            <a:endCxn id="2182" idx="6"/>
          </p:cNvCxnSpPr>
          <p:nvPr/>
        </p:nvCxnSpPr>
        <p:spPr>
          <a:xfrm rot="10800000" flipV="1">
            <a:off x="2875894" y="2679227"/>
            <a:ext cx="4542040" cy="498767"/>
          </a:xfrm>
          <a:prstGeom prst="bentConnector3">
            <a:avLst>
              <a:gd name="adj1" fmla="val -33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2731906" y="3088165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2185;p55">
            <a:extLst>
              <a:ext uri="{FF2B5EF4-FFF2-40B4-BE49-F238E27FC236}">
                <a16:creationId xmlns:a16="http://schemas.microsoft.com/office/drawing/2014/main" id="{C06F4CAD-05BD-AD68-FF3E-8F74B5006C6E}"/>
              </a:ext>
            </a:extLst>
          </p:cNvPr>
          <p:cNvGrpSpPr/>
          <p:nvPr/>
        </p:nvGrpSpPr>
        <p:grpSpPr>
          <a:xfrm>
            <a:off x="5815283" y="3088145"/>
            <a:ext cx="179700" cy="179700"/>
            <a:chOff x="4482166" y="2580534"/>
            <a:chExt cx="179700" cy="179700"/>
          </a:xfrm>
        </p:grpSpPr>
        <p:sp>
          <p:nvSpPr>
            <p:cNvPr id="5" name="Google Shape;2174;p55">
              <a:extLst>
                <a:ext uri="{FF2B5EF4-FFF2-40B4-BE49-F238E27FC236}">
                  <a16:creationId xmlns:a16="http://schemas.microsoft.com/office/drawing/2014/main" id="{1727D1E0-43EA-5298-7159-822D261BAB99}"/>
                </a:ext>
              </a:extLst>
            </p:cNvPr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86;p55">
              <a:extLst>
                <a:ext uri="{FF2B5EF4-FFF2-40B4-BE49-F238E27FC236}">
                  <a16:creationId xmlns:a16="http://schemas.microsoft.com/office/drawing/2014/main" id="{EECCBEBD-8B40-0FD0-870E-52A96E1E64F8}"/>
                </a:ext>
              </a:extLst>
            </p:cNvPr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" name="Google Shape;2173;p55">
            <a:extLst>
              <a:ext uri="{FF2B5EF4-FFF2-40B4-BE49-F238E27FC236}">
                <a16:creationId xmlns:a16="http://schemas.microsoft.com/office/drawing/2014/main" id="{C2128E6D-9F2C-715A-7F8E-E6360DB137D4}"/>
              </a:ext>
            </a:extLst>
          </p:cNvPr>
          <p:cNvCxnSpPr/>
          <p:nvPr/>
        </p:nvCxnSpPr>
        <p:spPr>
          <a:xfrm rot="16200000">
            <a:off x="5714633" y="3520185"/>
            <a:ext cx="381600" cy="600"/>
          </a:xfrm>
          <a:prstGeom prst="bentConnector3">
            <a:avLst>
              <a:gd name="adj1" fmla="val 1158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102EA-BC84-C79E-7216-B3FED925C29B}"/>
              </a:ext>
            </a:extLst>
          </p:cNvPr>
          <p:cNvSpPr txBox="1"/>
          <p:nvPr/>
        </p:nvSpPr>
        <p:spPr>
          <a:xfrm>
            <a:off x="5079936" y="3824290"/>
            <a:ext cx="2646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>
                <a:solidFill>
                  <a:schemeClr val="tx1"/>
                </a:solidFill>
                <a:latin typeface="+mn-lt"/>
              </a:rPr>
              <a:t>Giáo viên chủ nhiệm xác nhận, nhận xét</a:t>
            </a:r>
            <a:endParaRPr lang="vi-VN" sz="18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0" name="Google Shape;2160;p55">
            <a:extLst>
              <a:ext uri="{FF2B5EF4-FFF2-40B4-BE49-F238E27FC236}">
                <a16:creationId xmlns:a16="http://schemas.microsoft.com/office/drawing/2014/main" id="{DF62DE90-A586-F9C0-2303-F24091801E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05188" y="1864308"/>
            <a:ext cx="410910" cy="10772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7" grpId="0"/>
      <p:bldP spid="2149" grpId="0"/>
      <p:bldP spid="2150" grpId="0"/>
      <p:bldP spid="2154" grpId="0"/>
      <p:bldP spid="19" grpId="0"/>
    </p:bldLst>
  </p:timing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623</Words>
  <Application>Microsoft Office PowerPoint</Application>
  <PresentationFormat>On-screen Show (16:9)</PresentationFormat>
  <Paragraphs>72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Poppins</vt:lpstr>
      <vt:lpstr>Segoe WPC</vt:lpstr>
      <vt:lpstr>IBM Plex Mono</vt:lpstr>
      <vt:lpstr>Source Code Pro</vt:lpstr>
      <vt:lpstr>Roboto Condensed Light</vt:lpstr>
      <vt:lpstr>Wingdings</vt:lpstr>
      <vt:lpstr>Introduction to Coding Workshop by Slidesgo</vt:lpstr>
      <vt:lpstr>PowerPoint Presentation</vt:lpstr>
      <vt:lpstr>Nội dung chính của báo cáo</vt:lpstr>
      <vt:lpstr>01</vt:lpstr>
      <vt:lpstr>📌 Thực trạng và vấn đề trong quản lý học điểm rèn luyện hiện nay</vt:lpstr>
      <vt:lpstr>02</vt:lpstr>
      <vt:lpstr>PowerPoint Presentation</vt:lpstr>
      <vt:lpstr>Thiết kế cơ sở dữ liệu</vt:lpstr>
      <vt:lpstr>3. Các tính năng chính của hệ thống</vt:lpstr>
      <vt:lpstr>Quy trình đánh giá điểm rèn luyện</vt:lpstr>
      <vt:lpstr>04</vt:lpstr>
      <vt:lpstr>Giao diện trang chủ &amp; đăng nhập</vt:lpstr>
      <vt:lpstr>Giao diện quản lý điểm rèn luyện</vt:lpstr>
      <vt:lpstr>05</vt:lpstr>
      <vt:lpstr>PowerPoint Presentation</vt:lpstr>
      <vt:lpstr>PowerPoint Presentation</vt:lpstr>
      <vt:lpstr>Cảm ơn mọi người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Đức Lâm</dc:creator>
  <cp:lastModifiedBy>Lâm Nguyễn Đức</cp:lastModifiedBy>
  <cp:revision>6</cp:revision>
  <dcterms:modified xsi:type="dcterms:W3CDTF">2025-06-16T01:42:22Z</dcterms:modified>
</cp:coreProperties>
</file>