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256" r:id="rId2"/>
    <p:sldId id="261" r:id="rId3"/>
    <p:sldId id="257" r:id="rId4"/>
    <p:sldId id="260" r:id="rId5"/>
    <p:sldId id="259" r:id="rId6"/>
    <p:sldId id="264" r:id="rId7"/>
    <p:sldId id="266" r:id="rId8"/>
    <p:sldId id="263" r:id="rId9"/>
    <p:sldId id="295" r:id="rId10"/>
    <p:sldId id="296" r:id="rId11"/>
    <p:sldId id="297" r:id="rId12"/>
    <p:sldId id="298" r:id="rId13"/>
    <p:sldId id="258" r:id="rId14"/>
    <p:sldId id="299" r:id="rId15"/>
    <p:sldId id="262" r:id="rId16"/>
    <p:sldId id="267" r:id="rId17"/>
    <p:sldId id="268" r:id="rId18"/>
    <p:sldId id="269" r:id="rId19"/>
    <p:sldId id="270" r:id="rId20"/>
    <p:sldId id="271" r:id="rId21"/>
    <p:sldId id="272" r:id="rId22"/>
    <p:sldId id="300" r:id="rId23"/>
    <p:sldId id="274" r:id="rId24"/>
    <p:sldId id="301" r:id="rId25"/>
    <p:sldId id="302" r:id="rId26"/>
    <p:sldId id="303" r:id="rId27"/>
    <p:sldId id="304" r:id="rId28"/>
    <p:sldId id="305" r:id="rId29"/>
    <p:sldId id="306" r:id="rId30"/>
    <p:sldId id="308" r:id="rId31"/>
    <p:sldId id="310" r:id="rId32"/>
    <p:sldId id="311" r:id="rId33"/>
    <p:sldId id="312" r:id="rId34"/>
    <p:sldId id="313" r:id="rId35"/>
    <p:sldId id="281" r:id="rId36"/>
    <p:sldId id="283" r:id="rId37"/>
    <p:sldId id="284" r:id="rId38"/>
    <p:sldId id="286" r:id="rId39"/>
    <p:sldId id="287" r:id="rId40"/>
    <p:sldId id="288" r:id="rId41"/>
    <p:sldId id="289" r:id="rId42"/>
    <p:sldId id="290" r:id="rId43"/>
    <p:sldId id="291" r:id="rId44"/>
    <p:sldId id="292" r:id="rId45"/>
    <p:sldId id="293" r:id="rId46"/>
    <p:sldId id="265" r:id="rId47"/>
    <p:sldId id="294"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E7D025F9-E775-5847-82E5-6E8BCBE793A9}">
          <p14:sldIdLst>
            <p14:sldId id="256"/>
          </p14:sldIdLst>
        </p14:section>
        <p14:section name="Giới thiệu" id="{025C9980-7204-0F4A-923F-55CAB41C120A}">
          <p14:sldIdLst>
            <p14:sldId id="261"/>
            <p14:sldId id="257"/>
            <p14:sldId id="260"/>
            <p14:sldId id="259"/>
            <p14:sldId id="264"/>
            <p14:sldId id="266"/>
            <p14:sldId id="263"/>
            <p14:sldId id="295"/>
            <p14:sldId id="296"/>
            <p14:sldId id="297"/>
            <p14:sldId id="298"/>
            <p14:sldId id="258"/>
            <p14:sldId id="299"/>
            <p14:sldId id="262"/>
            <p14:sldId id="267"/>
            <p14:sldId id="268"/>
            <p14:sldId id="269"/>
            <p14:sldId id="270"/>
            <p14:sldId id="271"/>
            <p14:sldId id="272"/>
            <p14:sldId id="300"/>
          </p14:sldIdLst>
        </p14:section>
        <p14:section name="Biến phân loại" id="{762A9D20-214B-459A-AB41-106A2CE4779F}">
          <p14:sldIdLst>
            <p14:sldId id="274"/>
            <p14:sldId id="301"/>
            <p14:sldId id="302"/>
            <p14:sldId id="303"/>
            <p14:sldId id="304"/>
            <p14:sldId id="305"/>
            <p14:sldId id="306"/>
            <p14:sldId id="308"/>
          </p14:sldIdLst>
        </p14:section>
        <p14:section name="Biến liên tục" id="{EFF016A8-546D-714D-8E49-6F18E22B7C2D}">
          <p14:sldIdLst>
            <p14:sldId id="310"/>
            <p14:sldId id="311"/>
            <p14:sldId id="312"/>
            <p14:sldId id="313"/>
            <p14:sldId id="281"/>
            <p14:sldId id="283"/>
            <p14:sldId id="284"/>
            <p14:sldId id="286"/>
            <p14:sldId id="287"/>
            <p14:sldId id="288"/>
            <p14:sldId id="289"/>
            <p14:sldId id="290"/>
            <p14:sldId id="291"/>
            <p14:sldId id="292"/>
            <p14:sldId id="293"/>
            <p14:sldId id="265"/>
            <p14:sldId id="294"/>
          </p14:sldIdLst>
        </p14:section>
        <p14:section name="QnA" id="{2C3480AC-E268-E147-897F-5361501326FF}">
          <p14:sldIdLst/>
        </p14:section>
        <p14:section name="Contact Us" id="{4B72CD90-A6D9-5F43-8444-859477D6157C}">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54" autoAdjust="0"/>
    <p:restoredTop sz="93557" autoAdjust="0"/>
  </p:normalViewPr>
  <p:slideViewPr>
    <p:cSldViewPr snapToGrid="0" showGuides="1">
      <p:cViewPr varScale="1">
        <p:scale>
          <a:sx n="109" d="100"/>
          <a:sy n="109" d="100"/>
        </p:scale>
        <p:origin x="192"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1F8DD6-6AC9-4FFE-AE5D-90C4B1312C51}" type="datetimeFigureOut">
              <a:rPr lang="en-US" smtClean="0"/>
              <a:t>5/23/2024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653D30-5987-4C22-A348-D8E4A07C762D}" type="slidenum">
              <a:rPr lang="en-US" smtClean="0"/>
              <a:t>‹#›</a:t>
            </a:fld>
            <a:endParaRPr lang="en-US"/>
          </a:p>
        </p:txBody>
      </p:sp>
    </p:spTree>
    <p:extLst>
      <p:ext uri="{BB962C8B-B14F-4D97-AF65-F5344CB8AC3E}">
        <p14:creationId xmlns:p14="http://schemas.microsoft.com/office/powerpoint/2010/main" val="825595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653D30-5987-4C22-A348-D8E4A07C762D}" type="slidenum">
              <a:rPr lang="en-US" smtClean="0"/>
              <a:t>9</a:t>
            </a:fld>
            <a:endParaRPr lang="en-US"/>
          </a:p>
        </p:txBody>
      </p:sp>
    </p:spTree>
    <p:extLst>
      <p:ext uri="{BB962C8B-B14F-4D97-AF65-F5344CB8AC3E}">
        <p14:creationId xmlns:p14="http://schemas.microsoft.com/office/powerpoint/2010/main" val="3402661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653D30-5987-4C22-A348-D8E4A07C762D}" type="slidenum">
              <a:rPr lang="en-US" smtClean="0"/>
              <a:t>23</a:t>
            </a:fld>
            <a:endParaRPr lang="en-US"/>
          </a:p>
        </p:txBody>
      </p:sp>
    </p:spTree>
    <p:extLst>
      <p:ext uri="{BB962C8B-B14F-4D97-AF65-F5344CB8AC3E}">
        <p14:creationId xmlns:p14="http://schemas.microsoft.com/office/powerpoint/2010/main" val="1102882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653D30-5987-4C22-A348-D8E4A07C762D}" type="slidenum">
              <a:rPr lang="en-US" smtClean="0"/>
              <a:t>35</a:t>
            </a:fld>
            <a:endParaRPr lang="en-US"/>
          </a:p>
        </p:txBody>
      </p:sp>
    </p:spTree>
    <p:extLst>
      <p:ext uri="{BB962C8B-B14F-4D97-AF65-F5344CB8AC3E}">
        <p14:creationId xmlns:p14="http://schemas.microsoft.com/office/powerpoint/2010/main" val="2001866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653D30-5987-4C22-A348-D8E4A07C762D}" type="slidenum">
              <a:rPr lang="en-US" smtClean="0"/>
              <a:t>39</a:t>
            </a:fld>
            <a:endParaRPr lang="en-US"/>
          </a:p>
        </p:txBody>
      </p:sp>
    </p:spTree>
    <p:extLst>
      <p:ext uri="{BB962C8B-B14F-4D97-AF65-F5344CB8AC3E}">
        <p14:creationId xmlns:p14="http://schemas.microsoft.com/office/powerpoint/2010/main" val="1946027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653D30-5987-4C22-A348-D8E4A07C762D}" type="slidenum">
              <a:rPr lang="en-US" smtClean="0"/>
              <a:t>40</a:t>
            </a:fld>
            <a:endParaRPr lang="en-US"/>
          </a:p>
        </p:txBody>
      </p:sp>
    </p:spTree>
    <p:extLst>
      <p:ext uri="{BB962C8B-B14F-4D97-AF65-F5344CB8AC3E}">
        <p14:creationId xmlns:p14="http://schemas.microsoft.com/office/powerpoint/2010/main" val="2094462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653D30-5987-4C22-A348-D8E4A07C762D}" type="slidenum">
              <a:rPr lang="en-US" smtClean="0"/>
              <a:t>41</a:t>
            </a:fld>
            <a:endParaRPr lang="en-US"/>
          </a:p>
        </p:txBody>
      </p:sp>
    </p:spTree>
    <p:extLst>
      <p:ext uri="{BB962C8B-B14F-4D97-AF65-F5344CB8AC3E}">
        <p14:creationId xmlns:p14="http://schemas.microsoft.com/office/powerpoint/2010/main" val="512989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653D30-5987-4C22-A348-D8E4A07C762D}" type="slidenum">
              <a:rPr lang="en-US" smtClean="0"/>
              <a:t>43</a:t>
            </a:fld>
            <a:endParaRPr lang="en-US"/>
          </a:p>
        </p:txBody>
      </p:sp>
    </p:spTree>
    <p:extLst>
      <p:ext uri="{BB962C8B-B14F-4D97-AF65-F5344CB8AC3E}">
        <p14:creationId xmlns:p14="http://schemas.microsoft.com/office/powerpoint/2010/main" val="355650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653D30-5987-4C22-A348-D8E4A07C762D}" type="slidenum">
              <a:rPr lang="en-US" smtClean="0"/>
              <a:t>44</a:t>
            </a:fld>
            <a:endParaRPr lang="en-US"/>
          </a:p>
        </p:txBody>
      </p:sp>
    </p:spTree>
    <p:extLst>
      <p:ext uri="{BB962C8B-B14F-4D97-AF65-F5344CB8AC3E}">
        <p14:creationId xmlns:p14="http://schemas.microsoft.com/office/powerpoint/2010/main" val="228391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851370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C3A9A24-E71D-077E-C6D2-326DCB33D0B5}"/>
              </a:ext>
            </a:extLst>
          </p:cNvPr>
          <p:cNvSpPr>
            <a:spLocks noGrp="1"/>
          </p:cNvSpPr>
          <p:nvPr>
            <p:ph type="pic" sz="quarter" idx="10"/>
          </p:nvPr>
        </p:nvSpPr>
        <p:spPr>
          <a:xfrm>
            <a:off x="-2" y="-4926"/>
            <a:ext cx="5351490" cy="6862929"/>
          </a:xfrm>
          <a:custGeom>
            <a:avLst/>
            <a:gdLst>
              <a:gd name="connsiteX0" fmla="*/ 0 w 5351490"/>
              <a:gd name="connsiteY0" fmla="*/ 0 h 6862929"/>
              <a:gd name="connsiteX1" fmla="*/ 5351490 w 5351490"/>
              <a:gd name="connsiteY1" fmla="*/ 0 h 6862929"/>
              <a:gd name="connsiteX2" fmla="*/ 5351490 w 5351490"/>
              <a:gd name="connsiteY2" fmla="*/ 6862929 h 6862929"/>
              <a:gd name="connsiteX3" fmla="*/ 0 w 5351490"/>
              <a:gd name="connsiteY3" fmla="*/ 6862929 h 6862929"/>
            </a:gdLst>
            <a:ahLst/>
            <a:cxnLst>
              <a:cxn ang="0">
                <a:pos x="connsiteX0" y="connsiteY0"/>
              </a:cxn>
              <a:cxn ang="0">
                <a:pos x="connsiteX1" y="connsiteY1"/>
              </a:cxn>
              <a:cxn ang="0">
                <a:pos x="connsiteX2" y="connsiteY2"/>
              </a:cxn>
              <a:cxn ang="0">
                <a:pos x="connsiteX3" y="connsiteY3"/>
              </a:cxn>
            </a:cxnLst>
            <a:rect l="l" t="t" r="r" b="b"/>
            <a:pathLst>
              <a:path w="5351490" h="6862929">
                <a:moveTo>
                  <a:pt x="0" y="0"/>
                </a:moveTo>
                <a:lnTo>
                  <a:pt x="5351490" y="0"/>
                </a:lnTo>
                <a:lnTo>
                  <a:pt x="5351490" y="6862929"/>
                </a:lnTo>
                <a:lnTo>
                  <a:pt x="0" y="6862929"/>
                </a:lnTo>
                <a:close/>
              </a:path>
            </a:pathLst>
          </a:custGeom>
          <a:solidFill>
            <a:schemeClr val="bg1">
              <a:lumMod val="95000"/>
            </a:schemeClr>
          </a:solidFill>
        </p:spPr>
        <p:txBody>
          <a:bodyPr wrap="square">
            <a:noAutofit/>
          </a:bodyPr>
          <a:lstStyle/>
          <a:p>
            <a:endParaRPr lang="en-US"/>
          </a:p>
        </p:txBody>
      </p:sp>
    </p:spTree>
    <p:extLst>
      <p:ext uri="{BB962C8B-B14F-4D97-AF65-F5344CB8AC3E}">
        <p14:creationId xmlns:p14="http://schemas.microsoft.com/office/powerpoint/2010/main" val="535990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3" name="Round Single Corner Rectangle 2">
            <a:extLst>
              <a:ext uri="{FF2B5EF4-FFF2-40B4-BE49-F238E27FC236}">
                <a16:creationId xmlns:a16="http://schemas.microsoft.com/office/drawing/2014/main" id="{9C9F610B-C561-D206-9EC3-07835ED5D637}"/>
              </a:ext>
            </a:extLst>
          </p:cNvPr>
          <p:cNvSpPr/>
          <p:nvPr userDrawn="1"/>
        </p:nvSpPr>
        <p:spPr>
          <a:xfrm rot="16200000">
            <a:off x="8493390" y="3165209"/>
            <a:ext cx="4177769" cy="3219450"/>
          </a:xfrm>
          <a:prstGeom prst="round1Rect">
            <a:avLst>
              <a:gd name="adj" fmla="val 14326"/>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1AEA27F0-257B-1B6A-3D90-97CA00F63CB1}"/>
              </a:ext>
            </a:extLst>
          </p:cNvPr>
          <p:cNvSpPr>
            <a:spLocks noGrp="1"/>
          </p:cNvSpPr>
          <p:nvPr>
            <p:ph type="pic" sz="quarter" idx="10"/>
          </p:nvPr>
        </p:nvSpPr>
        <p:spPr>
          <a:xfrm>
            <a:off x="5856316" y="1379753"/>
            <a:ext cx="2298192" cy="4857534"/>
          </a:xfrm>
          <a:custGeom>
            <a:avLst/>
            <a:gdLst>
              <a:gd name="connsiteX0" fmla="*/ 1149096 w 2298192"/>
              <a:gd name="connsiteY0" fmla="*/ 0 h 4857534"/>
              <a:gd name="connsiteX1" fmla="*/ 2298192 w 2298192"/>
              <a:gd name="connsiteY1" fmla="*/ 1149096 h 4857534"/>
              <a:gd name="connsiteX2" fmla="*/ 2298192 w 2298192"/>
              <a:gd name="connsiteY2" fmla="*/ 3708438 h 4857534"/>
              <a:gd name="connsiteX3" fmla="*/ 1149096 w 2298192"/>
              <a:gd name="connsiteY3" fmla="*/ 4857534 h 4857534"/>
              <a:gd name="connsiteX4" fmla="*/ 0 w 2298192"/>
              <a:gd name="connsiteY4" fmla="*/ 3708438 h 4857534"/>
              <a:gd name="connsiteX5" fmla="*/ 0 w 2298192"/>
              <a:gd name="connsiteY5" fmla="*/ 1149096 h 4857534"/>
              <a:gd name="connsiteX6" fmla="*/ 1149096 w 2298192"/>
              <a:gd name="connsiteY6" fmla="*/ 0 h 485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8192" h="4857534">
                <a:moveTo>
                  <a:pt x="1149096" y="0"/>
                </a:moveTo>
                <a:cubicBezTo>
                  <a:pt x="1783724" y="0"/>
                  <a:pt x="2298192" y="514468"/>
                  <a:pt x="2298192" y="1149096"/>
                </a:cubicBezTo>
                <a:lnTo>
                  <a:pt x="2298192" y="3708438"/>
                </a:lnTo>
                <a:cubicBezTo>
                  <a:pt x="2298192" y="4343066"/>
                  <a:pt x="1783724" y="4857534"/>
                  <a:pt x="1149096" y="4857534"/>
                </a:cubicBezTo>
                <a:cubicBezTo>
                  <a:pt x="514468" y="4857534"/>
                  <a:pt x="0" y="4343066"/>
                  <a:pt x="0" y="3708438"/>
                </a:cubicBezTo>
                <a:lnTo>
                  <a:pt x="0" y="1149096"/>
                </a:lnTo>
                <a:cubicBezTo>
                  <a:pt x="0" y="514468"/>
                  <a:pt x="514468" y="0"/>
                  <a:pt x="1149096" y="0"/>
                </a:cubicBezTo>
                <a:close/>
              </a:path>
            </a:pathLst>
          </a:custGeom>
          <a:solidFill>
            <a:schemeClr val="bg1">
              <a:lumMod val="95000"/>
            </a:schemeClr>
          </a:solidFill>
        </p:spPr>
        <p:txBody>
          <a:bodyPr wrap="square">
            <a:noAutofit/>
          </a:bodyPr>
          <a:lstStyle/>
          <a:p>
            <a:endParaRPr lang="en-US"/>
          </a:p>
        </p:txBody>
      </p:sp>
      <p:sp>
        <p:nvSpPr>
          <p:cNvPr id="11" name="Picture Placeholder 10">
            <a:extLst>
              <a:ext uri="{FF2B5EF4-FFF2-40B4-BE49-F238E27FC236}">
                <a16:creationId xmlns:a16="http://schemas.microsoft.com/office/drawing/2014/main" id="{F7C2CAFC-C42F-85DA-E75D-59F9BB977FF3}"/>
              </a:ext>
            </a:extLst>
          </p:cNvPr>
          <p:cNvSpPr>
            <a:spLocks noGrp="1"/>
          </p:cNvSpPr>
          <p:nvPr>
            <p:ph type="pic" sz="quarter" idx="11"/>
          </p:nvPr>
        </p:nvSpPr>
        <p:spPr>
          <a:xfrm>
            <a:off x="8427188" y="1379753"/>
            <a:ext cx="2213874" cy="4435831"/>
          </a:xfrm>
          <a:custGeom>
            <a:avLst/>
            <a:gdLst>
              <a:gd name="connsiteX0" fmla="*/ 1106937 w 2213874"/>
              <a:gd name="connsiteY0" fmla="*/ 0 h 4435831"/>
              <a:gd name="connsiteX1" fmla="*/ 2213874 w 2213874"/>
              <a:gd name="connsiteY1" fmla="*/ 1106937 h 4435831"/>
              <a:gd name="connsiteX2" fmla="*/ 2213873 w 2213874"/>
              <a:gd name="connsiteY2" fmla="*/ 3328894 h 4435831"/>
              <a:gd name="connsiteX3" fmla="*/ 1106936 w 2213874"/>
              <a:gd name="connsiteY3" fmla="*/ 4435831 h 4435831"/>
              <a:gd name="connsiteX4" fmla="*/ 1106937 w 2213874"/>
              <a:gd name="connsiteY4" fmla="*/ 4435830 h 4435831"/>
              <a:gd name="connsiteX5" fmla="*/ 0 w 2213874"/>
              <a:gd name="connsiteY5" fmla="*/ 3328893 h 4435831"/>
              <a:gd name="connsiteX6" fmla="*/ 0 w 2213874"/>
              <a:gd name="connsiteY6" fmla="*/ 1106937 h 4435831"/>
              <a:gd name="connsiteX7" fmla="*/ 1106937 w 2213874"/>
              <a:gd name="connsiteY7" fmla="*/ 0 h 4435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13874" h="4435831">
                <a:moveTo>
                  <a:pt x="1106937" y="0"/>
                </a:moveTo>
                <a:cubicBezTo>
                  <a:pt x="1718281" y="0"/>
                  <a:pt x="2213874" y="495593"/>
                  <a:pt x="2213874" y="1106937"/>
                </a:cubicBezTo>
                <a:cubicBezTo>
                  <a:pt x="2213874" y="1847589"/>
                  <a:pt x="2213873" y="2588242"/>
                  <a:pt x="2213873" y="3328894"/>
                </a:cubicBezTo>
                <a:cubicBezTo>
                  <a:pt x="2213873" y="3940238"/>
                  <a:pt x="1718280" y="4435831"/>
                  <a:pt x="1106936" y="4435831"/>
                </a:cubicBezTo>
                <a:lnTo>
                  <a:pt x="1106937" y="4435830"/>
                </a:lnTo>
                <a:cubicBezTo>
                  <a:pt x="495593" y="4435830"/>
                  <a:pt x="0" y="3940237"/>
                  <a:pt x="0" y="3328893"/>
                </a:cubicBezTo>
                <a:lnTo>
                  <a:pt x="0" y="1106937"/>
                </a:lnTo>
                <a:cubicBezTo>
                  <a:pt x="0" y="495593"/>
                  <a:pt x="495593" y="0"/>
                  <a:pt x="1106937" y="0"/>
                </a:cubicBezTo>
                <a:close/>
              </a:path>
            </a:pathLst>
          </a:custGeom>
          <a:solidFill>
            <a:schemeClr val="bg1">
              <a:lumMod val="95000"/>
            </a:schemeClr>
          </a:solidFill>
        </p:spPr>
        <p:txBody>
          <a:bodyPr wrap="square">
            <a:noAutofit/>
          </a:bodyPr>
          <a:lstStyle/>
          <a:p>
            <a:endParaRPr lang="en-US"/>
          </a:p>
        </p:txBody>
      </p:sp>
    </p:spTree>
    <p:extLst>
      <p:ext uri="{BB962C8B-B14F-4D97-AF65-F5344CB8AC3E}">
        <p14:creationId xmlns:p14="http://schemas.microsoft.com/office/powerpoint/2010/main" val="1504485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7EA1FD3-DBE1-7DA5-B09B-5D406D521E0D}"/>
              </a:ext>
            </a:extLst>
          </p:cNvPr>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bg1">
              <a:lumMod val="95000"/>
            </a:schemeClr>
          </a:solidFill>
        </p:spPr>
        <p:txBody>
          <a:bodyPr wrap="square">
            <a:noAutofit/>
          </a:bodyPr>
          <a:lstStyle/>
          <a:p>
            <a:endParaRPr lang="en-US"/>
          </a:p>
        </p:txBody>
      </p:sp>
    </p:spTree>
    <p:extLst>
      <p:ext uri="{BB962C8B-B14F-4D97-AF65-F5344CB8AC3E}">
        <p14:creationId xmlns:p14="http://schemas.microsoft.com/office/powerpoint/2010/main" val="1608829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B83B4-F025-6154-B6AA-11C89173AFF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648844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BC589659-D168-49FC-6999-B8BD91954031}"/>
              </a:ext>
            </a:extLst>
          </p:cNvPr>
          <p:cNvSpPr/>
          <p:nvPr userDrawn="1"/>
        </p:nvSpPr>
        <p:spPr>
          <a:xfrm>
            <a:off x="0" y="0"/>
            <a:ext cx="4051738" cy="6858000"/>
          </a:xfrm>
          <a:prstGeom prst="roundRect">
            <a:avLst>
              <a:gd name="adj" fmla="val 0"/>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6A63FC69-601B-8626-B680-39AEF9C618B9}"/>
              </a:ext>
            </a:extLst>
          </p:cNvPr>
          <p:cNvSpPr/>
          <p:nvPr userDrawn="1"/>
        </p:nvSpPr>
        <p:spPr>
          <a:xfrm>
            <a:off x="1336258" y="1026371"/>
            <a:ext cx="4203151" cy="5147805"/>
          </a:xfrm>
          <a:prstGeom prst="roundRect">
            <a:avLst>
              <a:gd name="adj" fmla="val 5000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9E36F6E4-AF16-16B2-A919-02ABED2BB039}"/>
              </a:ext>
            </a:extLst>
          </p:cNvPr>
          <p:cNvSpPr>
            <a:spLocks noGrp="1"/>
          </p:cNvSpPr>
          <p:nvPr>
            <p:ph type="pic" sz="quarter" idx="10"/>
          </p:nvPr>
        </p:nvSpPr>
        <p:spPr>
          <a:xfrm>
            <a:off x="1481485" y="1197644"/>
            <a:ext cx="3912696" cy="4805258"/>
          </a:xfrm>
          <a:custGeom>
            <a:avLst/>
            <a:gdLst>
              <a:gd name="connsiteX0" fmla="*/ 1956348 w 3912696"/>
              <a:gd name="connsiteY0" fmla="*/ 0 h 4805258"/>
              <a:gd name="connsiteX1" fmla="*/ 3912696 w 3912696"/>
              <a:gd name="connsiteY1" fmla="*/ 1956348 h 4805258"/>
              <a:gd name="connsiteX2" fmla="*/ 3912695 w 3912696"/>
              <a:gd name="connsiteY2" fmla="*/ 2848910 h 4805258"/>
              <a:gd name="connsiteX3" fmla="*/ 1956347 w 3912696"/>
              <a:gd name="connsiteY3" fmla="*/ 4805258 h 4805258"/>
              <a:gd name="connsiteX4" fmla="*/ 1956348 w 3912696"/>
              <a:gd name="connsiteY4" fmla="*/ 4805257 h 4805258"/>
              <a:gd name="connsiteX5" fmla="*/ 0 w 3912696"/>
              <a:gd name="connsiteY5" fmla="*/ 2848909 h 4805258"/>
              <a:gd name="connsiteX6" fmla="*/ 0 w 3912696"/>
              <a:gd name="connsiteY6" fmla="*/ 1956348 h 4805258"/>
              <a:gd name="connsiteX7" fmla="*/ 1956348 w 3912696"/>
              <a:gd name="connsiteY7" fmla="*/ 0 h 480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2696" h="4805258">
                <a:moveTo>
                  <a:pt x="1956348" y="0"/>
                </a:moveTo>
                <a:cubicBezTo>
                  <a:pt x="3036809" y="0"/>
                  <a:pt x="3912696" y="875887"/>
                  <a:pt x="3912696" y="1956348"/>
                </a:cubicBezTo>
                <a:cubicBezTo>
                  <a:pt x="3912696" y="2253869"/>
                  <a:pt x="3912695" y="2551389"/>
                  <a:pt x="3912695" y="2848910"/>
                </a:cubicBezTo>
                <a:cubicBezTo>
                  <a:pt x="3912695" y="3929371"/>
                  <a:pt x="3036808" y="4805258"/>
                  <a:pt x="1956347" y="4805258"/>
                </a:cubicBezTo>
                <a:lnTo>
                  <a:pt x="1956348" y="4805257"/>
                </a:lnTo>
                <a:cubicBezTo>
                  <a:pt x="875887" y="4805257"/>
                  <a:pt x="0" y="3929370"/>
                  <a:pt x="0" y="2848909"/>
                </a:cubicBezTo>
                <a:lnTo>
                  <a:pt x="0" y="1956348"/>
                </a:lnTo>
                <a:cubicBezTo>
                  <a:pt x="0" y="875887"/>
                  <a:pt x="875887" y="0"/>
                  <a:pt x="1956348" y="0"/>
                </a:cubicBezTo>
                <a:close/>
              </a:path>
            </a:pathLst>
          </a:custGeom>
          <a:solidFill>
            <a:schemeClr val="bg1">
              <a:lumMod val="95000"/>
            </a:schemeClr>
          </a:solidFill>
        </p:spPr>
        <p:txBody>
          <a:bodyPr wrap="square">
            <a:noAutofit/>
          </a:bodyPr>
          <a:lstStyle/>
          <a:p>
            <a:endParaRPr lang="en-US"/>
          </a:p>
        </p:txBody>
      </p:sp>
    </p:spTree>
    <p:extLst>
      <p:ext uri="{BB962C8B-B14F-4D97-AF65-F5344CB8AC3E}">
        <p14:creationId xmlns:p14="http://schemas.microsoft.com/office/powerpoint/2010/main" val="307876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2267D267-8D59-F3CC-E5ED-7D4CF2843427}"/>
              </a:ext>
            </a:extLst>
          </p:cNvPr>
          <p:cNvSpPr/>
          <p:nvPr userDrawn="1"/>
        </p:nvSpPr>
        <p:spPr>
          <a:xfrm>
            <a:off x="7620000" y="0"/>
            <a:ext cx="4572000" cy="6858000"/>
          </a:xfrm>
          <a:prstGeom prst="roundRect">
            <a:avLst>
              <a:gd name="adj" fmla="val 0"/>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56767542-8DEF-B2DA-7C06-B73C01FAEC7E}"/>
              </a:ext>
            </a:extLst>
          </p:cNvPr>
          <p:cNvSpPr>
            <a:spLocks noGrp="1"/>
          </p:cNvSpPr>
          <p:nvPr>
            <p:ph type="pic" sz="quarter" idx="10"/>
          </p:nvPr>
        </p:nvSpPr>
        <p:spPr>
          <a:xfrm>
            <a:off x="6601216" y="620713"/>
            <a:ext cx="2138418" cy="3951288"/>
          </a:xfrm>
          <a:custGeom>
            <a:avLst/>
            <a:gdLst>
              <a:gd name="connsiteX0" fmla="*/ 1069209 w 2138418"/>
              <a:gd name="connsiteY0" fmla="*/ 0 h 3951288"/>
              <a:gd name="connsiteX1" fmla="*/ 2138418 w 2138418"/>
              <a:gd name="connsiteY1" fmla="*/ 1069209 h 3951288"/>
              <a:gd name="connsiteX2" fmla="*/ 2138417 w 2138418"/>
              <a:gd name="connsiteY2" fmla="*/ 2882079 h 3951288"/>
              <a:gd name="connsiteX3" fmla="*/ 1069208 w 2138418"/>
              <a:gd name="connsiteY3" fmla="*/ 3951288 h 3951288"/>
              <a:gd name="connsiteX4" fmla="*/ 1069209 w 2138418"/>
              <a:gd name="connsiteY4" fmla="*/ 3951287 h 3951288"/>
              <a:gd name="connsiteX5" fmla="*/ 0 w 2138418"/>
              <a:gd name="connsiteY5" fmla="*/ 2882078 h 3951288"/>
              <a:gd name="connsiteX6" fmla="*/ 0 w 2138418"/>
              <a:gd name="connsiteY6" fmla="*/ 1069209 h 3951288"/>
              <a:gd name="connsiteX7" fmla="*/ 1069209 w 2138418"/>
              <a:gd name="connsiteY7" fmla="*/ 0 h 395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8418" h="3951288">
                <a:moveTo>
                  <a:pt x="1069209" y="0"/>
                </a:moveTo>
                <a:cubicBezTo>
                  <a:pt x="1659717" y="0"/>
                  <a:pt x="2138418" y="478701"/>
                  <a:pt x="2138418" y="1069209"/>
                </a:cubicBezTo>
                <a:cubicBezTo>
                  <a:pt x="2138418" y="1673499"/>
                  <a:pt x="2138417" y="2277789"/>
                  <a:pt x="2138417" y="2882079"/>
                </a:cubicBezTo>
                <a:cubicBezTo>
                  <a:pt x="2138417" y="3472587"/>
                  <a:pt x="1659716" y="3951288"/>
                  <a:pt x="1069208" y="3951288"/>
                </a:cubicBezTo>
                <a:lnTo>
                  <a:pt x="1069209" y="3951287"/>
                </a:lnTo>
                <a:cubicBezTo>
                  <a:pt x="478701" y="3951287"/>
                  <a:pt x="0" y="3472586"/>
                  <a:pt x="0" y="2882078"/>
                </a:cubicBezTo>
                <a:lnTo>
                  <a:pt x="0" y="1069209"/>
                </a:lnTo>
                <a:cubicBezTo>
                  <a:pt x="0" y="478701"/>
                  <a:pt x="478701" y="0"/>
                  <a:pt x="1069209" y="0"/>
                </a:cubicBezTo>
                <a:close/>
              </a:path>
            </a:pathLst>
          </a:custGeom>
          <a:solidFill>
            <a:schemeClr val="bg1">
              <a:lumMod val="95000"/>
            </a:schemeClr>
          </a:solidFill>
        </p:spPr>
        <p:txBody>
          <a:bodyPr wrap="square">
            <a:noAutofit/>
          </a:bodyPr>
          <a:lstStyle/>
          <a:p>
            <a:endParaRPr lang="en-US"/>
          </a:p>
        </p:txBody>
      </p:sp>
      <p:sp>
        <p:nvSpPr>
          <p:cNvPr id="12" name="Picture Placeholder 11">
            <a:extLst>
              <a:ext uri="{FF2B5EF4-FFF2-40B4-BE49-F238E27FC236}">
                <a16:creationId xmlns:a16="http://schemas.microsoft.com/office/drawing/2014/main" id="{1CA92CE9-94F0-F04D-A290-0585E4EF8DC4}"/>
              </a:ext>
            </a:extLst>
          </p:cNvPr>
          <p:cNvSpPr>
            <a:spLocks noGrp="1"/>
          </p:cNvSpPr>
          <p:nvPr>
            <p:ph type="pic" sz="quarter" idx="11"/>
          </p:nvPr>
        </p:nvSpPr>
        <p:spPr>
          <a:xfrm>
            <a:off x="9041238" y="1702186"/>
            <a:ext cx="2212158" cy="4555972"/>
          </a:xfrm>
          <a:custGeom>
            <a:avLst/>
            <a:gdLst>
              <a:gd name="connsiteX0" fmla="*/ 1106079 w 2212158"/>
              <a:gd name="connsiteY0" fmla="*/ 0 h 4555972"/>
              <a:gd name="connsiteX1" fmla="*/ 2212158 w 2212158"/>
              <a:gd name="connsiteY1" fmla="*/ 1106079 h 4555972"/>
              <a:gd name="connsiteX2" fmla="*/ 2212158 w 2212158"/>
              <a:gd name="connsiteY2" fmla="*/ 3449893 h 4555972"/>
              <a:gd name="connsiteX3" fmla="*/ 1106079 w 2212158"/>
              <a:gd name="connsiteY3" fmla="*/ 4555972 h 4555972"/>
              <a:gd name="connsiteX4" fmla="*/ 0 w 2212158"/>
              <a:gd name="connsiteY4" fmla="*/ 3449893 h 4555972"/>
              <a:gd name="connsiteX5" fmla="*/ 0 w 2212158"/>
              <a:gd name="connsiteY5" fmla="*/ 1106079 h 4555972"/>
              <a:gd name="connsiteX6" fmla="*/ 1106079 w 2212158"/>
              <a:gd name="connsiteY6" fmla="*/ 0 h 4555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12158" h="4555972">
                <a:moveTo>
                  <a:pt x="1106079" y="0"/>
                </a:moveTo>
                <a:cubicBezTo>
                  <a:pt x="1716950" y="0"/>
                  <a:pt x="2212158" y="495208"/>
                  <a:pt x="2212158" y="1106079"/>
                </a:cubicBezTo>
                <a:lnTo>
                  <a:pt x="2212158" y="3449893"/>
                </a:lnTo>
                <a:cubicBezTo>
                  <a:pt x="2212158" y="4060764"/>
                  <a:pt x="1716950" y="4555972"/>
                  <a:pt x="1106079" y="4555972"/>
                </a:cubicBezTo>
                <a:cubicBezTo>
                  <a:pt x="495208" y="4555972"/>
                  <a:pt x="0" y="4060764"/>
                  <a:pt x="0" y="3449893"/>
                </a:cubicBezTo>
                <a:lnTo>
                  <a:pt x="0" y="1106079"/>
                </a:lnTo>
                <a:cubicBezTo>
                  <a:pt x="0" y="495208"/>
                  <a:pt x="495208" y="0"/>
                  <a:pt x="1106079" y="0"/>
                </a:cubicBezTo>
                <a:close/>
              </a:path>
            </a:pathLst>
          </a:custGeom>
          <a:solidFill>
            <a:schemeClr val="bg1">
              <a:lumMod val="95000"/>
            </a:schemeClr>
          </a:solidFill>
        </p:spPr>
        <p:txBody>
          <a:bodyPr wrap="square">
            <a:noAutofit/>
          </a:bodyPr>
          <a:lstStyle/>
          <a:p>
            <a:endParaRPr lang="en-US"/>
          </a:p>
        </p:txBody>
      </p:sp>
      <p:sp>
        <p:nvSpPr>
          <p:cNvPr id="15" name="Picture Placeholder 14">
            <a:extLst>
              <a:ext uri="{FF2B5EF4-FFF2-40B4-BE49-F238E27FC236}">
                <a16:creationId xmlns:a16="http://schemas.microsoft.com/office/drawing/2014/main" id="{17B6C2D0-A47A-8818-2306-1CBA51579F3C}"/>
              </a:ext>
            </a:extLst>
          </p:cNvPr>
          <p:cNvSpPr>
            <a:spLocks noGrp="1"/>
          </p:cNvSpPr>
          <p:nvPr>
            <p:ph type="pic" sz="quarter" idx="12"/>
          </p:nvPr>
        </p:nvSpPr>
        <p:spPr>
          <a:xfrm>
            <a:off x="6601216" y="4773706"/>
            <a:ext cx="2138417" cy="2084294"/>
          </a:xfrm>
          <a:custGeom>
            <a:avLst/>
            <a:gdLst>
              <a:gd name="connsiteX0" fmla="*/ 1042147 w 2138417"/>
              <a:gd name="connsiteY0" fmla="*/ 0 h 2084294"/>
              <a:gd name="connsiteX1" fmla="*/ 1096270 w 2138417"/>
              <a:gd name="connsiteY1" fmla="*/ 0 h 2084294"/>
              <a:gd name="connsiteX2" fmla="*/ 2138417 w 2138417"/>
              <a:gd name="connsiteY2" fmla="*/ 1042147 h 2084294"/>
              <a:gd name="connsiteX3" fmla="*/ 2138417 w 2138417"/>
              <a:gd name="connsiteY3" fmla="*/ 2084294 h 2084294"/>
              <a:gd name="connsiteX4" fmla="*/ 0 w 2138417"/>
              <a:gd name="connsiteY4" fmla="*/ 2084294 h 2084294"/>
              <a:gd name="connsiteX5" fmla="*/ 0 w 2138417"/>
              <a:gd name="connsiteY5" fmla="*/ 1042147 h 2084294"/>
              <a:gd name="connsiteX6" fmla="*/ 1042147 w 2138417"/>
              <a:gd name="connsiteY6" fmla="*/ 0 h 2084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8417" h="2084294">
                <a:moveTo>
                  <a:pt x="1042147" y="0"/>
                </a:moveTo>
                <a:lnTo>
                  <a:pt x="1096270" y="0"/>
                </a:lnTo>
                <a:cubicBezTo>
                  <a:pt x="1671832" y="0"/>
                  <a:pt x="2138417" y="466585"/>
                  <a:pt x="2138417" y="1042147"/>
                </a:cubicBezTo>
                <a:lnTo>
                  <a:pt x="2138417" y="2084294"/>
                </a:lnTo>
                <a:lnTo>
                  <a:pt x="0" y="2084294"/>
                </a:lnTo>
                <a:lnTo>
                  <a:pt x="0" y="1042147"/>
                </a:lnTo>
                <a:cubicBezTo>
                  <a:pt x="0" y="466585"/>
                  <a:pt x="466585" y="0"/>
                  <a:pt x="1042147" y="0"/>
                </a:cubicBezTo>
                <a:close/>
              </a:path>
            </a:pathLst>
          </a:custGeom>
          <a:solidFill>
            <a:schemeClr val="bg1">
              <a:lumMod val="95000"/>
            </a:schemeClr>
          </a:solidFill>
        </p:spPr>
        <p:txBody>
          <a:bodyPr wrap="square">
            <a:noAutofit/>
          </a:bodyPr>
          <a:lstStyle/>
          <a:p>
            <a:endParaRPr lang="en-US"/>
          </a:p>
        </p:txBody>
      </p:sp>
    </p:spTree>
    <p:extLst>
      <p:ext uri="{BB962C8B-B14F-4D97-AF65-F5344CB8AC3E}">
        <p14:creationId xmlns:p14="http://schemas.microsoft.com/office/powerpoint/2010/main" val="3488305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BA83E82B-75A9-653E-5407-C22231C820F9}"/>
              </a:ext>
            </a:extLst>
          </p:cNvPr>
          <p:cNvSpPr/>
          <p:nvPr userDrawn="1"/>
        </p:nvSpPr>
        <p:spPr>
          <a:xfrm>
            <a:off x="5437030" y="0"/>
            <a:ext cx="6754969" cy="6858000"/>
          </a:xfrm>
          <a:prstGeom prst="roundRect">
            <a:avLst>
              <a:gd name="adj" fmla="val 0"/>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6E942133-BFEB-3FEC-3839-56176A6C7A06}"/>
              </a:ext>
            </a:extLst>
          </p:cNvPr>
          <p:cNvSpPr>
            <a:spLocks noGrp="1"/>
          </p:cNvSpPr>
          <p:nvPr>
            <p:ph type="pic" sz="quarter" idx="10"/>
          </p:nvPr>
        </p:nvSpPr>
        <p:spPr>
          <a:xfrm>
            <a:off x="3949677" y="-2"/>
            <a:ext cx="3288468" cy="3846629"/>
          </a:xfrm>
          <a:custGeom>
            <a:avLst/>
            <a:gdLst>
              <a:gd name="connsiteX0" fmla="*/ 0 w 3288468"/>
              <a:gd name="connsiteY0" fmla="*/ 0 h 3846629"/>
              <a:gd name="connsiteX1" fmla="*/ 3288468 w 3288468"/>
              <a:gd name="connsiteY1" fmla="*/ 0 h 3846629"/>
              <a:gd name="connsiteX2" fmla="*/ 3288468 w 3288468"/>
              <a:gd name="connsiteY2" fmla="*/ 2202395 h 3846629"/>
              <a:gd name="connsiteX3" fmla="*/ 1644234 w 3288468"/>
              <a:gd name="connsiteY3" fmla="*/ 3846629 h 3846629"/>
              <a:gd name="connsiteX4" fmla="*/ 0 w 3288468"/>
              <a:gd name="connsiteY4" fmla="*/ 2202395 h 38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8468" h="3846629">
                <a:moveTo>
                  <a:pt x="0" y="0"/>
                </a:moveTo>
                <a:lnTo>
                  <a:pt x="3288468" y="0"/>
                </a:lnTo>
                <a:lnTo>
                  <a:pt x="3288468" y="2202395"/>
                </a:lnTo>
                <a:cubicBezTo>
                  <a:pt x="3288468" y="3110480"/>
                  <a:pt x="2552319" y="3846629"/>
                  <a:pt x="1644234" y="3846629"/>
                </a:cubicBezTo>
                <a:cubicBezTo>
                  <a:pt x="736149" y="3846629"/>
                  <a:pt x="0" y="3110480"/>
                  <a:pt x="0" y="2202395"/>
                </a:cubicBezTo>
                <a:close/>
              </a:path>
            </a:pathLst>
          </a:custGeom>
          <a:solidFill>
            <a:schemeClr val="bg1">
              <a:lumMod val="95000"/>
            </a:schemeClr>
          </a:solidFill>
        </p:spPr>
        <p:txBody>
          <a:bodyPr wrap="square">
            <a:noAutofit/>
          </a:bodyPr>
          <a:lstStyle/>
          <a:p>
            <a:endParaRPr lang="en-US"/>
          </a:p>
        </p:txBody>
      </p:sp>
      <p:sp>
        <p:nvSpPr>
          <p:cNvPr id="11" name="Picture Placeholder 10">
            <a:extLst>
              <a:ext uri="{FF2B5EF4-FFF2-40B4-BE49-F238E27FC236}">
                <a16:creationId xmlns:a16="http://schemas.microsoft.com/office/drawing/2014/main" id="{A860C0F6-6503-4803-AF6C-1A8F3DA8DD2D}"/>
              </a:ext>
            </a:extLst>
          </p:cNvPr>
          <p:cNvSpPr>
            <a:spLocks noGrp="1"/>
          </p:cNvSpPr>
          <p:nvPr>
            <p:ph type="pic" sz="quarter" idx="11"/>
          </p:nvPr>
        </p:nvSpPr>
        <p:spPr>
          <a:xfrm>
            <a:off x="3949680" y="4062199"/>
            <a:ext cx="3254065" cy="2799551"/>
          </a:xfrm>
          <a:custGeom>
            <a:avLst/>
            <a:gdLst>
              <a:gd name="connsiteX0" fmla="*/ 1399776 w 3254065"/>
              <a:gd name="connsiteY0" fmla="*/ 0 h 2799551"/>
              <a:gd name="connsiteX1" fmla="*/ 1854289 w 3254065"/>
              <a:gd name="connsiteY1" fmla="*/ 0 h 2799551"/>
              <a:gd name="connsiteX2" fmla="*/ 3254065 w 3254065"/>
              <a:gd name="connsiteY2" fmla="*/ 1399776 h 2799551"/>
              <a:gd name="connsiteX3" fmla="*/ 3254064 w 3254065"/>
              <a:gd name="connsiteY3" fmla="*/ 2799551 h 2799551"/>
              <a:gd name="connsiteX4" fmla="*/ 0 w 3254065"/>
              <a:gd name="connsiteY4" fmla="*/ 2799551 h 2799551"/>
              <a:gd name="connsiteX5" fmla="*/ 0 w 3254065"/>
              <a:gd name="connsiteY5" fmla="*/ 1399776 h 2799551"/>
              <a:gd name="connsiteX6" fmla="*/ 1399776 w 3254065"/>
              <a:gd name="connsiteY6" fmla="*/ 0 h 279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54065" h="2799551">
                <a:moveTo>
                  <a:pt x="1399776" y="0"/>
                </a:moveTo>
                <a:lnTo>
                  <a:pt x="1854289" y="0"/>
                </a:lnTo>
                <a:cubicBezTo>
                  <a:pt x="2627364" y="0"/>
                  <a:pt x="3254065" y="626701"/>
                  <a:pt x="3254065" y="1399776"/>
                </a:cubicBezTo>
                <a:cubicBezTo>
                  <a:pt x="3254065" y="1866368"/>
                  <a:pt x="3254064" y="2332959"/>
                  <a:pt x="3254064" y="2799551"/>
                </a:cubicBezTo>
                <a:lnTo>
                  <a:pt x="0" y="2799551"/>
                </a:lnTo>
                <a:lnTo>
                  <a:pt x="0" y="1399776"/>
                </a:lnTo>
                <a:cubicBezTo>
                  <a:pt x="0" y="626701"/>
                  <a:pt x="626701" y="0"/>
                  <a:pt x="1399776" y="0"/>
                </a:cubicBezTo>
                <a:close/>
              </a:path>
            </a:pathLst>
          </a:custGeom>
          <a:solidFill>
            <a:schemeClr val="bg1">
              <a:lumMod val="95000"/>
            </a:schemeClr>
          </a:solidFill>
        </p:spPr>
        <p:txBody>
          <a:bodyPr wrap="square">
            <a:noAutofit/>
          </a:bodyPr>
          <a:lstStyle/>
          <a:p>
            <a:endParaRPr lang="en-US"/>
          </a:p>
        </p:txBody>
      </p:sp>
    </p:spTree>
    <p:extLst>
      <p:ext uri="{BB962C8B-B14F-4D97-AF65-F5344CB8AC3E}">
        <p14:creationId xmlns:p14="http://schemas.microsoft.com/office/powerpoint/2010/main" val="1453891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B121A5BC-9C0A-1081-28BE-C24FEE9FB112}"/>
              </a:ext>
            </a:extLst>
          </p:cNvPr>
          <p:cNvSpPr/>
          <p:nvPr userDrawn="1"/>
        </p:nvSpPr>
        <p:spPr>
          <a:xfrm>
            <a:off x="0" y="3982064"/>
            <a:ext cx="12192000" cy="2875935"/>
          </a:xfrm>
          <a:prstGeom prst="roundRect">
            <a:avLst>
              <a:gd name="adj" fmla="val 0"/>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1C3F7736-1705-987C-8AAC-8F9ABD2D4061}"/>
              </a:ext>
            </a:extLst>
          </p:cNvPr>
          <p:cNvSpPr>
            <a:spLocks noGrp="1"/>
          </p:cNvSpPr>
          <p:nvPr>
            <p:ph type="pic" sz="quarter" idx="10"/>
          </p:nvPr>
        </p:nvSpPr>
        <p:spPr>
          <a:xfrm>
            <a:off x="1416050" y="2875937"/>
            <a:ext cx="9359898" cy="2202040"/>
          </a:xfrm>
          <a:custGeom>
            <a:avLst/>
            <a:gdLst>
              <a:gd name="connsiteX0" fmla="*/ 1101020 w 9359898"/>
              <a:gd name="connsiteY0" fmla="*/ 0 h 2202040"/>
              <a:gd name="connsiteX1" fmla="*/ 8258878 w 9359898"/>
              <a:gd name="connsiteY1" fmla="*/ 0 h 2202040"/>
              <a:gd name="connsiteX2" fmla="*/ 9359898 w 9359898"/>
              <a:gd name="connsiteY2" fmla="*/ 1101020 h 2202040"/>
              <a:gd name="connsiteX3" fmla="*/ 8258878 w 9359898"/>
              <a:gd name="connsiteY3" fmla="*/ 2202040 h 2202040"/>
              <a:gd name="connsiteX4" fmla="*/ 1101020 w 9359898"/>
              <a:gd name="connsiteY4" fmla="*/ 2202040 h 2202040"/>
              <a:gd name="connsiteX5" fmla="*/ 0 w 9359898"/>
              <a:gd name="connsiteY5" fmla="*/ 1101020 h 2202040"/>
              <a:gd name="connsiteX6" fmla="*/ 1101020 w 9359898"/>
              <a:gd name="connsiteY6" fmla="*/ 0 h 2202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59898" h="2202040">
                <a:moveTo>
                  <a:pt x="1101020" y="0"/>
                </a:moveTo>
                <a:lnTo>
                  <a:pt x="8258878" y="0"/>
                </a:lnTo>
                <a:cubicBezTo>
                  <a:pt x="8866955" y="0"/>
                  <a:pt x="9359898" y="492943"/>
                  <a:pt x="9359898" y="1101020"/>
                </a:cubicBezTo>
                <a:cubicBezTo>
                  <a:pt x="9359898" y="1709097"/>
                  <a:pt x="8866955" y="2202040"/>
                  <a:pt x="8258878" y="2202040"/>
                </a:cubicBezTo>
                <a:lnTo>
                  <a:pt x="1101020" y="2202040"/>
                </a:lnTo>
                <a:cubicBezTo>
                  <a:pt x="492943" y="2202040"/>
                  <a:pt x="0" y="1709097"/>
                  <a:pt x="0" y="1101020"/>
                </a:cubicBezTo>
                <a:cubicBezTo>
                  <a:pt x="0" y="492943"/>
                  <a:pt x="492943" y="0"/>
                  <a:pt x="1101020" y="0"/>
                </a:cubicBezTo>
                <a:close/>
              </a:path>
            </a:pathLst>
          </a:custGeom>
          <a:solidFill>
            <a:schemeClr val="bg1">
              <a:lumMod val="95000"/>
            </a:schemeClr>
          </a:solidFill>
        </p:spPr>
        <p:txBody>
          <a:bodyPr wrap="square">
            <a:noAutofit/>
          </a:bodyPr>
          <a:lstStyle/>
          <a:p>
            <a:endParaRPr lang="en-US"/>
          </a:p>
        </p:txBody>
      </p:sp>
    </p:spTree>
    <p:extLst>
      <p:ext uri="{BB962C8B-B14F-4D97-AF65-F5344CB8AC3E}">
        <p14:creationId xmlns:p14="http://schemas.microsoft.com/office/powerpoint/2010/main" val="3678336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5E50249D-85DA-8476-603B-186A78CE2FE0}"/>
              </a:ext>
            </a:extLst>
          </p:cNvPr>
          <p:cNvSpPr/>
          <p:nvPr userDrawn="1"/>
        </p:nvSpPr>
        <p:spPr>
          <a:xfrm>
            <a:off x="0" y="0"/>
            <a:ext cx="5914103" cy="6858000"/>
          </a:xfrm>
          <a:prstGeom prst="roundRect">
            <a:avLst>
              <a:gd name="adj" fmla="val 0"/>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B183F763-5444-DC9A-2B20-463AA65D71DB}"/>
              </a:ext>
            </a:extLst>
          </p:cNvPr>
          <p:cNvSpPr>
            <a:spLocks noGrp="1"/>
          </p:cNvSpPr>
          <p:nvPr>
            <p:ph type="pic" sz="quarter" idx="10"/>
          </p:nvPr>
        </p:nvSpPr>
        <p:spPr>
          <a:xfrm>
            <a:off x="8366" y="4135246"/>
            <a:ext cx="5230062" cy="2722753"/>
          </a:xfrm>
          <a:custGeom>
            <a:avLst/>
            <a:gdLst>
              <a:gd name="connsiteX0" fmla="*/ 0 w 5230062"/>
              <a:gd name="connsiteY0" fmla="*/ 0 h 2722753"/>
              <a:gd name="connsiteX1" fmla="*/ 3868685 w 5230062"/>
              <a:gd name="connsiteY1" fmla="*/ 0 h 2722753"/>
              <a:gd name="connsiteX2" fmla="*/ 5230062 w 5230062"/>
              <a:gd name="connsiteY2" fmla="*/ 1361377 h 2722753"/>
              <a:gd name="connsiteX3" fmla="*/ 5230061 w 5230062"/>
              <a:gd name="connsiteY3" fmla="*/ 2722753 h 2722753"/>
              <a:gd name="connsiteX4" fmla="*/ 0 w 5230062"/>
              <a:gd name="connsiteY4" fmla="*/ 2722753 h 2722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30062" h="2722753">
                <a:moveTo>
                  <a:pt x="0" y="0"/>
                </a:moveTo>
                <a:lnTo>
                  <a:pt x="3868685" y="0"/>
                </a:lnTo>
                <a:cubicBezTo>
                  <a:pt x="4620553" y="0"/>
                  <a:pt x="5230062" y="609509"/>
                  <a:pt x="5230062" y="1361377"/>
                </a:cubicBezTo>
                <a:cubicBezTo>
                  <a:pt x="5230062" y="1815169"/>
                  <a:pt x="5230061" y="2268961"/>
                  <a:pt x="5230061" y="2722753"/>
                </a:cubicBezTo>
                <a:lnTo>
                  <a:pt x="0" y="2722753"/>
                </a:lnTo>
                <a:close/>
              </a:path>
            </a:pathLst>
          </a:custGeom>
          <a:solidFill>
            <a:schemeClr val="bg1">
              <a:lumMod val="95000"/>
            </a:schemeClr>
          </a:solidFill>
        </p:spPr>
        <p:txBody>
          <a:bodyPr wrap="square">
            <a:noAutofit/>
          </a:bodyPr>
          <a:lstStyle/>
          <a:p>
            <a:endParaRPr lang="en-US"/>
          </a:p>
        </p:txBody>
      </p:sp>
    </p:spTree>
    <p:extLst>
      <p:ext uri="{BB962C8B-B14F-4D97-AF65-F5344CB8AC3E}">
        <p14:creationId xmlns:p14="http://schemas.microsoft.com/office/powerpoint/2010/main" val="1719238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6064B85-7899-4E5D-56EE-81B2F35D79AB}"/>
              </a:ext>
            </a:extLst>
          </p:cNvPr>
          <p:cNvSpPr>
            <a:spLocks noGrp="1"/>
          </p:cNvSpPr>
          <p:nvPr>
            <p:ph type="pic" sz="quarter" idx="10"/>
          </p:nvPr>
        </p:nvSpPr>
        <p:spPr>
          <a:xfrm>
            <a:off x="6095999" y="-4"/>
            <a:ext cx="6123582" cy="6386948"/>
          </a:xfrm>
          <a:custGeom>
            <a:avLst/>
            <a:gdLst>
              <a:gd name="connsiteX0" fmla="*/ 0 w 6123582"/>
              <a:gd name="connsiteY0" fmla="*/ 0 h 6386948"/>
              <a:gd name="connsiteX1" fmla="*/ 6123582 w 6123582"/>
              <a:gd name="connsiteY1" fmla="*/ 0 h 6386948"/>
              <a:gd name="connsiteX2" fmla="*/ 6123582 w 6123582"/>
              <a:gd name="connsiteY2" fmla="*/ 6386948 h 6386948"/>
              <a:gd name="connsiteX3" fmla="*/ 877264 w 6123582"/>
              <a:gd name="connsiteY3" fmla="*/ 6386948 h 6386948"/>
              <a:gd name="connsiteX4" fmla="*/ 0 w 6123582"/>
              <a:gd name="connsiteY4" fmla="*/ 5509684 h 6386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23582" h="6386948">
                <a:moveTo>
                  <a:pt x="0" y="0"/>
                </a:moveTo>
                <a:lnTo>
                  <a:pt x="6123582" y="0"/>
                </a:lnTo>
                <a:lnTo>
                  <a:pt x="6123582" y="6386948"/>
                </a:lnTo>
                <a:lnTo>
                  <a:pt x="877264" y="6386948"/>
                </a:lnTo>
                <a:cubicBezTo>
                  <a:pt x="392764" y="6386948"/>
                  <a:pt x="0" y="5994184"/>
                  <a:pt x="0" y="5509684"/>
                </a:cubicBezTo>
                <a:close/>
              </a:path>
            </a:pathLst>
          </a:custGeom>
          <a:solidFill>
            <a:schemeClr val="bg1">
              <a:lumMod val="95000"/>
            </a:schemeClr>
          </a:solidFill>
        </p:spPr>
        <p:txBody>
          <a:bodyPr wrap="square">
            <a:noAutofit/>
          </a:bodyPr>
          <a:lstStyle/>
          <a:p>
            <a:endParaRPr lang="en-US"/>
          </a:p>
        </p:txBody>
      </p:sp>
    </p:spTree>
    <p:extLst>
      <p:ext uri="{BB962C8B-B14F-4D97-AF65-F5344CB8AC3E}">
        <p14:creationId xmlns:p14="http://schemas.microsoft.com/office/powerpoint/2010/main" val="1688483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DDB3538D-84ED-2F41-F53A-B12C2469AC9D}"/>
              </a:ext>
            </a:extLst>
          </p:cNvPr>
          <p:cNvSpPr>
            <a:spLocks noGrp="1"/>
          </p:cNvSpPr>
          <p:nvPr>
            <p:ph type="pic" sz="quarter" idx="10"/>
          </p:nvPr>
        </p:nvSpPr>
        <p:spPr>
          <a:xfrm>
            <a:off x="623889" y="4370559"/>
            <a:ext cx="10944224" cy="2491191"/>
          </a:xfrm>
          <a:custGeom>
            <a:avLst/>
            <a:gdLst>
              <a:gd name="connsiteX0" fmla="*/ 707747 w 10944224"/>
              <a:gd name="connsiteY0" fmla="*/ 0 h 2491191"/>
              <a:gd name="connsiteX1" fmla="*/ 10236477 w 10944224"/>
              <a:gd name="connsiteY1" fmla="*/ 0 h 2491191"/>
              <a:gd name="connsiteX2" fmla="*/ 10944224 w 10944224"/>
              <a:gd name="connsiteY2" fmla="*/ 707747 h 2491191"/>
              <a:gd name="connsiteX3" fmla="*/ 10944224 w 10944224"/>
              <a:gd name="connsiteY3" fmla="*/ 2491191 h 2491191"/>
              <a:gd name="connsiteX4" fmla="*/ 0 w 10944224"/>
              <a:gd name="connsiteY4" fmla="*/ 2491191 h 2491191"/>
              <a:gd name="connsiteX5" fmla="*/ 0 w 10944224"/>
              <a:gd name="connsiteY5" fmla="*/ 707747 h 2491191"/>
              <a:gd name="connsiteX6" fmla="*/ 707747 w 10944224"/>
              <a:gd name="connsiteY6" fmla="*/ 0 h 2491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44224" h="2491191">
                <a:moveTo>
                  <a:pt x="707747" y="0"/>
                </a:moveTo>
                <a:lnTo>
                  <a:pt x="10236477" y="0"/>
                </a:lnTo>
                <a:cubicBezTo>
                  <a:pt x="10627355" y="0"/>
                  <a:pt x="10944224" y="316869"/>
                  <a:pt x="10944224" y="707747"/>
                </a:cubicBezTo>
                <a:lnTo>
                  <a:pt x="10944224" y="2491191"/>
                </a:lnTo>
                <a:lnTo>
                  <a:pt x="0" y="2491191"/>
                </a:lnTo>
                <a:lnTo>
                  <a:pt x="0" y="707747"/>
                </a:lnTo>
                <a:cubicBezTo>
                  <a:pt x="0" y="316869"/>
                  <a:pt x="316869" y="0"/>
                  <a:pt x="707747" y="0"/>
                </a:cubicBezTo>
                <a:close/>
              </a:path>
            </a:pathLst>
          </a:custGeom>
          <a:solidFill>
            <a:schemeClr val="bg1">
              <a:lumMod val="95000"/>
            </a:schemeClr>
          </a:solidFill>
        </p:spPr>
        <p:txBody>
          <a:bodyPr wrap="square">
            <a:noAutofit/>
          </a:bodyPr>
          <a:lstStyle/>
          <a:p>
            <a:endParaRPr lang="en-US"/>
          </a:p>
        </p:txBody>
      </p:sp>
    </p:spTree>
    <p:extLst>
      <p:ext uri="{BB962C8B-B14F-4D97-AF65-F5344CB8AC3E}">
        <p14:creationId xmlns:p14="http://schemas.microsoft.com/office/powerpoint/2010/main" val="155444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772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93" userDrawn="1">
          <p15:clr>
            <a:srgbClr val="F26B43"/>
          </p15:clr>
        </p15:guide>
        <p15:guide id="2" pos="892" userDrawn="1">
          <p15:clr>
            <a:srgbClr val="F26B43"/>
          </p15:clr>
        </p15:guide>
        <p15:guide id="3" pos="3840" userDrawn="1">
          <p15:clr>
            <a:srgbClr val="F26B43"/>
          </p15:clr>
        </p15:guide>
        <p15:guide id="4" pos="6788" userDrawn="1">
          <p15:clr>
            <a:srgbClr val="F26B43"/>
          </p15:clr>
        </p15:guide>
        <p15:guide id="5" pos="7287" userDrawn="1">
          <p15:clr>
            <a:srgbClr val="F26B43"/>
          </p15:clr>
        </p15:guide>
        <p15:guide id="6" orient="horz" pos="391" userDrawn="1">
          <p15:clr>
            <a:srgbClr val="F26B43"/>
          </p15:clr>
        </p15:guide>
        <p15:guide id="7" orient="horz" pos="2160" userDrawn="1">
          <p15:clr>
            <a:srgbClr val="F26B43"/>
          </p15:clr>
        </p15:guide>
        <p15:guide id="8" orient="horz" pos="392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a:extLst>
              <a:ext uri="{FF2B5EF4-FFF2-40B4-BE49-F238E27FC236}">
                <a16:creationId xmlns:a16="http://schemas.microsoft.com/office/drawing/2014/main" id="{464B598B-C647-9950-2139-E3FFEF9413AF}"/>
              </a:ext>
            </a:extLst>
          </p:cNvPr>
          <p:cNvPicPr>
            <a:picLocks noGrp="1" noChangeAspect="1"/>
          </p:cNvPicPr>
          <p:nvPr>
            <p:ph type="pic" sz="quarter" idx="10"/>
          </p:nvPr>
        </p:nvPicPr>
        <p:blipFill rotWithShape="1">
          <a:blip r:embed="rId2">
            <a:extLst>
              <a:ext uri="{BEBA8EAE-BF5A-486C-A8C5-ECC9F3942E4B}">
                <a14:imgProps xmlns:a14="http://schemas.microsoft.com/office/drawing/2010/main">
                  <a14:imgLayer r:embed="rId3">
                    <a14:imgEffect>
                      <a14:artisticGlowDiffused/>
                    </a14:imgEffect>
                    <a14:imgEffect>
                      <a14:sharpenSoften amount="-32000"/>
                    </a14:imgEffect>
                    <a14:imgEffect>
                      <a14:brightnessContrast bright="-11000"/>
                    </a14:imgEffect>
                  </a14:imgLayer>
                </a14:imgProps>
              </a:ext>
            </a:extLst>
          </a:blip>
          <a:srcRect l="6337" t="423" r="1824" b="-423"/>
          <a:stretch/>
        </p:blipFill>
        <p:spPr>
          <a:xfrm>
            <a:off x="1473291" y="1296457"/>
            <a:ext cx="3895721" cy="4588293"/>
          </a:xfrm>
        </p:spPr>
      </p:pic>
      <p:sp>
        <p:nvSpPr>
          <p:cNvPr id="7" name="TextBox 6">
            <a:extLst>
              <a:ext uri="{FF2B5EF4-FFF2-40B4-BE49-F238E27FC236}">
                <a16:creationId xmlns:a16="http://schemas.microsoft.com/office/drawing/2014/main" id="{1DE3E24A-6D2D-5B40-B944-683355964B06}"/>
              </a:ext>
            </a:extLst>
          </p:cNvPr>
          <p:cNvSpPr txBox="1"/>
          <p:nvPr/>
        </p:nvSpPr>
        <p:spPr>
          <a:xfrm>
            <a:off x="6048330" y="2054448"/>
            <a:ext cx="5425793" cy="3046988"/>
          </a:xfrm>
          <a:prstGeom prst="rect">
            <a:avLst/>
          </a:prstGeom>
          <a:noFill/>
        </p:spPr>
        <p:txBody>
          <a:bodyPr wrap="square" rtlCol="0">
            <a:spAutoFit/>
          </a:bodyPr>
          <a:lstStyle/>
          <a:p>
            <a:r>
              <a:rPr lang="en-US" sz="4800" b="1" dirty="0">
                <a:solidFill>
                  <a:schemeClr val="accent1">
                    <a:alpha val="99000"/>
                  </a:schemeClr>
                </a:solidFill>
                <a:latin typeface="DM Serif Display" pitchFamily="2" charset="0"/>
                <a:ea typeface="Jost Medium" pitchFamily="2" charset="0"/>
                <a:cs typeface="Poppins SemiBold" panose="00000700000000000000" pitchFamily="2" charset="0"/>
              </a:rPr>
              <a:t>PHÂN TÍCH </a:t>
            </a:r>
          </a:p>
          <a:p>
            <a:r>
              <a:rPr lang="en-US" sz="4800" b="1" dirty="0">
                <a:latin typeface="DM Serif Display" pitchFamily="2" charset="0"/>
                <a:ea typeface="Jost Medium" pitchFamily="2" charset="0"/>
                <a:cs typeface="Poppins SemiBold" panose="00000700000000000000" pitchFamily="2" charset="0"/>
              </a:rPr>
              <a:t>NGUYÊN NHÂN </a:t>
            </a:r>
            <a:r>
              <a:rPr lang="en-US" sz="4800" b="1" dirty="0">
                <a:solidFill>
                  <a:schemeClr val="accent1">
                    <a:alpha val="99000"/>
                  </a:schemeClr>
                </a:solidFill>
                <a:latin typeface="DM Serif Display" pitchFamily="2" charset="0"/>
                <a:ea typeface="Jost Medium" pitchFamily="2" charset="0"/>
                <a:cs typeface="Poppins SemiBold" panose="00000700000000000000" pitchFamily="2" charset="0"/>
              </a:rPr>
              <a:t>DẪN ĐẾN </a:t>
            </a:r>
          </a:p>
          <a:p>
            <a:r>
              <a:rPr lang="en-US" sz="4800" b="1" dirty="0">
                <a:latin typeface="DM Serif Display" pitchFamily="2" charset="0"/>
                <a:ea typeface="Jost Medium" pitchFamily="2" charset="0"/>
                <a:cs typeface="Poppins SemiBold" panose="00000700000000000000" pitchFamily="2" charset="0"/>
              </a:rPr>
              <a:t>ĐỘT QUỴ</a:t>
            </a:r>
            <a:endParaRPr lang="id-ID" sz="4800" b="1" dirty="0">
              <a:latin typeface="DM Serif Display" pitchFamily="2" charset="0"/>
              <a:ea typeface="Jost Medium" pitchFamily="2" charset="0"/>
              <a:cs typeface="Poppins SemiBold" panose="00000700000000000000" pitchFamily="2" charset="0"/>
            </a:endParaRPr>
          </a:p>
        </p:txBody>
      </p:sp>
      <p:sp>
        <p:nvSpPr>
          <p:cNvPr id="10" name="Freeform 76">
            <a:extLst>
              <a:ext uri="{FF2B5EF4-FFF2-40B4-BE49-F238E27FC236}">
                <a16:creationId xmlns:a16="http://schemas.microsoft.com/office/drawing/2014/main" id="{3B7543DB-0765-B32D-E9ED-3B598E929A89}"/>
              </a:ext>
            </a:extLst>
          </p:cNvPr>
          <p:cNvSpPr>
            <a:spLocks noEditPoints="1"/>
          </p:cNvSpPr>
          <p:nvPr/>
        </p:nvSpPr>
        <p:spPr bwMode="auto">
          <a:xfrm>
            <a:off x="7133271" y="4823741"/>
            <a:ext cx="278775" cy="277695"/>
          </a:xfrm>
          <a:custGeom>
            <a:avLst/>
            <a:gdLst>
              <a:gd name="T0" fmla="*/ 204788 w 256"/>
              <a:gd name="T1" fmla="*/ 407988 h 256"/>
              <a:gd name="T2" fmla="*/ 0 w 256"/>
              <a:gd name="T3" fmla="*/ 203994 h 256"/>
              <a:gd name="T4" fmla="*/ 204788 w 256"/>
              <a:gd name="T5" fmla="*/ 0 h 256"/>
              <a:gd name="T6" fmla="*/ 409575 w 256"/>
              <a:gd name="T7" fmla="*/ 203994 h 256"/>
              <a:gd name="T8" fmla="*/ 204788 w 256"/>
              <a:gd name="T9" fmla="*/ 407988 h 256"/>
              <a:gd name="T10" fmla="*/ 204788 w 256"/>
              <a:gd name="T11" fmla="*/ 38249 h 256"/>
              <a:gd name="T12" fmla="*/ 38398 w 256"/>
              <a:gd name="T13" fmla="*/ 203994 h 256"/>
              <a:gd name="T14" fmla="*/ 204788 w 256"/>
              <a:gd name="T15" fmla="*/ 369739 h 256"/>
              <a:gd name="T16" fmla="*/ 371177 w 256"/>
              <a:gd name="T17" fmla="*/ 203994 h 256"/>
              <a:gd name="T18" fmla="*/ 204788 w 256"/>
              <a:gd name="T19" fmla="*/ 38249 h 256"/>
              <a:gd name="T20" fmla="*/ 265584 w 256"/>
              <a:gd name="T21" fmla="*/ 219931 h 256"/>
              <a:gd name="T22" fmla="*/ 163190 w 256"/>
              <a:gd name="T23" fmla="*/ 283679 h 256"/>
              <a:gd name="T24" fmla="*/ 163190 w 256"/>
              <a:gd name="T25" fmla="*/ 283679 h 256"/>
              <a:gd name="T26" fmla="*/ 161590 w 256"/>
              <a:gd name="T27" fmla="*/ 285273 h 256"/>
              <a:gd name="T28" fmla="*/ 161590 w 256"/>
              <a:gd name="T29" fmla="*/ 285273 h 256"/>
              <a:gd name="T30" fmla="*/ 158390 w 256"/>
              <a:gd name="T31" fmla="*/ 286867 h 256"/>
              <a:gd name="T32" fmla="*/ 158390 w 256"/>
              <a:gd name="T33" fmla="*/ 286867 h 256"/>
              <a:gd name="T34" fmla="*/ 158390 w 256"/>
              <a:gd name="T35" fmla="*/ 286867 h 256"/>
              <a:gd name="T36" fmla="*/ 158390 w 256"/>
              <a:gd name="T37" fmla="*/ 286867 h 256"/>
              <a:gd name="T38" fmla="*/ 156790 w 256"/>
              <a:gd name="T39" fmla="*/ 286867 h 256"/>
              <a:gd name="T40" fmla="*/ 156790 w 256"/>
              <a:gd name="T41" fmla="*/ 286867 h 256"/>
              <a:gd name="T42" fmla="*/ 155191 w 256"/>
              <a:gd name="T43" fmla="*/ 286867 h 256"/>
              <a:gd name="T44" fmla="*/ 155191 w 256"/>
              <a:gd name="T45" fmla="*/ 286867 h 256"/>
              <a:gd name="T46" fmla="*/ 153591 w 256"/>
              <a:gd name="T47" fmla="*/ 286867 h 256"/>
              <a:gd name="T48" fmla="*/ 134392 w 256"/>
              <a:gd name="T49" fmla="*/ 267742 h 256"/>
              <a:gd name="T50" fmla="*/ 134392 w 256"/>
              <a:gd name="T51" fmla="*/ 140246 h 256"/>
              <a:gd name="T52" fmla="*/ 153591 w 256"/>
              <a:gd name="T53" fmla="*/ 121121 h 256"/>
              <a:gd name="T54" fmla="*/ 164790 w 256"/>
              <a:gd name="T55" fmla="*/ 124309 h 256"/>
              <a:gd name="T56" fmla="*/ 265584 w 256"/>
              <a:gd name="T57" fmla="*/ 188057 h 256"/>
              <a:gd name="T58" fmla="*/ 275183 w 256"/>
              <a:gd name="T59" fmla="*/ 203994 h 256"/>
              <a:gd name="T60" fmla="*/ 265584 w 256"/>
              <a:gd name="T61" fmla="*/ 219931 h 25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56" h="256">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128" y="24"/>
                </a:moveTo>
                <a:cubicBezTo>
                  <a:pt x="71" y="24"/>
                  <a:pt x="24" y="71"/>
                  <a:pt x="24" y="128"/>
                </a:cubicBezTo>
                <a:cubicBezTo>
                  <a:pt x="24" y="185"/>
                  <a:pt x="71" y="232"/>
                  <a:pt x="128" y="232"/>
                </a:cubicBezTo>
                <a:cubicBezTo>
                  <a:pt x="185" y="232"/>
                  <a:pt x="232" y="185"/>
                  <a:pt x="232" y="128"/>
                </a:cubicBezTo>
                <a:cubicBezTo>
                  <a:pt x="232" y="71"/>
                  <a:pt x="185" y="24"/>
                  <a:pt x="128" y="24"/>
                </a:cubicBezTo>
                <a:moveTo>
                  <a:pt x="166" y="138"/>
                </a:moveTo>
                <a:cubicBezTo>
                  <a:pt x="102" y="178"/>
                  <a:pt x="102" y="178"/>
                  <a:pt x="102" y="178"/>
                </a:cubicBezTo>
                <a:cubicBezTo>
                  <a:pt x="102" y="178"/>
                  <a:pt x="102" y="178"/>
                  <a:pt x="102" y="178"/>
                </a:cubicBezTo>
                <a:cubicBezTo>
                  <a:pt x="102" y="178"/>
                  <a:pt x="101" y="179"/>
                  <a:pt x="101" y="179"/>
                </a:cubicBezTo>
                <a:cubicBezTo>
                  <a:pt x="101" y="179"/>
                  <a:pt x="101" y="179"/>
                  <a:pt x="101" y="179"/>
                </a:cubicBezTo>
                <a:cubicBezTo>
                  <a:pt x="100" y="179"/>
                  <a:pt x="100" y="179"/>
                  <a:pt x="99" y="180"/>
                </a:cubicBezTo>
                <a:cubicBezTo>
                  <a:pt x="99" y="180"/>
                  <a:pt x="99" y="180"/>
                  <a:pt x="99" y="180"/>
                </a:cubicBezTo>
                <a:cubicBezTo>
                  <a:pt x="99" y="180"/>
                  <a:pt x="99" y="180"/>
                  <a:pt x="99" y="180"/>
                </a:cubicBezTo>
                <a:cubicBezTo>
                  <a:pt x="99" y="180"/>
                  <a:pt x="99" y="180"/>
                  <a:pt x="99" y="180"/>
                </a:cubicBezTo>
                <a:cubicBezTo>
                  <a:pt x="98" y="180"/>
                  <a:pt x="98" y="180"/>
                  <a:pt x="98" y="180"/>
                </a:cubicBezTo>
                <a:cubicBezTo>
                  <a:pt x="98" y="180"/>
                  <a:pt x="98" y="180"/>
                  <a:pt x="98" y="180"/>
                </a:cubicBezTo>
                <a:cubicBezTo>
                  <a:pt x="97" y="180"/>
                  <a:pt x="97" y="180"/>
                  <a:pt x="97" y="180"/>
                </a:cubicBezTo>
                <a:cubicBezTo>
                  <a:pt x="97" y="180"/>
                  <a:pt x="97" y="180"/>
                  <a:pt x="97" y="180"/>
                </a:cubicBezTo>
                <a:cubicBezTo>
                  <a:pt x="97" y="180"/>
                  <a:pt x="96" y="180"/>
                  <a:pt x="96" y="180"/>
                </a:cubicBezTo>
                <a:cubicBezTo>
                  <a:pt x="89" y="180"/>
                  <a:pt x="84" y="175"/>
                  <a:pt x="84" y="168"/>
                </a:cubicBezTo>
                <a:cubicBezTo>
                  <a:pt x="84" y="88"/>
                  <a:pt x="84" y="88"/>
                  <a:pt x="84" y="88"/>
                </a:cubicBezTo>
                <a:cubicBezTo>
                  <a:pt x="84" y="81"/>
                  <a:pt x="89" y="76"/>
                  <a:pt x="96" y="76"/>
                </a:cubicBezTo>
                <a:cubicBezTo>
                  <a:pt x="99" y="76"/>
                  <a:pt x="101" y="77"/>
                  <a:pt x="103" y="78"/>
                </a:cubicBezTo>
                <a:cubicBezTo>
                  <a:pt x="166" y="118"/>
                  <a:pt x="166" y="118"/>
                  <a:pt x="166" y="118"/>
                </a:cubicBezTo>
                <a:cubicBezTo>
                  <a:pt x="170" y="120"/>
                  <a:pt x="172" y="124"/>
                  <a:pt x="172" y="128"/>
                </a:cubicBezTo>
                <a:cubicBezTo>
                  <a:pt x="172" y="132"/>
                  <a:pt x="170" y="136"/>
                  <a:pt x="166" y="138"/>
                </a:cubicBezTo>
              </a:path>
            </a:pathLst>
          </a:custGeom>
          <a:solidFill>
            <a:schemeClr val="bg1"/>
          </a:solidFill>
          <a:ln>
            <a:noFill/>
          </a:ln>
        </p:spPr>
        <p:txBody>
          <a:bodyPr/>
          <a:lstStyle/>
          <a:p>
            <a:endParaRPr lang="en-US" dirty="0"/>
          </a:p>
        </p:txBody>
      </p:sp>
      <p:sp>
        <p:nvSpPr>
          <p:cNvPr id="2" name="Oval 1">
            <a:extLst>
              <a:ext uri="{FF2B5EF4-FFF2-40B4-BE49-F238E27FC236}">
                <a16:creationId xmlns:a16="http://schemas.microsoft.com/office/drawing/2014/main" id="{30B244AD-AF64-9398-96A5-8EB8F3BBEDC2}"/>
              </a:ext>
            </a:extLst>
          </p:cNvPr>
          <p:cNvSpPr/>
          <p:nvPr/>
        </p:nvSpPr>
        <p:spPr>
          <a:xfrm rot="19041515">
            <a:off x="607313" y="4505856"/>
            <a:ext cx="2165684" cy="1077194"/>
          </a:xfrm>
          <a:prstGeom prst="ellipse">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ultiply 15">
            <a:extLst>
              <a:ext uri="{FF2B5EF4-FFF2-40B4-BE49-F238E27FC236}">
                <a16:creationId xmlns:a16="http://schemas.microsoft.com/office/drawing/2014/main" id="{6D0592BA-EB8D-5D22-2ED3-97748E4DF527}"/>
              </a:ext>
            </a:extLst>
          </p:cNvPr>
          <p:cNvSpPr/>
          <p:nvPr/>
        </p:nvSpPr>
        <p:spPr>
          <a:xfrm>
            <a:off x="10664873" y="1524480"/>
            <a:ext cx="959076" cy="959076"/>
          </a:xfrm>
          <a:prstGeom prst="mathMultiply">
            <a:avLst/>
          </a:prstGeom>
          <a:noFill/>
          <a:ln w="19050">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AEB7C51-809D-88A4-639C-B2839E2E800D}"/>
              </a:ext>
            </a:extLst>
          </p:cNvPr>
          <p:cNvSpPr txBox="1"/>
          <p:nvPr/>
        </p:nvSpPr>
        <p:spPr>
          <a:xfrm>
            <a:off x="5304046" y="1037678"/>
            <a:ext cx="5425793" cy="830997"/>
          </a:xfrm>
          <a:prstGeom prst="rect">
            <a:avLst/>
          </a:prstGeom>
          <a:noFill/>
        </p:spPr>
        <p:txBody>
          <a:bodyPr wrap="square" rtlCol="0">
            <a:spAutoFit/>
          </a:bodyPr>
          <a:lstStyle/>
          <a:p>
            <a:r>
              <a:rPr lang="en-US" sz="4800" b="1" dirty="0">
                <a:solidFill>
                  <a:schemeClr val="accent1">
                    <a:alpha val="99000"/>
                  </a:schemeClr>
                </a:solidFill>
                <a:latin typeface="DM Serif Display" pitchFamily="2" charset="0"/>
                <a:ea typeface="Jost Medium" pitchFamily="2" charset="0"/>
                <a:cs typeface="Poppins SemiBold" panose="00000700000000000000" pitchFamily="2" charset="0"/>
              </a:rPr>
              <a:t> </a:t>
            </a:r>
            <a:r>
              <a:rPr lang="en-US" sz="4800" b="1" dirty="0" err="1">
                <a:latin typeface="DM Serif Display" pitchFamily="2" charset="0"/>
                <a:ea typeface="Jost Medium" pitchFamily="2" charset="0"/>
                <a:cs typeface="Poppins SemiBold" panose="00000700000000000000" pitchFamily="2" charset="0"/>
              </a:rPr>
              <a:t>Nhóm</a:t>
            </a:r>
            <a:r>
              <a:rPr lang="en-US" sz="4800" b="1" dirty="0">
                <a:latin typeface="DM Serif Display" pitchFamily="2" charset="0"/>
                <a:ea typeface="Jost Medium" pitchFamily="2" charset="0"/>
                <a:cs typeface="Poppins SemiBold" panose="00000700000000000000" pitchFamily="2" charset="0"/>
              </a:rPr>
              <a:t> 6</a:t>
            </a:r>
            <a:endParaRPr lang="en-US" sz="4800" b="1" dirty="0">
              <a:solidFill>
                <a:schemeClr val="accent1">
                  <a:alpha val="99000"/>
                </a:schemeClr>
              </a:solidFill>
              <a:latin typeface="DM Serif Display" pitchFamily="2" charset="0"/>
              <a:ea typeface="Jost Medium" pitchFamily="2" charset="0"/>
              <a:cs typeface="Poppins SemiBold" panose="00000700000000000000" pitchFamily="2" charset="0"/>
            </a:endParaRPr>
          </a:p>
        </p:txBody>
      </p:sp>
    </p:spTree>
    <p:extLst>
      <p:ext uri="{BB962C8B-B14F-4D97-AF65-F5344CB8AC3E}">
        <p14:creationId xmlns:p14="http://schemas.microsoft.com/office/powerpoint/2010/main" val="2257919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E54256E-10F8-F4FC-373C-65B64DC471A5}"/>
              </a:ext>
            </a:extLst>
          </p:cNvPr>
          <p:cNvSpPr/>
          <p:nvPr/>
        </p:nvSpPr>
        <p:spPr>
          <a:xfrm rot="19041515">
            <a:off x="6852221" y="1630779"/>
            <a:ext cx="1650787" cy="821088"/>
          </a:xfrm>
          <a:prstGeom prst="ellipse">
            <a:avLst/>
          </a:prstGeom>
          <a:noFill/>
          <a:ln w="19050">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y 9">
            <a:extLst>
              <a:ext uri="{FF2B5EF4-FFF2-40B4-BE49-F238E27FC236}">
                <a16:creationId xmlns:a16="http://schemas.microsoft.com/office/drawing/2014/main" id="{43520DC0-D7CE-49DF-A313-EEAAD7C619A6}"/>
              </a:ext>
            </a:extLst>
          </p:cNvPr>
          <p:cNvSpPr/>
          <p:nvPr/>
        </p:nvSpPr>
        <p:spPr>
          <a:xfrm>
            <a:off x="882847" y="5350380"/>
            <a:ext cx="854333" cy="854333"/>
          </a:xfrm>
          <a:prstGeom prst="mathMultiply">
            <a:avLst/>
          </a:prstGeom>
          <a:noFill/>
          <a:ln w="19050">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B7C223A-3194-4C0C-5820-F3408AC6D6F4}"/>
              </a:ext>
            </a:extLst>
          </p:cNvPr>
          <p:cNvSpPr txBox="1"/>
          <p:nvPr/>
        </p:nvSpPr>
        <p:spPr>
          <a:xfrm>
            <a:off x="643467" y="829556"/>
            <a:ext cx="10905066" cy="5276637"/>
          </a:xfrm>
          <a:prstGeom prst="rect">
            <a:avLst/>
          </a:prstGeom>
          <a:noFill/>
        </p:spPr>
        <p:txBody>
          <a:bodyPr wrap="square">
            <a:spAutoFit/>
          </a:bodyPr>
          <a:lstStyle/>
          <a:p>
            <a:pPr defTabSz="813816">
              <a:spcAft>
                <a:spcPts val="600"/>
              </a:spcAft>
            </a:pPr>
            <a:r>
              <a:rPr lang="en-US" sz="1424" b="1" u="sng" kern="1200" dirty="0" err="1">
                <a:solidFill>
                  <a:schemeClr val="tx1"/>
                </a:solidFill>
                <a:highlight>
                  <a:srgbClr val="FFFFFF"/>
                </a:highlight>
                <a:latin typeface="Consolas" panose="020B0609020204030204" pitchFamily="49" charset="0"/>
                <a:ea typeface="+mn-ea"/>
                <a:cs typeface="+mn-cs"/>
              </a:rPr>
              <a:t>Nhận</a:t>
            </a:r>
            <a:r>
              <a:rPr lang="en-US" sz="1424" b="1" u="sng" kern="1200" dirty="0">
                <a:solidFill>
                  <a:schemeClr val="tx1"/>
                </a:solidFill>
                <a:highlight>
                  <a:srgbClr val="FFFFFF"/>
                </a:highlight>
                <a:latin typeface="Consolas" panose="020B0609020204030204" pitchFamily="49" charset="0"/>
                <a:ea typeface="+mn-ea"/>
                <a:cs typeface="+mn-cs"/>
              </a:rPr>
              <a:t> </a:t>
            </a:r>
            <a:r>
              <a:rPr lang="en-US" sz="1424" b="1" u="sng" kern="1200" dirty="0" err="1">
                <a:solidFill>
                  <a:schemeClr val="tx1"/>
                </a:solidFill>
                <a:highlight>
                  <a:srgbClr val="FFFFFF"/>
                </a:highlight>
                <a:latin typeface="Consolas" panose="020B0609020204030204" pitchFamily="49" charset="0"/>
                <a:ea typeface="+mn-ea"/>
                <a:cs typeface="+mn-cs"/>
              </a:rPr>
              <a:t>xét</a:t>
            </a:r>
            <a:r>
              <a:rPr lang="en-US" sz="1424" b="1" u="sng" kern="1200" dirty="0">
                <a:solidFill>
                  <a:schemeClr val="tx1"/>
                </a:solidFill>
                <a:highlight>
                  <a:srgbClr val="FFFFFF"/>
                </a:highlight>
                <a:latin typeface="Consolas" panose="020B0609020204030204" pitchFamily="49" charset="0"/>
                <a:ea typeface="+mn-ea"/>
                <a:cs typeface="+mn-cs"/>
              </a:rPr>
              <a:t>: </a:t>
            </a:r>
          </a:p>
          <a:p>
            <a:pPr defTabSz="813816">
              <a:spcAft>
                <a:spcPts val="600"/>
              </a:spcAft>
            </a:pPr>
            <a:endParaRPr lang="vi-VN" sz="1424" kern="1200" dirty="0">
              <a:solidFill>
                <a:schemeClr val="tx1"/>
              </a:solidFill>
              <a:highlight>
                <a:srgbClr val="FFFFFF"/>
              </a:highlight>
              <a:latin typeface="Consolas" panose="020B0609020204030204" pitchFamily="49" charset="0"/>
              <a:ea typeface="+mn-ea"/>
              <a:cs typeface="+mn-cs"/>
            </a:endParaRPr>
          </a:p>
          <a:p>
            <a:pPr defTabSz="813816">
              <a:spcAft>
                <a:spcPts val="600"/>
              </a:spcAft>
            </a:pPr>
            <a:r>
              <a:rPr lang="en-US" sz="1424" kern="1200" dirty="0" err="1">
                <a:solidFill>
                  <a:schemeClr val="tx1"/>
                </a:solidFill>
                <a:highlight>
                  <a:srgbClr val="FFFFFF"/>
                </a:highlight>
                <a:latin typeface="Consolas" panose="020B0609020204030204" pitchFamily="49" charset="0"/>
                <a:ea typeface="+mn-ea"/>
                <a:cs typeface="+mn-cs"/>
              </a:rPr>
              <a:t>Tuổi</a:t>
            </a:r>
            <a:r>
              <a:rPr lang="en-US" sz="1424" dirty="0">
                <a:highlight>
                  <a:srgbClr val="FFFFFF"/>
                </a:highlight>
                <a:latin typeface="Consolas" panose="020B0609020204030204" pitchFamily="49" charset="0"/>
              </a:rPr>
              <a:t> </a:t>
            </a:r>
            <a:r>
              <a:rPr lang="vi-VN" sz="1424" kern="1200" dirty="0">
                <a:solidFill>
                  <a:schemeClr val="tx1"/>
                </a:solidFill>
                <a:highlight>
                  <a:srgbClr val="FFFFFF"/>
                </a:highlight>
                <a:latin typeface="Consolas" panose="020B0609020204030204" pitchFamily="49" charset="0"/>
                <a:ea typeface="+mn-ea"/>
                <a:cs typeface="+mn-cs"/>
              </a:rPr>
              <a:t> - Tuổi trung bình của bệnh nhân là 43,22 tuổi.</a:t>
            </a:r>
          </a:p>
          <a:p>
            <a:pPr defTabSz="813816">
              <a:spcAft>
                <a:spcPts val="600"/>
              </a:spcAft>
            </a:pPr>
            <a:r>
              <a:rPr lang="vi-VN" sz="1424" kern="1200" dirty="0">
                <a:solidFill>
                  <a:schemeClr val="tx1"/>
                </a:solidFill>
                <a:highlight>
                  <a:srgbClr val="FFFFFF"/>
                </a:highlight>
                <a:latin typeface="Consolas" panose="020B0609020204030204" pitchFamily="49" charset="0"/>
                <a:ea typeface="+mn-ea"/>
                <a:cs typeface="+mn-cs"/>
              </a:rPr>
              <a:t> </a:t>
            </a:r>
            <a:r>
              <a:rPr lang="en-US" sz="1424" dirty="0">
                <a:highlight>
                  <a:srgbClr val="FFFFFF"/>
                </a:highlight>
                <a:latin typeface="Consolas" panose="020B0609020204030204" pitchFamily="49" charset="0"/>
              </a:rPr>
              <a:t>    </a:t>
            </a:r>
            <a:r>
              <a:rPr lang="vi-VN" sz="1424" kern="1200" dirty="0">
                <a:solidFill>
                  <a:schemeClr val="tx1"/>
                </a:solidFill>
                <a:highlight>
                  <a:srgbClr val="FFFFFF"/>
                </a:highlight>
                <a:latin typeface="Consolas" panose="020B0609020204030204" pitchFamily="49" charset="0"/>
                <a:ea typeface="+mn-ea"/>
                <a:cs typeface="+mn-cs"/>
              </a:rPr>
              <a:t> - Tuổi tối thiểu là 0,8 tuổi và tuổi tối đa là 82 tuổi.</a:t>
            </a:r>
          </a:p>
          <a:p>
            <a:pPr defTabSz="813816">
              <a:spcAft>
                <a:spcPts val="600"/>
              </a:spcAft>
            </a:pPr>
            <a:r>
              <a:rPr lang="vi-VN" sz="1424" kern="1200" dirty="0">
                <a:solidFill>
                  <a:schemeClr val="tx1"/>
                </a:solidFill>
                <a:highlight>
                  <a:srgbClr val="FFFFFF"/>
                </a:highlight>
                <a:latin typeface="Consolas" panose="020B0609020204030204" pitchFamily="49" charset="0"/>
                <a:ea typeface="+mn-ea"/>
                <a:cs typeface="+mn-cs"/>
              </a:rPr>
              <a:t>  </a:t>
            </a:r>
          </a:p>
          <a:p>
            <a:pPr defTabSz="813816">
              <a:spcAft>
                <a:spcPts val="600"/>
              </a:spcAft>
            </a:pPr>
            <a:r>
              <a:rPr lang="en-US" sz="1424" kern="1200" dirty="0" err="1">
                <a:solidFill>
                  <a:schemeClr val="tx1"/>
                </a:solidFill>
                <a:highlight>
                  <a:srgbClr val="FFFFFF"/>
                </a:highlight>
                <a:latin typeface="Consolas" panose="020B0609020204030204" pitchFamily="49" charset="0"/>
                <a:ea typeface="+mn-ea"/>
                <a:cs typeface="+mn-cs"/>
              </a:rPr>
              <a:t>Huyết</a:t>
            </a:r>
            <a:r>
              <a:rPr lang="en-US" sz="1424" kern="1200" dirty="0">
                <a:solidFill>
                  <a:schemeClr val="tx1"/>
                </a:solidFill>
                <a:highlight>
                  <a:srgbClr val="FFFFFF"/>
                </a:highlight>
                <a:latin typeface="Consolas" panose="020B0609020204030204" pitchFamily="49" charset="0"/>
                <a:ea typeface="+mn-ea"/>
                <a:cs typeface="+mn-cs"/>
              </a:rPr>
              <a:t> </a:t>
            </a:r>
            <a:r>
              <a:rPr lang="en-US" sz="1424" kern="1200" dirty="0" err="1">
                <a:solidFill>
                  <a:schemeClr val="tx1"/>
                </a:solidFill>
                <a:highlight>
                  <a:srgbClr val="FFFFFF"/>
                </a:highlight>
                <a:latin typeface="Consolas" panose="020B0609020204030204" pitchFamily="49" charset="0"/>
                <a:ea typeface="+mn-ea"/>
                <a:cs typeface="+mn-cs"/>
              </a:rPr>
              <a:t>áp</a:t>
            </a:r>
            <a:r>
              <a:rPr lang="en-US" sz="1424" dirty="0">
                <a:highlight>
                  <a:srgbClr val="FFFFFF"/>
                </a:highlight>
                <a:latin typeface="Consolas" panose="020B0609020204030204" pitchFamily="49" charset="0"/>
              </a:rPr>
              <a:t> </a:t>
            </a:r>
            <a:r>
              <a:rPr lang="vi-VN" sz="1424" kern="1200" dirty="0">
                <a:solidFill>
                  <a:schemeClr val="tx1"/>
                </a:solidFill>
                <a:highlight>
                  <a:srgbClr val="FFFFFF"/>
                </a:highlight>
                <a:latin typeface="Consolas" panose="020B0609020204030204" pitchFamily="49" charset="0"/>
                <a:ea typeface="+mn-ea"/>
                <a:cs typeface="+mn-cs"/>
              </a:rPr>
              <a:t> - 9,75% bệnh nhân có huyết áp cao.</a:t>
            </a:r>
          </a:p>
          <a:p>
            <a:pPr defTabSz="813816">
              <a:spcAft>
                <a:spcPts val="600"/>
              </a:spcAft>
            </a:pPr>
            <a:r>
              <a:rPr lang="vi-VN" sz="1424" kern="1200" dirty="0">
                <a:solidFill>
                  <a:schemeClr val="tx1"/>
                </a:solidFill>
                <a:highlight>
                  <a:srgbClr val="FFFFFF"/>
                </a:highlight>
                <a:latin typeface="Consolas" panose="020B0609020204030204" pitchFamily="49" charset="0"/>
                <a:ea typeface="+mn-ea"/>
                <a:cs typeface="+mn-cs"/>
              </a:rPr>
              <a:t>  </a:t>
            </a:r>
          </a:p>
          <a:p>
            <a:pPr defTabSz="813816">
              <a:spcAft>
                <a:spcPts val="600"/>
              </a:spcAft>
            </a:pPr>
            <a:r>
              <a:rPr lang="en-US" sz="1424" kern="1200" dirty="0" err="1">
                <a:solidFill>
                  <a:schemeClr val="tx1"/>
                </a:solidFill>
                <a:highlight>
                  <a:srgbClr val="FFFFFF"/>
                </a:highlight>
                <a:latin typeface="Consolas" panose="020B0609020204030204" pitchFamily="49" charset="0"/>
                <a:ea typeface="+mn-ea"/>
                <a:cs typeface="+mn-cs"/>
              </a:rPr>
              <a:t>Bệnh</a:t>
            </a:r>
            <a:r>
              <a:rPr lang="en-US" sz="1424" kern="1200" dirty="0">
                <a:solidFill>
                  <a:schemeClr val="tx1"/>
                </a:solidFill>
                <a:highlight>
                  <a:srgbClr val="FFFFFF"/>
                </a:highlight>
                <a:latin typeface="Consolas" panose="020B0609020204030204" pitchFamily="49" charset="0"/>
                <a:ea typeface="+mn-ea"/>
                <a:cs typeface="+mn-cs"/>
              </a:rPr>
              <a:t> </a:t>
            </a:r>
            <a:r>
              <a:rPr lang="en-US" sz="1424" kern="1200" dirty="0" err="1">
                <a:solidFill>
                  <a:schemeClr val="tx1"/>
                </a:solidFill>
                <a:highlight>
                  <a:srgbClr val="FFFFFF"/>
                </a:highlight>
                <a:latin typeface="Consolas" panose="020B0609020204030204" pitchFamily="49" charset="0"/>
                <a:ea typeface="+mn-ea"/>
                <a:cs typeface="+mn-cs"/>
              </a:rPr>
              <a:t>tim</a:t>
            </a:r>
            <a:r>
              <a:rPr lang="en-US" sz="1424" dirty="0">
                <a:highlight>
                  <a:srgbClr val="FFFFFF"/>
                </a:highlight>
                <a:latin typeface="Consolas" panose="020B0609020204030204" pitchFamily="49" charset="0"/>
              </a:rPr>
              <a:t> </a:t>
            </a:r>
            <a:r>
              <a:rPr lang="vi-VN" sz="1424" kern="1200" dirty="0">
                <a:solidFill>
                  <a:schemeClr val="tx1"/>
                </a:solidFill>
                <a:highlight>
                  <a:srgbClr val="FFFFFF"/>
                </a:highlight>
                <a:latin typeface="Consolas" panose="020B0609020204030204" pitchFamily="49" charset="0"/>
                <a:ea typeface="+mn-ea"/>
                <a:cs typeface="+mn-cs"/>
              </a:rPr>
              <a:t> - 5,41% bệnh nhân có bệnh tim.</a:t>
            </a:r>
          </a:p>
          <a:p>
            <a:pPr defTabSz="813816">
              <a:spcAft>
                <a:spcPts val="600"/>
              </a:spcAft>
            </a:pPr>
            <a:r>
              <a:rPr lang="vi-VN" sz="1424" kern="1200" dirty="0">
                <a:solidFill>
                  <a:schemeClr val="tx1"/>
                </a:solidFill>
                <a:highlight>
                  <a:srgbClr val="FFFFFF"/>
                </a:highlight>
                <a:latin typeface="Consolas" panose="020B0609020204030204" pitchFamily="49" charset="0"/>
                <a:ea typeface="+mn-ea"/>
                <a:cs typeface="+mn-cs"/>
              </a:rPr>
              <a:t>  </a:t>
            </a:r>
          </a:p>
          <a:p>
            <a:pPr defTabSz="813816">
              <a:spcAft>
                <a:spcPts val="600"/>
              </a:spcAft>
            </a:pPr>
            <a:r>
              <a:rPr lang="en-US" sz="1424" kern="1200" dirty="0" err="1">
                <a:solidFill>
                  <a:schemeClr val="tx1"/>
                </a:solidFill>
                <a:highlight>
                  <a:srgbClr val="FFFFFF"/>
                </a:highlight>
                <a:latin typeface="Consolas" panose="020B0609020204030204" pitchFamily="49" charset="0"/>
                <a:ea typeface="+mn-ea"/>
                <a:cs typeface="+mn-cs"/>
              </a:rPr>
              <a:t>Mức</a:t>
            </a:r>
            <a:r>
              <a:rPr lang="en-US" sz="1424" kern="1200" dirty="0">
                <a:solidFill>
                  <a:schemeClr val="tx1"/>
                </a:solidFill>
                <a:highlight>
                  <a:srgbClr val="FFFFFF"/>
                </a:highlight>
                <a:latin typeface="Consolas" panose="020B0609020204030204" pitchFamily="49" charset="0"/>
                <a:ea typeface="+mn-ea"/>
                <a:cs typeface="+mn-cs"/>
              </a:rPr>
              <a:t> </a:t>
            </a:r>
            <a:r>
              <a:rPr lang="en-US" sz="1424" kern="1200" dirty="0" err="1">
                <a:solidFill>
                  <a:schemeClr val="tx1"/>
                </a:solidFill>
                <a:highlight>
                  <a:srgbClr val="FFFFFF"/>
                </a:highlight>
                <a:latin typeface="Consolas" panose="020B0609020204030204" pitchFamily="49" charset="0"/>
                <a:ea typeface="+mn-ea"/>
                <a:cs typeface="+mn-cs"/>
              </a:rPr>
              <a:t>đường</a:t>
            </a:r>
            <a:r>
              <a:rPr lang="en-US" sz="1424" kern="1200" dirty="0">
                <a:solidFill>
                  <a:schemeClr val="tx1"/>
                </a:solidFill>
                <a:highlight>
                  <a:srgbClr val="FFFFFF"/>
                </a:highlight>
                <a:latin typeface="Consolas" panose="020B0609020204030204" pitchFamily="49" charset="0"/>
                <a:ea typeface="+mn-ea"/>
                <a:cs typeface="+mn-cs"/>
              </a:rPr>
              <a:t> </a:t>
            </a:r>
            <a:r>
              <a:rPr lang="en-US" sz="1424" kern="1200" dirty="0" err="1">
                <a:solidFill>
                  <a:schemeClr val="tx1"/>
                </a:solidFill>
                <a:highlight>
                  <a:srgbClr val="FFFFFF"/>
                </a:highlight>
                <a:latin typeface="Consolas" panose="020B0609020204030204" pitchFamily="49" charset="0"/>
                <a:ea typeface="+mn-ea"/>
                <a:cs typeface="+mn-cs"/>
              </a:rPr>
              <a:t>huyết</a:t>
            </a:r>
            <a:r>
              <a:rPr lang="en-US" sz="1424" kern="1200" dirty="0">
                <a:solidFill>
                  <a:schemeClr val="tx1"/>
                </a:solidFill>
                <a:highlight>
                  <a:srgbClr val="FFFFFF"/>
                </a:highlight>
                <a:latin typeface="Consolas" panose="020B0609020204030204" pitchFamily="49" charset="0"/>
                <a:ea typeface="+mn-ea"/>
                <a:cs typeface="+mn-cs"/>
              </a:rPr>
              <a:t> </a:t>
            </a:r>
            <a:r>
              <a:rPr lang="en-US" sz="1424" kern="1200" dirty="0" err="1">
                <a:solidFill>
                  <a:schemeClr val="tx1"/>
                </a:solidFill>
                <a:highlight>
                  <a:srgbClr val="FFFFFF"/>
                </a:highlight>
                <a:latin typeface="Consolas" panose="020B0609020204030204" pitchFamily="49" charset="0"/>
                <a:ea typeface="+mn-ea"/>
                <a:cs typeface="+mn-cs"/>
              </a:rPr>
              <a:t>trung</a:t>
            </a:r>
            <a:r>
              <a:rPr lang="en-US" sz="1424" kern="1200" dirty="0">
                <a:solidFill>
                  <a:schemeClr val="tx1"/>
                </a:solidFill>
                <a:highlight>
                  <a:srgbClr val="FFFFFF"/>
                </a:highlight>
                <a:latin typeface="Consolas" panose="020B0609020204030204" pitchFamily="49" charset="0"/>
                <a:ea typeface="+mn-ea"/>
                <a:cs typeface="+mn-cs"/>
              </a:rPr>
              <a:t> </a:t>
            </a:r>
            <a:r>
              <a:rPr lang="en-US" sz="1424" kern="1200" dirty="0" err="1">
                <a:solidFill>
                  <a:schemeClr val="tx1"/>
                </a:solidFill>
                <a:highlight>
                  <a:srgbClr val="FFFFFF"/>
                </a:highlight>
                <a:latin typeface="Consolas" panose="020B0609020204030204" pitchFamily="49" charset="0"/>
                <a:ea typeface="+mn-ea"/>
                <a:cs typeface="+mn-cs"/>
              </a:rPr>
              <a:t>bình</a:t>
            </a:r>
            <a:r>
              <a:rPr lang="vi-VN" sz="1424" kern="1200" dirty="0">
                <a:solidFill>
                  <a:schemeClr val="tx1"/>
                </a:solidFill>
                <a:highlight>
                  <a:srgbClr val="FFFFFF"/>
                </a:highlight>
                <a:latin typeface="Consolas" panose="020B0609020204030204" pitchFamily="49" charset="0"/>
                <a:ea typeface="+mn-ea"/>
                <a:cs typeface="+mn-cs"/>
              </a:rPr>
              <a:t>  - Mức đường huyết trung bình của bệnh nhân là 106,15 mg/dL.</a:t>
            </a:r>
          </a:p>
          <a:p>
            <a:pPr defTabSz="813816">
              <a:spcAft>
                <a:spcPts val="600"/>
              </a:spcAft>
            </a:pPr>
            <a:r>
              <a:rPr lang="vi-VN" sz="1424" kern="1200" dirty="0">
                <a:solidFill>
                  <a:schemeClr val="tx1"/>
                </a:solidFill>
                <a:highlight>
                  <a:srgbClr val="FFFFFF"/>
                </a:highlight>
                <a:latin typeface="Consolas" panose="020B0609020204030204" pitchFamily="49" charset="0"/>
                <a:ea typeface="+mn-ea"/>
                <a:cs typeface="+mn-cs"/>
              </a:rPr>
              <a:t> </a:t>
            </a:r>
            <a:r>
              <a:rPr lang="en-US" sz="1424" kern="1200" dirty="0">
                <a:solidFill>
                  <a:schemeClr val="tx1"/>
                </a:solidFill>
                <a:highlight>
                  <a:srgbClr val="FFFFFF"/>
                </a:highlight>
                <a:latin typeface="Consolas" panose="020B0609020204030204" pitchFamily="49" charset="0"/>
                <a:ea typeface="+mn-ea"/>
                <a:cs typeface="+mn-cs"/>
              </a:rPr>
              <a:t>			   </a:t>
            </a:r>
            <a:r>
              <a:rPr lang="vi-VN" sz="1424" kern="1200" dirty="0">
                <a:solidFill>
                  <a:schemeClr val="tx1"/>
                </a:solidFill>
                <a:highlight>
                  <a:srgbClr val="FFFFFF"/>
                </a:highlight>
                <a:latin typeface="Consolas" panose="020B0609020204030204" pitchFamily="49" charset="0"/>
                <a:ea typeface="+mn-ea"/>
                <a:cs typeface="+mn-cs"/>
              </a:rPr>
              <a:t> - Mức đường huyết tối thiểu là 55,12 mg/dL và mức đường huyết tối đa là 271,74 mg/dL.</a:t>
            </a:r>
          </a:p>
          <a:p>
            <a:pPr defTabSz="813816">
              <a:spcAft>
                <a:spcPts val="600"/>
              </a:spcAft>
            </a:pPr>
            <a:r>
              <a:rPr lang="en-US" sz="1424" kern="1200" dirty="0">
                <a:solidFill>
                  <a:schemeClr val="tx1"/>
                </a:solidFill>
                <a:highlight>
                  <a:srgbClr val="FFFFFF"/>
                </a:highlight>
                <a:latin typeface="Consolas" panose="020B0609020204030204" pitchFamily="49" charset="0"/>
                <a:ea typeface="+mn-ea"/>
                <a:cs typeface="+mn-cs"/>
              </a:rPr>
              <a:t>BMI</a:t>
            </a:r>
            <a:r>
              <a:rPr lang="en-US" sz="1424" dirty="0">
                <a:highlight>
                  <a:srgbClr val="FFFFFF"/>
                </a:highlight>
                <a:latin typeface="Consolas" panose="020B0609020204030204" pitchFamily="49" charset="0"/>
              </a:rPr>
              <a:t>	</a:t>
            </a:r>
            <a:r>
              <a:rPr lang="vi-VN" sz="1424" kern="1200" dirty="0">
                <a:solidFill>
                  <a:schemeClr val="tx1"/>
                </a:solidFill>
                <a:highlight>
                  <a:srgbClr val="FFFFFF"/>
                </a:highlight>
                <a:latin typeface="Consolas" panose="020B0609020204030204" pitchFamily="49" charset="0"/>
                <a:ea typeface="+mn-ea"/>
                <a:cs typeface="+mn-cs"/>
              </a:rPr>
              <a:t> - BMI trung bình của bệnh nhân là 28,89 kg/m².</a:t>
            </a:r>
          </a:p>
          <a:p>
            <a:pPr defTabSz="813816">
              <a:spcAft>
                <a:spcPts val="600"/>
              </a:spcAft>
            </a:pPr>
            <a:r>
              <a:rPr lang="en-US" sz="1424" dirty="0">
                <a:highlight>
                  <a:srgbClr val="FFFFFF"/>
                </a:highlight>
                <a:latin typeface="Consolas" panose="020B0609020204030204" pitchFamily="49" charset="0"/>
              </a:rPr>
              <a:t>	</a:t>
            </a:r>
            <a:r>
              <a:rPr lang="vi-VN" sz="1424" kern="1200" dirty="0">
                <a:solidFill>
                  <a:schemeClr val="tx1"/>
                </a:solidFill>
                <a:highlight>
                  <a:srgbClr val="FFFFFF"/>
                </a:highlight>
                <a:latin typeface="Consolas" panose="020B0609020204030204" pitchFamily="49" charset="0"/>
                <a:ea typeface="+mn-ea"/>
                <a:cs typeface="+mn-cs"/>
              </a:rPr>
              <a:t> - BMI tối thiểu là 10,3 kg/m² và BMI tối đa là 97,6 kg/m².</a:t>
            </a:r>
          </a:p>
          <a:p>
            <a:pPr defTabSz="813816">
              <a:spcAft>
                <a:spcPts val="600"/>
              </a:spcAft>
            </a:pPr>
            <a:r>
              <a:rPr lang="vi-VN" sz="1424" kern="1200" dirty="0">
                <a:solidFill>
                  <a:schemeClr val="tx1"/>
                </a:solidFill>
                <a:highlight>
                  <a:srgbClr val="FFFFFF"/>
                </a:highlight>
                <a:latin typeface="Consolas" panose="020B0609020204030204" pitchFamily="49" charset="0"/>
                <a:ea typeface="+mn-ea"/>
                <a:cs typeface="+mn-cs"/>
              </a:rPr>
              <a:t>  </a:t>
            </a:r>
          </a:p>
          <a:p>
            <a:pPr defTabSz="813816">
              <a:spcAft>
                <a:spcPts val="600"/>
              </a:spcAft>
            </a:pPr>
            <a:r>
              <a:rPr lang="en-US" sz="1424" kern="1200" dirty="0" err="1">
                <a:solidFill>
                  <a:schemeClr val="tx1"/>
                </a:solidFill>
                <a:highlight>
                  <a:srgbClr val="FFFFFF"/>
                </a:highlight>
                <a:latin typeface="Consolas" panose="020B0609020204030204" pitchFamily="49" charset="0"/>
                <a:ea typeface="+mn-ea"/>
                <a:cs typeface="+mn-cs"/>
              </a:rPr>
              <a:t>Đột</a:t>
            </a:r>
            <a:r>
              <a:rPr lang="en-US" sz="1424" kern="1200" dirty="0">
                <a:solidFill>
                  <a:schemeClr val="tx1"/>
                </a:solidFill>
                <a:highlight>
                  <a:srgbClr val="FFFFFF"/>
                </a:highlight>
                <a:latin typeface="Consolas" panose="020B0609020204030204" pitchFamily="49" charset="0"/>
                <a:ea typeface="+mn-ea"/>
                <a:cs typeface="+mn-cs"/>
              </a:rPr>
              <a:t> </a:t>
            </a:r>
            <a:r>
              <a:rPr lang="en-US" sz="1424" kern="1200" dirty="0" err="1">
                <a:solidFill>
                  <a:schemeClr val="tx1"/>
                </a:solidFill>
                <a:highlight>
                  <a:srgbClr val="FFFFFF"/>
                </a:highlight>
                <a:latin typeface="Consolas" panose="020B0609020204030204" pitchFamily="49" charset="0"/>
                <a:ea typeface="+mn-ea"/>
                <a:cs typeface="+mn-cs"/>
              </a:rPr>
              <a:t>quỵ</a:t>
            </a:r>
            <a:r>
              <a:rPr lang="en-US" sz="1424" dirty="0">
                <a:highlight>
                  <a:srgbClr val="FFFFFF"/>
                </a:highlight>
                <a:latin typeface="Consolas" panose="020B0609020204030204" pitchFamily="49" charset="0"/>
              </a:rPr>
              <a:t>    </a:t>
            </a:r>
            <a:r>
              <a:rPr lang="vi-VN" sz="1424" kern="1200" dirty="0">
                <a:solidFill>
                  <a:schemeClr val="tx1"/>
                </a:solidFill>
                <a:highlight>
                  <a:srgbClr val="FFFFFF"/>
                </a:highlight>
                <a:latin typeface="Consolas" panose="020B0609020204030204" pitchFamily="49" charset="0"/>
                <a:ea typeface="+mn-ea"/>
                <a:cs typeface="+mn-cs"/>
              </a:rPr>
              <a:t>- 4,87% bệnh nhân bị đột quỵ.</a:t>
            </a:r>
          </a:p>
          <a:p>
            <a:pPr defTabSz="813816">
              <a:spcAft>
                <a:spcPts val="600"/>
              </a:spcAft>
            </a:pPr>
            <a:br>
              <a:rPr lang="vi-VN" sz="1602" kern="1200" dirty="0">
                <a:solidFill>
                  <a:srgbClr val="3B3B3B"/>
                </a:solidFill>
                <a:highlight>
                  <a:srgbClr val="FFFFFF"/>
                </a:highlight>
                <a:latin typeface="Consolas" panose="020B0609020204030204" pitchFamily="49" charset="0"/>
                <a:ea typeface="+mn-ea"/>
                <a:cs typeface="+mn-cs"/>
              </a:rPr>
            </a:br>
            <a:endParaRPr lang="vi-VN" b="0" dirty="0">
              <a:solidFill>
                <a:srgbClr val="3B3B3B"/>
              </a:solidFill>
              <a:effectLst/>
              <a:highlight>
                <a:srgbClr val="FFFFFF"/>
              </a:highlight>
              <a:latin typeface="Consolas" panose="020B0609020204030204" pitchFamily="49" charset="0"/>
            </a:endParaRPr>
          </a:p>
        </p:txBody>
      </p:sp>
    </p:spTree>
    <p:extLst>
      <p:ext uri="{BB962C8B-B14F-4D97-AF65-F5344CB8AC3E}">
        <p14:creationId xmlns:p14="http://schemas.microsoft.com/office/powerpoint/2010/main" val="2858785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22F6364A-B358-4BEE-B158-0734D2C938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8202" y="1570814"/>
            <a:ext cx="0" cy="3710227"/>
          </a:xfrm>
          <a:prstGeom prst="line">
            <a:avLst/>
          </a:prstGeom>
          <a:ln w="19050">
            <a:solidFill>
              <a:srgbClr val="0C1DF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303FEF6-CE22-8491-83A6-F161D19025D6}"/>
              </a:ext>
            </a:extLst>
          </p:cNvPr>
          <p:cNvPicPr>
            <a:picLocks noChangeAspect="1"/>
          </p:cNvPicPr>
          <p:nvPr/>
        </p:nvPicPr>
        <p:blipFill>
          <a:blip r:embed="rId2"/>
          <a:stretch>
            <a:fillRect/>
          </a:stretch>
        </p:blipFill>
        <p:spPr>
          <a:xfrm>
            <a:off x="4061859" y="2558513"/>
            <a:ext cx="7877537" cy="1949691"/>
          </a:xfrm>
          <a:prstGeom prst="rect">
            <a:avLst/>
          </a:prstGeom>
        </p:spPr>
      </p:pic>
      <p:sp>
        <p:nvSpPr>
          <p:cNvPr id="6" name="TextBox 5">
            <a:extLst>
              <a:ext uri="{FF2B5EF4-FFF2-40B4-BE49-F238E27FC236}">
                <a16:creationId xmlns:a16="http://schemas.microsoft.com/office/drawing/2014/main" id="{0F694480-364D-984C-27DE-91C9B31EE4C6}"/>
              </a:ext>
            </a:extLst>
          </p:cNvPr>
          <p:cNvSpPr txBox="1"/>
          <p:nvPr/>
        </p:nvSpPr>
        <p:spPr>
          <a:xfrm>
            <a:off x="2223392" y="2558513"/>
            <a:ext cx="1352982" cy="2123658"/>
          </a:xfrm>
          <a:prstGeom prst="rect">
            <a:avLst/>
          </a:prstGeom>
          <a:noFill/>
        </p:spPr>
        <p:txBody>
          <a:bodyPr wrap="square">
            <a:spAutoFit/>
          </a:bodyPr>
          <a:lstStyle/>
          <a:p>
            <a:r>
              <a:rPr lang="en-US" sz="4400" b="1" dirty="0" err="1"/>
              <a:t>Xem</a:t>
            </a:r>
            <a:r>
              <a:rPr lang="en-US" sz="4400" b="1" dirty="0"/>
              <a:t> </a:t>
            </a:r>
            <a:r>
              <a:rPr lang="en-US" sz="4400" b="1" dirty="0" err="1"/>
              <a:t>các</a:t>
            </a:r>
            <a:r>
              <a:rPr lang="en-US" sz="4400" b="1" dirty="0"/>
              <a:t> </a:t>
            </a:r>
            <a:r>
              <a:rPr lang="en-US" sz="4400" b="1" dirty="0" err="1"/>
              <a:t>cột</a:t>
            </a:r>
            <a:endParaRPr lang="en-US" sz="4400" b="1" dirty="0"/>
          </a:p>
        </p:txBody>
      </p:sp>
    </p:spTree>
    <p:extLst>
      <p:ext uri="{BB962C8B-B14F-4D97-AF65-F5344CB8AC3E}">
        <p14:creationId xmlns:p14="http://schemas.microsoft.com/office/powerpoint/2010/main" val="3515812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5" name="Group 14">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6"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7"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4" name="TextBox 3">
            <a:extLst>
              <a:ext uri="{FF2B5EF4-FFF2-40B4-BE49-F238E27FC236}">
                <a16:creationId xmlns:a16="http://schemas.microsoft.com/office/drawing/2014/main" id="{2DE6399D-7EA8-6C0D-E1CA-01F447E4BB07}"/>
              </a:ext>
            </a:extLst>
          </p:cNvPr>
          <p:cNvSpPr txBox="1"/>
          <p:nvPr/>
        </p:nvSpPr>
        <p:spPr>
          <a:xfrm>
            <a:off x="9160561" y="4214066"/>
            <a:ext cx="3014785" cy="2308324"/>
          </a:xfrm>
          <a:prstGeom prst="rect">
            <a:avLst/>
          </a:prstGeom>
          <a:noFill/>
        </p:spPr>
        <p:txBody>
          <a:bodyPr wrap="square">
            <a:spAutoFit/>
          </a:bodyPr>
          <a:lstStyle/>
          <a:p>
            <a:pPr defTabSz="685800">
              <a:spcAft>
                <a:spcPts val="600"/>
              </a:spcAft>
            </a:pPr>
            <a:r>
              <a:rPr lang="vi-VN" sz="3600" b="1" kern="1200" dirty="0">
                <a:solidFill>
                  <a:schemeClr val="bg1"/>
                </a:solidFill>
                <a:latin typeface="+mn-lt"/>
                <a:ea typeface="+mn-ea"/>
                <a:cs typeface="+mn-cs"/>
              </a:rPr>
              <a:t>Phân loại và đếm số lượng các cột số</a:t>
            </a:r>
            <a:endParaRPr lang="en-US" sz="3600" b="1" dirty="0">
              <a:solidFill>
                <a:schemeClr val="bg1"/>
              </a:solidFill>
            </a:endParaRPr>
          </a:p>
        </p:txBody>
      </p:sp>
      <p:pic>
        <p:nvPicPr>
          <p:cNvPr id="6" name="Picture 5">
            <a:extLst>
              <a:ext uri="{FF2B5EF4-FFF2-40B4-BE49-F238E27FC236}">
                <a16:creationId xmlns:a16="http://schemas.microsoft.com/office/drawing/2014/main" id="{88B840C0-A7FA-9424-9752-0034C00E4009}"/>
              </a:ext>
            </a:extLst>
          </p:cNvPr>
          <p:cNvPicPr>
            <a:picLocks noChangeAspect="1"/>
          </p:cNvPicPr>
          <p:nvPr/>
        </p:nvPicPr>
        <p:blipFill>
          <a:blip r:embed="rId2"/>
          <a:stretch>
            <a:fillRect/>
          </a:stretch>
        </p:blipFill>
        <p:spPr>
          <a:xfrm>
            <a:off x="924888" y="348131"/>
            <a:ext cx="5926620" cy="592662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436548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75AE70-DE87-3C47-8DBA-C6F2B65C51FE}"/>
              </a:ext>
            </a:extLst>
          </p:cNvPr>
          <p:cNvSpPr txBox="1"/>
          <p:nvPr/>
        </p:nvSpPr>
        <p:spPr>
          <a:xfrm>
            <a:off x="635000" y="2350664"/>
            <a:ext cx="3879850" cy="646331"/>
          </a:xfrm>
          <a:prstGeom prst="rect">
            <a:avLst/>
          </a:prstGeom>
          <a:noFill/>
        </p:spPr>
        <p:txBody>
          <a:bodyPr wrap="square" rtlCol="0">
            <a:spAutoFit/>
          </a:bodyPr>
          <a:lstStyle/>
          <a:p>
            <a:r>
              <a:rPr lang="en-US" sz="3600" b="1" dirty="0">
                <a:latin typeface="DM Serif Display" pitchFamily="2" charset="0"/>
                <a:ea typeface="Jost Medium" pitchFamily="2" charset="0"/>
                <a:cs typeface="Poppins SemiBold" panose="00000700000000000000" pitchFamily="2" charset="0"/>
              </a:rPr>
              <a:t>II.  </a:t>
            </a:r>
            <a:r>
              <a:rPr lang="en-US" sz="3600" b="1" dirty="0" err="1">
                <a:latin typeface="DM Serif Display" pitchFamily="2" charset="0"/>
                <a:ea typeface="Jost Medium" pitchFamily="2" charset="0"/>
                <a:cs typeface="Poppins SemiBold" panose="00000700000000000000" pitchFamily="2" charset="0"/>
              </a:rPr>
              <a:t>Xử</a:t>
            </a:r>
            <a:r>
              <a:rPr lang="en-US" sz="3600" b="1" dirty="0">
                <a:latin typeface="DM Serif Display" pitchFamily="2" charset="0"/>
                <a:ea typeface="Jost Medium" pitchFamily="2" charset="0"/>
                <a:cs typeface="Poppins SemiBold" panose="00000700000000000000" pitchFamily="2" charset="0"/>
              </a:rPr>
              <a:t> </a:t>
            </a:r>
            <a:r>
              <a:rPr lang="en-US" sz="3600" b="1" dirty="0" err="1">
                <a:latin typeface="DM Serif Display" pitchFamily="2" charset="0"/>
                <a:ea typeface="Jost Medium" pitchFamily="2" charset="0"/>
                <a:cs typeface="Poppins SemiBold" panose="00000700000000000000" pitchFamily="2" charset="0"/>
              </a:rPr>
              <a:t>lý</a:t>
            </a:r>
            <a:r>
              <a:rPr lang="en-US" sz="3600" b="1" dirty="0">
                <a:latin typeface="DM Serif Display" pitchFamily="2" charset="0"/>
                <a:ea typeface="Jost Medium" pitchFamily="2" charset="0"/>
                <a:cs typeface="Poppins SemiBold" panose="00000700000000000000" pitchFamily="2" charset="0"/>
              </a:rPr>
              <a:t> </a:t>
            </a:r>
            <a:r>
              <a:rPr lang="en-US" sz="3600" b="1" dirty="0" err="1">
                <a:latin typeface="DM Serif Display" pitchFamily="2" charset="0"/>
                <a:ea typeface="Jost Medium" pitchFamily="2" charset="0"/>
                <a:cs typeface="Poppins SemiBold" panose="00000700000000000000" pitchFamily="2" charset="0"/>
              </a:rPr>
              <a:t>dữ</a:t>
            </a:r>
            <a:r>
              <a:rPr lang="en-US" sz="3600" b="1" dirty="0">
                <a:latin typeface="DM Serif Display" pitchFamily="2" charset="0"/>
                <a:ea typeface="Jost Medium" pitchFamily="2" charset="0"/>
                <a:cs typeface="Poppins SemiBold" panose="00000700000000000000" pitchFamily="2" charset="0"/>
              </a:rPr>
              <a:t> </a:t>
            </a:r>
            <a:r>
              <a:rPr lang="en-US" sz="3600" b="1" dirty="0" err="1">
                <a:latin typeface="DM Serif Display" pitchFamily="2" charset="0"/>
                <a:ea typeface="Jost Medium" pitchFamily="2" charset="0"/>
                <a:cs typeface="Poppins SemiBold" panose="00000700000000000000" pitchFamily="2" charset="0"/>
              </a:rPr>
              <a:t>liệu</a:t>
            </a:r>
            <a:endParaRPr lang="en-US" sz="3600" b="1" dirty="0">
              <a:latin typeface="DM Serif Display" pitchFamily="2" charset="0"/>
              <a:ea typeface="Jost Medium" pitchFamily="2" charset="0"/>
              <a:cs typeface="Poppins SemiBold" panose="00000700000000000000" pitchFamily="2" charset="0"/>
            </a:endParaRPr>
          </a:p>
        </p:txBody>
      </p:sp>
      <p:sp>
        <p:nvSpPr>
          <p:cNvPr id="4" name="TextBox 3">
            <a:extLst>
              <a:ext uri="{FF2B5EF4-FFF2-40B4-BE49-F238E27FC236}">
                <a16:creationId xmlns:a16="http://schemas.microsoft.com/office/drawing/2014/main" id="{CD19427E-30FA-5324-564B-F72BB8D92969}"/>
              </a:ext>
            </a:extLst>
          </p:cNvPr>
          <p:cNvSpPr txBox="1"/>
          <p:nvPr/>
        </p:nvSpPr>
        <p:spPr>
          <a:xfrm>
            <a:off x="1158875" y="3148989"/>
            <a:ext cx="2832100" cy="646331"/>
          </a:xfrm>
          <a:prstGeom prst="rect">
            <a:avLst/>
          </a:prstGeom>
          <a:noFill/>
        </p:spPr>
        <p:txBody>
          <a:bodyPr wrap="square" rtlCol="0">
            <a:spAutoFit/>
          </a:bodyPr>
          <a:lstStyle>
            <a:defPPr>
              <a:defRPr lang="en-US"/>
            </a:defPPr>
            <a:lvl1pPr>
              <a:defRPr sz="1400" b="0">
                <a:solidFill>
                  <a:schemeClr val="tx1">
                    <a:lumMod val="85000"/>
                    <a:lumOff val="15000"/>
                  </a:schemeClr>
                </a:solidFill>
                <a:latin typeface="Open Sans Medium" pitchFamily="2" charset="0"/>
                <a:ea typeface="Open Sans Light" panose="020B0606030504020204" pitchFamily="34" charset="0"/>
                <a:cs typeface="Open Sans Light" panose="020B0606030504020204" pitchFamily="34" charset="0"/>
              </a:defRPr>
            </a:lvl1pPr>
          </a:lstStyle>
          <a:p>
            <a:r>
              <a:rPr lang="en-US" sz="1800" b="1" dirty="0"/>
              <a:t>Kiểm </a:t>
            </a:r>
            <a:r>
              <a:rPr lang="en-US" sz="1800" b="1" dirty="0" err="1"/>
              <a:t>tra</a:t>
            </a:r>
            <a:r>
              <a:rPr lang="en-US" sz="1800" b="1" dirty="0"/>
              <a:t> </a:t>
            </a:r>
            <a:r>
              <a:rPr lang="en-US" sz="1800" b="1" dirty="0" err="1"/>
              <a:t>giá</a:t>
            </a:r>
            <a:r>
              <a:rPr lang="en-US" sz="1800" b="1" dirty="0"/>
              <a:t> </a:t>
            </a:r>
            <a:r>
              <a:rPr lang="en-US" sz="1800" b="1" dirty="0" err="1"/>
              <a:t>trị</a:t>
            </a:r>
            <a:r>
              <a:rPr lang="en-US" sz="1800" b="1" dirty="0"/>
              <a:t> NULL </a:t>
            </a:r>
            <a:r>
              <a:rPr lang="en-US" sz="1800" b="1" dirty="0" err="1"/>
              <a:t>trong</a:t>
            </a:r>
            <a:r>
              <a:rPr lang="en-US" sz="1800" b="1" dirty="0"/>
              <a:t> </a:t>
            </a:r>
            <a:r>
              <a:rPr lang="en-US" sz="1800" b="1" dirty="0" err="1"/>
              <a:t>tập</a:t>
            </a:r>
            <a:r>
              <a:rPr lang="en-US" sz="1800" b="1" dirty="0"/>
              <a:t> </a:t>
            </a:r>
            <a:r>
              <a:rPr lang="en-US" sz="1800" b="1" dirty="0" err="1"/>
              <a:t>dữ</a:t>
            </a:r>
            <a:r>
              <a:rPr lang="en-US" sz="1800" b="1" dirty="0"/>
              <a:t> </a:t>
            </a:r>
            <a:r>
              <a:rPr lang="en-US" sz="1800" b="1" dirty="0" err="1"/>
              <a:t>liệu</a:t>
            </a:r>
            <a:endParaRPr lang="en-US" sz="1800" b="1" dirty="0"/>
          </a:p>
        </p:txBody>
      </p:sp>
      <p:sp>
        <p:nvSpPr>
          <p:cNvPr id="3" name="Oval 2">
            <a:extLst>
              <a:ext uri="{FF2B5EF4-FFF2-40B4-BE49-F238E27FC236}">
                <a16:creationId xmlns:a16="http://schemas.microsoft.com/office/drawing/2014/main" id="{614D1946-14B3-D577-1BF2-7664ADE4A53B}"/>
              </a:ext>
            </a:extLst>
          </p:cNvPr>
          <p:cNvSpPr/>
          <p:nvPr/>
        </p:nvSpPr>
        <p:spPr>
          <a:xfrm rot="15728667">
            <a:off x="5416784" y="2009748"/>
            <a:ext cx="2165684" cy="1077194"/>
          </a:xfrm>
          <a:prstGeom prst="ellipse">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y 8">
            <a:extLst>
              <a:ext uri="{FF2B5EF4-FFF2-40B4-BE49-F238E27FC236}">
                <a16:creationId xmlns:a16="http://schemas.microsoft.com/office/drawing/2014/main" id="{797CF3D8-15BC-00C9-B6BE-885DD78CC745}"/>
              </a:ext>
            </a:extLst>
          </p:cNvPr>
          <p:cNvSpPr/>
          <p:nvPr/>
        </p:nvSpPr>
        <p:spPr>
          <a:xfrm>
            <a:off x="10664873" y="5446994"/>
            <a:ext cx="959076" cy="959076"/>
          </a:xfrm>
          <a:prstGeom prst="mathMultiply">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963AF154-8AC2-BEE8-3A7D-31EE2DAE90CE}"/>
              </a:ext>
            </a:extLst>
          </p:cNvPr>
          <p:cNvPicPr>
            <a:picLocks noChangeAspect="1"/>
          </p:cNvPicPr>
          <p:nvPr/>
        </p:nvPicPr>
        <p:blipFill>
          <a:blip r:embed="rId2"/>
          <a:stretch>
            <a:fillRect/>
          </a:stretch>
        </p:blipFill>
        <p:spPr>
          <a:xfrm>
            <a:off x="5751409" y="125536"/>
            <a:ext cx="6144482" cy="5096586"/>
          </a:xfrm>
          <a:prstGeom prst="rect">
            <a:avLst/>
          </a:prstGeom>
        </p:spPr>
      </p:pic>
      <p:sp>
        <p:nvSpPr>
          <p:cNvPr id="25" name="Rounded Rectangle 6">
            <a:extLst>
              <a:ext uri="{FF2B5EF4-FFF2-40B4-BE49-F238E27FC236}">
                <a16:creationId xmlns:a16="http://schemas.microsoft.com/office/drawing/2014/main" id="{DE9309ED-93B8-CF16-F409-8B17AEC10A6A}"/>
              </a:ext>
            </a:extLst>
          </p:cNvPr>
          <p:cNvSpPr/>
          <p:nvPr/>
        </p:nvSpPr>
        <p:spPr>
          <a:xfrm>
            <a:off x="5818084" y="5494333"/>
            <a:ext cx="4640366" cy="491530"/>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D" dirty="0">
                <a:latin typeface="Open Sans Medium"/>
              </a:rPr>
              <a:t>=&gt;Ta </a:t>
            </a:r>
            <a:r>
              <a:rPr lang="en-ID" dirty="0" err="1">
                <a:latin typeface="Open Sans Medium"/>
              </a:rPr>
              <a:t>thấy</a:t>
            </a:r>
            <a:r>
              <a:rPr lang="en-ID" dirty="0">
                <a:latin typeface="Open Sans Medium"/>
              </a:rPr>
              <a:t>, </a:t>
            </a:r>
            <a:r>
              <a:rPr lang="en-ID" dirty="0" err="1">
                <a:latin typeface="Open Sans Medium"/>
              </a:rPr>
              <a:t>cột</a:t>
            </a:r>
            <a:r>
              <a:rPr lang="en-ID" dirty="0">
                <a:latin typeface="Open Sans Medium"/>
              </a:rPr>
              <a:t> </a:t>
            </a:r>
            <a:r>
              <a:rPr lang="en-ID" dirty="0" err="1">
                <a:latin typeface="Open Sans Medium"/>
              </a:rPr>
              <a:t>bmi</a:t>
            </a:r>
            <a:r>
              <a:rPr lang="en-ID" dirty="0">
                <a:latin typeface="Open Sans Medium"/>
              </a:rPr>
              <a:t> </a:t>
            </a:r>
            <a:r>
              <a:rPr lang="en-ID" dirty="0" err="1">
                <a:latin typeface="Open Sans Medium"/>
              </a:rPr>
              <a:t>có</a:t>
            </a:r>
            <a:r>
              <a:rPr lang="en-ID" dirty="0">
                <a:latin typeface="Open Sans Medium"/>
              </a:rPr>
              <a:t> 201 </a:t>
            </a:r>
            <a:r>
              <a:rPr lang="en-ID" dirty="0" err="1">
                <a:latin typeface="Open Sans Medium"/>
              </a:rPr>
              <a:t>giá</a:t>
            </a:r>
            <a:r>
              <a:rPr lang="en-ID" dirty="0">
                <a:latin typeface="Open Sans Medium"/>
              </a:rPr>
              <a:t> </a:t>
            </a:r>
            <a:r>
              <a:rPr lang="en-ID" dirty="0" err="1">
                <a:latin typeface="Open Sans Medium"/>
              </a:rPr>
              <a:t>trị</a:t>
            </a:r>
            <a:r>
              <a:rPr lang="en-ID" dirty="0">
                <a:latin typeface="Open Sans Medium"/>
              </a:rPr>
              <a:t> null</a:t>
            </a:r>
          </a:p>
        </p:txBody>
      </p:sp>
    </p:spTree>
    <p:extLst>
      <p:ext uri="{BB962C8B-B14F-4D97-AF65-F5344CB8AC3E}">
        <p14:creationId xmlns:p14="http://schemas.microsoft.com/office/powerpoint/2010/main" val="2178402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A4AD886-6635-4075-1561-B64F81789598}"/>
              </a:ext>
            </a:extLst>
          </p:cNvPr>
          <p:cNvSpPr>
            <a:spLocks noGrp="1"/>
          </p:cNvSpPr>
          <p:nvPr>
            <p:ph type="pic" sz="quarter" idx="10"/>
          </p:nvPr>
        </p:nvSpPr>
        <p:spPr>
          <a:xfrm>
            <a:off x="809736" y="234741"/>
            <a:ext cx="7063025" cy="2130974"/>
          </a:xfrm>
        </p:spPr>
        <p:txBody>
          <a:bodyPr/>
          <a:lstStyle/>
          <a:p>
            <a:endParaRPr lang="en-US" dirty="0"/>
          </a:p>
        </p:txBody>
      </p:sp>
      <p:sp>
        <p:nvSpPr>
          <p:cNvPr id="4" name="TextBox 3">
            <a:extLst>
              <a:ext uri="{FF2B5EF4-FFF2-40B4-BE49-F238E27FC236}">
                <a16:creationId xmlns:a16="http://schemas.microsoft.com/office/drawing/2014/main" id="{78074A6D-125A-25DC-B992-D6136ACBAB59}"/>
              </a:ext>
            </a:extLst>
          </p:cNvPr>
          <p:cNvSpPr txBox="1"/>
          <p:nvPr/>
        </p:nvSpPr>
        <p:spPr>
          <a:xfrm>
            <a:off x="1951139" y="700063"/>
            <a:ext cx="6097772" cy="1200329"/>
          </a:xfrm>
          <a:prstGeom prst="rect">
            <a:avLst/>
          </a:prstGeom>
          <a:noFill/>
        </p:spPr>
        <p:txBody>
          <a:bodyPr wrap="square">
            <a:spAutoFit/>
          </a:bodyPr>
          <a:lstStyle/>
          <a:p>
            <a:r>
              <a:rPr lang="vi-VN" sz="3600" b="1" dirty="0"/>
              <a:t>Kiểm tra số lượng hàng trùng lặp</a:t>
            </a:r>
            <a:endParaRPr lang="en-US" sz="3600" b="1" dirty="0"/>
          </a:p>
        </p:txBody>
      </p:sp>
      <p:pic>
        <p:nvPicPr>
          <p:cNvPr id="6" name="Picture 5">
            <a:extLst>
              <a:ext uri="{FF2B5EF4-FFF2-40B4-BE49-F238E27FC236}">
                <a16:creationId xmlns:a16="http://schemas.microsoft.com/office/drawing/2014/main" id="{5A3D1C79-FF75-F7CB-F7C9-27B1508FD38E}"/>
              </a:ext>
            </a:extLst>
          </p:cNvPr>
          <p:cNvPicPr>
            <a:picLocks noChangeAspect="1"/>
          </p:cNvPicPr>
          <p:nvPr/>
        </p:nvPicPr>
        <p:blipFill>
          <a:blip r:embed="rId2"/>
          <a:stretch>
            <a:fillRect/>
          </a:stretch>
        </p:blipFill>
        <p:spPr>
          <a:xfrm>
            <a:off x="2096429" y="2771091"/>
            <a:ext cx="9082941" cy="319452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147140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26032F-92FA-8080-BB96-6739DBE34C6F}"/>
              </a:ext>
            </a:extLst>
          </p:cNvPr>
          <p:cNvSpPr txBox="1"/>
          <p:nvPr/>
        </p:nvSpPr>
        <p:spPr>
          <a:xfrm>
            <a:off x="363304" y="509118"/>
            <a:ext cx="3878692" cy="646331"/>
          </a:xfrm>
          <a:prstGeom prst="rect">
            <a:avLst/>
          </a:prstGeom>
          <a:noFill/>
        </p:spPr>
        <p:txBody>
          <a:bodyPr wrap="square" rtlCol="0">
            <a:spAutoFit/>
          </a:bodyPr>
          <a:lstStyle/>
          <a:p>
            <a:r>
              <a:rPr lang="en-US" sz="3600" b="1" dirty="0">
                <a:latin typeface="DM Serif Display" pitchFamily="2" charset="0"/>
                <a:ea typeface="Jost Medium" pitchFamily="2" charset="0"/>
                <a:cs typeface="Poppins SemiBold" panose="00000700000000000000" pitchFamily="2" charset="0"/>
              </a:rPr>
              <a:t>II.  </a:t>
            </a:r>
            <a:r>
              <a:rPr lang="en-US" sz="3600" b="1" dirty="0" err="1">
                <a:latin typeface="DM Serif Display" pitchFamily="2" charset="0"/>
                <a:ea typeface="Jost Medium" pitchFamily="2" charset="0"/>
                <a:cs typeface="Poppins SemiBold" panose="00000700000000000000" pitchFamily="2" charset="0"/>
              </a:rPr>
              <a:t>Xử</a:t>
            </a:r>
            <a:r>
              <a:rPr lang="en-US" sz="3600" b="1" dirty="0">
                <a:latin typeface="DM Serif Display" pitchFamily="2" charset="0"/>
                <a:ea typeface="Jost Medium" pitchFamily="2" charset="0"/>
                <a:cs typeface="Poppins SemiBold" panose="00000700000000000000" pitchFamily="2" charset="0"/>
              </a:rPr>
              <a:t> </a:t>
            </a:r>
            <a:r>
              <a:rPr lang="en-US" sz="3600" b="1" dirty="0" err="1">
                <a:latin typeface="DM Serif Display" pitchFamily="2" charset="0"/>
                <a:ea typeface="Jost Medium" pitchFamily="2" charset="0"/>
                <a:cs typeface="Poppins SemiBold" panose="00000700000000000000" pitchFamily="2" charset="0"/>
              </a:rPr>
              <a:t>lý</a:t>
            </a:r>
            <a:r>
              <a:rPr lang="en-US" sz="3600" b="1" dirty="0">
                <a:latin typeface="DM Serif Display" pitchFamily="2" charset="0"/>
                <a:ea typeface="Jost Medium" pitchFamily="2" charset="0"/>
                <a:cs typeface="Poppins SemiBold" panose="00000700000000000000" pitchFamily="2" charset="0"/>
              </a:rPr>
              <a:t> </a:t>
            </a:r>
            <a:r>
              <a:rPr lang="en-US" sz="3600" b="1" dirty="0" err="1">
                <a:latin typeface="DM Serif Display" pitchFamily="2" charset="0"/>
                <a:ea typeface="Jost Medium" pitchFamily="2" charset="0"/>
                <a:cs typeface="Poppins SemiBold" panose="00000700000000000000" pitchFamily="2" charset="0"/>
              </a:rPr>
              <a:t>dữ</a:t>
            </a:r>
            <a:r>
              <a:rPr lang="en-US" sz="3600" b="1" dirty="0">
                <a:latin typeface="DM Serif Display" pitchFamily="2" charset="0"/>
                <a:ea typeface="Jost Medium" pitchFamily="2" charset="0"/>
                <a:cs typeface="Poppins SemiBold" panose="00000700000000000000" pitchFamily="2" charset="0"/>
              </a:rPr>
              <a:t> </a:t>
            </a:r>
            <a:r>
              <a:rPr lang="en-US" sz="3600" b="1" dirty="0" err="1">
                <a:latin typeface="DM Serif Display" pitchFamily="2" charset="0"/>
                <a:ea typeface="Jost Medium" pitchFamily="2" charset="0"/>
                <a:cs typeface="Poppins SemiBold" panose="00000700000000000000" pitchFamily="2" charset="0"/>
              </a:rPr>
              <a:t>liệu</a:t>
            </a:r>
            <a:endParaRPr lang="en-US" sz="3600" b="1" dirty="0">
              <a:latin typeface="DM Serif Display" pitchFamily="2" charset="0"/>
              <a:ea typeface="Jost Medium" pitchFamily="2" charset="0"/>
              <a:cs typeface="Poppins SemiBold" panose="00000700000000000000" pitchFamily="2" charset="0"/>
            </a:endParaRPr>
          </a:p>
        </p:txBody>
      </p:sp>
      <p:sp>
        <p:nvSpPr>
          <p:cNvPr id="4" name="TextBox 3">
            <a:extLst>
              <a:ext uri="{FF2B5EF4-FFF2-40B4-BE49-F238E27FC236}">
                <a16:creationId xmlns:a16="http://schemas.microsoft.com/office/drawing/2014/main" id="{7843B5DA-E210-AF81-5299-35D2FFD3605B}"/>
              </a:ext>
            </a:extLst>
          </p:cNvPr>
          <p:cNvSpPr txBox="1"/>
          <p:nvPr/>
        </p:nvSpPr>
        <p:spPr>
          <a:xfrm>
            <a:off x="630663" y="1662802"/>
            <a:ext cx="6635543" cy="577530"/>
          </a:xfrm>
          <a:prstGeom prst="rect">
            <a:avLst/>
          </a:prstGeom>
          <a:noFill/>
        </p:spPr>
        <p:txBody>
          <a:bodyPr wrap="square" rtlCol="0">
            <a:spAutoFit/>
          </a:bodyPr>
          <a:lstStyle>
            <a:defPPr>
              <a:defRPr lang="en-US"/>
            </a:defPPr>
            <a:lvl1pPr>
              <a:lnSpc>
                <a:spcPct val="150000"/>
              </a:lnSpc>
              <a:defRPr sz="1400" b="1">
                <a:solidFill>
                  <a:schemeClr val="tx1">
                    <a:lumMod val="85000"/>
                    <a:lumOff val="15000"/>
                  </a:schemeClr>
                </a:solidFill>
                <a:latin typeface="Open Sans Medium" pitchFamily="2" charset="0"/>
                <a:ea typeface="Open Sans Light" panose="020B0606030504020204" pitchFamily="34" charset="0"/>
                <a:cs typeface="Open Sans Light" panose="020B0606030504020204" pitchFamily="34" charset="0"/>
              </a:defRPr>
            </a:lvl1pPr>
          </a:lstStyle>
          <a:p>
            <a:r>
              <a:rPr lang="en-US" sz="2400" dirty="0"/>
              <a:t>- </a:t>
            </a:r>
            <a:r>
              <a:rPr lang="en-US" sz="2400" dirty="0" err="1"/>
              <a:t>Loại</a:t>
            </a:r>
            <a:r>
              <a:rPr lang="en-US" sz="2400" dirty="0"/>
              <a:t> </a:t>
            </a:r>
            <a:r>
              <a:rPr lang="en-US" sz="2400" dirty="0" err="1"/>
              <a:t>bỏ</a:t>
            </a:r>
            <a:r>
              <a:rPr lang="en-US" sz="2400" dirty="0"/>
              <a:t> </a:t>
            </a:r>
            <a:r>
              <a:rPr lang="en-US" sz="2400" dirty="0" err="1"/>
              <a:t>cột</a:t>
            </a:r>
            <a:r>
              <a:rPr lang="en-US" sz="2400" dirty="0"/>
              <a:t> </a:t>
            </a:r>
            <a:r>
              <a:rPr lang="en-US" sz="2400" dirty="0" err="1"/>
              <a:t>không</a:t>
            </a:r>
            <a:r>
              <a:rPr lang="en-US" sz="2400" dirty="0"/>
              <a:t> </a:t>
            </a:r>
            <a:r>
              <a:rPr lang="en-US" sz="2400" dirty="0" err="1"/>
              <a:t>cần</a:t>
            </a:r>
            <a:r>
              <a:rPr lang="en-US" sz="2400" dirty="0"/>
              <a:t> </a:t>
            </a:r>
            <a:r>
              <a:rPr lang="en-US" sz="2400" dirty="0" err="1"/>
              <a:t>thiết</a:t>
            </a:r>
            <a:endParaRPr lang="en-US" sz="2400" dirty="0"/>
          </a:p>
        </p:txBody>
      </p:sp>
      <p:sp>
        <p:nvSpPr>
          <p:cNvPr id="9" name="Oval 8">
            <a:extLst>
              <a:ext uri="{FF2B5EF4-FFF2-40B4-BE49-F238E27FC236}">
                <a16:creationId xmlns:a16="http://schemas.microsoft.com/office/drawing/2014/main" id="{DB85A9F2-9173-56C2-1C6C-C84E3C0E9A89}"/>
              </a:ext>
            </a:extLst>
          </p:cNvPr>
          <p:cNvSpPr/>
          <p:nvPr/>
        </p:nvSpPr>
        <p:spPr>
          <a:xfrm rot="2217738">
            <a:off x="469540" y="4082496"/>
            <a:ext cx="2165684" cy="1077194"/>
          </a:xfrm>
          <a:prstGeom prst="ellipse">
            <a:avLst/>
          </a:prstGeom>
          <a:noFill/>
          <a:ln w="19050">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2FB64EBE-F813-21C1-43FA-AB3BE2B98318}"/>
              </a:ext>
            </a:extLst>
          </p:cNvPr>
          <p:cNvSpPr txBox="1"/>
          <p:nvPr/>
        </p:nvSpPr>
        <p:spPr>
          <a:xfrm>
            <a:off x="4955013" y="4337362"/>
            <a:ext cx="6635543" cy="577530"/>
          </a:xfrm>
          <a:prstGeom prst="rect">
            <a:avLst/>
          </a:prstGeom>
          <a:noFill/>
        </p:spPr>
        <p:txBody>
          <a:bodyPr wrap="square" rtlCol="0">
            <a:spAutoFit/>
          </a:bodyPr>
          <a:lstStyle>
            <a:defPPr>
              <a:defRPr lang="en-US"/>
            </a:defPPr>
            <a:lvl1pPr>
              <a:lnSpc>
                <a:spcPct val="150000"/>
              </a:lnSpc>
              <a:defRPr sz="1400" b="1">
                <a:solidFill>
                  <a:schemeClr val="tx1">
                    <a:lumMod val="85000"/>
                    <a:lumOff val="15000"/>
                  </a:schemeClr>
                </a:solidFill>
                <a:latin typeface="Open Sans Medium" pitchFamily="2" charset="0"/>
                <a:ea typeface="Open Sans Light" panose="020B0606030504020204" pitchFamily="34" charset="0"/>
                <a:cs typeface="Open Sans Light" panose="020B0606030504020204" pitchFamily="34" charset="0"/>
              </a:defRPr>
            </a:lvl1pPr>
          </a:lstStyle>
          <a:p>
            <a:r>
              <a:rPr lang="en-US" sz="2400" dirty="0">
                <a:solidFill>
                  <a:schemeClr val="bg1"/>
                </a:solidFill>
              </a:rPr>
              <a:t>- </a:t>
            </a:r>
            <a:r>
              <a:rPr lang="en-US" sz="2400" dirty="0" err="1">
                <a:solidFill>
                  <a:schemeClr val="bg1"/>
                </a:solidFill>
              </a:rPr>
              <a:t>Chuyển</a:t>
            </a:r>
            <a:r>
              <a:rPr lang="en-US" sz="2400" dirty="0">
                <a:solidFill>
                  <a:schemeClr val="bg1"/>
                </a:solidFill>
              </a:rPr>
              <a:t> </a:t>
            </a:r>
            <a:r>
              <a:rPr lang="en-US" sz="2400" dirty="0" err="1">
                <a:solidFill>
                  <a:schemeClr val="bg1"/>
                </a:solidFill>
              </a:rPr>
              <a:t>đổi</a:t>
            </a:r>
            <a:r>
              <a:rPr lang="en-US" sz="2400" dirty="0">
                <a:solidFill>
                  <a:schemeClr val="bg1"/>
                </a:solidFill>
              </a:rPr>
              <a:t> </a:t>
            </a:r>
            <a:r>
              <a:rPr lang="en-US" sz="2400" dirty="0" err="1">
                <a:solidFill>
                  <a:schemeClr val="bg1"/>
                </a:solidFill>
              </a:rPr>
              <a:t>cột</a:t>
            </a:r>
            <a:r>
              <a:rPr lang="en-US" sz="2400" dirty="0">
                <a:solidFill>
                  <a:schemeClr val="bg1"/>
                </a:solidFill>
              </a:rPr>
              <a:t> ‘</a:t>
            </a:r>
            <a:r>
              <a:rPr lang="en-US" sz="2400" dirty="0" err="1">
                <a:solidFill>
                  <a:schemeClr val="bg1"/>
                </a:solidFill>
              </a:rPr>
              <a:t>bmi</a:t>
            </a:r>
            <a:r>
              <a:rPr lang="en-US" sz="2400" dirty="0">
                <a:solidFill>
                  <a:schemeClr val="bg1"/>
                </a:solidFill>
              </a:rPr>
              <a:t>’ sang </a:t>
            </a:r>
            <a:r>
              <a:rPr lang="en-US" sz="2400" dirty="0" err="1">
                <a:solidFill>
                  <a:schemeClr val="bg1"/>
                </a:solidFill>
              </a:rPr>
              <a:t>dạng</a:t>
            </a:r>
            <a:r>
              <a:rPr lang="en-US" sz="2400" dirty="0">
                <a:solidFill>
                  <a:schemeClr val="bg1"/>
                </a:solidFill>
              </a:rPr>
              <a:t> </a:t>
            </a:r>
            <a:r>
              <a:rPr lang="en-US" sz="2400" dirty="0" err="1">
                <a:solidFill>
                  <a:schemeClr val="bg1"/>
                </a:solidFill>
              </a:rPr>
              <a:t>số</a:t>
            </a:r>
            <a:r>
              <a:rPr lang="en-US" sz="2400" dirty="0">
                <a:solidFill>
                  <a:schemeClr val="bg1"/>
                </a:solidFill>
              </a:rPr>
              <a:t> </a:t>
            </a:r>
            <a:r>
              <a:rPr lang="en-US" sz="2400" dirty="0" err="1">
                <a:solidFill>
                  <a:schemeClr val="bg1"/>
                </a:solidFill>
              </a:rPr>
              <a:t>học</a:t>
            </a:r>
            <a:endParaRPr lang="en-US" sz="2400" dirty="0">
              <a:solidFill>
                <a:schemeClr val="bg1"/>
              </a:solidFill>
            </a:endParaRPr>
          </a:p>
        </p:txBody>
      </p:sp>
      <p:pic>
        <p:nvPicPr>
          <p:cNvPr id="22" name="Picture 21">
            <a:extLst>
              <a:ext uri="{FF2B5EF4-FFF2-40B4-BE49-F238E27FC236}">
                <a16:creationId xmlns:a16="http://schemas.microsoft.com/office/drawing/2014/main" id="{32853BA3-7593-2825-DE6B-366AF099D250}"/>
              </a:ext>
            </a:extLst>
          </p:cNvPr>
          <p:cNvPicPr>
            <a:picLocks noChangeAspect="1"/>
          </p:cNvPicPr>
          <p:nvPr/>
        </p:nvPicPr>
        <p:blipFill>
          <a:blip r:embed="rId2"/>
          <a:stretch>
            <a:fillRect/>
          </a:stretch>
        </p:blipFill>
        <p:spPr>
          <a:xfrm>
            <a:off x="1172417" y="2521822"/>
            <a:ext cx="4504483" cy="611161"/>
          </a:xfrm>
          <a:prstGeom prst="rect">
            <a:avLst/>
          </a:prstGeom>
        </p:spPr>
      </p:pic>
      <p:pic>
        <p:nvPicPr>
          <p:cNvPr id="23" name="Picture 22">
            <a:extLst>
              <a:ext uri="{FF2B5EF4-FFF2-40B4-BE49-F238E27FC236}">
                <a16:creationId xmlns:a16="http://schemas.microsoft.com/office/drawing/2014/main" id="{EC599E5D-FD10-A254-E52A-BF4EFAEDB45A}"/>
              </a:ext>
            </a:extLst>
          </p:cNvPr>
          <p:cNvPicPr>
            <a:picLocks noChangeAspect="1"/>
          </p:cNvPicPr>
          <p:nvPr/>
        </p:nvPicPr>
        <p:blipFill>
          <a:blip r:embed="rId3"/>
          <a:stretch>
            <a:fillRect/>
          </a:stretch>
        </p:blipFill>
        <p:spPr>
          <a:xfrm>
            <a:off x="5331739" y="5195198"/>
            <a:ext cx="6496957" cy="581106"/>
          </a:xfrm>
          <a:prstGeom prst="rect">
            <a:avLst/>
          </a:prstGeom>
        </p:spPr>
      </p:pic>
    </p:spTree>
    <p:extLst>
      <p:ext uri="{BB962C8B-B14F-4D97-AF65-F5344CB8AC3E}">
        <p14:creationId xmlns:p14="http://schemas.microsoft.com/office/powerpoint/2010/main" val="1839510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26032F-92FA-8080-BB96-6739DBE34C6F}"/>
              </a:ext>
            </a:extLst>
          </p:cNvPr>
          <p:cNvSpPr txBox="1"/>
          <p:nvPr/>
        </p:nvSpPr>
        <p:spPr>
          <a:xfrm>
            <a:off x="363304" y="509118"/>
            <a:ext cx="3878692" cy="646331"/>
          </a:xfrm>
          <a:prstGeom prst="rect">
            <a:avLst/>
          </a:prstGeom>
          <a:noFill/>
        </p:spPr>
        <p:txBody>
          <a:bodyPr wrap="square" rtlCol="0">
            <a:spAutoFit/>
          </a:bodyPr>
          <a:lstStyle/>
          <a:p>
            <a:r>
              <a:rPr lang="en-US" sz="3600" b="1" dirty="0">
                <a:latin typeface="DM Serif Display" pitchFamily="2" charset="0"/>
                <a:ea typeface="Jost Medium" pitchFamily="2" charset="0"/>
                <a:cs typeface="Poppins SemiBold" panose="00000700000000000000" pitchFamily="2" charset="0"/>
              </a:rPr>
              <a:t>II.  </a:t>
            </a:r>
            <a:r>
              <a:rPr lang="en-US" sz="3600" b="1" dirty="0" err="1">
                <a:latin typeface="DM Serif Display" pitchFamily="2" charset="0"/>
                <a:ea typeface="Jost Medium" pitchFamily="2" charset="0"/>
                <a:cs typeface="Poppins SemiBold" panose="00000700000000000000" pitchFamily="2" charset="0"/>
              </a:rPr>
              <a:t>Xử</a:t>
            </a:r>
            <a:r>
              <a:rPr lang="en-US" sz="3600" b="1" dirty="0">
                <a:latin typeface="DM Serif Display" pitchFamily="2" charset="0"/>
                <a:ea typeface="Jost Medium" pitchFamily="2" charset="0"/>
                <a:cs typeface="Poppins SemiBold" panose="00000700000000000000" pitchFamily="2" charset="0"/>
              </a:rPr>
              <a:t> </a:t>
            </a:r>
            <a:r>
              <a:rPr lang="en-US" sz="3600" b="1" dirty="0" err="1">
                <a:latin typeface="DM Serif Display" pitchFamily="2" charset="0"/>
                <a:ea typeface="Jost Medium" pitchFamily="2" charset="0"/>
                <a:cs typeface="Poppins SemiBold" panose="00000700000000000000" pitchFamily="2" charset="0"/>
              </a:rPr>
              <a:t>lý</a:t>
            </a:r>
            <a:r>
              <a:rPr lang="en-US" sz="3600" b="1" dirty="0">
                <a:latin typeface="DM Serif Display" pitchFamily="2" charset="0"/>
                <a:ea typeface="Jost Medium" pitchFamily="2" charset="0"/>
                <a:cs typeface="Poppins SemiBold" panose="00000700000000000000" pitchFamily="2" charset="0"/>
              </a:rPr>
              <a:t> </a:t>
            </a:r>
            <a:r>
              <a:rPr lang="en-US" sz="3600" b="1" dirty="0" err="1">
                <a:latin typeface="DM Serif Display" pitchFamily="2" charset="0"/>
                <a:ea typeface="Jost Medium" pitchFamily="2" charset="0"/>
                <a:cs typeface="Poppins SemiBold" panose="00000700000000000000" pitchFamily="2" charset="0"/>
              </a:rPr>
              <a:t>dữ</a:t>
            </a:r>
            <a:r>
              <a:rPr lang="en-US" sz="3600" b="1" dirty="0">
                <a:latin typeface="DM Serif Display" pitchFamily="2" charset="0"/>
                <a:ea typeface="Jost Medium" pitchFamily="2" charset="0"/>
                <a:cs typeface="Poppins SemiBold" panose="00000700000000000000" pitchFamily="2" charset="0"/>
              </a:rPr>
              <a:t> </a:t>
            </a:r>
            <a:r>
              <a:rPr lang="en-US" sz="3600" b="1" dirty="0" err="1">
                <a:latin typeface="DM Serif Display" pitchFamily="2" charset="0"/>
                <a:ea typeface="Jost Medium" pitchFamily="2" charset="0"/>
                <a:cs typeface="Poppins SemiBold" panose="00000700000000000000" pitchFamily="2" charset="0"/>
              </a:rPr>
              <a:t>liệu</a:t>
            </a:r>
            <a:endParaRPr lang="en-US" sz="3600" b="1" dirty="0">
              <a:latin typeface="DM Serif Display" pitchFamily="2" charset="0"/>
              <a:ea typeface="Jost Medium" pitchFamily="2" charset="0"/>
              <a:cs typeface="Poppins SemiBold" panose="00000700000000000000" pitchFamily="2" charset="0"/>
            </a:endParaRPr>
          </a:p>
        </p:txBody>
      </p:sp>
      <p:sp>
        <p:nvSpPr>
          <p:cNvPr id="9" name="Oval 8">
            <a:extLst>
              <a:ext uri="{FF2B5EF4-FFF2-40B4-BE49-F238E27FC236}">
                <a16:creationId xmlns:a16="http://schemas.microsoft.com/office/drawing/2014/main" id="{DB85A9F2-9173-56C2-1C6C-C84E3C0E9A89}"/>
              </a:ext>
            </a:extLst>
          </p:cNvPr>
          <p:cNvSpPr/>
          <p:nvPr/>
        </p:nvSpPr>
        <p:spPr>
          <a:xfrm rot="2217738">
            <a:off x="469540" y="4082496"/>
            <a:ext cx="2165684" cy="1077194"/>
          </a:xfrm>
          <a:prstGeom prst="ellipse">
            <a:avLst/>
          </a:prstGeom>
          <a:noFill/>
          <a:ln w="19050">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a:extLst>
              <a:ext uri="{FF2B5EF4-FFF2-40B4-BE49-F238E27FC236}">
                <a16:creationId xmlns:a16="http://schemas.microsoft.com/office/drawing/2014/main" id="{D0D6A230-B17D-2FD0-94BD-4F2463F8D4B6}"/>
              </a:ext>
            </a:extLst>
          </p:cNvPr>
          <p:cNvPicPr>
            <a:picLocks noGrp="1" noChangeAspect="1"/>
          </p:cNvPicPr>
          <p:nvPr>
            <p:ph type="pic" sz="quarter" idx="10"/>
          </p:nvPr>
        </p:nvPicPr>
        <p:blipFill>
          <a:blip r:embed="rId2"/>
          <a:srcRect t="3228" b="3228"/>
          <a:stretch>
            <a:fillRect/>
          </a:stretch>
        </p:blipFill>
        <p:spPr>
          <a:xfrm>
            <a:off x="1416051" y="3095012"/>
            <a:ext cx="9359898" cy="2391388"/>
          </a:xfrm>
          <a:prstGeom prst="rect">
            <a:avLst/>
          </a:prstGeom>
          <a:ln w="2286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1CFFAA79-51D2-FD7A-08DA-C5359988C1AD}"/>
              </a:ext>
            </a:extLst>
          </p:cNvPr>
          <p:cNvSpPr txBox="1"/>
          <p:nvPr/>
        </p:nvSpPr>
        <p:spPr>
          <a:xfrm>
            <a:off x="924224" y="1481827"/>
            <a:ext cx="8153101" cy="1131528"/>
          </a:xfrm>
          <a:prstGeom prst="rect">
            <a:avLst/>
          </a:prstGeom>
          <a:noFill/>
        </p:spPr>
        <p:txBody>
          <a:bodyPr wrap="square" rtlCol="0">
            <a:spAutoFit/>
          </a:bodyPr>
          <a:lstStyle>
            <a:defPPr>
              <a:defRPr lang="en-US"/>
            </a:defPPr>
            <a:lvl1pPr>
              <a:lnSpc>
                <a:spcPct val="150000"/>
              </a:lnSpc>
              <a:defRPr sz="1400" b="1">
                <a:solidFill>
                  <a:schemeClr val="tx1">
                    <a:lumMod val="85000"/>
                    <a:lumOff val="15000"/>
                  </a:schemeClr>
                </a:solidFill>
                <a:latin typeface="Open Sans Medium" pitchFamily="2" charset="0"/>
                <a:ea typeface="Open Sans Light" panose="020B0606030504020204" pitchFamily="34" charset="0"/>
                <a:cs typeface="Open Sans Light" panose="020B0606030504020204" pitchFamily="34" charset="0"/>
              </a:defRPr>
            </a:lvl1pPr>
          </a:lstStyle>
          <a:p>
            <a:r>
              <a:rPr lang="en-US" sz="2400" dirty="0"/>
              <a:t>Thay </a:t>
            </a:r>
            <a:r>
              <a:rPr lang="en-US" sz="2400" dirty="0" err="1"/>
              <a:t>thế</a:t>
            </a:r>
            <a:r>
              <a:rPr lang="en-US" sz="2400" dirty="0"/>
              <a:t> </a:t>
            </a:r>
            <a:r>
              <a:rPr lang="en-US" sz="2400" dirty="0" err="1"/>
              <a:t>giá</a:t>
            </a:r>
            <a:r>
              <a:rPr lang="en-US" sz="2400" dirty="0"/>
              <a:t> </a:t>
            </a:r>
            <a:r>
              <a:rPr lang="en-US" sz="2400" dirty="0" err="1"/>
              <a:t>trị</a:t>
            </a:r>
            <a:r>
              <a:rPr lang="en-US" sz="2400" dirty="0"/>
              <a:t> null </a:t>
            </a:r>
            <a:r>
              <a:rPr lang="en-US" sz="2400" dirty="0" err="1"/>
              <a:t>của</a:t>
            </a:r>
            <a:r>
              <a:rPr lang="en-US" sz="2400" dirty="0"/>
              <a:t> </a:t>
            </a:r>
            <a:r>
              <a:rPr lang="en-US" sz="2400" dirty="0" err="1"/>
              <a:t>cột</a:t>
            </a:r>
            <a:r>
              <a:rPr lang="en-US" sz="2400" dirty="0"/>
              <a:t> '</a:t>
            </a:r>
            <a:r>
              <a:rPr lang="en-US" sz="2400" dirty="0" err="1"/>
              <a:t>bmi</a:t>
            </a:r>
            <a:r>
              <a:rPr lang="en-US" sz="2400" dirty="0"/>
              <a:t>' </a:t>
            </a:r>
            <a:r>
              <a:rPr lang="en-US" sz="2400" dirty="0" err="1"/>
              <a:t>bằng</a:t>
            </a:r>
            <a:r>
              <a:rPr lang="en-US" sz="2400" dirty="0"/>
              <a:t> </a:t>
            </a:r>
            <a:r>
              <a:rPr lang="en-US" sz="2400" dirty="0" err="1"/>
              <a:t>giá</a:t>
            </a:r>
            <a:r>
              <a:rPr lang="en-US" sz="2400" dirty="0"/>
              <a:t> </a:t>
            </a:r>
            <a:r>
              <a:rPr lang="en-US" sz="2400" dirty="0" err="1"/>
              <a:t>trị</a:t>
            </a:r>
            <a:r>
              <a:rPr lang="en-US" sz="2400" dirty="0"/>
              <a:t> </a:t>
            </a:r>
            <a:r>
              <a:rPr lang="en-US" sz="2400" dirty="0" err="1"/>
              <a:t>trung</a:t>
            </a:r>
            <a:r>
              <a:rPr lang="en-US" sz="2400" dirty="0"/>
              <a:t> </a:t>
            </a:r>
            <a:r>
              <a:rPr lang="en-US" sz="2400" dirty="0" err="1"/>
              <a:t>bình</a:t>
            </a:r>
            <a:r>
              <a:rPr lang="en-US" sz="2400" dirty="0"/>
              <a:t> </a:t>
            </a:r>
            <a:r>
              <a:rPr lang="en-US" sz="2400" dirty="0" err="1"/>
              <a:t>của</a:t>
            </a:r>
            <a:r>
              <a:rPr lang="en-US" sz="2400" dirty="0"/>
              <a:t> </a:t>
            </a:r>
            <a:r>
              <a:rPr lang="en-US" sz="2400" dirty="0" err="1"/>
              <a:t>các</a:t>
            </a:r>
            <a:r>
              <a:rPr lang="en-US" sz="2400" dirty="0"/>
              <a:t> </a:t>
            </a:r>
            <a:r>
              <a:rPr lang="en-US" sz="2400" dirty="0" err="1"/>
              <a:t>giá</a:t>
            </a:r>
            <a:r>
              <a:rPr lang="en-US" sz="2400" dirty="0"/>
              <a:t> </a:t>
            </a:r>
            <a:r>
              <a:rPr lang="en-US" sz="2400" dirty="0" err="1"/>
              <a:t>trị</a:t>
            </a:r>
            <a:r>
              <a:rPr lang="en-US" sz="2400" dirty="0"/>
              <a:t> </a:t>
            </a:r>
            <a:r>
              <a:rPr lang="en-US" sz="2400" dirty="0" err="1"/>
              <a:t>thực</a:t>
            </a:r>
            <a:r>
              <a:rPr lang="en-US" sz="2400" dirty="0"/>
              <a:t> </a:t>
            </a:r>
            <a:r>
              <a:rPr lang="en-US" sz="2400" dirty="0" err="1"/>
              <a:t>của</a:t>
            </a:r>
            <a:r>
              <a:rPr lang="en-US" sz="2400" dirty="0"/>
              <a:t> </a:t>
            </a:r>
            <a:r>
              <a:rPr lang="en-US" sz="2400" dirty="0" err="1"/>
              <a:t>cột</a:t>
            </a:r>
            <a:endParaRPr lang="en-US" sz="2400" dirty="0"/>
          </a:p>
        </p:txBody>
      </p:sp>
    </p:spTree>
    <p:extLst>
      <p:ext uri="{BB962C8B-B14F-4D97-AF65-F5344CB8AC3E}">
        <p14:creationId xmlns:p14="http://schemas.microsoft.com/office/powerpoint/2010/main" val="29157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26032F-92FA-8080-BB96-6739DBE34C6F}"/>
              </a:ext>
            </a:extLst>
          </p:cNvPr>
          <p:cNvSpPr txBox="1"/>
          <p:nvPr/>
        </p:nvSpPr>
        <p:spPr>
          <a:xfrm>
            <a:off x="363304" y="509118"/>
            <a:ext cx="3878692" cy="646331"/>
          </a:xfrm>
          <a:prstGeom prst="rect">
            <a:avLst/>
          </a:prstGeom>
          <a:noFill/>
        </p:spPr>
        <p:txBody>
          <a:bodyPr wrap="square" rtlCol="0">
            <a:spAutoFit/>
          </a:bodyPr>
          <a:lstStyle/>
          <a:p>
            <a:r>
              <a:rPr lang="en-US" sz="3600" b="1" dirty="0">
                <a:latin typeface="DM Serif Display" pitchFamily="2" charset="0"/>
                <a:ea typeface="Jost Medium" pitchFamily="2" charset="0"/>
                <a:cs typeface="Poppins SemiBold" panose="00000700000000000000" pitchFamily="2" charset="0"/>
              </a:rPr>
              <a:t>II.  </a:t>
            </a:r>
            <a:r>
              <a:rPr lang="en-US" sz="3600" b="1" dirty="0" err="1">
                <a:latin typeface="DM Serif Display" pitchFamily="2" charset="0"/>
                <a:ea typeface="Jost Medium" pitchFamily="2" charset="0"/>
                <a:cs typeface="Poppins SemiBold" panose="00000700000000000000" pitchFamily="2" charset="0"/>
              </a:rPr>
              <a:t>Xử</a:t>
            </a:r>
            <a:r>
              <a:rPr lang="en-US" sz="3600" b="1" dirty="0">
                <a:latin typeface="DM Serif Display" pitchFamily="2" charset="0"/>
                <a:ea typeface="Jost Medium" pitchFamily="2" charset="0"/>
                <a:cs typeface="Poppins SemiBold" panose="00000700000000000000" pitchFamily="2" charset="0"/>
              </a:rPr>
              <a:t> </a:t>
            </a:r>
            <a:r>
              <a:rPr lang="en-US" sz="3600" b="1" dirty="0" err="1">
                <a:latin typeface="DM Serif Display" pitchFamily="2" charset="0"/>
                <a:ea typeface="Jost Medium" pitchFamily="2" charset="0"/>
                <a:cs typeface="Poppins SemiBold" panose="00000700000000000000" pitchFamily="2" charset="0"/>
              </a:rPr>
              <a:t>lý</a:t>
            </a:r>
            <a:r>
              <a:rPr lang="en-US" sz="3600" b="1" dirty="0">
                <a:latin typeface="DM Serif Display" pitchFamily="2" charset="0"/>
                <a:ea typeface="Jost Medium" pitchFamily="2" charset="0"/>
                <a:cs typeface="Poppins SemiBold" panose="00000700000000000000" pitchFamily="2" charset="0"/>
              </a:rPr>
              <a:t> </a:t>
            </a:r>
            <a:r>
              <a:rPr lang="en-US" sz="3600" b="1" dirty="0" err="1">
                <a:latin typeface="DM Serif Display" pitchFamily="2" charset="0"/>
                <a:ea typeface="Jost Medium" pitchFamily="2" charset="0"/>
                <a:cs typeface="Poppins SemiBold" panose="00000700000000000000" pitchFamily="2" charset="0"/>
              </a:rPr>
              <a:t>dữ</a:t>
            </a:r>
            <a:r>
              <a:rPr lang="en-US" sz="3600" b="1" dirty="0">
                <a:latin typeface="DM Serif Display" pitchFamily="2" charset="0"/>
                <a:ea typeface="Jost Medium" pitchFamily="2" charset="0"/>
                <a:cs typeface="Poppins SemiBold" panose="00000700000000000000" pitchFamily="2" charset="0"/>
              </a:rPr>
              <a:t> </a:t>
            </a:r>
            <a:r>
              <a:rPr lang="en-US" sz="3600" b="1" dirty="0" err="1">
                <a:latin typeface="DM Serif Display" pitchFamily="2" charset="0"/>
                <a:ea typeface="Jost Medium" pitchFamily="2" charset="0"/>
                <a:cs typeface="Poppins SemiBold" panose="00000700000000000000" pitchFamily="2" charset="0"/>
              </a:rPr>
              <a:t>liệu</a:t>
            </a:r>
            <a:endParaRPr lang="en-US" sz="3600" b="1" dirty="0">
              <a:latin typeface="DM Serif Display" pitchFamily="2" charset="0"/>
              <a:ea typeface="Jost Medium" pitchFamily="2" charset="0"/>
              <a:cs typeface="Poppins SemiBold" panose="00000700000000000000" pitchFamily="2" charset="0"/>
            </a:endParaRPr>
          </a:p>
        </p:txBody>
      </p:sp>
      <p:sp>
        <p:nvSpPr>
          <p:cNvPr id="4" name="TextBox 3">
            <a:extLst>
              <a:ext uri="{FF2B5EF4-FFF2-40B4-BE49-F238E27FC236}">
                <a16:creationId xmlns:a16="http://schemas.microsoft.com/office/drawing/2014/main" id="{7843B5DA-E210-AF81-5299-35D2FFD3605B}"/>
              </a:ext>
            </a:extLst>
          </p:cNvPr>
          <p:cNvSpPr txBox="1"/>
          <p:nvPr/>
        </p:nvSpPr>
        <p:spPr>
          <a:xfrm>
            <a:off x="630663" y="1662802"/>
            <a:ext cx="6635543" cy="577530"/>
          </a:xfrm>
          <a:prstGeom prst="rect">
            <a:avLst/>
          </a:prstGeom>
          <a:noFill/>
        </p:spPr>
        <p:txBody>
          <a:bodyPr wrap="square" rtlCol="0">
            <a:spAutoFit/>
          </a:bodyPr>
          <a:lstStyle>
            <a:defPPr>
              <a:defRPr lang="en-US"/>
            </a:defPPr>
            <a:lvl1pPr>
              <a:lnSpc>
                <a:spcPct val="150000"/>
              </a:lnSpc>
              <a:defRPr sz="1400" b="1">
                <a:solidFill>
                  <a:schemeClr val="tx1">
                    <a:lumMod val="85000"/>
                    <a:lumOff val="15000"/>
                  </a:schemeClr>
                </a:solidFill>
                <a:latin typeface="Open Sans Medium" pitchFamily="2" charset="0"/>
                <a:ea typeface="Open Sans Light" panose="020B0606030504020204" pitchFamily="34" charset="0"/>
                <a:cs typeface="Open Sans Light" panose="020B0606030504020204" pitchFamily="34" charset="0"/>
              </a:defRPr>
            </a:lvl1pPr>
          </a:lstStyle>
          <a:p>
            <a:r>
              <a:rPr lang="en-US" sz="2400" dirty="0"/>
              <a:t>Kiểm </a:t>
            </a:r>
            <a:r>
              <a:rPr lang="en-US" sz="2400" dirty="0" err="1"/>
              <a:t>tra</a:t>
            </a:r>
            <a:r>
              <a:rPr lang="en-US" sz="2400" dirty="0"/>
              <a:t> </a:t>
            </a:r>
            <a:r>
              <a:rPr lang="en-US" sz="2400" dirty="0" err="1"/>
              <a:t>lại</a:t>
            </a:r>
            <a:r>
              <a:rPr lang="en-US" sz="2400" dirty="0"/>
              <a:t> </a:t>
            </a:r>
            <a:r>
              <a:rPr lang="en-US" sz="2400" dirty="0" err="1"/>
              <a:t>tập</a:t>
            </a:r>
            <a:r>
              <a:rPr lang="en-US" sz="2400" dirty="0"/>
              <a:t> </a:t>
            </a:r>
            <a:r>
              <a:rPr lang="en-US" sz="2400" dirty="0" err="1"/>
              <a:t>dữ</a:t>
            </a:r>
            <a:r>
              <a:rPr lang="en-US" sz="2400" dirty="0"/>
              <a:t> </a:t>
            </a:r>
            <a:r>
              <a:rPr lang="en-US" sz="2400" dirty="0" err="1"/>
              <a:t>liệu</a:t>
            </a:r>
            <a:endParaRPr lang="en-US" sz="2400" dirty="0"/>
          </a:p>
        </p:txBody>
      </p:sp>
      <p:sp>
        <p:nvSpPr>
          <p:cNvPr id="9" name="Oval 8">
            <a:extLst>
              <a:ext uri="{FF2B5EF4-FFF2-40B4-BE49-F238E27FC236}">
                <a16:creationId xmlns:a16="http://schemas.microsoft.com/office/drawing/2014/main" id="{DB85A9F2-9173-56C2-1C6C-C84E3C0E9A89}"/>
              </a:ext>
            </a:extLst>
          </p:cNvPr>
          <p:cNvSpPr/>
          <p:nvPr/>
        </p:nvSpPr>
        <p:spPr>
          <a:xfrm rot="2217738">
            <a:off x="469540" y="4082496"/>
            <a:ext cx="2165684" cy="1077194"/>
          </a:xfrm>
          <a:prstGeom prst="ellipse">
            <a:avLst/>
          </a:prstGeom>
          <a:noFill/>
          <a:ln w="19050">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E6780AF-AFD2-DA5A-619B-4712695C2327}"/>
              </a:ext>
            </a:extLst>
          </p:cNvPr>
          <p:cNvPicPr>
            <a:picLocks noChangeAspect="1"/>
          </p:cNvPicPr>
          <p:nvPr/>
        </p:nvPicPr>
        <p:blipFill>
          <a:blip r:embed="rId2"/>
          <a:stretch>
            <a:fillRect/>
          </a:stretch>
        </p:blipFill>
        <p:spPr>
          <a:xfrm>
            <a:off x="5705474" y="240939"/>
            <a:ext cx="6276975" cy="6112236"/>
          </a:xfrm>
          <a:prstGeom prst="rect">
            <a:avLst/>
          </a:prstGeom>
        </p:spPr>
      </p:pic>
      <p:pic>
        <p:nvPicPr>
          <p:cNvPr id="7" name="Picture 6">
            <a:extLst>
              <a:ext uri="{FF2B5EF4-FFF2-40B4-BE49-F238E27FC236}">
                <a16:creationId xmlns:a16="http://schemas.microsoft.com/office/drawing/2014/main" id="{8DEE34BD-9A49-7786-2B5E-6B0D277267DC}"/>
              </a:ext>
            </a:extLst>
          </p:cNvPr>
          <p:cNvPicPr>
            <a:picLocks noChangeAspect="1"/>
          </p:cNvPicPr>
          <p:nvPr/>
        </p:nvPicPr>
        <p:blipFill>
          <a:blip r:embed="rId3"/>
          <a:stretch>
            <a:fillRect/>
          </a:stretch>
        </p:blipFill>
        <p:spPr>
          <a:xfrm>
            <a:off x="728479" y="2454752"/>
            <a:ext cx="3389684" cy="863613"/>
          </a:xfrm>
          <a:prstGeom prst="rect">
            <a:avLst/>
          </a:prstGeom>
        </p:spPr>
      </p:pic>
    </p:spTree>
    <p:extLst>
      <p:ext uri="{BB962C8B-B14F-4D97-AF65-F5344CB8AC3E}">
        <p14:creationId xmlns:p14="http://schemas.microsoft.com/office/powerpoint/2010/main" val="3393798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7D3821-60AC-2CE9-70CC-E438B626447E}"/>
              </a:ext>
            </a:extLst>
          </p:cNvPr>
          <p:cNvSpPr txBox="1"/>
          <p:nvPr/>
        </p:nvSpPr>
        <p:spPr>
          <a:xfrm>
            <a:off x="229954" y="221817"/>
            <a:ext cx="3878692" cy="646331"/>
          </a:xfrm>
          <a:prstGeom prst="rect">
            <a:avLst/>
          </a:prstGeom>
          <a:noFill/>
        </p:spPr>
        <p:txBody>
          <a:bodyPr wrap="square" rtlCol="0">
            <a:spAutoFit/>
          </a:bodyPr>
          <a:lstStyle/>
          <a:p>
            <a:r>
              <a:rPr lang="en-US" sz="3600" b="1" dirty="0">
                <a:latin typeface="DM Serif Display" pitchFamily="2" charset="0"/>
                <a:ea typeface="Jost Medium" pitchFamily="2" charset="0"/>
                <a:cs typeface="Poppins SemiBold" panose="00000700000000000000" pitchFamily="2" charset="0"/>
              </a:rPr>
              <a:t>II.  </a:t>
            </a:r>
            <a:r>
              <a:rPr lang="en-US" sz="3600" b="1" dirty="0" err="1">
                <a:latin typeface="DM Serif Display" pitchFamily="2" charset="0"/>
                <a:ea typeface="Jost Medium" pitchFamily="2" charset="0"/>
                <a:cs typeface="Poppins SemiBold" panose="00000700000000000000" pitchFamily="2" charset="0"/>
              </a:rPr>
              <a:t>Xử</a:t>
            </a:r>
            <a:r>
              <a:rPr lang="en-US" sz="3600" b="1" dirty="0">
                <a:latin typeface="DM Serif Display" pitchFamily="2" charset="0"/>
                <a:ea typeface="Jost Medium" pitchFamily="2" charset="0"/>
                <a:cs typeface="Poppins SemiBold" panose="00000700000000000000" pitchFamily="2" charset="0"/>
              </a:rPr>
              <a:t> </a:t>
            </a:r>
            <a:r>
              <a:rPr lang="en-US" sz="3600" b="1" dirty="0" err="1">
                <a:latin typeface="DM Serif Display" pitchFamily="2" charset="0"/>
                <a:ea typeface="Jost Medium" pitchFamily="2" charset="0"/>
                <a:cs typeface="Poppins SemiBold" panose="00000700000000000000" pitchFamily="2" charset="0"/>
              </a:rPr>
              <a:t>lý</a:t>
            </a:r>
            <a:r>
              <a:rPr lang="en-US" sz="3600" b="1" dirty="0">
                <a:latin typeface="DM Serif Display" pitchFamily="2" charset="0"/>
                <a:ea typeface="Jost Medium" pitchFamily="2" charset="0"/>
                <a:cs typeface="Poppins SemiBold" panose="00000700000000000000" pitchFamily="2" charset="0"/>
              </a:rPr>
              <a:t> </a:t>
            </a:r>
            <a:r>
              <a:rPr lang="en-US" sz="3600" b="1" dirty="0" err="1">
                <a:latin typeface="DM Serif Display" pitchFamily="2" charset="0"/>
                <a:ea typeface="Jost Medium" pitchFamily="2" charset="0"/>
                <a:cs typeface="Poppins SemiBold" panose="00000700000000000000" pitchFamily="2" charset="0"/>
              </a:rPr>
              <a:t>dữ</a:t>
            </a:r>
            <a:r>
              <a:rPr lang="en-US" sz="3600" b="1" dirty="0">
                <a:latin typeface="DM Serif Display" pitchFamily="2" charset="0"/>
                <a:ea typeface="Jost Medium" pitchFamily="2" charset="0"/>
                <a:cs typeface="Poppins SemiBold" panose="00000700000000000000" pitchFamily="2" charset="0"/>
              </a:rPr>
              <a:t> </a:t>
            </a:r>
            <a:r>
              <a:rPr lang="en-US" sz="3600" b="1" dirty="0" err="1">
                <a:latin typeface="DM Serif Display" pitchFamily="2" charset="0"/>
                <a:ea typeface="Jost Medium" pitchFamily="2" charset="0"/>
                <a:cs typeface="Poppins SemiBold" panose="00000700000000000000" pitchFamily="2" charset="0"/>
              </a:rPr>
              <a:t>liệu</a:t>
            </a:r>
            <a:endParaRPr lang="en-US" sz="3600" b="1" dirty="0">
              <a:latin typeface="DM Serif Display" pitchFamily="2" charset="0"/>
              <a:ea typeface="Jost Medium" pitchFamily="2" charset="0"/>
              <a:cs typeface="Poppins SemiBold" panose="00000700000000000000" pitchFamily="2" charset="0"/>
            </a:endParaRPr>
          </a:p>
        </p:txBody>
      </p:sp>
      <p:pic>
        <p:nvPicPr>
          <p:cNvPr id="8" name="Picture 7">
            <a:extLst>
              <a:ext uri="{FF2B5EF4-FFF2-40B4-BE49-F238E27FC236}">
                <a16:creationId xmlns:a16="http://schemas.microsoft.com/office/drawing/2014/main" id="{B49A1824-2857-E121-8C6E-A6C6AD0B33EA}"/>
              </a:ext>
            </a:extLst>
          </p:cNvPr>
          <p:cNvPicPr>
            <a:picLocks noChangeAspect="1"/>
          </p:cNvPicPr>
          <p:nvPr/>
        </p:nvPicPr>
        <p:blipFill>
          <a:blip r:embed="rId2"/>
          <a:stretch>
            <a:fillRect/>
          </a:stretch>
        </p:blipFill>
        <p:spPr>
          <a:xfrm>
            <a:off x="229954" y="1304421"/>
            <a:ext cx="5435067" cy="3912639"/>
          </a:xfrm>
          <a:prstGeom prst="rect">
            <a:avLst/>
          </a:prstGeom>
        </p:spPr>
      </p:pic>
      <p:sp>
        <p:nvSpPr>
          <p:cNvPr id="10" name="TextBox 9">
            <a:extLst>
              <a:ext uri="{FF2B5EF4-FFF2-40B4-BE49-F238E27FC236}">
                <a16:creationId xmlns:a16="http://schemas.microsoft.com/office/drawing/2014/main" id="{0D62B94A-0267-9A50-AF94-9D1D420BE431}"/>
              </a:ext>
            </a:extLst>
          </p:cNvPr>
          <p:cNvSpPr txBox="1"/>
          <p:nvPr/>
        </p:nvSpPr>
        <p:spPr>
          <a:xfrm>
            <a:off x="498869" y="5383295"/>
            <a:ext cx="4225531" cy="958339"/>
          </a:xfrm>
          <a:prstGeom prst="rect">
            <a:avLst/>
          </a:prstGeom>
          <a:noFill/>
        </p:spPr>
        <p:txBody>
          <a:bodyPr wrap="square" rtlCol="0">
            <a:spAutoFit/>
          </a:bodyPr>
          <a:lstStyle>
            <a:defPPr>
              <a:defRPr lang="en-US"/>
            </a:defPPr>
            <a:lvl1pPr>
              <a:lnSpc>
                <a:spcPct val="150000"/>
              </a:lnSpc>
              <a:defRPr sz="1400" b="1">
                <a:solidFill>
                  <a:schemeClr val="tx1">
                    <a:lumMod val="85000"/>
                    <a:lumOff val="15000"/>
                  </a:schemeClr>
                </a:solidFill>
                <a:latin typeface="Open Sans Medium" pitchFamily="2" charset="0"/>
                <a:ea typeface="Open Sans Light" panose="020B0606030504020204" pitchFamily="34" charset="0"/>
                <a:cs typeface="Open Sans Light" panose="020B0606030504020204" pitchFamily="34" charset="0"/>
              </a:defRPr>
            </a:lvl1pPr>
          </a:lstStyle>
          <a:p>
            <a:r>
              <a:rPr lang="en-US" sz="2000" dirty="0">
                <a:solidFill>
                  <a:schemeClr val="accent1"/>
                </a:solidFill>
              </a:rPr>
              <a:t>Nhận </a:t>
            </a:r>
            <a:r>
              <a:rPr lang="en-US" sz="2000" dirty="0" err="1">
                <a:solidFill>
                  <a:schemeClr val="accent1"/>
                </a:solidFill>
              </a:rPr>
              <a:t>xét</a:t>
            </a:r>
            <a:r>
              <a:rPr lang="en-US" sz="2000" dirty="0">
                <a:solidFill>
                  <a:schemeClr val="accent1"/>
                </a:solidFill>
              </a:rPr>
              <a:t> : </a:t>
            </a:r>
            <a:r>
              <a:rPr lang="en-US" sz="2000" dirty="0" err="1">
                <a:solidFill>
                  <a:schemeClr val="accent1"/>
                </a:solidFill>
              </a:rPr>
              <a:t>có</a:t>
            </a:r>
            <a:r>
              <a:rPr lang="en-US" sz="2000" dirty="0">
                <a:solidFill>
                  <a:schemeClr val="accent1"/>
                </a:solidFill>
              </a:rPr>
              <a:t> 1 </a:t>
            </a:r>
            <a:r>
              <a:rPr lang="en-US" sz="2000" dirty="0" err="1">
                <a:solidFill>
                  <a:schemeClr val="accent1"/>
                </a:solidFill>
              </a:rPr>
              <a:t>giá</a:t>
            </a:r>
            <a:r>
              <a:rPr lang="en-US" sz="2000" dirty="0">
                <a:solidFill>
                  <a:schemeClr val="accent1"/>
                </a:solidFill>
              </a:rPr>
              <a:t> </a:t>
            </a:r>
            <a:r>
              <a:rPr lang="en-US" sz="2000" dirty="0" err="1">
                <a:solidFill>
                  <a:schemeClr val="accent1"/>
                </a:solidFill>
              </a:rPr>
              <a:t>trị</a:t>
            </a:r>
            <a:r>
              <a:rPr lang="en-US" sz="2000" dirty="0">
                <a:solidFill>
                  <a:schemeClr val="accent1"/>
                </a:solidFill>
              </a:rPr>
              <a:t> </a:t>
            </a:r>
            <a:r>
              <a:rPr lang="en-US" sz="2000" dirty="0" err="1">
                <a:solidFill>
                  <a:schemeClr val="accent1"/>
                </a:solidFill>
              </a:rPr>
              <a:t>ngoại</a:t>
            </a:r>
            <a:r>
              <a:rPr lang="en-US" sz="2000" dirty="0">
                <a:solidFill>
                  <a:schemeClr val="accent1"/>
                </a:solidFill>
              </a:rPr>
              <a:t> </a:t>
            </a:r>
            <a:r>
              <a:rPr lang="en-US" sz="2000" dirty="0" err="1">
                <a:solidFill>
                  <a:schemeClr val="accent1"/>
                </a:solidFill>
              </a:rPr>
              <a:t>lai</a:t>
            </a:r>
            <a:r>
              <a:rPr lang="en-US" sz="2000" dirty="0">
                <a:solidFill>
                  <a:schemeClr val="accent1"/>
                </a:solidFill>
              </a:rPr>
              <a:t> ‘Other’ -&gt; </a:t>
            </a:r>
            <a:r>
              <a:rPr lang="en-US" sz="2000" dirty="0" err="1">
                <a:solidFill>
                  <a:schemeClr val="accent1"/>
                </a:solidFill>
              </a:rPr>
              <a:t>Loại</a:t>
            </a:r>
            <a:r>
              <a:rPr lang="en-US" sz="2000" dirty="0">
                <a:solidFill>
                  <a:schemeClr val="accent1"/>
                </a:solidFill>
              </a:rPr>
              <a:t> </a:t>
            </a:r>
            <a:r>
              <a:rPr lang="en-US" sz="2000" dirty="0" err="1">
                <a:solidFill>
                  <a:schemeClr val="accent1"/>
                </a:solidFill>
              </a:rPr>
              <a:t>bỏ</a:t>
            </a:r>
            <a:endParaRPr lang="en-US" sz="2000" dirty="0">
              <a:solidFill>
                <a:schemeClr val="accent1"/>
              </a:solidFill>
            </a:endParaRPr>
          </a:p>
        </p:txBody>
      </p:sp>
      <p:sp>
        <p:nvSpPr>
          <p:cNvPr id="11" name="TextBox 10">
            <a:extLst>
              <a:ext uri="{FF2B5EF4-FFF2-40B4-BE49-F238E27FC236}">
                <a16:creationId xmlns:a16="http://schemas.microsoft.com/office/drawing/2014/main" id="{1364CE37-5E08-AA09-CB15-E337926A2888}"/>
              </a:ext>
            </a:extLst>
          </p:cNvPr>
          <p:cNvSpPr txBox="1"/>
          <p:nvPr/>
        </p:nvSpPr>
        <p:spPr>
          <a:xfrm>
            <a:off x="703586" y="807747"/>
            <a:ext cx="4225531" cy="496674"/>
          </a:xfrm>
          <a:prstGeom prst="rect">
            <a:avLst/>
          </a:prstGeom>
          <a:noFill/>
        </p:spPr>
        <p:txBody>
          <a:bodyPr wrap="square" rtlCol="0">
            <a:spAutoFit/>
          </a:bodyPr>
          <a:lstStyle>
            <a:defPPr>
              <a:defRPr lang="en-US"/>
            </a:defPPr>
            <a:lvl1pPr>
              <a:lnSpc>
                <a:spcPct val="150000"/>
              </a:lnSpc>
              <a:defRPr sz="1400" b="1">
                <a:solidFill>
                  <a:schemeClr val="tx1">
                    <a:lumMod val="85000"/>
                    <a:lumOff val="15000"/>
                  </a:schemeClr>
                </a:solidFill>
                <a:latin typeface="Open Sans Medium" pitchFamily="2" charset="0"/>
                <a:ea typeface="Open Sans Light" panose="020B0606030504020204" pitchFamily="34" charset="0"/>
                <a:cs typeface="Open Sans Light" panose="020B0606030504020204" pitchFamily="34" charset="0"/>
              </a:defRPr>
            </a:lvl1pPr>
          </a:lstStyle>
          <a:p>
            <a:r>
              <a:rPr lang="en-US" sz="2000" dirty="0"/>
              <a:t>Kiểm </a:t>
            </a:r>
            <a:r>
              <a:rPr lang="en-US" sz="2000" dirty="0" err="1"/>
              <a:t>tra</a:t>
            </a:r>
            <a:r>
              <a:rPr lang="en-US" sz="2000" dirty="0"/>
              <a:t> </a:t>
            </a:r>
            <a:r>
              <a:rPr lang="en-US" sz="2000" dirty="0" err="1"/>
              <a:t>cột</a:t>
            </a:r>
            <a:r>
              <a:rPr lang="en-US" sz="2000" dirty="0"/>
              <a:t> gender</a:t>
            </a:r>
          </a:p>
        </p:txBody>
      </p:sp>
      <p:pic>
        <p:nvPicPr>
          <p:cNvPr id="12" name="Picture 11">
            <a:extLst>
              <a:ext uri="{FF2B5EF4-FFF2-40B4-BE49-F238E27FC236}">
                <a16:creationId xmlns:a16="http://schemas.microsoft.com/office/drawing/2014/main" id="{0B1F9205-8182-C710-F8BD-708B0CB4AC3E}"/>
              </a:ext>
            </a:extLst>
          </p:cNvPr>
          <p:cNvPicPr>
            <a:picLocks noChangeAspect="1"/>
          </p:cNvPicPr>
          <p:nvPr/>
        </p:nvPicPr>
        <p:blipFill>
          <a:blip r:embed="rId3"/>
          <a:stretch>
            <a:fillRect/>
          </a:stretch>
        </p:blipFill>
        <p:spPr>
          <a:xfrm>
            <a:off x="5801080" y="1304421"/>
            <a:ext cx="6302430" cy="5518265"/>
          </a:xfrm>
          <a:prstGeom prst="rect">
            <a:avLst/>
          </a:prstGeom>
        </p:spPr>
      </p:pic>
      <p:sp>
        <p:nvSpPr>
          <p:cNvPr id="13" name="Oval 12">
            <a:extLst>
              <a:ext uri="{FF2B5EF4-FFF2-40B4-BE49-F238E27FC236}">
                <a16:creationId xmlns:a16="http://schemas.microsoft.com/office/drawing/2014/main" id="{9EFC5106-1657-DB3C-9ECB-39D3F39BE3C5}"/>
              </a:ext>
            </a:extLst>
          </p:cNvPr>
          <p:cNvSpPr/>
          <p:nvPr/>
        </p:nvSpPr>
        <p:spPr>
          <a:xfrm rot="2217738">
            <a:off x="4282257" y="329551"/>
            <a:ext cx="2165684" cy="1077194"/>
          </a:xfrm>
          <a:prstGeom prst="ellipse">
            <a:avLst/>
          </a:prstGeom>
          <a:noFill/>
          <a:ln w="19050">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0181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7D3821-60AC-2CE9-70CC-E438B626447E}"/>
              </a:ext>
            </a:extLst>
          </p:cNvPr>
          <p:cNvSpPr txBox="1"/>
          <p:nvPr/>
        </p:nvSpPr>
        <p:spPr>
          <a:xfrm>
            <a:off x="229954" y="221817"/>
            <a:ext cx="3878692" cy="646331"/>
          </a:xfrm>
          <a:prstGeom prst="rect">
            <a:avLst/>
          </a:prstGeom>
          <a:noFill/>
        </p:spPr>
        <p:txBody>
          <a:bodyPr wrap="square" rtlCol="0">
            <a:spAutoFit/>
          </a:bodyPr>
          <a:lstStyle/>
          <a:p>
            <a:r>
              <a:rPr lang="en-US" sz="3600" b="1" dirty="0">
                <a:latin typeface="DM Serif Display" pitchFamily="2" charset="0"/>
                <a:ea typeface="Jost Medium" pitchFamily="2" charset="0"/>
                <a:cs typeface="Poppins SemiBold" panose="00000700000000000000" pitchFamily="2" charset="0"/>
              </a:rPr>
              <a:t>II.  </a:t>
            </a:r>
            <a:r>
              <a:rPr lang="en-US" sz="3600" b="1" dirty="0" err="1">
                <a:latin typeface="DM Serif Display" pitchFamily="2" charset="0"/>
                <a:ea typeface="Jost Medium" pitchFamily="2" charset="0"/>
                <a:cs typeface="Poppins SemiBold" panose="00000700000000000000" pitchFamily="2" charset="0"/>
              </a:rPr>
              <a:t>Xử</a:t>
            </a:r>
            <a:r>
              <a:rPr lang="en-US" sz="3600" b="1" dirty="0">
                <a:latin typeface="DM Serif Display" pitchFamily="2" charset="0"/>
                <a:ea typeface="Jost Medium" pitchFamily="2" charset="0"/>
                <a:cs typeface="Poppins SemiBold" panose="00000700000000000000" pitchFamily="2" charset="0"/>
              </a:rPr>
              <a:t> </a:t>
            </a:r>
            <a:r>
              <a:rPr lang="en-US" sz="3600" b="1" dirty="0" err="1">
                <a:latin typeface="DM Serif Display" pitchFamily="2" charset="0"/>
                <a:ea typeface="Jost Medium" pitchFamily="2" charset="0"/>
                <a:cs typeface="Poppins SemiBold" panose="00000700000000000000" pitchFamily="2" charset="0"/>
              </a:rPr>
              <a:t>lý</a:t>
            </a:r>
            <a:r>
              <a:rPr lang="en-US" sz="3600" b="1" dirty="0">
                <a:latin typeface="DM Serif Display" pitchFamily="2" charset="0"/>
                <a:ea typeface="Jost Medium" pitchFamily="2" charset="0"/>
                <a:cs typeface="Poppins SemiBold" panose="00000700000000000000" pitchFamily="2" charset="0"/>
              </a:rPr>
              <a:t> </a:t>
            </a:r>
            <a:r>
              <a:rPr lang="en-US" sz="3600" b="1" dirty="0" err="1">
                <a:latin typeface="DM Serif Display" pitchFamily="2" charset="0"/>
                <a:ea typeface="Jost Medium" pitchFamily="2" charset="0"/>
                <a:cs typeface="Poppins SemiBold" panose="00000700000000000000" pitchFamily="2" charset="0"/>
              </a:rPr>
              <a:t>dữ</a:t>
            </a:r>
            <a:r>
              <a:rPr lang="en-US" sz="3600" b="1" dirty="0">
                <a:latin typeface="DM Serif Display" pitchFamily="2" charset="0"/>
                <a:ea typeface="Jost Medium" pitchFamily="2" charset="0"/>
                <a:cs typeface="Poppins SemiBold" panose="00000700000000000000" pitchFamily="2" charset="0"/>
              </a:rPr>
              <a:t> </a:t>
            </a:r>
            <a:r>
              <a:rPr lang="en-US" sz="3600" b="1" dirty="0" err="1">
                <a:latin typeface="DM Serif Display" pitchFamily="2" charset="0"/>
                <a:ea typeface="Jost Medium" pitchFamily="2" charset="0"/>
                <a:cs typeface="Poppins SemiBold" panose="00000700000000000000" pitchFamily="2" charset="0"/>
              </a:rPr>
              <a:t>liệu</a:t>
            </a:r>
            <a:endParaRPr lang="en-US" sz="3600" b="1" dirty="0">
              <a:latin typeface="DM Serif Display" pitchFamily="2" charset="0"/>
              <a:ea typeface="Jost Medium" pitchFamily="2" charset="0"/>
              <a:cs typeface="Poppins SemiBold" panose="00000700000000000000" pitchFamily="2" charset="0"/>
            </a:endParaRPr>
          </a:p>
        </p:txBody>
      </p:sp>
      <p:sp>
        <p:nvSpPr>
          <p:cNvPr id="10" name="TextBox 9">
            <a:extLst>
              <a:ext uri="{FF2B5EF4-FFF2-40B4-BE49-F238E27FC236}">
                <a16:creationId xmlns:a16="http://schemas.microsoft.com/office/drawing/2014/main" id="{0D62B94A-0267-9A50-AF94-9D1D420BE431}"/>
              </a:ext>
            </a:extLst>
          </p:cNvPr>
          <p:cNvSpPr txBox="1"/>
          <p:nvPr/>
        </p:nvSpPr>
        <p:spPr>
          <a:xfrm>
            <a:off x="3075309" y="5331947"/>
            <a:ext cx="7806931" cy="496674"/>
          </a:xfrm>
          <a:prstGeom prst="rect">
            <a:avLst/>
          </a:prstGeom>
          <a:noFill/>
        </p:spPr>
        <p:txBody>
          <a:bodyPr wrap="square" rtlCol="0">
            <a:spAutoFit/>
          </a:bodyPr>
          <a:lstStyle>
            <a:defPPr>
              <a:defRPr lang="en-US"/>
            </a:defPPr>
            <a:lvl1pPr>
              <a:lnSpc>
                <a:spcPct val="150000"/>
              </a:lnSpc>
              <a:defRPr sz="1400" b="1">
                <a:solidFill>
                  <a:schemeClr val="tx1">
                    <a:lumMod val="85000"/>
                    <a:lumOff val="15000"/>
                  </a:schemeClr>
                </a:solidFill>
                <a:latin typeface="Open Sans Medium" pitchFamily="2" charset="0"/>
                <a:ea typeface="Open Sans Light" panose="020B0606030504020204" pitchFamily="34" charset="0"/>
                <a:cs typeface="Open Sans Light" panose="020B0606030504020204" pitchFamily="34" charset="0"/>
              </a:defRPr>
            </a:lvl1pPr>
          </a:lstStyle>
          <a:p>
            <a:r>
              <a:rPr lang="en-US" sz="2000" dirty="0">
                <a:solidFill>
                  <a:schemeClr val="accent1"/>
                </a:solidFill>
              </a:rPr>
              <a:t>Nhận </a:t>
            </a:r>
            <a:r>
              <a:rPr lang="en-US" sz="2000" dirty="0" err="1">
                <a:solidFill>
                  <a:schemeClr val="accent1"/>
                </a:solidFill>
              </a:rPr>
              <a:t>xét</a:t>
            </a:r>
            <a:r>
              <a:rPr lang="en-US" sz="2000" dirty="0">
                <a:solidFill>
                  <a:schemeClr val="accent1"/>
                </a:solidFill>
              </a:rPr>
              <a:t>: </a:t>
            </a:r>
            <a:r>
              <a:rPr lang="en-US" sz="2000" dirty="0" err="1">
                <a:solidFill>
                  <a:schemeClr val="accent1"/>
                </a:solidFill>
              </a:rPr>
              <a:t>Cả</a:t>
            </a:r>
            <a:r>
              <a:rPr lang="en-US" sz="2000" dirty="0">
                <a:solidFill>
                  <a:schemeClr val="accent1"/>
                </a:solidFill>
              </a:rPr>
              <a:t> 2 </a:t>
            </a:r>
            <a:r>
              <a:rPr lang="en-US" sz="2000" dirty="0" err="1">
                <a:solidFill>
                  <a:schemeClr val="accent1"/>
                </a:solidFill>
              </a:rPr>
              <a:t>cột</a:t>
            </a:r>
            <a:r>
              <a:rPr lang="en-US" sz="2000" dirty="0">
                <a:solidFill>
                  <a:schemeClr val="accent1"/>
                </a:solidFill>
              </a:rPr>
              <a:t> </a:t>
            </a:r>
            <a:r>
              <a:rPr lang="en-US" sz="2000" dirty="0" err="1">
                <a:solidFill>
                  <a:schemeClr val="accent1"/>
                </a:solidFill>
              </a:rPr>
              <a:t>đều</a:t>
            </a:r>
            <a:r>
              <a:rPr lang="en-US" sz="2000" dirty="0">
                <a:solidFill>
                  <a:schemeClr val="accent1"/>
                </a:solidFill>
              </a:rPr>
              <a:t> </a:t>
            </a:r>
            <a:r>
              <a:rPr lang="en-US" sz="2000" dirty="0" err="1">
                <a:solidFill>
                  <a:schemeClr val="accent1"/>
                </a:solidFill>
              </a:rPr>
              <a:t>không</a:t>
            </a:r>
            <a:r>
              <a:rPr lang="en-US" sz="2000" dirty="0">
                <a:solidFill>
                  <a:schemeClr val="accent1"/>
                </a:solidFill>
              </a:rPr>
              <a:t> </a:t>
            </a:r>
            <a:r>
              <a:rPr lang="en-US" sz="2000" dirty="0" err="1">
                <a:solidFill>
                  <a:schemeClr val="accent1"/>
                </a:solidFill>
              </a:rPr>
              <a:t>có</a:t>
            </a:r>
            <a:r>
              <a:rPr lang="en-US" sz="2000" dirty="0">
                <a:solidFill>
                  <a:schemeClr val="accent1"/>
                </a:solidFill>
              </a:rPr>
              <a:t> </a:t>
            </a:r>
            <a:r>
              <a:rPr lang="en-US" sz="2000" dirty="0" err="1">
                <a:solidFill>
                  <a:schemeClr val="accent1"/>
                </a:solidFill>
              </a:rPr>
              <a:t>giá</a:t>
            </a:r>
            <a:r>
              <a:rPr lang="en-US" sz="2000" dirty="0">
                <a:solidFill>
                  <a:schemeClr val="accent1"/>
                </a:solidFill>
              </a:rPr>
              <a:t> </a:t>
            </a:r>
            <a:r>
              <a:rPr lang="en-US" sz="2000" dirty="0" err="1">
                <a:solidFill>
                  <a:schemeClr val="accent1"/>
                </a:solidFill>
              </a:rPr>
              <a:t>trị</a:t>
            </a:r>
            <a:r>
              <a:rPr lang="en-US" sz="2000" dirty="0">
                <a:solidFill>
                  <a:schemeClr val="accent1"/>
                </a:solidFill>
              </a:rPr>
              <a:t> </a:t>
            </a:r>
            <a:r>
              <a:rPr lang="en-US" sz="2000" dirty="0" err="1">
                <a:solidFill>
                  <a:schemeClr val="accent1"/>
                </a:solidFill>
              </a:rPr>
              <a:t>đặc</a:t>
            </a:r>
            <a:r>
              <a:rPr lang="en-US" sz="2000" dirty="0">
                <a:solidFill>
                  <a:schemeClr val="accent1"/>
                </a:solidFill>
              </a:rPr>
              <a:t> </a:t>
            </a:r>
            <a:r>
              <a:rPr lang="en-US" sz="2000" dirty="0" err="1">
                <a:solidFill>
                  <a:schemeClr val="accent1"/>
                </a:solidFill>
              </a:rPr>
              <a:t>biệt</a:t>
            </a:r>
            <a:endParaRPr lang="en-US" sz="2000" dirty="0">
              <a:solidFill>
                <a:schemeClr val="accent1"/>
              </a:solidFill>
            </a:endParaRPr>
          </a:p>
        </p:txBody>
      </p:sp>
      <p:sp>
        <p:nvSpPr>
          <p:cNvPr id="11" name="TextBox 10">
            <a:extLst>
              <a:ext uri="{FF2B5EF4-FFF2-40B4-BE49-F238E27FC236}">
                <a16:creationId xmlns:a16="http://schemas.microsoft.com/office/drawing/2014/main" id="{1364CE37-5E08-AA09-CB15-E337926A2888}"/>
              </a:ext>
            </a:extLst>
          </p:cNvPr>
          <p:cNvSpPr txBox="1"/>
          <p:nvPr/>
        </p:nvSpPr>
        <p:spPr>
          <a:xfrm>
            <a:off x="551184" y="1029379"/>
            <a:ext cx="4849489" cy="496674"/>
          </a:xfrm>
          <a:prstGeom prst="rect">
            <a:avLst/>
          </a:prstGeom>
          <a:noFill/>
        </p:spPr>
        <p:txBody>
          <a:bodyPr wrap="square" rtlCol="0">
            <a:spAutoFit/>
          </a:bodyPr>
          <a:lstStyle>
            <a:defPPr>
              <a:defRPr lang="en-US"/>
            </a:defPPr>
            <a:lvl1pPr>
              <a:lnSpc>
                <a:spcPct val="150000"/>
              </a:lnSpc>
              <a:defRPr sz="1400" b="1">
                <a:solidFill>
                  <a:schemeClr val="tx1">
                    <a:lumMod val="85000"/>
                    <a:lumOff val="15000"/>
                  </a:schemeClr>
                </a:solidFill>
                <a:latin typeface="Open Sans Medium" pitchFamily="2" charset="0"/>
                <a:ea typeface="Open Sans Light" panose="020B0606030504020204" pitchFamily="34" charset="0"/>
                <a:cs typeface="Open Sans Light" panose="020B0606030504020204" pitchFamily="34" charset="0"/>
              </a:defRPr>
            </a:lvl1pPr>
          </a:lstStyle>
          <a:p>
            <a:r>
              <a:rPr lang="en-US" sz="2000" dirty="0"/>
              <a:t>Kiểm </a:t>
            </a:r>
            <a:r>
              <a:rPr lang="en-US" sz="2000" dirty="0" err="1"/>
              <a:t>tra</a:t>
            </a:r>
            <a:r>
              <a:rPr lang="en-US" sz="2000" dirty="0"/>
              <a:t> </a:t>
            </a:r>
            <a:r>
              <a:rPr lang="en-US" sz="2000" dirty="0" err="1"/>
              <a:t>giá</a:t>
            </a:r>
            <a:r>
              <a:rPr lang="en-US" sz="2000" dirty="0"/>
              <a:t> </a:t>
            </a:r>
            <a:r>
              <a:rPr lang="en-US" sz="2000" dirty="0" err="1"/>
              <a:t>trị</a:t>
            </a:r>
            <a:r>
              <a:rPr lang="en-US" sz="2000" dirty="0"/>
              <a:t> </a:t>
            </a:r>
            <a:r>
              <a:rPr lang="en-US" sz="2000" dirty="0" err="1"/>
              <a:t>cột</a:t>
            </a:r>
            <a:r>
              <a:rPr lang="en-US" sz="2000" dirty="0"/>
              <a:t> Residence type</a:t>
            </a:r>
          </a:p>
        </p:txBody>
      </p:sp>
      <p:sp>
        <p:nvSpPr>
          <p:cNvPr id="13" name="Oval 12">
            <a:extLst>
              <a:ext uri="{FF2B5EF4-FFF2-40B4-BE49-F238E27FC236}">
                <a16:creationId xmlns:a16="http://schemas.microsoft.com/office/drawing/2014/main" id="{9EFC5106-1657-DB3C-9ECB-39D3F39BE3C5}"/>
              </a:ext>
            </a:extLst>
          </p:cNvPr>
          <p:cNvSpPr/>
          <p:nvPr/>
        </p:nvSpPr>
        <p:spPr>
          <a:xfrm rot="2217738">
            <a:off x="4282257" y="329551"/>
            <a:ext cx="2165684" cy="1077194"/>
          </a:xfrm>
          <a:prstGeom prst="ellipse">
            <a:avLst/>
          </a:prstGeom>
          <a:noFill/>
          <a:ln w="19050">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EDD58F4D-09FF-2F32-1BB9-453C44A75A03}"/>
              </a:ext>
            </a:extLst>
          </p:cNvPr>
          <p:cNvPicPr>
            <a:picLocks noChangeAspect="1"/>
          </p:cNvPicPr>
          <p:nvPr/>
        </p:nvPicPr>
        <p:blipFill>
          <a:blip r:embed="rId2"/>
          <a:stretch>
            <a:fillRect/>
          </a:stretch>
        </p:blipFill>
        <p:spPr>
          <a:xfrm>
            <a:off x="229954" y="1603692"/>
            <a:ext cx="5491947" cy="3304703"/>
          </a:xfrm>
          <a:prstGeom prst="rect">
            <a:avLst/>
          </a:prstGeom>
        </p:spPr>
      </p:pic>
      <p:pic>
        <p:nvPicPr>
          <p:cNvPr id="3" name="Picture 2">
            <a:extLst>
              <a:ext uri="{FF2B5EF4-FFF2-40B4-BE49-F238E27FC236}">
                <a16:creationId xmlns:a16="http://schemas.microsoft.com/office/drawing/2014/main" id="{59799126-CF53-8758-A516-1105620F0515}"/>
              </a:ext>
            </a:extLst>
          </p:cNvPr>
          <p:cNvPicPr>
            <a:picLocks noChangeAspect="1"/>
          </p:cNvPicPr>
          <p:nvPr/>
        </p:nvPicPr>
        <p:blipFill>
          <a:blip r:embed="rId3"/>
          <a:stretch>
            <a:fillRect/>
          </a:stretch>
        </p:blipFill>
        <p:spPr>
          <a:xfrm>
            <a:off x="5967340" y="1603691"/>
            <a:ext cx="5892810" cy="3304704"/>
          </a:xfrm>
          <a:prstGeom prst="rect">
            <a:avLst/>
          </a:prstGeom>
        </p:spPr>
      </p:pic>
      <p:sp>
        <p:nvSpPr>
          <p:cNvPr id="6" name="TextBox 5">
            <a:extLst>
              <a:ext uri="{FF2B5EF4-FFF2-40B4-BE49-F238E27FC236}">
                <a16:creationId xmlns:a16="http://schemas.microsoft.com/office/drawing/2014/main" id="{CF395F06-2186-380E-C365-161CBC75382B}"/>
              </a:ext>
            </a:extLst>
          </p:cNvPr>
          <p:cNvSpPr txBox="1"/>
          <p:nvPr/>
        </p:nvSpPr>
        <p:spPr>
          <a:xfrm>
            <a:off x="6489000" y="1029379"/>
            <a:ext cx="4849489" cy="496674"/>
          </a:xfrm>
          <a:prstGeom prst="rect">
            <a:avLst/>
          </a:prstGeom>
          <a:noFill/>
        </p:spPr>
        <p:txBody>
          <a:bodyPr wrap="square" rtlCol="0">
            <a:spAutoFit/>
          </a:bodyPr>
          <a:lstStyle>
            <a:defPPr>
              <a:defRPr lang="en-US"/>
            </a:defPPr>
            <a:lvl1pPr>
              <a:lnSpc>
                <a:spcPct val="150000"/>
              </a:lnSpc>
              <a:defRPr sz="1400" b="1">
                <a:solidFill>
                  <a:schemeClr val="tx1">
                    <a:lumMod val="85000"/>
                    <a:lumOff val="15000"/>
                  </a:schemeClr>
                </a:solidFill>
                <a:latin typeface="Open Sans Medium" pitchFamily="2" charset="0"/>
                <a:ea typeface="Open Sans Light" panose="020B0606030504020204" pitchFamily="34" charset="0"/>
                <a:cs typeface="Open Sans Light" panose="020B0606030504020204" pitchFamily="34" charset="0"/>
              </a:defRPr>
            </a:lvl1pPr>
          </a:lstStyle>
          <a:p>
            <a:r>
              <a:rPr lang="en-US" sz="2000" dirty="0"/>
              <a:t>Kiểm </a:t>
            </a:r>
            <a:r>
              <a:rPr lang="en-US" sz="2000" dirty="0" err="1"/>
              <a:t>tra</a:t>
            </a:r>
            <a:r>
              <a:rPr lang="en-US" sz="2000" dirty="0"/>
              <a:t> </a:t>
            </a:r>
            <a:r>
              <a:rPr lang="en-US" sz="2000" dirty="0" err="1"/>
              <a:t>cột</a:t>
            </a:r>
            <a:r>
              <a:rPr lang="en-US" sz="2000" dirty="0"/>
              <a:t> </a:t>
            </a:r>
            <a:r>
              <a:rPr lang="en-US" sz="2000" dirty="0" err="1"/>
              <a:t>ever_married</a:t>
            </a:r>
            <a:endParaRPr lang="en-US" sz="2000" dirty="0"/>
          </a:p>
        </p:txBody>
      </p:sp>
    </p:spTree>
    <p:extLst>
      <p:ext uri="{BB962C8B-B14F-4D97-AF65-F5344CB8AC3E}">
        <p14:creationId xmlns:p14="http://schemas.microsoft.com/office/powerpoint/2010/main" val="1082170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F8A2CDDB-567F-B922-62C7-E73FE4B18EFB}"/>
              </a:ext>
            </a:extLst>
          </p:cNvPr>
          <p:cNvSpPr>
            <a:spLocks noGrp="1"/>
          </p:cNvSpPr>
          <p:nvPr>
            <p:ph type="pic" sz="quarter" idx="10"/>
          </p:nvPr>
        </p:nvSpPr>
        <p:spPr/>
        <p:txBody>
          <a:bodyPr/>
          <a:lstStyle/>
          <a:p>
            <a:endParaRPr lang="en-US"/>
          </a:p>
        </p:txBody>
      </p:sp>
      <p:sp>
        <p:nvSpPr>
          <p:cNvPr id="20" name="Round Single Corner Rectangle 19">
            <a:extLst>
              <a:ext uri="{FF2B5EF4-FFF2-40B4-BE49-F238E27FC236}">
                <a16:creationId xmlns:a16="http://schemas.microsoft.com/office/drawing/2014/main" id="{C5C7016D-CED7-767D-7E8C-73DDA3A69F4E}"/>
              </a:ext>
            </a:extLst>
          </p:cNvPr>
          <p:cNvSpPr/>
          <p:nvPr/>
        </p:nvSpPr>
        <p:spPr>
          <a:xfrm rot="10800000">
            <a:off x="6095999" y="-658"/>
            <a:ext cx="6123582" cy="6386948"/>
          </a:xfrm>
          <a:prstGeom prst="round1Rect">
            <a:avLst>
              <a:gd name="adj" fmla="val 14326"/>
            </a:avLst>
          </a:prstGeom>
          <a:solidFill>
            <a:schemeClr val="tx2">
              <a:alpha val="7700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9B52085-9D63-06AC-AFDC-C039BD88A0A7}"/>
              </a:ext>
            </a:extLst>
          </p:cNvPr>
          <p:cNvSpPr txBox="1"/>
          <p:nvPr/>
        </p:nvSpPr>
        <p:spPr>
          <a:xfrm>
            <a:off x="977900" y="2269486"/>
            <a:ext cx="4175229" cy="923330"/>
          </a:xfrm>
          <a:prstGeom prst="rect">
            <a:avLst/>
          </a:prstGeom>
          <a:noFill/>
        </p:spPr>
        <p:txBody>
          <a:bodyPr wrap="square" rtlCol="0">
            <a:spAutoFit/>
          </a:bodyPr>
          <a:lstStyle/>
          <a:p>
            <a:pPr algn="ctr"/>
            <a:r>
              <a:rPr lang="en-US" sz="5400" b="1" dirty="0">
                <a:latin typeface="DM Serif Display" pitchFamily="2" charset="0"/>
                <a:ea typeface="Jost Medium" pitchFamily="2" charset="0"/>
                <a:cs typeface="Poppins SemiBold" panose="00000700000000000000" pitchFamily="2" charset="0"/>
              </a:rPr>
              <a:t>Thành </a:t>
            </a:r>
            <a:r>
              <a:rPr lang="en-US" sz="5400" b="1" dirty="0" err="1">
                <a:latin typeface="DM Serif Display" pitchFamily="2" charset="0"/>
                <a:ea typeface="Jost Medium" pitchFamily="2" charset="0"/>
                <a:cs typeface="Poppins SemiBold" panose="00000700000000000000" pitchFamily="2" charset="0"/>
              </a:rPr>
              <a:t>viên</a:t>
            </a:r>
            <a:endParaRPr lang="id-ID" sz="5400" b="1" dirty="0">
              <a:latin typeface="DM Serif Display" pitchFamily="2" charset="0"/>
              <a:ea typeface="Jost Medium" pitchFamily="2" charset="0"/>
              <a:cs typeface="Poppins SemiBold" panose="00000700000000000000" pitchFamily="2" charset="0"/>
            </a:endParaRPr>
          </a:p>
        </p:txBody>
      </p:sp>
      <p:sp>
        <p:nvSpPr>
          <p:cNvPr id="9" name="TextBox 8">
            <a:extLst>
              <a:ext uri="{FF2B5EF4-FFF2-40B4-BE49-F238E27FC236}">
                <a16:creationId xmlns:a16="http://schemas.microsoft.com/office/drawing/2014/main" id="{61E97AEF-B4F7-C73A-D3B8-E396BE34390D}"/>
              </a:ext>
            </a:extLst>
          </p:cNvPr>
          <p:cNvSpPr txBox="1"/>
          <p:nvPr/>
        </p:nvSpPr>
        <p:spPr>
          <a:xfrm>
            <a:off x="6701667" y="1097314"/>
            <a:ext cx="6123581" cy="658385"/>
          </a:xfrm>
          <a:prstGeom prst="rect">
            <a:avLst/>
          </a:prstGeom>
          <a:noFill/>
        </p:spPr>
        <p:txBody>
          <a:bodyPr wrap="square" rtlCol="0">
            <a:spAutoFit/>
          </a:bodyPr>
          <a:lstStyle>
            <a:defPPr>
              <a:defRPr lang="en-US"/>
            </a:defPPr>
            <a:lvl1pPr>
              <a:lnSpc>
                <a:spcPct val="150000"/>
              </a:lnSpc>
              <a:defRPr sz="1200">
                <a:solidFill>
                  <a:schemeClr val="tx1">
                    <a:lumMod val="85000"/>
                    <a:lumOff val="15000"/>
                  </a:schemeClr>
                </a:solidFill>
                <a:latin typeface="Open Sans Medium" pitchFamily="2" charset="0"/>
                <a:ea typeface="Open Sans Light" panose="020B0606030504020204" pitchFamily="34" charset="0"/>
                <a:cs typeface="Open Sans Light" panose="020B0606030504020204" pitchFamily="34" charset="0"/>
              </a:defRPr>
            </a:lvl1pPr>
          </a:lstStyle>
          <a:p>
            <a:r>
              <a:rPr lang="en-US" sz="2800" dirty="0" err="1">
                <a:solidFill>
                  <a:schemeClr val="bg1"/>
                </a:solidFill>
              </a:rPr>
              <a:t>Nguyễn</a:t>
            </a:r>
            <a:r>
              <a:rPr lang="en-US" sz="2800" dirty="0">
                <a:solidFill>
                  <a:schemeClr val="bg1"/>
                </a:solidFill>
              </a:rPr>
              <a:t> </a:t>
            </a:r>
            <a:r>
              <a:rPr lang="en-US" sz="2800" dirty="0" err="1">
                <a:solidFill>
                  <a:schemeClr val="bg1"/>
                </a:solidFill>
              </a:rPr>
              <a:t>Tấn</a:t>
            </a:r>
            <a:r>
              <a:rPr lang="en-US" sz="2800" dirty="0">
                <a:solidFill>
                  <a:schemeClr val="bg1"/>
                </a:solidFill>
              </a:rPr>
              <a:t> Khang      21133105</a:t>
            </a:r>
          </a:p>
        </p:txBody>
      </p:sp>
      <p:sp>
        <p:nvSpPr>
          <p:cNvPr id="13" name="TextBox 12">
            <a:extLst>
              <a:ext uri="{FF2B5EF4-FFF2-40B4-BE49-F238E27FC236}">
                <a16:creationId xmlns:a16="http://schemas.microsoft.com/office/drawing/2014/main" id="{71A7F654-3B39-D402-1C82-664C7A384C6F}"/>
              </a:ext>
            </a:extLst>
          </p:cNvPr>
          <p:cNvSpPr txBox="1"/>
          <p:nvPr/>
        </p:nvSpPr>
        <p:spPr>
          <a:xfrm>
            <a:off x="6671129" y="2269486"/>
            <a:ext cx="6622810" cy="658385"/>
          </a:xfrm>
          <a:prstGeom prst="rect">
            <a:avLst/>
          </a:prstGeom>
          <a:noFill/>
        </p:spPr>
        <p:txBody>
          <a:bodyPr wrap="square" rtlCol="0">
            <a:spAutoFit/>
          </a:bodyPr>
          <a:lstStyle>
            <a:defPPr>
              <a:defRPr lang="en-US"/>
            </a:defPPr>
            <a:lvl1pPr>
              <a:lnSpc>
                <a:spcPct val="150000"/>
              </a:lnSpc>
              <a:defRPr sz="1200">
                <a:solidFill>
                  <a:schemeClr val="tx1">
                    <a:lumMod val="85000"/>
                    <a:lumOff val="15000"/>
                  </a:schemeClr>
                </a:solidFill>
                <a:latin typeface="Open Sans Medium" pitchFamily="2" charset="0"/>
                <a:ea typeface="Open Sans Light" panose="020B0606030504020204" pitchFamily="34" charset="0"/>
                <a:cs typeface="Open Sans Light" panose="020B0606030504020204" pitchFamily="34" charset="0"/>
              </a:defRPr>
            </a:lvl1pPr>
          </a:lstStyle>
          <a:p>
            <a:r>
              <a:rPr lang="en-US" sz="2800" dirty="0">
                <a:solidFill>
                  <a:schemeClr val="bg1"/>
                </a:solidFill>
              </a:rPr>
              <a:t>Lê Hoàng </a:t>
            </a:r>
            <a:r>
              <a:rPr lang="en-US" sz="2800" dirty="0" err="1">
                <a:solidFill>
                  <a:schemeClr val="bg1"/>
                </a:solidFill>
              </a:rPr>
              <a:t>Đức</a:t>
            </a:r>
            <a:r>
              <a:rPr lang="en-US" sz="2800" dirty="0">
                <a:solidFill>
                  <a:schemeClr val="bg1"/>
                </a:solidFill>
              </a:rPr>
              <a:t> Duy	21133016</a:t>
            </a:r>
          </a:p>
        </p:txBody>
      </p:sp>
      <p:sp>
        <p:nvSpPr>
          <p:cNvPr id="14" name="TextBox 13">
            <a:extLst>
              <a:ext uri="{FF2B5EF4-FFF2-40B4-BE49-F238E27FC236}">
                <a16:creationId xmlns:a16="http://schemas.microsoft.com/office/drawing/2014/main" id="{AE5669FD-9447-DB52-9899-961A65FF11AB}"/>
              </a:ext>
            </a:extLst>
          </p:cNvPr>
          <p:cNvSpPr txBox="1"/>
          <p:nvPr/>
        </p:nvSpPr>
        <p:spPr>
          <a:xfrm>
            <a:off x="6671129" y="3204566"/>
            <a:ext cx="5851285" cy="658385"/>
          </a:xfrm>
          <a:prstGeom prst="rect">
            <a:avLst/>
          </a:prstGeom>
          <a:noFill/>
        </p:spPr>
        <p:txBody>
          <a:bodyPr wrap="square" rtlCol="0">
            <a:spAutoFit/>
          </a:bodyPr>
          <a:lstStyle>
            <a:defPPr>
              <a:defRPr lang="en-US"/>
            </a:defPPr>
            <a:lvl1pPr>
              <a:lnSpc>
                <a:spcPct val="150000"/>
              </a:lnSpc>
              <a:defRPr sz="1200">
                <a:solidFill>
                  <a:schemeClr val="tx1">
                    <a:lumMod val="85000"/>
                    <a:lumOff val="15000"/>
                  </a:schemeClr>
                </a:solidFill>
                <a:latin typeface="Open Sans Medium" pitchFamily="2" charset="0"/>
                <a:ea typeface="Open Sans Light" panose="020B0606030504020204" pitchFamily="34" charset="0"/>
                <a:cs typeface="Open Sans Light" panose="020B0606030504020204" pitchFamily="34" charset="0"/>
              </a:defRPr>
            </a:lvl1pPr>
          </a:lstStyle>
          <a:p>
            <a:r>
              <a:rPr lang="en-US" sz="2800" dirty="0" err="1">
                <a:solidFill>
                  <a:schemeClr val="bg1"/>
                </a:solidFill>
              </a:rPr>
              <a:t>Nguyễn</a:t>
            </a:r>
            <a:r>
              <a:rPr lang="en-US" sz="2800" dirty="0">
                <a:solidFill>
                  <a:schemeClr val="bg1"/>
                </a:solidFill>
              </a:rPr>
              <a:t> </a:t>
            </a:r>
            <a:r>
              <a:rPr lang="en-US" sz="2800" dirty="0" err="1">
                <a:solidFill>
                  <a:schemeClr val="bg1"/>
                </a:solidFill>
              </a:rPr>
              <a:t>Thị</a:t>
            </a:r>
            <a:r>
              <a:rPr lang="en-US" sz="2800" dirty="0">
                <a:solidFill>
                  <a:schemeClr val="bg1"/>
                </a:solidFill>
              </a:rPr>
              <a:t> </a:t>
            </a:r>
            <a:r>
              <a:rPr lang="en-US" sz="2800" dirty="0" err="1">
                <a:solidFill>
                  <a:schemeClr val="bg1"/>
                </a:solidFill>
              </a:rPr>
              <a:t>Thuỳ</a:t>
            </a:r>
            <a:r>
              <a:rPr lang="en-US" sz="2800" dirty="0">
                <a:solidFill>
                  <a:schemeClr val="bg1"/>
                </a:solidFill>
              </a:rPr>
              <a:t> Linh	21133051</a:t>
            </a:r>
          </a:p>
        </p:txBody>
      </p:sp>
      <p:sp>
        <p:nvSpPr>
          <p:cNvPr id="15" name="TextBox 14">
            <a:extLst>
              <a:ext uri="{FF2B5EF4-FFF2-40B4-BE49-F238E27FC236}">
                <a16:creationId xmlns:a16="http://schemas.microsoft.com/office/drawing/2014/main" id="{E1418F51-AD43-C63F-B055-98F399B0C139}"/>
              </a:ext>
            </a:extLst>
          </p:cNvPr>
          <p:cNvSpPr txBox="1"/>
          <p:nvPr/>
        </p:nvSpPr>
        <p:spPr>
          <a:xfrm>
            <a:off x="6701667" y="4219710"/>
            <a:ext cx="6375160" cy="658385"/>
          </a:xfrm>
          <a:prstGeom prst="rect">
            <a:avLst/>
          </a:prstGeom>
          <a:noFill/>
        </p:spPr>
        <p:txBody>
          <a:bodyPr wrap="square" rtlCol="0">
            <a:spAutoFit/>
          </a:bodyPr>
          <a:lstStyle>
            <a:defPPr>
              <a:defRPr lang="en-US"/>
            </a:defPPr>
            <a:lvl1pPr>
              <a:lnSpc>
                <a:spcPct val="150000"/>
              </a:lnSpc>
              <a:defRPr sz="1200">
                <a:solidFill>
                  <a:schemeClr val="tx1">
                    <a:lumMod val="85000"/>
                    <a:lumOff val="15000"/>
                  </a:schemeClr>
                </a:solidFill>
                <a:latin typeface="Open Sans Medium" pitchFamily="2" charset="0"/>
                <a:ea typeface="Open Sans Light" panose="020B0606030504020204" pitchFamily="34" charset="0"/>
                <a:cs typeface="Open Sans Light" panose="020B0606030504020204" pitchFamily="34" charset="0"/>
              </a:defRPr>
            </a:lvl1pPr>
          </a:lstStyle>
          <a:p>
            <a:r>
              <a:rPr lang="en-US" sz="2800" dirty="0" err="1">
                <a:solidFill>
                  <a:schemeClr val="bg1"/>
                </a:solidFill>
              </a:rPr>
              <a:t>Nguyễn</a:t>
            </a:r>
            <a:r>
              <a:rPr lang="en-US" sz="2800" dirty="0">
                <a:solidFill>
                  <a:schemeClr val="bg1"/>
                </a:solidFill>
              </a:rPr>
              <a:t> Q. </a:t>
            </a:r>
            <a:r>
              <a:rPr lang="en-US" sz="2800" dirty="0" err="1">
                <a:solidFill>
                  <a:schemeClr val="bg1"/>
                </a:solidFill>
              </a:rPr>
              <a:t>Nhất</a:t>
            </a:r>
            <a:r>
              <a:rPr lang="en-US" sz="2800" dirty="0">
                <a:solidFill>
                  <a:schemeClr val="bg1"/>
                </a:solidFill>
              </a:rPr>
              <a:t> Linh	21133050</a:t>
            </a:r>
          </a:p>
        </p:txBody>
      </p:sp>
      <p:sp>
        <p:nvSpPr>
          <p:cNvPr id="16" name="Rounded Rectangle 15">
            <a:extLst>
              <a:ext uri="{FF2B5EF4-FFF2-40B4-BE49-F238E27FC236}">
                <a16:creationId xmlns:a16="http://schemas.microsoft.com/office/drawing/2014/main" id="{01381277-A358-AD23-E029-063FC9757F0D}"/>
              </a:ext>
            </a:extLst>
          </p:cNvPr>
          <p:cNvSpPr/>
          <p:nvPr/>
        </p:nvSpPr>
        <p:spPr>
          <a:xfrm>
            <a:off x="6344538" y="1319814"/>
            <a:ext cx="166743" cy="248905"/>
          </a:xfrm>
          <a:prstGeom prst="roundRect">
            <a:avLst>
              <a:gd name="adj" fmla="val 50000"/>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9B8A7445-1E17-CDFB-CEF8-714F49244563}"/>
              </a:ext>
            </a:extLst>
          </p:cNvPr>
          <p:cNvSpPr/>
          <p:nvPr/>
        </p:nvSpPr>
        <p:spPr>
          <a:xfrm>
            <a:off x="6344537" y="2516400"/>
            <a:ext cx="166743" cy="248905"/>
          </a:xfrm>
          <a:prstGeom prst="roundRect">
            <a:avLst>
              <a:gd name="adj" fmla="val 50000"/>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69B8002D-D59A-9F66-6424-21BA4ABE814B}"/>
              </a:ext>
            </a:extLst>
          </p:cNvPr>
          <p:cNvSpPr/>
          <p:nvPr/>
        </p:nvSpPr>
        <p:spPr>
          <a:xfrm>
            <a:off x="6344535" y="3475629"/>
            <a:ext cx="166743" cy="248905"/>
          </a:xfrm>
          <a:prstGeom prst="roundRect">
            <a:avLst>
              <a:gd name="adj" fmla="val 5000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52893CA3-F98D-2C8B-B1C2-BABD98124AE5}"/>
              </a:ext>
            </a:extLst>
          </p:cNvPr>
          <p:cNvSpPr/>
          <p:nvPr/>
        </p:nvSpPr>
        <p:spPr>
          <a:xfrm>
            <a:off x="6344535" y="4448550"/>
            <a:ext cx="166743" cy="248905"/>
          </a:xfrm>
          <a:prstGeom prst="roundRect">
            <a:avLst>
              <a:gd name="adj" fmla="val 5000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D67AB5-FA2A-E13A-CBD6-F08D620240E5}"/>
              </a:ext>
            </a:extLst>
          </p:cNvPr>
          <p:cNvSpPr/>
          <p:nvPr/>
        </p:nvSpPr>
        <p:spPr>
          <a:xfrm rot="19041515">
            <a:off x="-458953" y="5983763"/>
            <a:ext cx="2165684" cy="1077194"/>
          </a:xfrm>
          <a:prstGeom prst="ellipse">
            <a:avLst/>
          </a:prstGeom>
          <a:noFill/>
          <a:ln w="19050">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4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26032F-92FA-8080-BB96-6739DBE34C6F}"/>
              </a:ext>
            </a:extLst>
          </p:cNvPr>
          <p:cNvSpPr txBox="1"/>
          <p:nvPr/>
        </p:nvSpPr>
        <p:spPr>
          <a:xfrm>
            <a:off x="363304" y="509118"/>
            <a:ext cx="3878692" cy="646331"/>
          </a:xfrm>
          <a:prstGeom prst="rect">
            <a:avLst/>
          </a:prstGeom>
          <a:noFill/>
        </p:spPr>
        <p:txBody>
          <a:bodyPr wrap="square" rtlCol="0">
            <a:spAutoFit/>
          </a:bodyPr>
          <a:lstStyle/>
          <a:p>
            <a:r>
              <a:rPr lang="en-US" sz="3600" b="1" dirty="0">
                <a:latin typeface="DM Serif Display" pitchFamily="2" charset="0"/>
                <a:ea typeface="Jost Medium" pitchFamily="2" charset="0"/>
                <a:cs typeface="Poppins SemiBold" panose="00000700000000000000" pitchFamily="2" charset="0"/>
              </a:rPr>
              <a:t>II.  </a:t>
            </a:r>
            <a:r>
              <a:rPr lang="en-US" sz="3600" b="1" dirty="0" err="1">
                <a:latin typeface="DM Serif Display" pitchFamily="2" charset="0"/>
                <a:ea typeface="Jost Medium" pitchFamily="2" charset="0"/>
                <a:cs typeface="Poppins SemiBold" panose="00000700000000000000" pitchFamily="2" charset="0"/>
              </a:rPr>
              <a:t>Xử</a:t>
            </a:r>
            <a:r>
              <a:rPr lang="en-US" sz="3600" b="1" dirty="0">
                <a:latin typeface="DM Serif Display" pitchFamily="2" charset="0"/>
                <a:ea typeface="Jost Medium" pitchFamily="2" charset="0"/>
                <a:cs typeface="Poppins SemiBold" panose="00000700000000000000" pitchFamily="2" charset="0"/>
              </a:rPr>
              <a:t> </a:t>
            </a:r>
            <a:r>
              <a:rPr lang="en-US" sz="3600" b="1" dirty="0" err="1">
                <a:latin typeface="DM Serif Display" pitchFamily="2" charset="0"/>
                <a:ea typeface="Jost Medium" pitchFamily="2" charset="0"/>
                <a:cs typeface="Poppins SemiBold" panose="00000700000000000000" pitchFamily="2" charset="0"/>
              </a:rPr>
              <a:t>lý</a:t>
            </a:r>
            <a:r>
              <a:rPr lang="en-US" sz="3600" b="1" dirty="0">
                <a:latin typeface="DM Serif Display" pitchFamily="2" charset="0"/>
                <a:ea typeface="Jost Medium" pitchFamily="2" charset="0"/>
                <a:cs typeface="Poppins SemiBold" panose="00000700000000000000" pitchFamily="2" charset="0"/>
              </a:rPr>
              <a:t> </a:t>
            </a:r>
            <a:r>
              <a:rPr lang="en-US" sz="3600" b="1" dirty="0" err="1">
                <a:latin typeface="DM Serif Display" pitchFamily="2" charset="0"/>
                <a:ea typeface="Jost Medium" pitchFamily="2" charset="0"/>
                <a:cs typeface="Poppins SemiBold" panose="00000700000000000000" pitchFamily="2" charset="0"/>
              </a:rPr>
              <a:t>dữ</a:t>
            </a:r>
            <a:r>
              <a:rPr lang="en-US" sz="3600" b="1" dirty="0">
                <a:latin typeface="DM Serif Display" pitchFamily="2" charset="0"/>
                <a:ea typeface="Jost Medium" pitchFamily="2" charset="0"/>
                <a:cs typeface="Poppins SemiBold" panose="00000700000000000000" pitchFamily="2" charset="0"/>
              </a:rPr>
              <a:t> </a:t>
            </a:r>
            <a:r>
              <a:rPr lang="en-US" sz="3600" b="1" dirty="0" err="1">
                <a:latin typeface="DM Serif Display" pitchFamily="2" charset="0"/>
                <a:ea typeface="Jost Medium" pitchFamily="2" charset="0"/>
                <a:cs typeface="Poppins SemiBold" panose="00000700000000000000" pitchFamily="2" charset="0"/>
              </a:rPr>
              <a:t>liệu</a:t>
            </a:r>
            <a:endParaRPr lang="en-US" sz="3600" b="1" dirty="0">
              <a:latin typeface="DM Serif Display" pitchFamily="2" charset="0"/>
              <a:ea typeface="Jost Medium" pitchFamily="2" charset="0"/>
              <a:cs typeface="Poppins SemiBold" panose="00000700000000000000" pitchFamily="2" charset="0"/>
            </a:endParaRPr>
          </a:p>
        </p:txBody>
      </p:sp>
      <p:sp>
        <p:nvSpPr>
          <p:cNvPr id="4" name="TextBox 3">
            <a:extLst>
              <a:ext uri="{FF2B5EF4-FFF2-40B4-BE49-F238E27FC236}">
                <a16:creationId xmlns:a16="http://schemas.microsoft.com/office/drawing/2014/main" id="{7843B5DA-E210-AF81-5299-35D2FFD3605B}"/>
              </a:ext>
            </a:extLst>
          </p:cNvPr>
          <p:cNvSpPr txBox="1"/>
          <p:nvPr/>
        </p:nvSpPr>
        <p:spPr>
          <a:xfrm>
            <a:off x="630663" y="1662802"/>
            <a:ext cx="6635543" cy="577530"/>
          </a:xfrm>
          <a:prstGeom prst="rect">
            <a:avLst/>
          </a:prstGeom>
          <a:noFill/>
        </p:spPr>
        <p:txBody>
          <a:bodyPr wrap="square" rtlCol="0">
            <a:spAutoFit/>
          </a:bodyPr>
          <a:lstStyle>
            <a:defPPr>
              <a:defRPr lang="en-US"/>
            </a:defPPr>
            <a:lvl1pPr>
              <a:lnSpc>
                <a:spcPct val="150000"/>
              </a:lnSpc>
              <a:defRPr sz="1400" b="1">
                <a:solidFill>
                  <a:schemeClr val="tx1">
                    <a:lumMod val="85000"/>
                    <a:lumOff val="15000"/>
                  </a:schemeClr>
                </a:solidFill>
                <a:latin typeface="Open Sans Medium" pitchFamily="2" charset="0"/>
                <a:ea typeface="Open Sans Light" panose="020B0606030504020204" pitchFamily="34" charset="0"/>
                <a:cs typeface="Open Sans Light" panose="020B0606030504020204" pitchFamily="34" charset="0"/>
              </a:defRPr>
            </a:lvl1pPr>
          </a:lstStyle>
          <a:p>
            <a:r>
              <a:rPr lang="en-US" sz="2400" dirty="0"/>
              <a:t>Kiểm </a:t>
            </a:r>
            <a:r>
              <a:rPr lang="en-US" sz="2400" dirty="0" err="1"/>
              <a:t>tra</a:t>
            </a:r>
            <a:r>
              <a:rPr lang="en-US" sz="2400" dirty="0"/>
              <a:t> </a:t>
            </a:r>
            <a:r>
              <a:rPr lang="en-US" sz="2400" dirty="0" err="1"/>
              <a:t>cột</a:t>
            </a:r>
            <a:r>
              <a:rPr lang="en-US" sz="2400" dirty="0"/>
              <a:t> </a:t>
            </a:r>
            <a:r>
              <a:rPr lang="en-US" sz="2400" dirty="0" err="1"/>
              <a:t>smoking_status</a:t>
            </a:r>
            <a:endParaRPr lang="en-US" sz="2400" dirty="0"/>
          </a:p>
        </p:txBody>
      </p:sp>
      <p:sp>
        <p:nvSpPr>
          <p:cNvPr id="9" name="Oval 8">
            <a:extLst>
              <a:ext uri="{FF2B5EF4-FFF2-40B4-BE49-F238E27FC236}">
                <a16:creationId xmlns:a16="http://schemas.microsoft.com/office/drawing/2014/main" id="{DB85A9F2-9173-56C2-1C6C-C84E3C0E9A89}"/>
              </a:ext>
            </a:extLst>
          </p:cNvPr>
          <p:cNvSpPr/>
          <p:nvPr/>
        </p:nvSpPr>
        <p:spPr>
          <a:xfrm rot="2217738">
            <a:off x="469540" y="4082496"/>
            <a:ext cx="2165684" cy="1077194"/>
          </a:xfrm>
          <a:prstGeom prst="ellipse">
            <a:avLst/>
          </a:prstGeom>
          <a:noFill/>
          <a:ln w="19050">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CE582CF-D329-9384-25F4-75CEAB798A37}"/>
              </a:ext>
            </a:extLst>
          </p:cNvPr>
          <p:cNvPicPr>
            <a:picLocks noChangeAspect="1"/>
          </p:cNvPicPr>
          <p:nvPr/>
        </p:nvPicPr>
        <p:blipFill>
          <a:blip r:embed="rId2"/>
          <a:stretch>
            <a:fillRect/>
          </a:stretch>
        </p:blipFill>
        <p:spPr>
          <a:xfrm>
            <a:off x="6094228" y="1"/>
            <a:ext cx="6097772" cy="3981450"/>
          </a:xfrm>
          <a:prstGeom prst="rect">
            <a:avLst/>
          </a:prstGeom>
        </p:spPr>
      </p:pic>
      <p:pic>
        <p:nvPicPr>
          <p:cNvPr id="5" name="Picture 4">
            <a:extLst>
              <a:ext uri="{FF2B5EF4-FFF2-40B4-BE49-F238E27FC236}">
                <a16:creationId xmlns:a16="http://schemas.microsoft.com/office/drawing/2014/main" id="{165ED3FE-9970-2A6C-5DAD-D41C5914A3B0}"/>
              </a:ext>
            </a:extLst>
          </p:cNvPr>
          <p:cNvPicPr>
            <a:picLocks noChangeAspect="1"/>
          </p:cNvPicPr>
          <p:nvPr/>
        </p:nvPicPr>
        <p:blipFill>
          <a:blip r:embed="rId3"/>
          <a:stretch>
            <a:fillRect/>
          </a:stretch>
        </p:blipFill>
        <p:spPr>
          <a:xfrm>
            <a:off x="1" y="3981450"/>
            <a:ext cx="6094228" cy="2876552"/>
          </a:xfrm>
          <a:prstGeom prst="rect">
            <a:avLst/>
          </a:prstGeom>
        </p:spPr>
      </p:pic>
      <p:sp>
        <p:nvSpPr>
          <p:cNvPr id="6" name="TextBox 5">
            <a:extLst>
              <a:ext uri="{FF2B5EF4-FFF2-40B4-BE49-F238E27FC236}">
                <a16:creationId xmlns:a16="http://schemas.microsoft.com/office/drawing/2014/main" id="{644EB110-F327-860B-FA4C-7DFA79106CD3}"/>
              </a:ext>
            </a:extLst>
          </p:cNvPr>
          <p:cNvSpPr txBox="1"/>
          <p:nvPr/>
        </p:nvSpPr>
        <p:spPr>
          <a:xfrm>
            <a:off x="6306905" y="4475376"/>
            <a:ext cx="5637446" cy="1420004"/>
          </a:xfrm>
          <a:prstGeom prst="rect">
            <a:avLst/>
          </a:prstGeom>
          <a:noFill/>
        </p:spPr>
        <p:txBody>
          <a:bodyPr wrap="square" rtlCol="0">
            <a:spAutoFit/>
          </a:bodyPr>
          <a:lstStyle>
            <a:defPPr>
              <a:defRPr lang="en-US"/>
            </a:defPPr>
            <a:lvl1pPr>
              <a:lnSpc>
                <a:spcPct val="150000"/>
              </a:lnSpc>
              <a:defRPr sz="1400" b="1">
                <a:solidFill>
                  <a:schemeClr val="tx1">
                    <a:lumMod val="85000"/>
                    <a:lumOff val="15000"/>
                  </a:schemeClr>
                </a:solidFill>
                <a:latin typeface="Open Sans Medium" pitchFamily="2" charset="0"/>
                <a:ea typeface="Open Sans Light" panose="020B0606030504020204" pitchFamily="34" charset="0"/>
                <a:cs typeface="Open Sans Light" panose="020B0606030504020204" pitchFamily="34" charset="0"/>
              </a:defRPr>
            </a:lvl1pPr>
          </a:lstStyle>
          <a:p>
            <a:r>
              <a:rPr lang="en-US" sz="2000" dirty="0">
                <a:solidFill>
                  <a:schemeClr val="accent1"/>
                </a:solidFill>
              </a:rPr>
              <a:t>Nhận </a:t>
            </a:r>
            <a:r>
              <a:rPr lang="en-US" sz="2000" dirty="0" err="1">
                <a:solidFill>
                  <a:schemeClr val="accent1"/>
                </a:solidFill>
              </a:rPr>
              <a:t>xét</a:t>
            </a:r>
            <a:r>
              <a:rPr lang="en-US" sz="2000" dirty="0">
                <a:solidFill>
                  <a:schemeClr val="accent1"/>
                </a:solidFill>
              </a:rPr>
              <a:t>: </a:t>
            </a:r>
            <a:r>
              <a:rPr lang="en-US" sz="2000" dirty="0" err="1">
                <a:solidFill>
                  <a:schemeClr val="bg1"/>
                </a:solidFill>
              </a:rPr>
              <a:t>có</a:t>
            </a:r>
            <a:r>
              <a:rPr lang="en-US" sz="2000" dirty="0">
                <a:solidFill>
                  <a:schemeClr val="bg1"/>
                </a:solidFill>
              </a:rPr>
              <a:t> 1544 </a:t>
            </a:r>
            <a:r>
              <a:rPr lang="en-US" sz="2000" dirty="0" err="1">
                <a:solidFill>
                  <a:schemeClr val="bg1"/>
                </a:solidFill>
              </a:rPr>
              <a:t>giá</a:t>
            </a:r>
            <a:r>
              <a:rPr lang="en-US" sz="2000" dirty="0">
                <a:solidFill>
                  <a:schemeClr val="bg1"/>
                </a:solidFill>
              </a:rPr>
              <a:t> </a:t>
            </a:r>
            <a:r>
              <a:rPr lang="en-US" sz="2000" dirty="0" err="1">
                <a:solidFill>
                  <a:schemeClr val="bg1"/>
                </a:solidFill>
              </a:rPr>
              <a:t>trị</a:t>
            </a:r>
            <a:r>
              <a:rPr lang="en-US" sz="2000" dirty="0">
                <a:solidFill>
                  <a:schemeClr val="bg1"/>
                </a:solidFill>
              </a:rPr>
              <a:t> </a:t>
            </a:r>
            <a:r>
              <a:rPr lang="en-US" sz="2000" dirty="0">
                <a:solidFill>
                  <a:schemeClr val="accent1"/>
                </a:solidFill>
              </a:rPr>
              <a:t>“Unknown” </a:t>
            </a:r>
            <a:br>
              <a:rPr lang="en-US" sz="2000" dirty="0">
                <a:solidFill>
                  <a:schemeClr val="accent1"/>
                </a:solidFill>
              </a:rPr>
            </a:br>
            <a:r>
              <a:rPr lang="en-US" sz="2000" dirty="0">
                <a:solidFill>
                  <a:schemeClr val="bg1"/>
                </a:solidFill>
              </a:rPr>
              <a:t>=&gt; </a:t>
            </a:r>
            <a:r>
              <a:rPr lang="en-US" sz="2000" dirty="0" err="1">
                <a:solidFill>
                  <a:schemeClr val="bg1"/>
                </a:solidFill>
              </a:rPr>
              <a:t>thay</a:t>
            </a:r>
            <a:r>
              <a:rPr lang="en-US" sz="2000" dirty="0">
                <a:solidFill>
                  <a:schemeClr val="bg1"/>
                </a:solidFill>
              </a:rPr>
              <a:t> </a:t>
            </a:r>
            <a:r>
              <a:rPr lang="en-US" sz="2000" dirty="0" err="1">
                <a:solidFill>
                  <a:schemeClr val="bg1"/>
                </a:solidFill>
              </a:rPr>
              <a:t>thể</a:t>
            </a:r>
            <a:r>
              <a:rPr lang="en-US" sz="2000" dirty="0">
                <a:solidFill>
                  <a:schemeClr val="bg1"/>
                </a:solidFill>
              </a:rPr>
              <a:t> </a:t>
            </a:r>
            <a:r>
              <a:rPr lang="en-US" sz="2000" dirty="0" err="1">
                <a:solidFill>
                  <a:schemeClr val="bg1"/>
                </a:solidFill>
              </a:rPr>
              <a:t>các</a:t>
            </a:r>
            <a:r>
              <a:rPr lang="en-US" sz="2000" dirty="0">
                <a:solidFill>
                  <a:schemeClr val="bg1"/>
                </a:solidFill>
              </a:rPr>
              <a:t> </a:t>
            </a:r>
            <a:r>
              <a:rPr lang="en-US" sz="2000" dirty="0" err="1">
                <a:solidFill>
                  <a:schemeClr val="bg1"/>
                </a:solidFill>
              </a:rPr>
              <a:t>giá</a:t>
            </a:r>
            <a:r>
              <a:rPr lang="en-US" sz="2000" dirty="0">
                <a:solidFill>
                  <a:schemeClr val="bg1"/>
                </a:solidFill>
              </a:rPr>
              <a:t> </a:t>
            </a:r>
            <a:r>
              <a:rPr lang="en-US" sz="2000" dirty="0" err="1">
                <a:solidFill>
                  <a:schemeClr val="bg1"/>
                </a:solidFill>
              </a:rPr>
              <a:t>trị</a:t>
            </a:r>
            <a:r>
              <a:rPr lang="en-US" sz="2000" dirty="0">
                <a:solidFill>
                  <a:schemeClr val="bg1"/>
                </a:solidFill>
              </a:rPr>
              <a:t> unknown </a:t>
            </a:r>
            <a:r>
              <a:rPr lang="en-US" sz="2000" dirty="0" err="1">
                <a:solidFill>
                  <a:schemeClr val="bg1"/>
                </a:solidFill>
              </a:rPr>
              <a:t>thành</a:t>
            </a:r>
            <a:r>
              <a:rPr lang="en-US" sz="2000" dirty="0">
                <a:solidFill>
                  <a:schemeClr val="bg1"/>
                </a:solidFill>
              </a:rPr>
              <a:t> </a:t>
            </a:r>
            <a:r>
              <a:rPr lang="en-US" sz="2000" dirty="0" err="1">
                <a:solidFill>
                  <a:schemeClr val="bg1"/>
                </a:solidFill>
              </a:rPr>
              <a:t>các</a:t>
            </a:r>
            <a:r>
              <a:rPr lang="en-US" sz="2000" dirty="0">
                <a:solidFill>
                  <a:schemeClr val="bg1"/>
                </a:solidFill>
              </a:rPr>
              <a:t> </a:t>
            </a:r>
            <a:r>
              <a:rPr lang="en-US" sz="2000" dirty="0" err="1">
                <a:solidFill>
                  <a:schemeClr val="bg1"/>
                </a:solidFill>
              </a:rPr>
              <a:t>giá</a:t>
            </a:r>
            <a:r>
              <a:rPr lang="en-US" sz="2000" dirty="0">
                <a:solidFill>
                  <a:schemeClr val="bg1"/>
                </a:solidFill>
              </a:rPr>
              <a:t> </a:t>
            </a:r>
            <a:r>
              <a:rPr lang="en-US" sz="2000" dirty="0" err="1">
                <a:solidFill>
                  <a:schemeClr val="bg1"/>
                </a:solidFill>
              </a:rPr>
              <a:t>trị</a:t>
            </a:r>
            <a:r>
              <a:rPr lang="en-US" sz="2000" dirty="0">
                <a:solidFill>
                  <a:schemeClr val="bg1"/>
                </a:solidFill>
              </a:rPr>
              <a:t> </a:t>
            </a:r>
            <a:r>
              <a:rPr lang="en-US" sz="2000" dirty="0" err="1">
                <a:solidFill>
                  <a:schemeClr val="bg1"/>
                </a:solidFill>
              </a:rPr>
              <a:t>phổ</a:t>
            </a:r>
            <a:r>
              <a:rPr lang="en-US" sz="2000" dirty="0">
                <a:solidFill>
                  <a:schemeClr val="bg1"/>
                </a:solidFill>
              </a:rPr>
              <a:t> </a:t>
            </a:r>
            <a:r>
              <a:rPr lang="en-US" sz="2000" dirty="0" err="1">
                <a:solidFill>
                  <a:schemeClr val="bg1"/>
                </a:solidFill>
              </a:rPr>
              <a:t>biến</a:t>
            </a:r>
            <a:endParaRPr lang="en-US" sz="2000" dirty="0">
              <a:solidFill>
                <a:schemeClr val="bg1"/>
              </a:solidFill>
            </a:endParaRPr>
          </a:p>
        </p:txBody>
      </p:sp>
    </p:spTree>
    <p:extLst>
      <p:ext uri="{BB962C8B-B14F-4D97-AF65-F5344CB8AC3E}">
        <p14:creationId xmlns:p14="http://schemas.microsoft.com/office/powerpoint/2010/main" val="3884965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26032F-92FA-8080-BB96-6739DBE34C6F}"/>
              </a:ext>
            </a:extLst>
          </p:cNvPr>
          <p:cNvSpPr txBox="1"/>
          <p:nvPr/>
        </p:nvSpPr>
        <p:spPr>
          <a:xfrm>
            <a:off x="363304" y="509118"/>
            <a:ext cx="3878692" cy="646331"/>
          </a:xfrm>
          <a:prstGeom prst="rect">
            <a:avLst/>
          </a:prstGeom>
          <a:noFill/>
        </p:spPr>
        <p:txBody>
          <a:bodyPr wrap="square" rtlCol="0">
            <a:spAutoFit/>
          </a:bodyPr>
          <a:lstStyle/>
          <a:p>
            <a:r>
              <a:rPr lang="en-US" sz="3600" b="1" dirty="0">
                <a:latin typeface="DM Serif Display" pitchFamily="2" charset="0"/>
                <a:ea typeface="Jost Medium" pitchFamily="2" charset="0"/>
                <a:cs typeface="Poppins SemiBold" panose="00000700000000000000" pitchFamily="2" charset="0"/>
              </a:rPr>
              <a:t>II.  </a:t>
            </a:r>
            <a:r>
              <a:rPr lang="en-US" sz="3600" b="1" dirty="0" err="1">
                <a:latin typeface="DM Serif Display" pitchFamily="2" charset="0"/>
                <a:ea typeface="Jost Medium" pitchFamily="2" charset="0"/>
                <a:cs typeface="Poppins SemiBold" panose="00000700000000000000" pitchFamily="2" charset="0"/>
              </a:rPr>
              <a:t>Xử</a:t>
            </a:r>
            <a:r>
              <a:rPr lang="en-US" sz="3600" b="1" dirty="0">
                <a:latin typeface="DM Serif Display" pitchFamily="2" charset="0"/>
                <a:ea typeface="Jost Medium" pitchFamily="2" charset="0"/>
                <a:cs typeface="Poppins SemiBold" panose="00000700000000000000" pitchFamily="2" charset="0"/>
              </a:rPr>
              <a:t> </a:t>
            </a:r>
            <a:r>
              <a:rPr lang="en-US" sz="3600" b="1" dirty="0" err="1">
                <a:latin typeface="DM Serif Display" pitchFamily="2" charset="0"/>
                <a:ea typeface="Jost Medium" pitchFamily="2" charset="0"/>
                <a:cs typeface="Poppins SemiBold" panose="00000700000000000000" pitchFamily="2" charset="0"/>
              </a:rPr>
              <a:t>lý</a:t>
            </a:r>
            <a:r>
              <a:rPr lang="en-US" sz="3600" b="1" dirty="0">
                <a:latin typeface="DM Serif Display" pitchFamily="2" charset="0"/>
                <a:ea typeface="Jost Medium" pitchFamily="2" charset="0"/>
                <a:cs typeface="Poppins SemiBold" panose="00000700000000000000" pitchFamily="2" charset="0"/>
              </a:rPr>
              <a:t> </a:t>
            </a:r>
            <a:r>
              <a:rPr lang="en-US" sz="3600" b="1" dirty="0" err="1">
                <a:latin typeface="DM Serif Display" pitchFamily="2" charset="0"/>
                <a:ea typeface="Jost Medium" pitchFamily="2" charset="0"/>
                <a:cs typeface="Poppins SemiBold" panose="00000700000000000000" pitchFamily="2" charset="0"/>
              </a:rPr>
              <a:t>dữ</a:t>
            </a:r>
            <a:r>
              <a:rPr lang="en-US" sz="3600" b="1" dirty="0">
                <a:latin typeface="DM Serif Display" pitchFamily="2" charset="0"/>
                <a:ea typeface="Jost Medium" pitchFamily="2" charset="0"/>
                <a:cs typeface="Poppins SemiBold" panose="00000700000000000000" pitchFamily="2" charset="0"/>
              </a:rPr>
              <a:t> </a:t>
            </a:r>
            <a:r>
              <a:rPr lang="en-US" sz="3600" b="1" dirty="0" err="1">
                <a:latin typeface="DM Serif Display" pitchFamily="2" charset="0"/>
                <a:ea typeface="Jost Medium" pitchFamily="2" charset="0"/>
                <a:cs typeface="Poppins SemiBold" panose="00000700000000000000" pitchFamily="2" charset="0"/>
              </a:rPr>
              <a:t>liệu</a:t>
            </a:r>
            <a:endParaRPr lang="en-US" sz="3600" b="1" dirty="0">
              <a:latin typeface="DM Serif Display" pitchFamily="2" charset="0"/>
              <a:ea typeface="Jost Medium" pitchFamily="2" charset="0"/>
              <a:cs typeface="Poppins SemiBold" panose="00000700000000000000" pitchFamily="2" charset="0"/>
            </a:endParaRPr>
          </a:p>
        </p:txBody>
      </p:sp>
      <p:sp>
        <p:nvSpPr>
          <p:cNvPr id="4" name="TextBox 3">
            <a:extLst>
              <a:ext uri="{FF2B5EF4-FFF2-40B4-BE49-F238E27FC236}">
                <a16:creationId xmlns:a16="http://schemas.microsoft.com/office/drawing/2014/main" id="{7843B5DA-E210-AF81-5299-35D2FFD3605B}"/>
              </a:ext>
            </a:extLst>
          </p:cNvPr>
          <p:cNvSpPr txBox="1"/>
          <p:nvPr/>
        </p:nvSpPr>
        <p:spPr>
          <a:xfrm>
            <a:off x="630663" y="1662802"/>
            <a:ext cx="6635543" cy="496674"/>
          </a:xfrm>
          <a:prstGeom prst="rect">
            <a:avLst/>
          </a:prstGeom>
          <a:noFill/>
        </p:spPr>
        <p:txBody>
          <a:bodyPr wrap="square" rtlCol="0">
            <a:spAutoFit/>
          </a:bodyPr>
          <a:lstStyle>
            <a:defPPr>
              <a:defRPr lang="en-US"/>
            </a:defPPr>
            <a:lvl1pPr>
              <a:lnSpc>
                <a:spcPct val="150000"/>
              </a:lnSpc>
              <a:defRPr sz="1400" b="1">
                <a:solidFill>
                  <a:schemeClr val="tx1">
                    <a:lumMod val="85000"/>
                    <a:lumOff val="15000"/>
                  </a:schemeClr>
                </a:solidFill>
                <a:latin typeface="Open Sans Medium" pitchFamily="2" charset="0"/>
                <a:ea typeface="Open Sans Light" panose="020B0606030504020204" pitchFamily="34" charset="0"/>
                <a:cs typeface="Open Sans Light" panose="020B0606030504020204" pitchFamily="34" charset="0"/>
              </a:defRPr>
            </a:lvl1pPr>
          </a:lstStyle>
          <a:p>
            <a:r>
              <a:rPr lang="en-US" sz="2000" dirty="0"/>
              <a:t>Xem </a:t>
            </a:r>
            <a:r>
              <a:rPr lang="en-US" sz="2000" dirty="0" err="1"/>
              <a:t>lại</a:t>
            </a:r>
            <a:r>
              <a:rPr lang="en-US" sz="2000" dirty="0"/>
              <a:t> </a:t>
            </a:r>
            <a:r>
              <a:rPr lang="en-US" sz="2000" dirty="0" err="1"/>
              <a:t>dữ</a:t>
            </a:r>
            <a:r>
              <a:rPr lang="en-US" sz="2000" dirty="0"/>
              <a:t> </a:t>
            </a:r>
            <a:r>
              <a:rPr lang="en-US" sz="2000" dirty="0" err="1"/>
              <a:t>liệu</a:t>
            </a:r>
            <a:r>
              <a:rPr lang="en-US" sz="2000" dirty="0"/>
              <a:t> </a:t>
            </a:r>
            <a:r>
              <a:rPr lang="en-US" sz="2000" dirty="0" err="1"/>
              <a:t>sau</a:t>
            </a:r>
            <a:r>
              <a:rPr lang="en-US" sz="2000" dirty="0"/>
              <a:t> </a:t>
            </a:r>
            <a:r>
              <a:rPr lang="en-US" sz="2000" dirty="0" err="1"/>
              <a:t>khi</a:t>
            </a:r>
            <a:r>
              <a:rPr lang="en-US" sz="2000" dirty="0"/>
              <a:t> </a:t>
            </a:r>
            <a:r>
              <a:rPr lang="en-US" sz="2000" dirty="0" err="1"/>
              <a:t>đã</a:t>
            </a:r>
            <a:r>
              <a:rPr lang="en-US" sz="2000" dirty="0"/>
              <a:t> </a:t>
            </a:r>
            <a:r>
              <a:rPr lang="en-US" sz="2000" dirty="0" err="1"/>
              <a:t>xử</a:t>
            </a:r>
            <a:r>
              <a:rPr lang="en-US" sz="2000" dirty="0"/>
              <a:t> </a:t>
            </a:r>
            <a:r>
              <a:rPr lang="en-US" sz="2000" dirty="0" err="1"/>
              <a:t>lý</a:t>
            </a:r>
            <a:r>
              <a:rPr lang="en-US" sz="2000" dirty="0"/>
              <a:t> </a:t>
            </a:r>
            <a:r>
              <a:rPr lang="en-US" sz="2000" dirty="0" err="1"/>
              <a:t>sạch</a:t>
            </a:r>
            <a:endParaRPr lang="en-US" sz="2000" dirty="0"/>
          </a:p>
        </p:txBody>
      </p:sp>
      <p:sp>
        <p:nvSpPr>
          <p:cNvPr id="9" name="Oval 8">
            <a:extLst>
              <a:ext uri="{FF2B5EF4-FFF2-40B4-BE49-F238E27FC236}">
                <a16:creationId xmlns:a16="http://schemas.microsoft.com/office/drawing/2014/main" id="{DB85A9F2-9173-56C2-1C6C-C84E3C0E9A89}"/>
              </a:ext>
            </a:extLst>
          </p:cNvPr>
          <p:cNvSpPr/>
          <p:nvPr/>
        </p:nvSpPr>
        <p:spPr>
          <a:xfrm rot="2217738">
            <a:off x="469539" y="5237947"/>
            <a:ext cx="2165684" cy="1077194"/>
          </a:xfrm>
          <a:prstGeom prst="ellipse">
            <a:avLst/>
          </a:prstGeom>
          <a:noFill/>
          <a:ln w="19050">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AAC8CC2-4640-AD1D-C223-DC83326A5F27}"/>
              </a:ext>
            </a:extLst>
          </p:cNvPr>
          <p:cNvPicPr>
            <a:picLocks noChangeAspect="1"/>
          </p:cNvPicPr>
          <p:nvPr/>
        </p:nvPicPr>
        <p:blipFill>
          <a:blip r:embed="rId2"/>
          <a:stretch>
            <a:fillRect/>
          </a:stretch>
        </p:blipFill>
        <p:spPr>
          <a:xfrm>
            <a:off x="5732594" y="333375"/>
            <a:ext cx="6259972" cy="6153149"/>
          </a:xfrm>
          <a:prstGeom prst="rect">
            <a:avLst/>
          </a:prstGeom>
        </p:spPr>
      </p:pic>
      <p:pic>
        <p:nvPicPr>
          <p:cNvPr id="5" name="Picture 4">
            <a:extLst>
              <a:ext uri="{FF2B5EF4-FFF2-40B4-BE49-F238E27FC236}">
                <a16:creationId xmlns:a16="http://schemas.microsoft.com/office/drawing/2014/main" id="{0D053E31-90BB-E288-0094-F8665D1F18B6}"/>
              </a:ext>
            </a:extLst>
          </p:cNvPr>
          <p:cNvPicPr>
            <a:picLocks noChangeAspect="1"/>
          </p:cNvPicPr>
          <p:nvPr/>
        </p:nvPicPr>
        <p:blipFill>
          <a:blip r:embed="rId3"/>
          <a:stretch>
            <a:fillRect/>
          </a:stretch>
        </p:blipFill>
        <p:spPr>
          <a:xfrm>
            <a:off x="914067" y="2484875"/>
            <a:ext cx="1581371" cy="581106"/>
          </a:xfrm>
          <a:prstGeom prst="rect">
            <a:avLst/>
          </a:prstGeom>
        </p:spPr>
      </p:pic>
      <p:sp>
        <p:nvSpPr>
          <p:cNvPr id="8" name="TextBox 7">
            <a:extLst>
              <a:ext uri="{FF2B5EF4-FFF2-40B4-BE49-F238E27FC236}">
                <a16:creationId xmlns:a16="http://schemas.microsoft.com/office/drawing/2014/main" id="{6B3A18F2-1F00-2842-9ED5-BCB0DA06B5E3}"/>
              </a:ext>
            </a:extLst>
          </p:cNvPr>
          <p:cNvSpPr txBox="1"/>
          <p:nvPr/>
        </p:nvSpPr>
        <p:spPr>
          <a:xfrm>
            <a:off x="321399" y="3615129"/>
            <a:ext cx="4665896" cy="958339"/>
          </a:xfrm>
          <a:prstGeom prst="rect">
            <a:avLst/>
          </a:prstGeom>
          <a:noFill/>
        </p:spPr>
        <p:txBody>
          <a:bodyPr wrap="square" rtlCol="0">
            <a:spAutoFit/>
          </a:bodyPr>
          <a:lstStyle>
            <a:defPPr>
              <a:defRPr lang="en-US"/>
            </a:defPPr>
            <a:lvl1pPr>
              <a:lnSpc>
                <a:spcPct val="150000"/>
              </a:lnSpc>
              <a:defRPr sz="1400" b="1">
                <a:solidFill>
                  <a:schemeClr val="tx1">
                    <a:lumMod val="85000"/>
                    <a:lumOff val="15000"/>
                  </a:schemeClr>
                </a:solidFill>
                <a:latin typeface="Open Sans Medium" pitchFamily="2" charset="0"/>
                <a:ea typeface="Open Sans Light" panose="020B0606030504020204" pitchFamily="34" charset="0"/>
                <a:cs typeface="Open Sans Light" panose="020B0606030504020204" pitchFamily="34" charset="0"/>
              </a:defRPr>
            </a:lvl1pPr>
          </a:lstStyle>
          <a:p>
            <a:r>
              <a:rPr lang="en-US" sz="2000" dirty="0">
                <a:solidFill>
                  <a:schemeClr val="accent1"/>
                </a:solidFill>
              </a:rPr>
              <a:t>Nhận </a:t>
            </a:r>
            <a:r>
              <a:rPr lang="en-US" sz="2000" dirty="0" err="1">
                <a:solidFill>
                  <a:schemeClr val="accent1"/>
                </a:solidFill>
              </a:rPr>
              <a:t>xét</a:t>
            </a:r>
            <a:r>
              <a:rPr lang="en-US" sz="2000" dirty="0">
                <a:solidFill>
                  <a:schemeClr val="accent1"/>
                </a:solidFill>
              </a:rPr>
              <a:t>: </a:t>
            </a:r>
            <a:r>
              <a:rPr lang="en-US" sz="2000" dirty="0" err="1">
                <a:solidFill>
                  <a:schemeClr val="tx1"/>
                </a:solidFill>
              </a:rPr>
              <a:t>Tập</a:t>
            </a:r>
            <a:r>
              <a:rPr lang="en-US" sz="2000" dirty="0">
                <a:solidFill>
                  <a:schemeClr val="tx1"/>
                </a:solidFill>
              </a:rPr>
              <a:t> </a:t>
            </a:r>
            <a:r>
              <a:rPr lang="en-US" sz="2000" dirty="0" err="1">
                <a:solidFill>
                  <a:schemeClr val="tx1"/>
                </a:solidFill>
              </a:rPr>
              <a:t>dữ</a:t>
            </a:r>
            <a:r>
              <a:rPr lang="en-US" sz="2000" dirty="0">
                <a:solidFill>
                  <a:schemeClr val="tx1"/>
                </a:solidFill>
              </a:rPr>
              <a:t> </a:t>
            </a:r>
            <a:r>
              <a:rPr lang="en-US" sz="2000" dirty="0" err="1">
                <a:solidFill>
                  <a:schemeClr val="tx1"/>
                </a:solidFill>
              </a:rPr>
              <a:t>liệu</a:t>
            </a:r>
            <a:r>
              <a:rPr lang="en-US" sz="2000" dirty="0">
                <a:solidFill>
                  <a:schemeClr val="tx1"/>
                </a:solidFill>
              </a:rPr>
              <a:t> </a:t>
            </a:r>
            <a:r>
              <a:rPr lang="en-US" sz="2000" dirty="0" err="1">
                <a:solidFill>
                  <a:schemeClr val="tx1"/>
                </a:solidFill>
              </a:rPr>
              <a:t>đã</a:t>
            </a:r>
            <a:r>
              <a:rPr lang="en-US" sz="2000" dirty="0">
                <a:solidFill>
                  <a:schemeClr val="tx1"/>
                </a:solidFill>
              </a:rPr>
              <a:t> </a:t>
            </a:r>
            <a:r>
              <a:rPr lang="en-US" sz="2000" dirty="0" err="1">
                <a:solidFill>
                  <a:schemeClr val="tx1"/>
                </a:solidFill>
              </a:rPr>
              <a:t>sạch</a:t>
            </a:r>
            <a:r>
              <a:rPr lang="en-US" sz="2000" dirty="0">
                <a:solidFill>
                  <a:schemeClr val="tx1"/>
                </a:solidFill>
              </a:rPr>
              <a:t> </a:t>
            </a:r>
            <a:r>
              <a:rPr lang="en-US" sz="2000" dirty="0" err="1">
                <a:solidFill>
                  <a:schemeClr val="tx1"/>
                </a:solidFill>
              </a:rPr>
              <a:t>và</a:t>
            </a:r>
            <a:r>
              <a:rPr lang="en-US" sz="2000" dirty="0">
                <a:solidFill>
                  <a:schemeClr val="tx1"/>
                </a:solidFill>
              </a:rPr>
              <a:t> </a:t>
            </a:r>
            <a:r>
              <a:rPr lang="en-US" sz="2000" dirty="0" err="1">
                <a:solidFill>
                  <a:schemeClr val="tx1"/>
                </a:solidFill>
              </a:rPr>
              <a:t>còn</a:t>
            </a:r>
            <a:r>
              <a:rPr lang="en-US" sz="2000" dirty="0">
                <a:solidFill>
                  <a:schemeClr val="tx1"/>
                </a:solidFill>
              </a:rPr>
              <a:t> 5109 </a:t>
            </a:r>
            <a:r>
              <a:rPr lang="en-US" sz="2000" dirty="0" err="1">
                <a:solidFill>
                  <a:schemeClr val="tx1"/>
                </a:solidFill>
              </a:rPr>
              <a:t>dòng</a:t>
            </a:r>
            <a:r>
              <a:rPr lang="en-US" sz="2000" dirty="0">
                <a:solidFill>
                  <a:schemeClr val="tx1"/>
                </a:solidFill>
              </a:rPr>
              <a:t>, 11 </a:t>
            </a:r>
            <a:r>
              <a:rPr lang="en-US" sz="2000" dirty="0" err="1">
                <a:solidFill>
                  <a:schemeClr val="tx1"/>
                </a:solidFill>
              </a:rPr>
              <a:t>cột</a:t>
            </a:r>
            <a:endParaRPr lang="en-US" sz="2000" dirty="0">
              <a:solidFill>
                <a:schemeClr val="tx1"/>
              </a:solidFill>
            </a:endParaRPr>
          </a:p>
        </p:txBody>
      </p:sp>
    </p:spTree>
    <p:extLst>
      <p:ext uri="{BB962C8B-B14F-4D97-AF65-F5344CB8AC3E}">
        <p14:creationId xmlns:p14="http://schemas.microsoft.com/office/powerpoint/2010/main" val="463067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1DEC461-261E-4EF1-502B-804D9E17B381}"/>
              </a:ext>
            </a:extLst>
          </p:cNvPr>
          <p:cNvSpPr>
            <a:spLocks noGrp="1"/>
          </p:cNvSpPr>
          <p:nvPr>
            <p:ph type="pic" sz="quarter" idx="10"/>
          </p:nvPr>
        </p:nvSpPr>
        <p:spPr/>
        <p:txBody>
          <a:bodyPr/>
          <a:lstStyle/>
          <a:p>
            <a:pPr marL="0" indent="0">
              <a:buNone/>
            </a:pPr>
            <a:endParaRPr lang="en-US" dirty="0"/>
          </a:p>
          <a:p>
            <a:pPr marL="0" indent="0">
              <a:buNone/>
            </a:pPr>
            <a:endParaRPr lang="en-US" dirty="0"/>
          </a:p>
          <a:p>
            <a:pPr marL="0" indent="0">
              <a:buNone/>
            </a:pPr>
            <a:r>
              <a:rPr lang="en-US" sz="3200" b="1" dirty="0"/>
              <a:t>     </a:t>
            </a:r>
            <a:r>
              <a:rPr lang="en-US" sz="3200" b="1" dirty="0" err="1"/>
              <a:t>Xử</a:t>
            </a:r>
            <a:r>
              <a:rPr lang="en-US" sz="3200" b="1" dirty="0"/>
              <a:t> </a:t>
            </a:r>
            <a:r>
              <a:rPr lang="en-US" sz="3200" b="1" dirty="0" err="1"/>
              <a:t>lý</a:t>
            </a:r>
            <a:r>
              <a:rPr lang="en-US" sz="3200" b="1" dirty="0"/>
              <a:t> </a:t>
            </a:r>
            <a:r>
              <a:rPr lang="en-US" sz="3200" b="1" dirty="0" err="1"/>
              <a:t>ngoại</a:t>
            </a:r>
            <a:r>
              <a:rPr lang="en-US" sz="3200" b="1" dirty="0"/>
              <a:t> </a:t>
            </a:r>
            <a:r>
              <a:rPr lang="en-US" sz="3200" b="1" dirty="0" err="1"/>
              <a:t>lệ</a:t>
            </a:r>
            <a:endParaRPr lang="en-US" sz="3200" b="1" dirty="0"/>
          </a:p>
        </p:txBody>
      </p:sp>
      <p:sp>
        <p:nvSpPr>
          <p:cNvPr id="3" name="Picture Placeholder 2">
            <a:extLst>
              <a:ext uri="{FF2B5EF4-FFF2-40B4-BE49-F238E27FC236}">
                <a16:creationId xmlns:a16="http://schemas.microsoft.com/office/drawing/2014/main" id="{08BF0CB4-BD8A-CF95-B7CB-F4CC85764EFB}"/>
              </a:ext>
            </a:extLst>
          </p:cNvPr>
          <p:cNvSpPr>
            <a:spLocks noGrp="1"/>
          </p:cNvSpPr>
          <p:nvPr>
            <p:ph type="pic" sz="quarter" idx="11"/>
          </p:nvPr>
        </p:nvSpPr>
        <p:spPr/>
        <p:txBody>
          <a:bodyPr/>
          <a:lstStyle/>
          <a:p>
            <a:endParaRPr lang="en-US" dirty="0"/>
          </a:p>
        </p:txBody>
      </p:sp>
      <p:sp>
        <p:nvSpPr>
          <p:cNvPr id="6" name="Arrow: Right 5">
            <a:extLst>
              <a:ext uri="{FF2B5EF4-FFF2-40B4-BE49-F238E27FC236}">
                <a16:creationId xmlns:a16="http://schemas.microsoft.com/office/drawing/2014/main" id="{4660E186-AE5E-E73B-11C0-5FC0131152DE}"/>
              </a:ext>
            </a:extLst>
          </p:cNvPr>
          <p:cNvSpPr/>
          <p:nvPr/>
        </p:nvSpPr>
        <p:spPr>
          <a:xfrm>
            <a:off x="5668344" y="288539"/>
            <a:ext cx="2157224" cy="58479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F3E2D9C-D755-EFA5-03E2-AF3F93355B12}"/>
              </a:ext>
            </a:extLst>
          </p:cNvPr>
          <p:cNvPicPr>
            <a:picLocks noChangeAspect="1"/>
          </p:cNvPicPr>
          <p:nvPr/>
        </p:nvPicPr>
        <p:blipFill>
          <a:blip r:embed="rId2"/>
          <a:stretch>
            <a:fillRect/>
          </a:stretch>
        </p:blipFill>
        <p:spPr>
          <a:xfrm>
            <a:off x="613033" y="2331450"/>
            <a:ext cx="11306175" cy="4476750"/>
          </a:xfrm>
          <a:prstGeom prst="rect">
            <a:avLst/>
          </a:prstGeom>
        </p:spPr>
      </p:pic>
      <p:sp>
        <p:nvSpPr>
          <p:cNvPr id="10" name="TextBox 9">
            <a:extLst>
              <a:ext uri="{FF2B5EF4-FFF2-40B4-BE49-F238E27FC236}">
                <a16:creationId xmlns:a16="http://schemas.microsoft.com/office/drawing/2014/main" id="{5A031B6B-F475-EDBA-5EC7-324F1D9C1ACE}"/>
              </a:ext>
            </a:extLst>
          </p:cNvPr>
          <p:cNvSpPr txBox="1"/>
          <p:nvPr/>
        </p:nvSpPr>
        <p:spPr>
          <a:xfrm>
            <a:off x="7968247" y="165953"/>
            <a:ext cx="4223753" cy="1200329"/>
          </a:xfrm>
          <a:prstGeom prst="rect">
            <a:avLst/>
          </a:prstGeom>
          <a:noFill/>
        </p:spPr>
        <p:txBody>
          <a:bodyPr wrap="square">
            <a:spAutoFit/>
          </a:bodyPr>
          <a:lstStyle/>
          <a:p>
            <a:r>
              <a:rPr lang="en-US" sz="2400" dirty="0" err="1">
                <a:solidFill>
                  <a:schemeClr val="bg1"/>
                </a:solidFill>
              </a:rPr>
              <a:t>Dữ</a:t>
            </a:r>
            <a:r>
              <a:rPr lang="en-US" sz="2400" dirty="0">
                <a:solidFill>
                  <a:schemeClr val="bg1"/>
                </a:solidFill>
              </a:rPr>
              <a:t> </a:t>
            </a:r>
            <a:r>
              <a:rPr lang="en-US" sz="2400" dirty="0" err="1">
                <a:solidFill>
                  <a:schemeClr val="bg1"/>
                </a:solidFill>
              </a:rPr>
              <a:t>liệu</a:t>
            </a:r>
            <a:r>
              <a:rPr lang="en-US" sz="2400" dirty="0">
                <a:solidFill>
                  <a:schemeClr val="bg1"/>
                </a:solidFill>
              </a:rPr>
              <a:t> ban </a:t>
            </a:r>
            <a:r>
              <a:rPr lang="en-US" sz="2400" dirty="0" err="1">
                <a:solidFill>
                  <a:schemeClr val="bg1"/>
                </a:solidFill>
              </a:rPr>
              <a:t>đầu</a:t>
            </a:r>
            <a:r>
              <a:rPr lang="en-US" sz="2400" dirty="0">
                <a:solidFill>
                  <a:schemeClr val="bg1"/>
                </a:solidFill>
              </a:rPr>
              <a:t> : (5109, 11)</a:t>
            </a:r>
          </a:p>
          <a:p>
            <a:r>
              <a:rPr lang="en-US" sz="2400" dirty="0" err="1">
                <a:solidFill>
                  <a:schemeClr val="bg1"/>
                </a:solidFill>
              </a:rPr>
              <a:t>Dữ</a:t>
            </a:r>
            <a:r>
              <a:rPr lang="en-US" sz="2400" dirty="0">
                <a:solidFill>
                  <a:schemeClr val="bg1"/>
                </a:solidFill>
              </a:rPr>
              <a:t> </a:t>
            </a:r>
            <a:r>
              <a:rPr lang="en-US" sz="2400" dirty="0" err="1">
                <a:solidFill>
                  <a:schemeClr val="bg1"/>
                </a:solidFill>
              </a:rPr>
              <a:t>liệu</a:t>
            </a:r>
            <a:r>
              <a:rPr lang="en-US" sz="2400" dirty="0">
                <a:solidFill>
                  <a:schemeClr val="bg1"/>
                </a:solidFill>
              </a:rPr>
              <a:t> </a:t>
            </a:r>
            <a:r>
              <a:rPr lang="en-US" sz="2400" dirty="0" err="1">
                <a:solidFill>
                  <a:schemeClr val="bg1"/>
                </a:solidFill>
              </a:rPr>
              <a:t>sau</a:t>
            </a:r>
            <a:r>
              <a:rPr lang="en-US" sz="2400" dirty="0">
                <a:solidFill>
                  <a:schemeClr val="bg1"/>
                </a:solidFill>
              </a:rPr>
              <a:t> </a:t>
            </a:r>
            <a:r>
              <a:rPr lang="en-US" sz="2400" dirty="0" err="1">
                <a:solidFill>
                  <a:schemeClr val="bg1"/>
                </a:solidFill>
              </a:rPr>
              <a:t>khi</a:t>
            </a:r>
            <a:r>
              <a:rPr lang="en-US" sz="2400" dirty="0">
                <a:solidFill>
                  <a:schemeClr val="bg1"/>
                </a:solidFill>
              </a:rPr>
              <a:t> </a:t>
            </a:r>
            <a:r>
              <a:rPr lang="en-US" sz="2400" dirty="0" err="1">
                <a:solidFill>
                  <a:schemeClr val="bg1"/>
                </a:solidFill>
              </a:rPr>
              <a:t>bỏ</a:t>
            </a:r>
            <a:r>
              <a:rPr lang="en-US" sz="2400" dirty="0">
                <a:solidFill>
                  <a:schemeClr val="bg1"/>
                </a:solidFill>
              </a:rPr>
              <a:t> </a:t>
            </a:r>
            <a:r>
              <a:rPr lang="en-US" sz="2400" dirty="0" err="1">
                <a:solidFill>
                  <a:schemeClr val="bg1"/>
                </a:solidFill>
              </a:rPr>
              <a:t>ngoại</a:t>
            </a:r>
            <a:r>
              <a:rPr lang="en-US" sz="2400" dirty="0">
                <a:solidFill>
                  <a:schemeClr val="bg1"/>
                </a:solidFill>
              </a:rPr>
              <a:t> </a:t>
            </a:r>
            <a:r>
              <a:rPr lang="en-US" sz="2400" dirty="0" err="1">
                <a:solidFill>
                  <a:schemeClr val="bg1"/>
                </a:solidFill>
              </a:rPr>
              <a:t>lệ</a:t>
            </a:r>
            <a:r>
              <a:rPr lang="en-US" sz="2400" dirty="0">
                <a:solidFill>
                  <a:schemeClr val="bg1"/>
                </a:solidFill>
              </a:rPr>
              <a:t> :</a:t>
            </a:r>
          </a:p>
          <a:p>
            <a:r>
              <a:rPr lang="en-US" sz="2400" dirty="0">
                <a:solidFill>
                  <a:schemeClr val="bg1"/>
                </a:solidFill>
              </a:rPr>
              <a:t> (4390, 11)</a:t>
            </a:r>
          </a:p>
        </p:txBody>
      </p:sp>
      <p:sp>
        <p:nvSpPr>
          <p:cNvPr id="11" name="Arrow: Right 10">
            <a:extLst>
              <a:ext uri="{FF2B5EF4-FFF2-40B4-BE49-F238E27FC236}">
                <a16:creationId xmlns:a16="http://schemas.microsoft.com/office/drawing/2014/main" id="{F30E327E-7717-63FE-6221-316304ECE3DB}"/>
              </a:ext>
            </a:extLst>
          </p:cNvPr>
          <p:cNvSpPr/>
          <p:nvPr/>
        </p:nvSpPr>
        <p:spPr>
          <a:xfrm rot="10800000">
            <a:off x="3410046" y="1638874"/>
            <a:ext cx="2157224" cy="58479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8170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43B163-C61C-4C40-7645-C650EA6B0547}"/>
              </a:ext>
            </a:extLst>
          </p:cNvPr>
          <p:cNvSpPr txBox="1"/>
          <p:nvPr/>
        </p:nvSpPr>
        <p:spPr>
          <a:xfrm>
            <a:off x="718943" y="380159"/>
            <a:ext cx="4050733" cy="1200329"/>
          </a:xfrm>
          <a:prstGeom prst="rect">
            <a:avLst/>
          </a:prstGeom>
          <a:noFill/>
        </p:spPr>
        <p:txBody>
          <a:bodyPr wrap="square" rtlCol="0">
            <a:spAutoFit/>
          </a:bodyPr>
          <a:lstStyle/>
          <a:p>
            <a:r>
              <a:rPr lang="en-US" sz="3600" b="1" dirty="0">
                <a:solidFill>
                  <a:schemeClr val="bg1"/>
                </a:solidFill>
                <a:latin typeface="DM Serif Display" pitchFamily="2" charset="0"/>
                <a:ea typeface="Jost Medium" pitchFamily="2" charset="0"/>
                <a:cs typeface="Poppins SemiBold" panose="00000700000000000000" pitchFamily="2" charset="0"/>
              </a:rPr>
              <a:t>III. </a:t>
            </a:r>
            <a:r>
              <a:rPr lang="en-US" sz="3600" b="1" dirty="0" err="1">
                <a:solidFill>
                  <a:schemeClr val="bg1"/>
                </a:solidFill>
                <a:latin typeface="DM Serif Display" pitchFamily="2" charset="0"/>
                <a:ea typeface="Jost Medium" pitchFamily="2" charset="0"/>
                <a:cs typeface="Poppins SemiBold" panose="00000700000000000000" pitchFamily="2" charset="0"/>
              </a:rPr>
              <a:t>Trực</a:t>
            </a:r>
            <a:r>
              <a:rPr lang="en-US" sz="3600" b="1" dirty="0">
                <a:solidFill>
                  <a:schemeClr val="bg1"/>
                </a:solidFill>
                <a:latin typeface="DM Serif Display" pitchFamily="2" charset="0"/>
                <a:ea typeface="Jost Medium" pitchFamily="2" charset="0"/>
                <a:cs typeface="Poppins SemiBold" panose="00000700000000000000" pitchFamily="2" charset="0"/>
              </a:rPr>
              <a:t> </a:t>
            </a:r>
            <a:r>
              <a:rPr lang="en-US" sz="3600" b="1" dirty="0" err="1">
                <a:solidFill>
                  <a:schemeClr val="bg1"/>
                </a:solidFill>
                <a:latin typeface="DM Serif Display" pitchFamily="2" charset="0"/>
                <a:ea typeface="Jost Medium" pitchFamily="2" charset="0"/>
                <a:cs typeface="Poppins SemiBold" panose="00000700000000000000" pitchFamily="2" charset="0"/>
              </a:rPr>
              <a:t>quan</a:t>
            </a:r>
            <a:r>
              <a:rPr lang="en-US" sz="3600" b="1" dirty="0">
                <a:solidFill>
                  <a:schemeClr val="bg1"/>
                </a:solidFill>
                <a:latin typeface="DM Serif Display" pitchFamily="2" charset="0"/>
                <a:ea typeface="Jost Medium" pitchFamily="2" charset="0"/>
                <a:cs typeface="Poppins SemiBold" panose="00000700000000000000" pitchFamily="2" charset="0"/>
              </a:rPr>
              <a:t> </a:t>
            </a:r>
            <a:r>
              <a:rPr lang="en-US" sz="3600" b="1" dirty="0" err="1">
                <a:solidFill>
                  <a:schemeClr val="bg1"/>
                </a:solidFill>
                <a:latin typeface="DM Serif Display" pitchFamily="2" charset="0"/>
                <a:ea typeface="Jost Medium" pitchFamily="2" charset="0"/>
                <a:cs typeface="Poppins SemiBold" panose="00000700000000000000" pitchFamily="2" charset="0"/>
              </a:rPr>
              <a:t>hóa</a:t>
            </a:r>
            <a:r>
              <a:rPr lang="en-US" sz="3600" b="1" dirty="0">
                <a:solidFill>
                  <a:schemeClr val="bg1"/>
                </a:solidFill>
                <a:latin typeface="DM Serif Display" pitchFamily="2" charset="0"/>
                <a:ea typeface="Jost Medium" pitchFamily="2" charset="0"/>
                <a:cs typeface="Poppins SemiBold" panose="00000700000000000000" pitchFamily="2" charset="0"/>
              </a:rPr>
              <a:t> </a:t>
            </a:r>
            <a:r>
              <a:rPr lang="en-US" sz="3600" b="1" dirty="0" err="1">
                <a:solidFill>
                  <a:schemeClr val="bg1"/>
                </a:solidFill>
                <a:latin typeface="DM Serif Display" pitchFamily="2" charset="0"/>
                <a:ea typeface="Jost Medium" pitchFamily="2" charset="0"/>
                <a:cs typeface="Poppins SemiBold" panose="00000700000000000000" pitchFamily="2" charset="0"/>
              </a:rPr>
              <a:t>dữ</a:t>
            </a:r>
            <a:r>
              <a:rPr lang="en-US" sz="3600" b="1" dirty="0">
                <a:solidFill>
                  <a:schemeClr val="bg1"/>
                </a:solidFill>
                <a:latin typeface="DM Serif Display" pitchFamily="2" charset="0"/>
                <a:ea typeface="Jost Medium" pitchFamily="2" charset="0"/>
                <a:cs typeface="Poppins SemiBold" panose="00000700000000000000" pitchFamily="2" charset="0"/>
              </a:rPr>
              <a:t> </a:t>
            </a:r>
            <a:r>
              <a:rPr lang="en-US" sz="3600" b="1" dirty="0" err="1">
                <a:solidFill>
                  <a:schemeClr val="bg1"/>
                </a:solidFill>
                <a:latin typeface="DM Serif Display" pitchFamily="2" charset="0"/>
                <a:ea typeface="Jost Medium" pitchFamily="2" charset="0"/>
                <a:cs typeface="Poppins SemiBold" panose="00000700000000000000" pitchFamily="2" charset="0"/>
              </a:rPr>
              <a:t>liệu</a:t>
            </a:r>
            <a:r>
              <a:rPr lang="en-US" sz="3600" b="1" dirty="0">
                <a:solidFill>
                  <a:schemeClr val="bg1"/>
                </a:solidFill>
                <a:latin typeface="DM Serif Display" pitchFamily="2" charset="0"/>
                <a:ea typeface="Jost Medium" pitchFamily="2" charset="0"/>
                <a:cs typeface="Poppins SemiBold" panose="00000700000000000000" pitchFamily="2" charset="0"/>
              </a:rPr>
              <a:t> (EDA)</a:t>
            </a:r>
          </a:p>
        </p:txBody>
      </p:sp>
      <p:grpSp>
        <p:nvGrpSpPr>
          <p:cNvPr id="5" name="Group 4">
            <a:extLst>
              <a:ext uri="{FF2B5EF4-FFF2-40B4-BE49-F238E27FC236}">
                <a16:creationId xmlns:a16="http://schemas.microsoft.com/office/drawing/2014/main" id="{390E5C93-1457-89BD-5702-A403DDF5B166}"/>
              </a:ext>
            </a:extLst>
          </p:cNvPr>
          <p:cNvGrpSpPr/>
          <p:nvPr/>
        </p:nvGrpSpPr>
        <p:grpSpPr>
          <a:xfrm>
            <a:off x="396535" y="580845"/>
            <a:ext cx="11398929" cy="799307"/>
            <a:chOff x="528758" y="562239"/>
            <a:chExt cx="11398929" cy="799307"/>
          </a:xfrm>
        </p:grpSpPr>
        <p:sp>
          <p:nvSpPr>
            <p:cNvPr id="6" name="TextBox 5">
              <a:extLst>
                <a:ext uri="{FF2B5EF4-FFF2-40B4-BE49-F238E27FC236}">
                  <a16:creationId xmlns:a16="http://schemas.microsoft.com/office/drawing/2014/main" id="{578E5A10-C42F-9770-7221-BBBB67254650}"/>
                </a:ext>
              </a:extLst>
            </p:cNvPr>
            <p:cNvSpPr txBox="1"/>
            <p:nvPr/>
          </p:nvSpPr>
          <p:spPr>
            <a:xfrm>
              <a:off x="528758" y="562239"/>
              <a:ext cx="1386646" cy="307777"/>
            </a:xfrm>
            <a:prstGeom prst="rect">
              <a:avLst/>
            </a:prstGeom>
            <a:noFill/>
          </p:spPr>
          <p:txBody>
            <a:bodyPr wrap="square" rtlCol="0">
              <a:spAutoFit/>
            </a:bodyPr>
            <a:lstStyle/>
            <a:p>
              <a:endParaRPr lang="id-ID" sz="1400" b="1" dirty="0">
                <a:solidFill>
                  <a:schemeClr val="accent1"/>
                </a:solidFill>
                <a:latin typeface="Open Sans Medium" pitchFamily="2" charset="0"/>
                <a:ea typeface="Open Sans ExtraBold" panose="020B0606030504020204" pitchFamily="34" charset="0"/>
                <a:cs typeface="Open Sans ExtraBold" panose="020B0606030504020204" pitchFamily="34" charset="0"/>
              </a:endParaRPr>
            </a:p>
          </p:txBody>
        </p:sp>
        <p:sp>
          <p:nvSpPr>
            <p:cNvPr id="7" name="Rounded Rectangle 6">
              <a:extLst>
                <a:ext uri="{FF2B5EF4-FFF2-40B4-BE49-F238E27FC236}">
                  <a16:creationId xmlns:a16="http://schemas.microsoft.com/office/drawing/2014/main" id="{B67D2D28-7349-3494-B17E-CB5B6E8DA750}"/>
                </a:ext>
              </a:extLst>
            </p:cNvPr>
            <p:cNvSpPr/>
            <p:nvPr/>
          </p:nvSpPr>
          <p:spPr>
            <a:xfrm>
              <a:off x="6564848" y="870016"/>
              <a:ext cx="5362839" cy="491530"/>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Open Sans Medium"/>
                </a:rPr>
                <a:t>Xem </a:t>
              </a:r>
              <a:r>
                <a:rPr lang="en-US" dirty="0" err="1">
                  <a:latin typeface="Open Sans Medium"/>
                </a:rPr>
                <a:t>xét</a:t>
              </a:r>
              <a:r>
                <a:rPr lang="en-US" dirty="0">
                  <a:latin typeface="Open Sans Medium"/>
                </a:rPr>
                <a:t> </a:t>
              </a:r>
              <a:r>
                <a:rPr lang="en-US" dirty="0" err="1">
                  <a:latin typeface="Open Sans Medium"/>
                </a:rPr>
                <a:t>phân</a:t>
              </a:r>
              <a:r>
                <a:rPr lang="en-US" dirty="0">
                  <a:latin typeface="Open Sans Medium"/>
                </a:rPr>
                <a:t> </a:t>
              </a:r>
              <a:r>
                <a:rPr lang="en-US" dirty="0" err="1">
                  <a:latin typeface="Open Sans Medium"/>
                </a:rPr>
                <a:t>phối</a:t>
              </a:r>
              <a:r>
                <a:rPr lang="en-US" dirty="0">
                  <a:latin typeface="Open Sans Medium"/>
                </a:rPr>
                <a:t> </a:t>
              </a:r>
              <a:r>
                <a:rPr lang="en-US" dirty="0" err="1">
                  <a:latin typeface="Open Sans Medium"/>
                </a:rPr>
                <a:t>của</a:t>
              </a:r>
              <a:r>
                <a:rPr lang="en-US" dirty="0">
                  <a:latin typeface="Open Sans Medium"/>
                </a:rPr>
                <a:t> </a:t>
              </a:r>
              <a:r>
                <a:rPr lang="en-US" dirty="0" err="1">
                  <a:latin typeface="Open Sans Medium"/>
                </a:rPr>
                <a:t>từng</a:t>
              </a:r>
              <a:r>
                <a:rPr lang="en-US" dirty="0">
                  <a:latin typeface="Open Sans Medium"/>
                </a:rPr>
                <a:t> </a:t>
              </a:r>
              <a:r>
                <a:rPr lang="en-US" dirty="0" err="1">
                  <a:latin typeface="Open Sans Medium"/>
                </a:rPr>
                <a:t>biến</a:t>
              </a:r>
              <a:r>
                <a:rPr lang="en-US" dirty="0">
                  <a:latin typeface="Open Sans Medium"/>
                </a:rPr>
                <a:t> </a:t>
              </a:r>
              <a:r>
                <a:rPr lang="en-US" dirty="0" err="1">
                  <a:latin typeface="Open Sans Medium"/>
                </a:rPr>
                <a:t>phân</a:t>
              </a:r>
              <a:r>
                <a:rPr lang="en-US" dirty="0">
                  <a:latin typeface="Open Sans Medium"/>
                </a:rPr>
                <a:t> </a:t>
              </a:r>
              <a:r>
                <a:rPr lang="en-US" dirty="0" err="1">
                  <a:latin typeface="Open Sans Medium"/>
                </a:rPr>
                <a:t>loại</a:t>
              </a:r>
              <a:endParaRPr lang="en-US" dirty="0">
                <a:latin typeface="Open Sans Medium"/>
              </a:endParaRPr>
            </a:p>
          </p:txBody>
        </p:sp>
      </p:grpSp>
      <p:sp>
        <p:nvSpPr>
          <p:cNvPr id="3" name="Oval 2">
            <a:extLst>
              <a:ext uri="{FF2B5EF4-FFF2-40B4-BE49-F238E27FC236}">
                <a16:creationId xmlns:a16="http://schemas.microsoft.com/office/drawing/2014/main" id="{7DEB7DF4-962C-6BAE-899F-DD0B4A5126F7}"/>
              </a:ext>
            </a:extLst>
          </p:cNvPr>
          <p:cNvSpPr/>
          <p:nvPr/>
        </p:nvSpPr>
        <p:spPr>
          <a:xfrm rot="14717633">
            <a:off x="70711" y="3706331"/>
            <a:ext cx="1971333" cy="980525"/>
          </a:xfrm>
          <a:prstGeom prst="ellipse">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252C73B-F7E6-BBAA-AEC3-D2AC969F0F4D}"/>
              </a:ext>
            </a:extLst>
          </p:cNvPr>
          <p:cNvPicPr>
            <a:picLocks noChangeAspect="1"/>
          </p:cNvPicPr>
          <p:nvPr/>
        </p:nvPicPr>
        <p:blipFill>
          <a:blip r:embed="rId3"/>
          <a:stretch>
            <a:fillRect/>
          </a:stretch>
        </p:blipFill>
        <p:spPr>
          <a:xfrm>
            <a:off x="6262796" y="1775690"/>
            <a:ext cx="5524500" cy="4381500"/>
          </a:xfrm>
          <a:prstGeom prst="rect">
            <a:avLst/>
          </a:prstGeom>
        </p:spPr>
      </p:pic>
      <p:sp>
        <p:nvSpPr>
          <p:cNvPr id="11" name="TextBox 10">
            <a:extLst>
              <a:ext uri="{FF2B5EF4-FFF2-40B4-BE49-F238E27FC236}">
                <a16:creationId xmlns:a16="http://schemas.microsoft.com/office/drawing/2014/main" id="{46E3F795-D94F-A20D-10A2-78525DC64081}"/>
              </a:ext>
            </a:extLst>
          </p:cNvPr>
          <p:cNvSpPr txBox="1"/>
          <p:nvPr/>
        </p:nvSpPr>
        <p:spPr>
          <a:xfrm>
            <a:off x="276462" y="5430769"/>
            <a:ext cx="6156163" cy="1077218"/>
          </a:xfrm>
          <a:prstGeom prst="rect">
            <a:avLst/>
          </a:prstGeom>
          <a:noFill/>
        </p:spPr>
        <p:txBody>
          <a:bodyPr wrap="square">
            <a:spAutoFit/>
          </a:bodyPr>
          <a:lstStyle/>
          <a:p>
            <a:r>
              <a:rPr lang="vi-VN" sz="3200" dirty="0">
                <a:solidFill>
                  <a:schemeClr val="bg1"/>
                </a:solidFill>
              </a:rPr>
              <a:t>Nhận xét: đa số người bệnh trong tập dữ liệu là nữ</a:t>
            </a:r>
            <a:endParaRPr lang="en-US" sz="3200" dirty="0">
              <a:solidFill>
                <a:schemeClr val="bg1"/>
              </a:solidFill>
            </a:endParaRPr>
          </a:p>
        </p:txBody>
      </p:sp>
      <p:sp>
        <p:nvSpPr>
          <p:cNvPr id="13" name="Arrow: Right 12">
            <a:extLst>
              <a:ext uri="{FF2B5EF4-FFF2-40B4-BE49-F238E27FC236}">
                <a16:creationId xmlns:a16="http://schemas.microsoft.com/office/drawing/2014/main" id="{80D4CD96-B8E9-E43C-C60C-9286744951FA}"/>
              </a:ext>
            </a:extLst>
          </p:cNvPr>
          <p:cNvSpPr/>
          <p:nvPr/>
        </p:nvSpPr>
        <p:spPr>
          <a:xfrm>
            <a:off x="1334893" y="2217722"/>
            <a:ext cx="3869473" cy="2609385"/>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b="1" dirty="0" err="1"/>
              <a:t>Giới</a:t>
            </a:r>
            <a:r>
              <a:rPr lang="en-US" sz="4000" b="1" dirty="0"/>
              <a:t> </a:t>
            </a:r>
            <a:r>
              <a:rPr lang="en-US" sz="4000" b="1" dirty="0" err="1"/>
              <a:t>tính</a:t>
            </a:r>
            <a:r>
              <a:rPr lang="en-US" sz="4000" b="1" dirty="0"/>
              <a:t> </a:t>
            </a:r>
          </a:p>
        </p:txBody>
      </p:sp>
    </p:spTree>
    <p:extLst>
      <p:ext uri="{BB962C8B-B14F-4D97-AF65-F5344CB8AC3E}">
        <p14:creationId xmlns:p14="http://schemas.microsoft.com/office/powerpoint/2010/main" val="1023427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7A22313-7E1A-D542-480B-32AACD80D7BC}"/>
              </a:ext>
            </a:extLst>
          </p:cNvPr>
          <p:cNvSpPr txBox="1"/>
          <p:nvPr/>
        </p:nvSpPr>
        <p:spPr>
          <a:xfrm>
            <a:off x="-2649655" y="129342"/>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b="1" kern="1200" dirty="0">
                <a:solidFill>
                  <a:schemeClr val="bg1"/>
                </a:solidFill>
                <a:ea typeface="+mj-ea"/>
                <a:cs typeface="+mj-cs"/>
              </a:rPr>
              <a:t>III. </a:t>
            </a:r>
            <a:r>
              <a:rPr lang="en-US" sz="3200" b="1" kern="1200" dirty="0" err="1">
                <a:solidFill>
                  <a:schemeClr val="bg1"/>
                </a:solidFill>
                <a:ea typeface="+mj-ea"/>
                <a:cs typeface="+mj-cs"/>
              </a:rPr>
              <a:t>Trực</a:t>
            </a:r>
            <a:r>
              <a:rPr lang="en-US" sz="3200" b="1" kern="1200" dirty="0">
                <a:solidFill>
                  <a:schemeClr val="bg1"/>
                </a:solidFill>
                <a:ea typeface="+mj-ea"/>
                <a:cs typeface="+mj-cs"/>
              </a:rPr>
              <a:t> </a:t>
            </a:r>
            <a:r>
              <a:rPr lang="en-US" sz="3200" b="1" kern="1200" dirty="0" err="1">
                <a:solidFill>
                  <a:schemeClr val="bg1"/>
                </a:solidFill>
                <a:ea typeface="+mj-ea"/>
                <a:cs typeface="+mj-cs"/>
              </a:rPr>
              <a:t>quan</a:t>
            </a:r>
            <a:r>
              <a:rPr lang="en-US" sz="3200" b="1" kern="1200" dirty="0">
                <a:solidFill>
                  <a:schemeClr val="bg1"/>
                </a:solidFill>
                <a:ea typeface="+mj-ea"/>
                <a:cs typeface="+mj-cs"/>
              </a:rPr>
              <a:t> </a:t>
            </a:r>
            <a:r>
              <a:rPr lang="en-US" sz="3200" b="1" kern="1200" dirty="0" err="1">
                <a:solidFill>
                  <a:schemeClr val="bg1"/>
                </a:solidFill>
                <a:ea typeface="+mj-ea"/>
                <a:cs typeface="+mj-cs"/>
              </a:rPr>
              <a:t>hóa</a:t>
            </a:r>
            <a:r>
              <a:rPr lang="en-US" sz="3200" b="1" kern="1200" dirty="0">
                <a:solidFill>
                  <a:schemeClr val="bg1"/>
                </a:solidFill>
                <a:ea typeface="+mj-ea"/>
                <a:cs typeface="+mj-cs"/>
              </a:rPr>
              <a:t> </a:t>
            </a:r>
            <a:r>
              <a:rPr lang="en-US" sz="3200" b="1" kern="1200" dirty="0" err="1">
                <a:solidFill>
                  <a:schemeClr val="bg1"/>
                </a:solidFill>
                <a:ea typeface="+mj-ea"/>
                <a:cs typeface="+mj-cs"/>
              </a:rPr>
              <a:t>dữ</a:t>
            </a:r>
            <a:r>
              <a:rPr lang="en-US" sz="3200" b="1" kern="1200" dirty="0">
                <a:solidFill>
                  <a:schemeClr val="bg1"/>
                </a:solidFill>
                <a:ea typeface="+mj-ea"/>
                <a:cs typeface="+mj-cs"/>
              </a:rPr>
              <a:t> </a:t>
            </a:r>
            <a:r>
              <a:rPr lang="en-US" sz="3200" b="1" kern="1200" dirty="0" err="1">
                <a:solidFill>
                  <a:schemeClr val="bg1"/>
                </a:solidFill>
                <a:ea typeface="+mj-ea"/>
                <a:cs typeface="+mj-cs"/>
              </a:rPr>
              <a:t>liệu</a:t>
            </a:r>
            <a:r>
              <a:rPr lang="en-US" sz="3200" b="1" kern="1200" dirty="0">
                <a:solidFill>
                  <a:schemeClr val="bg1"/>
                </a:solidFill>
                <a:ea typeface="+mj-ea"/>
                <a:cs typeface="+mj-cs"/>
              </a:rPr>
              <a:t> (EDA)</a:t>
            </a:r>
          </a:p>
        </p:txBody>
      </p:sp>
      <p:pic>
        <p:nvPicPr>
          <p:cNvPr id="7" name="Picture 6" descr="A pie chart with numbers and a few pies&#10;&#10;Description automatically generated">
            <a:extLst>
              <a:ext uri="{FF2B5EF4-FFF2-40B4-BE49-F238E27FC236}">
                <a16:creationId xmlns:a16="http://schemas.microsoft.com/office/drawing/2014/main" id="{6F4186DC-28A8-800B-5693-03184F94698E}"/>
              </a:ext>
            </a:extLst>
          </p:cNvPr>
          <p:cNvPicPr>
            <a:picLocks noChangeAspect="1"/>
          </p:cNvPicPr>
          <p:nvPr/>
        </p:nvPicPr>
        <p:blipFill>
          <a:blip r:embed="rId2"/>
          <a:stretch>
            <a:fillRect/>
          </a:stretch>
        </p:blipFill>
        <p:spPr>
          <a:xfrm>
            <a:off x="643467" y="1718576"/>
            <a:ext cx="10905066" cy="4307500"/>
          </a:xfrm>
          <a:prstGeom prst="rect">
            <a:avLst/>
          </a:prstGeom>
        </p:spPr>
      </p:pic>
      <p:sp>
        <p:nvSpPr>
          <p:cNvPr id="9" name="TextBox 8">
            <a:extLst>
              <a:ext uri="{FF2B5EF4-FFF2-40B4-BE49-F238E27FC236}">
                <a16:creationId xmlns:a16="http://schemas.microsoft.com/office/drawing/2014/main" id="{6C8CD485-017D-0179-3DF5-BE249EA83FD0}"/>
              </a:ext>
            </a:extLst>
          </p:cNvPr>
          <p:cNvSpPr txBox="1"/>
          <p:nvPr/>
        </p:nvSpPr>
        <p:spPr>
          <a:xfrm>
            <a:off x="7308522" y="651752"/>
            <a:ext cx="7419372" cy="646331"/>
          </a:xfrm>
          <a:prstGeom prst="rect">
            <a:avLst/>
          </a:prstGeom>
          <a:noFill/>
        </p:spPr>
        <p:txBody>
          <a:bodyPr wrap="square">
            <a:spAutoFit/>
          </a:bodyPr>
          <a:lstStyle/>
          <a:p>
            <a:r>
              <a:rPr lang="en-US" sz="3600" dirty="0" err="1">
                <a:solidFill>
                  <a:schemeClr val="bg1"/>
                </a:solidFill>
              </a:rPr>
              <a:t>Tình</a:t>
            </a:r>
            <a:r>
              <a:rPr lang="en-US" sz="3600" dirty="0">
                <a:solidFill>
                  <a:schemeClr val="bg1"/>
                </a:solidFill>
              </a:rPr>
              <a:t> </a:t>
            </a:r>
            <a:r>
              <a:rPr lang="en-US" sz="3600" dirty="0" err="1">
                <a:solidFill>
                  <a:schemeClr val="bg1"/>
                </a:solidFill>
              </a:rPr>
              <a:t>trạng</a:t>
            </a:r>
            <a:r>
              <a:rPr lang="en-US" sz="3600" dirty="0">
                <a:solidFill>
                  <a:schemeClr val="bg1"/>
                </a:solidFill>
              </a:rPr>
              <a:t> </a:t>
            </a:r>
            <a:r>
              <a:rPr lang="en-US" sz="3600" dirty="0" err="1">
                <a:solidFill>
                  <a:schemeClr val="bg1"/>
                </a:solidFill>
              </a:rPr>
              <a:t>hôn</a:t>
            </a:r>
            <a:r>
              <a:rPr lang="en-US" sz="3600" dirty="0">
                <a:solidFill>
                  <a:schemeClr val="bg1"/>
                </a:solidFill>
              </a:rPr>
              <a:t> </a:t>
            </a:r>
            <a:r>
              <a:rPr lang="en-US" sz="3600" dirty="0" err="1">
                <a:solidFill>
                  <a:schemeClr val="bg1"/>
                </a:solidFill>
              </a:rPr>
              <a:t>nhân</a:t>
            </a:r>
            <a:endParaRPr lang="en-US" sz="3600" dirty="0">
              <a:solidFill>
                <a:schemeClr val="bg1"/>
              </a:solidFill>
            </a:endParaRPr>
          </a:p>
        </p:txBody>
      </p:sp>
      <p:sp>
        <p:nvSpPr>
          <p:cNvPr id="11" name="TextBox 10">
            <a:extLst>
              <a:ext uri="{FF2B5EF4-FFF2-40B4-BE49-F238E27FC236}">
                <a16:creationId xmlns:a16="http://schemas.microsoft.com/office/drawing/2014/main" id="{7D35509B-B878-BFC8-3982-C9F94F9A0DC3}"/>
              </a:ext>
            </a:extLst>
          </p:cNvPr>
          <p:cNvSpPr txBox="1"/>
          <p:nvPr/>
        </p:nvSpPr>
        <p:spPr>
          <a:xfrm>
            <a:off x="1858357" y="5466181"/>
            <a:ext cx="8692308" cy="369332"/>
          </a:xfrm>
          <a:prstGeom prst="rect">
            <a:avLst/>
          </a:prstGeom>
          <a:noFill/>
        </p:spPr>
        <p:txBody>
          <a:bodyPr wrap="square">
            <a:spAutoFit/>
          </a:bodyPr>
          <a:lstStyle/>
          <a:p>
            <a:r>
              <a:rPr lang="vi-VN" dirty="0"/>
              <a:t>Nhận xét: Trong tập dữ liệu , đa số người bệnh là người đã thành lập gia đình</a:t>
            </a:r>
            <a:endParaRPr lang="en-US" dirty="0"/>
          </a:p>
        </p:txBody>
      </p:sp>
    </p:spTree>
    <p:extLst>
      <p:ext uri="{BB962C8B-B14F-4D97-AF65-F5344CB8AC3E}">
        <p14:creationId xmlns:p14="http://schemas.microsoft.com/office/powerpoint/2010/main" val="4159493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Placeholder 8" descr="A blue circle with a number of percentages&#10;&#10;Description automatically generated">
            <a:extLst>
              <a:ext uri="{FF2B5EF4-FFF2-40B4-BE49-F238E27FC236}">
                <a16:creationId xmlns:a16="http://schemas.microsoft.com/office/drawing/2014/main" id="{38A598BE-86F8-200A-133F-B6C17AB7A1A0}"/>
              </a:ext>
            </a:extLst>
          </p:cNvPr>
          <p:cNvPicPr>
            <a:picLocks noGrp="1" noChangeAspect="1"/>
          </p:cNvPicPr>
          <p:nvPr>
            <p:ph type="pic" sz="quarter" idx="10"/>
          </p:nvPr>
        </p:nvPicPr>
        <p:blipFill rotWithShape="1">
          <a:blip r:embed="rId2"/>
          <a:srcRect l="19372" t="9091" r="35240" b="1"/>
          <a:stretch/>
        </p:blipFill>
        <p:spPr>
          <a:xfrm>
            <a:off x="3660691" y="0"/>
            <a:ext cx="8668512" cy="6857990"/>
          </a:xfrm>
          <a:prstGeom prst="rect">
            <a:avLst/>
          </a:prstGeom>
        </p:spPr>
      </p:pic>
      <p:sp>
        <p:nvSpPr>
          <p:cNvPr id="16" name="Rectangle 1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DF2E7FA2-7F81-C213-AC7F-FAC963591E8E}"/>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a:solidFill>
                  <a:schemeClr val="bg1"/>
                </a:solidFill>
                <a:latin typeface="+mj-lt"/>
                <a:ea typeface="+mj-ea"/>
                <a:cs typeface="+mj-cs"/>
              </a:rPr>
              <a:t>III. Trực quan hóa dữ </a:t>
            </a:r>
          </a:p>
          <a:p>
            <a:pPr>
              <a:lnSpc>
                <a:spcPct val="90000"/>
              </a:lnSpc>
              <a:spcBef>
                <a:spcPct val="0"/>
              </a:spcBef>
              <a:spcAft>
                <a:spcPts val="600"/>
              </a:spcAft>
            </a:pPr>
            <a:r>
              <a:rPr lang="en-US" sz="4800" b="1">
                <a:solidFill>
                  <a:schemeClr val="bg1"/>
                </a:solidFill>
                <a:latin typeface="+mj-lt"/>
                <a:ea typeface="+mj-ea"/>
                <a:cs typeface="+mj-cs"/>
              </a:rPr>
              <a:t>liệu (EDA)</a:t>
            </a:r>
          </a:p>
        </p:txBody>
      </p:sp>
      <p:sp>
        <p:nvSpPr>
          <p:cNvPr id="4" name="TextBox 3">
            <a:extLst>
              <a:ext uri="{FF2B5EF4-FFF2-40B4-BE49-F238E27FC236}">
                <a16:creationId xmlns:a16="http://schemas.microsoft.com/office/drawing/2014/main" id="{40996A94-4336-CA26-F497-26F20E4EED29}"/>
              </a:ext>
            </a:extLst>
          </p:cNvPr>
          <p:cNvSpPr txBox="1"/>
          <p:nvPr/>
        </p:nvSpPr>
        <p:spPr>
          <a:xfrm>
            <a:off x="477981" y="5377342"/>
            <a:ext cx="4023359" cy="1208141"/>
          </a:xfrm>
          <a:prstGeom prst="rect">
            <a:avLst/>
          </a:prstGeom>
        </p:spPr>
        <p:txBody>
          <a:bodyPr vert="horz" lIns="91440" tIns="45720" rIns="91440" bIns="45720" rtlCol="0">
            <a:normAutofit/>
          </a:bodyPr>
          <a:lstStyle/>
          <a:p>
            <a:pPr>
              <a:lnSpc>
                <a:spcPct val="90000"/>
              </a:lnSpc>
              <a:spcBef>
                <a:spcPts val="1000"/>
              </a:spcBef>
            </a:pPr>
            <a:r>
              <a:rPr lang="en-US" sz="4000" b="1" dirty="0" err="1">
                <a:solidFill>
                  <a:schemeClr val="bg1"/>
                </a:solidFill>
              </a:rPr>
              <a:t>Bệnh</a:t>
            </a:r>
            <a:r>
              <a:rPr lang="en-US" sz="4000" b="1" dirty="0">
                <a:solidFill>
                  <a:schemeClr val="bg1"/>
                </a:solidFill>
              </a:rPr>
              <a:t> </a:t>
            </a:r>
            <a:r>
              <a:rPr lang="en-US" sz="4000" b="1" dirty="0" err="1">
                <a:solidFill>
                  <a:schemeClr val="bg1"/>
                </a:solidFill>
              </a:rPr>
              <a:t>tim</a:t>
            </a:r>
            <a:r>
              <a:rPr lang="en-US" sz="4000" b="1" dirty="0">
                <a:solidFill>
                  <a:schemeClr val="bg1"/>
                </a:solidFill>
              </a:rPr>
              <a:t> </a:t>
            </a:r>
            <a:r>
              <a:rPr lang="en-US" sz="4000" b="1" dirty="0" err="1">
                <a:solidFill>
                  <a:schemeClr val="bg1"/>
                </a:solidFill>
              </a:rPr>
              <a:t>mạch</a:t>
            </a:r>
            <a:endParaRPr lang="en-US" sz="4000" b="1" dirty="0">
              <a:solidFill>
                <a:schemeClr val="bg1"/>
              </a:solidFill>
            </a:endParaRP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65A98F55-7BDD-7B67-0F74-3409A2781C7F}"/>
              </a:ext>
            </a:extLst>
          </p:cNvPr>
          <p:cNvSpPr txBox="1"/>
          <p:nvPr/>
        </p:nvSpPr>
        <p:spPr>
          <a:xfrm>
            <a:off x="6062360" y="5747237"/>
            <a:ext cx="6198242" cy="954107"/>
          </a:xfrm>
          <a:prstGeom prst="rect">
            <a:avLst/>
          </a:prstGeom>
          <a:noFill/>
        </p:spPr>
        <p:txBody>
          <a:bodyPr wrap="square">
            <a:spAutoFit/>
          </a:bodyPr>
          <a:lstStyle/>
          <a:p>
            <a:r>
              <a:rPr lang="vi-VN" sz="2800" dirty="0">
                <a:solidFill>
                  <a:schemeClr val="accent4">
                    <a:lumMod val="25000"/>
                  </a:schemeClr>
                </a:solidFill>
              </a:rPr>
              <a:t>Nhận xét: Người mắc bệnh tim chiếm </a:t>
            </a:r>
            <a:r>
              <a:rPr lang="en-US" sz="2800" dirty="0" err="1">
                <a:solidFill>
                  <a:schemeClr val="accent4">
                    <a:lumMod val="25000"/>
                  </a:schemeClr>
                </a:solidFill>
              </a:rPr>
              <a:t>thiểu</a:t>
            </a:r>
            <a:r>
              <a:rPr lang="en-US" sz="2800" dirty="0">
                <a:solidFill>
                  <a:schemeClr val="accent4">
                    <a:lumMod val="25000"/>
                  </a:schemeClr>
                </a:solidFill>
              </a:rPr>
              <a:t> </a:t>
            </a:r>
            <a:r>
              <a:rPr lang="en-US" sz="2800" dirty="0" err="1">
                <a:solidFill>
                  <a:schemeClr val="accent4">
                    <a:lumMod val="25000"/>
                  </a:schemeClr>
                </a:solidFill>
              </a:rPr>
              <a:t>số</a:t>
            </a:r>
            <a:r>
              <a:rPr lang="en-US" sz="2800" dirty="0">
                <a:solidFill>
                  <a:schemeClr val="accent4">
                    <a:lumMod val="25000"/>
                  </a:schemeClr>
                </a:solidFill>
              </a:rPr>
              <a:t> </a:t>
            </a:r>
            <a:r>
              <a:rPr lang="vi-VN" sz="2800" dirty="0">
                <a:solidFill>
                  <a:schemeClr val="accent4">
                    <a:lumMod val="25000"/>
                  </a:schemeClr>
                </a:solidFill>
              </a:rPr>
              <a:t>trong tập dữ liệu.</a:t>
            </a:r>
            <a:endParaRPr lang="en-US" sz="2800" dirty="0">
              <a:solidFill>
                <a:schemeClr val="accent4">
                  <a:lumMod val="25000"/>
                </a:schemeClr>
              </a:solidFill>
            </a:endParaRPr>
          </a:p>
        </p:txBody>
      </p:sp>
    </p:spTree>
    <p:extLst>
      <p:ext uri="{BB962C8B-B14F-4D97-AF65-F5344CB8AC3E}">
        <p14:creationId xmlns:p14="http://schemas.microsoft.com/office/powerpoint/2010/main" val="4051394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Placeholder 8">
            <a:extLst>
              <a:ext uri="{FF2B5EF4-FFF2-40B4-BE49-F238E27FC236}">
                <a16:creationId xmlns:a16="http://schemas.microsoft.com/office/drawing/2014/main" id="{38A598BE-86F8-200A-133F-B6C17AB7A1A0}"/>
              </a:ext>
            </a:extLst>
          </p:cNvPr>
          <p:cNvPicPr>
            <a:picLocks noGrp="1" noChangeAspect="1"/>
          </p:cNvPicPr>
          <p:nvPr>
            <p:ph type="pic" sz="quarter" idx="10"/>
          </p:nvPr>
        </p:nvPicPr>
        <p:blipFill>
          <a:blip r:embed="rId2"/>
          <a:srcRect l="34004" r="34004"/>
          <a:stretch/>
        </p:blipFill>
        <p:spPr>
          <a:xfrm>
            <a:off x="5004953" y="-440650"/>
            <a:ext cx="8668512" cy="6857990"/>
          </a:xfrm>
          <a:prstGeom prst="rect">
            <a:avLst/>
          </a:prstGeom>
        </p:spPr>
      </p:pic>
      <p:sp>
        <p:nvSpPr>
          <p:cNvPr id="16" name="Rectangle 1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DF2E7FA2-7F81-C213-AC7F-FAC963591E8E}"/>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a:solidFill>
                  <a:schemeClr val="bg1"/>
                </a:solidFill>
                <a:latin typeface="+mj-lt"/>
                <a:ea typeface="+mj-ea"/>
                <a:cs typeface="+mj-cs"/>
              </a:rPr>
              <a:t>III. Trực quan hóa dữ </a:t>
            </a:r>
          </a:p>
          <a:p>
            <a:pPr>
              <a:lnSpc>
                <a:spcPct val="90000"/>
              </a:lnSpc>
              <a:spcBef>
                <a:spcPct val="0"/>
              </a:spcBef>
              <a:spcAft>
                <a:spcPts val="600"/>
              </a:spcAft>
            </a:pPr>
            <a:r>
              <a:rPr lang="en-US" sz="4800" b="1">
                <a:solidFill>
                  <a:schemeClr val="bg1"/>
                </a:solidFill>
                <a:latin typeface="+mj-lt"/>
                <a:ea typeface="+mj-ea"/>
                <a:cs typeface="+mj-cs"/>
              </a:rPr>
              <a:t>liệu (EDA)</a:t>
            </a:r>
          </a:p>
        </p:txBody>
      </p:sp>
      <p:sp>
        <p:nvSpPr>
          <p:cNvPr id="4" name="TextBox 3">
            <a:extLst>
              <a:ext uri="{FF2B5EF4-FFF2-40B4-BE49-F238E27FC236}">
                <a16:creationId xmlns:a16="http://schemas.microsoft.com/office/drawing/2014/main" id="{40996A94-4336-CA26-F497-26F20E4EED29}"/>
              </a:ext>
            </a:extLst>
          </p:cNvPr>
          <p:cNvSpPr txBox="1"/>
          <p:nvPr/>
        </p:nvSpPr>
        <p:spPr>
          <a:xfrm>
            <a:off x="477981" y="5377342"/>
            <a:ext cx="4023359" cy="1208141"/>
          </a:xfrm>
          <a:prstGeom prst="rect">
            <a:avLst/>
          </a:prstGeom>
        </p:spPr>
        <p:txBody>
          <a:bodyPr vert="horz" lIns="91440" tIns="45720" rIns="91440" bIns="45720" rtlCol="0">
            <a:normAutofit/>
          </a:bodyPr>
          <a:lstStyle/>
          <a:p>
            <a:pPr>
              <a:lnSpc>
                <a:spcPct val="90000"/>
              </a:lnSpc>
              <a:spcBef>
                <a:spcPts val="1000"/>
              </a:spcBef>
            </a:pPr>
            <a:r>
              <a:rPr lang="en-US" sz="4000" b="1" dirty="0" err="1">
                <a:solidFill>
                  <a:schemeClr val="bg1"/>
                </a:solidFill>
              </a:rPr>
              <a:t>Bệnh</a:t>
            </a:r>
            <a:r>
              <a:rPr lang="en-US" sz="4000" b="1" dirty="0">
                <a:solidFill>
                  <a:schemeClr val="bg1"/>
                </a:solidFill>
              </a:rPr>
              <a:t> </a:t>
            </a:r>
            <a:r>
              <a:rPr lang="en-US" sz="4000" b="1" dirty="0" err="1">
                <a:solidFill>
                  <a:schemeClr val="bg1"/>
                </a:solidFill>
              </a:rPr>
              <a:t>huyết</a:t>
            </a:r>
            <a:r>
              <a:rPr lang="en-US" sz="4000" b="1" dirty="0">
                <a:solidFill>
                  <a:schemeClr val="bg1"/>
                </a:solidFill>
              </a:rPr>
              <a:t> </a:t>
            </a:r>
            <a:r>
              <a:rPr lang="en-US" sz="4000" b="1" dirty="0" err="1">
                <a:solidFill>
                  <a:schemeClr val="bg1"/>
                </a:solidFill>
              </a:rPr>
              <a:t>áp</a:t>
            </a:r>
            <a:endParaRPr lang="en-US" sz="4000" b="1" dirty="0">
              <a:solidFill>
                <a:schemeClr val="bg1"/>
              </a:solidFill>
            </a:endParaRP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65A98F55-7BDD-7B67-0F74-3409A2781C7F}"/>
              </a:ext>
            </a:extLst>
          </p:cNvPr>
          <p:cNvSpPr txBox="1"/>
          <p:nvPr/>
        </p:nvSpPr>
        <p:spPr>
          <a:xfrm>
            <a:off x="6062360" y="5747237"/>
            <a:ext cx="6198242" cy="954107"/>
          </a:xfrm>
          <a:prstGeom prst="rect">
            <a:avLst/>
          </a:prstGeom>
          <a:noFill/>
        </p:spPr>
        <p:txBody>
          <a:bodyPr wrap="square">
            <a:spAutoFit/>
          </a:bodyPr>
          <a:lstStyle/>
          <a:p>
            <a:r>
              <a:rPr lang="vi-VN" sz="2800" dirty="0">
                <a:solidFill>
                  <a:schemeClr val="accent4">
                    <a:lumMod val="25000"/>
                  </a:schemeClr>
                </a:solidFill>
              </a:rPr>
              <a:t>Nhận xét: Người mắc bệnh </a:t>
            </a:r>
            <a:r>
              <a:rPr lang="en-US" sz="2800" dirty="0" err="1">
                <a:solidFill>
                  <a:schemeClr val="accent4">
                    <a:lumMod val="25000"/>
                  </a:schemeClr>
                </a:solidFill>
              </a:rPr>
              <a:t>huyết</a:t>
            </a:r>
            <a:r>
              <a:rPr lang="en-US" sz="2800" dirty="0">
                <a:solidFill>
                  <a:schemeClr val="accent4">
                    <a:lumMod val="25000"/>
                  </a:schemeClr>
                </a:solidFill>
              </a:rPr>
              <a:t> </a:t>
            </a:r>
            <a:r>
              <a:rPr lang="en-US" sz="2800" dirty="0" err="1">
                <a:solidFill>
                  <a:schemeClr val="accent4">
                    <a:lumMod val="25000"/>
                  </a:schemeClr>
                </a:solidFill>
              </a:rPr>
              <a:t>áp</a:t>
            </a:r>
            <a:r>
              <a:rPr lang="vi-VN" sz="2800" dirty="0">
                <a:solidFill>
                  <a:schemeClr val="accent4">
                    <a:lumMod val="25000"/>
                  </a:schemeClr>
                </a:solidFill>
              </a:rPr>
              <a:t> chiếm </a:t>
            </a:r>
            <a:r>
              <a:rPr lang="en-US" sz="2800" dirty="0" err="1">
                <a:solidFill>
                  <a:schemeClr val="accent4">
                    <a:lumMod val="25000"/>
                  </a:schemeClr>
                </a:solidFill>
              </a:rPr>
              <a:t>thiểu</a:t>
            </a:r>
            <a:r>
              <a:rPr lang="vi-VN" sz="2800" dirty="0">
                <a:solidFill>
                  <a:schemeClr val="accent4">
                    <a:lumMod val="25000"/>
                  </a:schemeClr>
                </a:solidFill>
              </a:rPr>
              <a:t> số trong tập dữ liệu.</a:t>
            </a:r>
            <a:endParaRPr lang="en-US" sz="2800" dirty="0">
              <a:solidFill>
                <a:schemeClr val="accent4">
                  <a:lumMod val="25000"/>
                </a:schemeClr>
              </a:solidFill>
            </a:endParaRPr>
          </a:p>
        </p:txBody>
      </p:sp>
    </p:spTree>
    <p:extLst>
      <p:ext uri="{BB962C8B-B14F-4D97-AF65-F5344CB8AC3E}">
        <p14:creationId xmlns:p14="http://schemas.microsoft.com/office/powerpoint/2010/main" val="139164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Placeholder 8">
            <a:extLst>
              <a:ext uri="{FF2B5EF4-FFF2-40B4-BE49-F238E27FC236}">
                <a16:creationId xmlns:a16="http://schemas.microsoft.com/office/drawing/2014/main" id="{38A598BE-86F8-200A-133F-B6C17AB7A1A0}"/>
              </a:ext>
            </a:extLst>
          </p:cNvPr>
          <p:cNvPicPr>
            <a:picLocks noGrp="1" noChangeAspect="1"/>
          </p:cNvPicPr>
          <p:nvPr>
            <p:ph type="pic" sz="quarter" idx="10"/>
          </p:nvPr>
        </p:nvPicPr>
        <p:blipFill>
          <a:blip r:embed="rId2"/>
          <a:srcRect l="34004" r="34004"/>
          <a:stretch/>
        </p:blipFill>
        <p:spPr>
          <a:xfrm>
            <a:off x="5004953" y="-440650"/>
            <a:ext cx="8668512" cy="6857990"/>
          </a:xfrm>
          <a:prstGeom prst="rect">
            <a:avLst/>
          </a:prstGeom>
        </p:spPr>
      </p:pic>
      <p:sp>
        <p:nvSpPr>
          <p:cNvPr id="16" name="Rectangle 1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DF2E7FA2-7F81-C213-AC7F-FAC963591E8E}"/>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a:solidFill>
                  <a:schemeClr val="bg1"/>
                </a:solidFill>
                <a:latin typeface="+mj-lt"/>
                <a:ea typeface="+mj-ea"/>
                <a:cs typeface="+mj-cs"/>
              </a:rPr>
              <a:t>III. Trực quan hóa dữ </a:t>
            </a:r>
          </a:p>
          <a:p>
            <a:pPr>
              <a:lnSpc>
                <a:spcPct val="90000"/>
              </a:lnSpc>
              <a:spcBef>
                <a:spcPct val="0"/>
              </a:spcBef>
              <a:spcAft>
                <a:spcPts val="600"/>
              </a:spcAft>
            </a:pPr>
            <a:r>
              <a:rPr lang="en-US" sz="4800" b="1">
                <a:solidFill>
                  <a:schemeClr val="bg1"/>
                </a:solidFill>
                <a:latin typeface="+mj-lt"/>
                <a:ea typeface="+mj-ea"/>
                <a:cs typeface="+mj-cs"/>
              </a:rPr>
              <a:t>liệu (EDA)</a:t>
            </a:r>
          </a:p>
        </p:txBody>
      </p:sp>
      <p:sp>
        <p:nvSpPr>
          <p:cNvPr id="4" name="TextBox 3">
            <a:extLst>
              <a:ext uri="{FF2B5EF4-FFF2-40B4-BE49-F238E27FC236}">
                <a16:creationId xmlns:a16="http://schemas.microsoft.com/office/drawing/2014/main" id="{40996A94-4336-CA26-F497-26F20E4EED29}"/>
              </a:ext>
            </a:extLst>
          </p:cNvPr>
          <p:cNvSpPr txBox="1"/>
          <p:nvPr/>
        </p:nvSpPr>
        <p:spPr>
          <a:xfrm>
            <a:off x="477981" y="5377342"/>
            <a:ext cx="4023359" cy="1208141"/>
          </a:xfrm>
          <a:prstGeom prst="rect">
            <a:avLst/>
          </a:prstGeom>
        </p:spPr>
        <p:txBody>
          <a:bodyPr vert="horz" lIns="91440" tIns="45720" rIns="91440" bIns="45720" rtlCol="0">
            <a:normAutofit/>
          </a:bodyPr>
          <a:lstStyle/>
          <a:p>
            <a:pPr>
              <a:lnSpc>
                <a:spcPct val="90000"/>
              </a:lnSpc>
              <a:spcBef>
                <a:spcPts val="1000"/>
              </a:spcBef>
            </a:pPr>
            <a:r>
              <a:rPr lang="en-US" sz="4000" b="1" dirty="0" err="1">
                <a:solidFill>
                  <a:schemeClr val="bg1"/>
                </a:solidFill>
              </a:rPr>
              <a:t>Loại</a:t>
            </a:r>
            <a:r>
              <a:rPr lang="en-US" sz="4000" b="1" dirty="0">
                <a:solidFill>
                  <a:schemeClr val="bg1"/>
                </a:solidFill>
              </a:rPr>
              <a:t> </a:t>
            </a:r>
            <a:r>
              <a:rPr lang="en-US" sz="4000" b="1" dirty="0" err="1">
                <a:solidFill>
                  <a:schemeClr val="bg1"/>
                </a:solidFill>
              </a:rPr>
              <a:t>công</a:t>
            </a:r>
            <a:r>
              <a:rPr lang="en-US" sz="4000" b="1" dirty="0">
                <a:solidFill>
                  <a:schemeClr val="bg1"/>
                </a:solidFill>
              </a:rPr>
              <a:t> </a:t>
            </a:r>
            <a:r>
              <a:rPr lang="en-US" sz="4000" b="1" dirty="0" err="1">
                <a:solidFill>
                  <a:schemeClr val="bg1"/>
                </a:solidFill>
              </a:rPr>
              <a:t>việc</a:t>
            </a:r>
            <a:endParaRPr lang="en-US" sz="4000" b="1" dirty="0">
              <a:solidFill>
                <a:schemeClr val="bg1"/>
              </a:solidFill>
            </a:endParaRP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65A98F55-7BDD-7B67-0F74-3409A2781C7F}"/>
              </a:ext>
            </a:extLst>
          </p:cNvPr>
          <p:cNvSpPr txBox="1"/>
          <p:nvPr/>
        </p:nvSpPr>
        <p:spPr>
          <a:xfrm>
            <a:off x="6062360" y="5747237"/>
            <a:ext cx="6198242" cy="954107"/>
          </a:xfrm>
          <a:prstGeom prst="rect">
            <a:avLst/>
          </a:prstGeom>
          <a:noFill/>
        </p:spPr>
        <p:txBody>
          <a:bodyPr wrap="square">
            <a:spAutoFit/>
          </a:bodyPr>
          <a:lstStyle/>
          <a:p>
            <a:r>
              <a:rPr lang="vi-VN" sz="2800" dirty="0">
                <a:solidFill>
                  <a:schemeClr val="accent4">
                    <a:lumMod val="25000"/>
                  </a:schemeClr>
                </a:solidFill>
              </a:rPr>
              <a:t>Nhận xét: Những người làm việc xa thì chiếm đa số trong tập dữ liệu</a:t>
            </a:r>
            <a:r>
              <a:rPr lang="en-US" sz="2800" dirty="0">
                <a:solidFill>
                  <a:schemeClr val="accent4">
                    <a:lumMod val="25000"/>
                  </a:schemeClr>
                </a:solidFill>
              </a:rPr>
              <a:t>.</a:t>
            </a:r>
          </a:p>
        </p:txBody>
      </p:sp>
    </p:spTree>
    <p:extLst>
      <p:ext uri="{BB962C8B-B14F-4D97-AF65-F5344CB8AC3E}">
        <p14:creationId xmlns:p14="http://schemas.microsoft.com/office/powerpoint/2010/main" val="8428604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Placeholder 8">
            <a:extLst>
              <a:ext uri="{FF2B5EF4-FFF2-40B4-BE49-F238E27FC236}">
                <a16:creationId xmlns:a16="http://schemas.microsoft.com/office/drawing/2014/main" id="{38A598BE-86F8-200A-133F-B6C17AB7A1A0}"/>
              </a:ext>
            </a:extLst>
          </p:cNvPr>
          <p:cNvPicPr>
            <a:picLocks noGrp="1" noChangeAspect="1"/>
          </p:cNvPicPr>
          <p:nvPr>
            <p:ph type="pic" sz="quarter" idx="10"/>
          </p:nvPr>
        </p:nvPicPr>
        <p:blipFill>
          <a:blip r:embed="rId2"/>
          <a:srcRect l="34004" r="34004"/>
          <a:stretch/>
        </p:blipFill>
        <p:spPr>
          <a:xfrm>
            <a:off x="4747743" y="10"/>
            <a:ext cx="8668512" cy="6857990"/>
          </a:xfrm>
          <a:prstGeom prst="rect">
            <a:avLst/>
          </a:prstGeom>
        </p:spPr>
      </p:pic>
      <p:sp>
        <p:nvSpPr>
          <p:cNvPr id="16" name="Rectangle 1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DF2E7FA2-7F81-C213-AC7F-FAC963591E8E}"/>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a:solidFill>
                  <a:schemeClr val="bg1"/>
                </a:solidFill>
                <a:latin typeface="+mj-lt"/>
                <a:ea typeface="+mj-ea"/>
                <a:cs typeface="+mj-cs"/>
              </a:rPr>
              <a:t>III. Trực quan hóa dữ </a:t>
            </a:r>
          </a:p>
          <a:p>
            <a:pPr>
              <a:lnSpc>
                <a:spcPct val="90000"/>
              </a:lnSpc>
              <a:spcBef>
                <a:spcPct val="0"/>
              </a:spcBef>
              <a:spcAft>
                <a:spcPts val="600"/>
              </a:spcAft>
            </a:pPr>
            <a:r>
              <a:rPr lang="en-US" sz="4800" b="1">
                <a:solidFill>
                  <a:schemeClr val="bg1"/>
                </a:solidFill>
                <a:latin typeface="+mj-lt"/>
                <a:ea typeface="+mj-ea"/>
                <a:cs typeface="+mj-cs"/>
              </a:rPr>
              <a:t>liệu (EDA)</a:t>
            </a:r>
          </a:p>
        </p:txBody>
      </p:sp>
      <p:sp>
        <p:nvSpPr>
          <p:cNvPr id="4" name="TextBox 3">
            <a:extLst>
              <a:ext uri="{FF2B5EF4-FFF2-40B4-BE49-F238E27FC236}">
                <a16:creationId xmlns:a16="http://schemas.microsoft.com/office/drawing/2014/main" id="{40996A94-4336-CA26-F497-26F20E4EED29}"/>
              </a:ext>
            </a:extLst>
          </p:cNvPr>
          <p:cNvSpPr txBox="1"/>
          <p:nvPr/>
        </p:nvSpPr>
        <p:spPr>
          <a:xfrm>
            <a:off x="477981" y="5377342"/>
            <a:ext cx="4023359" cy="1208141"/>
          </a:xfrm>
          <a:prstGeom prst="rect">
            <a:avLst/>
          </a:prstGeom>
        </p:spPr>
        <p:txBody>
          <a:bodyPr vert="horz" lIns="91440" tIns="45720" rIns="91440" bIns="45720" rtlCol="0">
            <a:normAutofit/>
          </a:bodyPr>
          <a:lstStyle/>
          <a:p>
            <a:pPr>
              <a:lnSpc>
                <a:spcPct val="90000"/>
              </a:lnSpc>
              <a:spcBef>
                <a:spcPts val="1000"/>
              </a:spcBef>
            </a:pPr>
            <a:r>
              <a:rPr lang="en-US" sz="4000" b="1" dirty="0" err="1">
                <a:solidFill>
                  <a:schemeClr val="bg1"/>
                </a:solidFill>
              </a:rPr>
              <a:t>Môi</a:t>
            </a:r>
            <a:r>
              <a:rPr lang="en-US" sz="4000" b="1" dirty="0">
                <a:solidFill>
                  <a:schemeClr val="bg1"/>
                </a:solidFill>
              </a:rPr>
              <a:t> </a:t>
            </a:r>
            <a:r>
              <a:rPr lang="en-US" sz="4000" b="1" dirty="0" err="1">
                <a:solidFill>
                  <a:schemeClr val="bg1"/>
                </a:solidFill>
              </a:rPr>
              <a:t>trường</a:t>
            </a:r>
            <a:r>
              <a:rPr lang="en-US" sz="4000" b="1" dirty="0">
                <a:solidFill>
                  <a:schemeClr val="bg1"/>
                </a:solidFill>
              </a:rPr>
              <a:t> </a:t>
            </a:r>
            <a:r>
              <a:rPr lang="en-US" sz="4000" b="1" dirty="0" err="1">
                <a:solidFill>
                  <a:schemeClr val="bg1"/>
                </a:solidFill>
              </a:rPr>
              <a:t>sống</a:t>
            </a:r>
            <a:endParaRPr lang="en-US" sz="4000" b="1" dirty="0">
              <a:solidFill>
                <a:schemeClr val="bg1"/>
              </a:solidFill>
            </a:endParaRP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0336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Placeholder 8">
            <a:extLst>
              <a:ext uri="{FF2B5EF4-FFF2-40B4-BE49-F238E27FC236}">
                <a16:creationId xmlns:a16="http://schemas.microsoft.com/office/drawing/2014/main" id="{38A598BE-86F8-200A-133F-B6C17AB7A1A0}"/>
              </a:ext>
            </a:extLst>
          </p:cNvPr>
          <p:cNvPicPr>
            <a:picLocks noGrp="1" noChangeAspect="1"/>
          </p:cNvPicPr>
          <p:nvPr>
            <p:ph type="pic" sz="quarter" idx="10"/>
          </p:nvPr>
        </p:nvPicPr>
        <p:blipFill>
          <a:blip r:embed="rId2"/>
          <a:srcRect l="34004" r="34004"/>
          <a:stretch/>
        </p:blipFill>
        <p:spPr>
          <a:xfrm>
            <a:off x="5004953" y="-440650"/>
            <a:ext cx="8668512" cy="6857990"/>
          </a:xfrm>
          <a:prstGeom prst="rect">
            <a:avLst/>
          </a:prstGeom>
        </p:spPr>
      </p:pic>
      <p:sp>
        <p:nvSpPr>
          <p:cNvPr id="16" name="Rectangle 1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DF2E7FA2-7F81-C213-AC7F-FAC963591E8E}"/>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a:solidFill>
                  <a:schemeClr val="bg1"/>
                </a:solidFill>
                <a:latin typeface="+mj-lt"/>
                <a:ea typeface="+mj-ea"/>
                <a:cs typeface="+mj-cs"/>
              </a:rPr>
              <a:t>III. Trực quan hóa dữ </a:t>
            </a:r>
          </a:p>
          <a:p>
            <a:pPr>
              <a:lnSpc>
                <a:spcPct val="90000"/>
              </a:lnSpc>
              <a:spcBef>
                <a:spcPct val="0"/>
              </a:spcBef>
              <a:spcAft>
                <a:spcPts val="600"/>
              </a:spcAft>
            </a:pPr>
            <a:r>
              <a:rPr lang="en-US" sz="4800" b="1">
                <a:solidFill>
                  <a:schemeClr val="bg1"/>
                </a:solidFill>
                <a:latin typeface="+mj-lt"/>
                <a:ea typeface="+mj-ea"/>
                <a:cs typeface="+mj-cs"/>
              </a:rPr>
              <a:t>liệu (EDA)</a:t>
            </a:r>
          </a:p>
        </p:txBody>
      </p:sp>
      <p:sp>
        <p:nvSpPr>
          <p:cNvPr id="4" name="TextBox 3">
            <a:extLst>
              <a:ext uri="{FF2B5EF4-FFF2-40B4-BE49-F238E27FC236}">
                <a16:creationId xmlns:a16="http://schemas.microsoft.com/office/drawing/2014/main" id="{40996A94-4336-CA26-F497-26F20E4EED29}"/>
              </a:ext>
            </a:extLst>
          </p:cNvPr>
          <p:cNvSpPr txBox="1"/>
          <p:nvPr/>
        </p:nvSpPr>
        <p:spPr>
          <a:xfrm>
            <a:off x="477981" y="5377342"/>
            <a:ext cx="4023359" cy="1208141"/>
          </a:xfrm>
          <a:prstGeom prst="rect">
            <a:avLst/>
          </a:prstGeom>
        </p:spPr>
        <p:txBody>
          <a:bodyPr vert="horz" lIns="91440" tIns="45720" rIns="91440" bIns="45720" rtlCol="0">
            <a:normAutofit/>
          </a:bodyPr>
          <a:lstStyle/>
          <a:p>
            <a:pPr>
              <a:lnSpc>
                <a:spcPct val="90000"/>
              </a:lnSpc>
              <a:spcBef>
                <a:spcPts val="1000"/>
              </a:spcBef>
            </a:pPr>
            <a:r>
              <a:rPr lang="en-US" sz="4000" b="1" dirty="0" err="1">
                <a:solidFill>
                  <a:schemeClr val="bg1"/>
                </a:solidFill>
              </a:rPr>
              <a:t>Tình</a:t>
            </a:r>
            <a:r>
              <a:rPr lang="en-US" sz="4000" b="1" dirty="0">
                <a:solidFill>
                  <a:schemeClr val="bg1"/>
                </a:solidFill>
              </a:rPr>
              <a:t> </a:t>
            </a:r>
            <a:r>
              <a:rPr lang="en-US" sz="4000" b="1" dirty="0" err="1">
                <a:solidFill>
                  <a:schemeClr val="bg1"/>
                </a:solidFill>
              </a:rPr>
              <a:t>trạng</a:t>
            </a:r>
            <a:r>
              <a:rPr lang="en-US" sz="4000" b="1" dirty="0">
                <a:solidFill>
                  <a:schemeClr val="bg1"/>
                </a:solidFill>
              </a:rPr>
              <a:t> </a:t>
            </a:r>
            <a:r>
              <a:rPr lang="en-US" sz="4000" b="1" dirty="0" err="1">
                <a:solidFill>
                  <a:schemeClr val="bg1"/>
                </a:solidFill>
              </a:rPr>
              <a:t>hút</a:t>
            </a:r>
            <a:r>
              <a:rPr lang="en-US" sz="4000" b="1" dirty="0">
                <a:solidFill>
                  <a:schemeClr val="bg1"/>
                </a:solidFill>
              </a:rPr>
              <a:t> </a:t>
            </a:r>
            <a:r>
              <a:rPr lang="en-US" sz="4000" b="1" dirty="0" err="1">
                <a:solidFill>
                  <a:schemeClr val="bg1"/>
                </a:solidFill>
              </a:rPr>
              <a:t>thuốc</a:t>
            </a:r>
            <a:endParaRPr lang="en-US" sz="4000" b="1" dirty="0">
              <a:solidFill>
                <a:schemeClr val="bg1"/>
              </a:solidFill>
            </a:endParaRP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65A98F55-7BDD-7B67-0F74-3409A2781C7F}"/>
              </a:ext>
            </a:extLst>
          </p:cNvPr>
          <p:cNvSpPr txBox="1"/>
          <p:nvPr/>
        </p:nvSpPr>
        <p:spPr>
          <a:xfrm>
            <a:off x="5818094" y="5747237"/>
            <a:ext cx="6442508" cy="954107"/>
          </a:xfrm>
          <a:prstGeom prst="rect">
            <a:avLst/>
          </a:prstGeom>
          <a:noFill/>
        </p:spPr>
        <p:txBody>
          <a:bodyPr wrap="square">
            <a:spAutoFit/>
          </a:bodyPr>
          <a:lstStyle/>
          <a:p>
            <a:r>
              <a:rPr lang="vi-VN" sz="2800" dirty="0">
                <a:solidFill>
                  <a:schemeClr val="accent4">
                    <a:lumMod val="25000"/>
                  </a:schemeClr>
                </a:solidFill>
              </a:rPr>
              <a:t>Nhận xét: Những người không hút thuốc thì chiếm đa số trong tập dữ liệu</a:t>
            </a:r>
            <a:endParaRPr lang="en-US" sz="2800" dirty="0">
              <a:solidFill>
                <a:schemeClr val="accent4">
                  <a:lumMod val="25000"/>
                </a:schemeClr>
              </a:solidFill>
            </a:endParaRPr>
          </a:p>
        </p:txBody>
      </p:sp>
    </p:spTree>
    <p:extLst>
      <p:ext uri="{BB962C8B-B14F-4D97-AF65-F5344CB8AC3E}">
        <p14:creationId xmlns:p14="http://schemas.microsoft.com/office/powerpoint/2010/main" val="611571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9B1F94-4922-5DBA-1ADE-CCEDE5B50963}"/>
              </a:ext>
            </a:extLst>
          </p:cNvPr>
          <p:cNvSpPr txBox="1"/>
          <p:nvPr/>
        </p:nvSpPr>
        <p:spPr>
          <a:xfrm>
            <a:off x="330880" y="1379020"/>
            <a:ext cx="3386670" cy="646331"/>
          </a:xfrm>
          <a:prstGeom prst="rect">
            <a:avLst/>
          </a:prstGeom>
          <a:noFill/>
        </p:spPr>
        <p:txBody>
          <a:bodyPr wrap="square" rtlCol="0">
            <a:spAutoFit/>
          </a:bodyPr>
          <a:lstStyle/>
          <a:p>
            <a:r>
              <a:rPr lang="en-US" sz="3600" b="1" dirty="0" err="1">
                <a:solidFill>
                  <a:schemeClr val="accent1"/>
                </a:solidFill>
                <a:latin typeface="DM Serif Display" pitchFamily="2" charset="0"/>
                <a:ea typeface="Jost Medium" pitchFamily="2" charset="0"/>
                <a:cs typeface="Poppins SemiBold" panose="00000700000000000000" pitchFamily="2" charset="0"/>
              </a:rPr>
              <a:t>Nội</a:t>
            </a:r>
            <a:r>
              <a:rPr lang="en-US" sz="3600" b="1" dirty="0">
                <a:solidFill>
                  <a:schemeClr val="accent1"/>
                </a:solidFill>
                <a:latin typeface="DM Serif Display" pitchFamily="2" charset="0"/>
                <a:ea typeface="Jost Medium" pitchFamily="2" charset="0"/>
                <a:cs typeface="Poppins SemiBold" panose="00000700000000000000" pitchFamily="2" charset="0"/>
              </a:rPr>
              <a:t> dung</a:t>
            </a:r>
            <a:endParaRPr lang="id-ID" sz="3600" b="1" dirty="0">
              <a:solidFill>
                <a:schemeClr val="accent1"/>
              </a:solidFill>
              <a:latin typeface="DM Serif Display" pitchFamily="2" charset="0"/>
              <a:ea typeface="Jost Medium" pitchFamily="2" charset="0"/>
              <a:cs typeface="Poppins SemiBold" panose="00000700000000000000" pitchFamily="2" charset="0"/>
            </a:endParaRPr>
          </a:p>
        </p:txBody>
      </p:sp>
      <p:sp>
        <p:nvSpPr>
          <p:cNvPr id="4" name="TextBox 3">
            <a:extLst>
              <a:ext uri="{FF2B5EF4-FFF2-40B4-BE49-F238E27FC236}">
                <a16:creationId xmlns:a16="http://schemas.microsoft.com/office/drawing/2014/main" id="{781A7D48-8F6D-93A0-104C-279E9DD0F77D}"/>
              </a:ext>
            </a:extLst>
          </p:cNvPr>
          <p:cNvSpPr txBox="1"/>
          <p:nvPr/>
        </p:nvSpPr>
        <p:spPr>
          <a:xfrm>
            <a:off x="755360" y="2191823"/>
            <a:ext cx="4883561" cy="2793522"/>
          </a:xfrm>
          <a:prstGeom prst="rect">
            <a:avLst/>
          </a:prstGeom>
          <a:noFill/>
        </p:spPr>
        <p:txBody>
          <a:bodyPr wrap="square" rtlCol="0">
            <a:spAutoFit/>
          </a:bodyPr>
          <a:lstStyle>
            <a:defPPr>
              <a:defRPr lang="en-US"/>
            </a:defPPr>
            <a:lvl1pPr>
              <a:defRPr sz="1400" b="1">
                <a:solidFill>
                  <a:schemeClr val="tx1">
                    <a:lumMod val="85000"/>
                    <a:lumOff val="15000"/>
                  </a:schemeClr>
                </a:solidFill>
                <a:latin typeface="Nunito" pitchFamily="2" charset="0"/>
                <a:ea typeface="Open Sans Light" panose="020B0606030504020204" pitchFamily="34" charset="0"/>
                <a:cs typeface="Open Sans Light" panose="020B0606030504020204" pitchFamily="34" charset="0"/>
              </a:defRPr>
            </a:lvl1pPr>
          </a:lstStyle>
          <a:p>
            <a:pPr marL="400050" indent="-400050">
              <a:lnSpc>
                <a:spcPct val="150000"/>
              </a:lnSpc>
              <a:buAutoNum type="romanUcPeriod"/>
            </a:pPr>
            <a:r>
              <a:rPr lang="en-US" sz="2400" dirty="0">
                <a:latin typeface="Open Sans Medium" pitchFamily="2" charset="0"/>
              </a:rPr>
              <a:t>Thông tin </a:t>
            </a:r>
            <a:r>
              <a:rPr lang="en-US" sz="2400" dirty="0" err="1">
                <a:latin typeface="Open Sans Medium" pitchFamily="2" charset="0"/>
              </a:rPr>
              <a:t>về</a:t>
            </a:r>
            <a:r>
              <a:rPr lang="en-US" sz="2400" dirty="0">
                <a:latin typeface="Open Sans Medium" pitchFamily="2" charset="0"/>
              </a:rPr>
              <a:t> </a:t>
            </a:r>
            <a:r>
              <a:rPr lang="en-US" sz="2400" dirty="0" err="1">
                <a:latin typeface="Open Sans Medium" pitchFamily="2" charset="0"/>
              </a:rPr>
              <a:t>tập</a:t>
            </a:r>
            <a:r>
              <a:rPr lang="en-US" sz="2400" dirty="0">
                <a:latin typeface="Open Sans Medium" pitchFamily="2" charset="0"/>
              </a:rPr>
              <a:t> </a:t>
            </a:r>
            <a:r>
              <a:rPr lang="en-US" sz="2400" dirty="0" err="1">
                <a:latin typeface="Open Sans Medium" pitchFamily="2" charset="0"/>
              </a:rPr>
              <a:t>dữ</a:t>
            </a:r>
            <a:r>
              <a:rPr lang="en-US" sz="2400" dirty="0">
                <a:latin typeface="Open Sans Medium" pitchFamily="2" charset="0"/>
              </a:rPr>
              <a:t> </a:t>
            </a:r>
            <a:r>
              <a:rPr lang="en-US" sz="2400" dirty="0" err="1">
                <a:latin typeface="Open Sans Medium" pitchFamily="2" charset="0"/>
              </a:rPr>
              <a:t>liệu</a:t>
            </a:r>
            <a:endParaRPr lang="en-US" sz="2400" dirty="0">
              <a:latin typeface="Open Sans Medium" pitchFamily="2" charset="0"/>
            </a:endParaRPr>
          </a:p>
          <a:p>
            <a:pPr marL="400050" indent="-400050">
              <a:lnSpc>
                <a:spcPct val="150000"/>
              </a:lnSpc>
              <a:buAutoNum type="romanUcPeriod"/>
            </a:pPr>
            <a:r>
              <a:rPr lang="en-ID" sz="2400" dirty="0" err="1">
                <a:solidFill>
                  <a:schemeClr val="accent1"/>
                </a:solidFill>
                <a:latin typeface="Open Sans Medium" pitchFamily="2" charset="0"/>
              </a:rPr>
              <a:t>Xử</a:t>
            </a:r>
            <a:r>
              <a:rPr lang="en-ID" sz="2400" dirty="0">
                <a:solidFill>
                  <a:schemeClr val="accent1"/>
                </a:solidFill>
                <a:latin typeface="Open Sans Medium" pitchFamily="2" charset="0"/>
              </a:rPr>
              <a:t> </a:t>
            </a:r>
            <a:r>
              <a:rPr lang="en-ID" sz="2400" dirty="0" err="1">
                <a:solidFill>
                  <a:schemeClr val="accent1"/>
                </a:solidFill>
                <a:latin typeface="Open Sans Medium" pitchFamily="2" charset="0"/>
              </a:rPr>
              <a:t>lý</a:t>
            </a:r>
            <a:r>
              <a:rPr lang="en-ID" sz="2400" dirty="0">
                <a:solidFill>
                  <a:schemeClr val="accent1"/>
                </a:solidFill>
                <a:latin typeface="Open Sans Medium" pitchFamily="2" charset="0"/>
              </a:rPr>
              <a:t> </a:t>
            </a:r>
            <a:r>
              <a:rPr lang="en-ID" sz="2400" dirty="0" err="1">
                <a:solidFill>
                  <a:schemeClr val="accent1"/>
                </a:solidFill>
                <a:latin typeface="Open Sans Medium" pitchFamily="2" charset="0"/>
              </a:rPr>
              <a:t>dữ</a:t>
            </a:r>
            <a:r>
              <a:rPr lang="en-ID" sz="2400" dirty="0">
                <a:solidFill>
                  <a:schemeClr val="accent1"/>
                </a:solidFill>
                <a:latin typeface="Open Sans Medium" pitchFamily="2" charset="0"/>
              </a:rPr>
              <a:t> </a:t>
            </a:r>
            <a:r>
              <a:rPr lang="en-ID" sz="2400" dirty="0" err="1">
                <a:solidFill>
                  <a:schemeClr val="accent1"/>
                </a:solidFill>
                <a:latin typeface="Open Sans Medium" pitchFamily="2" charset="0"/>
              </a:rPr>
              <a:t>liệu</a:t>
            </a:r>
            <a:endParaRPr lang="en-ID" sz="2400" dirty="0">
              <a:solidFill>
                <a:schemeClr val="accent1"/>
              </a:solidFill>
              <a:latin typeface="Open Sans Medium" pitchFamily="2" charset="0"/>
            </a:endParaRPr>
          </a:p>
          <a:p>
            <a:pPr marL="400050" indent="-400050">
              <a:lnSpc>
                <a:spcPct val="150000"/>
              </a:lnSpc>
              <a:buAutoNum type="romanUcPeriod"/>
            </a:pPr>
            <a:r>
              <a:rPr lang="en-ID" sz="2400" dirty="0" err="1">
                <a:latin typeface="Open Sans Medium" pitchFamily="2" charset="0"/>
              </a:rPr>
              <a:t>Trực</a:t>
            </a:r>
            <a:r>
              <a:rPr lang="en-ID" sz="2400" dirty="0">
                <a:latin typeface="Open Sans Medium" pitchFamily="2" charset="0"/>
              </a:rPr>
              <a:t> </a:t>
            </a:r>
            <a:r>
              <a:rPr lang="en-ID" sz="2400" dirty="0" err="1">
                <a:latin typeface="Open Sans Medium" pitchFamily="2" charset="0"/>
              </a:rPr>
              <a:t>quan</a:t>
            </a:r>
            <a:r>
              <a:rPr lang="en-ID" sz="2400" dirty="0">
                <a:latin typeface="Open Sans Medium" pitchFamily="2" charset="0"/>
              </a:rPr>
              <a:t> </a:t>
            </a:r>
            <a:r>
              <a:rPr lang="en-ID" sz="2400" dirty="0" err="1">
                <a:latin typeface="Open Sans Medium" pitchFamily="2" charset="0"/>
              </a:rPr>
              <a:t>hóa</a:t>
            </a:r>
            <a:r>
              <a:rPr lang="en-ID" sz="2400" dirty="0">
                <a:latin typeface="Open Sans Medium" pitchFamily="2" charset="0"/>
              </a:rPr>
              <a:t> </a:t>
            </a:r>
            <a:r>
              <a:rPr lang="en-ID" sz="2400" dirty="0" err="1">
                <a:latin typeface="Open Sans Medium" pitchFamily="2" charset="0"/>
              </a:rPr>
              <a:t>dữ</a:t>
            </a:r>
            <a:r>
              <a:rPr lang="en-ID" sz="2400" dirty="0">
                <a:latin typeface="Open Sans Medium" pitchFamily="2" charset="0"/>
              </a:rPr>
              <a:t> </a:t>
            </a:r>
            <a:r>
              <a:rPr lang="en-ID" sz="2400" dirty="0" err="1">
                <a:latin typeface="Open Sans Medium" pitchFamily="2" charset="0"/>
              </a:rPr>
              <a:t>liệu</a:t>
            </a:r>
            <a:r>
              <a:rPr lang="en-ID" sz="2400" dirty="0">
                <a:latin typeface="Open Sans Medium" pitchFamily="2" charset="0"/>
              </a:rPr>
              <a:t> (EDA)</a:t>
            </a:r>
          </a:p>
          <a:p>
            <a:pPr marL="400050" indent="-400050">
              <a:lnSpc>
                <a:spcPct val="150000"/>
              </a:lnSpc>
              <a:buAutoNum type="romanUcPeriod"/>
            </a:pPr>
            <a:r>
              <a:rPr lang="en-ID" sz="2400" dirty="0" err="1">
                <a:solidFill>
                  <a:schemeClr val="accent1"/>
                </a:solidFill>
                <a:latin typeface="Open Sans Medium" pitchFamily="2" charset="0"/>
              </a:rPr>
              <a:t>Mô</a:t>
            </a:r>
            <a:r>
              <a:rPr lang="en-ID" sz="2400" dirty="0">
                <a:solidFill>
                  <a:schemeClr val="accent1"/>
                </a:solidFill>
                <a:latin typeface="Open Sans Medium" pitchFamily="2" charset="0"/>
              </a:rPr>
              <a:t> </a:t>
            </a:r>
            <a:r>
              <a:rPr lang="en-ID" sz="2400" dirty="0" err="1">
                <a:solidFill>
                  <a:schemeClr val="accent1"/>
                </a:solidFill>
                <a:latin typeface="Open Sans Medium" pitchFamily="2" charset="0"/>
              </a:rPr>
              <a:t>hình</a:t>
            </a:r>
            <a:r>
              <a:rPr lang="en-ID" sz="2400" dirty="0">
                <a:solidFill>
                  <a:schemeClr val="accent1"/>
                </a:solidFill>
                <a:latin typeface="Open Sans Medium" pitchFamily="2" charset="0"/>
              </a:rPr>
              <a:t> </a:t>
            </a:r>
            <a:r>
              <a:rPr lang="en-ID" sz="2400" dirty="0" err="1">
                <a:solidFill>
                  <a:schemeClr val="accent1"/>
                </a:solidFill>
                <a:latin typeface="Open Sans Medium" pitchFamily="2" charset="0"/>
              </a:rPr>
              <a:t>phân</a:t>
            </a:r>
            <a:r>
              <a:rPr lang="en-ID" sz="2400" dirty="0">
                <a:solidFill>
                  <a:schemeClr val="accent1"/>
                </a:solidFill>
                <a:latin typeface="Open Sans Medium" pitchFamily="2" charset="0"/>
              </a:rPr>
              <a:t> </a:t>
            </a:r>
            <a:r>
              <a:rPr lang="en-ID" sz="2400" dirty="0" err="1">
                <a:solidFill>
                  <a:schemeClr val="accent1"/>
                </a:solidFill>
                <a:latin typeface="Open Sans Medium" pitchFamily="2" charset="0"/>
              </a:rPr>
              <a:t>tích</a:t>
            </a:r>
            <a:endParaRPr lang="en-ID" sz="2400" dirty="0">
              <a:solidFill>
                <a:schemeClr val="accent1"/>
              </a:solidFill>
              <a:latin typeface="Open Sans Medium" pitchFamily="2" charset="0"/>
            </a:endParaRPr>
          </a:p>
          <a:p>
            <a:pPr marL="400050" indent="-400050">
              <a:lnSpc>
                <a:spcPct val="150000"/>
              </a:lnSpc>
              <a:buAutoNum type="romanUcPeriod"/>
            </a:pPr>
            <a:r>
              <a:rPr lang="en-ID" sz="2400" dirty="0" err="1">
                <a:latin typeface="Open Sans Medium" pitchFamily="2" charset="0"/>
              </a:rPr>
              <a:t>Đánh</a:t>
            </a:r>
            <a:r>
              <a:rPr lang="en-ID" sz="2400" dirty="0">
                <a:latin typeface="Open Sans Medium" pitchFamily="2" charset="0"/>
              </a:rPr>
              <a:t> </a:t>
            </a:r>
            <a:r>
              <a:rPr lang="en-ID" sz="2400" dirty="0" err="1">
                <a:latin typeface="Open Sans Medium" pitchFamily="2" charset="0"/>
              </a:rPr>
              <a:t>giá</a:t>
            </a:r>
            <a:r>
              <a:rPr lang="en-ID" sz="2400" dirty="0">
                <a:latin typeface="Open Sans Medium" pitchFamily="2" charset="0"/>
              </a:rPr>
              <a:t> </a:t>
            </a:r>
            <a:r>
              <a:rPr lang="en-ID" sz="2400" dirty="0" err="1">
                <a:latin typeface="Open Sans Medium" pitchFamily="2" charset="0"/>
              </a:rPr>
              <a:t>và</a:t>
            </a:r>
            <a:r>
              <a:rPr lang="en-ID" sz="2400" dirty="0">
                <a:latin typeface="Open Sans Medium" pitchFamily="2" charset="0"/>
              </a:rPr>
              <a:t> </a:t>
            </a:r>
            <a:r>
              <a:rPr lang="en-ID" sz="2400" dirty="0" err="1">
                <a:latin typeface="Open Sans Medium" pitchFamily="2" charset="0"/>
              </a:rPr>
              <a:t>kết</a:t>
            </a:r>
            <a:r>
              <a:rPr lang="en-ID" sz="2400" dirty="0">
                <a:latin typeface="Open Sans Medium" pitchFamily="2" charset="0"/>
              </a:rPr>
              <a:t> </a:t>
            </a:r>
            <a:r>
              <a:rPr lang="en-ID" sz="2400" dirty="0" err="1">
                <a:latin typeface="Open Sans Medium" pitchFamily="2" charset="0"/>
              </a:rPr>
              <a:t>luận</a:t>
            </a:r>
            <a:endParaRPr lang="en-ID" sz="2400" dirty="0">
              <a:latin typeface="Open Sans Medium" pitchFamily="2" charset="0"/>
            </a:endParaRPr>
          </a:p>
        </p:txBody>
      </p:sp>
      <p:sp>
        <p:nvSpPr>
          <p:cNvPr id="10" name="Oval 9">
            <a:extLst>
              <a:ext uri="{FF2B5EF4-FFF2-40B4-BE49-F238E27FC236}">
                <a16:creationId xmlns:a16="http://schemas.microsoft.com/office/drawing/2014/main" id="{8D46E4B9-2B65-364F-EE9A-B43920A8AA23}"/>
              </a:ext>
            </a:extLst>
          </p:cNvPr>
          <p:cNvSpPr/>
          <p:nvPr/>
        </p:nvSpPr>
        <p:spPr>
          <a:xfrm rot="1401525">
            <a:off x="-458955" y="5268241"/>
            <a:ext cx="2165684" cy="1077194"/>
          </a:xfrm>
          <a:prstGeom prst="ellipse">
            <a:avLst/>
          </a:prstGeom>
          <a:noFill/>
          <a:ln w="19050">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y 10">
            <a:extLst>
              <a:ext uri="{FF2B5EF4-FFF2-40B4-BE49-F238E27FC236}">
                <a16:creationId xmlns:a16="http://schemas.microsoft.com/office/drawing/2014/main" id="{B879A0D8-6258-A128-05C2-3A993D6211E6}"/>
              </a:ext>
            </a:extLst>
          </p:cNvPr>
          <p:cNvSpPr/>
          <p:nvPr/>
        </p:nvSpPr>
        <p:spPr>
          <a:xfrm>
            <a:off x="5159383" y="1101889"/>
            <a:ext cx="959076" cy="959076"/>
          </a:xfrm>
          <a:prstGeom prst="mathMultiply">
            <a:avLst/>
          </a:prstGeom>
          <a:noFill/>
          <a:ln w="19050">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2">
            <a:extLst>
              <a:ext uri="{FF2B5EF4-FFF2-40B4-BE49-F238E27FC236}">
                <a16:creationId xmlns:a16="http://schemas.microsoft.com/office/drawing/2014/main" id="{B3E547A8-B5AA-7D77-C552-DD101D4EE5BB}"/>
              </a:ext>
            </a:extLst>
          </p:cNvPr>
          <p:cNvSpPr>
            <a:spLocks noGrp="1"/>
          </p:cNvSpPr>
          <p:nvPr>
            <p:ph type="pic" sz="quarter" idx="10"/>
          </p:nvPr>
        </p:nvSpPr>
        <p:spPr/>
        <p:txBody>
          <a:bodyPr/>
          <a:lstStyle/>
          <a:p>
            <a:endParaRPr lang="en-US"/>
          </a:p>
        </p:txBody>
      </p:sp>
      <p:sp>
        <p:nvSpPr>
          <p:cNvPr id="15" name="Picture Placeholder 14">
            <a:extLst>
              <a:ext uri="{FF2B5EF4-FFF2-40B4-BE49-F238E27FC236}">
                <a16:creationId xmlns:a16="http://schemas.microsoft.com/office/drawing/2014/main" id="{9656D697-93F3-6E1A-03E1-11D51D3924ED}"/>
              </a:ext>
            </a:extLst>
          </p:cNvPr>
          <p:cNvSpPr>
            <a:spLocks noGrp="1"/>
          </p:cNvSpPr>
          <p:nvPr>
            <p:ph type="pic" sz="quarter" idx="11"/>
          </p:nvPr>
        </p:nvSpPr>
        <p:spPr/>
        <p:txBody>
          <a:bodyPr/>
          <a:lstStyle/>
          <a:p>
            <a:endParaRPr lang="en-US"/>
          </a:p>
        </p:txBody>
      </p:sp>
      <p:sp>
        <p:nvSpPr>
          <p:cNvPr id="17" name="Picture Placeholder 16">
            <a:extLst>
              <a:ext uri="{FF2B5EF4-FFF2-40B4-BE49-F238E27FC236}">
                <a16:creationId xmlns:a16="http://schemas.microsoft.com/office/drawing/2014/main" id="{485071F7-29B1-3527-7CFC-40847CE3D6E9}"/>
              </a:ext>
            </a:extLst>
          </p:cNvPr>
          <p:cNvSpPr>
            <a:spLocks noGrp="1"/>
          </p:cNvSpPr>
          <p:nvPr>
            <p:ph type="pic" sz="quarter" idx="12"/>
          </p:nvPr>
        </p:nvSpPr>
        <p:spPr/>
        <p:txBody>
          <a:bodyPr/>
          <a:lstStyle/>
          <a:p>
            <a:endParaRPr lang="en-US"/>
          </a:p>
        </p:txBody>
      </p:sp>
    </p:spTree>
    <p:extLst>
      <p:ext uri="{BB962C8B-B14F-4D97-AF65-F5344CB8AC3E}">
        <p14:creationId xmlns:p14="http://schemas.microsoft.com/office/powerpoint/2010/main" val="26954981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6644AE-FE08-FE30-C74D-D72AE8B918CC}"/>
              </a:ext>
            </a:extLst>
          </p:cNvPr>
          <p:cNvPicPr>
            <a:picLocks noChangeAspect="1"/>
          </p:cNvPicPr>
          <p:nvPr/>
        </p:nvPicPr>
        <p:blipFill>
          <a:blip r:embed="rId2"/>
          <a:stretch>
            <a:fillRect/>
          </a:stretch>
        </p:blipFill>
        <p:spPr>
          <a:xfrm>
            <a:off x="332935" y="677086"/>
            <a:ext cx="6784781" cy="5503828"/>
          </a:xfrm>
          <a:prstGeom prst="rect">
            <a:avLst/>
          </a:prstGeom>
        </p:spPr>
      </p:pic>
      <p:sp>
        <p:nvSpPr>
          <p:cNvPr id="5" name="TextBox 4">
            <a:extLst>
              <a:ext uri="{FF2B5EF4-FFF2-40B4-BE49-F238E27FC236}">
                <a16:creationId xmlns:a16="http://schemas.microsoft.com/office/drawing/2014/main" id="{42623CCD-3C12-42DF-8C05-BE85F465BFD3}"/>
              </a:ext>
            </a:extLst>
          </p:cNvPr>
          <p:cNvSpPr txBox="1"/>
          <p:nvPr/>
        </p:nvSpPr>
        <p:spPr>
          <a:xfrm>
            <a:off x="7303477" y="2033091"/>
            <a:ext cx="6096000" cy="1754326"/>
          </a:xfrm>
          <a:prstGeom prst="rect">
            <a:avLst/>
          </a:prstGeom>
          <a:noFill/>
        </p:spPr>
        <p:txBody>
          <a:bodyPr wrap="square">
            <a:spAutoFit/>
          </a:bodyPr>
          <a:lstStyle/>
          <a:p>
            <a:r>
              <a:rPr lang="vi-VN" b="0" dirty="0">
                <a:solidFill>
                  <a:srgbClr val="0451A5"/>
                </a:solidFill>
                <a:effectLst/>
                <a:highlight>
                  <a:srgbClr val="FFFFFF"/>
                </a:highlight>
                <a:latin typeface="Consolas" panose="020B0609020204030204" pitchFamily="49" charset="0"/>
              </a:rPr>
              <a:t>-</a:t>
            </a:r>
            <a:r>
              <a:rPr lang="vi-VN" b="0" dirty="0">
                <a:solidFill>
                  <a:srgbClr val="000000"/>
                </a:solidFill>
                <a:effectLst/>
                <a:highlight>
                  <a:srgbClr val="FFFFFF"/>
                </a:highlight>
                <a:latin typeface="Consolas" panose="020B0609020204030204" pitchFamily="49" charset="0"/>
              </a:rPr>
              <a:t> Người bị đột quỵ đa số là nữ giới</a:t>
            </a:r>
          </a:p>
          <a:p>
            <a:r>
              <a:rPr lang="vi-VN" b="0" dirty="0">
                <a:solidFill>
                  <a:srgbClr val="0451A5"/>
                </a:solidFill>
                <a:effectLst/>
                <a:highlight>
                  <a:srgbClr val="FFFFFF"/>
                </a:highlight>
                <a:latin typeface="Consolas" panose="020B0609020204030204" pitchFamily="49" charset="0"/>
              </a:rPr>
              <a:t>-</a:t>
            </a:r>
            <a:r>
              <a:rPr lang="vi-VN" b="0" dirty="0">
                <a:solidFill>
                  <a:srgbClr val="000000"/>
                </a:solidFill>
                <a:effectLst/>
                <a:highlight>
                  <a:srgbClr val="FFFFFF"/>
                </a:highlight>
                <a:latin typeface="Consolas" panose="020B0609020204030204" pitchFamily="49" charset="0"/>
              </a:rPr>
              <a:t> Thuộc nhóm công việc làm xa</a:t>
            </a:r>
          </a:p>
          <a:p>
            <a:r>
              <a:rPr lang="vi-VN" b="0" dirty="0">
                <a:solidFill>
                  <a:srgbClr val="0451A5"/>
                </a:solidFill>
                <a:effectLst/>
                <a:highlight>
                  <a:srgbClr val="FFFFFF"/>
                </a:highlight>
                <a:latin typeface="Consolas" panose="020B0609020204030204" pitchFamily="49" charset="0"/>
              </a:rPr>
              <a:t>-</a:t>
            </a:r>
            <a:r>
              <a:rPr lang="vi-VN" b="0" dirty="0">
                <a:solidFill>
                  <a:srgbClr val="000000"/>
                </a:solidFill>
                <a:effectLst/>
                <a:highlight>
                  <a:srgbClr val="FFFFFF"/>
                </a:highlight>
                <a:latin typeface="Consolas" panose="020B0609020204030204" pitchFamily="49" charset="0"/>
              </a:rPr>
              <a:t> Đa phần không hút thuốc lá</a:t>
            </a:r>
          </a:p>
          <a:p>
            <a:r>
              <a:rPr lang="vi-VN" b="0" dirty="0">
                <a:solidFill>
                  <a:srgbClr val="0451A5"/>
                </a:solidFill>
                <a:effectLst/>
                <a:highlight>
                  <a:srgbClr val="FFFFFF"/>
                </a:highlight>
                <a:latin typeface="Consolas" panose="020B0609020204030204" pitchFamily="49" charset="0"/>
              </a:rPr>
              <a:t>-</a:t>
            </a:r>
            <a:r>
              <a:rPr lang="vi-VN" b="0" dirty="0">
                <a:solidFill>
                  <a:srgbClr val="000000"/>
                </a:solidFill>
                <a:effectLst/>
                <a:highlight>
                  <a:srgbClr val="FFFFFF"/>
                </a:highlight>
                <a:latin typeface="Consolas" panose="020B0609020204030204" pitchFamily="49" charset="0"/>
              </a:rPr>
              <a:t> Bệnh nhân đa số đã kết hôn</a:t>
            </a:r>
          </a:p>
          <a:p>
            <a:r>
              <a:rPr lang="vi-VN" b="0" dirty="0">
                <a:solidFill>
                  <a:srgbClr val="0451A5"/>
                </a:solidFill>
                <a:effectLst/>
                <a:highlight>
                  <a:srgbClr val="FFFFFF"/>
                </a:highlight>
                <a:latin typeface="Consolas" panose="020B0609020204030204" pitchFamily="49" charset="0"/>
              </a:rPr>
              <a:t>-</a:t>
            </a:r>
            <a:r>
              <a:rPr lang="vi-VN" b="0" dirty="0">
                <a:solidFill>
                  <a:srgbClr val="000000"/>
                </a:solidFill>
                <a:effectLst/>
                <a:highlight>
                  <a:srgbClr val="FFFFFF"/>
                </a:highlight>
                <a:latin typeface="Consolas" panose="020B0609020204030204" pitchFamily="49" charset="0"/>
              </a:rPr>
              <a:t> Đa số không mắc bệnh tim mạch</a:t>
            </a:r>
          </a:p>
          <a:p>
            <a:r>
              <a:rPr lang="vi-VN" b="0" dirty="0">
                <a:solidFill>
                  <a:srgbClr val="0451A5"/>
                </a:solidFill>
                <a:effectLst/>
                <a:highlight>
                  <a:srgbClr val="FFFFFF"/>
                </a:highlight>
                <a:latin typeface="Consolas" panose="020B0609020204030204" pitchFamily="49" charset="0"/>
              </a:rPr>
              <a:t>-</a:t>
            </a:r>
            <a:r>
              <a:rPr lang="vi-VN" b="0" dirty="0">
                <a:solidFill>
                  <a:srgbClr val="000000"/>
                </a:solidFill>
                <a:effectLst/>
                <a:highlight>
                  <a:srgbClr val="FFFFFF"/>
                </a:highlight>
                <a:latin typeface="Consolas" panose="020B0609020204030204" pitchFamily="49" charset="0"/>
              </a:rPr>
              <a:t> Ít người mắc bệnh cao huyết áp</a:t>
            </a:r>
          </a:p>
        </p:txBody>
      </p:sp>
    </p:spTree>
    <p:extLst>
      <p:ext uri="{BB962C8B-B14F-4D97-AF65-F5344CB8AC3E}">
        <p14:creationId xmlns:p14="http://schemas.microsoft.com/office/powerpoint/2010/main" val="26405218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BE59FB0-389A-5D23-E55B-53C297109FE3}"/>
              </a:ext>
            </a:extLst>
          </p:cNvPr>
          <p:cNvSpPr>
            <a:spLocks noGrp="1"/>
          </p:cNvSpPr>
          <p:nvPr>
            <p:ph type="pic" sz="quarter" idx="10"/>
          </p:nvPr>
        </p:nvSpPr>
        <p:spPr>
          <a:xfrm>
            <a:off x="0" y="4135247"/>
            <a:ext cx="5230062" cy="2722753"/>
          </a:xfrm>
        </p:spPr>
        <p:txBody>
          <a:bodyPr/>
          <a:lstStyle/>
          <a:p>
            <a:pPr marL="0" indent="0">
              <a:buNone/>
            </a:pPr>
            <a:r>
              <a:rPr lang="en-US" dirty="0" err="1"/>
              <a:t>Tuổi</a:t>
            </a:r>
            <a:r>
              <a:rPr lang="en-US" dirty="0"/>
              <a:t> </a:t>
            </a:r>
            <a:r>
              <a:rPr lang="en-US" dirty="0" err="1"/>
              <a:t>tác</a:t>
            </a:r>
            <a:endParaRPr lang="en-US" dirty="0"/>
          </a:p>
        </p:txBody>
      </p:sp>
      <p:pic>
        <p:nvPicPr>
          <p:cNvPr id="4" name="Picture 3">
            <a:extLst>
              <a:ext uri="{FF2B5EF4-FFF2-40B4-BE49-F238E27FC236}">
                <a16:creationId xmlns:a16="http://schemas.microsoft.com/office/drawing/2014/main" id="{4714A678-0D63-055E-1320-4B665B017712}"/>
              </a:ext>
            </a:extLst>
          </p:cNvPr>
          <p:cNvPicPr>
            <a:picLocks noChangeAspect="1"/>
          </p:cNvPicPr>
          <p:nvPr/>
        </p:nvPicPr>
        <p:blipFill>
          <a:blip r:embed="rId2"/>
          <a:stretch>
            <a:fillRect/>
          </a:stretch>
        </p:blipFill>
        <p:spPr>
          <a:xfrm>
            <a:off x="3149801" y="190133"/>
            <a:ext cx="8029575" cy="5229225"/>
          </a:xfrm>
          <a:prstGeom prst="rect">
            <a:avLst/>
          </a:prstGeom>
        </p:spPr>
      </p:pic>
      <p:sp>
        <p:nvSpPr>
          <p:cNvPr id="6" name="TextBox 5">
            <a:extLst>
              <a:ext uri="{FF2B5EF4-FFF2-40B4-BE49-F238E27FC236}">
                <a16:creationId xmlns:a16="http://schemas.microsoft.com/office/drawing/2014/main" id="{CD25DAEF-5F54-E74C-ED37-D543C50562DD}"/>
              </a:ext>
            </a:extLst>
          </p:cNvPr>
          <p:cNvSpPr txBox="1"/>
          <p:nvPr/>
        </p:nvSpPr>
        <p:spPr>
          <a:xfrm>
            <a:off x="61546" y="105508"/>
            <a:ext cx="2672861" cy="646331"/>
          </a:xfrm>
          <a:prstGeom prst="rect">
            <a:avLst/>
          </a:prstGeom>
          <a:noFill/>
        </p:spPr>
        <p:txBody>
          <a:bodyPr wrap="square" rtlCol="0">
            <a:spAutoFit/>
          </a:bodyPr>
          <a:lstStyle/>
          <a:p>
            <a:r>
              <a:rPr lang="en-US" sz="3600" b="1" dirty="0" err="1">
                <a:solidFill>
                  <a:schemeClr val="bg1"/>
                </a:solidFill>
              </a:rPr>
              <a:t>Biến</a:t>
            </a:r>
            <a:r>
              <a:rPr lang="en-US" sz="3600" b="1" dirty="0">
                <a:solidFill>
                  <a:schemeClr val="bg1"/>
                </a:solidFill>
              </a:rPr>
              <a:t> </a:t>
            </a:r>
            <a:r>
              <a:rPr lang="en-US" sz="3600" b="1" dirty="0" err="1">
                <a:solidFill>
                  <a:schemeClr val="bg1"/>
                </a:solidFill>
              </a:rPr>
              <a:t>liên</a:t>
            </a:r>
            <a:r>
              <a:rPr lang="en-US" sz="3600" b="1" dirty="0">
                <a:solidFill>
                  <a:schemeClr val="bg1"/>
                </a:solidFill>
              </a:rPr>
              <a:t> </a:t>
            </a:r>
            <a:r>
              <a:rPr lang="en-US" sz="3600" b="1" dirty="0" err="1">
                <a:solidFill>
                  <a:schemeClr val="bg1"/>
                </a:solidFill>
              </a:rPr>
              <a:t>tục</a:t>
            </a:r>
            <a:endParaRPr lang="en-US" sz="3600" b="1" dirty="0">
              <a:solidFill>
                <a:schemeClr val="bg1"/>
              </a:solidFill>
            </a:endParaRPr>
          </a:p>
        </p:txBody>
      </p:sp>
      <p:sp>
        <p:nvSpPr>
          <p:cNvPr id="8" name="TextBox 7">
            <a:extLst>
              <a:ext uri="{FF2B5EF4-FFF2-40B4-BE49-F238E27FC236}">
                <a16:creationId xmlns:a16="http://schemas.microsoft.com/office/drawing/2014/main" id="{2A7A968B-FC2F-AAAC-E260-FAA7A3330812}"/>
              </a:ext>
            </a:extLst>
          </p:cNvPr>
          <p:cNvSpPr txBox="1"/>
          <p:nvPr/>
        </p:nvSpPr>
        <p:spPr>
          <a:xfrm>
            <a:off x="5930411" y="5578650"/>
            <a:ext cx="6163408" cy="923330"/>
          </a:xfrm>
          <a:prstGeom prst="rect">
            <a:avLst/>
          </a:prstGeom>
          <a:noFill/>
        </p:spPr>
        <p:txBody>
          <a:bodyPr wrap="square">
            <a:spAutoFit/>
          </a:bodyPr>
          <a:lstStyle/>
          <a:p>
            <a:r>
              <a:rPr lang="vi-VN" b="1" dirty="0">
                <a:solidFill>
                  <a:srgbClr val="800000"/>
                </a:solidFill>
                <a:effectLst/>
                <a:highlight>
                  <a:srgbClr val="FFFFFF"/>
                </a:highlight>
                <a:latin typeface="Consolas" panose="020B0609020204030204" pitchFamily="49" charset="0"/>
              </a:rPr>
              <a:t>Trong tập dữ liệu, người bị đột quỵ có độ tuổi khác cao, chiếm tỉ lệ cao từ khoảng 75 - 80 tuổi</a:t>
            </a:r>
            <a:endParaRPr lang="vi-VN" b="0" dirty="0">
              <a:solidFill>
                <a:srgbClr val="000000"/>
              </a:solidFill>
              <a:effectLst/>
              <a:highlight>
                <a:srgbClr val="FFFFFF"/>
              </a:highlight>
              <a:latin typeface="Consolas" panose="020B0609020204030204" pitchFamily="49" charset="0"/>
            </a:endParaRPr>
          </a:p>
        </p:txBody>
      </p:sp>
    </p:spTree>
    <p:extLst>
      <p:ext uri="{BB962C8B-B14F-4D97-AF65-F5344CB8AC3E}">
        <p14:creationId xmlns:p14="http://schemas.microsoft.com/office/powerpoint/2010/main" val="141557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BE59FB0-389A-5D23-E55B-53C297109FE3}"/>
              </a:ext>
            </a:extLst>
          </p:cNvPr>
          <p:cNvSpPr>
            <a:spLocks noGrp="1"/>
          </p:cNvSpPr>
          <p:nvPr>
            <p:ph type="pic" sz="quarter" idx="10"/>
          </p:nvPr>
        </p:nvSpPr>
        <p:spPr>
          <a:xfrm>
            <a:off x="0" y="4135247"/>
            <a:ext cx="5230062" cy="2722753"/>
          </a:xfrm>
        </p:spPr>
        <p:txBody>
          <a:bodyPr/>
          <a:lstStyle/>
          <a:p>
            <a:pPr marL="0" indent="0">
              <a:buNone/>
            </a:pPr>
            <a:r>
              <a:rPr lang="vi-VN" dirty="0"/>
              <a:t>Lượng đường </a:t>
            </a:r>
            <a:endParaRPr lang="en-US" dirty="0"/>
          </a:p>
          <a:p>
            <a:pPr marL="0" indent="0">
              <a:buNone/>
            </a:pPr>
            <a:r>
              <a:rPr lang="vi-VN" dirty="0"/>
              <a:t>trong máu</a:t>
            </a:r>
            <a:endParaRPr lang="en-US" dirty="0"/>
          </a:p>
        </p:txBody>
      </p:sp>
      <p:sp>
        <p:nvSpPr>
          <p:cNvPr id="6" name="TextBox 5">
            <a:extLst>
              <a:ext uri="{FF2B5EF4-FFF2-40B4-BE49-F238E27FC236}">
                <a16:creationId xmlns:a16="http://schemas.microsoft.com/office/drawing/2014/main" id="{CD25DAEF-5F54-E74C-ED37-D543C50562DD}"/>
              </a:ext>
            </a:extLst>
          </p:cNvPr>
          <p:cNvSpPr txBox="1"/>
          <p:nvPr/>
        </p:nvSpPr>
        <p:spPr>
          <a:xfrm>
            <a:off x="61546" y="105508"/>
            <a:ext cx="2672861" cy="646331"/>
          </a:xfrm>
          <a:prstGeom prst="rect">
            <a:avLst/>
          </a:prstGeom>
          <a:noFill/>
        </p:spPr>
        <p:txBody>
          <a:bodyPr wrap="square" rtlCol="0">
            <a:spAutoFit/>
          </a:bodyPr>
          <a:lstStyle/>
          <a:p>
            <a:r>
              <a:rPr lang="en-US" sz="3600" b="1" dirty="0" err="1">
                <a:solidFill>
                  <a:schemeClr val="bg1"/>
                </a:solidFill>
              </a:rPr>
              <a:t>Biến</a:t>
            </a:r>
            <a:r>
              <a:rPr lang="en-US" sz="3600" b="1" dirty="0">
                <a:solidFill>
                  <a:schemeClr val="bg1"/>
                </a:solidFill>
              </a:rPr>
              <a:t> </a:t>
            </a:r>
            <a:r>
              <a:rPr lang="en-US" sz="3600" b="1" dirty="0" err="1">
                <a:solidFill>
                  <a:schemeClr val="bg1"/>
                </a:solidFill>
              </a:rPr>
              <a:t>liên</a:t>
            </a:r>
            <a:r>
              <a:rPr lang="en-US" sz="3600" b="1" dirty="0">
                <a:solidFill>
                  <a:schemeClr val="bg1"/>
                </a:solidFill>
              </a:rPr>
              <a:t> </a:t>
            </a:r>
            <a:r>
              <a:rPr lang="en-US" sz="3600" b="1" dirty="0" err="1">
                <a:solidFill>
                  <a:schemeClr val="bg1"/>
                </a:solidFill>
              </a:rPr>
              <a:t>tục</a:t>
            </a:r>
            <a:endParaRPr lang="en-US" sz="3600" b="1" dirty="0">
              <a:solidFill>
                <a:schemeClr val="bg1"/>
              </a:solidFill>
            </a:endParaRPr>
          </a:p>
        </p:txBody>
      </p:sp>
      <p:pic>
        <p:nvPicPr>
          <p:cNvPr id="5" name="Picture 4">
            <a:extLst>
              <a:ext uri="{FF2B5EF4-FFF2-40B4-BE49-F238E27FC236}">
                <a16:creationId xmlns:a16="http://schemas.microsoft.com/office/drawing/2014/main" id="{B8876F8B-B0B2-03A6-E5DF-9CCD81AA3012}"/>
              </a:ext>
            </a:extLst>
          </p:cNvPr>
          <p:cNvPicPr>
            <a:picLocks noChangeAspect="1"/>
          </p:cNvPicPr>
          <p:nvPr/>
        </p:nvPicPr>
        <p:blipFill>
          <a:blip r:embed="rId2"/>
          <a:stretch>
            <a:fillRect/>
          </a:stretch>
        </p:blipFill>
        <p:spPr>
          <a:xfrm>
            <a:off x="3347304" y="167786"/>
            <a:ext cx="8029575" cy="5238750"/>
          </a:xfrm>
          <a:prstGeom prst="rect">
            <a:avLst/>
          </a:prstGeom>
        </p:spPr>
      </p:pic>
      <p:sp>
        <p:nvSpPr>
          <p:cNvPr id="8" name="TextBox 7">
            <a:extLst>
              <a:ext uri="{FF2B5EF4-FFF2-40B4-BE49-F238E27FC236}">
                <a16:creationId xmlns:a16="http://schemas.microsoft.com/office/drawing/2014/main" id="{E80E8274-8A0E-1475-AD5A-51799AF5E351}"/>
              </a:ext>
            </a:extLst>
          </p:cNvPr>
          <p:cNvSpPr txBox="1"/>
          <p:nvPr/>
        </p:nvSpPr>
        <p:spPr>
          <a:xfrm>
            <a:off x="6212972" y="5732493"/>
            <a:ext cx="6163408" cy="646331"/>
          </a:xfrm>
          <a:prstGeom prst="rect">
            <a:avLst/>
          </a:prstGeom>
          <a:noFill/>
        </p:spPr>
        <p:txBody>
          <a:bodyPr wrap="square">
            <a:spAutoFit/>
          </a:bodyPr>
          <a:lstStyle/>
          <a:p>
            <a:r>
              <a:rPr lang="vi-VN" b="1" dirty="0">
                <a:solidFill>
                  <a:srgbClr val="800000"/>
                </a:solidFill>
                <a:effectLst/>
                <a:highlight>
                  <a:srgbClr val="FFFFFF"/>
                </a:highlight>
                <a:latin typeface="Consolas" panose="020B0609020204030204" pitchFamily="49" charset="0"/>
              </a:rPr>
              <a:t>Có vẻ như lượng đường huyết ít liên quan tới đột quỵ</a:t>
            </a:r>
            <a:endParaRPr lang="vi-VN" b="0" dirty="0">
              <a:solidFill>
                <a:srgbClr val="000000"/>
              </a:solidFill>
              <a:effectLst/>
              <a:highlight>
                <a:srgbClr val="FFFFFF"/>
              </a:highlight>
              <a:latin typeface="Consolas" panose="020B0609020204030204" pitchFamily="49" charset="0"/>
            </a:endParaRPr>
          </a:p>
        </p:txBody>
      </p:sp>
    </p:spTree>
    <p:extLst>
      <p:ext uri="{BB962C8B-B14F-4D97-AF65-F5344CB8AC3E}">
        <p14:creationId xmlns:p14="http://schemas.microsoft.com/office/powerpoint/2010/main" val="34682623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BE59FB0-389A-5D23-E55B-53C297109FE3}"/>
              </a:ext>
            </a:extLst>
          </p:cNvPr>
          <p:cNvSpPr>
            <a:spLocks noGrp="1"/>
          </p:cNvSpPr>
          <p:nvPr>
            <p:ph type="pic" sz="quarter" idx="10"/>
          </p:nvPr>
        </p:nvSpPr>
        <p:spPr>
          <a:xfrm>
            <a:off x="0" y="4135247"/>
            <a:ext cx="5230062" cy="2722753"/>
          </a:xfrm>
        </p:spPr>
        <p:txBody>
          <a:bodyPr/>
          <a:lstStyle/>
          <a:p>
            <a:pPr marL="0" indent="0">
              <a:buNone/>
            </a:pPr>
            <a:r>
              <a:rPr lang="en-US" dirty="0" err="1"/>
              <a:t>Chỉ</a:t>
            </a:r>
            <a:r>
              <a:rPr lang="en-US" dirty="0"/>
              <a:t> </a:t>
            </a:r>
            <a:r>
              <a:rPr lang="en-US" dirty="0" err="1"/>
              <a:t>số</a:t>
            </a:r>
            <a:r>
              <a:rPr lang="en-US" dirty="0"/>
              <a:t> </a:t>
            </a:r>
            <a:r>
              <a:rPr lang="en-US" dirty="0" err="1"/>
              <a:t>cơ</a:t>
            </a:r>
            <a:r>
              <a:rPr lang="en-US" dirty="0"/>
              <a:t> </a:t>
            </a:r>
            <a:r>
              <a:rPr lang="en-US" dirty="0" err="1"/>
              <a:t>thể</a:t>
            </a:r>
            <a:endParaRPr lang="en-US" dirty="0"/>
          </a:p>
        </p:txBody>
      </p:sp>
      <p:sp>
        <p:nvSpPr>
          <p:cNvPr id="6" name="TextBox 5">
            <a:extLst>
              <a:ext uri="{FF2B5EF4-FFF2-40B4-BE49-F238E27FC236}">
                <a16:creationId xmlns:a16="http://schemas.microsoft.com/office/drawing/2014/main" id="{CD25DAEF-5F54-E74C-ED37-D543C50562DD}"/>
              </a:ext>
            </a:extLst>
          </p:cNvPr>
          <p:cNvSpPr txBox="1"/>
          <p:nvPr/>
        </p:nvSpPr>
        <p:spPr>
          <a:xfrm>
            <a:off x="61546" y="105508"/>
            <a:ext cx="2672861" cy="646331"/>
          </a:xfrm>
          <a:prstGeom prst="rect">
            <a:avLst/>
          </a:prstGeom>
          <a:noFill/>
        </p:spPr>
        <p:txBody>
          <a:bodyPr wrap="square" rtlCol="0">
            <a:spAutoFit/>
          </a:bodyPr>
          <a:lstStyle/>
          <a:p>
            <a:r>
              <a:rPr lang="en-US" sz="3600" b="1" dirty="0" err="1">
                <a:solidFill>
                  <a:schemeClr val="bg1"/>
                </a:solidFill>
              </a:rPr>
              <a:t>Biến</a:t>
            </a:r>
            <a:r>
              <a:rPr lang="en-US" sz="3600" b="1" dirty="0">
                <a:solidFill>
                  <a:schemeClr val="bg1"/>
                </a:solidFill>
              </a:rPr>
              <a:t> </a:t>
            </a:r>
            <a:r>
              <a:rPr lang="en-US" sz="3600" b="1" dirty="0" err="1">
                <a:solidFill>
                  <a:schemeClr val="bg1"/>
                </a:solidFill>
              </a:rPr>
              <a:t>liên</a:t>
            </a:r>
            <a:r>
              <a:rPr lang="en-US" sz="3600" b="1" dirty="0">
                <a:solidFill>
                  <a:schemeClr val="bg1"/>
                </a:solidFill>
              </a:rPr>
              <a:t> </a:t>
            </a:r>
            <a:r>
              <a:rPr lang="en-US" sz="3600" b="1" dirty="0" err="1">
                <a:solidFill>
                  <a:schemeClr val="bg1"/>
                </a:solidFill>
              </a:rPr>
              <a:t>tục</a:t>
            </a:r>
            <a:endParaRPr lang="en-US" sz="3600" b="1" dirty="0">
              <a:solidFill>
                <a:schemeClr val="bg1"/>
              </a:solidFill>
            </a:endParaRPr>
          </a:p>
        </p:txBody>
      </p:sp>
      <p:pic>
        <p:nvPicPr>
          <p:cNvPr id="5" name="Picture 4">
            <a:extLst>
              <a:ext uri="{FF2B5EF4-FFF2-40B4-BE49-F238E27FC236}">
                <a16:creationId xmlns:a16="http://schemas.microsoft.com/office/drawing/2014/main" id="{0841E803-9FAA-D026-5353-629427939252}"/>
              </a:ext>
            </a:extLst>
          </p:cNvPr>
          <p:cNvPicPr>
            <a:picLocks noChangeAspect="1"/>
          </p:cNvPicPr>
          <p:nvPr/>
        </p:nvPicPr>
        <p:blipFill>
          <a:blip r:embed="rId2"/>
          <a:stretch>
            <a:fillRect/>
          </a:stretch>
        </p:blipFill>
        <p:spPr>
          <a:xfrm>
            <a:off x="3155080" y="161814"/>
            <a:ext cx="8029575" cy="5238750"/>
          </a:xfrm>
          <a:prstGeom prst="rect">
            <a:avLst/>
          </a:prstGeom>
        </p:spPr>
      </p:pic>
      <p:sp>
        <p:nvSpPr>
          <p:cNvPr id="8" name="TextBox 7">
            <a:extLst>
              <a:ext uri="{FF2B5EF4-FFF2-40B4-BE49-F238E27FC236}">
                <a16:creationId xmlns:a16="http://schemas.microsoft.com/office/drawing/2014/main" id="{285C5951-D79A-5491-44C2-E7160816ECF4}"/>
              </a:ext>
            </a:extLst>
          </p:cNvPr>
          <p:cNvSpPr txBox="1"/>
          <p:nvPr/>
        </p:nvSpPr>
        <p:spPr>
          <a:xfrm>
            <a:off x="6033248" y="5687670"/>
            <a:ext cx="6158752" cy="646331"/>
          </a:xfrm>
          <a:prstGeom prst="rect">
            <a:avLst/>
          </a:prstGeom>
          <a:noFill/>
        </p:spPr>
        <p:txBody>
          <a:bodyPr wrap="square">
            <a:spAutoFit/>
          </a:bodyPr>
          <a:lstStyle/>
          <a:p>
            <a:r>
              <a:rPr lang="vi-VN" b="1" dirty="0">
                <a:solidFill>
                  <a:srgbClr val="800000"/>
                </a:solidFill>
                <a:effectLst/>
                <a:highlight>
                  <a:srgbClr val="FFFFFF"/>
                </a:highlight>
                <a:latin typeface="Consolas" panose="020B0609020204030204" pitchFamily="49" charset="0"/>
              </a:rPr>
              <a:t>Đa phần người đột quỵ bị thừa cân hoặc thậm chí là xuất hiện béo phì.</a:t>
            </a:r>
            <a:endParaRPr lang="vi-VN" b="0" dirty="0">
              <a:solidFill>
                <a:srgbClr val="000000"/>
              </a:solidFill>
              <a:effectLst/>
              <a:highlight>
                <a:srgbClr val="FFFFFF"/>
              </a:highlight>
              <a:latin typeface="Consolas" panose="020B0609020204030204" pitchFamily="49" charset="0"/>
            </a:endParaRPr>
          </a:p>
        </p:txBody>
      </p:sp>
    </p:spTree>
    <p:extLst>
      <p:ext uri="{BB962C8B-B14F-4D97-AF65-F5344CB8AC3E}">
        <p14:creationId xmlns:p14="http://schemas.microsoft.com/office/powerpoint/2010/main" val="15552687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BE59FB0-389A-5D23-E55B-53C297109FE3}"/>
              </a:ext>
            </a:extLst>
          </p:cNvPr>
          <p:cNvSpPr>
            <a:spLocks noGrp="1"/>
          </p:cNvSpPr>
          <p:nvPr>
            <p:ph type="pic" sz="quarter" idx="10"/>
          </p:nvPr>
        </p:nvSpPr>
        <p:spPr>
          <a:xfrm>
            <a:off x="0" y="4135247"/>
            <a:ext cx="5230062" cy="2722753"/>
          </a:xfrm>
        </p:spPr>
        <p:txBody>
          <a:bodyPr/>
          <a:lstStyle/>
          <a:p>
            <a:pPr marL="0" indent="0">
              <a:buNone/>
            </a:pPr>
            <a:r>
              <a:rPr lang="en-US" dirty="0" err="1"/>
              <a:t>Đột</a:t>
            </a:r>
            <a:r>
              <a:rPr lang="en-US" dirty="0"/>
              <a:t> </a:t>
            </a:r>
            <a:r>
              <a:rPr lang="en-US" dirty="0" err="1"/>
              <a:t>quỵ</a:t>
            </a:r>
            <a:endParaRPr lang="en-US" dirty="0"/>
          </a:p>
        </p:txBody>
      </p:sp>
      <p:sp>
        <p:nvSpPr>
          <p:cNvPr id="6" name="TextBox 5">
            <a:extLst>
              <a:ext uri="{FF2B5EF4-FFF2-40B4-BE49-F238E27FC236}">
                <a16:creationId xmlns:a16="http://schemas.microsoft.com/office/drawing/2014/main" id="{CD25DAEF-5F54-E74C-ED37-D543C50562DD}"/>
              </a:ext>
            </a:extLst>
          </p:cNvPr>
          <p:cNvSpPr txBox="1"/>
          <p:nvPr/>
        </p:nvSpPr>
        <p:spPr>
          <a:xfrm>
            <a:off x="61546" y="105508"/>
            <a:ext cx="2672861" cy="646331"/>
          </a:xfrm>
          <a:prstGeom prst="rect">
            <a:avLst/>
          </a:prstGeom>
          <a:noFill/>
        </p:spPr>
        <p:txBody>
          <a:bodyPr wrap="square" rtlCol="0">
            <a:spAutoFit/>
          </a:bodyPr>
          <a:lstStyle/>
          <a:p>
            <a:r>
              <a:rPr lang="en-US" sz="3600" b="1" dirty="0" err="1">
                <a:solidFill>
                  <a:schemeClr val="bg1"/>
                </a:solidFill>
              </a:rPr>
              <a:t>Biến</a:t>
            </a:r>
            <a:r>
              <a:rPr lang="en-US" sz="3600" b="1" dirty="0">
                <a:solidFill>
                  <a:schemeClr val="bg1"/>
                </a:solidFill>
              </a:rPr>
              <a:t> </a:t>
            </a:r>
            <a:r>
              <a:rPr lang="en-US" sz="3600" b="1" dirty="0" err="1">
                <a:solidFill>
                  <a:schemeClr val="bg1"/>
                </a:solidFill>
              </a:rPr>
              <a:t>liên</a:t>
            </a:r>
            <a:r>
              <a:rPr lang="en-US" sz="3600" b="1" dirty="0">
                <a:solidFill>
                  <a:schemeClr val="bg1"/>
                </a:solidFill>
              </a:rPr>
              <a:t> </a:t>
            </a:r>
            <a:r>
              <a:rPr lang="en-US" sz="3600" b="1" dirty="0" err="1">
                <a:solidFill>
                  <a:schemeClr val="bg1"/>
                </a:solidFill>
              </a:rPr>
              <a:t>tục</a:t>
            </a:r>
            <a:endParaRPr lang="en-US" sz="3600" b="1" dirty="0">
              <a:solidFill>
                <a:schemeClr val="bg1"/>
              </a:solidFill>
            </a:endParaRPr>
          </a:p>
        </p:txBody>
      </p:sp>
      <p:pic>
        <p:nvPicPr>
          <p:cNvPr id="3" name="Picture 2">
            <a:extLst>
              <a:ext uri="{FF2B5EF4-FFF2-40B4-BE49-F238E27FC236}">
                <a16:creationId xmlns:a16="http://schemas.microsoft.com/office/drawing/2014/main" id="{07FD85C0-3A11-F4A7-1ADF-E57BB84234D6}"/>
              </a:ext>
            </a:extLst>
          </p:cNvPr>
          <p:cNvPicPr>
            <a:picLocks noChangeAspect="1"/>
          </p:cNvPicPr>
          <p:nvPr/>
        </p:nvPicPr>
        <p:blipFill rotWithShape="1">
          <a:blip r:embed="rId2"/>
          <a:srcRect l="37566" r="40585"/>
          <a:stretch/>
        </p:blipFill>
        <p:spPr>
          <a:xfrm>
            <a:off x="5899637" y="-1"/>
            <a:ext cx="4106009" cy="5135681"/>
          </a:xfrm>
          <a:prstGeom prst="rect">
            <a:avLst/>
          </a:prstGeom>
        </p:spPr>
      </p:pic>
      <p:sp>
        <p:nvSpPr>
          <p:cNvPr id="7" name="TextBox 6">
            <a:extLst>
              <a:ext uri="{FF2B5EF4-FFF2-40B4-BE49-F238E27FC236}">
                <a16:creationId xmlns:a16="http://schemas.microsoft.com/office/drawing/2014/main" id="{5F1C71A7-5161-A774-FB4D-7906AB3D634A}"/>
              </a:ext>
            </a:extLst>
          </p:cNvPr>
          <p:cNvSpPr txBox="1"/>
          <p:nvPr/>
        </p:nvSpPr>
        <p:spPr>
          <a:xfrm>
            <a:off x="6028592" y="4679658"/>
            <a:ext cx="6163408" cy="646331"/>
          </a:xfrm>
          <a:prstGeom prst="rect">
            <a:avLst/>
          </a:prstGeom>
          <a:noFill/>
        </p:spPr>
        <p:txBody>
          <a:bodyPr wrap="square">
            <a:spAutoFit/>
          </a:bodyPr>
          <a:lstStyle/>
          <a:p>
            <a:r>
              <a:rPr lang="vi-VN" b="1" dirty="0">
                <a:solidFill>
                  <a:srgbClr val="800000"/>
                </a:solidFill>
                <a:effectLst/>
                <a:highlight>
                  <a:srgbClr val="FFFFFF"/>
                </a:highlight>
                <a:latin typeface="Consolas" panose="020B0609020204030204" pitchFamily="49" charset="0"/>
              </a:rPr>
              <a:t>Đa số bệnh nhân trong tập dữ liệu có sự ch</a:t>
            </a:r>
            <a:r>
              <a:rPr lang="en-US" b="1" dirty="0">
                <a:solidFill>
                  <a:srgbClr val="800000"/>
                </a:solidFill>
                <a:highlight>
                  <a:srgbClr val="FFFFFF"/>
                </a:highlight>
                <a:latin typeface="Consolas" panose="020B0609020204030204" pitchFamily="49" charset="0"/>
              </a:rPr>
              <a:t>ê</a:t>
            </a:r>
            <a:r>
              <a:rPr lang="vi-VN" b="1" dirty="0">
                <a:solidFill>
                  <a:srgbClr val="800000"/>
                </a:solidFill>
                <a:effectLst/>
                <a:highlight>
                  <a:srgbClr val="FFFFFF"/>
                </a:highlight>
                <a:latin typeface="Consolas" panose="020B0609020204030204" pitchFamily="49" charset="0"/>
              </a:rPr>
              <a:t>nh lệch giữa người bệnh đột quỵ</a:t>
            </a:r>
            <a:endParaRPr lang="vi-VN" b="0" dirty="0">
              <a:solidFill>
                <a:srgbClr val="000000"/>
              </a:solidFill>
              <a:effectLst/>
              <a:highlight>
                <a:srgbClr val="FFFFFF"/>
              </a:highlight>
              <a:latin typeface="Consolas" panose="020B0609020204030204" pitchFamily="49" charset="0"/>
            </a:endParaRPr>
          </a:p>
        </p:txBody>
      </p:sp>
    </p:spTree>
    <p:extLst>
      <p:ext uri="{BB962C8B-B14F-4D97-AF65-F5344CB8AC3E}">
        <p14:creationId xmlns:p14="http://schemas.microsoft.com/office/powerpoint/2010/main" val="31046554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43B163-C61C-4C40-7645-C650EA6B0547}"/>
              </a:ext>
            </a:extLst>
          </p:cNvPr>
          <p:cNvSpPr txBox="1"/>
          <p:nvPr/>
        </p:nvSpPr>
        <p:spPr>
          <a:xfrm>
            <a:off x="1740966" y="1444935"/>
            <a:ext cx="4050733" cy="1200329"/>
          </a:xfrm>
          <a:prstGeom prst="rect">
            <a:avLst/>
          </a:prstGeom>
          <a:noFill/>
        </p:spPr>
        <p:txBody>
          <a:bodyPr wrap="square" rtlCol="0">
            <a:spAutoFit/>
          </a:bodyPr>
          <a:lstStyle/>
          <a:p>
            <a:r>
              <a:rPr lang="en-US" sz="3600" b="1" dirty="0">
                <a:solidFill>
                  <a:schemeClr val="bg1"/>
                </a:solidFill>
                <a:latin typeface="DM Serif Display" pitchFamily="2" charset="0"/>
                <a:ea typeface="Jost Medium" pitchFamily="2" charset="0"/>
                <a:cs typeface="Poppins SemiBold" panose="00000700000000000000" pitchFamily="2" charset="0"/>
              </a:rPr>
              <a:t>III. </a:t>
            </a:r>
            <a:r>
              <a:rPr lang="en-US" sz="3600" b="1" dirty="0" err="1">
                <a:solidFill>
                  <a:schemeClr val="bg1"/>
                </a:solidFill>
                <a:latin typeface="DM Serif Display" pitchFamily="2" charset="0"/>
                <a:ea typeface="Jost Medium" pitchFamily="2" charset="0"/>
                <a:cs typeface="Poppins SemiBold" panose="00000700000000000000" pitchFamily="2" charset="0"/>
              </a:rPr>
              <a:t>Trực</a:t>
            </a:r>
            <a:r>
              <a:rPr lang="en-US" sz="3600" b="1" dirty="0">
                <a:solidFill>
                  <a:schemeClr val="bg1"/>
                </a:solidFill>
                <a:latin typeface="DM Serif Display" pitchFamily="2" charset="0"/>
                <a:ea typeface="Jost Medium" pitchFamily="2" charset="0"/>
                <a:cs typeface="Poppins SemiBold" panose="00000700000000000000" pitchFamily="2" charset="0"/>
              </a:rPr>
              <a:t> </a:t>
            </a:r>
            <a:r>
              <a:rPr lang="en-US" sz="3600" b="1" dirty="0" err="1">
                <a:solidFill>
                  <a:schemeClr val="bg1"/>
                </a:solidFill>
                <a:latin typeface="DM Serif Display" pitchFamily="2" charset="0"/>
                <a:ea typeface="Jost Medium" pitchFamily="2" charset="0"/>
                <a:cs typeface="Poppins SemiBold" panose="00000700000000000000" pitchFamily="2" charset="0"/>
              </a:rPr>
              <a:t>quan</a:t>
            </a:r>
            <a:r>
              <a:rPr lang="en-US" sz="3600" b="1" dirty="0">
                <a:solidFill>
                  <a:schemeClr val="bg1"/>
                </a:solidFill>
                <a:latin typeface="DM Serif Display" pitchFamily="2" charset="0"/>
                <a:ea typeface="Jost Medium" pitchFamily="2" charset="0"/>
                <a:cs typeface="Poppins SemiBold" panose="00000700000000000000" pitchFamily="2" charset="0"/>
              </a:rPr>
              <a:t> </a:t>
            </a:r>
            <a:r>
              <a:rPr lang="en-US" sz="3600" b="1" dirty="0" err="1">
                <a:solidFill>
                  <a:schemeClr val="bg1"/>
                </a:solidFill>
                <a:latin typeface="DM Serif Display" pitchFamily="2" charset="0"/>
                <a:ea typeface="Jost Medium" pitchFamily="2" charset="0"/>
                <a:cs typeface="Poppins SemiBold" panose="00000700000000000000" pitchFamily="2" charset="0"/>
              </a:rPr>
              <a:t>hóa</a:t>
            </a:r>
            <a:r>
              <a:rPr lang="en-US" sz="3600" b="1" dirty="0">
                <a:solidFill>
                  <a:schemeClr val="bg1"/>
                </a:solidFill>
                <a:latin typeface="DM Serif Display" pitchFamily="2" charset="0"/>
                <a:ea typeface="Jost Medium" pitchFamily="2" charset="0"/>
                <a:cs typeface="Poppins SemiBold" panose="00000700000000000000" pitchFamily="2" charset="0"/>
              </a:rPr>
              <a:t> </a:t>
            </a:r>
            <a:r>
              <a:rPr lang="en-US" sz="3600" b="1" dirty="0" err="1">
                <a:solidFill>
                  <a:schemeClr val="bg1"/>
                </a:solidFill>
                <a:latin typeface="DM Serif Display" pitchFamily="2" charset="0"/>
                <a:ea typeface="Jost Medium" pitchFamily="2" charset="0"/>
                <a:cs typeface="Poppins SemiBold" panose="00000700000000000000" pitchFamily="2" charset="0"/>
              </a:rPr>
              <a:t>dữ</a:t>
            </a:r>
            <a:r>
              <a:rPr lang="en-US" sz="3600" b="1" dirty="0">
                <a:solidFill>
                  <a:schemeClr val="bg1"/>
                </a:solidFill>
                <a:latin typeface="DM Serif Display" pitchFamily="2" charset="0"/>
                <a:ea typeface="Jost Medium" pitchFamily="2" charset="0"/>
                <a:cs typeface="Poppins SemiBold" panose="00000700000000000000" pitchFamily="2" charset="0"/>
              </a:rPr>
              <a:t> </a:t>
            </a:r>
            <a:r>
              <a:rPr lang="en-US" sz="3600" b="1" dirty="0" err="1">
                <a:solidFill>
                  <a:schemeClr val="bg1"/>
                </a:solidFill>
                <a:latin typeface="DM Serif Display" pitchFamily="2" charset="0"/>
                <a:ea typeface="Jost Medium" pitchFamily="2" charset="0"/>
                <a:cs typeface="Poppins SemiBold" panose="00000700000000000000" pitchFamily="2" charset="0"/>
              </a:rPr>
              <a:t>liệu</a:t>
            </a:r>
            <a:r>
              <a:rPr lang="en-US" sz="3600" b="1" dirty="0">
                <a:solidFill>
                  <a:schemeClr val="bg1"/>
                </a:solidFill>
                <a:latin typeface="DM Serif Display" pitchFamily="2" charset="0"/>
                <a:ea typeface="Jost Medium" pitchFamily="2" charset="0"/>
                <a:cs typeface="Poppins SemiBold" panose="00000700000000000000" pitchFamily="2" charset="0"/>
              </a:rPr>
              <a:t> (EDA)</a:t>
            </a:r>
          </a:p>
        </p:txBody>
      </p:sp>
      <p:sp>
        <p:nvSpPr>
          <p:cNvPr id="4" name="TextBox 3">
            <a:extLst>
              <a:ext uri="{FF2B5EF4-FFF2-40B4-BE49-F238E27FC236}">
                <a16:creationId xmlns:a16="http://schemas.microsoft.com/office/drawing/2014/main" id="{3BCFD5F3-266F-14EC-94C7-8923104ED42F}"/>
              </a:ext>
            </a:extLst>
          </p:cNvPr>
          <p:cNvSpPr txBox="1"/>
          <p:nvPr/>
        </p:nvSpPr>
        <p:spPr>
          <a:xfrm>
            <a:off x="1913737" y="2645264"/>
            <a:ext cx="3484196" cy="1991186"/>
          </a:xfrm>
          <a:prstGeom prst="rect">
            <a:avLst/>
          </a:prstGeom>
          <a:noFill/>
        </p:spPr>
        <p:txBody>
          <a:bodyPr wrap="square" rtlCol="0">
            <a:spAutoFit/>
          </a:bodyPr>
          <a:lstStyle>
            <a:defPPr>
              <a:defRPr lang="en-US"/>
            </a:defPPr>
            <a:lvl1pPr>
              <a:lnSpc>
                <a:spcPct val="150000"/>
              </a:lnSpc>
              <a:defRPr sz="1400" b="1">
                <a:solidFill>
                  <a:schemeClr val="tx1">
                    <a:lumMod val="85000"/>
                    <a:lumOff val="15000"/>
                  </a:schemeClr>
                </a:solidFill>
                <a:latin typeface="Open Sans Medium" pitchFamily="2" charset="0"/>
                <a:ea typeface="Open Sans Light" panose="020B0606030504020204" pitchFamily="34" charset="0"/>
                <a:cs typeface="Open Sans Light" panose="020B0606030504020204" pitchFamily="34" charset="0"/>
              </a:defRPr>
            </a:lvl1pPr>
          </a:lstStyle>
          <a:p>
            <a:r>
              <a:rPr lang="vi-VN" dirty="0">
                <a:solidFill>
                  <a:schemeClr val="bg1"/>
                </a:solidFill>
              </a:rPr>
              <a:t>Từ biểu đồ HeatMap, có thể thấy </a:t>
            </a:r>
            <a:r>
              <a:rPr lang="vi-VN" dirty="0">
                <a:solidFill>
                  <a:srgbClr val="FFFF00"/>
                </a:solidFill>
              </a:rPr>
              <a:t>hầu hết các biến không tương quan </a:t>
            </a:r>
            <a:r>
              <a:rPr lang="vi-VN" dirty="0">
                <a:solidFill>
                  <a:schemeClr val="bg1"/>
                </a:solidFill>
              </a:rPr>
              <a:t>với nhau, mối </a:t>
            </a:r>
            <a:r>
              <a:rPr lang="vi-VN" dirty="0">
                <a:solidFill>
                  <a:srgbClr val="FFFF00"/>
                </a:solidFill>
              </a:rPr>
              <a:t>tương quan đáng chú ý nhất </a:t>
            </a:r>
            <a:r>
              <a:rPr lang="vi-VN" dirty="0">
                <a:solidFill>
                  <a:schemeClr val="bg1"/>
                </a:solidFill>
              </a:rPr>
              <a:t>là giữa </a:t>
            </a:r>
            <a:r>
              <a:rPr lang="vi-VN" dirty="0">
                <a:solidFill>
                  <a:srgbClr val="FFFF00"/>
                </a:solidFill>
              </a:rPr>
              <a:t>tuổi tác và tình trạng hôn nhân</a:t>
            </a:r>
            <a:r>
              <a:rPr lang="vi-VN" dirty="0">
                <a:solidFill>
                  <a:schemeClr val="bg1"/>
                </a:solidFill>
              </a:rPr>
              <a:t>. Trong số các đặc điểm, </a:t>
            </a:r>
            <a:r>
              <a:rPr lang="vi-VN" dirty="0">
                <a:solidFill>
                  <a:srgbClr val="FFFF00"/>
                </a:solidFill>
              </a:rPr>
              <a:t>tuổi tác </a:t>
            </a:r>
            <a:r>
              <a:rPr lang="vi-VN" dirty="0">
                <a:solidFill>
                  <a:schemeClr val="bg1"/>
                </a:solidFill>
              </a:rPr>
              <a:t>có hệ số </a:t>
            </a:r>
            <a:r>
              <a:rPr lang="vi-VN" dirty="0">
                <a:solidFill>
                  <a:srgbClr val="FFFF00"/>
                </a:solidFill>
              </a:rPr>
              <a:t>tương quan lớn nhất với đột quỵ</a:t>
            </a:r>
          </a:p>
        </p:txBody>
      </p:sp>
      <p:grpSp>
        <p:nvGrpSpPr>
          <p:cNvPr id="5" name="Group 4">
            <a:extLst>
              <a:ext uri="{FF2B5EF4-FFF2-40B4-BE49-F238E27FC236}">
                <a16:creationId xmlns:a16="http://schemas.microsoft.com/office/drawing/2014/main" id="{390E5C93-1457-89BD-5702-A403DDF5B166}"/>
              </a:ext>
            </a:extLst>
          </p:cNvPr>
          <p:cNvGrpSpPr/>
          <p:nvPr/>
        </p:nvGrpSpPr>
        <p:grpSpPr>
          <a:xfrm>
            <a:off x="388367" y="105954"/>
            <a:ext cx="11558470" cy="1000911"/>
            <a:chOff x="528758" y="562239"/>
            <a:chExt cx="11558470" cy="1000911"/>
          </a:xfrm>
        </p:grpSpPr>
        <p:sp>
          <p:nvSpPr>
            <p:cNvPr id="6" name="TextBox 5">
              <a:extLst>
                <a:ext uri="{FF2B5EF4-FFF2-40B4-BE49-F238E27FC236}">
                  <a16:creationId xmlns:a16="http://schemas.microsoft.com/office/drawing/2014/main" id="{578E5A10-C42F-9770-7221-BBBB67254650}"/>
                </a:ext>
              </a:extLst>
            </p:cNvPr>
            <p:cNvSpPr txBox="1"/>
            <p:nvPr/>
          </p:nvSpPr>
          <p:spPr>
            <a:xfrm>
              <a:off x="528758" y="562239"/>
              <a:ext cx="1386646" cy="307777"/>
            </a:xfrm>
            <a:prstGeom prst="rect">
              <a:avLst/>
            </a:prstGeom>
            <a:noFill/>
          </p:spPr>
          <p:txBody>
            <a:bodyPr wrap="square" rtlCol="0">
              <a:spAutoFit/>
            </a:bodyPr>
            <a:lstStyle/>
            <a:p>
              <a:endParaRPr lang="id-ID" sz="1400" b="1" dirty="0">
                <a:solidFill>
                  <a:schemeClr val="accent1"/>
                </a:solidFill>
                <a:latin typeface="Open Sans Medium" pitchFamily="2" charset="0"/>
                <a:ea typeface="Open Sans ExtraBold" panose="020B0606030504020204" pitchFamily="34" charset="0"/>
                <a:cs typeface="Open Sans ExtraBold" panose="020B0606030504020204" pitchFamily="34" charset="0"/>
              </a:endParaRPr>
            </a:p>
          </p:txBody>
        </p:sp>
        <p:sp>
          <p:nvSpPr>
            <p:cNvPr id="7" name="Rounded Rectangle 6">
              <a:extLst>
                <a:ext uri="{FF2B5EF4-FFF2-40B4-BE49-F238E27FC236}">
                  <a16:creationId xmlns:a16="http://schemas.microsoft.com/office/drawing/2014/main" id="{B67D2D28-7349-3494-B17E-CB5B6E8DA750}"/>
                </a:ext>
              </a:extLst>
            </p:cNvPr>
            <p:cNvSpPr/>
            <p:nvPr/>
          </p:nvSpPr>
          <p:spPr>
            <a:xfrm>
              <a:off x="6569058" y="870016"/>
              <a:ext cx="5518170" cy="693134"/>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latin typeface="Open Sans Medium"/>
                </a:rPr>
                <a:t>Xem mối tương quan giữa các biến định lượng đầu vào với nhau</a:t>
              </a:r>
            </a:p>
          </p:txBody>
        </p:sp>
      </p:grpSp>
      <p:sp>
        <p:nvSpPr>
          <p:cNvPr id="3" name="Oval 2">
            <a:extLst>
              <a:ext uri="{FF2B5EF4-FFF2-40B4-BE49-F238E27FC236}">
                <a16:creationId xmlns:a16="http://schemas.microsoft.com/office/drawing/2014/main" id="{7DEB7DF4-962C-6BAE-899F-DD0B4A5126F7}"/>
              </a:ext>
            </a:extLst>
          </p:cNvPr>
          <p:cNvSpPr/>
          <p:nvPr/>
        </p:nvSpPr>
        <p:spPr>
          <a:xfrm rot="14717633">
            <a:off x="70711" y="3706331"/>
            <a:ext cx="1971333" cy="980525"/>
          </a:xfrm>
          <a:prstGeom prst="ellipse">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omputer screen&#10;&#10;Description automatically generated">
            <a:extLst>
              <a:ext uri="{FF2B5EF4-FFF2-40B4-BE49-F238E27FC236}">
                <a16:creationId xmlns:a16="http://schemas.microsoft.com/office/drawing/2014/main" id="{9E598960-E2A5-91D5-D9AF-7932D16458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3505" y="1308007"/>
            <a:ext cx="5763332" cy="5223842"/>
          </a:xfrm>
          <a:prstGeom prst="rect">
            <a:avLst/>
          </a:prstGeom>
        </p:spPr>
      </p:pic>
    </p:spTree>
    <p:extLst>
      <p:ext uri="{BB962C8B-B14F-4D97-AF65-F5344CB8AC3E}">
        <p14:creationId xmlns:p14="http://schemas.microsoft.com/office/powerpoint/2010/main" val="20640241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26032F-92FA-8080-BB96-6739DBE34C6F}"/>
              </a:ext>
            </a:extLst>
          </p:cNvPr>
          <p:cNvSpPr txBox="1"/>
          <p:nvPr/>
        </p:nvSpPr>
        <p:spPr>
          <a:xfrm>
            <a:off x="363303" y="509118"/>
            <a:ext cx="4566505" cy="646331"/>
          </a:xfrm>
          <a:prstGeom prst="rect">
            <a:avLst/>
          </a:prstGeom>
          <a:noFill/>
        </p:spPr>
        <p:txBody>
          <a:bodyPr wrap="square" rtlCol="0">
            <a:spAutoFit/>
          </a:bodyPr>
          <a:lstStyle/>
          <a:p>
            <a:r>
              <a:rPr lang="en-US" sz="3600" b="1" dirty="0">
                <a:latin typeface="DM Serif Display" pitchFamily="2" charset="0"/>
                <a:ea typeface="Jost Medium" pitchFamily="2" charset="0"/>
                <a:cs typeface="Poppins SemiBold" panose="00000700000000000000" pitchFamily="2" charset="0"/>
              </a:rPr>
              <a:t>IV. </a:t>
            </a:r>
            <a:r>
              <a:rPr lang="en-US" sz="3600" b="1" dirty="0" err="1">
                <a:latin typeface="DM Serif Display" pitchFamily="2" charset="0"/>
                <a:ea typeface="Jost Medium" pitchFamily="2" charset="0"/>
                <a:cs typeface="Poppins SemiBold" panose="00000700000000000000" pitchFamily="2" charset="0"/>
              </a:rPr>
              <a:t>Mô</a:t>
            </a:r>
            <a:r>
              <a:rPr lang="en-US" sz="3600" b="1" dirty="0">
                <a:latin typeface="DM Serif Display" pitchFamily="2" charset="0"/>
                <a:ea typeface="Jost Medium" pitchFamily="2" charset="0"/>
                <a:cs typeface="Poppins SemiBold" panose="00000700000000000000" pitchFamily="2" charset="0"/>
              </a:rPr>
              <a:t> </a:t>
            </a:r>
            <a:r>
              <a:rPr lang="en-US" sz="3600" b="1" dirty="0" err="1">
                <a:latin typeface="DM Serif Display" pitchFamily="2" charset="0"/>
                <a:ea typeface="Jost Medium" pitchFamily="2" charset="0"/>
                <a:cs typeface="Poppins SemiBold" panose="00000700000000000000" pitchFamily="2" charset="0"/>
              </a:rPr>
              <a:t>hình</a:t>
            </a:r>
            <a:r>
              <a:rPr lang="en-US" sz="3600" b="1" dirty="0">
                <a:latin typeface="DM Serif Display" pitchFamily="2" charset="0"/>
                <a:ea typeface="Jost Medium" pitchFamily="2" charset="0"/>
                <a:cs typeface="Poppins SemiBold" panose="00000700000000000000" pitchFamily="2" charset="0"/>
              </a:rPr>
              <a:t> </a:t>
            </a:r>
            <a:r>
              <a:rPr lang="en-US" sz="3600" b="1" dirty="0" err="1">
                <a:latin typeface="DM Serif Display" pitchFamily="2" charset="0"/>
                <a:ea typeface="Jost Medium" pitchFamily="2" charset="0"/>
                <a:cs typeface="Poppins SemiBold" panose="00000700000000000000" pitchFamily="2" charset="0"/>
              </a:rPr>
              <a:t>phân</a:t>
            </a:r>
            <a:r>
              <a:rPr lang="en-US" sz="3600" b="1" dirty="0">
                <a:latin typeface="DM Serif Display" pitchFamily="2" charset="0"/>
                <a:ea typeface="Jost Medium" pitchFamily="2" charset="0"/>
                <a:cs typeface="Poppins SemiBold" panose="00000700000000000000" pitchFamily="2" charset="0"/>
              </a:rPr>
              <a:t> </a:t>
            </a:r>
            <a:r>
              <a:rPr lang="en-US" sz="3600" b="1" dirty="0" err="1">
                <a:latin typeface="DM Serif Display" pitchFamily="2" charset="0"/>
                <a:ea typeface="Jost Medium" pitchFamily="2" charset="0"/>
                <a:cs typeface="Poppins SemiBold" panose="00000700000000000000" pitchFamily="2" charset="0"/>
              </a:rPr>
              <a:t>tích</a:t>
            </a:r>
            <a:endParaRPr lang="en-US" sz="3600" b="1" dirty="0">
              <a:latin typeface="DM Serif Display" pitchFamily="2" charset="0"/>
              <a:ea typeface="Jost Medium" pitchFamily="2" charset="0"/>
              <a:cs typeface="Poppins SemiBold" panose="00000700000000000000" pitchFamily="2" charset="0"/>
            </a:endParaRPr>
          </a:p>
        </p:txBody>
      </p:sp>
      <p:sp>
        <p:nvSpPr>
          <p:cNvPr id="9" name="Oval 8">
            <a:extLst>
              <a:ext uri="{FF2B5EF4-FFF2-40B4-BE49-F238E27FC236}">
                <a16:creationId xmlns:a16="http://schemas.microsoft.com/office/drawing/2014/main" id="{DB85A9F2-9173-56C2-1C6C-C84E3C0E9A89}"/>
              </a:ext>
            </a:extLst>
          </p:cNvPr>
          <p:cNvSpPr/>
          <p:nvPr/>
        </p:nvSpPr>
        <p:spPr>
          <a:xfrm rot="2217738">
            <a:off x="469540" y="4082496"/>
            <a:ext cx="2165684" cy="1077194"/>
          </a:xfrm>
          <a:prstGeom prst="ellipse">
            <a:avLst/>
          </a:prstGeom>
          <a:noFill/>
          <a:ln w="19050">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CFFAA79-51D2-FD7A-08DA-C5359988C1AD}"/>
              </a:ext>
            </a:extLst>
          </p:cNvPr>
          <p:cNvSpPr txBox="1"/>
          <p:nvPr/>
        </p:nvSpPr>
        <p:spPr>
          <a:xfrm>
            <a:off x="1552382" y="1481247"/>
            <a:ext cx="8153101" cy="577530"/>
          </a:xfrm>
          <a:prstGeom prst="rect">
            <a:avLst/>
          </a:prstGeom>
          <a:noFill/>
        </p:spPr>
        <p:txBody>
          <a:bodyPr wrap="square" rtlCol="0">
            <a:spAutoFit/>
          </a:bodyPr>
          <a:lstStyle>
            <a:defPPr>
              <a:defRPr lang="en-US"/>
            </a:defPPr>
            <a:lvl1pPr>
              <a:lnSpc>
                <a:spcPct val="150000"/>
              </a:lnSpc>
              <a:defRPr sz="1400" b="1">
                <a:solidFill>
                  <a:schemeClr val="tx1">
                    <a:lumMod val="85000"/>
                    <a:lumOff val="15000"/>
                  </a:schemeClr>
                </a:solidFill>
                <a:latin typeface="Open Sans Medium" pitchFamily="2" charset="0"/>
                <a:ea typeface="Open Sans Light" panose="020B0606030504020204" pitchFamily="34" charset="0"/>
                <a:cs typeface="Open Sans Light" panose="020B0606030504020204" pitchFamily="34" charset="0"/>
              </a:defRPr>
            </a:lvl1pPr>
          </a:lstStyle>
          <a:p>
            <a:r>
              <a:rPr lang="en-US" sz="2400" dirty="0">
                <a:solidFill>
                  <a:schemeClr val="accent1"/>
                </a:solidFill>
              </a:rPr>
              <a:t> </a:t>
            </a:r>
            <a:r>
              <a:rPr lang="en-US" sz="2400" dirty="0" err="1">
                <a:solidFill>
                  <a:schemeClr val="accent1"/>
                </a:solidFill>
              </a:rPr>
              <a:t>Sử</a:t>
            </a:r>
            <a:r>
              <a:rPr lang="en-US" sz="2400" dirty="0">
                <a:solidFill>
                  <a:schemeClr val="accent1"/>
                </a:solidFill>
              </a:rPr>
              <a:t> </a:t>
            </a:r>
            <a:r>
              <a:rPr lang="en-US" sz="2400" dirty="0" err="1">
                <a:solidFill>
                  <a:schemeClr val="accent1"/>
                </a:solidFill>
              </a:rPr>
              <a:t>dụng</a:t>
            </a:r>
            <a:r>
              <a:rPr lang="en-US" sz="2400" dirty="0">
                <a:solidFill>
                  <a:schemeClr val="accent1"/>
                </a:solidFill>
              </a:rPr>
              <a:t> SMOTE</a:t>
            </a:r>
          </a:p>
        </p:txBody>
      </p:sp>
      <p:pic>
        <p:nvPicPr>
          <p:cNvPr id="22" name="Picture 21">
            <a:extLst>
              <a:ext uri="{FF2B5EF4-FFF2-40B4-BE49-F238E27FC236}">
                <a16:creationId xmlns:a16="http://schemas.microsoft.com/office/drawing/2014/main" id="{C29DAA72-1F0A-A283-BB1B-610017DBF0A3}"/>
              </a:ext>
            </a:extLst>
          </p:cNvPr>
          <p:cNvPicPr>
            <a:picLocks noChangeAspect="1"/>
          </p:cNvPicPr>
          <p:nvPr/>
        </p:nvPicPr>
        <p:blipFill>
          <a:blip r:embed="rId2"/>
          <a:stretch>
            <a:fillRect/>
          </a:stretch>
        </p:blipFill>
        <p:spPr>
          <a:xfrm>
            <a:off x="2118757" y="3191464"/>
            <a:ext cx="7954485" cy="1781424"/>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3203694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26032F-92FA-8080-BB96-6739DBE34C6F}"/>
              </a:ext>
            </a:extLst>
          </p:cNvPr>
          <p:cNvSpPr txBox="1"/>
          <p:nvPr/>
        </p:nvSpPr>
        <p:spPr>
          <a:xfrm>
            <a:off x="363303" y="509118"/>
            <a:ext cx="4566505" cy="646331"/>
          </a:xfrm>
          <a:prstGeom prst="rect">
            <a:avLst/>
          </a:prstGeom>
          <a:noFill/>
        </p:spPr>
        <p:txBody>
          <a:bodyPr wrap="square" rtlCol="0">
            <a:spAutoFit/>
          </a:bodyPr>
          <a:lstStyle/>
          <a:p>
            <a:r>
              <a:rPr lang="en-US" sz="3600" b="1" dirty="0">
                <a:latin typeface="DM Serif Display" pitchFamily="2" charset="0"/>
                <a:ea typeface="Jost Medium" pitchFamily="2" charset="0"/>
                <a:cs typeface="Poppins SemiBold" panose="00000700000000000000" pitchFamily="2" charset="0"/>
              </a:rPr>
              <a:t>IV. </a:t>
            </a:r>
            <a:r>
              <a:rPr lang="en-US" sz="3600" b="1" dirty="0" err="1">
                <a:latin typeface="DM Serif Display" pitchFamily="2" charset="0"/>
                <a:ea typeface="Jost Medium" pitchFamily="2" charset="0"/>
                <a:cs typeface="Poppins SemiBold" panose="00000700000000000000" pitchFamily="2" charset="0"/>
              </a:rPr>
              <a:t>Mô</a:t>
            </a:r>
            <a:r>
              <a:rPr lang="en-US" sz="3600" b="1" dirty="0">
                <a:latin typeface="DM Serif Display" pitchFamily="2" charset="0"/>
                <a:ea typeface="Jost Medium" pitchFamily="2" charset="0"/>
                <a:cs typeface="Poppins SemiBold" panose="00000700000000000000" pitchFamily="2" charset="0"/>
              </a:rPr>
              <a:t> </a:t>
            </a:r>
            <a:r>
              <a:rPr lang="en-US" sz="3600" b="1" dirty="0" err="1">
                <a:latin typeface="DM Serif Display" pitchFamily="2" charset="0"/>
                <a:ea typeface="Jost Medium" pitchFamily="2" charset="0"/>
                <a:cs typeface="Poppins SemiBold" panose="00000700000000000000" pitchFamily="2" charset="0"/>
              </a:rPr>
              <a:t>hình</a:t>
            </a:r>
            <a:r>
              <a:rPr lang="en-US" sz="3600" b="1" dirty="0">
                <a:latin typeface="DM Serif Display" pitchFamily="2" charset="0"/>
                <a:ea typeface="Jost Medium" pitchFamily="2" charset="0"/>
                <a:cs typeface="Poppins SemiBold" panose="00000700000000000000" pitchFamily="2" charset="0"/>
              </a:rPr>
              <a:t> </a:t>
            </a:r>
            <a:r>
              <a:rPr lang="en-US" sz="3600" b="1" dirty="0" err="1">
                <a:latin typeface="DM Serif Display" pitchFamily="2" charset="0"/>
                <a:ea typeface="Jost Medium" pitchFamily="2" charset="0"/>
                <a:cs typeface="Poppins SemiBold" panose="00000700000000000000" pitchFamily="2" charset="0"/>
              </a:rPr>
              <a:t>phân</a:t>
            </a:r>
            <a:r>
              <a:rPr lang="en-US" sz="3600" b="1" dirty="0">
                <a:latin typeface="DM Serif Display" pitchFamily="2" charset="0"/>
                <a:ea typeface="Jost Medium" pitchFamily="2" charset="0"/>
                <a:cs typeface="Poppins SemiBold" panose="00000700000000000000" pitchFamily="2" charset="0"/>
              </a:rPr>
              <a:t> </a:t>
            </a:r>
            <a:r>
              <a:rPr lang="en-US" sz="3600" b="1" dirty="0" err="1">
                <a:latin typeface="DM Serif Display" pitchFamily="2" charset="0"/>
                <a:ea typeface="Jost Medium" pitchFamily="2" charset="0"/>
                <a:cs typeface="Poppins SemiBold" panose="00000700000000000000" pitchFamily="2" charset="0"/>
              </a:rPr>
              <a:t>tích</a:t>
            </a:r>
            <a:endParaRPr lang="en-US" sz="3600" b="1" dirty="0">
              <a:latin typeface="DM Serif Display" pitchFamily="2" charset="0"/>
              <a:ea typeface="Jost Medium" pitchFamily="2" charset="0"/>
              <a:cs typeface="Poppins SemiBold" panose="00000700000000000000" pitchFamily="2" charset="0"/>
            </a:endParaRPr>
          </a:p>
        </p:txBody>
      </p:sp>
      <p:sp>
        <p:nvSpPr>
          <p:cNvPr id="9" name="Oval 8">
            <a:extLst>
              <a:ext uri="{FF2B5EF4-FFF2-40B4-BE49-F238E27FC236}">
                <a16:creationId xmlns:a16="http://schemas.microsoft.com/office/drawing/2014/main" id="{DB85A9F2-9173-56C2-1C6C-C84E3C0E9A89}"/>
              </a:ext>
            </a:extLst>
          </p:cNvPr>
          <p:cNvSpPr/>
          <p:nvPr/>
        </p:nvSpPr>
        <p:spPr>
          <a:xfrm rot="2217738">
            <a:off x="469540" y="4082496"/>
            <a:ext cx="2165684" cy="1077194"/>
          </a:xfrm>
          <a:prstGeom prst="ellipse">
            <a:avLst/>
          </a:prstGeom>
          <a:noFill/>
          <a:ln w="19050">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CFFAA79-51D2-FD7A-08DA-C5359988C1AD}"/>
              </a:ext>
            </a:extLst>
          </p:cNvPr>
          <p:cNvSpPr txBox="1"/>
          <p:nvPr/>
        </p:nvSpPr>
        <p:spPr>
          <a:xfrm>
            <a:off x="1552382" y="1481247"/>
            <a:ext cx="8153101" cy="577530"/>
          </a:xfrm>
          <a:prstGeom prst="rect">
            <a:avLst/>
          </a:prstGeom>
          <a:noFill/>
        </p:spPr>
        <p:txBody>
          <a:bodyPr wrap="square" rtlCol="0">
            <a:spAutoFit/>
          </a:bodyPr>
          <a:lstStyle>
            <a:defPPr>
              <a:defRPr lang="en-US"/>
            </a:defPPr>
            <a:lvl1pPr>
              <a:lnSpc>
                <a:spcPct val="150000"/>
              </a:lnSpc>
              <a:defRPr sz="1400" b="1">
                <a:solidFill>
                  <a:schemeClr val="tx1">
                    <a:lumMod val="85000"/>
                    <a:lumOff val="15000"/>
                  </a:schemeClr>
                </a:solidFill>
                <a:latin typeface="Open Sans Medium" pitchFamily="2" charset="0"/>
                <a:ea typeface="Open Sans Light" panose="020B0606030504020204" pitchFamily="34" charset="0"/>
                <a:cs typeface="Open Sans Light" panose="020B0606030504020204" pitchFamily="34" charset="0"/>
              </a:defRPr>
            </a:lvl1pPr>
          </a:lstStyle>
          <a:p>
            <a:r>
              <a:rPr lang="en-US" sz="2400" dirty="0" err="1">
                <a:solidFill>
                  <a:schemeClr val="accent1"/>
                </a:solidFill>
              </a:rPr>
              <a:t>Thư</a:t>
            </a:r>
            <a:r>
              <a:rPr lang="en-US" sz="2400" dirty="0">
                <a:solidFill>
                  <a:schemeClr val="accent1"/>
                </a:solidFill>
              </a:rPr>
              <a:t> </a:t>
            </a:r>
            <a:r>
              <a:rPr lang="en-US" sz="2400" dirty="0" err="1">
                <a:solidFill>
                  <a:schemeClr val="accent1"/>
                </a:solidFill>
              </a:rPr>
              <a:t>viện</a:t>
            </a:r>
            <a:r>
              <a:rPr lang="en-US" sz="2400" dirty="0">
                <a:solidFill>
                  <a:schemeClr val="accent1"/>
                </a:solidFill>
              </a:rPr>
              <a:t> </a:t>
            </a:r>
            <a:r>
              <a:rPr lang="en-US" sz="2400" dirty="0" err="1">
                <a:solidFill>
                  <a:schemeClr val="accent1"/>
                </a:solidFill>
              </a:rPr>
              <a:t>sử</a:t>
            </a:r>
            <a:r>
              <a:rPr lang="en-US" sz="2400" dirty="0">
                <a:solidFill>
                  <a:schemeClr val="accent1"/>
                </a:solidFill>
              </a:rPr>
              <a:t> </a:t>
            </a:r>
            <a:r>
              <a:rPr lang="en-US" sz="2400" dirty="0" err="1">
                <a:solidFill>
                  <a:schemeClr val="accent1"/>
                </a:solidFill>
              </a:rPr>
              <a:t>dụng</a:t>
            </a:r>
            <a:endParaRPr lang="en-US" sz="2400" dirty="0">
              <a:solidFill>
                <a:schemeClr val="accent1"/>
              </a:solidFill>
            </a:endParaRPr>
          </a:p>
        </p:txBody>
      </p:sp>
      <p:pic>
        <p:nvPicPr>
          <p:cNvPr id="7" name="Picture Placeholder 6">
            <a:extLst>
              <a:ext uri="{FF2B5EF4-FFF2-40B4-BE49-F238E27FC236}">
                <a16:creationId xmlns:a16="http://schemas.microsoft.com/office/drawing/2014/main" id="{D3095216-4619-1153-D024-A4C1EC4AE9B4}"/>
              </a:ext>
            </a:extLst>
          </p:cNvPr>
          <p:cNvPicPr>
            <a:picLocks noGrp="1" noChangeAspect="1"/>
          </p:cNvPicPr>
          <p:nvPr>
            <p:ph type="pic" sz="quarter" idx="10"/>
          </p:nvPr>
        </p:nvPicPr>
        <p:blipFill>
          <a:blip r:embed="rId2"/>
          <a:srcRect t="2395" b="2395"/>
          <a:stretch>
            <a:fillRect/>
          </a:stretch>
        </p:blipFill>
        <p:spPr>
          <a:xfrm>
            <a:off x="1416050" y="2876550"/>
            <a:ext cx="9359900" cy="315595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6898556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26032F-92FA-8080-BB96-6739DBE34C6F}"/>
              </a:ext>
            </a:extLst>
          </p:cNvPr>
          <p:cNvSpPr txBox="1"/>
          <p:nvPr/>
        </p:nvSpPr>
        <p:spPr>
          <a:xfrm>
            <a:off x="363304" y="509118"/>
            <a:ext cx="3878692" cy="646331"/>
          </a:xfrm>
          <a:prstGeom prst="rect">
            <a:avLst/>
          </a:prstGeom>
          <a:noFill/>
        </p:spPr>
        <p:txBody>
          <a:bodyPr wrap="square" rtlCol="0">
            <a:spAutoFit/>
          </a:bodyPr>
          <a:lstStyle/>
          <a:p>
            <a:r>
              <a:rPr lang="en-US" sz="3600" b="1" dirty="0">
                <a:latin typeface="DM Serif Display" pitchFamily="2" charset="0"/>
                <a:ea typeface="Jost Medium" pitchFamily="2" charset="0"/>
                <a:cs typeface="Poppins SemiBold" panose="00000700000000000000" pitchFamily="2" charset="0"/>
              </a:rPr>
              <a:t>II.  </a:t>
            </a:r>
            <a:r>
              <a:rPr lang="en-US" sz="3600" b="1" dirty="0" err="1">
                <a:latin typeface="DM Serif Display" pitchFamily="2" charset="0"/>
                <a:ea typeface="Jost Medium" pitchFamily="2" charset="0"/>
                <a:cs typeface="Poppins SemiBold" panose="00000700000000000000" pitchFamily="2" charset="0"/>
              </a:rPr>
              <a:t>Xử</a:t>
            </a:r>
            <a:r>
              <a:rPr lang="en-US" sz="3600" b="1" dirty="0">
                <a:latin typeface="DM Serif Display" pitchFamily="2" charset="0"/>
                <a:ea typeface="Jost Medium" pitchFamily="2" charset="0"/>
                <a:cs typeface="Poppins SemiBold" panose="00000700000000000000" pitchFamily="2" charset="0"/>
              </a:rPr>
              <a:t> </a:t>
            </a:r>
            <a:r>
              <a:rPr lang="en-US" sz="3600" b="1" dirty="0" err="1">
                <a:latin typeface="DM Serif Display" pitchFamily="2" charset="0"/>
                <a:ea typeface="Jost Medium" pitchFamily="2" charset="0"/>
                <a:cs typeface="Poppins SemiBold" panose="00000700000000000000" pitchFamily="2" charset="0"/>
              </a:rPr>
              <a:t>lý</a:t>
            </a:r>
            <a:r>
              <a:rPr lang="en-US" sz="3600" b="1" dirty="0">
                <a:latin typeface="DM Serif Display" pitchFamily="2" charset="0"/>
                <a:ea typeface="Jost Medium" pitchFamily="2" charset="0"/>
                <a:cs typeface="Poppins SemiBold" panose="00000700000000000000" pitchFamily="2" charset="0"/>
              </a:rPr>
              <a:t> </a:t>
            </a:r>
            <a:r>
              <a:rPr lang="en-US" sz="3600" b="1" dirty="0" err="1">
                <a:latin typeface="DM Serif Display" pitchFamily="2" charset="0"/>
                <a:ea typeface="Jost Medium" pitchFamily="2" charset="0"/>
                <a:cs typeface="Poppins SemiBold" panose="00000700000000000000" pitchFamily="2" charset="0"/>
              </a:rPr>
              <a:t>dữ</a:t>
            </a:r>
            <a:r>
              <a:rPr lang="en-US" sz="3600" b="1" dirty="0">
                <a:latin typeface="DM Serif Display" pitchFamily="2" charset="0"/>
                <a:ea typeface="Jost Medium" pitchFamily="2" charset="0"/>
                <a:cs typeface="Poppins SemiBold" panose="00000700000000000000" pitchFamily="2" charset="0"/>
              </a:rPr>
              <a:t> </a:t>
            </a:r>
            <a:r>
              <a:rPr lang="en-US" sz="3600" b="1" dirty="0" err="1">
                <a:latin typeface="DM Serif Display" pitchFamily="2" charset="0"/>
                <a:ea typeface="Jost Medium" pitchFamily="2" charset="0"/>
                <a:cs typeface="Poppins SemiBold" panose="00000700000000000000" pitchFamily="2" charset="0"/>
              </a:rPr>
              <a:t>liệu</a:t>
            </a:r>
            <a:endParaRPr lang="en-US" sz="3600" b="1" dirty="0">
              <a:latin typeface="DM Serif Display" pitchFamily="2" charset="0"/>
              <a:ea typeface="Jost Medium" pitchFamily="2" charset="0"/>
              <a:cs typeface="Poppins SemiBold" panose="00000700000000000000" pitchFamily="2" charset="0"/>
            </a:endParaRPr>
          </a:p>
        </p:txBody>
      </p:sp>
      <p:sp>
        <p:nvSpPr>
          <p:cNvPr id="4" name="TextBox 3">
            <a:extLst>
              <a:ext uri="{FF2B5EF4-FFF2-40B4-BE49-F238E27FC236}">
                <a16:creationId xmlns:a16="http://schemas.microsoft.com/office/drawing/2014/main" id="{7843B5DA-E210-AF81-5299-35D2FFD3605B}"/>
              </a:ext>
            </a:extLst>
          </p:cNvPr>
          <p:cNvSpPr txBox="1"/>
          <p:nvPr/>
        </p:nvSpPr>
        <p:spPr>
          <a:xfrm>
            <a:off x="785190" y="2176163"/>
            <a:ext cx="6635543" cy="577530"/>
          </a:xfrm>
          <a:prstGeom prst="rect">
            <a:avLst/>
          </a:prstGeom>
          <a:noFill/>
        </p:spPr>
        <p:txBody>
          <a:bodyPr wrap="square" rtlCol="0">
            <a:spAutoFit/>
          </a:bodyPr>
          <a:lstStyle>
            <a:defPPr>
              <a:defRPr lang="en-US"/>
            </a:defPPr>
            <a:lvl1pPr>
              <a:lnSpc>
                <a:spcPct val="150000"/>
              </a:lnSpc>
              <a:defRPr sz="1400" b="1">
                <a:solidFill>
                  <a:schemeClr val="tx1">
                    <a:lumMod val="85000"/>
                    <a:lumOff val="15000"/>
                  </a:schemeClr>
                </a:solidFill>
                <a:latin typeface="Open Sans Medium" pitchFamily="2" charset="0"/>
                <a:ea typeface="Open Sans Light" panose="020B0606030504020204" pitchFamily="34" charset="0"/>
                <a:cs typeface="Open Sans Light" panose="020B0606030504020204" pitchFamily="34" charset="0"/>
              </a:defRPr>
            </a:lvl1pPr>
          </a:lstStyle>
          <a:p>
            <a:r>
              <a:rPr lang="en-US" sz="2400" dirty="0"/>
              <a:t>- </a:t>
            </a:r>
            <a:r>
              <a:rPr lang="en-US" sz="2400" dirty="0" err="1"/>
              <a:t>Chuẩn</a:t>
            </a:r>
            <a:r>
              <a:rPr lang="en-US" sz="2400" dirty="0"/>
              <a:t> </a:t>
            </a:r>
            <a:r>
              <a:rPr lang="en-US" sz="2400" dirty="0" err="1"/>
              <a:t>bị</a:t>
            </a:r>
            <a:r>
              <a:rPr lang="en-US" sz="2400" dirty="0"/>
              <a:t> Modelling</a:t>
            </a:r>
          </a:p>
        </p:txBody>
      </p:sp>
      <p:sp>
        <p:nvSpPr>
          <p:cNvPr id="9" name="Oval 8">
            <a:extLst>
              <a:ext uri="{FF2B5EF4-FFF2-40B4-BE49-F238E27FC236}">
                <a16:creationId xmlns:a16="http://schemas.microsoft.com/office/drawing/2014/main" id="{DB85A9F2-9173-56C2-1C6C-C84E3C0E9A89}"/>
              </a:ext>
            </a:extLst>
          </p:cNvPr>
          <p:cNvSpPr/>
          <p:nvPr/>
        </p:nvSpPr>
        <p:spPr>
          <a:xfrm rot="2217738">
            <a:off x="469540" y="4082496"/>
            <a:ext cx="2165684" cy="1077194"/>
          </a:xfrm>
          <a:prstGeom prst="ellipse">
            <a:avLst/>
          </a:prstGeom>
          <a:noFill/>
          <a:ln w="19050">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2FB64EBE-F813-21C1-43FA-AB3BE2B98318}"/>
              </a:ext>
            </a:extLst>
          </p:cNvPr>
          <p:cNvSpPr txBox="1"/>
          <p:nvPr/>
        </p:nvSpPr>
        <p:spPr>
          <a:xfrm>
            <a:off x="924224" y="4068251"/>
            <a:ext cx="6635543" cy="577530"/>
          </a:xfrm>
          <a:prstGeom prst="rect">
            <a:avLst/>
          </a:prstGeom>
          <a:noFill/>
        </p:spPr>
        <p:txBody>
          <a:bodyPr wrap="square" rtlCol="0">
            <a:spAutoFit/>
          </a:bodyPr>
          <a:lstStyle>
            <a:defPPr>
              <a:defRPr lang="en-US"/>
            </a:defPPr>
            <a:lvl1pPr>
              <a:lnSpc>
                <a:spcPct val="150000"/>
              </a:lnSpc>
              <a:defRPr sz="1400" b="1">
                <a:solidFill>
                  <a:schemeClr val="tx1">
                    <a:lumMod val="85000"/>
                    <a:lumOff val="15000"/>
                  </a:schemeClr>
                </a:solidFill>
                <a:latin typeface="Open Sans Medium" pitchFamily="2" charset="0"/>
                <a:ea typeface="Open Sans Light" panose="020B0606030504020204" pitchFamily="34" charset="0"/>
                <a:cs typeface="Open Sans Light" panose="020B0606030504020204" pitchFamily="34" charset="0"/>
              </a:defRPr>
            </a:lvl1pPr>
          </a:lstStyle>
          <a:p>
            <a:r>
              <a:rPr lang="en-US" sz="2400" dirty="0">
                <a:solidFill>
                  <a:schemeClr val="bg1"/>
                </a:solidFill>
              </a:rPr>
              <a:t>- Chia </a:t>
            </a:r>
            <a:r>
              <a:rPr lang="en-US" sz="2400" dirty="0" err="1">
                <a:solidFill>
                  <a:schemeClr val="bg1"/>
                </a:solidFill>
              </a:rPr>
              <a:t>tập</a:t>
            </a:r>
            <a:r>
              <a:rPr lang="en-US" sz="2400" dirty="0">
                <a:solidFill>
                  <a:schemeClr val="bg1"/>
                </a:solidFill>
              </a:rPr>
              <a:t> </a:t>
            </a:r>
            <a:r>
              <a:rPr lang="en-US" sz="2400" dirty="0" err="1">
                <a:solidFill>
                  <a:schemeClr val="bg1"/>
                </a:solidFill>
              </a:rPr>
              <a:t>dữ</a:t>
            </a:r>
            <a:r>
              <a:rPr lang="en-US" sz="2400" dirty="0">
                <a:solidFill>
                  <a:schemeClr val="bg1"/>
                </a:solidFill>
              </a:rPr>
              <a:t> </a:t>
            </a:r>
            <a:r>
              <a:rPr lang="en-US" sz="2400" dirty="0" err="1">
                <a:solidFill>
                  <a:schemeClr val="bg1"/>
                </a:solidFill>
              </a:rPr>
              <a:t>liệu</a:t>
            </a:r>
            <a:r>
              <a:rPr lang="en-US" sz="2400" dirty="0">
                <a:solidFill>
                  <a:schemeClr val="bg1"/>
                </a:solidFill>
              </a:rPr>
              <a:t> </a:t>
            </a:r>
            <a:r>
              <a:rPr lang="en-US" sz="2400" dirty="0" err="1">
                <a:solidFill>
                  <a:schemeClr val="bg1"/>
                </a:solidFill>
              </a:rPr>
              <a:t>ra</a:t>
            </a:r>
            <a:r>
              <a:rPr lang="en-US" sz="2400" dirty="0">
                <a:solidFill>
                  <a:schemeClr val="bg1"/>
                </a:solidFill>
              </a:rPr>
              <a:t> </a:t>
            </a:r>
            <a:r>
              <a:rPr lang="en-US" sz="2400" dirty="0" err="1">
                <a:solidFill>
                  <a:schemeClr val="bg1"/>
                </a:solidFill>
              </a:rPr>
              <a:t>theo</a:t>
            </a:r>
            <a:r>
              <a:rPr lang="en-US" sz="2400" dirty="0">
                <a:solidFill>
                  <a:schemeClr val="bg1"/>
                </a:solidFill>
              </a:rPr>
              <a:t> </a:t>
            </a:r>
            <a:r>
              <a:rPr lang="en-US" sz="2400" dirty="0" err="1">
                <a:solidFill>
                  <a:schemeClr val="bg1"/>
                </a:solidFill>
              </a:rPr>
              <a:t>tỉ</a:t>
            </a:r>
            <a:r>
              <a:rPr lang="en-US" sz="2400" dirty="0">
                <a:solidFill>
                  <a:schemeClr val="bg1"/>
                </a:solidFill>
              </a:rPr>
              <a:t> </a:t>
            </a:r>
            <a:r>
              <a:rPr lang="en-US" sz="2400" dirty="0" err="1">
                <a:solidFill>
                  <a:schemeClr val="bg1"/>
                </a:solidFill>
              </a:rPr>
              <a:t>lệ</a:t>
            </a:r>
            <a:r>
              <a:rPr lang="en-US" sz="2400" dirty="0">
                <a:solidFill>
                  <a:schemeClr val="bg1"/>
                </a:solidFill>
              </a:rPr>
              <a:t> 70:30</a:t>
            </a:r>
          </a:p>
        </p:txBody>
      </p:sp>
      <p:pic>
        <p:nvPicPr>
          <p:cNvPr id="3" name="Picture 2">
            <a:extLst>
              <a:ext uri="{FF2B5EF4-FFF2-40B4-BE49-F238E27FC236}">
                <a16:creationId xmlns:a16="http://schemas.microsoft.com/office/drawing/2014/main" id="{07F26E2B-944E-1E82-BE9A-FD8FA52A7A79}"/>
              </a:ext>
            </a:extLst>
          </p:cNvPr>
          <p:cNvPicPr>
            <a:picLocks noChangeAspect="1"/>
          </p:cNvPicPr>
          <p:nvPr/>
        </p:nvPicPr>
        <p:blipFill>
          <a:blip r:embed="rId2"/>
          <a:stretch>
            <a:fillRect/>
          </a:stretch>
        </p:blipFill>
        <p:spPr>
          <a:xfrm>
            <a:off x="0" y="2734829"/>
            <a:ext cx="12192000" cy="1003876"/>
          </a:xfrm>
          <a:prstGeom prst="rect">
            <a:avLst/>
          </a:prstGeom>
        </p:spPr>
      </p:pic>
      <p:pic>
        <p:nvPicPr>
          <p:cNvPr id="5" name="Picture 4">
            <a:extLst>
              <a:ext uri="{FF2B5EF4-FFF2-40B4-BE49-F238E27FC236}">
                <a16:creationId xmlns:a16="http://schemas.microsoft.com/office/drawing/2014/main" id="{1E1B59BF-2A94-5A46-8747-DA1B23D7BB42}"/>
              </a:ext>
            </a:extLst>
          </p:cNvPr>
          <p:cNvPicPr>
            <a:picLocks noChangeAspect="1"/>
          </p:cNvPicPr>
          <p:nvPr/>
        </p:nvPicPr>
        <p:blipFill>
          <a:blip r:embed="rId3"/>
          <a:stretch>
            <a:fillRect/>
          </a:stretch>
        </p:blipFill>
        <p:spPr>
          <a:xfrm>
            <a:off x="785190" y="4759419"/>
            <a:ext cx="10458553" cy="1886264"/>
          </a:xfrm>
          <a:prstGeom prst="rect">
            <a:avLst/>
          </a:prstGeom>
        </p:spPr>
      </p:pic>
      <p:sp>
        <p:nvSpPr>
          <p:cNvPr id="6" name="TextBox 5">
            <a:extLst>
              <a:ext uri="{FF2B5EF4-FFF2-40B4-BE49-F238E27FC236}">
                <a16:creationId xmlns:a16="http://schemas.microsoft.com/office/drawing/2014/main" id="{EB0CCE11-26CA-131B-37CB-6DCC35B650C3}"/>
              </a:ext>
            </a:extLst>
          </p:cNvPr>
          <p:cNvSpPr txBox="1"/>
          <p:nvPr/>
        </p:nvSpPr>
        <p:spPr>
          <a:xfrm>
            <a:off x="785190" y="1260333"/>
            <a:ext cx="9223514" cy="1114023"/>
          </a:xfrm>
          <a:prstGeom prst="rect">
            <a:avLst/>
          </a:prstGeom>
          <a:noFill/>
        </p:spPr>
        <p:txBody>
          <a:bodyPr wrap="square" rtlCol="0">
            <a:spAutoFit/>
          </a:bodyPr>
          <a:lstStyle>
            <a:defPPr>
              <a:defRPr lang="en-US"/>
            </a:defPPr>
            <a:lvl1pPr>
              <a:lnSpc>
                <a:spcPct val="150000"/>
              </a:lnSpc>
              <a:defRPr sz="1400" b="1">
                <a:solidFill>
                  <a:schemeClr val="tx1">
                    <a:lumMod val="85000"/>
                    <a:lumOff val="15000"/>
                  </a:schemeClr>
                </a:solidFill>
                <a:latin typeface="Open Sans Medium" pitchFamily="2" charset="0"/>
                <a:ea typeface="Open Sans Light" panose="020B0606030504020204" pitchFamily="34" charset="0"/>
                <a:cs typeface="Open Sans Light" panose="020B0606030504020204" pitchFamily="34" charset="0"/>
              </a:defRPr>
            </a:lvl1pPr>
          </a:lstStyle>
          <a:p>
            <a:r>
              <a:rPr lang="vi-VN" sz="1600" dirty="0">
                <a:solidFill>
                  <a:schemeClr val="accent1"/>
                </a:solidFill>
              </a:rPr>
              <a:t>Do tập dữ liệu bị mất cân bằng </a:t>
            </a:r>
            <a:r>
              <a:rPr lang="en-US" sz="1600" dirty="0">
                <a:solidFill>
                  <a:schemeClr val="accent1"/>
                </a:solidFill>
              </a:rPr>
              <a:t>=&gt;</a:t>
            </a:r>
            <a:r>
              <a:rPr lang="vi-VN" sz="1600" dirty="0">
                <a:solidFill>
                  <a:schemeClr val="accent1"/>
                </a:solidFill>
              </a:rPr>
              <a:t> Sử dụng SMOTE - phương pháp xử lí mất cân bằng </a:t>
            </a:r>
            <a:endParaRPr lang="en-US" sz="1600" dirty="0">
              <a:solidFill>
                <a:schemeClr val="accent1"/>
              </a:solidFill>
            </a:endParaRPr>
          </a:p>
          <a:p>
            <a:r>
              <a:rPr lang="vi-VN" sz="1600" dirty="0">
                <a:solidFill>
                  <a:schemeClr val="accent1"/>
                </a:solidFill>
              </a:rPr>
              <a:t>Mô hình chính để đánh giá: Random Forest, SVM, Logisitc Regression</a:t>
            </a:r>
          </a:p>
          <a:p>
            <a:endParaRPr lang="vi-VN" dirty="0">
              <a:solidFill>
                <a:schemeClr val="tx1"/>
              </a:solidFill>
            </a:endParaRPr>
          </a:p>
        </p:txBody>
      </p:sp>
    </p:spTree>
    <p:extLst>
      <p:ext uri="{BB962C8B-B14F-4D97-AF65-F5344CB8AC3E}">
        <p14:creationId xmlns:p14="http://schemas.microsoft.com/office/powerpoint/2010/main" val="39746249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43B163-C61C-4C40-7645-C650EA6B0547}"/>
              </a:ext>
            </a:extLst>
          </p:cNvPr>
          <p:cNvSpPr txBox="1"/>
          <p:nvPr/>
        </p:nvSpPr>
        <p:spPr>
          <a:xfrm>
            <a:off x="1224131" y="1650504"/>
            <a:ext cx="4600200" cy="646331"/>
          </a:xfrm>
          <a:prstGeom prst="rect">
            <a:avLst/>
          </a:prstGeom>
          <a:noFill/>
        </p:spPr>
        <p:txBody>
          <a:bodyPr wrap="square" rtlCol="0">
            <a:spAutoFit/>
          </a:bodyPr>
          <a:lstStyle/>
          <a:p>
            <a:r>
              <a:rPr lang="en-US" sz="3600" b="1" dirty="0">
                <a:solidFill>
                  <a:schemeClr val="bg1"/>
                </a:solidFill>
                <a:latin typeface="DM Serif Display" pitchFamily="2" charset="0"/>
                <a:ea typeface="Jost Medium" pitchFamily="2" charset="0"/>
                <a:cs typeface="Poppins SemiBold" panose="00000700000000000000" pitchFamily="2" charset="0"/>
              </a:rPr>
              <a:t>IV. </a:t>
            </a:r>
            <a:r>
              <a:rPr lang="en-US" sz="3600" b="1" dirty="0" err="1">
                <a:solidFill>
                  <a:schemeClr val="bg1"/>
                </a:solidFill>
                <a:latin typeface="DM Serif Display" pitchFamily="2" charset="0"/>
                <a:ea typeface="Jost Medium" pitchFamily="2" charset="0"/>
                <a:cs typeface="Poppins SemiBold" panose="00000700000000000000" pitchFamily="2" charset="0"/>
              </a:rPr>
              <a:t>Mô</a:t>
            </a:r>
            <a:r>
              <a:rPr lang="en-US" sz="3600" b="1" dirty="0">
                <a:solidFill>
                  <a:schemeClr val="bg1"/>
                </a:solidFill>
                <a:latin typeface="DM Serif Display" pitchFamily="2" charset="0"/>
                <a:ea typeface="Jost Medium" pitchFamily="2" charset="0"/>
                <a:cs typeface="Poppins SemiBold" panose="00000700000000000000" pitchFamily="2" charset="0"/>
              </a:rPr>
              <a:t> </a:t>
            </a:r>
            <a:r>
              <a:rPr lang="en-US" sz="3600" b="1" dirty="0" err="1">
                <a:solidFill>
                  <a:schemeClr val="bg1"/>
                </a:solidFill>
                <a:latin typeface="DM Serif Display" pitchFamily="2" charset="0"/>
                <a:ea typeface="Jost Medium" pitchFamily="2" charset="0"/>
                <a:cs typeface="Poppins SemiBold" panose="00000700000000000000" pitchFamily="2" charset="0"/>
              </a:rPr>
              <a:t>hình</a:t>
            </a:r>
            <a:r>
              <a:rPr lang="en-US" sz="3600" b="1" dirty="0">
                <a:solidFill>
                  <a:schemeClr val="bg1"/>
                </a:solidFill>
                <a:latin typeface="DM Serif Display" pitchFamily="2" charset="0"/>
                <a:ea typeface="Jost Medium" pitchFamily="2" charset="0"/>
                <a:cs typeface="Poppins SemiBold" panose="00000700000000000000" pitchFamily="2" charset="0"/>
              </a:rPr>
              <a:t> </a:t>
            </a:r>
            <a:r>
              <a:rPr lang="en-US" sz="3600" b="1" dirty="0" err="1">
                <a:solidFill>
                  <a:schemeClr val="bg1"/>
                </a:solidFill>
                <a:latin typeface="DM Serif Display" pitchFamily="2" charset="0"/>
                <a:ea typeface="Jost Medium" pitchFamily="2" charset="0"/>
                <a:cs typeface="Poppins SemiBold" panose="00000700000000000000" pitchFamily="2" charset="0"/>
              </a:rPr>
              <a:t>phân</a:t>
            </a:r>
            <a:r>
              <a:rPr lang="en-US" sz="3600" b="1" dirty="0">
                <a:solidFill>
                  <a:schemeClr val="bg1"/>
                </a:solidFill>
                <a:latin typeface="DM Serif Display" pitchFamily="2" charset="0"/>
                <a:ea typeface="Jost Medium" pitchFamily="2" charset="0"/>
                <a:cs typeface="Poppins SemiBold" panose="00000700000000000000" pitchFamily="2" charset="0"/>
              </a:rPr>
              <a:t> </a:t>
            </a:r>
            <a:r>
              <a:rPr lang="en-US" sz="3600" b="1" dirty="0" err="1">
                <a:solidFill>
                  <a:schemeClr val="bg1"/>
                </a:solidFill>
                <a:latin typeface="DM Serif Display" pitchFamily="2" charset="0"/>
                <a:ea typeface="Jost Medium" pitchFamily="2" charset="0"/>
                <a:cs typeface="Poppins SemiBold" panose="00000700000000000000" pitchFamily="2" charset="0"/>
              </a:rPr>
              <a:t>tích</a:t>
            </a:r>
            <a:endParaRPr lang="en-US" sz="3600" b="1" dirty="0">
              <a:solidFill>
                <a:schemeClr val="bg1"/>
              </a:solidFill>
              <a:latin typeface="DM Serif Display" pitchFamily="2" charset="0"/>
              <a:ea typeface="Jost Medium" pitchFamily="2" charset="0"/>
              <a:cs typeface="Poppins SemiBold" panose="00000700000000000000" pitchFamily="2" charset="0"/>
            </a:endParaRPr>
          </a:p>
        </p:txBody>
      </p:sp>
      <p:sp>
        <p:nvSpPr>
          <p:cNvPr id="4" name="TextBox 3">
            <a:extLst>
              <a:ext uri="{FF2B5EF4-FFF2-40B4-BE49-F238E27FC236}">
                <a16:creationId xmlns:a16="http://schemas.microsoft.com/office/drawing/2014/main" id="{3BCFD5F3-266F-14EC-94C7-8923104ED42F}"/>
              </a:ext>
            </a:extLst>
          </p:cNvPr>
          <p:cNvSpPr txBox="1"/>
          <p:nvPr/>
        </p:nvSpPr>
        <p:spPr>
          <a:xfrm>
            <a:off x="1913736" y="2346531"/>
            <a:ext cx="3681993" cy="1344855"/>
          </a:xfrm>
          <a:prstGeom prst="rect">
            <a:avLst/>
          </a:prstGeom>
          <a:noFill/>
        </p:spPr>
        <p:txBody>
          <a:bodyPr wrap="square" rtlCol="0">
            <a:spAutoFit/>
          </a:bodyPr>
          <a:lstStyle>
            <a:defPPr>
              <a:defRPr lang="en-US"/>
            </a:defPPr>
            <a:lvl1pPr>
              <a:lnSpc>
                <a:spcPct val="150000"/>
              </a:lnSpc>
              <a:defRPr sz="1400" b="1">
                <a:solidFill>
                  <a:schemeClr val="tx1">
                    <a:lumMod val="85000"/>
                    <a:lumOff val="15000"/>
                  </a:schemeClr>
                </a:solidFill>
                <a:latin typeface="Open Sans Medium" pitchFamily="2" charset="0"/>
                <a:ea typeface="Open Sans Light" panose="020B0606030504020204" pitchFamily="34" charset="0"/>
                <a:cs typeface="Open Sans Light" panose="020B0606030504020204" pitchFamily="34" charset="0"/>
              </a:defRPr>
            </a:lvl1pPr>
          </a:lstStyle>
          <a:p>
            <a:r>
              <a:rPr lang="vi-VN" dirty="0">
                <a:solidFill>
                  <a:schemeClr val="bg1"/>
                </a:solidFill>
              </a:rPr>
              <a:t>Mô hình </a:t>
            </a:r>
            <a:r>
              <a:rPr lang="vi-VN" dirty="0">
                <a:solidFill>
                  <a:srgbClr val="FFFF00"/>
                </a:solidFill>
              </a:rPr>
              <a:t>Random Forest</a:t>
            </a:r>
            <a:r>
              <a:rPr lang="vi-VN" dirty="0">
                <a:solidFill>
                  <a:schemeClr val="bg1"/>
                </a:solidFill>
              </a:rPr>
              <a:t> có độ </a:t>
            </a:r>
            <a:r>
              <a:rPr lang="vi-VN" dirty="0">
                <a:solidFill>
                  <a:srgbClr val="FFFF00"/>
                </a:solidFill>
              </a:rPr>
              <a:t>chính xác là 90%</a:t>
            </a:r>
            <a:r>
              <a:rPr lang="vi-VN" dirty="0">
                <a:solidFill>
                  <a:schemeClr val="bg1"/>
                </a:solidFill>
              </a:rPr>
              <a:t> </a:t>
            </a:r>
            <a:endParaRPr lang="en-US" dirty="0">
              <a:solidFill>
                <a:schemeClr val="bg1"/>
              </a:solidFill>
            </a:endParaRPr>
          </a:p>
          <a:p>
            <a:r>
              <a:rPr lang="en-US" dirty="0">
                <a:solidFill>
                  <a:schemeClr val="bg1"/>
                </a:solidFill>
              </a:rPr>
              <a:t>=&gt;</a:t>
            </a:r>
            <a:r>
              <a:rPr lang="vi-VN" dirty="0">
                <a:solidFill>
                  <a:schemeClr val="bg1"/>
                </a:solidFill>
              </a:rPr>
              <a:t> </a:t>
            </a:r>
            <a:r>
              <a:rPr lang="vi-VN" dirty="0">
                <a:solidFill>
                  <a:srgbClr val="FFFF00"/>
                </a:solidFill>
              </a:rPr>
              <a:t>khá cao</a:t>
            </a:r>
            <a:r>
              <a:rPr lang="vi-VN" dirty="0">
                <a:solidFill>
                  <a:schemeClr val="bg1"/>
                </a:solidFill>
              </a:rPr>
              <a:t>, chỉ số Recall đạt 28% (Yes) và 94% là (No)</a:t>
            </a:r>
          </a:p>
        </p:txBody>
      </p:sp>
      <p:grpSp>
        <p:nvGrpSpPr>
          <p:cNvPr id="5" name="Group 4">
            <a:extLst>
              <a:ext uri="{FF2B5EF4-FFF2-40B4-BE49-F238E27FC236}">
                <a16:creationId xmlns:a16="http://schemas.microsoft.com/office/drawing/2014/main" id="{390E5C93-1457-89BD-5702-A403DDF5B166}"/>
              </a:ext>
            </a:extLst>
          </p:cNvPr>
          <p:cNvGrpSpPr/>
          <p:nvPr/>
        </p:nvGrpSpPr>
        <p:grpSpPr>
          <a:xfrm>
            <a:off x="388367" y="105954"/>
            <a:ext cx="11558470" cy="1000911"/>
            <a:chOff x="528758" y="562239"/>
            <a:chExt cx="11558470" cy="1000911"/>
          </a:xfrm>
        </p:grpSpPr>
        <p:sp>
          <p:nvSpPr>
            <p:cNvPr id="6" name="TextBox 5">
              <a:extLst>
                <a:ext uri="{FF2B5EF4-FFF2-40B4-BE49-F238E27FC236}">
                  <a16:creationId xmlns:a16="http://schemas.microsoft.com/office/drawing/2014/main" id="{578E5A10-C42F-9770-7221-BBBB67254650}"/>
                </a:ext>
              </a:extLst>
            </p:cNvPr>
            <p:cNvSpPr txBox="1"/>
            <p:nvPr/>
          </p:nvSpPr>
          <p:spPr>
            <a:xfrm>
              <a:off x="528758" y="562239"/>
              <a:ext cx="1386646" cy="307777"/>
            </a:xfrm>
            <a:prstGeom prst="rect">
              <a:avLst/>
            </a:prstGeom>
            <a:noFill/>
          </p:spPr>
          <p:txBody>
            <a:bodyPr wrap="square" rtlCol="0">
              <a:spAutoFit/>
            </a:bodyPr>
            <a:lstStyle/>
            <a:p>
              <a:endParaRPr lang="id-ID" sz="1400" b="1" dirty="0">
                <a:solidFill>
                  <a:schemeClr val="accent1"/>
                </a:solidFill>
                <a:latin typeface="Open Sans Medium" pitchFamily="2" charset="0"/>
                <a:ea typeface="Open Sans ExtraBold" panose="020B0606030504020204" pitchFamily="34" charset="0"/>
                <a:cs typeface="Open Sans ExtraBold" panose="020B0606030504020204" pitchFamily="34" charset="0"/>
              </a:endParaRPr>
            </a:p>
          </p:txBody>
        </p:sp>
        <p:sp>
          <p:nvSpPr>
            <p:cNvPr id="7" name="Rounded Rectangle 6">
              <a:extLst>
                <a:ext uri="{FF2B5EF4-FFF2-40B4-BE49-F238E27FC236}">
                  <a16:creationId xmlns:a16="http://schemas.microsoft.com/office/drawing/2014/main" id="{B67D2D28-7349-3494-B17E-CB5B6E8DA750}"/>
                </a:ext>
              </a:extLst>
            </p:cNvPr>
            <p:cNvSpPr/>
            <p:nvPr/>
          </p:nvSpPr>
          <p:spPr>
            <a:xfrm>
              <a:off x="6569058" y="870016"/>
              <a:ext cx="5518170" cy="693134"/>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latin typeface="Open Sans Medium"/>
                </a:rPr>
                <a:t>a. Random Forest</a:t>
              </a:r>
            </a:p>
          </p:txBody>
        </p:sp>
      </p:grpSp>
      <p:sp>
        <p:nvSpPr>
          <p:cNvPr id="3" name="Oval 2">
            <a:extLst>
              <a:ext uri="{FF2B5EF4-FFF2-40B4-BE49-F238E27FC236}">
                <a16:creationId xmlns:a16="http://schemas.microsoft.com/office/drawing/2014/main" id="{7DEB7DF4-962C-6BAE-899F-DD0B4A5126F7}"/>
              </a:ext>
            </a:extLst>
          </p:cNvPr>
          <p:cNvSpPr/>
          <p:nvPr/>
        </p:nvSpPr>
        <p:spPr>
          <a:xfrm rot="14717633">
            <a:off x="70711" y="3706331"/>
            <a:ext cx="1971333" cy="980525"/>
          </a:xfrm>
          <a:prstGeom prst="ellipse">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D28160E-2954-98EB-7DB9-6A4CE1DED272}"/>
              </a:ext>
            </a:extLst>
          </p:cNvPr>
          <p:cNvPicPr>
            <a:picLocks noChangeAspect="1"/>
          </p:cNvPicPr>
          <p:nvPr/>
        </p:nvPicPr>
        <p:blipFill>
          <a:blip r:embed="rId3"/>
          <a:stretch>
            <a:fillRect/>
          </a:stretch>
        </p:blipFill>
        <p:spPr>
          <a:xfrm>
            <a:off x="6192997" y="1718662"/>
            <a:ext cx="5753840" cy="3786807"/>
          </a:xfrm>
          <a:prstGeom prst="rect">
            <a:avLst/>
          </a:prstGeom>
        </p:spPr>
      </p:pic>
    </p:spTree>
    <p:extLst>
      <p:ext uri="{BB962C8B-B14F-4D97-AF65-F5344CB8AC3E}">
        <p14:creationId xmlns:p14="http://schemas.microsoft.com/office/powerpoint/2010/main" val="997872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a:extLst>
              <a:ext uri="{FF2B5EF4-FFF2-40B4-BE49-F238E27FC236}">
                <a16:creationId xmlns:a16="http://schemas.microsoft.com/office/drawing/2014/main" id="{C241E300-B3E1-DA74-5F1D-292A61323BC8}"/>
              </a:ext>
            </a:extLst>
          </p:cNvPr>
          <p:cNvPicPr>
            <a:picLocks noGrp="1" noChangeAspect="1"/>
          </p:cNvPicPr>
          <p:nvPr>
            <p:ph type="pic" sz="quarter" idx="10"/>
          </p:nvPr>
        </p:nvPicPr>
        <p:blipFill>
          <a:blip r:embed="rId2"/>
          <a:srcRect l="1567" r="1567"/>
          <a:stretch>
            <a:fillRect/>
          </a:stretch>
        </p:blipFill>
        <p:spPr/>
      </p:pic>
      <p:sp>
        <p:nvSpPr>
          <p:cNvPr id="2" name="TextBox 1">
            <a:extLst>
              <a:ext uri="{FF2B5EF4-FFF2-40B4-BE49-F238E27FC236}">
                <a16:creationId xmlns:a16="http://schemas.microsoft.com/office/drawing/2014/main" id="{9C43B163-C61C-4C40-7645-C650EA6B0547}"/>
              </a:ext>
            </a:extLst>
          </p:cNvPr>
          <p:cNvSpPr txBox="1"/>
          <p:nvPr/>
        </p:nvSpPr>
        <p:spPr>
          <a:xfrm>
            <a:off x="1740966" y="1444935"/>
            <a:ext cx="4050733" cy="1200329"/>
          </a:xfrm>
          <a:prstGeom prst="rect">
            <a:avLst/>
          </a:prstGeom>
          <a:noFill/>
        </p:spPr>
        <p:txBody>
          <a:bodyPr wrap="square" rtlCol="0">
            <a:spAutoFit/>
          </a:bodyPr>
          <a:lstStyle/>
          <a:p>
            <a:r>
              <a:rPr lang="en-US" sz="3600" b="1" dirty="0">
                <a:solidFill>
                  <a:schemeClr val="bg1"/>
                </a:solidFill>
                <a:latin typeface="DM Serif Display" pitchFamily="2" charset="0"/>
                <a:ea typeface="Jost Medium" pitchFamily="2" charset="0"/>
                <a:cs typeface="Poppins SemiBold" panose="00000700000000000000" pitchFamily="2" charset="0"/>
              </a:rPr>
              <a:t>I. Thông tin </a:t>
            </a:r>
            <a:r>
              <a:rPr lang="en-US" sz="3600" b="1" dirty="0" err="1">
                <a:solidFill>
                  <a:schemeClr val="bg1"/>
                </a:solidFill>
                <a:latin typeface="DM Serif Display" pitchFamily="2" charset="0"/>
                <a:ea typeface="Jost Medium" pitchFamily="2" charset="0"/>
                <a:cs typeface="Poppins SemiBold" panose="00000700000000000000" pitchFamily="2" charset="0"/>
              </a:rPr>
              <a:t>về</a:t>
            </a:r>
            <a:r>
              <a:rPr lang="en-US" sz="3600" b="1" dirty="0">
                <a:solidFill>
                  <a:schemeClr val="bg1"/>
                </a:solidFill>
                <a:latin typeface="DM Serif Display" pitchFamily="2" charset="0"/>
                <a:ea typeface="Jost Medium" pitchFamily="2" charset="0"/>
                <a:cs typeface="Poppins SemiBold" panose="00000700000000000000" pitchFamily="2" charset="0"/>
              </a:rPr>
              <a:t> </a:t>
            </a:r>
          </a:p>
          <a:p>
            <a:r>
              <a:rPr lang="en-US" sz="3600" b="1" dirty="0" err="1">
                <a:solidFill>
                  <a:schemeClr val="bg1"/>
                </a:solidFill>
                <a:latin typeface="DM Serif Display" pitchFamily="2" charset="0"/>
                <a:ea typeface="Jost Medium" pitchFamily="2" charset="0"/>
                <a:cs typeface="Poppins SemiBold" panose="00000700000000000000" pitchFamily="2" charset="0"/>
              </a:rPr>
              <a:t>tập</a:t>
            </a:r>
            <a:r>
              <a:rPr lang="en-US" sz="3600" b="1" dirty="0">
                <a:solidFill>
                  <a:schemeClr val="bg1"/>
                </a:solidFill>
                <a:latin typeface="DM Serif Display" pitchFamily="2" charset="0"/>
                <a:ea typeface="Jost Medium" pitchFamily="2" charset="0"/>
                <a:cs typeface="Poppins SemiBold" panose="00000700000000000000" pitchFamily="2" charset="0"/>
              </a:rPr>
              <a:t> </a:t>
            </a:r>
            <a:r>
              <a:rPr lang="en-US" sz="3600" b="1" dirty="0" err="1">
                <a:solidFill>
                  <a:schemeClr val="bg1"/>
                </a:solidFill>
                <a:latin typeface="DM Serif Display" pitchFamily="2" charset="0"/>
                <a:ea typeface="Jost Medium" pitchFamily="2" charset="0"/>
                <a:cs typeface="Poppins SemiBold" panose="00000700000000000000" pitchFamily="2" charset="0"/>
              </a:rPr>
              <a:t>dữ</a:t>
            </a:r>
            <a:r>
              <a:rPr lang="en-US" sz="3600" b="1" dirty="0">
                <a:solidFill>
                  <a:schemeClr val="bg1"/>
                </a:solidFill>
                <a:latin typeface="DM Serif Display" pitchFamily="2" charset="0"/>
                <a:ea typeface="Jost Medium" pitchFamily="2" charset="0"/>
                <a:cs typeface="Poppins SemiBold" panose="00000700000000000000" pitchFamily="2" charset="0"/>
              </a:rPr>
              <a:t> </a:t>
            </a:r>
            <a:r>
              <a:rPr lang="en-US" sz="3600" b="1" dirty="0" err="1">
                <a:solidFill>
                  <a:schemeClr val="bg1"/>
                </a:solidFill>
                <a:latin typeface="DM Serif Display" pitchFamily="2" charset="0"/>
                <a:ea typeface="Jost Medium" pitchFamily="2" charset="0"/>
                <a:cs typeface="Poppins SemiBold" panose="00000700000000000000" pitchFamily="2" charset="0"/>
              </a:rPr>
              <a:t>liệu</a:t>
            </a:r>
            <a:endParaRPr lang="id-ID" sz="3600" b="1" dirty="0">
              <a:solidFill>
                <a:schemeClr val="bg1"/>
              </a:solidFill>
              <a:latin typeface="DM Serif Display" pitchFamily="2" charset="0"/>
              <a:ea typeface="Jost Medium" pitchFamily="2" charset="0"/>
              <a:cs typeface="Poppins SemiBold" panose="00000700000000000000" pitchFamily="2" charset="0"/>
            </a:endParaRPr>
          </a:p>
        </p:txBody>
      </p:sp>
      <p:sp>
        <p:nvSpPr>
          <p:cNvPr id="4" name="TextBox 3">
            <a:extLst>
              <a:ext uri="{FF2B5EF4-FFF2-40B4-BE49-F238E27FC236}">
                <a16:creationId xmlns:a16="http://schemas.microsoft.com/office/drawing/2014/main" id="{3BCFD5F3-266F-14EC-94C7-8923104ED42F}"/>
              </a:ext>
            </a:extLst>
          </p:cNvPr>
          <p:cNvSpPr txBox="1"/>
          <p:nvPr/>
        </p:nvSpPr>
        <p:spPr>
          <a:xfrm>
            <a:off x="1754232" y="2694376"/>
            <a:ext cx="3484196" cy="1344855"/>
          </a:xfrm>
          <a:prstGeom prst="rect">
            <a:avLst/>
          </a:prstGeom>
          <a:noFill/>
        </p:spPr>
        <p:txBody>
          <a:bodyPr wrap="square" rtlCol="0">
            <a:spAutoFit/>
          </a:bodyPr>
          <a:lstStyle>
            <a:defPPr>
              <a:defRPr lang="en-US"/>
            </a:defPPr>
            <a:lvl1pPr>
              <a:lnSpc>
                <a:spcPct val="150000"/>
              </a:lnSpc>
              <a:defRPr sz="1400" b="1">
                <a:solidFill>
                  <a:schemeClr val="tx1">
                    <a:lumMod val="85000"/>
                    <a:lumOff val="15000"/>
                  </a:schemeClr>
                </a:solidFill>
                <a:latin typeface="Open Sans Medium" pitchFamily="2" charset="0"/>
                <a:ea typeface="Open Sans Light" panose="020B0606030504020204" pitchFamily="34" charset="0"/>
                <a:cs typeface="Open Sans Light" panose="020B0606030504020204" pitchFamily="34" charset="0"/>
              </a:defRPr>
            </a:lvl1pPr>
          </a:lstStyle>
          <a:p>
            <a:r>
              <a:rPr lang="vi-VN" dirty="0">
                <a:solidFill>
                  <a:schemeClr val="bg1"/>
                </a:solidFill>
              </a:rPr>
              <a:t>Dữ liệu được lấy trên Kaggle: https://www.kaggle.com/code/joshuaswords/predicting-a-stroke-shap-lime-explainer-eli5/data</a:t>
            </a:r>
            <a:endParaRPr lang="en-ID" dirty="0">
              <a:solidFill>
                <a:schemeClr val="bg1"/>
              </a:solidFill>
            </a:endParaRPr>
          </a:p>
        </p:txBody>
      </p:sp>
      <p:grpSp>
        <p:nvGrpSpPr>
          <p:cNvPr id="5" name="Group 4">
            <a:extLst>
              <a:ext uri="{FF2B5EF4-FFF2-40B4-BE49-F238E27FC236}">
                <a16:creationId xmlns:a16="http://schemas.microsoft.com/office/drawing/2014/main" id="{390E5C93-1457-89BD-5702-A403DDF5B166}"/>
              </a:ext>
            </a:extLst>
          </p:cNvPr>
          <p:cNvGrpSpPr/>
          <p:nvPr/>
        </p:nvGrpSpPr>
        <p:grpSpPr>
          <a:xfrm>
            <a:off x="328733" y="960132"/>
            <a:ext cx="9358192" cy="680264"/>
            <a:chOff x="528758" y="562239"/>
            <a:chExt cx="9358192" cy="680264"/>
          </a:xfrm>
        </p:grpSpPr>
        <p:sp>
          <p:nvSpPr>
            <p:cNvPr id="6" name="TextBox 5">
              <a:extLst>
                <a:ext uri="{FF2B5EF4-FFF2-40B4-BE49-F238E27FC236}">
                  <a16:creationId xmlns:a16="http://schemas.microsoft.com/office/drawing/2014/main" id="{578E5A10-C42F-9770-7221-BBBB67254650}"/>
                </a:ext>
              </a:extLst>
            </p:cNvPr>
            <p:cNvSpPr txBox="1"/>
            <p:nvPr/>
          </p:nvSpPr>
          <p:spPr>
            <a:xfrm>
              <a:off x="528758" y="562239"/>
              <a:ext cx="1386646" cy="307777"/>
            </a:xfrm>
            <a:prstGeom prst="rect">
              <a:avLst/>
            </a:prstGeom>
            <a:noFill/>
          </p:spPr>
          <p:txBody>
            <a:bodyPr wrap="square" rtlCol="0">
              <a:spAutoFit/>
            </a:bodyPr>
            <a:lstStyle/>
            <a:p>
              <a:endParaRPr lang="id-ID" sz="1400" b="1" dirty="0">
                <a:solidFill>
                  <a:schemeClr val="accent1"/>
                </a:solidFill>
                <a:latin typeface="Open Sans Medium" pitchFamily="2" charset="0"/>
                <a:ea typeface="Open Sans ExtraBold" panose="020B0606030504020204" pitchFamily="34" charset="0"/>
                <a:cs typeface="Open Sans ExtraBold" panose="020B0606030504020204" pitchFamily="34" charset="0"/>
              </a:endParaRPr>
            </a:p>
          </p:txBody>
        </p:sp>
        <p:sp>
          <p:nvSpPr>
            <p:cNvPr id="7" name="Rounded Rectangle 6">
              <a:extLst>
                <a:ext uri="{FF2B5EF4-FFF2-40B4-BE49-F238E27FC236}">
                  <a16:creationId xmlns:a16="http://schemas.microsoft.com/office/drawing/2014/main" id="{B67D2D28-7349-3494-B17E-CB5B6E8DA750}"/>
                </a:ext>
              </a:extLst>
            </p:cNvPr>
            <p:cNvSpPr/>
            <p:nvPr/>
          </p:nvSpPr>
          <p:spPr>
            <a:xfrm>
              <a:off x="6668452" y="750973"/>
              <a:ext cx="3218498" cy="491530"/>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Open Sans Medium"/>
                </a:rPr>
                <a:t>Một </a:t>
              </a:r>
              <a:r>
                <a:rPr lang="en-US" dirty="0" err="1">
                  <a:latin typeface="Open Sans Medium"/>
                </a:rPr>
                <a:t>vài</a:t>
              </a:r>
              <a:r>
                <a:rPr lang="en-US" dirty="0">
                  <a:latin typeface="Open Sans Medium"/>
                </a:rPr>
                <a:t> </a:t>
              </a:r>
              <a:r>
                <a:rPr lang="en-US" dirty="0" err="1">
                  <a:latin typeface="Open Sans Medium"/>
                </a:rPr>
                <a:t>thông</a:t>
              </a:r>
              <a:r>
                <a:rPr lang="en-US" dirty="0">
                  <a:latin typeface="Open Sans Medium"/>
                </a:rPr>
                <a:t> tin </a:t>
              </a:r>
              <a:r>
                <a:rPr lang="en-US" dirty="0" err="1">
                  <a:latin typeface="Open Sans Medium"/>
                </a:rPr>
                <a:t>về</a:t>
              </a:r>
              <a:r>
                <a:rPr lang="en-US" dirty="0">
                  <a:latin typeface="Open Sans Medium"/>
                </a:rPr>
                <a:t> </a:t>
              </a:r>
              <a:r>
                <a:rPr lang="en-US" dirty="0" err="1">
                  <a:latin typeface="Open Sans Medium"/>
                </a:rPr>
                <a:t>dữ</a:t>
              </a:r>
              <a:r>
                <a:rPr lang="en-US" dirty="0">
                  <a:latin typeface="Open Sans Medium"/>
                </a:rPr>
                <a:t> </a:t>
              </a:r>
              <a:r>
                <a:rPr lang="en-US" dirty="0" err="1">
                  <a:latin typeface="Open Sans Medium"/>
                </a:rPr>
                <a:t>liệu</a:t>
              </a:r>
              <a:endParaRPr lang="en-ID" dirty="0">
                <a:latin typeface="Open Sans Medium"/>
              </a:endParaRPr>
            </a:p>
          </p:txBody>
        </p:sp>
      </p:grpSp>
      <p:sp>
        <p:nvSpPr>
          <p:cNvPr id="10" name="TextBox 9">
            <a:extLst>
              <a:ext uri="{FF2B5EF4-FFF2-40B4-BE49-F238E27FC236}">
                <a16:creationId xmlns:a16="http://schemas.microsoft.com/office/drawing/2014/main" id="{2426B19F-8E9A-C9AE-7B6E-3857E08B7EA3}"/>
              </a:ext>
            </a:extLst>
          </p:cNvPr>
          <p:cNvSpPr txBox="1"/>
          <p:nvPr/>
        </p:nvSpPr>
        <p:spPr>
          <a:xfrm>
            <a:off x="6793639" y="1835440"/>
            <a:ext cx="4050733" cy="1719894"/>
          </a:xfrm>
          <a:prstGeom prst="rect">
            <a:avLst/>
          </a:prstGeom>
          <a:noFill/>
        </p:spPr>
        <p:txBody>
          <a:bodyPr wrap="square" rtlCol="0">
            <a:spAutoFit/>
          </a:bodyPr>
          <a:lstStyle>
            <a:defPPr>
              <a:defRPr lang="en-US"/>
            </a:defPPr>
            <a:lvl1pPr>
              <a:lnSpc>
                <a:spcPct val="150000"/>
              </a:lnSpc>
              <a:defRPr sz="1200">
                <a:solidFill>
                  <a:schemeClr val="tx1">
                    <a:lumMod val="85000"/>
                    <a:lumOff val="15000"/>
                  </a:schemeClr>
                </a:solidFill>
                <a:latin typeface="Open Sans Medium" pitchFamily="2" charset="0"/>
                <a:ea typeface="Open Sans Light" panose="020B0606030504020204" pitchFamily="34" charset="0"/>
                <a:cs typeface="Open Sans Light" panose="020B0606030504020204" pitchFamily="34" charset="0"/>
              </a:defRPr>
            </a:lvl1pPr>
          </a:lstStyle>
          <a:p>
            <a:r>
              <a:rPr lang="vi-VN" dirty="0"/>
              <a:t>Tập dữ liệu này được sử dụng để dự đoán liệu bệnh nhân có khả năng bị đột quỵ hay không dựa trên các thông số đầu vào như giới tính, tuổi tác, các bệnh khác nhau và tình trạng hút thuốc. </a:t>
            </a:r>
            <a:endParaRPr lang="en-US" dirty="0"/>
          </a:p>
          <a:p>
            <a:endParaRPr lang="vi-VN" dirty="0"/>
          </a:p>
          <a:p>
            <a:r>
              <a:rPr lang="vi-VN" dirty="0"/>
              <a:t>Mỗi hàng trong dữ liệu cung cấp thông tin về bệnh nhân.</a:t>
            </a:r>
          </a:p>
        </p:txBody>
      </p:sp>
      <p:sp>
        <p:nvSpPr>
          <p:cNvPr id="12" name="Rounded Rectangle 11">
            <a:extLst>
              <a:ext uri="{FF2B5EF4-FFF2-40B4-BE49-F238E27FC236}">
                <a16:creationId xmlns:a16="http://schemas.microsoft.com/office/drawing/2014/main" id="{5FA3D016-9584-1110-C80E-A16763CDF4B0}"/>
              </a:ext>
            </a:extLst>
          </p:cNvPr>
          <p:cNvSpPr/>
          <p:nvPr/>
        </p:nvSpPr>
        <p:spPr>
          <a:xfrm>
            <a:off x="6544919" y="1904026"/>
            <a:ext cx="166743" cy="248905"/>
          </a:xfrm>
          <a:prstGeom prst="roundRect">
            <a:avLst>
              <a:gd name="adj" fmla="val 5000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5CF34D3E-FEC5-3730-EC2F-CD03055F28D7}"/>
              </a:ext>
            </a:extLst>
          </p:cNvPr>
          <p:cNvSpPr/>
          <p:nvPr/>
        </p:nvSpPr>
        <p:spPr>
          <a:xfrm>
            <a:off x="6544918" y="3237399"/>
            <a:ext cx="166743" cy="248905"/>
          </a:xfrm>
          <a:prstGeom prst="roundRect">
            <a:avLst>
              <a:gd name="adj" fmla="val 5000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6B574CF3-2DE8-0FFF-2B0F-A774D53A85D3}"/>
              </a:ext>
            </a:extLst>
          </p:cNvPr>
          <p:cNvSpPr txBox="1"/>
          <p:nvPr/>
        </p:nvSpPr>
        <p:spPr>
          <a:xfrm>
            <a:off x="6793639" y="3817756"/>
            <a:ext cx="4050733" cy="334900"/>
          </a:xfrm>
          <a:prstGeom prst="rect">
            <a:avLst/>
          </a:prstGeom>
          <a:noFill/>
        </p:spPr>
        <p:txBody>
          <a:bodyPr wrap="square" rtlCol="0">
            <a:spAutoFit/>
          </a:bodyPr>
          <a:lstStyle>
            <a:defPPr>
              <a:defRPr lang="en-US"/>
            </a:defPPr>
            <a:lvl1pPr>
              <a:lnSpc>
                <a:spcPct val="150000"/>
              </a:lnSpc>
              <a:defRPr sz="1200">
                <a:solidFill>
                  <a:schemeClr val="tx1">
                    <a:lumMod val="85000"/>
                    <a:lumOff val="15000"/>
                  </a:schemeClr>
                </a:solidFill>
                <a:latin typeface="Open Sans Medium" pitchFamily="2" charset="0"/>
                <a:ea typeface="Open Sans Light" panose="020B0606030504020204" pitchFamily="34" charset="0"/>
                <a:cs typeface="Open Sans Light" panose="020B0606030504020204" pitchFamily="34" charset="0"/>
              </a:defRPr>
            </a:lvl1pPr>
          </a:lstStyle>
          <a:p>
            <a:r>
              <a:rPr lang="en-US" dirty="0" err="1"/>
              <a:t>Dữ</a:t>
            </a:r>
            <a:r>
              <a:rPr lang="en-US" dirty="0"/>
              <a:t> </a:t>
            </a:r>
            <a:r>
              <a:rPr lang="en-US" dirty="0" err="1"/>
              <a:t>liệu</a:t>
            </a:r>
            <a:r>
              <a:rPr lang="en-US" dirty="0"/>
              <a:t> </a:t>
            </a:r>
            <a:r>
              <a:rPr lang="en-US" dirty="0" err="1"/>
              <a:t>chứa</a:t>
            </a:r>
            <a:r>
              <a:rPr lang="en-US" dirty="0"/>
              <a:t> 5110 </a:t>
            </a:r>
            <a:r>
              <a:rPr lang="en-US" dirty="0" err="1"/>
              <a:t>dòng</a:t>
            </a:r>
            <a:r>
              <a:rPr lang="en-US" dirty="0"/>
              <a:t> </a:t>
            </a:r>
            <a:r>
              <a:rPr lang="en-US" dirty="0" err="1"/>
              <a:t>với</a:t>
            </a:r>
            <a:r>
              <a:rPr lang="en-US" dirty="0"/>
              <a:t> 12 </a:t>
            </a:r>
            <a:r>
              <a:rPr lang="en-US" dirty="0" err="1"/>
              <a:t>thuộc</a:t>
            </a:r>
            <a:r>
              <a:rPr lang="en-US" dirty="0"/>
              <a:t> </a:t>
            </a:r>
            <a:r>
              <a:rPr lang="en-US" dirty="0" err="1"/>
              <a:t>tính</a:t>
            </a:r>
            <a:r>
              <a:rPr lang="en-US" dirty="0"/>
              <a:t>.</a:t>
            </a:r>
          </a:p>
        </p:txBody>
      </p:sp>
      <p:sp>
        <p:nvSpPr>
          <p:cNvPr id="16" name="Rounded Rectangle 15">
            <a:extLst>
              <a:ext uri="{FF2B5EF4-FFF2-40B4-BE49-F238E27FC236}">
                <a16:creationId xmlns:a16="http://schemas.microsoft.com/office/drawing/2014/main" id="{79E49592-B0E8-A97E-8C2C-012BA7694BA6}"/>
              </a:ext>
            </a:extLst>
          </p:cNvPr>
          <p:cNvSpPr/>
          <p:nvPr/>
        </p:nvSpPr>
        <p:spPr>
          <a:xfrm>
            <a:off x="6544919" y="3886342"/>
            <a:ext cx="166743" cy="248905"/>
          </a:xfrm>
          <a:prstGeom prst="roundRect">
            <a:avLst>
              <a:gd name="adj" fmla="val 50000"/>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734DB4A-DA36-D8CD-2D04-1A06CB3B2C9B}"/>
              </a:ext>
            </a:extLst>
          </p:cNvPr>
          <p:cNvSpPr txBox="1"/>
          <p:nvPr/>
        </p:nvSpPr>
        <p:spPr>
          <a:xfrm>
            <a:off x="6793638" y="4493763"/>
            <a:ext cx="4050733" cy="1165897"/>
          </a:xfrm>
          <a:prstGeom prst="rect">
            <a:avLst/>
          </a:prstGeom>
          <a:noFill/>
        </p:spPr>
        <p:txBody>
          <a:bodyPr wrap="square" rtlCol="0">
            <a:spAutoFit/>
          </a:bodyPr>
          <a:lstStyle>
            <a:defPPr>
              <a:defRPr lang="en-US"/>
            </a:defPPr>
            <a:lvl1pPr>
              <a:lnSpc>
                <a:spcPct val="150000"/>
              </a:lnSpc>
              <a:defRPr sz="1200">
                <a:solidFill>
                  <a:schemeClr val="tx1">
                    <a:lumMod val="85000"/>
                    <a:lumOff val="15000"/>
                  </a:schemeClr>
                </a:solidFill>
                <a:latin typeface="Open Sans Medium" pitchFamily="2" charset="0"/>
                <a:ea typeface="Open Sans Light" panose="020B0606030504020204" pitchFamily="34" charset="0"/>
                <a:cs typeface="Open Sans Light" panose="020B0606030504020204" pitchFamily="34" charset="0"/>
              </a:defRPr>
            </a:lvl1pPr>
          </a:lstStyle>
          <a:p>
            <a:r>
              <a:rPr lang="vi-VN" dirty="0"/>
              <a:t>Mục tiêu: </a:t>
            </a:r>
          </a:p>
          <a:p>
            <a:r>
              <a:rPr lang="en-US" dirty="0"/>
              <a:t>- </a:t>
            </a:r>
            <a:r>
              <a:rPr lang="vi-VN" dirty="0"/>
              <a:t>Các yếu tố ảnh hưởng đến tỷ lệ đột quỵ và tỷ lệ ảnh hưởng của chúng</a:t>
            </a:r>
          </a:p>
          <a:p>
            <a:r>
              <a:rPr lang="vi-VN" dirty="0"/>
              <a:t>- Xây dựng </a:t>
            </a:r>
            <a:r>
              <a:rPr lang="en-US" dirty="0" err="1"/>
              <a:t>mô</a:t>
            </a:r>
            <a:r>
              <a:rPr lang="en-US" dirty="0"/>
              <a:t> </a:t>
            </a:r>
            <a:r>
              <a:rPr lang="en-US" dirty="0" err="1"/>
              <a:t>hình</a:t>
            </a:r>
            <a:r>
              <a:rPr lang="vi-VN" dirty="0"/>
              <a:t> dự đoán nguy cơ đột quỵ</a:t>
            </a:r>
          </a:p>
        </p:txBody>
      </p:sp>
      <p:sp>
        <p:nvSpPr>
          <p:cNvPr id="18" name="Rounded Rectangle 17">
            <a:extLst>
              <a:ext uri="{FF2B5EF4-FFF2-40B4-BE49-F238E27FC236}">
                <a16:creationId xmlns:a16="http://schemas.microsoft.com/office/drawing/2014/main" id="{25C28AF2-B580-8896-2DBE-F082E1756D65}"/>
              </a:ext>
            </a:extLst>
          </p:cNvPr>
          <p:cNvSpPr/>
          <p:nvPr/>
        </p:nvSpPr>
        <p:spPr>
          <a:xfrm>
            <a:off x="6562857" y="4593695"/>
            <a:ext cx="166743" cy="248905"/>
          </a:xfrm>
          <a:prstGeom prst="roundRect">
            <a:avLst>
              <a:gd name="adj" fmla="val 50000"/>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7DEB7DF4-962C-6BAE-899F-DD0B4A5126F7}"/>
              </a:ext>
            </a:extLst>
          </p:cNvPr>
          <p:cNvSpPr/>
          <p:nvPr/>
        </p:nvSpPr>
        <p:spPr>
          <a:xfrm rot="14717633">
            <a:off x="70711" y="3706331"/>
            <a:ext cx="1971333" cy="980525"/>
          </a:xfrm>
          <a:prstGeom prst="ellipse">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y 10">
            <a:extLst>
              <a:ext uri="{FF2B5EF4-FFF2-40B4-BE49-F238E27FC236}">
                <a16:creationId xmlns:a16="http://schemas.microsoft.com/office/drawing/2014/main" id="{1594BFE0-1657-6BAA-8DEA-0C6664F03F78}"/>
              </a:ext>
            </a:extLst>
          </p:cNvPr>
          <p:cNvSpPr/>
          <p:nvPr/>
        </p:nvSpPr>
        <p:spPr>
          <a:xfrm>
            <a:off x="10775950" y="5633636"/>
            <a:ext cx="959076" cy="959076"/>
          </a:xfrm>
          <a:prstGeom prst="mathMultiply">
            <a:avLst/>
          </a:prstGeom>
          <a:noFill/>
          <a:ln w="19050">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56116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43B163-C61C-4C40-7645-C650EA6B0547}"/>
              </a:ext>
            </a:extLst>
          </p:cNvPr>
          <p:cNvSpPr txBox="1"/>
          <p:nvPr/>
        </p:nvSpPr>
        <p:spPr>
          <a:xfrm>
            <a:off x="1224131" y="1650504"/>
            <a:ext cx="4600200" cy="646331"/>
          </a:xfrm>
          <a:prstGeom prst="rect">
            <a:avLst/>
          </a:prstGeom>
          <a:noFill/>
        </p:spPr>
        <p:txBody>
          <a:bodyPr wrap="square" rtlCol="0">
            <a:spAutoFit/>
          </a:bodyPr>
          <a:lstStyle/>
          <a:p>
            <a:r>
              <a:rPr lang="en-US" sz="3600" b="1" dirty="0">
                <a:solidFill>
                  <a:schemeClr val="bg1"/>
                </a:solidFill>
                <a:latin typeface="DM Serif Display" pitchFamily="2" charset="0"/>
                <a:ea typeface="Jost Medium" pitchFamily="2" charset="0"/>
                <a:cs typeface="Poppins SemiBold" panose="00000700000000000000" pitchFamily="2" charset="0"/>
              </a:rPr>
              <a:t>IV. </a:t>
            </a:r>
            <a:r>
              <a:rPr lang="en-US" sz="3600" b="1" dirty="0" err="1">
                <a:solidFill>
                  <a:schemeClr val="bg1"/>
                </a:solidFill>
                <a:latin typeface="DM Serif Display" pitchFamily="2" charset="0"/>
                <a:ea typeface="Jost Medium" pitchFamily="2" charset="0"/>
                <a:cs typeface="Poppins SemiBold" panose="00000700000000000000" pitchFamily="2" charset="0"/>
              </a:rPr>
              <a:t>Mô</a:t>
            </a:r>
            <a:r>
              <a:rPr lang="en-US" sz="3600" b="1" dirty="0">
                <a:solidFill>
                  <a:schemeClr val="bg1"/>
                </a:solidFill>
                <a:latin typeface="DM Serif Display" pitchFamily="2" charset="0"/>
                <a:ea typeface="Jost Medium" pitchFamily="2" charset="0"/>
                <a:cs typeface="Poppins SemiBold" panose="00000700000000000000" pitchFamily="2" charset="0"/>
              </a:rPr>
              <a:t> </a:t>
            </a:r>
            <a:r>
              <a:rPr lang="en-US" sz="3600" b="1" dirty="0" err="1">
                <a:solidFill>
                  <a:schemeClr val="bg1"/>
                </a:solidFill>
                <a:latin typeface="DM Serif Display" pitchFamily="2" charset="0"/>
                <a:ea typeface="Jost Medium" pitchFamily="2" charset="0"/>
                <a:cs typeface="Poppins SemiBold" panose="00000700000000000000" pitchFamily="2" charset="0"/>
              </a:rPr>
              <a:t>hình</a:t>
            </a:r>
            <a:r>
              <a:rPr lang="en-US" sz="3600" b="1" dirty="0">
                <a:solidFill>
                  <a:schemeClr val="bg1"/>
                </a:solidFill>
                <a:latin typeface="DM Serif Display" pitchFamily="2" charset="0"/>
                <a:ea typeface="Jost Medium" pitchFamily="2" charset="0"/>
                <a:cs typeface="Poppins SemiBold" panose="00000700000000000000" pitchFamily="2" charset="0"/>
              </a:rPr>
              <a:t> </a:t>
            </a:r>
            <a:r>
              <a:rPr lang="en-US" sz="3600" b="1" dirty="0" err="1">
                <a:solidFill>
                  <a:schemeClr val="bg1"/>
                </a:solidFill>
                <a:latin typeface="DM Serif Display" pitchFamily="2" charset="0"/>
                <a:ea typeface="Jost Medium" pitchFamily="2" charset="0"/>
                <a:cs typeface="Poppins SemiBold" panose="00000700000000000000" pitchFamily="2" charset="0"/>
              </a:rPr>
              <a:t>phân</a:t>
            </a:r>
            <a:r>
              <a:rPr lang="en-US" sz="3600" b="1" dirty="0">
                <a:solidFill>
                  <a:schemeClr val="bg1"/>
                </a:solidFill>
                <a:latin typeface="DM Serif Display" pitchFamily="2" charset="0"/>
                <a:ea typeface="Jost Medium" pitchFamily="2" charset="0"/>
                <a:cs typeface="Poppins SemiBold" panose="00000700000000000000" pitchFamily="2" charset="0"/>
              </a:rPr>
              <a:t> </a:t>
            </a:r>
            <a:r>
              <a:rPr lang="en-US" sz="3600" b="1" dirty="0" err="1">
                <a:solidFill>
                  <a:schemeClr val="bg1"/>
                </a:solidFill>
                <a:latin typeface="DM Serif Display" pitchFamily="2" charset="0"/>
                <a:ea typeface="Jost Medium" pitchFamily="2" charset="0"/>
                <a:cs typeface="Poppins SemiBold" panose="00000700000000000000" pitchFamily="2" charset="0"/>
              </a:rPr>
              <a:t>tích</a:t>
            </a:r>
            <a:endParaRPr lang="en-US" sz="3600" b="1" dirty="0">
              <a:solidFill>
                <a:schemeClr val="bg1"/>
              </a:solidFill>
              <a:latin typeface="DM Serif Display" pitchFamily="2" charset="0"/>
              <a:ea typeface="Jost Medium" pitchFamily="2" charset="0"/>
              <a:cs typeface="Poppins SemiBold" panose="00000700000000000000" pitchFamily="2" charset="0"/>
            </a:endParaRPr>
          </a:p>
        </p:txBody>
      </p:sp>
      <p:sp>
        <p:nvSpPr>
          <p:cNvPr id="4" name="TextBox 3">
            <a:extLst>
              <a:ext uri="{FF2B5EF4-FFF2-40B4-BE49-F238E27FC236}">
                <a16:creationId xmlns:a16="http://schemas.microsoft.com/office/drawing/2014/main" id="{3BCFD5F3-266F-14EC-94C7-8923104ED42F}"/>
              </a:ext>
            </a:extLst>
          </p:cNvPr>
          <p:cNvSpPr txBox="1"/>
          <p:nvPr/>
        </p:nvSpPr>
        <p:spPr>
          <a:xfrm>
            <a:off x="1913736" y="2346531"/>
            <a:ext cx="3681993" cy="1344855"/>
          </a:xfrm>
          <a:prstGeom prst="rect">
            <a:avLst/>
          </a:prstGeom>
          <a:noFill/>
        </p:spPr>
        <p:txBody>
          <a:bodyPr wrap="square" rtlCol="0">
            <a:spAutoFit/>
          </a:bodyPr>
          <a:lstStyle>
            <a:defPPr>
              <a:defRPr lang="en-US"/>
            </a:defPPr>
            <a:lvl1pPr>
              <a:lnSpc>
                <a:spcPct val="150000"/>
              </a:lnSpc>
              <a:defRPr sz="1400" b="1">
                <a:solidFill>
                  <a:schemeClr val="tx1">
                    <a:lumMod val="85000"/>
                    <a:lumOff val="15000"/>
                  </a:schemeClr>
                </a:solidFill>
                <a:latin typeface="Open Sans Medium" pitchFamily="2" charset="0"/>
                <a:ea typeface="Open Sans Light" panose="020B0606030504020204" pitchFamily="34" charset="0"/>
                <a:cs typeface="Open Sans Light" panose="020B0606030504020204" pitchFamily="34" charset="0"/>
              </a:defRPr>
            </a:lvl1pPr>
          </a:lstStyle>
          <a:p>
            <a:r>
              <a:rPr lang="vi-VN" dirty="0">
                <a:solidFill>
                  <a:schemeClr val="bg1"/>
                </a:solidFill>
              </a:rPr>
              <a:t>Mô hình </a:t>
            </a:r>
            <a:r>
              <a:rPr lang="vi-VN" dirty="0">
                <a:solidFill>
                  <a:srgbClr val="FFFF00"/>
                </a:solidFill>
              </a:rPr>
              <a:t>Logistic Regression </a:t>
            </a:r>
            <a:r>
              <a:rPr lang="vi-VN" dirty="0">
                <a:solidFill>
                  <a:schemeClr val="bg1"/>
                </a:solidFill>
              </a:rPr>
              <a:t>có độ </a:t>
            </a:r>
            <a:r>
              <a:rPr lang="vi-VN" dirty="0">
                <a:solidFill>
                  <a:srgbClr val="FFFF00"/>
                </a:solidFill>
              </a:rPr>
              <a:t>chính xác là 77% </a:t>
            </a:r>
            <a:endParaRPr lang="en-US" dirty="0">
              <a:solidFill>
                <a:srgbClr val="FFFF00"/>
              </a:solidFill>
            </a:endParaRPr>
          </a:p>
          <a:p>
            <a:r>
              <a:rPr lang="en-US" dirty="0">
                <a:solidFill>
                  <a:schemeClr val="bg1"/>
                </a:solidFill>
              </a:rPr>
              <a:t>=&gt;</a:t>
            </a:r>
            <a:r>
              <a:rPr lang="vi-VN" dirty="0">
                <a:solidFill>
                  <a:schemeClr val="bg1"/>
                </a:solidFill>
              </a:rPr>
              <a:t> </a:t>
            </a:r>
            <a:r>
              <a:rPr lang="vi-VN" dirty="0">
                <a:solidFill>
                  <a:srgbClr val="FFFF00"/>
                </a:solidFill>
              </a:rPr>
              <a:t>thấp</a:t>
            </a:r>
            <a:r>
              <a:rPr lang="vi-VN" dirty="0">
                <a:solidFill>
                  <a:schemeClr val="bg1"/>
                </a:solidFill>
              </a:rPr>
              <a:t>, chỉ số Recall đạt 69% (Yes) và 77% là (No)</a:t>
            </a:r>
          </a:p>
        </p:txBody>
      </p:sp>
      <p:grpSp>
        <p:nvGrpSpPr>
          <p:cNvPr id="5" name="Group 4">
            <a:extLst>
              <a:ext uri="{FF2B5EF4-FFF2-40B4-BE49-F238E27FC236}">
                <a16:creationId xmlns:a16="http://schemas.microsoft.com/office/drawing/2014/main" id="{390E5C93-1457-89BD-5702-A403DDF5B166}"/>
              </a:ext>
            </a:extLst>
          </p:cNvPr>
          <p:cNvGrpSpPr/>
          <p:nvPr/>
        </p:nvGrpSpPr>
        <p:grpSpPr>
          <a:xfrm>
            <a:off x="388367" y="105954"/>
            <a:ext cx="11558470" cy="1000911"/>
            <a:chOff x="528758" y="562239"/>
            <a:chExt cx="11558470" cy="1000911"/>
          </a:xfrm>
        </p:grpSpPr>
        <p:sp>
          <p:nvSpPr>
            <p:cNvPr id="6" name="TextBox 5">
              <a:extLst>
                <a:ext uri="{FF2B5EF4-FFF2-40B4-BE49-F238E27FC236}">
                  <a16:creationId xmlns:a16="http://schemas.microsoft.com/office/drawing/2014/main" id="{578E5A10-C42F-9770-7221-BBBB67254650}"/>
                </a:ext>
              </a:extLst>
            </p:cNvPr>
            <p:cNvSpPr txBox="1"/>
            <p:nvPr/>
          </p:nvSpPr>
          <p:spPr>
            <a:xfrm>
              <a:off x="528758" y="562239"/>
              <a:ext cx="1386646" cy="307777"/>
            </a:xfrm>
            <a:prstGeom prst="rect">
              <a:avLst/>
            </a:prstGeom>
            <a:noFill/>
          </p:spPr>
          <p:txBody>
            <a:bodyPr wrap="square" rtlCol="0">
              <a:spAutoFit/>
            </a:bodyPr>
            <a:lstStyle/>
            <a:p>
              <a:endParaRPr lang="id-ID" sz="1400" b="1" dirty="0">
                <a:solidFill>
                  <a:schemeClr val="accent1"/>
                </a:solidFill>
                <a:latin typeface="Open Sans Medium" pitchFamily="2" charset="0"/>
                <a:ea typeface="Open Sans ExtraBold" panose="020B0606030504020204" pitchFamily="34" charset="0"/>
                <a:cs typeface="Open Sans ExtraBold" panose="020B0606030504020204" pitchFamily="34" charset="0"/>
              </a:endParaRPr>
            </a:p>
          </p:txBody>
        </p:sp>
        <p:sp>
          <p:nvSpPr>
            <p:cNvPr id="7" name="Rounded Rectangle 6">
              <a:extLst>
                <a:ext uri="{FF2B5EF4-FFF2-40B4-BE49-F238E27FC236}">
                  <a16:creationId xmlns:a16="http://schemas.microsoft.com/office/drawing/2014/main" id="{B67D2D28-7349-3494-B17E-CB5B6E8DA750}"/>
                </a:ext>
              </a:extLst>
            </p:cNvPr>
            <p:cNvSpPr/>
            <p:nvPr/>
          </p:nvSpPr>
          <p:spPr>
            <a:xfrm>
              <a:off x="6569058" y="870016"/>
              <a:ext cx="5518170" cy="693134"/>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latin typeface="Open Sans Medium"/>
                </a:rPr>
                <a:t>b. Logistic Regression</a:t>
              </a:r>
            </a:p>
          </p:txBody>
        </p:sp>
      </p:grpSp>
      <p:sp>
        <p:nvSpPr>
          <p:cNvPr id="3" name="Oval 2">
            <a:extLst>
              <a:ext uri="{FF2B5EF4-FFF2-40B4-BE49-F238E27FC236}">
                <a16:creationId xmlns:a16="http://schemas.microsoft.com/office/drawing/2014/main" id="{7DEB7DF4-962C-6BAE-899F-DD0B4A5126F7}"/>
              </a:ext>
            </a:extLst>
          </p:cNvPr>
          <p:cNvSpPr/>
          <p:nvPr/>
        </p:nvSpPr>
        <p:spPr>
          <a:xfrm rot="14717633">
            <a:off x="70711" y="3706331"/>
            <a:ext cx="1971333" cy="980525"/>
          </a:xfrm>
          <a:prstGeom prst="ellipse">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8ABD023-25D0-CDFA-7B19-0FB90D226E1B}"/>
              </a:ext>
            </a:extLst>
          </p:cNvPr>
          <p:cNvPicPr>
            <a:picLocks noChangeAspect="1"/>
          </p:cNvPicPr>
          <p:nvPr/>
        </p:nvPicPr>
        <p:blipFill>
          <a:blip r:embed="rId3"/>
          <a:stretch>
            <a:fillRect/>
          </a:stretch>
        </p:blipFill>
        <p:spPr>
          <a:xfrm>
            <a:off x="6090716" y="1798981"/>
            <a:ext cx="5901565" cy="3597967"/>
          </a:xfrm>
          <a:prstGeom prst="rect">
            <a:avLst/>
          </a:prstGeom>
        </p:spPr>
      </p:pic>
    </p:spTree>
    <p:extLst>
      <p:ext uri="{BB962C8B-B14F-4D97-AF65-F5344CB8AC3E}">
        <p14:creationId xmlns:p14="http://schemas.microsoft.com/office/powerpoint/2010/main" val="8061019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43B163-C61C-4C40-7645-C650EA6B0547}"/>
              </a:ext>
            </a:extLst>
          </p:cNvPr>
          <p:cNvSpPr txBox="1"/>
          <p:nvPr/>
        </p:nvSpPr>
        <p:spPr>
          <a:xfrm>
            <a:off x="1224131" y="1650504"/>
            <a:ext cx="4600200" cy="646331"/>
          </a:xfrm>
          <a:prstGeom prst="rect">
            <a:avLst/>
          </a:prstGeom>
          <a:noFill/>
        </p:spPr>
        <p:txBody>
          <a:bodyPr wrap="square" rtlCol="0">
            <a:spAutoFit/>
          </a:bodyPr>
          <a:lstStyle/>
          <a:p>
            <a:r>
              <a:rPr lang="en-US" sz="3600" b="1" dirty="0">
                <a:solidFill>
                  <a:schemeClr val="bg1"/>
                </a:solidFill>
                <a:latin typeface="DM Serif Display" pitchFamily="2" charset="0"/>
                <a:ea typeface="Jost Medium" pitchFamily="2" charset="0"/>
                <a:cs typeface="Poppins SemiBold" panose="00000700000000000000" pitchFamily="2" charset="0"/>
              </a:rPr>
              <a:t>IV. </a:t>
            </a:r>
            <a:r>
              <a:rPr lang="en-US" sz="3600" b="1" dirty="0" err="1">
                <a:solidFill>
                  <a:schemeClr val="bg1"/>
                </a:solidFill>
                <a:latin typeface="DM Serif Display" pitchFamily="2" charset="0"/>
                <a:ea typeface="Jost Medium" pitchFamily="2" charset="0"/>
                <a:cs typeface="Poppins SemiBold" panose="00000700000000000000" pitchFamily="2" charset="0"/>
              </a:rPr>
              <a:t>Mô</a:t>
            </a:r>
            <a:r>
              <a:rPr lang="en-US" sz="3600" b="1" dirty="0">
                <a:solidFill>
                  <a:schemeClr val="bg1"/>
                </a:solidFill>
                <a:latin typeface="DM Serif Display" pitchFamily="2" charset="0"/>
                <a:ea typeface="Jost Medium" pitchFamily="2" charset="0"/>
                <a:cs typeface="Poppins SemiBold" panose="00000700000000000000" pitchFamily="2" charset="0"/>
              </a:rPr>
              <a:t> </a:t>
            </a:r>
            <a:r>
              <a:rPr lang="en-US" sz="3600" b="1" dirty="0" err="1">
                <a:solidFill>
                  <a:schemeClr val="bg1"/>
                </a:solidFill>
                <a:latin typeface="DM Serif Display" pitchFamily="2" charset="0"/>
                <a:ea typeface="Jost Medium" pitchFamily="2" charset="0"/>
                <a:cs typeface="Poppins SemiBold" panose="00000700000000000000" pitchFamily="2" charset="0"/>
              </a:rPr>
              <a:t>hình</a:t>
            </a:r>
            <a:r>
              <a:rPr lang="en-US" sz="3600" b="1" dirty="0">
                <a:solidFill>
                  <a:schemeClr val="bg1"/>
                </a:solidFill>
                <a:latin typeface="DM Serif Display" pitchFamily="2" charset="0"/>
                <a:ea typeface="Jost Medium" pitchFamily="2" charset="0"/>
                <a:cs typeface="Poppins SemiBold" panose="00000700000000000000" pitchFamily="2" charset="0"/>
              </a:rPr>
              <a:t> </a:t>
            </a:r>
            <a:r>
              <a:rPr lang="en-US" sz="3600" b="1" dirty="0" err="1">
                <a:solidFill>
                  <a:schemeClr val="bg1"/>
                </a:solidFill>
                <a:latin typeface="DM Serif Display" pitchFamily="2" charset="0"/>
                <a:ea typeface="Jost Medium" pitchFamily="2" charset="0"/>
                <a:cs typeface="Poppins SemiBold" panose="00000700000000000000" pitchFamily="2" charset="0"/>
              </a:rPr>
              <a:t>phân</a:t>
            </a:r>
            <a:r>
              <a:rPr lang="en-US" sz="3600" b="1" dirty="0">
                <a:solidFill>
                  <a:schemeClr val="bg1"/>
                </a:solidFill>
                <a:latin typeface="DM Serif Display" pitchFamily="2" charset="0"/>
                <a:ea typeface="Jost Medium" pitchFamily="2" charset="0"/>
                <a:cs typeface="Poppins SemiBold" panose="00000700000000000000" pitchFamily="2" charset="0"/>
              </a:rPr>
              <a:t> </a:t>
            </a:r>
            <a:r>
              <a:rPr lang="en-US" sz="3600" b="1" dirty="0" err="1">
                <a:solidFill>
                  <a:schemeClr val="bg1"/>
                </a:solidFill>
                <a:latin typeface="DM Serif Display" pitchFamily="2" charset="0"/>
                <a:ea typeface="Jost Medium" pitchFamily="2" charset="0"/>
                <a:cs typeface="Poppins SemiBold" panose="00000700000000000000" pitchFamily="2" charset="0"/>
              </a:rPr>
              <a:t>tích</a:t>
            </a:r>
            <a:endParaRPr lang="en-US" sz="3600" b="1" dirty="0">
              <a:solidFill>
                <a:schemeClr val="bg1"/>
              </a:solidFill>
              <a:latin typeface="DM Serif Display" pitchFamily="2" charset="0"/>
              <a:ea typeface="Jost Medium" pitchFamily="2" charset="0"/>
              <a:cs typeface="Poppins SemiBold" panose="00000700000000000000" pitchFamily="2" charset="0"/>
            </a:endParaRPr>
          </a:p>
        </p:txBody>
      </p:sp>
      <p:sp>
        <p:nvSpPr>
          <p:cNvPr id="4" name="TextBox 3">
            <a:extLst>
              <a:ext uri="{FF2B5EF4-FFF2-40B4-BE49-F238E27FC236}">
                <a16:creationId xmlns:a16="http://schemas.microsoft.com/office/drawing/2014/main" id="{3BCFD5F3-266F-14EC-94C7-8923104ED42F}"/>
              </a:ext>
            </a:extLst>
          </p:cNvPr>
          <p:cNvSpPr txBox="1"/>
          <p:nvPr/>
        </p:nvSpPr>
        <p:spPr>
          <a:xfrm>
            <a:off x="1913736" y="2346531"/>
            <a:ext cx="3681993" cy="1021690"/>
          </a:xfrm>
          <a:prstGeom prst="rect">
            <a:avLst/>
          </a:prstGeom>
          <a:noFill/>
        </p:spPr>
        <p:txBody>
          <a:bodyPr wrap="square" rtlCol="0">
            <a:spAutoFit/>
          </a:bodyPr>
          <a:lstStyle>
            <a:defPPr>
              <a:defRPr lang="en-US"/>
            </a:defPPr>
            <a:lvl1pPr>
              <a:lnSpc>
                <a:spcPct val="150000"/>
              </a:lnSpc>
              <a:defRPr sz="1400" b="1">
                <a:solidFill>
                  <a:schemeClr val="tx1">
                    <a:lumMod val="85000"/>
                    <a:lumOff val="15000"/>
                  </a:schemeClr>
                </a:solidFill>
                <a:latin typeface="Open Sans Medium" pitchFamily="2" charset="0"/>
                <a:ea typeface="Open Sans Light" panose="020B0606030504020204" pitchFamily="34" charset="0"/>
                <a:cs typeface="Open Sans Light" panose="020B0606030504020204" pitchFamily="34" charset="0"/>
              </a:defRPr>
            </a:lvl1pPr>
          </a:lstStyle>
          <a:p>
            <a:r>
              <a:rPr lang="vi-VN" dirty="0">
                <a:solidFill>
                  <a:srgbClr val="FFFF00"/>
                </a:solidFill>
              </a:rPr>
              <a:t>Mô hình SVM </a:t>
            </a:r>
            <a:r>
              <a:rPr lang="vi-VN" dirty="0">
                <a:solidFill>
                  <a:schemeClr val="bg1"/>
                </a:solidFill>
              </a:rPr>
              <a:t>có độ </a:t>
            </a:r>
            <a:r>
              <a:rPr lang="vi-VN" dirty="0">
                <a:solidFill>
                  <a:srgbClr val="FFFF00"/>
                </a:solidFill>
              </a:rPr>
              <a:t>chính xác là 78% </a:t>
            </a:r>
            <a:endParaRPr lang="en-US" dirty="0">
              <a:solidFill>
                <a:srgbClr val="FFFF00"/>
              </a:solidFill>
            </a:endParaRPr>
          </a:p>
          <a:p>
            <a:r>
              <a:rPr lang="en-US" dirty="0">
                <a:solidFill>
                  <a:schemeClr val="bg1"/>
                </a:solidFill>
              </a:rPr>
              <a:t>=&gt;</a:t>
            </a:r>
            <a:r>
              <a:rPr lang="vi-VN" dirty="0">
                <a:solidFill>
                  <a:schemeClr val="bg1"/>
                </a:solidFill>
              </a:rPr>
              <a:t> </a:t>
            </a:r>
            <a:r>
              <a:rPr lang="vi-VN" dirty="0">
                <a:solidFill>
                  <a:srgbClr val="FFFF00"/>
                </a:solidFill>
              </a:rPr>
              <a:t>thấp</a:t>
            </a:r>
            <a:r>
              <a:rPr lang="vi-VN" dirty="0">
                <a:solidFill>
                  <a:schemeClr val="bg1"/>
                </a:solidFill>
              </a:rPr>
              <a:t>, chỉ số Recall đạt 61% (Yes) và 79% là (No)</a:t>
            </a:r>
          </a:p>
        </p:txBody>
      </p:sp>
      <p:grpSp>
        <p:nvGrpSpPr>
          <p:cNvPr id="5" name="Group 4">
            <a:extLst>
              <a:ext uri="{FF2B5EF4-FFF2-40B4-BE49-F238E27FC236}">
                <a16:creationId xmlns:a16="http://schemas.microsoft.com/office/drawing/2014/main" id="{390E5C93-1457-89BD-5702-A403DDF5B166}"/>
              </a:ext>
            </a:extLst>
          </p:cNvPr>
          <p:cNvGrpSpPr/>
          <p:nvPr/>
        </p:nvGrpSpPr>
        <p:grpSpPr>
          <a:xfrm>
            <a:off x="388367" y="105954"/>
            <a:ext cx="11558470" cy="1000911"/>
            <a:chOff x="528758" y="562239"/>
            <a:chExt cx="11558470" cy="1000911"/>
          </a:xfrm>
        </p:grpSpPr>
        <p:sp>
          <p:nvSpPr>
            <p:cNvPr id="6" name="TextBox 5">
              <a:extLst>
                <a:ext uri="{FF2B5EF4-FFF2-40B4-BE49-F238E27FC236}">
                  <a16:creationId xmlns:a16="http://schemas.microsoft.com/office/drawing/2014/main" id="{578E5A10-C42F-9770-7221-BBBB67254650}"/>
                </a:ext>
              </a:extLst>
            </p:cNvPr>
            <p:cNvSpPr txBox="1"/>
            <p:nvPr/>
          </p:nvSpPr>
          <p:spPr>
            <a:xfrm>
              <a:off x="528758" y="562239"/>
              <a:ext cx="1386646" cy="307777"/>
            </a:xfrm>
            <a:prstGeom prst="rect">
              <a:avLst/>
            </a:prstGeom>
            <a:noFill/>
          </p:spPr>
          <p:txBody>
            <a:bodyPr wrap="square" rtlCol="0">
              <a:spAutoFit/>
            </a:bodyPr>
            <a:lstStyle/>
            <a:p>
              <a:endParaRPr lang="id-ID" sz="1400" b="1" dirty="0">
                <a:solidFill>
                  <a:schemeClr val="accent1"/>
                </a:solidFill>
                <a:latin typeface="Open Sans Medium" pitchFamily="2" charset="0"/>
                <a:ea typeface="Open Sans ExtraBold" panose="020B0606030504020204" pitchFamily="34" charset="0"/>
                <a:cs typeface="Open Sans ExtraBold" panose="020B0606030504020204" pitchFamily="34" charset="0"/>
              </a:endParaRPr>
            </a:p>
          </p:txBody>
        </p:sp>
        <p:sp>
          <p:nvSpPr>
            <p:cNvPr id="7" name="Rounded Rectangle 6">
              <a:extLst>
                <a:ext uri="{FF2B5EF4-FFF2-40B4-BE49-F238E27FC236}">
                  <a16:creationId xmlns:a16="http://schemas.microsoft.com/office/drawing/2014/main" id="{B67D2D28-7349-3494-B17E-CB5B6E8DA750}"/>
                </a:ext>
              </a:extLst>
            </p:cNvPr>
            <p:cNvSpPr/>
            <p:nvPr/>
          </p:nvSpPr>
          <p:spPr>
            <a:xfrm>
              <a:off x="6569058" y="870016"/>
              <a:ext cx="5518170" cy="693134"/>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latin typeface="Open Sans Medium"/>
                </a:rPr>
                <a:t>c. SVM</a:t>
              </a:r>
            </a:p>
          </p:txBody>
        </p:sp>
      </p:grpSp>
      <p:sp>
        <p:nvSpPr>
          <p:cNvPr id="3" name="Oval 2">
            <a:extLst>
              <a:ext uri="{FF2B5EF4-FFF2-40B4-BE49-F238E27FC236}">
                <a16:creationId xmlns:a16="http://schemas.microsoft.com/office/drawing/2014/main" id="{7DEB7DF4-962C-6BAE-899F-DD0B4A5126F7}"/>
              </a:ext>
            </a:extLst>
          </p:cNvPr>
          <p:cNvSpPr/>
          <p:nvPr/>
        </p:nvSpPr>
        <p:spPr>
          <a:xfrm rot="14717633">
            <a:off x="70711" y="3706331"/>
            <a:ext cx="1971333" cy="980525"/>
          </a:xfrm>
          <a:prstGeom prst="ellipse">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7D44280-7A22-4983-8D5B-3245C76B7F1D}"/>
              </a:ext>
            </a:extLst>
          </p:cNvPr>
          <p:cNvPicPr>
            <a:picLocks noChangeAspect="1"/>
          </p:cNvPicPr>
          <p:nvPr/>
        </p:nvPicPr>
        <p:blipFill>
          <a:blip r:embed="rId3"/>
          <a:stretch>
            <a:fillRect/>
          </a:stretch>
        </p:blipFill>
        <p:spPr>
          <a:xfrm>
            <a:off x="6259197" y="1759225"/>
            <a:ext cx="5733785" cy="3309731"/>
          </a:xfrm>
          <a:prstGeom prst="rect">
            <a:avLst/>
          </a:prstGeom>
        </p:spPr>
      </p:pic>
    </p:spTree>
    <p:extLst>
      <p:ext uri="{BB962C8B-B14F-4D97-AF65-F5344CB8AC3E}">
        <p14:creationId xmlns:p14="http://schemas.microsoft.com/office/powerpoint/2010/main" val="28149412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26032F-92FA-8080-BB96-6739DBE34C6F}"/>
              </a:ext>
            </a:extLst>
          </p:cNvPr>
          <p:cNvSpPr txBox="1"/>
          <p:nvPr/>
        </p:nvSpPr>
        <p:spPr>
          <a:xfrm>
            <a:off x="363303" y="509118"/>
            <a:ext cx="4765287" cy="646331"/>
          </a:xfrm>
          <a:prstGeom prst="rect">
            <a:avLst/>
          </a:prstGeom>
          <a:noFill/>
        </p:spPr>
        <p:txBody>
          <a:bodyPr wrap="square" rtlCol="0">
            <a:spAutoFit/>
          </a:bodyPr>
          <a:lstStyle/>
          <a:p>
            <a:r>
              <a:rPr lang="en-US" sz="3600" b="1" dirty="0">
                <a:latin typeface="DM Serif Display" pitchFamily="2" charset="0"/>
                <a:ea typeface="Jost Medium" pitchFamily="2" charset="0"/>
                <a:cs typeface="Poppins SemiBold" panose="00000700000000000000" pitchFamily="2" charset="0"/>
              </a:rPr>
              <a:t>IV. </a:t>
            </a:r>
            <a:r>
              <a:rPr lang="en-US" sz="3600" b="1" dirty="0" err="1">
                <a:latin typeface="DM Serif Display" pitchFamily="2" charset="0"/>
                <a:ea typeface="Jost Medium" pitchFamily="2" charset="0"/>
                <a:cs typeface="Poppins SemiBold" panose="00000700000000000000" pitchFamily="2" charset="0"/>
              </a:rPr>
              <a:t>Mô</a:t>
            </a:r>
            <a:r>
              <a:rPr lang="en-US" sz="3600" b="1" dirty="0">
                <a:latin typeface="DM Serif Display" pitchFamily="2" charset="0"/>
                <a:ea typeface="Jost Medium" pitchFamily="2" charset="0"/>
                <a:cs typeface="Poppins SemiBold" panose="00000700000000000000" pitchFamily="2" charset="0"/>
              </a:rPr>
              <a:t> </a:t>
            </a:r>
            <a:r>
              <a:rPr lang="en-US" sz="3600" b="1" dirty="0" err="1">
                <a:latin typeface="DM Serif Display" pitchFamily="2" charset="0"/>
                <a:ea typeface="Jost Medium" pitchFamily="2" charset="0"/>
                <a:cs typeface="Poppins SemiBold" panose="00000700000000000000" pitchFamily="2" charset="0"/>
              </a:rPr>
              <a:t>hình</a:t>
            </a:r>
            <a:r>
              <a:rPr lang="en-US" sz="3600" b="1" dirty="0">
                <a:latin typeface="DM Serif Display" pitchFamily="2" charset="0"/>
                <a:ea typeface="Jost Medium" pitchFamily="2" charset="0"/>
                <a:cs typeface="Poppins SemiBold" panose="00000700000000000000" pitchFamily="2" charset="0"/>
              </a:rPr>
              <a:t> </a:t>
            </a:r>
            <a:r>
              <a:rPr lang="en-US" sz="3600" b="1" dirty="0" err="1">
                <a:latin typeface="DM Serif Display" pitchFamily="2" charset="0"/>
                <a:ea typeface="Jost Medium" pitchFamily="2" charset="0"/>
                <a:cs typeface="Poppins SemiBold" panose="00000700000000000000" pitchFamily="2" charset="0"/>
              </a:rPr>
              <a:t>phân</a:t>
            </a:r>
            <a:r>
              <a:rPr lang="en-US" sz="3600" b="1" dirty="0">
                <a:latin typeface="DM Serif Display" pitchFamily="2" charset="0"/>
                <a:ea typeface="Jost Medium" pitchFamily="2" charset="0"/>
                <a:cs typeface="Poppins SemiBold" panose="00000700000000000000" pitchFamily="2" charset="0"/>
              </a:rPr>
              <a:t> </a:t>
            </a:r>
            <a:r>
              <a:rPr lang="en-US" sz="3600" b="1" dirty="0" err="1">
                <a:latin typeface="DM Serif Display" pitchFamily="2" charset="0"/>
                <a:ea typeface="Jost Medium" pitchFamily="2" charset="0"/>
                <a:cs typeface="Poppins SemiBold" panose="00000700000000000000" pitchFamily="2" charset="0"/>
              </a:rPr>
              <a:t>tích</a:t>
            </a:r>
            <a:endParaRPr lang="en-US" sz="3600" b="1" dirty="0">
              <a:latin typeface="DM Serif Display" pitchFamily="2" charset="0"/>
              <a:ea typeface="Jost Medium" pitchFamily="2" charset="0"/>
              <a:cs typeface="Poppins SemiBold" panose="00000700000000000000" pitchFamily="2" charset="0"/>
            </a:endParaRPr>
          </a:p>
        </p:txBody>
      </p:sp>
      <p:sp>
        <p:nvSpPr>
          <p:cNvPr id="9" name="Oval 8">
            <a:extLst>
              <a:ext uri="{FF2B5EF4-FFF2-40B4-BE49-F238E27FC236}">
                <a16:creationId xmlns:a16="http://schemas.microsoft.com/office/drawing/2014/main" id="{DB85A9F2-9173-56C2-1C6C-C84E3C0E9A89}"/>
              </a:ext>
            </a:extLst>
          </p:cNvPr>
          <p:cNvSpPr/>
          <p:nvPr/>
        </p:nvSpPr>
        <p:spPr>
          <a:xfrm rot="2217738">
            <a:off x="469540" y="4082496"/>
            <a:ext cx="2165684" cy="1077194"/>
          </a:xfrm>
          <a:prstGeom prst="ellipse">
            <a:avLst/>
          </a:prstGeom>
          <a:noFill/>
          <a:ln w="19050">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B0CCE11-26CA-131B-37CB-6DCC35B650C3}"/>
              </a:ext>
            </a:extLst>
          </p:cNvPr>
          <p:cNvSpPr txBox="1"/>
          <p:nvPr/>
        </p:nvSpPr>
        <p:spPr>
          <a:xfrm>
            <a:off x="596761" y="4151576"/>
            <a:ext cx="10505662" cy="2591350"/>
          </a:xfrm>
          <a:prstGeom prst="rect">
            <a:avLst/>
          </a:prstGeom>
          <a:noFill/>
        </p:spPr>
        <p:txBody>
          <a:bodyPr wrap="square" rtlCol="0">
            <a:spAutoFit/>
          </a:bodyPr>
          <a:lstStyle>
            <a:defPPr>
              <a:defRPr lang="en-US"/>
            </a:defPPr>
            <a:lvl1pPr>
              <a:lnSpc>
                <a:spcPct val="150000"/>
              </a:lnSpc>
              <a:defRPr sz="1400" b="1">
                <a:solidFill>
                  <a:schemeClr val="tx1">
                    <a:lumMod val="85000"/>
                    <a:lumOff val="15000"/>
                  </a:schemeClr>
                </a:solidFill>
                <a:latin typeface="Open Sans Medium" pitchFamily="2" charset="0"/>
                <a:ea typeface="Open Sans Light" panose="020B0606030504020204" pitchFamily="34" charset="0"/>
                <a:cs typeface="Open Sans Light" panose="020B0606030504020204" pitchFamily="34" charset="0"/>
              </a:defRPr>
            </a:lvl1pPr>
          </a:lstStyle>
          <a:p>
            <a:r>
              <a:rPr lang="vi-VN" sz="1600" i="1" dirty="0">
                <a:solidFill>
                  <a:srgbClr val="FFFF00"/>
                </a:solidFill>
              </a:rPr>
              <a:t>Kết quả của 3 mô hình:</a:t>
            </a:r>
          </a:p>
          <a:p>
            <a:pPr marL="285750" indent="-285750">
              <a:buFont typeface="Arial" panose="020B0604020202020204" pitchFamily="34" charset="0"/>
              <a:buChar char="•"/>
            </a:pPr>
            <a:r>
              <a:rPr lang="vi-VN" sz="1600" dirty="0">
                <a:solidFill>
                  <a:schemeClr val="bg1"/>
                </a:solidFill>
              </a:rPr>
              <a:t>Mô hình </a:t>
            </a:r>
            <a:r>
              <a:rPr lang="vi-VN" sz="1600" dirty="0">
                <a:solidFill>
                  <a:srgbClr val="FFFF00"/>
                </a:solidFill>
              </a:rPr>
              <a:t>RandomForest có độ chính xác cao nhất</a:t>
            </a:r>
            <a:r>
              <a:rPr lang="vi-VN" sz="1600" dirty="0">
                <a:solidFill>
                  <a:schemeClr val="bg1"/>
                </a:solidFill>
              </a:rPr>
              <a:t>, nhưng </a:t>
            </a:r>
            <a:r>
              <a:rPr lang="vi-VN" sz="1600" dirty="0">
                <a:solidFill>
                  <a:srgbClr val="FFFF00"/>
                </a:solidFill>
              </a:rPr>
              <a:t>Recall và F1-score cho class 1 thấp</a:t>
            </a:r>
            <a:r>
              <a:rPr lang="vi-VN" sz="1600" dirty="0">
                <a:solidFill>
                  <a:schemeClr val="bg1"/>
                </a:solidFill>
              </a:rPr>
              <a:t>  </a:t>
            </a:r>
            <a:br>
              <a:rPr lang="en-US" sz="1600" dirty="0">
                <a:solidFill>
                  <a:schemeClr val="bg1"/>
                </a:solidFill>
              </a:rPr>
            </a:br>
            <a:r>
              <a:rPr lang="en-US" sz="1600" dirty="0">
                <a:solidFill>
                  <a:schemeClr val="bg1"/>
                </a:solidFill>
              </a:rPr>
              <a:t>=&gt; </a:t>
            </a:r>
            <a:r>
              <a:rPr lang="vi-VN" sz="1600" dirty="0">
                <a:solidFill>
                  <a:srgbClr val="FFFF00"/>
                </a:solidFill>
              </a:rPr>
              <a:t>nhiều trường hợp </a:t>
            </a:r>
            <a:r>
              <a:rPr lang="vi-VN" sz="1600" dirty="0">
                <a:solidFill>
                  <a:schemeClr val="bg1"/>
                </a:solidFill>
              </a:rPr>
              <a:t>đột quỵ </a:t>
            </a:r>
            <a:r>
              <a:rPr lang="vi-VN" sz="1600" dirty="0">
                <a:solidFill>
                  <a:srgbClr val="FFFF00"/>
                </a:solidFill>
              </a:rPr>
              <a:t>bị bỏ sót. </a:t>
            </a:r>
          </a:p>
          <a:p>
            <a:pPr marL="285750" indent="-285750">
              <a:buFont typeface="Arial" panose="020B0604020202020204" pitchFamily="34" charset="0"/>
              <a:buChar char="•"/>
            </a:pPr>
            <a:r>
              <a:rPr lang="vi-VN" sz="1600" dirty="0">
                <a:solidFill>
                  <a:schemeClr val="bg1"/>
                </a:solidFill>
              </a:rPr>
              <a:t>Mô hình </a:t>
            </a:r>
            <a:r>
              <a:rPr lang="vi-VN" sz="1600" dirty="0">
                <a:solidFill>
                  <a:srgbClr val="FFFF00"/>
                </a:solidFill>
              </a:rPr>
              <a:t>Logistic Regression và SVM có Recall tốt hơn</a:t>
            </a:r>
            <a:r>
              <a:rPr lang="vi-VN" sz="1600" dirty="0">
                <a:solidFill>
                  <a:schemeClr val="bg1"/>
                </a:solidFill>
              </a:rPr>
              <a:t>, nhưng </a:t>
            </a:r>
            <a:r>
              <a:rPr lang="vi-VN" sz="1600" dirty="0">
                <a:solidFill>
                  <a:srgbClr val="FFFF00"/>
                </a:solidFill>
              </a:rPr>
              <a:t>Precision và F1-score của class 1 vẫn thấp</a:t>
            </a:r>
            <a:r>
              <a:rPr lang="vi-VN" sz="1600" dirty="0">
                <a:solidFill>
                  <a:schemeClr val="bg1"/>
                </a:solidFill>
              </a:rPr>
              <a:t>.</a:t>
            </a:r>
          </a:p>
          <a:p>
            <a:pPr marL="285750" indent="-285750">
              <a:buFont typeface="Arial" panose="020B0604020202020204" pitchFamily="34" charset="0"/>
              <a:buChar char="•"/>
            </a:pPr>
            <a:r>
              <a:rPr lang="en-US" sz="1600" b="1" i="1" dirty="0">
                <a:solidFill>
                  <a:schemeClr val="bg1"/>
                </a:solidFill>
              </a:rPr>
              <a:t>S</a:t>
            </a:r>
            <a:r>
              <a:rPr lang="vi-VN" sz="1600" b="1" i="1" dirty="0">
                <a:solidFill>
                  <a:schemeClr val="bg1"/>
                </a:solidFill>
              </a:rPr>
              <a:t>ử dụng </a:t>
            </a:r>
            <a:r>
              <a:rPr lang="vi-VN" sz="1600" b="1" i="1" dirty="0">
                <a:solidFill>
                  <a:srgbClr val="FFFF00"/>
                </a:solidFill>
              </a:rPr>
              <a:t>SMOTE không hiệu quả </a:t>
            </a:r>
            <a:r>
              <a:rPr lang="en-US" sz="1600" dirty="0">
                <a:solidFill>
                  <a:schemeClr val="bg1"/>
                </a:solidFill>
                <a:sym typeface="Wingdings" panose="05000000000000000000" pitchFamily="2" charset="2"/>
              </a:rPr>
              <a:t> </a:t>
            </a:r>
            <a:r>
              <a:rPr lang="vi-VN" sz="1600" dirty="0">
                <a:solidFill>
                  <a:schemeClr val="bg1"/>
                </a:solidFill>
              </a:rPr>
              <a:t>phương pháp </a:t>
            </a:r>
            <a:r>
              <a:rPr lang="vi-VN" sz="1600" dirty="0">
                <a:solidFill>
                  <a:srgbClr val="FFFF00"/>
                </a:solidFill>
              </a:rPr>
              <a:t>sang Random</a:t>
            </a:r>
            <a:r>
              <a:rPr lang="en-US" sz="1600" dirty="0">
                <a:solidFill>
                  <a:srgbClr val="FFFF00"/>
                </a:solidFill>
              </a:rPr>
              <a:t> Forest </a:t>
            </a:r>
            <a:r>
              <a:rPr lang="en-US" sz="1600" dirty="0" err="1">
                <a:solidFill>
                  <a:srgbClr val="FFFF00"/>
                </a:solidFill>
              </a:rPr>
              <a:t>kết</a:t>
            </a:r>
            <a:r>
              <a:rPr lang="en-US" sz="1600" dirty="0">
                <a:solidFill>
                  <a:srgbClr val="FFFF00"/>
                </a:solidFill>
              </a:rPr>
              <a:t> </a:t>
            </a:r>
            <a:r>
              <a:rPr lang="en-US" sz="1600" dirty="0" err="1">
                <a:solidFill>
                  <a:srgbClr val="FFFF00"/>
                </a:solidFill>
              </a:rPr>
              <a:t>hợp</a:t>
            </a:r>
            <a:r>
              <a:rPr lang="en-US" sz="1600" dirty="0">
                <a:solidFill>
                  <a:srgbClr val="FFFF00"/>
                </a:solidFill>
              </a:rPr>
              <a:t> </a:t>
            </a:r>
            <a:r>
              <a:rPr lang="en-US" sz="1600" dirty="0" err="1">
                <a:solidFill>
                  <a:srgbClr val="FFFF00"/>
                </a:solidFill>
              </a:rPr>
              <a:t>với</a:t>
            </a:r>
            <a:r>
              <a:rPr lang="en-US" sz="1600" dirty="0">
                <a:solidFill>
                  <a:srgbClr val="FFFF00"/>
                </a:solidFill>
              </a:rPr>
              <a:t> </a:t>
            </a:r>
            <a:r>
              <a:rPr lang="vi-VN" sz="1600" dirty="0">
                <a:solidFill>
                  <a:srgbClr val="FFFF00"/>
                </a:solidFill>
              </a:rPr>
              <a:t>OverSampling</a:t>
            </a:r>
            <a:r>
              <a:rPr lang="vi-VN" sz="1600" dirty="0">
                <a:solidFill>
                  <a:schemeClr val="bg1"/>
                </a:solidFill>
              </a:rPr>
              <a:t> và </a:t>
            </a:r>
            <a:r>
              <a:rPr lang="vi-VN" sz="1600" dirty="0">
                <a:solidFill>
                  <a:srgbClr val="FFFF00"/>
                </a:solidFill>
              </a:rPr>
              <a:t>Random</a:t>
            </a:r>
            <a:r>
              <a:rPr lang="en-US" sz="1600" dirty="0">
                <a:solidFill>
                  <a:srgbClr val="FFFF00"/>
                </a:solidFill>
              </a:rPr>
              <a:t> </a:t>
            </a:r>
            <a:r>
              <a:rPr lang="en-US" sz="1600" dirty="0" err="1">
                <a:solidFill>
                  <a:srgbClr val="FFFF00"/>
                </a:solidFill>
              </a:rPr>
              <a:t>Forset</a:t>
            </a:r>
            <a:r>
              <a:rPr lang="en-US" sz="1600" dirty="0">
                <a:solidFill>
                  <a:srgbClr val="FFFF00"/>
                </a:solidFill>
              </a:rPr>
              <a:t> </a:t>
            </a:r>
            <a:r>
              <a:rPr lang="en-US" sz="1600" dirty="0" err="1">
                <a:solidFill>
                  <a:srgbClr val="FFFF00"/>
                </a:solidFill>
              </a:rPr>
              <a:t>kết</a:t>
            </a:r>
            <a:r>
              <a:rPr lang="en-US" sz="1600" dirty="0">
                <a:solidFill>
                  <a:srgbClr val="FFFF00"/>
                </a:solidFill>
              </a:rPr>
              <a:t> </a:t>
            </a:r>
            <a:r>
              <a:rPr lang="en-US" sz="1600" dirty="0" err="1">
                <a:solidFill>
                  <a:srgbClr val="FFFF00"/>
                </a:solidFill>
              </a:rPr>
              <a:t>hợp</a:t>
            </a:r>
            <a:r>
              <a:rPr lang="en-US" sz="1600" dirty="0">
                <a:solidFill>
                  <a:srgbClr val="FFFF00"/>
                </a:solidFill>
              </a:rPr>
              <a:t> </a:t>
            </a:r>
            <a:r>
              <a:rPr lang="vi-VN" sz="1600" dirty="0">
                <a:solidFill>
                  <a:srgbClr val="FFFF00"/>
                </a:solidFill>
              </a:rPr>
              <a:t>UnderSampling</a:t>
            </a:r>
            <a:endParaRPr lang="en-US" sz="1600" dirty="0">
              <a:solidFill>
                <a:srgbClr val="FFFF00"/>
              </a:solidFill>
            </a:endParaRPr>
          </a:p>
          <a:p>
            <a:endParaRPr lang="vi-VN" dirty="0">
              <a:solidFill>
                <a:schemeClr val="tx1"/>
              </a:solidFill>
            </a:endParaRPr>
          </a:p>
        </p:txBody>
      </p:sp>
      <p:graphicFrame>
        <p:nvGraphicFramePr>
          <p:cNvPr id="11" name="Table 10">
            <a:extLst>
              <a:ext uri="{FF2B5EF4-FFF2-40B4-BE49-F238E27FC236}">
                <a16:creationId xmlns:a16="http://schemas.microsoft.com/office/drawing/2014/main" id="{93972836-9F5C-F5FD-92C0-E872FD10D0FF}"/>
              </a:ext>
            </a:extLst>
          </p:cNvPr>
          <p:cNvGraphicFramePr>
            <a:graphicFrameLocks noGrp="1"/>
          </p:cNvGraphicFramePr>
          <p:nvPr>
            <p:extLst>
              <p:ext uri="{D42A27DB-BD31-4B8C-83A1-F6EECF244321}">
                <p14:modId xmlns:p14="http://schemas.microsoft.com/office/powerpoint/2010/main" val="2104346052"/>
              </p:ext>
            </p:extLst>
          </p:nvPr>
        </p:nvGraphicFramePr>
        <p:xfrm>
          <a:off x="515178" y="1146295"/>
          <a:ext cx="11022496" cy="2523718"/>
        </p:xfrm>
        <a:graphic>
          <a:graphicData uri="http://schemas.openxmlformats.org/drawingml/2006/table">
            <a:tbl>
              <a:tblPr firstRow="1" bandRow="1">
                <a:effectLst>
                  <a:outerShdw blurRad="50800" dist="38100" dir="5400000" algn="t" rotWithShape="0">
                    <a:prstClr val="black">
                      <a:alpha val="40000"/>
                    </a:prstClr>
                  </a:outerShdw>
                </a:effectLst>
              </a:tblPr>
              <a:tblGrid>
                <a:gridCol w="1205598">
                  <a:extLst>
                    <a:ext uri="{9D8B030D-6E8A-4147-A177-3AD203B41FA5}">
                      <a16:colId xmlns:a16="http://schemas.microsoft.com/office/drawing/2014/main" val="77023713"/>
                    </a:ext>
                  </a:extLst>
                </a:gridCol>
                <a:gridCol w="1505418">
                  <a:extLst>
                    <a:ext uri="{9D8B030D-6E8A-4147-A177-3AD203B41FA5}">
                      <a16:colId xmlns:a16="http://schemas.microsoft.com/office/drawing/2014/main" val="4141295503"/>
                    </a:ext>
                  </a:extLst>
                </a:gridCol>
                <a:gridCol w="1422420">
                  <a:extLst>
                    <a:ext uri="{9D8B030D-6E8A-4147-A177-3AD203B41FA5}">
                      <a16:colId xmlns:a16="http://schemas.microsoft.com/office/drawing/2014/main" val="2371670898"/>
                    </a:ext>
                  </a:extLst>
                </a:gridCol>
                <a:gridCol w="1377812">
                  <a:extLst>
                    <a:ext uri="{9D8B030D-6E8A-4147-A177-3AD203B41FA5}">
                      <a16:colId xmlns:a16="http://schemas.microsoft.com/office/drawing/2014/main" val="3808656908"/>
                    </a:ext>
                  </a:extLst>
                </a:gridCol>
                <a:gridCol w="1377812">
                  <a:extLst>
                    <a:ext uri="{9D8B030D-6E8A-4147-A177-3AD203B41FA5}">
                      <a16:colId xmlns:a16="http://schemas.microsoft.com/office/drawing/2014/main" val="1428049464"/>
                    </a:ext>
                  </a:extLst>
                </a:gridCol>
                <a:gridCol w="1377812">
                  <a:extLst>
                    <a:ext uri="{9D8B030D-6E8A-4147-A177-3AD203B41FA5}">
                      <a16:colId xmlns:a16="http://schemas.microsoft.com/office/drawing/2014/main" val="3389925997"/>
                    </a:ext>
                  </a:extLst>
                </a:gridCol>
                <a:gridCol w="1377812">
                  <a:extLst>
                    <a:ext uri="{9D8B030D-6E8A-4147-A177-3AD203B41FA5}">
                      <a16:colId xmlns:a16="http://schemas.microsoft.com/office/drawing/2014/main" val="3414184153"/>
                    </a:ext>
                  </a:extLst>
                </a:gridCol>
                <a:gridCol w="1377812">
                  <a:extLst>
                    <a:ext uri="{9D8B030D-6E8A-4147-A177-3AD203B41FA5}">
                      <a16:colId xmlns:a16="http://schemas.microsoft.com/office/drawing/2014/main" val="1611957824"/>
                    </a:ext>
                  </a:extLst>
                </a:gridCol>
              </a:tblGrid>
              <a:tr h="695078">
                <a:tc rowSpan="2">
                  <a:txBody>
                    <a:bodyPr/>
                    <a:lstStyle>
                      <a:lvl1pPr marL="0" algn="l" defTabSz="914400" rtl="0" eaLnBrk="1" latinLnBrk="0" hangingPunct="1">
                        <a:defRPr sz="1800" b="1" kern="1200">
                          <a:solidFill>
                            <a:schemeClr val="lt1"/>
                          </a:solidFill>
                          <a:latin typeface="Aptos" panose="02110004020202020204"/>
                        </a:defRPr>
                      </a:lvl1pPr>
                      <a:lvl2pPr marL="457200" algn="l" defTabSz="914400" rtl="0" eaLnBrk="1" latinLnBrk="0" hangingPunct="1">
                        <a:defRPr sz="1800" b="1" kern="1200">
                          <a:solidFill>
                            <a:schemeClr val="lt1"/>
                          </a:solidFill>
                          <a:latin typeface="Aptos" panose="02110004020202020204"/>
                        </a:defRPr>
                      </a:lvl2pPr>
                      <a:lvl3pPr marL="914400" algn="l" defTabSz="914400" rtl="0" eaLnBrk="1" latinLnBrk="0" hangingPunct="1">
                        <a:defRPr sz="1800" b="1" kern="1200">
                          <a:solidFill>
                            <a:schemeClr val="lt1"/>
                          </a:solidFill>
                          <a:latin typeface="Aptos" panose="02110004020202020204"/>
                        </a:defRPr>
                      </a:lvl3pPr>
                      <a:lvl4pPr marL="1371600" algn="l" defTabSz="914400" rtl="0" eaLnBrk="1" latinLnBrk="0" hangingPunct="1">
                        <a:defRPr sz="1800" b="1" kern="1200">
                          <a:solidFill>
                            <a:schemeClr val="lt1"/>
                          </a:solidFill>
                          <a:latin typeface="Aptos" panose="02110004020202020204"/>
                        </a:defRPr>
                      </a:lvl4pPr>
                      <a:lvl5pPr marL="1828800" algn="l" defTabSz="914400" rtl="0" eaLnBrk="1" latinLnBrk="0" hangingPunct="1">
                        <a:defRPr sz="1800" b="1" kern="1200">
                          <a:solidFill>
                            <a:schemeClr val="lt1"/>
                          </a:solidFill>
                          <a:latin typeface="Aptos" panose="02110004020202020204"/>
                        </a:defRPr>
                      </a:lvl5pPr>
                      <a:lvl6pPr marL="2286000" algn="l" defTabSz="914400" rtl="0" eaLnBrk="1" latinLnBrk="0" hangingPunct="1">
                        <a:defRPr sz="1800" b="1" kern="1200">
                          <a:solidFill>
                            <a:schemeClr val="lt1"/>
                          </a:solidFill>
                          <a:latin typeface="Aptos" panose="02110004020202020204"/>
                        </a:defRPr>
                      </a:lvl6pPr>
                      <a:lvl7pPr marL="2743200" algn="l" defTabSz="914400" rtl="0" eaLnBrk="1" latinLnBrk="0" hangingPunct="1">
                        <a:defRPr sz="1800" b="1" kern="1200">
                          <a:solidFill>
                            <a:schemeClr val="lt1"/>
                          </a:solidFill>
                          <a:latin typeface="Aptos" panose="02110004020202020204"/>
                        </a:defRPr>
                      </a:lvl7pPr>
                      <a:lvl8pPr marL="3200400" algn="l" defTabSz="914400" rtl="0" eaLnBrk="1" latinLnBrk="0" hangingPunct="1">
                        <a:defRPr sz="1800" b="1" kern="1200">
                          <a:solidFill>
                            <a:schemeClr val="lt1"/>
                          </a:solidFill>
                          <a:latin typeface="Aptos" panose="02110004020202020204"/>
                        </a:defRPr>
                      </a:lvl8pPr>
                      <a:lvl9pPr marL="3657600" algn="l" defTabSz="914400" rtl="0" eaLnBrk="1" latinLnBrk="0" hangingPunct="1">
                        <a:defRPr sz="1800" b="1" kern="1200">
                          <a:solidFill>
                            <a:schemeClr val="lt1"/>
                          </a:solidFill>
                          <a:latin typeface="Aptos" panose="02110004020202020204"/>
                        </a:defRPr>
                      </a:lvl9pPr>
                    </a:lstStyle>
                    <a:p>
                      <a:pPr algn="ctr"/>
                      <a:endParaRPr lang="en-US"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 lastClr="FFFFFF"/>
                    </a:solidFill>
                  </a:tcPr>
                </a:tc>
                <a:tc rowSpan="2">
                  <a:txBody>
                    <a:bodyPr/>
                    <a:lstStyle>
                      <a:lvl1pPr marL="0" algn="l" defTabSz="914400" rtl="0" eaLnBrk="1" latinLnBrk="0" hangingPunct="1">
                        <a:defRPr sz="1800" b="1" kern="1200">
                          <a:solidFill>
                            <a:schemeClr val="lt1"/>
                          </a:solidFill>
                          <a:latin typeface="Aptos" panose="02110004020202020204"/>
                        </a:defRPr>
                      </a:lvl1pPr>
                      <a:lvl2pPr marL="457200" algn="l" defTabSz="914400" rtl="0" eaLnBrk="1" latinLnBrk="0" hangingPunct="1">
                        <a:defRPr sz="1800" b="1" kern="1200">
                          <a:solidFill>
                            <a:schemeClr val="lt1"/>
                          </a:solidFill>
                          <a:latin typeface="Aptos" panose="02110004020202020204"/>
                        </a:defRPr>
                      </a:lvl2pPr>
                      <a:lvl3pPr marL="914400" algn="l" defTabSz="914400" rtl="0" eaLnBrk="1" latinLnBrk="0" hangingPunct="1">
                        <a:defRPr sz="1800" b="1" kern="1200">
                          <a:solidFill>
                            <a:schemeClr val="lt1"/>
                          </a:solidFill>
                          <a:latin typeface="Aptos" panose="02110004020202020204"/>
                        </a:defRPr>
                      </a:lvl3pPr>
                      <a:lvl4pPr marL="1371600" algn="l" defTabSz="914400" rtl="0" eaLnBrk="1" latinLnBrk="0" hangingPunct="1">
                        <a:defRPr sz="1800" b="1" kern="1200">
                          <a:solidFill>
                            <a:schemeClr val="lt1"/>
                          </a:solidFill>
                          <a:latin typeface="Aptos" panose="02110004020202020204"/>
                        </a:defRPr>
                      </a:lvl4pPr>
                      <a:lvl5pPr marL="1828800" algn="l" defTabSz="914400" rtl="0" eaLnBrk="1" latinLnBrk="0" hangingPunct="1">
                        <a:defRPr sz="1800" b="1" kern="1200">
                          <a:solidFill>
                            <a:schemeClr val="lt1"/>
                          </a:solidFill>
                          <a:latin typeface="Aptos" panose="02110004020202020204"/>
                        </a:defRPr>
                      </a:lvl5pPr>
                      <a:lvl6pPr marL="2286000" algn="l" defTabSz="914400" rtl="0" eaLnBrk="1" latinLnBrk="0" hangingPunct="1">
                        <a:defRPr sz="1800" b="1" kern="1200">
                          <a:solidFill>
                            <a:schemeClr val="lt1"/>
                          </a:solidFill>
                          <a:latin typeface="Aptos" panose="02110004020202020204"/>
                        </a:defRPr>
                      </a:lvl6pPr>
                      <a:lvl7pPr marL="2743200" algn="l" defTabSz="914400" rtl="0" eaLnBrk="1" latinLnBrk="0" hangingPunct="1">
                        <a:defRPr sz="1800" b="1" kern="1200">
                          <a:solidFill>
                            <a:schemeClr val="lt1"/>
                          </a:solidFill>
                          <a:latin typeface="Aptos" panose="02110004020202020204"/>
                        </a:defRPr>
                      </a:lvl7pPr>
                      <a:lvl8pPr marL="3200400" algn="l" defTabSz="914400" rtl="0" eaLnBrk="1" latinLnBrk="0" hangingPunct="1">
                        <a:defRPr sz="1800" b="1" kern="1200">
                          <a:solidFill>
                            <a:schemeClr val="lt1"/>
                          </a:solidFill>
                          <a:latin typeface="Aptos" panose="02110004020202020204"/>
                        </a:defRPr>
                      </a:lvl8pPr>
                      <a:lvl9pPr marL="3657600" algn="l" defTabSz="914400" rtl="0" eaLnBrk="1" latinLnBrk="0" hangingPunct="1">
                        <a:defRPr sz="1800" b="1" kern="1200">
                          <a:solidFill>
                            <a:schemeClr val="lt1"/>
                          </a:solidFill>
                          <a:latin typeface="Aptos" panose="02110004020202020204"/>
                        </a:defRPr>
                      </a:lvl9pPr>
                    </a:lstStyle>
                    <a:p>
                      <a:pPr algn="ctr"/>
                      <a:r>
                        <a:rPr lang="en-US" sz="1200" dirty="0"/>
                        <a:t>Accuracy</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96B24"/>
                    </a:solidFill>
                  </a:tcPr>
                </a:tc>
                <a:tc gridSpan="2">
                  <a:txBody>
                    <a:bodyPr/>
                    <a:lstStyle>
                      <a:lvl1pPr marL="0" algn="l" defTabSz="914400" rtl="0" eaLnBrk="1" latinLnBrk="0" hangingPunct="1">
                        <a:defRPr sz="1800" b="1" kern="1200">
                          <a:solidFill>
                            <a:schemeClr val="lt1"/>
                          </a:solidFill>
                          <a:latin typeface="Aptos" panose="02110004020202020204"/>
                        </a:defRPr>
                      </a:lvl1pPr>
                      <a:lvl2pPr marL="457200" algn="l" defTabSz="914400" rtl="0" eaLnBrk="1" latinLnBrk="0" hangingPunct="1">
                        <a:defRPr sz="1800" b="1" kern="1200">
                          <a:solidFill>
                            <a:schemeClr val="lt1"/>
                          </a:solidFill>
                          <a:latin typeface="Aptos" panose="02110004020202020204"/>
                        </a:defRPr>
                      </a:lvl2pPr>
                      <a:lvl3pPr marL="914400" algn="l" defTabSz="914400" rtl="0" eaLnBrk="1" latinLnBrk="0" hangingPunct="1">
                        <a:defRPr sz="1800" b="1" kern="1200">
                          <a:solidFill>
                            <a:schemeClr val="lt1"/>
                          </a:solidFill>
                          <a:latin typeface="Aptos" panose="02110004020202020204"/>
                        </a:defRPr>
                      </a:lvl3pPr>
                      <a:lvl4pPr marL="1371600" algn="l" defTabSz="914400" rtl="0" eaLnBrk="1" latinLnBrk="0" hangingPunct="1">
                        <a:defRPr sz="1800" b="1" kern="1200">
                          <a:solidFill>
                            <a:schemeClr val="lt1"/>
                          </a:solidFill>
                          <a:latin typeface="Aptos" panose="02110004020202020204"/>
                        </a:defRPr>
                      </a:lvl4pPr>
                      <a:lvl5pPr marL="1828800" algn="l" defTabSz="914400" rtl="0" eaLnBrk="1" latinLnBrk="0" hangingPunct="1">
                        <a:defRPr sz="1800" b="1" kern="1200">
                          <a:solidFill>
                            <a:schemeClr val="lt1"/>
                          </a:solidFill>
                          <a:latin typeface="Aptos" panose="02110004020202020204"/>
                        </a:defRPr>
                      </a:lvl5pPr>
                      <a:lvl6pPr marL="2286000" algn="l" defTabSz="914400" rtl="0" eaLnBrk="1" latinLnBrk="0" hangingPunct="1">
                        <a:defRPr sz="1800" b="1" kern="1200">
                          <a:solidFill>
                            <a:schemeClr val="lt1"/>
                          </a:solidFill>
                          <a:latin typeface="Aptos" panose="02110004020202020204"/>
                        </a:defRPr>
                      </a:lvl6pPr>
                      <a:lvl7pPr marL="2743200" algn="l" defTabSz="914400" rtl="0" eaLnBrk="1" latinLnBrk="0" hangingPunct="1">
                        <a:defRPr sz="1800" b="1" kern="1200">
                          <a:solidFill>
                            <a:schemeClr val="lt1"/>
                          </a:solidFill>
                          <a:latin typeface="Aptos" panose="02110004020202020204"/>
                        </a:defRPr>
                      </a:lvl7pPr>
                      <a:lvl8pPr marL="3200400" algn="l" defTabSz="914400" rtl="0" eaLnBrk="1" latinLnBrk="0" hangingPunct="1">
                        <a:defRPr sz="1800" b="1" kern="1200">
                          <a:solidFill>
                            <a:schemeClr val="lt1"/>
                          </a:solidFill>
                          <a:latin typeface="Aptos" panose="02110004020202020204"/>
                        </a:defRPr>
                      </a:lvl8pPr>
                      <a:lvl9pPr marL="3657600" algn="l" defTabSz="914400" rtl="0" eaLnBrk="1" latinLnBrk="0" hangingPunct="1">
                        <a:defRPr sz="1800" b="1" kern="1200">
                          <a:solidFill>
                            <a:schemeClr val="lt1"/>
                          </a:solidFill>
                          <a:latin typeface="Aptos" panose="02110004020202020204"/>
                        </a:defRPr>
                      </a:lvl9pPr>
                    </a:lstStyle>
                    <a:p>
                      <a:pPr algn="ctr"/>
                      <a:r>
                        <a:rPr lang="en-US" sz="1200" dirty="0"/>
                        <a:t>Precision</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96B24"/>
                    </a:solidFill>
                  </a:tcPr>
                </a:tc>
                <a:tc hMerge="1">
                  <a:txBody>
                    <a:bodyPr/>
                    <a:lstStyle/>
                    <a:p>
                      <a:endParaRPr lang="en-US" sz="1200" dirty="0"/>
                    </a:p>
                  </a:txBody>
                  <a:tcPr/>
                </a:tc>
                <a:tc gridSpan="2">
                  <a:txBody>
                    <a:bodyPr/>
                    <a:lstStyle>
                      <a:lvl1pPr marL="0" algn="l" defTabSz="914400" rtl="0" eaLnBrk="1" latinLnBrk="0" hangingPunct="1">
                        <a:defRPr sz="1800" b="1" kern="1200">
                          <a:solidFill>
                            <a:schemeClr val="lt1"/>
                          </a:solidFill>
                          <a:latin typeface="Aptos" panose="02110004020202020204"/>
                        </a:defRPr>
                      </a:lvl1pPr>
                      <a:lvl2pPr marL="457200" algn="l" defTabSz="914400" rtl="0" eaLnBrk="1" latinLnBrk="0" hangingPunct="1">
                        <a:defRPr sz="1800" b="1" kern="1200">
                          <a:solidFill>
                            <a:schemeClr val="lt1"/>
                          </a:solidFill>
                          <a:latin typeface="Aptos" panose="02110004020202020204"/>
                        </a:defRPr>
                      </a:lvl2pPr>
                      <a:lvl3pPr marL="914400" algn="l" defTabSz="914400" rtl="0" eaLnBrk="1" latinLnBrk="0" hangingPunct="1">
                        <a:defRPr sz="1800" b="1" kern="1200">
                          <a:solidFill>
                            <a:schemeClr val="lt1"/>
                          </a:solidFill>
                          <a:latin typeface="Aptos" panose="02110004020202020204"/>
                        </a:defRPr>
                      </a:lvl3pPr>
                      <a:lvl4pPr marL="1371600" algn="l" defTabSz="914400" rtl="0" eaLnBrk="1" latinLnBrk="0" hangingPunct="1">
                        <a:defRPr sz="1800" b="1" kern="1200">
                          <a:solidFill>
                            <a:schemeClr val="lt1"/>
                          </a:solidFill>
                          <a:latin typeface="Aptos" panose="02110004020202020204"/>
                        </a:defRPr>
                      </a:lvl4pPr>
                      <a:lvl5pPr marL="1828800" algn="l" defTabSz="914400" rtl="0" eaLnBrk="1" latinLnBrk="0" hangingPunct="1">
                        <a:defRPr sz="1800" b="1" kern="1200">
                          <a:solidFill>
                            <a:schemeClr val="lt1"/>
                          </a:solidFill>
                          <a:latin typeface="Aptos" panose="02110004020202020204"/>
                        </a:defRPr>
                      </a:lvl5pPr>
                      <a:lvl6pPr marL="2286000" algn="l" defTabSz="914400" rtl="0" eaLnBrk="1" latinLnBrk="0" hangingPunct="1">
                        <a:defRPr sz="1800" b="1" kern="1200">
                          <a:solidFill>
                            <a:schemeClr val="lt1"/>
                          </a:solidFill>
                          <a:latin typeface="Aptos" panose="02110004020202020204"/>
                        </a:defRPr>
                      </a:lvl6pPr>
                      <a:lvl7pPr marL="2743200" algn="l" defTabSz="914400" rtl="0" eaLnBrk="1" latinLnBrk="0" hangingPunct="1">
                        <a:defRPr sz="1800" b="1" kern="1200">
                          <a:solidFill>
                            <a:schemeClr val="lt1"/>
                          </a:solidFill>
                          <a:latin typeface="Aptos" panose="02110004020202020204"/>
                        </a:defRPr>
                      </a:lvl7pPr>
                      <a:lvl8pPr marL="3200400" algn="l" defTabSz="914400" rtl="0" eaLnBrk="1" latinLnBrk="0" hangingPunct="1">
                        <a:defRPr sz="1800" b="1" kern="1200">
                          <a:solidFill>
                            <a:schemeClr val="lt1"/>
                          </a:solidFill>
                          <a:latin typeface="Aptos" panose="02110004020202020204"/>
                        </a:defRPr>
                      </a:lvl8pPr>
                      <a:lvl9pPr marL="3657600" algn="l" defTabSz="914400" rtl="0" eaLnBrk="1" latinLnBrk="0" hangingPunct="1">
                        <a:defRPr sz="1800" b="1" kern="1200">
                          <a:solidFill>
                            <a:schemeClr val="lt1"/>
                          </a:solidFill>
                          <a:latin typeface="Aptos" panose="02110004020202020204"/>
                        </a:defRPr>
                      </a:lvl9pPr>
                    </a:lstStyle>
                    <a:p>
                      <a:pPr algn="ctr"/>
                      <a:r>
                        <a:rPr lang="en-US" sz="1200" dirty="0"/>
                        <a:t>Recall</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96B24"/>
                    </a:solidFill>
                  </a:tcPr>
                </a:tc>
                <a:tc hMerge="1">
                  <a:txBody>
                    <a:bodyPr/>
                    <a:lstStyle/>
                    <a:p>
                      <a:endParaRPr lang="en-US" sz="1200" dirty="0"/>
                    </a:p>
                  </a:txBody>
                  <a:tcPr/>
                </a:tc>
                <a:tc gridSpan="2">
                  <a:txBody>
                    <a:bodyPr/>
                    <a:lstStyle>
                      <a:lvl1pPr marL="0" algn="l" defTabSz="914400" rtl="0" eaLnBrk="1" latinLnBrk="0" hangingPunct="1">
                        <a:defRPr sz="1800" b="1" kern="1200">
                          <a:solidFill>
                            <a:schemeClr val="lt1"/>
                          </a:solidFill>
                          <a:latin typeface="Aptos" panose="02110004020202020204"/>
                        </a:defRPr>
                      </a:lvl1pPr>
                      <a:lvl2pPr marL="457200" algn="l" defTabSz="914400" rtl="0" eaLnBrk="1" latinLnBrk="0" hangingPunct="1">
                        <a:defRPr sz="1800" b="1" kern="1200">
                          <a:solidFill>
                            <a:schemeClr val="lt1"/>
                          </a:solidFill>
                          <a:latin typeface="Aptos" panose="02110004020202020204"/>
                        </a:defRPr>
                      </a:lvl2pPr>
                      <a:lvl3pPr marL="914400" algn="l" defTabSz="914400" rtl="0" eaLnBrk="1" latinLnBrk="0" hangingPunct="1">
                        <a:defRPr sz="1800" b="1" kern="1200">
                          <a:solidFill>
                            <a:schemeClr val="lt1"/>
                          </a:solidFill>
                          <a:latin typeface="Aptos" panose="02110004020202020204"/>
                        </a:defRPr>
                      </a:lvl3pPr>
                      <a:lvl4pPr marL="1371600" algn="l" defTabSz="914400" rtl="0" eaLnBrk="1" latinLnBrk="0" hangingPunct="1">
                        <a:defRPr sz="1800" b="1" kern="1200">
                          <a:solidFill>
                            <a:schemeClr val="lt1"/>
                          </a:solidFill>
                          <a:latin typeface="Aptos" panose="02110004020202020204"/>
                        </a:defRPr>
                      </a:lvl4pPr>
                      <a:lvl5pPr marL="1828800" algn="l" defTabSz="914400" rtl="0" eaLnBrk="1" latinLnBrk="0" hangingPunct="1">
                        <a:defRPr sz="1800" b="1" kern="1200">
                          <a:solidFill>
                            <a:schemeClr val="lt1"/>
                          </a:solidFill>
                          <a:latin typeface="Aptos" panose="02110004020202020204"/>
                        </a:defRPr>
                      </a:lvl5pPr>
                      <a:lvl6pPr marL="2286000" algn="l" defTabSz="914400" rtl="0" eaLnBrk="1" latinLnBrk="0" hangingPunct="1">
                        <a:defRPr sz="1800" b="1" kern="1200">
                          <a:solidFill>
                            <a:schemeClr val="lt1"/>
                          </a:solidFill>
                          <a:latin typeface="Aptos" panose="02110004020202020204"/>
                        </a:defRPr>
                      </a:lvl6pPr>
                      <a:lvl7pPr marL="2743200" algn="l" defTabSz="914400" rtl="0" eaLnBrk="1" latinLnBrk="0" hangingPunct="1">
                        <a:defRPr sz="1800" b="1" kern="1200">
                          <a:solidFill>
                            <a:schemeClr val="lt1"/>
                          </a:solidFill>
                          <a:latin typeface="Aptos" panose="02110004020202020204"/>
                        </a:defRPr>
                      </a:lvl7pPr>
                      <a:lvl8pPr marL="3200400" algn="l" defTabSz="914400" rtl="0" eaLnBrk="1" latinLnBrk="0" hangingPunct="1">
                        <a:defRPr sz="1800" b="1" kern="1200">
                          <a:solidFill>
                            <a:schemeClr val="lt1"/>
                          </a:solidFill>
                          <a:latin typeface="Aptos" panose="02110004020202020204"/>
                        </a:defRPr>
                      </a:lvl8pPr>
                      <a:lvl9pPr marL="3657600" algn="l" defTabSz="914400" rtl="0" eaLnBrk="1" latinLnBrk="0" hangingPunct="1">
                        <a:defRPr sz="1800" b="1" kern="1200">
                          <a:solidFill>
                            <a:schemeClr val="lt1"/>
                          </a:solidFill>
                          <a:latin typeface="Aptos" panose="0211000402020202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F1-score</a:t>
                      </a:r>
                    </a:p>
                    <a:p>
                      <a:pPr algn="ctr"/>
                      <a:endParaRPr lang="en-US"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96B24"/>
                    </a:solidFill>
                  </a:tcPr>
                </a:tc>
                <a:tc hMerge="1">
                  <a:txBody>
                    <a:bodyPr/>
                    <a:lstStyle/>
                    <a:p>
                      <a:endParaRPr lang="en-US" sz="1200" dirty="0"/>
                    </a:p>
                  </a:txBody>
                  <a:tcPr/>
                </a:tc>
                <a:extLst>
                  <a:ext uri="{0D108BD9-81ED-4DB2-BD59-A6C34878D82A}">
                    <a16:rowId xmlns:a16="http://schemas.microsoft.com/office/drawing/2014/main" val="2553892896"/>
                  </a:ext>
                </a:extLst>
              </a:tr>
              <a:tr h="409481">
                <a:tc vMerge="1">
                  <a:txBody>
                    <a:bodyPr/>
                    <a:lstStyle/>
                    <a:p>
                      <a:endParaRPr lang="en-US" sz="1200" dirty="0"/>
                    </a:p>
                  </a:txBody>
                  <a:tcPr/>
                </a:tc>
                <a:tc vMerge="1">
                  <a:txBody>
                    <a:bodyPr/>
                    <a:lstStyle/>
                    <a:p>
                      <a:endParaRPr lang="en-US" sz="1200" dirty="0"/>
                    </a:p>
                  </a:txBody>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dirty="0">
                          <a:solidFill>
                            <a:schemeClr val="bg1"/>
                          </a:solidFill>
                        </a:rPr>
                        <a:t>Yes</a:t>
                      </a:r>
                    </a:p>
                  </a:txBody>
                  <a:tcPr anchor="ctr">
                    <a:lnL w="381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6600"/>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dirty="0">
                          <a:solidFill>
                            <a:schemeClr val="bg1"/>
                          </a:solidFill>
                        </a:rPr>
                        <a:t>No</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6600"/>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dirty="0">
                          <a:solidFill>
                            <a:schemeClr val="bg1"/>
                          </a:solidFill>
                        </a:rPr>
                        <a:t>Yes</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6600"/>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dirty="0">
                          <a:solidFill>
                            <a:schemeClr val="bg1"/>
                          </a:solidFill>
                        </a:rPr>
                        <a:t>No</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6600"/>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dirty="0">
                          <a:solidFill>
                            <a:schemeClr val="bg1"/>
                          </a:solidFill>
                        </a:rPr>
                        <a:t>Yes</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6600"/>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dirty="0">
                          <a:solidFill>
                            <a:schemeClr val="bg1"/>
                          </a:solidFill>
                        </a:rPr>
                        <a:t>No</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6600"/>
                    </a:solidFill>
                  </a:tcPr>
                </a:tc>
                <a:extLst>
                  <a:ext uri="{0D108BD9-81ED-4DB2-BD59-A6C34878D82A}">
                    <a16:rowId xmlns:a16="http://schemas.microsoft.com/office/drawing/2014/main" val="158142043"/>
                  </a:ext>
                </a:extLst>
              </a:tr>
              <a:tr h="504839">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dirty="0"/>
                        <a:t>Random Forest</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96B24">
                        <a:tint val="2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dirty="0"/>
                        <a:t>90%</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96B24">
                        <a:tint val="2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dirty="0"/>
                        <a:t>21%</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96B24">
                        <a:tint val="2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dirty="0"/>
                        <a:t>95%</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96B24">
                        <a:tint val="2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dirty="0"/>
                        <a:t>28%</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96B24">
                        <a:tint val="2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dirty="0"/>
                        <a:t>94%</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96B24">
                        <a:tint val="2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dirty="0"/>
                        <a:t>24%</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96B24">
                        <a:tint val="2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dirty="0"/>
                        <a:t>95%</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96B24">
                        <a:tint val="20000"/>
                      </a:srgbClr>
                    </a:solidFill>
                  </a:tcPr>
                </a:tc>
                <a:extLst>
                  <a:ext uri="{0D108BD9-81ED-4DB2-BD59-A6C34878D82A}">
                    <a16:rowId xmlns:a16="http://schemas.microsoft.com/office/drawing/2014/main" val="3825382842"/>
                  </a:ext>
                </a:extLst>
              </a:tr>
              <a:tr h="504839">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dirty="0"/>
                        <a:t>Logistic Regression</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96B24">
                        <a:tint val="4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dirty="0"/>
                        <a:t>77%</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96B24">
                        <a:tint val="4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dirty="0"/>
                        <a:t>16%</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96B24">
                        <a:tint val="4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dirty="0"/>
                        <a:t>98%</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96B24">
                        <a:tint val="4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dirty="0"/>
                        <a:t>69%</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96B24">
                        <a:tint val="4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dirty="0"/>
                        <a:t>77%</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96B24">
                        <a:tint val="4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dirty="0"/>
                        <a:t>26%</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96B24">
                        <a:tint val="4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dirty="0"/>
                        <a:t>86%</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96B24">
                        <a:tint val="40000"/>
                      </a:srgbClr>
                    </a:solidFill>
                  </a:tcPr>
                </a:tc>
                <a:extLst>
                  <a:ext uri="{0D108BD9-81ED-4DB2-BD59-A6C34878D82A}">
                    <a16:rowId xmlns:a16="http://schemas.microsoft.com/office/drawing/2014/main" val="3101717208"/>
                  </a:ext>
                </a:extLst>
              </a:tr>
              <a:tr h="409481">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dirty="0"/>
                        <a:t>SVM</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96B24">
                        <a:tint val="2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dirty="0"/>
                        <a:t>78%</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96B24">
                        <a:tint val="2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dirty="0"/>
                        <a:t>15%</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96B24">
                        <a:tint val="2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dirty="0"/>
                        <a:t>97%</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96B24">
                        <a:tint val="2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dirty="0"/>
                        <a:t>61%</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96B24">
                        <a:tint val="2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dirty="0"/>
                        <a:t>79%</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96B24">
                        <a:tint val="2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dirty="0"/>
                        <a:t>24%</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96B24">
                        <a:tint val="2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dirty="0"/>
                        <a:t>87%</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96B24">
                        <a:tint val="20000"/>
                      </a:srgbClr>
                    </a:solidFill>
                  </a:tcPr>
                </a:tc>
                <a:extLst>
                  <a:ext uri="{0D108BD9-81ED-4DB2-BD59-A6C34878D82A}">
                    <a16:rowId xmlns:a16="http://schemas.microsoft.com/office/drawing/2014/main" val="4071169309"/>
                  </a:ext>
                </a:extLst>
              </a:tr>
            </a:tbl>
          </a:graphicData>
        </a:graphic>
      </p:graphicFrame>
    </p:spTree>
    <p:extLst>
      <p:ext uri="{BB962C8B-B14F-4D97-AF65-F5344CB8AC3E}">
        <p14:creationId xmlns:p14="http://schemas.microsoft.com/office/powerpoint/2010/main" val="39221073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43B163-C61C-4C40-7645-C650EA6B0547}"/>
              </a:ext>
            </a:extLst>
          </p:cNvPr>
          <p:cNvSpPr txBox="1"/>
          <p:nvPr/>
        </p:nvSpPr>
        <p:spPr>
          <a:xfrm>
            <a:off x="1224131" y="1650504"/>
            <a:ext cx="4600200" cy="646331"/>
          </a:xfrm>
          <a:prstGeom prst="rect">
            <a:avLst/>
          </a:prstGeom>
          <a:noFill/>
        </p:spPr>
        <p:txBody>
          <a:bodyPr wrap="square" rtlCol="0">
            <a:spAutoFit/>
          </a:bodyPr>
          <a:lstStyle/>
          <a:p>
            <a:r>
              <a:rPr lang="en-US" sz="3600" b="1" dirty="0">
                <a:solidFill>
                  <a:schemeClr val="bg1"/>
                </a:solidFill>
                <a:latin typeface="DM Serif Display" pitchFamily="2" charset="0"/>
                <a:ea typeface="Jost Medium" pitchFamily="2" charset="0"/>
                <a:cs typeface="Poppins SemiBold" panose="00000700000000000000" pitchFamily="2" charset="0"/>
              </a:rPr>
              <a:t>IV. </a:t>
            </a:r>
            <a:r>
              <a:rPr lang="en-US" sz="3600" b="1" dirty="0" err="1">
                <a:solidFill>
                  <a:schemeClr val="bg1"/>
                </a:solidFill>
                <a:latin typeface="DM Serif Display" pitchFamily="2" charset="0"/>
                <a:ea typeface="Jost Medium" pitchFamily="2" charset="0"/>
                <a:cs typeface="Poppins SemiBold" panose="00000700000000000000" pitchFamily="2" charset="0"/>
              </a:rPr>
              <a:t>Mô</a:t>
            </a:r>
            <a:r>
              <a:rPr lang="en-US" sz="3600" b="1" dirty="0">
                <a:solidFill>
                  <a:schemeClr val="bg1"/>
                </a:solidFill>
                <a:latin typeface="DM Serif Display" pitchFamily="2" charset="0"/>
                <a:ea typeface="Jost Medium" pitchFamily="2" charset="0"/>
                <a:cs typeface="Poppins SemiBold" panose="00000700000000000000" pitchFamily="2" charset="0"/>
              </a:rPr>
              <a:t> </a:t>
            </a:r>
            <a:r>
              <a:rPr lang="en-US" sz="3600" b="1" dirty="0" err="1">
                <a:solidFill>
                  <a:schemeClr val="bg1"/>
                </a:solidFill>
                <a:latin typeface="DM Serif Display" pitchFamily="2" charset="0"/>
                <a:ea typeface="Jost Medium" pitchFamily="2" charset="0"/>
                <a:cs typeface="Poppins SemiBold" panose="00000700000000000000" pitchFamily="2" charset="0"/>
              </a:rPr>
              <a:t>hình</a:t>
            </a:r>
            <a:r>
              <a:rPr lang="en-US" sz="3600" b="1" dirty="0">
                <a:solidFill>
                  <a:schemeClr val="bg1"/>
                </a:solidFill>
                <a:latin typeface="DM Serif Display" pitchFamily="2" charset="0"/>
                <a:ea typeface="Jost Medium" pitchFamily="2" charset="0"/>
                <a:cs typeface="Poppins SemiBold" panose="00000700000000000000" pitchFamily="2" charset="0"/>
              </a:rPr>
              <a:t> </a:t>
            </a:r>
            <a:r>
              <a:rPr lang="en-US" sz="3600" b="1" dirty="0" err="1">
                <a:solidFill>
                  <a:schemeClr val="bg1"/>
                </a:solidFill>
                <a:latin typeface="DM Serif Display" pitchFamily="2" charset="0"/>
                <a:ea typeface="Jost Medium" pitchFamily="2" charset="0"/>
                <a:cs typeface="Poppins SemiBold" panose="00000700000000000000" pitchFamily="2" charset="0"/>
              </a:rPr>
              <a:t>phân</a:t>
            </a:r>
            <a:r>
              <a:rPr lang="en-US" sz="3600" b="1" dirty="0">
                <a:solidFill>
                  <a:schemeClr val="bg1"/>
                </a:solidFill>
                <a:latin typeface="DM Serif Display" pitchFamily="2" charset="0"/>
                <a:ea typeface="Jost Medium" pitchFamily="2" charset="0"/>
                <a:cs typeface="Poppins SemiBold" panose="00000700000000000000" pitchFamily="2" charset="0"/>
              </a:rPr>
              <a:t> </a:t>
            </a:r>
            <a:r>
              <a:rPr lang="en-US" sz="3600" b="1" dirty="0" err="1">
                <a:solidFill>
                  <a:schemeClr val="bg1"/>
                </a:solidFill>
                <a:latin typeface="DM Serif Display" pitchFamily="2" charset="0"/>
                <a:ea typeface="Jost Medium" pitchFamily="2" charset="0"/>
                <a:cs typeface="Poppins SemiBold" panose="00000700000000000000" pitchFamily="2" charset="0"/>
              </a:rPr>
              <a:t>tích</a:t>
            </a:r>
            <a:endParaRPr lang="en-US" sz="3600" b="1" dirty="0">
              <a:solidFill>
                <a:schemeClr val="bg1"/>
              </a:solidFill>
              <a:latin typeface="DM Serif Display" pitchFamily="2" charset="0"/>
              <a:ea typeface="Jost Medium" pitchFamily="2" charset="0"/>
              <a:cs typeface="Poppins SemiBold" panose="00000700000000000000" pitchFamily="2" charset="0"/>
            </a:endParaRPr>
          </a:p>
        </p:txBody>
      </p:sp>
      <p:sp>
        <p:nvSpPr>
          <p:cNvPr id="4" name="TextBox 3">
            <a:extLst>
              <a:ext uri="{FF2B5EF4-FFF2-40B4-BE49-F238E27FC236}">
                <a16:creationId xmlns:a16="http://schemas.microsoft.com/office/drawing/2014/main" id="{3BCFD5F3-266F-14EC-94C7-8923104ED42F}"/>
              </a:ext>
            </a:extLst>
          </p:cNvPr>
          <p:cNvSpPr txBox="1"/>
          <p:nvPr/>
        </p:nvSpPr>
        <p:spPr>
          <a:xfrm>
            <a:off x="1913736" y="2346531"/>
            <a:ext cx="3681993" cy="1344855"/>
          </a:xfrm>
          <a:prstGeom prst="rect">
            <a:avLst/>
          </a:prstGeom>
          <a:noFill/>
        </p:spPr>
        <p:txBody>
          <a:bodyPr wrap="square" rtlCol="0">
            <a:spAutoFit/>
          </a:bodyPr>
          <a:lstStyle>
            <a:defPPr>
              <a:defRPr lang="en-US"/>
            </a:defPPr>
            <a:lvl1pPr>
              <a:lnSpc>
                <a:spcPct val="150000"/>
              </a:lnSpc>
              <a:defRPr sz="1400" b="1">
                <a:solidFill>
                  <a:schemeClr val="tx1">
                    <a:lumMod val="85000"/>
                    <a:lumOff val="15000"/>
                  </a:schemeClr>
                </a:solidFill>
                <a:latin typeface="Open Sans Medium" pitchFamily="2" charset="0"/>
                <a:ea typeface="Open Sans Light" panose="020B0606030504020204" pitchFamily="34" charset="0"/>
                <a:cs typeface="Open Sans Light" panose="020B0606030504020204" pitchFamily="34" charset="0"/>
              </a:defRPr>
            </a:lvl1pPr>
          </a:lstStyle>
          <a:p>
            <a:r>
              <a:rPr lang="vi-VN" dirty="0">
                <a:solidFill>
                  <a:schemeClr val="bg1"/>
                </a:solidFill>
              </a:rPr>
              <a:t>Mô hình </a:t>
            </a:r>
            <a:r>
              <a:rPr lang="vi-VN" dirty="0">
                <a:solidFill>
                  <a:srgbClr val="FFFF00"/>
                </a:solidFill>
              </a:rPr>
              <a:t>Random Forest kết hợp với Over Sampling</a:t>
            </a:r>
            <a:r>
              <a:rPr lang="vi-VN" dirty="0">
                <a:solidFill>
                  <a:schemeClr val="bg1"/>
                </a:solidFill>
              </a:rPr>
              <a:t> có độ </a:t>
            </a:r>
            <a:r>
              <a:rPr lang="vi-VN" dirty="0">
                <a:solidFill>
                  <a:srgbClr val="FFFF00"/>
                </a:solidFill>
              </a:rPr>
              <a:t>chính xác là 96%</a:t>
            </a:r>
            <a:r>
              <a:rPr lang="vi-VN" dirty="0">
                <a:solidFill>
                  <a:schemeClr val="bg1"/>
                </a:solidFill>
              </a:rPr>
              <a:t> </a:t>
            </a:r>
            <a:endParaRPr lang="en-US" dirty="0">
              <a:solidFill>
                <a:schemeClr val="bg1"/>
              </a:solidFill>
            </a:endParaRPr>
          </a:p>
          <a:p>
            <a:r>
              <a:rPr lang="en-US" dirty="0">
                <a:solidFill>
                  <a:schemeClr val="bg1"/>
                </a:solidFill>
              </a:rPr>
              <a:t>=&gt;</a:t>
            </a:r>
            <a:r>
              <a:rPr lang="vi-VN" dirty="0">
                <a:solidFill>
                  <a:schemeClr val="bg1"/>
                </a:solidFill>
              </a:rPr>
              <a:t> </a:t>
            </a:r>
            <a:r>
              <a:rPr lang="vi-VN" dirty="0">
                <a:solidFill>
                  <a:srgbClr val="FFFF00"/>
                </a:solidFill>
              </a:rPr>
              <a:t>rất cao</a:t>
            </a:r>
            <a:r>
              <a:rPr lang="vi-VN" dirty="0">
                <a:solidFill>
                  <a:schemeClr val="bg1"/>
                </a:solidFill>
              </a:rPr>
              <a:t>, chỉ số Recall đạt 100% (Yes) và 93% là (No)</a:t>
            </a:r>
          </a:p>
        </p:txBody>
      </p:sp>
      <p:grpSp>
        <p:nvGrpSpPr>
          <p:cNvPr id="5" name="Group 4">
            <a:extLst>
              <a:ext uri="{FF2B5EF4-FFF2-40B4-BE49-F238E27FC236}">
                <a16:creationId xmlns:a16="http://schemas.microsoft.com/office/drawing/2014/main" id="{390E5C93-1457-89BD-5702-A403DDF5B166}"/>
              </a:ext>
            </a:extLst>
          </p:cNvPr>
          <p:cNvGrpSpPr/>
          <p:nvPr/>
        </p:nvGrpSpPr>
        <p:grpSpPr>
          <a:xfrm>
            <a:off x="388367" y="105954"/>
            <a:ext cx="11558470" cy="1000911"/>
            <a:chOff x="528758" y="562239"/>
            <a:chExt cx="11558470" cy="1000911"/>
          </a:xfrm>
        </p:grpSpPr>
        <p:sp>
          <p:nvSpPr>
            <p:cNvPr id="6" name="TextBox 5">
              <a:extLst>
                <a:ext uri="{FF2B5EF4-FFF2-40B4-BE49-F238E27FC236}">
                  <a16:creationId xmlns:a16="http://schemas.microsoft.com/office/drawing/2014/main" id="{578E5A10-C42F-9770-7221-BBBB67254650}"/>
                </a:ext>
              </a:extLst>
            </p:cNvPr>
            <p:cNvSpPr txBox="1"/>
            <p:nvPr/>
          </p:nvSpPr>
          <p:spPr>
            <a:xfrm>
              <a:off x="528758" y="562239"/>
              <a:ext cx="1386646" cy="307777"/>
            </a:xfrm>
            <a:prstGeom prst="rect">
              <a:avLst/>
            </a:prstGeom>
            <a:noFill/>
          </p:spPr>
          <p:txBody>
            <a:bodyPr wrap="square" rtlCol="0">
              <a:spAutoFit/>
            </a:bodyPr>
            <a:lstStyle/>
            <a:p>
              <a:endParaRPr lang="id-ID" sz="1400" b="1" dirty="0">
                <a:solidFill>
                  <a:schemeClr val="accent1"/>
                </a:solidFill>
                <a:latin typeface="Open Sans Medium" pitchFamily="2" charset="0"/>
                <a:ea typeface="Open Sans ExtraBold" panose="020B0606030504020204" pitchFamily="34" charset="0"/>
                <a:cs typeface="Open Sans ExtraBold" panose="020B0606030504020204" pitchFamily="34" charset="0"/>
              </a:endParaRPr>
            </a:p>
          </p:txBody>
        </p:sp>
        <p:sp>
          <p:nvSpPr>
            <p:cNvPr id="7" name="Rounded Rectangle 6">
              <a:extLst>
                <a:ext uri="{FF2B5EF4-FFF2-40B4-BE49-F238E27FC236}">
                  <a16:creationId xmlns:a16="http://schemas.microsoft.com/office/drawing/2014/main" id="{B67D2D28-7349-3494-B17E-CB5B6E8DA750}"/>
                </a:ext>
              </a:extLst>
            </p:cNvPr>
            <p:cNvSpPr/>
            <p:nvPr/>
          </p:nvSpPr>
          <p:spPr>
            <a:xfrm>
              <a:off x="6569058" y="870016"/>
              <a:ext cx="5518170" cy="693134"/>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latin typeface="Open Sans Medium"/>
                </a:rPr>
                <a:t> Random Forest kết hợp với Over Sampling</a:t>
              </a:r>
            </a:p>
          </p:txBody>
        </p:sp>
      </p:grpSp>
      <p:sp>
        <p:nvSpPr>
          <p:cNvPr id="3" name="Oval 2">
            <a:extLst>
              <a:ext uri="{FF2B5EF4-FFF2-40B4-BE49-F238E27FC236}">
                <a16:creationId xmlns:a16="http://schemas.microsoft.com/office/drawing/2014/main" id="{7DEB7DF4-962C-6BAE-899F-DD0B4A5126F7}"/>
              </a:ext>
            </a:extLst>
          </p:cNvPr>
          <p:cNvSpPr/>
          <p:nvPr/>
        </p:nvSpPr>
        <p:spPr>
          <a:xfrm rot="14717633">
            <a:off x="70711" y="3706331"/>
            <a:ext cx="1971333" cy="980525"/>
          </a:xfrm>
          <a:prstGeom prst="ellipse">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0F4FDE1-C22A-2AC8-A6A8-5984A23D7CF6}"/>
              </a:ext>
            </a:extLst>
          </p:cNvPr>
          <p:cNvPicPr>
            <a:picLocks noChangeAspect="1"/>
          </p:cNvPicPr>
          <p:nvPr/>
        </p:nvPicPr>
        <p:blipFill>
          <a:blip r:embed="rId3"/>
          <a:stretch>
            <a:fillRect/>
          </a:stretch>
        </p:blipFill>
        <p:spPr>
          <a:xfrm>
            <a:off x="6096000" y="1759529"/>
            <a:ext cx="6070464" cy="3756383"/>
          </a:xfrm>
          <a:prstGeom prst="rect">
            <a:avLst/>
          </a:prstGeom>
        </p:spPr>
      </p:pic>
    </p:spTree>
    <p:extLst>
      <p:ext uri="{BB962C8B-B14F-4D97-AF65-F5344CB8AC3E}">
        <p14:creationId xmlns:p14="http://schemas.microsoft.com/office/powerpoint/2010/main" val="29254198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43B163-C61C-4C40-7645-C650EA6B0547}"/>
              </a:ext>
            </a:extLst>
          </p:cNvPr>
          <p:cNvSpPr txBox="1"/>
          <p:nvPr/>
        </p:nvSpPr>
        <p:spPr>
          <a:xfrm>
            <a:off x="1224131" y="1650504"/>
            <a:ext cx="4600200" cy="646331"/>
          </a:xfrm>
          <a:prstGeom prst="rect">
            <a:avLst/>
          </a:prstGeom>
          <a:noFill/>
        </p:spPr>
        <p:txBody>
          <a:bodyPr wrap="square" rtlCol="0">
            <a:spAutoFit/>
          </a:bodyPr>
          <a:lstStyle/>
          <a:p>
            <a:r>
              <a:rPr lang="en-US" sz="3600" b="1" dirty="0">
                <a:solidFill>
                  <a:schemeClr val="bg1"/>
                </a:solidFill>
                <a:latin typeface="DM Serif Display" pitchFamily="2" charset="0"/>
                <a:ea typeface="Jost Medium" pitchFamily="2" charset="0"/>
                <a:cs typeface="Poppins SemiBold" panose="00000700000000000000" pitchFamily="2" charset="0"/>
              </a:rPr>
              <a:t>IV. </a:t>
            </a:r>
            <a:r>
              <a:rPr lang="en-US" sz="3600" b="1" dirty="0" err="1">
                <a:solidFill>
                  <a:schemeClr val="bg1"/>
                </a:solidFill>
                <a:latin typeface="DM Serif Display" pitchFamily="2" charset="0"/>
                <a:ea typeface="Jost Medium" pitchFamily="2" charset="0"/>
                <a:cs typeface="Poppins SemiBold" panose="00000700000000000000" pitchFamily="2" charset="0"/>
              </a:rPr>
              <a:t>Mô</a:t>
            </a:r>
            <a:r>
              <a:rPr lang="en-US" sz="3600" b="1" dirty="0">
                <a:solidFill>
                  <a:schemeClr val="bg1"/>
                </a:solidFill>
                <a:latin typeface="DM Serif Display" pitchFamily="2" charset="0"/>
                <a:ea typeface="Jost Medium" pitchFamily="2" charset="0"/>
                <a:cs typeface="Poppins SemiBold" panose="00000700000000000000" pitchFamily="2" charset="0"/>
              </a:rPr>
              <a:t> </a:t>
            </a:r>
            <a:r>
              <a:rPr lang="en-US" sz="3600" b="1" dirty="0" err="1">
                <a:solidFill>
                  <a:schemeClr val="bg1"/>
                </a:solidFill>
                <a:latin typeface="DM Serif Display" pitchFamily="2" charset="0"/>
                <a:ea typeface="Jost Medium" pitchFamily="2" charset="0"/>
                <a:cs typeface="Poppins SemiBold" panose="00000700000000000000" pitchFamily="2" charset="0"/>
              </a:rPr>
              <a:t>hình</a:t>
            </a:r>
            <a:r>
              <a:rPr lang="en-US" sz="3600" b="1" dirty="0">
                <a:solidFill>
                  <a:schemeClr val="bg1"/>
                </a:solidFill>
                <a:latin typeface="DM Serif Display" pitchFamily="2" charset="0"/>
                <a:ea typeface="Jost Medium" pitchFamily="2" charset="0"/>
                <a:cs typeface="Poppins SemiBold" panose="00000700000000000000" pitchFamily="2" charset="0"/>
              </a:rPr>
              <a:t> </a:t>
            </a:r>
            <a:r>
              <a:rPr lang="en-US" sz="3600" b="1" dirty="0" err="1">
                <a:solidFill>
                  <a:schemeClr val="bg1"/>
                </a:solidFill>
                <a:latin typeface="DM Serif Display" pitchFamily="2" charset="0"/>
                <a:ea typeface="Jost Medium" pitchFamily="2" charset="0"/>
                <a:cs typeface="Poppins SemiBold" panose="00000700000000000000" pitchFamily="2" charset="0"/>
              </a:rPr>
              <a:t>phân</a:t>
            </a:r>
            <a:r>
              <a:rPr lang="en-US" sz="3600" b="1" dirty="0">
                <a:solidFill>
                  <a:schemeClr val="bg1"/>
                </a:solidFill>
                <a:latin typeface="DM Serif Display" pitchFamily="2" charset="0"/>
                <a:ea typeface="Jost Medium" pitchFamily="2" charset="0"/>
                <a:cs typeface="Poppins SemiBold" panose="00000700000000000000" pitchFamily="2" charset="0"/>
              </a:rPr>
              <a:t> </a:t>
            </a:r>
            <a:r>
              <a:rPr lang="en-US" sz="3600" b="1" dirty="0" err="1">
                <a:solidFill>
                  <a:schemeClr val="bg1"/>
                </a:solidFill>
                <a:latin typeface="DM Serif Display" pitchFamily="2" charset="0"/>
                <a:ea typeface="Jost Medium" pitchFamily="2" charset="0"/>
                <a:cs typeface="Poppins SemiBold" panose="00000700000000000000" pitchFamily="2" charset="0"/>
              </a:rPr>
              <a:t>tích</a:t>
            </a:r>
            <a:endParaRPr lang="en-US" sz="3600" b="1" dirty="0">
              <a:solidFill>
                <a:schemeClr val="bg1"/>
              </a:solidFill>
              <a:latin typeface="DM Serif Display" pitchFamily="2" charset="0"/>
              <a:ea typeface="Jost Medium" pitchFamily="2" charset="0"/>
              <a:cs typeface="Poppins SemiBold" panose="00000700000000000000" pitchFamily="2" charset="0"/>
            </a:endParaRPr>
          </a:p>
        </p:txBody>
      </p:sp>
      <p:sp>
        <p:nvSpPr>
          <p:cNvPr id="4" name="TextBox 3">
            <a:extLst>
              <a:ext uri="{FF2B5EF4-FFF2-40B4-BE49-F238E27FC236}">
                <a16:creationId xmlns:a16="http://schemas.microsoft.com/office/drawing/2014/main" id="{3BCFD5F3-266F-14EC-94C7-8923104ED42F}"/>
              </a:ext>
            </a:extLst>
          </p:cNvPr>
          <p:cNvSpPr txBox="1"/>
          <p:nvPr/>
        </p:nvSpPr>
        <p:spPr>
          <a:xfrm>
            <a:off x="1913736" y="2346531"/>
            <a:ext cx="3681993" cy="1344855"/>
          </a:xfrm>
          <a:prstGeom prst="rect">
            <a:avLst/>
          </a:prstGeom>
          <a:noFill/>
        </p:spPr>
        <p:txBody>
          <a:bodyPr wrap="square" rtlCol="0">
            <a:spAutoFit/>
          </a:bodyPr>
          <a:lstStyle>
            <a:defPPr>
              <a:defRPr lang="en-US"/>
            </a:defPPr>
            <a:lvl1pPr>
              <a:lnSpc>
                <a:spcPct val="150000"/>
              </a:lnSpc>
              <a:defRPr sz="1400" b="1">
                <a:solidFill>
                  <a:schemeClr val="tx1">
                    <a:lumMod val="85000"/>
                    <a:lumOff val="15000"/>
                  </a:schemeClr>
                </a:solidFill>
                <a:latin typeface="Open Sans Medium" pitchFamily="2" charset="0"/>
                <a:ea typeface="Open Sans Light" panose="020B0606030504020204" pitchFamily="34" charset="0"/>
                <a:cs typeface="Open Sans Light" panose="020B0606030504020204" pitchFamily="34" charset="0"/>
              </a:defRPr>
            </a:lvl1pPr>
          </a:lstStyle>
          <a:p>
            <a:r>
              <a:rPr lang="vi-VN" dirty="0">
                <a:solidFill>
                  <a:schemeClr val="bg1"/>
                </a:solidFill>
              </a:rPr>
              <a:t>Mô hình </a:t>
            </a:r>
            <a:r>
              <a:rPr lang="vi-VN" dirty="0">
                <a:solidFill>
                  <a:srgbClr val="FFFF00"/>
                </a:solidFill>
              </a:rPr>
              <a:t>Random Forest kết hợp với Under Sampling </a:t>
            </a:r>
            <a:r>
              <a:rPr lang="vi-VN" dirty="0">
                <a:solidFill>
                  <a:schemeClr val="bg1"/>
                </a:solidFill>
              </a:rPr>
              <a:t>có độ </a:t>
            </a:r>
            <a:r>
              <a:rPr lang="vi-VN" dirty="0">
                <a:solidFill>
                  <a:srgbClr val="FFFF00"/>
                </a:solidFill>
              </a:rPr>
              <a:t>chính xác là 75%</a:t>
            </a:r>
            <a:endParaRPr lang="en-US" dirty="0">
              <a:solidFill>
                <a:srgbClr val="FFFF00"/>
              </a:solidFill>
            </a:endParaRPr>
          </a:p>
          <a:p>
            <a:r>
              <a:rPr lang="en-US" dirty="0">
                <a:solidFill>
                  <a:schemeClr val="bg1"/>
                </a:solidFill>
              </a:rPr>
              <a:t>=&gt;</a:t>
            </a:r>
            <a:r>
              <a:rPr lang="vi-VN" dirty="0">
                <a:solidFill>
                  <a:schemeClr val="bg1"/>
                </a:solidFill>
              </a:rPr>
              <a:t> </a:t>
            </a:r>
            <a:r>
              <a:rPr lang="vi-VN" dirty="0">
                <a:solidFill>
                  <a:srgbClr val="FFFF00"/>
                </a:solidFill>
              </a:rPr>
              <a:t>thấp</a:t>
            </a:r>
            <a:r>
              <a:rPr lang="vi-VN" dirty="0">
                <a:solidFill>
                  <a:schemeClr val="bg1"/>
                </a:solidFill>
              </a:rPr>
              <a:t>, chỉ số Recall đạt 82% (Yes) và 70% là (No)</a:t>
            </a:r>
          </a:p>
        </p:txBody>
      </p:sp>
      <p:grpSp>
        <p:nvGrpSpPr>
          <p:cNvPr id="5" name="Group 4">
            <a:extLst>
              <a:ext uri="{FF2B5EF4-FFF2-40B4-BE49-F238E27FC236}">
                <a16:creationId xmlns:a16="http://schemas.microsoft.com/office/drawing/2014/main" id="{390E5C93-1457-89BD-5702-A403DDF5B166}"/>
              </a:ext>
            </a:extLst>
          </p:cNvPr>
          <p:cNvGrpSpPr/>
          <p:nvPr/>
        </p:nvGrpSpPr>
        <p:grpSpPr>
          <a:xfrm>
            <a:off x="388367" y="105954"/>
            <a:ext cx="11558470" cy="1000911"/>
            <a:chOff x="528758" y="562239"/>
            <a:chExt cx="11558470" cy="1000911"/>
          </a:xfrm>
        </p:grpSpPr>
        <p:sp>
          <p:nvSpPr>
            <p:cNvPr id="6" name="TextBox 5">
              <a:extLst>
                <a:ext uri="{FF2B5EF4-FFF2-40B4-BE49-F238E27FC236}">
                  <a16:creationId xmlns:a16="http://schemas.microsoft.com/office/drawing/2014/main" id="{578E5A10-C42F-9770-7221-BBBB67254650}"/>
                </a:ext>
              </a:extLst>
            </p:cNvPr>
            <p:cNvSpPr txBox="1"/>
            <p:nvPr/>
          </p:nvSpPr>
          <p:spPr>
            <a:xfrm>
              <a:off x="528758" y="562239"/>
              <a:ext cx="1386646" cy="307777"/>
            </a:xfrm>
            <a:prstGeom prst="rect">
              <a:avLst/>
            </a:prstGeom>
            <a:noFill/>
          </p:spPr>
          <p:txBody>
            <a:bodyPr wrap="square" rtlCol="0">
              <a:spAutoFit/>
            </a:bodyPr>
            <a:lstStyle/>
            <a:p>
              <a:endParaRPr lang="id-ID" sz="1400" b="1" dirty="0">
                <a:solidFill>
                  <a:schemeClr val="accent1"/>
                </a:solidFill>
                <a:latin typeface="Open Sans Medium" pitchFamily="2" charset="0"/>
                <a:ea typeface="Open Sans ExtraBold" panose="020B0606030504020204" pitchFamily="34" charset="0"/>
                <a:cs typeface="Open Sans ExtraBold" panose="020B0606030504020204" pitchFamily="34" charset="0"/>
              </a:endParaRPr>
            </a:p>
          </p:txBody>
        </p:sp>
        <p:sp>
          <p:nvSpPr>
            <p:cNvPr id="7" name="Rounded Rectangle 6">
              <a:extLst>
                <a:ext uri="{FF2B5EF4-FFF2-40B4-BE49-F238E27FC236}">
                  <a16:creationId xmlns:a16="http://schemas.microsoft.com/office/drawing/2014/main" id="{B67D2D28-7349-3494-B17E-CB5B6E8DA750}"/>
                </a:ext>
              </a:extLst>
            </p:cNvPr>
            <p:cNvSpPr/>
            <p:nvPr/>
          </p:nvSpPr>
          <p:spPr>
            <a:xfrm>
              <a:off x="6569058" y="870016"/>
              <a:ext cx="5518170" cy="693134"/>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latin typeface="Open Sans Medium"/>
                </a:rPr>
                <a:t>Random Forest kết hợp với Under Sampling</a:t>
              </a:r>
            </a:p>
          </p:txBody>
        </p:sp>
      </p:grpSp>
      <p:sp>
        <p:nvSpPr>
          <p:cNvPr id="3" name="Oval 2">
            <a:extLst>
              <a:ext uri="{FF2B5EF4-FFF2-40B4-BE49-F238E27FC236}">
                <a16:creationId xmlns:a16="http://schemas.microsoft.com/office/drawing/2014/main" id="{7DEB7DF4-962C-6BAE-899F-DD0B4A5126F7}"/>
              </a:ext>
            </a:extLst>
          </p:cNvPr>
          <p:cNvSpPr/>
          <p:nvPr/>
        </p:nvSpPr>
        <p:spPr>
          <a:xfrm rot="14717633">
            <a:off x="70711" y="3706331"/>
            <a:ext cx="1971333" cy="980525"/>
          </a:xfrm>
          <a:prstGeom prst="ellipse">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FF4B7D3-570D-9017-1B4E-1B3662CEE2A0}"/>
              </a:ext>
            </a:extLst>
          </p:cNvPr>
          <p:cNvPicPr>
            <a:picLocks noChangeAspect="1"/>
          </p:cNvPicPr>
          <p:nvPr/>
        </p:nvPicPr>
        <p:blipFill>
          <a:blip r:embed="rId3"/>
          <a:stretch>
            <a:fillRect/>
          </a:stretch>
        </p:blipFill>
        <p:spPr>
          <a:xfrm>
            <a:off x="6185456" y="1650504"/>
            <a:ext cx="5761381" cy="4005441"/>
          </a:xfrm>
          <a:prstGeom prst="rect">
            <a:avLst/>
          </a:prstGeom>
        </p:spPr>
      </p:pic>
    </p:spTree>
    <p:extLst>
      <p:ext uri="{BB962C8B-B14F-4D97-AF65-F5344CB8AC3E}">
        <p14:creationId xmlns:p14="http://schemas.microsoft.com/office/powerpoint/2010/main" val="29753642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26032F-92FA-8080-BB96-6739DBE34C6F}"/>
              </a:ext>
            </a:extLst>
          </p:cNvPr>
          <p:cNvSpPr txBox="1"/>
          <p:nvPr/>
        </p:nvSpPr>
        <p:spPr>
          <a:xfrm>
            <a:off x="363303" y="509118"/>
            <a:ext cx="4765287" cy="646331"/>
          </a:xfrm>
          <a:prstGeom prst="rect">
            <a:avLst/>
          </a:prstGeom>
          <a:noFill/>
        </p:spPr>
        <p:txBody>
          <a:bodyPr wrap="square" rtlCol="0">
            <a:spAutoFit/>
          </a:bodyPr>
          <a:lstStyle/>
          <a:p>
            <a:r>
              <a:rPr lang="en-US" sz="3600" b="1" dirty="0">
                <a:latin typeface="DM Serif Display" pitchFamily="2" charset="0"/>
                <a:ea typeface="Jost Medium" pitchFamily="2" charset="0"/>
                <a:cs typeface="Poppins SemiBold" panose="00000700000000000000" pitchFamily="2" charset="0"/>
              </a:rPr>
              <a:t>IV. </a:t>
            </a:r>
            <a:r>
              <a:rPr lang="en-US" sz="3600" b="1" dirty="0" err="1">
                <a:latin typeface="DM Serif Display" pitchFamily="2" charset="0"/>
                <a:ea typeface="Jost Medium" pitchFamily="2" charset="0"/>
                <a:cs typeface="Poppins SemiBold" panose="00000700000000000000" pitchFamily="2" charset="0"/>
              </a:rPr>
              <a:t>Mô</a:t>
            </a:r>
            <a:r>
              <a:rPr lang="en-US" sz="3600" b="1" dirty="0">
                <a:latin typeface="DM Serif Display" pitchFamily="2" charset="0"/>
                <a:ea typeface="Jost Medium" pitchFamily="2" charset="0"/>
                <a:cs typeface="Poppins SemiBold" panose="00000700000000000000" pitchFamily="2" charset="0"/>
              </a:rPr>
              <a:t> </a:t>
            </a:r>
            <a:r>
              <a:rPr lang="en-US" sz="3600" b="1" dirty="0" err="1">
                <a:latin typeface="DM Serif Display" pitchFamily="2" charset="0"/>
                <a:ea typeface="Jost Medium" pitchFamily="2" charset="0"/>
                <a:cs typeface="Poppins SemiBold" panose="00000700000000000000" pitchFamily="2" charset="0"/>
              </a:rPr>
              <a:t>hình</a:t>
            </a:r>
            <a:r>
              <a:rPr lang="en-US" sz="3600" b="1" dirty="0">
                <a:latin typeface="DM Serif Display" pitchFamily="2" charset="0"/>
                <a:ea typeface="Jost Medium" pitchFamily="2" charset="0"/>
                <a:cs typeface="Poppins SemiBold" panose="00000700000000000000" pitchFamily="2" charset="0"/>
              </a:rPr>
              <a:t> </a:t>
            </a:r>
            <a:r>
              <a:rPr lang="en-US" sz="3600" b="1" dirty="0" err="1">
                <a:latin typeface="DM Serif Display" pitchFamily="2" charset="0"/>
                <a:ea typeface="Jost Medium" pitchFamily="2" charset="0"/>
                <a:cs typeface="Poppins SemiBold" panose="00000700000000000000" pitchFamily="2" charset="0"/>
              </a:rPr>
              <a:t>phân</a:t>
            </a:r>
            <a:r>
              <a:rPr lang="en-US" sz="3600" b="1" dirty="0">
                <a:latin typeface="DM Serif Display" pitchFamily="2" charset="0"/>
                <a:ea typeface="Jost Medium" pitchFamily="2" charset="0"/>
                <a:cs typeface="Poppins SemiBold" panose="00000700000000000000" pitchFamily="2" charset="0"/>
              </a:rPr>
              <a:t> </a:t>
            </a:r>
            <a:r>
              <a:rPr lang="en-US" sz="3600" b="1" dirty="0" err="1">
                <a:latin typeface="DM Serif Display" pitchFamily="2" charset="0"/>
                <a:ea typeface="Jost Medium" pitchFamily="2" charset="0"/>
                <a:cs typeface="Poppins SemiBold" panose="00000700000000000000" pitchFamily="2" charset="0"/>
              </a:rPr>
              <a:t>tích</a:t>
            </a:r>
            <a:endParaRPr lang="en-US" sz="3600" b="1" dirty="0">
              <a:latin typeface="DM Serif Display" pitchFamily="2" charset="0"/>
              <a:ea typeface="Jost Medium" pitchFamily="2" charset="0"/>
              <a:cs typeface="Poppins SemiBold" panose="00000700000000000000" pitchFamily="2" charset="0"/>
            </a:endParaRPr>
          </a:p>
        </p:txBody>
      </p:sp>
      <p:sp>
        <p:nvSpPr>
          <p:cNvPr id="9" name="Oval 8">
            <a:extLst>
              <a:ext uri="{FF2B5EF4-FFF2-40B4-BE49-F238E27FC236}">
                <a16:creationId xmlns:a16="http://schemas.microsoft.com/office/drawing/2014/main" id="{DB85A9F2-9173-56C2-1C6C-C84E3C0E9A89}"/>
              </a:ext>
            </a:extLst>
          </p:cNvPr>
          <p:cNvSpPr/>
          <p:nvPr/>
        </p:nvSpPr>
        <p:spPr>
          <a:xfrm rot="2217738">
            <a:off x="469540" y="4082496"/>
            <a:ext cx="2165684" cy="1077194"/>
          </a:xfrm>
          <a:prstGeom prst="ellipse">
            <a:avLst/>
          </a:prstGeom>
          <a:noFill/>
          <a:ln w="19050">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B0CCE11-26CA-131B-37CB-6DCC35B650C3}"/>
              </a:ext>
            </a:extLst>
          </p:cNvPr>
          <p:cNvSpPr txBox="1"/>
          <p:nvPr/>
        </p:nvSpPr>
        <p:spPr>
          <a:xfrm>
            <a:off x="606286" y="4218251"/>
            <a:ext cx="10505662" cy="2591350"/>
          </a:xfrm>
          <a:prstGeom prst="rect">
            <a:avLst/>
          </a:prstGeom>
          <a:noFill/>
        </p:spPr>
        <p:txBody>
          <a:bodyPr wrap="square" rtlCol="0">
            <a:spAutoFit/>
          </a:bodyPr>
          <a:lstStyle>
            <a:defPPr>
              <a:defRPr lang="en-US"/>
            </a:defPPr>
            <a:lvl1pPr>
              <a:lnSpc>
                <a:spcPct val="150000"/>
              </a:lnSpc>
              <a:defRPr sz="1400" b="1">
                <a:solidFill>
                  <a:schemeClr val="tx1">
                    <a:lumMod val="85000"/>
                    <a:lumOff val="15000"/>
                  </a:schemeClr>
                </a:solidFill>
                <a:latin typeface="Open Sans Medium" pitchFamily="2" charset="0"/>
                <a:ea typeface="Open Sans Light" panose="020B0606030504020204" pitchFamily="34" charset="0"/>
                <a:cs typeface="Open Sans Light" panose="020B0606030504020204" pitchFamily="34" charset="0"/>
              </a:defRPr>
            </a:lvl1pPr>
          </a:lstStyle>
          <a:p>
            <a:r>
              <a:rPr lang="vi-VN" sz="1600" i="1" dirty="0">
                <a:solidFill>
                  <a:srgbClr val="FFFF00"/>
                </a:solidFill>
              </a:rPr>
              <a:t>KẾT LUẬN</a:t>
            </a:r>
          </a:p>
          <a:p>
            <a:r>
              <a:rPr lang="vi-VN" sz="1600" i="1" dirty="0">
                <a:solidFill>
                  <a:srgbClr val="FFFF00"/>
                </a:solidFill>
              </a:rPr>
              <a:t>	</a:t>
            </a:r>
            <a:r>
              <a:rPr lang="vi-VN" sz="1600" i="1" dirty="0">
                <a:solidFill>
                  <a:schemeClr val="bg1"/>
                </a:solidFill>
              </a:rPr>
              <a:t>- </a:t>
            </a:r>
            <a:r>
              <a:rPr lang="vi-VN" sz="1600" i="1" dirty="0">
                <a:solidFill>
                  <a:srgbClr val="FFFF00"/>
                </a:solidFill>
              </a:rPr>
              <a:t>RandomForest kết hợp với oversampling</a:t>
            </a:r>
            <a:r>
              <a:rPr lang="vi-VN" sz="1600" i="1" dirty="0">
                <a:solidFill>
                  <a:schemeClr val="bg1"/>
                </a:solidFill>
              </a:rPr>
              <a:t> đã cải thiện đáng kể hiệu suất của mô hình so với trước </a:t>
            </a:r>
            <a:r>
              <a:rPr lang="en-US" sz="1600" i="1" dirty="0">
                <a:solidFill>
                  <a:schemeClr val="bg1"/>
                </a:solidFill>
              </a:rPr>
              <a:t>	</a:t>
            </a:r>
            <a:r>
              <a:rPr lang="vi-VN" sz="1600" i="1" dirty="0">
                <a:solidFill>
                  <a:schemeClr val="bg1"/>
                </a:solidFill>
              </a:rPr>
              <a:t>khi lấy mẫu, với </a:t>
            </a:r>
            <a:r>
              <a:rPr lang="vi-VN" sz="1600" i="1" dirty="0">
                <a:solidFill>
                  <a:srgbClr val="FFFF00"/>
                </a:solidFill>
              </a:rPr>
              <a:t>độ chính xác cao và cả precision và recall đều cao </a:t>
            </a:r>
            <a:r>
              <a:rPr lang="vi-VN" sz="1600" i="1" dirty="0">
                <a:solidFill>
                  <a:schemeClr val="bg1"/>
                </a:solidFill>
              </a:rPr>
              <a:t>cho cả hai lớp.</a:t>
            </a:r>
          </a:p>
          <a:p>
            <a:r>
              <a:rPr lang="vi-VN" sz="1600" i="1" dirty="0">
                <a:solidFill>
                  <a:schemeClr val="bg1"/>
                </a:solidFill>
              </a:rPr>
              <a:t>	- </a:t>
            </a:r>
            <a:r>
              <a:rPr lang="vi-VN" sz="1600" i="1" dirty="0">
                <a:solidFill>
                  <a:srgbClr val="FFFF00"/>
                </a:solidFill>
              </a:rPr>
              <a:t>RandomForest kết hợp với undersampling </a:t>
            </a:r>
            <a:r>
              <a:rPr lang="vi-VN" sz="1600" i="1" dirty="0">
                <a:solidFill>
                  <a:schemeClr val="bg1"/>
                </a:solidFill>
              </a:rPr>
              <a:t>có độ </a:t>
            </a:r>
            <a:r>
              <a:rPr lang="vi-VN" sz="1600" i="1" dirty="0">
                <a:solidFill>
                  <a:srgbClr val="FFFF00"/>
                </a:solidFill>
              </a:rPr>
              <a:t>chính xác thấp và precision/recall thấp </a:t>
            </a:r>
            <a:r>
              <a:rPr lang="vi-VN" sz="1600" i="1" dirty="0">
                <a:solidFill>
                  <a:schemeClr val="bg1"/>
                </a:solidFill>
              </a:rPr>
              <a:t>cho cả </a:t>
            </a:r>
            <a:r>
              <a:rPr lang="en-US" sz="1600" i="1" dirty="0">
                <a:solidFill>
                  <a:schemeClr val="bg1"/>
                </a:solidFill>
              </a:rPr>
              <a:t>	</a:t>
            </a:r>
            <a:r>
              <a:rPr lang="vi-VN" sz="1600" i="1" dirty="0">
                <a:solidFill>
                  <a:schemeClr val="bg1"/>
                </a:solidFill>
              </a:rPr>
              <a:t>hai lớp, cho thấy </a:t>
            </a:r>
            <a:r>
              <a:rPr lang="vi-VN" sz="1600" i="1" dirty="0">
                <a:solidFill>
                  <a:srgbClr val="FFFF00"/>
                </a:solidFill>
              </a:rPr>
              <a:t>mất mát thông tin quan trọng khi loại bỏ mẫu của lớp đa số </a:t>
            </a:r>
            <a:r>
              <a:rPr lang="vi-VN" sz="1600" i="1" dirty="0">
                <a:solidFill>
                  <a:schemeClr val="bg1"/>
                </a:solidFill>
              </a:rPr>
              <a:t>(0, không có đột </a:t>
            </a:r>
            <a:r>
              <a:rPr lang="en-US" sz="1600" i="1" dirty="0">
                <a:solidFill>
                  <a:schemeClr val="bg1"/>
                </a:solidFill>
              </a:rPr>
              <a:t>	</a:t>
            </a:r>
            <a:r>
              <a:rPr lang="vi-VN" sz="1600" i="1" dirty="0">
                <a:solidFill>
                  <a:schemeClr val="bg1"/>
                </a:solidFill>
              </a:rPr>
              <a:t>quỵ).</a:t>
            </a:r>
          </a:p>
          <a:p>
            <a:endParaRPr lang="vi-VN" dirty="0">
              <a:solidFill>
                <a:schemeClr val="tx1"/>
              </a:solidFill>
            </a:endParaRPr>
          </a:p>
        </p:txBody>
      </p:sp>
      <p:graphicFrame>
        <p:nvGraphicFramePr>
          <p:cNvPr id="4" name="Table 3">
            <a:extLst>
              <a:ext uri="{FF2B5EF4-FFF2-40B4-BE49-F238E27FC236}">
                <a16:creationId xmlns:a16="http://schemas.microsoft.com/office/drawing/2014/main" id="{20CD84BD-6A74-5A50-2DA1-89A6BBC4A21A}"/>
              </a:ext>
            </a:extLst>
          </p:cNvPr>
          <p:cNvGraphicFramePr>
            <a:graphicFrameLocks noGrp="1"/>
          </p:cNvGraphicFramePr>
          <p:nvPr>
            <p:extLst>
              <p:ext uri="{D42A27DB-BD31-4B8C-83A1-F6EECF244321}">
                <p14:modId xmlns:p14="http://schemas.microsoft.com/office/powerpoint/2010/main" val="3849728352"/>
              </p:ext>
            </p:extLst>
          </p:nvPr>
        </p:nvGraphicFramePr>
        <p:xfrm>
          <a:off x="606286" y="1259082"/>
          <a:ext cx="10942982" cy="2401185"/>
        </p:xfrm>
        <a:graphic>
          <a:graphicData uri="http://schemas.openxmlformats.org/drawingml/2006/table">
            <a:tbl>
              <a:tblPr firstRow="1" bandRow="1"/>
              <a:tblGrid>
                <a:gridCol w="2392033">
                  <a:extLst>
                    <a:ext uri="{9D8B030D-6E8A-4147-A177-3AD203B41FA5}">
                      <a16:colId xmlns:a16="http://schemas.microsoft.com/office/drawing/2014/main" val="77023713"/>
                    </a:ext>
                  </a:extLst>
                </a:gridCol>
                <a:gridCol w="1015971">
                  <a:extLst>
                    <a:ext uri="{9D8B030D-6E8A-4147-A177-3AD203B41FA5}">
                      <a16:colId xmlns:a16="http://schemas.microsoft.com/office/drawing/2014/main" val="4141295503"/>
                    </a:ext>
                  </a:extLst>
                </a:gridCol>
                <a:gridCol w="1350340">
                  <a:extLst>
                    <a:ext uri="{9D8B030D-6E8A-4147-A177-3AD203B41FA5}">
                      <a16:colId xmlns:a16="http://schemas.microsoft.com/office/drawing/2014/main" val="2371670898"/>
                    </a:ext>
                  </a:extLst>
                </a:gridCol>
                <a:gridCol w="1208878">
                  <a:extLst>
                    <a:ext uri="{9D8B030D-6E8A-4147-A177-3AD203B41FA5}">
                      <a16:colId xmlns:a16="http://schemas.microsoft.com/office/drawing/2014/main" val="3808656908"/>
                    </a:ext>
                  </a:extLst>
                </a:gridCol>
                <a:gridCol w="1144575">
                  <a:extLst>
                    <a:ext uri="{9D8B030D-6E8A-4147-A177-3AD203B41FA5}">
                      <a16:colId xmlns:a16="http://schemas.microsoft.com/office/drawing/2014/main" val="1428049464"/>
                    </a:ext>
                  </a:extLst>
                </a:gridCol>
                <a:gridCol w="1273178">
                  <a:extLst>
                    <a:ext uri="{9D8B030D-6E8A-4147-A177-3AD203B41FA5}">
                      <a16:colId xmlns:a16="http://schemas.microsoft.com/office/drawing/2014/main" val="3389925997"/>
                    </a:ext>
                  </a:extLst>
                </a:gridCol>
                <a:gridCol w="1234597">
                  <a:extLst>
                    <a:ext uri="{9D8B030D-6E8A-4147-A177-3AD203B41FA5}">
                      <a16:colId xmlns:a16="http://schemas.microsoft.com/office/drawing/2014/main" val="3414184153"/>
                    </a:ext>
                  </a:extLst>
                </a:gridCol>
                <a:gridCol w="1323410">
                  <a:extLst>
                    <a:ext uri="{9D8B030D-6E8A-4147-A177-3AD203B41FA5}">
                      <a16:colId xmlns:a16="http://schemas.microsoft.com/office/drawing/2014/main" val="1611957824"/>
                    </a:ext>
                  </a:extLst>
                </a:gridCol>
              </a:tblGrid>
              <a:tr h="789415">
                <a:tc rowSpan="2">
                  <a:txBody>
                    <a:bodyPr/>
                    <a:lstStyle>
                      <a:lvl1pPr marL="0" algn="l" defTabSz="914400" rtl="0" eaLnBrk="1" latinLnBrk="0" hangingPunct="1">
                        <a:defRPr sz="1800" b="1" kern="1200">
                          <a:solidFill>
                            <a:schemeClr val="lt1"/>
                          </a:solidFill>
                          <a:latin typeface="Aptos" panose="02110004020202020204"/>
                        </a:defRPr>
                      </a:lvl1pPr>
                      <a:lvl2pPr marL="457200" algn="l" defTabSz="914400" rtl="0" eaLnBrk="1" latinLnBrk="0" hangingPunct="1">
                        <a:defRPr sz="1800" b="1" kern="1200">
                          <a:solidFill>
                            <a:schemeClr val="lt1"/>
                          </a:solidFill>
                          <a:latin typeface="Aptos" panose="02110004020202020204"/>
                        </a:defRPr>
                      </a:lvl2pPr>
                      <a:lvl3pPr marL="914400" algn="l" defTabSz="914400" rtl="0" eaLnBrk="1" latinLnBrk="0" hangingPunct="1">
                        <a:defRPr sz="1800" b="1" kern="1200">
                          <a:solidFill>
                            <a:schemeClr val="lt1"/>
                          </a:solidFill>
                          <a:latin typeface="Aptos" panose="02110004020202020204"/>
                        </a:defRPr>
                      </a:lvl3pPr>
                      <a:lvl4pPr marL="1371600" algn="l" defTabSz="914400" rtl="0" eaLnBrk="1" latinLnBrk="0" hangingPunct="1">
                        <a:defRPr sz="1800" b="1" kern="1200">
                          <a:solidFill>
                            <a:schemeClr val="lt1"/>
                          </a:solidFill>
                          <a:latin typeface="Aptos" panose="02110004020202020204"/>
                        </a:defRPr>
                      </a:lvl4pPr>
                      <a:lvl5pPr marL="1828800" algn="l" defTabSz="914400" rtl="0" eaLnBrk="1" latinLnBrk="0" hangingPunct="1">
                        <a:defRPr sz="1800" b="1" kern="1200">
                          <a:solidFill>
                            <a:schemeClr val="lt1"/>
                          </a:solidFill>
                          <a:latin typeface="Aptos" panose="02110004020202020204"/>
                        </a:defRPr>
                      </a:lvl5pPr>
                      <a:lvl6pPr marL="2286000" algn="l" defTabSz="914400" rtl="0" eaLnBrk="1" latinLnBrk="0" hangingPunct="1">
                        <a:defRPr sz="1800" b="1" kern="1200">
                          <a:solidFill>
                            <a:schemeClr val="lt1"/>
                          </a:solidFill>
                          <a:latin typeface="Aptos" panose="02110004020202020204"/>
                        </a:defRPr>
                      </a:lvl6pPr>
                      <a:lvl7pPr marL="2743200" algn="l" defTabSz="914400" rtl="0" eaLnBrk="1" latinLnBrk="0" hangingPunct="1">
                        <a:defRPr sz="1800" b="1" kern="1200">
                          <a:solidFill>
                            <a:schemeClr val="lt1"/>
                          </a:solidFill>
                          <a:latin typeface="Aptos" panose="02110004020202020204"/>
                        </a:defRPr>
                      </a:lvl7pPr>
                      <a:lvl8pPr marL="3200400" algn="l" defTabSz="914400" rtl="0" eaLnBrk="1" latinLnBrk="0" hangingPunct="1">
                        <a:defRPr sz="1800" b="1" kern="1200">
                          <a:solidFill>
                            <a:schemeClr val="lt1"/>
                          </a:solidFill>
                          <a:latin typeface="Aptos" panose="02110004020202020204"/>
                        </a:defRPr>
                      </a:lvl8pPr>
                      <a:lvl9pPr marL="3657600" algn="l" defTabSz="914400" rtl="0" eaLnBrk="1" latinLnBrk="0" hangingPunct="1">
                        <a:defRPr sz="1800" b="1" kern="1200">
                          <a:solidFill>
                            <a:schemeClr val="lt1"/>
                          </a:solidFill>
                          <a:latin typeface="Aptos" panose="02110004020202020204"/>
                        </a:defRPr>
                      </a:lvl9pPr>
                    </a:lstStyle>
                    <a:p>
                      <a:pPr algn="ctr"/>
                      <a:endParaRPr lang="en-US"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 lastClr="FFFFFF"/>
                    </a:solidFill>
                  </a:tcPr>
                </a:tc>
                <a:tc rowSpan="2">
                  <a:txBody>
                    <a:bodyPr/>
                    <a:lstStyle>
                      <a:lvl1pPr marL="0" algn="l" defTabSz="914400" rtl="0" eaLnBrk="1" latinLnBrk="0" hangingPunct="1">
                        <a:defRPr sz="1800" b="1" kern="1200">
                          <a:solidFill>
                            <a:schemeClr val="lt1"/>
                          </a:solidFill>
                          <a:latin typeface="Aptos" panose="02110004020202020204"/>
                        </a:defRPr>
                      </a:lvl1pPr>
                      <a:lvl2pPr marL="457200" algn="l" defTabSz="914400" rtl="0" eaLnBrk="1" latinLnBrk="0" hangingPunct="1">
                        <a:defRPr sz="1800" b="1" kern="1200">
                          <a:solidFill>
                            <a:schemeClr val="lt1"/>
                          </a:solidFill>
                          <a:latin typeface="Aptos" panose="02110004020202020204"/>
                        </a:defRPr>
                      </a:lvl2pPr>
                      <a:lvl3pPr marL="914400" algn="l" defTabSz="914400" rtl="0" eaLnBrk="1" latinLnBrk="0" hangingPunct="1">
                        <a:defRPr sz="1800" b="1" kern="1200">
                          <a:solidFill>
                            <a:schemeClr val="lt1"/>
                          </a:solidFill>
                          <a:latin typeface="Aptos" panose="02110004020202020204"/>
                        </a:defRPr>
                      </a:lvl3pPr>
                      <a:lvl4pPr marL="1371600" algn="l" defTabSz="914400" rtl="0" eaLnBrk="1" latinLnBrk="0" hangingPunct="1">
                        <a:defRPr sz="1800" b="1" kern="1200">
                          <a:solidFill>
                            <a:schemeClr val="lt1"/>
                          </a:solidFill>
                          <a:latin typeface="Aptos" panose="02110004020202020204"/>
                        </a:defRPr>
                      </a:lvl4pPr>
                      <a:lvl5pPr marL="1828800" algn="l" defTabSz="914400" rtl="0" eaLnBrk="1" latinLnBrk="0" hangingPunct="1">
                        <a:defRPr sz="1800" b="1" kern="1200">
                          <a:solidFill>
                            <a:schemeClr val="lt1"/>
                          </a:solidFill>
                          <a:latin typeface="Aptos" panose="02110004020202020204"/>
                        </a:defRPr>
                      </a:lvl5pPr>
                      <a:lvl6pPr marL="2286000" algn="l" defTabSz="914400" rtl="0" eaLnBrk="1" latinLnBrk="0" hangingPunct="1">
                        <a:defRPr sz="1800" b="1" kern="1200">
                          <a:solidFill>
                            <a:schemeClr val="lt1"/>
                          </a:solidFill>
                          <a:latin typeface="Aptos" panose="02110004020202020204"/>
                        </a:defRPr>
                      </a:lvl6pPr>
                      <a:lvl7pPr marL="2743200" algn="l" defTabSz="914400" rtl="0" eaLnBrk="1" latinLnBrk="0" hangingPunct="1">
                        <a:defRPr sz="1800" b="1" kern="1200">
                          <a:solidFill>
                            <a:schemeClr val="lt1"/>
                          </a:solidFill>
                          <a:latin typeface="Aptos" panose="02110004020202020204"/>
                        </a:defRPr>
                      </a:lvl7pPr>
                      <a:lvl8pPr marL="3200400" algn="l" defTabSz="914400" rtl="0" eaLnBrk="1" latinLnBrk="0" hangingPunct="1">
                        <a:defRPr sz="1800" b="1" kern="1200">
                          <a:solidFill>
                            <a:schemeClr val="lt1"/>
                          </a:solidFill>
                          <a:latin typeface="Aptos" panose="02110004020202020204"/>
                        </a:defRPr>
                      </a:lvl8pPr>
                      <a:lvl9pPr marL="3657600" algn="l" defTabSz="914400" rtl="0" eaLnBrk="1" latinLnBrk="0" hangingPunct="1">
                        <a:defRPr sz="1800" b="1" kern="1200">
                          <a:solidFill>
                            <a:schemeClr val="lt1"/>
                          </a:solidFill>
                          <a:latin typeface="Aptos" panose="02110004020202020204"/>
                        </a:defRPr>
                      </a:lvl9pPr>
                    </a:lstStyle>
                    <a:p>
                      <a:pPr algn="ctr"/>
                      <a:r>
                        <a:rPr lang="en-US" sz="1200" b="1" dirty="0"/>
                        <a:t>Accuracy</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02B93">
                        <a:lumMod val="75000"/>
                      </a:srgbClr>
                    </a:solidFill>
                  </a:tcPr>
                </a:tc>
                <a:tc gridSpan="2">
                  <a:txBody>
                    <a:bodyPr/>
                    <a:lstStyle>
                      <a:lvl1pPr marL="0" algn="l" defTabSz="914400" rtl="0" eaLnBrk="1" latinLnBrk="0" hangingPunct="1">
                        <a:defRPr sz="1800" b="1" kern="1200">
                          <a:solidFill>
                            <a:schemeClr val="lt1"/>
                          </a:solidFill>
                          <a:latin typeface="Aptos" panose="02110004020202020204"/>
                        </a:defRPr>
                      </a:lvl1pPr>
                      <a:lvl2pPr marL="457200" algn="l" defTabSz="914400" rtl="0" eaLnBrk="1" latinLnBrk="0" hangingPunct="1">
                        <a:defRPr sz="1800" b="1" kern="1200">
                          <a:solidFill>
                            <a:schemeClr val="lt1"/>
                          </a:solidFill>
                          <a:latin typeface="Aptos" panose="02110004020202020204"/>
                        </a:defRPr>
                      </a:lvl2pPr>
                      <a:lvl3pPr marL="914400" algn="l" defTabSz="914400" rtl="0" eaLnBrk="1" latinLnBrk="0" hangingPunct="1">
                        <a:defRPr sz="1800" b="1" kern="1200">
                          <a:solidFill>
                            <a:schemeClr val="lt1"/>
                          </a:solidFill>
                          <a:latin typeface="Aptos" panose="02110004020202020204"/>
                        </a:defRPr>
                      </a:lvl3pPr>
                      <a:lvl4pPr marL="1371600" algn="l" defTabSz="914400" rtl="0" eaLnBrk="1" latinLnBrk="0" hangingPunct="1">
                        <a:defRPr sz="1800" b="1" kern="1200">
                          <a:solidFill>
                            <a:schemeClr val="lt1"/>
                          </a:solidFill>
                          <a:latin typeface="Aptos" panose="02110004020202020204"/>
                        </a:defRPr>
                      </a:lvl4pPr>
                      <a:lvl5pPr marL="1828800" algn="l" defTabSz="914400" rtl="0" eaLnBrk="1" latinLnBrk="0" hangingPunct="1">
                        <a:defRPr sz="1800" b="1" kern="1200">
                          <a:solidFill>
                            <a:schemeClr val="lt1"/>
                          </a:solidFill>
                          <a:latin typeface="Aptos" panose="02110004020202020204"/>
                        </a:defRPr>
                      </a:lvl5pPr>
                      <a:lvl6pPr marL="2286000" algn="l" defTabSz="914400" rtl="0" eaLnBrk="1" latinLnBrk="0" hangingPunct="1">
                        <a:defRPr sz="1800" b="1" kern="1200">
                          <a:solidFill>
                            <a:schemeClr val="lt1"/>
                          </a:solidFill>
                          <a:latin typeface="Aptos" panose="02110004020202020204"/>
                        </a:defRPr>
                      </a:lvl6pPr>
                      <a:lvl7pPr marL="2743200" algn="l" defTabSz="914400" rtl="0" eaLnBrk="1" latinLnBrk="0" hangingPunct="1">
                        <a:defRPr sz="1800" b="1" kern="1200">
                          <a:solidFill>
                            <a:schemeClr val="lt1"/>
                          </a:solidFill>
                          <a:latin typeface="Aptos" panose="02110004020202020204"/>
                        </a:defRPr>
                      </a:lvl7pPr>
                      <a:lvl8pPr marL="3200400" algn="l" defTabSz="914400" rtl="0" eaLnBrk="1" latinLnBrk="0" hangingPunct="1">
                        <a:defRPr sz="1800" b="1" kern="1200">
                          <a:solidFill>
                            <a:schemeClr val="lt1"/>
                          </a:solidFill>
                          <a:latin typeface="Aptos" panose="02110004020202020204"/>
                        </a:defRPr>
                      </a:lvl8pPr>
                      <a:lvl9pPr marL="3657600" algn="l" defTabSz="914400" rtl="0" eaLnBrk="1" latinLnBrk="0" hangingPunct="1">
                        <a:defRPr sz="1800" b="1" kern="1200">
                          <a:solidFill>
                            <a:schemeClr val="lt1"/>
                          </a:solidFill>
                          <a:latin typeface="Aptos" panose="02110004020202020204"/>
                        </a:defRPr>
                      </a:lvl9pPr>
                    </a:lstStyle>
                    <a:p>
                      <a:pPr algn="ctr"/>
                      <a:r>
                        <a:rPr lang="en-US" sz="1200" b="1" dirty="0"/>
                        <a:t>Precision</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02B93">
                        <a:lumMod val="75000"/>
                      </a:srgbClr>
                    </a:solidFill>
                  </a:tcPr>
                </a:tc>
                <a:tc hMerge="1">
                  <a:txBody>
                    <a:bodyPr/>
                    <a:lstStyle/>
                    <a:p>
                      <a:endParaRPr lang="en-US" sz="1200" dirty="0"/>
                    </a:p>
                  </a:txBody>
                  <a:tcPr/>
                </a:tc>
                <a:tc gridSpan="2">
                  <a:txBody>
                    <a:bodyPr/>
                    <a:lstStyle>
                      <a:lvl1pPr marL="0" algn="l" defTabSz="914400" rtl="0" eaLnBrk="1" latinLnBrk="0" hangingPunct="1">
                        <a:defRPr sz="1800" b="1" kern="1200">
                          <a:solidFill>
                            <a:schemeClr val="lt1"/>
                          </a:solidFill>
                          <a:latin typeface="Aptos" panose="02110004020202020204"/>
                        </a:defRPr>
                      </a:lvl1pPr>
                      <a:lvl2pPr marL="457200" algn="l" defTabSz="914400" rtl="0" eaLnBrk="1" latinLnBrk="0" hangingPunct="1">
                        <a:defRPr sz="1800" b="1" kern="1200">
                          <a:solidFill>
                            <a:schemeClr val="lt1"/>
                          </a:solidFill>
                          <a:latin typeface="Aptos" panose="02110004020202020204"/>
                        </a:defRPr>
                      </a:lvl2pPr>
                      <a:lvl3pPr marL="914400" algn="l" defTabSz="914400" rtl="0" eaLnBrk="1" latinLnBrk="0" hangingPunct="1">
                        <a:defRPr sz="1800" b="1" kern="1200">
                          <a:solidFill>
                            <a:schemeClr val="lt1"/>
                          </a:solidFill>
                          <a:latin typeface="Aptos" panose="02110004020202020204"/>
                        </a:defRPr>
                      </a:lvl3pPr>
                      <a:lvl4pPr marL="1371600" algn="l" defTabSz="914400" rtl="0" eaLnBrk="1" latinLnBrk="0" hangingPunct="1">
                        <a:defRPr sz="1800" b="1" kern="1200">
                          <a:solidFill>
                            <a:schemeClr val="lt1"/>
                          </a:solidFill>
                          <a:latin typeface="Aptos" panose="02110004020202020204"/>
                        </a:defRPr>
                      </a:lvl4pPr>
                      <a:lvl5pPr marL="1828800" algn="l" defTabSz="914400" rtl="0" eaLnBrk="1" latinLnBrk="0" hangingPunct="1">
                        <a:defRPr sz="1800" b="1" kern="1200">
                          <a:solidFill>
                            <a:schemeClr val="lt1"/>
                          </a:solidFill>
                          <a:latin typeface="Aptos" panose="02110004020202020204"/>
                        </a:defRPr>
                      </a:lvl5pPr>
                      <a:lvl6pPr marL="2286000" algn="l" defTabSz="914400" rtl="0" eaLnBrk="1" latinLnBrk="0" hangingPunct="1">
                        <a:defRPr sz="1800" b="1" kern="1200">
                          <a:solidFill>
                            <a:schemeClr val="lt1"/>
                          </a:solidFill>
                          <a:latin typeface="Aptos" panose="02110004020202020204"/>
                        </a:defRPr>
                      </a:lvl6pPr>
                      <a:lvl7pPr marL="2743200" algn="l" defTabSz="914400" rtl="0" eaLnBrk="1" latinLnBrk="0" hangingPunct="1">
                        <a:defRPr sz="1800" b="1" kern="1200">
                          <a:solidFill>
                            <a:schemeClr val="lt1"/>
                          </a:solidFill>
                          <a:latin typeface="Aptos" panose="02110004020202020204"/>
                        </a:defRPr>
                      </a:lvl7pPr>
                      <a:lvl8pPr marL="3200400" algn="l" defTabSz="914400" rtl="0" eaLnBrk="1" latinLnBrk="0" hangingPunct="1">
                        <a:defRPr sz="1800" b="1" kern="1200">
                          <a:solidFill>
                            <a:schemeClr val="lt1"/>
                          </a:solidFill>
                          <a:latin typeface="Aptos" panose="02110004020202020204"/>
                        </a:defRPr>
                      </a:lvl8pPr>
                      <a:lvl9pPr marL="3657600" algn="l" defTabSz="914400" rtl="0" eaLnBrk="1" latinLnBrk="0" hangingPunct="1">
                        <a:defRPr sz="1800" b="1" kern="1200">
                          <a:solidFill>
                            <a:schemeClr val="lt1"/>
                          </a:solidFill>
                          <a:latin typeface="Aptos" panose="02110004020202020204"/>
                        </a:defRPr>
                      </a:lvl9pPr>
                    </a:lstStyle>
                    <a:p>
                      <a:pPr algn="ctr"/>
                      <a:r>
                        <a:rPr lang="en-US" sz="1200" b="1" dirty="0"/>
                        <a:t>Recall</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02B93">
                        <a:lumMod val="75000"/>
                      </a:srgbClr>
                    </a:solidFill>
                  </a:tcPr>
                </a:tc>
                <a:tc hMerge="1">
                  <a:txBody>
                    <a:bodyPr/>
                    <a:lstStyle/>
                    <a:p>
                      <a:endParaRPr lang="en-US" sz="1200" dirty="0"/>
                    </a:p>
                  </a:txBody>
                  <a:tcPr/>
                </a:tc>
                <a:tc gridSpan="2">
                  <a:txBody>
                    <a:bodyPr/>
                    <a:lstStyle>
                      <a:lvl1pPr marL="0" algn="l" defTabSz="914400" rtl="0" eaLnBrk="1" latinLnBrk="0" hangingPunct="1">
                        <a:defRPr sz="1800" b="1" kern="1200">
                          <a:solidFill>
                            <a:schemeClr val="lt1"/>
                          </a:solidFill>
                          <a:latin typeface="Aptos" panose="02110004020202020204"/>
                        </a:defRPr>
                      </a:lvl1pPr>
                      <a:lvl2pPr marL="457200" algn="l" defTabSz="914400" rtl="0" eaLnBrk="1" latinLnBrk="0" hangingPunct="1">
                        <a:defRPr sz="1800" b="1" kern="1200">
                          <a:solidFill>
                            <a:schemeClr val="lt1"/>
                          </a:solidFill>
                          <a:latin typeface="Aptos" panose="02110004020202020204"/>
                        </a:defRPr>
                      </a:lvl2pPr>
                      <a:lvl3pPr marL="914400" algn="l" defTabSz="914400" rtl="0" eaLnBrk="1" latinLnBrk="0" hangingPunct="1">
                        <a:defRPr sz="1800" b="1" kern="1200">
                          <a:solidFill>
                            <a:schemeClr val="lt1"/>
                          </a:solidFill>
                          <a:latin typeface="Aptos" panose="02110004020202020204"/>
                        </a:defRPr>
                      </a:lvl3pPr>
                      <a:lvl4pPr marL="1371600" algn="l" defTabSz="914400" rtl="0" eaLnBrk="1" latinLnBrk="0" hangingPunct="1">
                        <a:defRPr sz="1800" b="1" kern="1200">
                          <a:solidFill>
                            <a:schemeClr val="lt1"/>
                          </a:solidFill>
                          <a:latin typeface="Aptos" panose="02110004020202020204"/>
                        </a:defRPr>
                      </a:lvl4pPr>
                      <a:lvl5pPr marL="1828800" algn="l" defTabSz="914400" rtl="0" eaLnBrk="1" latinLnBrk="0" hangingPunct="1">
                        <a:defRPr sz="1800" b="1" kern="1200">
                          <a:solidFill>
                            <a:schemeClr val="lt1"/>
                          </a:solidFill>
                          <a:latin typeface="Aptos" panose="02110004020202020204"/>
                        </a:defRPr>
                      </a:lvl5pPr>
                      <a:lvl6pPr marL="2286000" algn="l" defTabSz="914400" rtl="0" eaLnBrk="1" latinLnBrk="0" hangingPunct="1">
                        <a:defRPr sz="1800" b="1" kern="1200">
                          <a:solidFill>
                            <a:schemeClr val="lt1"/>
                          </a:solidFill>
                          <a:latin typeface="Aptos" panose="02110004020202020204"/>
                        </a:defRPr>
                      </a:lvl6pPr>
                      <a:lvl7pPr marL="2743200" algn="l" defTabSz="914400" rtl="0" eaLnBrk="1" latinLnBrk="0" hangingPunct="1">
                        <a:defRPr sz="1800" b="1" kern="1200">
                          <a:solidFill>
                            <a:schemeClr val="lt1"/>
                          </a:solidFill>
                          <a:latin typeface="Aptos" panose="02110004020202020204"/>
                        </a:defRPr>
                      </a:lvl7pPr>
                      <a:lvl8pPr marL="3200400" algn="l" defTabSz="914400" rtl="0" eaLnBrk="1" latinLnBrk="0" hangingPunct="1">
                        <a:defRPr sz="1800" b="1" kern="1200">
                          <a:solidFill>
                            <a:schemeClr val="lt1"/>
                          </a:solidFill>
                          <a:latin typeface="Aptos" panose="02110004020202020204"/>
                        </a:defRPr>
                      </a:lvl8pPr>
                      <a:lvl9pPr marL="3657600" algn="l" defTabSz="914400" rtl="0" eaLnBrk="1" latinLnBrk="0" hangingPunct="1">
                        <a:defRPr sz="1800" b="1" kern="1200">
                          <a:solidFill>
                            <a:schemeClr val="lt1"/>
                          </a:solidFill>
                          <a:latin typeface="Aptos" panose="0211000402020202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F1-score</a:t>
                      </a:r>
                    </a:p>
                    <a:p>
                      <a:pPr algn="ctr"/>
                      <a:endParaRPr lang="en-US" sz="1200" b="1"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02B93">
                        <a:lumMod val="75000"/>
                      </a:srgbClr>
                    </a:solidFill>
                  </a:tcPr>
                </a:tc>
                <a:tc hMerge="1">
                  <a:txBody>
                    <a:bodyPr/>
                    <a:lstStyle/>
                    <a:p>
                      <a:endParaRPr lang="en-US" sz="1200" dirty="0"/>
                    </a:p>
                  </a:txBody>
                  <a:tcPr/>
                </a:tc>
                <a:extLst>
                  <a:ext uri="{0D108BD9-81ED-4DB2-BD59-A6C34878D82A}">
                    <a16:rowId xmlns:a16="http://schemas.microsoft.com/office/drawing/2014/main" val="2553892896"/>
                  </a:ext>
                </a:extLst>
              </a:tr>
              <a:tr h="465056">
                <a:tc vMerge="1">
                  <a:txBody>
                    <a:bodyPr/>
                    <a:lstStyle/>
                    <a:p>
                      <a:endParaRPr lang="en-US" sz="1200" dirty="0"/>
                    </a:p>
                  </a:txBody>
                  <a:tcPr/>
                </a:tc>
                <a:tc vMerge="1">
                  <a:txBody>
                    <a:bodyPr/>
                    <a:lstStyle/>
                    <a:p>
                      <a:endParaRPr lang="en-US" sz="1200" dirty="0"/>
                    </a:p>
                  </a:txBody>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b="1" dirty="0">
                          <a:solidFill>
                            <a:schemeClr val="bg1"/>
                          </a:solidFill>
                        </a:rPr>
                        <a:t>Yes</a:t>
                      </a:r>
                    </a:p>
                  </a:txBody>
                  <a:tcPr anchor="ctr">
                    <a:lnL w="381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02B93">
                        <a:lumMod val="75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b="1" dirty="0">
                          <a:solidFill>
                            <a:schemeClr val="bg1"/>
                          </a:solidFill>
                        </a:rPr>
                        <a:t>No</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02B93">
                        <a:lumMod val="75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b="1" dirty="0">
                          <a:solidFill>
                            <a:schemeClr val="bg1"/>
                          </a:solidFill>
                        </a:rPr>
                        <a:t>Yes</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02B93">
                        <a:lumMod val="75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b="1" dirty="0">
                          <a:solidFill>
                            <a:schemeClr val="bg1"/>
                          </a:solidFill>
                        </a:rPr>
                        <a:t>No</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02B93">
                        <a:lumMod val="75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b="1" dirty="0">
                          <a:solidFill>
                            <a:schemeClr val="bg1"/>
                          </a:solidFill>
                        </a:rPr>
                        <a:t>Yes</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02B93">
                        <a:lumMod val="75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b="1" dirty="0">
                          <a:solidFill>
                            <a:schemeClr val="bg1"/>
                          </a:solidFill>
                        </a:rPr>
                        <a:t>No</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02B93">
                        <a:lumMod val="75000"/>
                      </a:srgbClr>
                    </a:solidFill>
                  </a:tcPr>
                </a:tc>
                <a:extLst>
                  <a:ext uri="{0D108BD9-81ED-4DB2-BD59-A6C34878D82A}">
                    <a16:rowId xmlns:a16="http://schemas.microsoft.com/office/drawing/2014/main" val="158142043"/>
                  </a:ext>
                </a:extLst>
              </a:tr>
              <a:tr h="573357">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dirty="0" err="1"/>
                        <a:t>RandomForest</a:t>
                      </a:r>
                      <a:r>
                        <a:rPr lang="en-US" sz="1200" dirty="0"/>
                        <a:t> </a:t>
                      </a:r>
                      <a:r>
                        <a:rPr lang="en-US" sz="1200" dirty="0" err="1"/>
                        <a:t>kết</a:t>
                      </a:r>
                      <a:r>
                        <a:rPr lang="en-US" sz="1200" dirty="0"/>
                        <a:t> </a:t>
                      </a:r>
                      <a:r>
                        <a:rPr lang="en-US" sz="1200" dirty="0" err="1"/>
                        <a:t>hợp</a:t>
                      </a:r>
                      <a:r>
                        <a:rPr lang="en-US" sz="1200" dirty="0"/>
                        <a:t> </a:t>
                      </a:r>
                      <a:r>
                        <a:rPr lang="en-US" sz="1200" dirty="0" err="1"/>
                        <a:t>với</a:t>
                      </a:r>
                      <a:r>
                        <a:rPr lang="en-US" sz="1200" dirty="0"/>
                        <a:t>  Over Sampling Random Forest</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96B24">
                        <a:tint val="2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dirty="0"/>
                        <a:t>96%</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96B24">
                        <a:tint val="2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dirty="0"/>
                        <a:t>93%</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96B24">
                        <a:tint val="2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dirty="0"/>
                        <a:t>100%</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96B24">
                        <a:tint val="2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dirty="0"/>
                        <a:t>100%</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96B24">
                        <a:tint val="2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dirty="0"/>
                        <a:t>92%</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96B24">
                        <a:tint val="2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dirty="0"/>
                        <a:t>96%</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96B24">
                        <a:tint val="2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dirty="0"/>
                        <a:t>96%</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96B24">
                        <a:tint val="20000"/>
                      </a:srgbClr>
                    </a:solidFill>
                  </a:tcPr>
                </a:tc>
                <a:extLst>
                  <a:ext uri="{0D108BD9-81ED-4DB2-BD59-A6C34878D82A}">
                    <a16:rowId xmlns:a16="http://schemas.microsoft.com/office/drawing/2014/main" val="3825382842"/>
                  </a:ext>
                </a:extLst>
              </a:tr>
              <a:tr h="573357">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dirty="0" err="1"/>
                        <a:t>RandomForest</a:t>
                      </a:r>
                      <a:r>
                        <a:rPr lang="en-US" sz="1200" dirty="0"/>
                        <a:t> </a:t>
                      </a:r>
                      <a:r>
                        <a:rPr lang="en-US" sz="1200" dirty="0" err="1"/>
                        <a:t>kết</a:t>
                      </a:r>
                      <a:r>
                        <a:rPr lang="en-US" sz="1200" dirty="0"/>
                        <a:t> </a:t>
                      </a:r>
                      <a:r>
                        <a:rPr lang="en-US" sz="1200" dirty="0" err="1"/>
                        <a:t>hợp</a:t>
                      </a:r>
                      <a:r>
                        <a:rPr lang="en-US" sz="1200" dirty="0"/>
                        <a:t> </a:t>
                      </a:r>
                      <a:r>
                        <a:rPr lang="en-US" sz="1200" dirty="0" err="1"/>
                        <a:t>với</a:t>
                      </a:r>
                      <a:r>
                        <a:rPr lang="en-US" sz="1200" dirty="0"/>
                        <a:t>  Under Sampling </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96B24">
                        <a:tint val="4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dirty="0"/>
                        <a:t>75%</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96B24">
                        <a:tint val="4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dirty="0"/>
                        <a:t>70%</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96B24">
                        <a:tint val="4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dirty="0"/>
                        <a:t>82%</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96B24">
                        <a:tint val="4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dirty="0"/>
                        <a:t>84%</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96B24">
                        <a:tint val="4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dirty="0"/>
                        <a:t>66%</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96B24">
                        <a:tint val="4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dirty="0"/>
                        <a:t>77%</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96B24">
                        <a:tint val="4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algn="ctr"/>
                      <a:r>
                        <a:rPr lang="en-US" sz="1200" dirty="0"/>
                        <a:t>73%</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96B24">
                        <a:tint val="40000"/>
                      </a:srgbClr>
                    </a:solidFill>
                  </a:tcPr>
                </a:tc>
                <a:extLst>
                  <a:ext uri="{0D108BD9-81ED-4DB2-BD59-A6C34878D82A}">
                    <a16:rowId xmlns:a16="http://schemas.microsoft.com/office/drawing/2014/main" val="3101717208"/>
                  </a:ext>
                </a:extLst>
              </a:tr>
            </a:tbl>
          </a:graphicData>
        </a:graphic>
      </p:graphicFrame>
    </p:spTree>
    <p:extLst>
      <p:ext uri="{BB962C8B-B14F-4D97-AF65-F5344CB8AC3E}">
        <p14:creationId xmlns:p14="http://schemas.microsoft.com/office/powerpoint/2010/main" val="21184565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1D77279C-77CD-B9C3-DD19-FDDA3C9A89EC}"/>
              </a:ext>
            </a:extLst>
          </p:cNvPr>
          <p:cNvSpPr>
            <a:spLocks noGrp="1"/>
          </p:cNvSpPr>
          <p:nvPr>
            <p:ph type="pic" sz="quarter" idx="10"/>
          </p:nvPr>
        </p:nvSpPr>
        <p:spPr/>
        <p:txBody>
          <a:bodyPr/>
          <a:lstStyle/>
          <a:p>
            <a:endParaRPr lang="en-US"/>
          </a:p>
        </p:txBody>
      </p:sp>
      <p:sp>
        <p:nvSpPr>
          <p:cNvPr id="24" name="Rectangle 23">
            <a:extLst>
              <a:ext uri="{FF2B5EF4-FFF2-40B4-BE49-F238E27FC236}">
                <a16:creationId xmlns:a16="http://schemas.microsoft.com/office/drawing/2014/main" id="{9227DE70-17A4-CBF6-6616-AB676DFBAA59}"/>
              </a:ext>
            </a:extLst>
          </p:cNvPr>
          <p:cNvSpPr/>
          <p:nvPr/>
        </p:nvSpPr>
        <p:spPr>
          <a:xfrm>
            <a:off x="0" y="0"/>
            <a:ext cx="12192000" cy="6858000"/>
          </a:xfrm>
          <a:prstGeom prst="rect">
            <a:avLst/>
          </a:prstGeom>
          <a:solidFill>
            <a:schemeClr val="tx2">
              <a:alpha val="7700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B787D935-731E-46AA-4EFA-01208B0CCE47}"/>
              </a:ext>
            </a:extLst>
          </p:cNvPr>
          <p:cNvSpPr/>
          <p:nvPr/>
        </p:nvSpPr>
        <p:spPr>
          <a:xfrm rot="5400000">
            <a:off x="5058250" y="-2163917"/>
            <a:ext cx="752127" cy="8361450"/>
          </a:xfrm>
          <a:prstGeom prst="roundRect">
            <a:avLst>
              <a:gd name="adj" fmla="val 50000"/>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838C420-0AD0-9AFF-8C7F-E88959CBE48F}"/>
              </a:ext>
            </a:extLst>
          </p:cNvPr>
          <p:cNvSpPr txBox="1"/>
          <p:nvPr/>
        </p:nvSpPr>
        <p:spPr>
          <a:xfrm>
            <a:off x="1253588" y="659206"/>
            <a:ext cx="5878155" cy="646331"/>
          </a:xfrm>
          <a:prstGeom prst="rect">
            <a:avLst/>
          </a:prstGeom>
          <a:noFill/>
        </p:spPr>
        <p:txBody>
          <a:bodyPr wrap="square" rtlCol="0">
            <a:spAutoFit/>
          </a:bodyPr>
          <a:lstStyle/>
          <a:p>
            <a:r>
              <a:rPr lang="en-US" sz="3600" b="1" dirty="0">
                <a:solidFill>
                  <a:schemeClr val="bg1"/>
                </a:solidFill>
                <a:latin typeface="DM Serif Display" pitchFamily="2" charset="0"/>
                <a:ea typeface="Jost Medium" pitchFamily="2" charset="0"/>
                <a:cs typeface="Poppins SemiBold" panose="00000700000000000000" pitchFamily="2" charset="0"/>
              </a:rPr>
              <a:t>V. </a:t>
            </a:r>
            <a:r>
              <a:rPr lang="en-US" sz="3600" b="1" dirty="0" err="1">
                <a:solidFill>
                  <a:schemeClr val="bg1"/>
                </a:solidFill>
                <a:latin typeface="DM Serif Display" pitchFamily="2" charset="0"/>
                <a:ea typeface="Jost Medium" pitchFamily="2" charset="0"/>
                <a:cs typeface="Poppins SemiBold" panose="00000700000000000000" pitchFamily="2" charset="0"/>
              </a:rPr>
              <a:t>Đánh</a:t>
            </a:r>
            <a:r>
              <a:rPr lang="en-US" sz="3600" b="1" dirty="0">
                <a:solidFill>
                  <a:schemeClr val="bg1"/>
                </a:solidFill>
                <a:latin typeface="DM Serif Display" pitchFamily="2" charset="0"/>
                <a:ea typeface="Jost Medium" pitchFamily="2" charset="0"/>
                <a:cs typeface="Poppins SemiBold" panose="00000700000000000000" pitchFamily="2" charset="0"/>
              </a:rPr>
              <a:t> </a:t>
            </a:r>
            <a:r>
              <a:rPr lang="en-US" sz="3600" b="1" dirty="0" err="1">
                <a:solidFill>
                  <a:schemeClr val="bg1"/>
                </a:solidFill>
                <a:latin typeface="DM Serif Display" pitchFamily="2" charset="0"/>
                <a:ea typeface="Jost Medium" pitchFamily="2" charset="0"/>
                <a:cs typeface="Poppins SemiBold" panose="00000700000000000000" pitchFamily="2" charset="0"/>
              </a:rPr>
              <a:t>giá</a:t>
            </a:r>
            <a:r>
              <a:rPr lang="en-US" sz="3600" b="1" dirty="0">
                <a:solidFill>
                  <a:schemeClr val="bg1"/>
                </a:solidFill>
                <a:latin typeface="DM Serif Display" pitchFamily="2" charset="0"/>
                <a:ea typeface="Jost Medium" pitchFamily="2" charset="0"/>
                <a:cs typeface="Poppins SemiBold" panose="00000700000000000000" pitchFamily="2" charset="0"/>
              </a:rPr>
              <a:t> </a:t>
            </a:r>
            <a:r>
              <a:rPr lang="en-US" sz="3600" b="1" dirty="0" err="1">
                <a:solidFill>
                  <a:schemeClr val="bg1"/>
                </a:solidFill>
                <a:latin typeface="DM Serif Display" pitchFamily="2" charset="0"/>
                <a:ea typeface="Jost Medium" pitchFamily="2" charset="0"/>
                <a:cs typeface="Poppins SemiBold" panose="00000700000000000000" pitchFamily="2" charset="0"/>
              </a:rPr>
              <a:t>và</a:t>
            </a:r>
            <a:r>
              <a:rPr lang="en-US" sz="3600" b="1" dirty="0">
                <a:solidFill>
                  <a:schemeClr val="bg1"/>
                </a:solidFill>
                <a:latin typeface="DM Serif Display" pitchFamily="2" charset="0"/>
                <a:ea typeface="Jost Medium" pitchFamily="2" charset="0"/>
                <a:cs typeface="Poppins SemiBold" panose="00000700000000000000" pitchFamily="2" charset="0"/>
              </a:rPr>
              <a:t> </a:t>
            </a:r>
            <a:r>
              <a:rPr lang="en-US" sz="3600" b="1" dirty="0" err="1">
                <a:solidFill>
                  <a:schemeClr val="bg1"/>
                </a:solidFill>
                <a:latin typeface="DM Serif Display" pitchFamily="2" charset="0"/>
                <a:ea typeface="Jost Medium" pitchFamily="2" charset="0"/>
                <a:cs typeface="Poppins SemiBold" panose="00000700000000000000" pitchFamily="2" charset="0"/>
              </a:rPr>
              <a:t>kết</a:t>
            </a:r>
            <a:r>
              <a:rPr lang="en-US" sz="3600" b="1" dirty="0">
                <a:solidFill>
                  <a:schemeClr val="bg1"/>
                </a:solidFill>
                <a:latin typeface="DM Serif Display" pitchFamily="2" charset="0"/>
                <a:ea typeface="Jost Medium" pitchFamily="2" charset="0"/>
                <a:cs typeface="Poppins SemiBold" panose="00000700000000000000" pitchFamily="2" charset="0"/>
              </a:rPr>
              <a:t> </a:t>
            </a:r>
            <a:r>
              <a:rPr lang="en-US" sz="3600" b="1" dirty="0" err="1">
                <a:solidFill>
                  <a:schemeClr val="bg1"/>
                </a:solidFill>
                <a:latin typeface="DM Serif Display" pitchFamily="2" charset="0"/>
                <a:ea typeface="Jost Medium" pitchFamily="2" charset="0"/>
                <a:cs typeface="Poppins SemiBold" panose="00000700000000000000" pitchFamily="2" charset="0"/>
              </a:rPr>
              <a:t>luận</a:t>
            </a:r>
            <a:endParaRPr lang="en-US" sz="3600" b="1" dirty="0">
              <a:solidFill>
                <a:schemeClr val="bg1"/>
              </a:solidFill>
              <a:latin typeface="DM Serif Display" pitchFamily="2" charset="0"/>
              <a:ea typeface="Jost Medium" pitchFamily="2" charset="0"/>
              <a:cs typeface="Poppins SemiBold" panose="00000700000000000000" pitchFamily="2" charset="0"/>
            </a:endParaRPr>
          </a:p>
        </p:txBody>
      </p:sp>
      <p:sp>
        <p:nvSpPr>
          <p:cNvPr id="11" name="TextBox 10">
            <a:extLst>
              <a:ext uri="{FF2B5EF4-FFF2-40B4-BE49-F238E27FC236}">
                <a16:creationId xmlns:a16="http://schemas.microsoft.com/office/drawing/2014/main" id="{64841B10-C8EC-32C3-382C-3F2623EDA1FB}"/>
              </a:ext>
            </a:extLst>
          </p:cNvPr>
          <p:cNvSpPr txBox="1"/>
          <p:nvPr/>
        </p:nvSpPr>
        <p:spPr>
          <a:xfrm>
            <a:off x="1670089" y="1656881"/>
            <a:ext cx="7341608" cy="611899"/>
          </a:xfrm>
          <a:prstGeom prst="rect">
            <a:avLst/>
          </a:prstGeom>
          <a:noFill/>
        </p:spPr>
        <p:txBody>
          <a:bodyPr wrap="square" rtlCol="0">
            <a:spAutoFit/>
          </a:bodyPr>
          <a:lstStyle>
            <a:defPPr>
              <a:defRPr lang="en-US"/>
            </a:defPPr>
            <a:lvl1pPr>
              <a:lnSpc>
                <a:spcPct val="150000"/>
              </a:lnSpc>
              <a:defRPr sz="1200">
                <a:solidFill>
                  <a:schemeClr val="tx1">
                    <a:lumMod val="85000"/>
                    <a:lumOff val="15000"/>
                  </a:schemeClr>
                </a:solidFill>
                <a:latin typeface="Open Sans Medium" pitchFamily="2" charset="0"/>
                <a:ea typeface="Open Sans Light" panose="020B0606030504020204" pitchFamily="34" charset="0"/>
                <a:cs typeface="Open Sans Light" panose="020B0606030504020204" pitchFamily="34" charset="0"/>
              </a:defRPr>
            </a:lvl1pPr>
          </a:lstStyle>
          <a:p>
            <a:r>
              <a:rPr lang="vi-VN" b="1" dirty="0"/>
              <a:t>Dựa vào sự phân tích trên, những </a:t>
            </a:r>
            <a:r>
              <a:rPr lang="vi-VN" b="1" dirty="0">
                <a:solidFill>
                  <a:srgbClr val="FF0000"/>
                </a:solidFill>
              </a:rPr>
              <a:t>người bị đột quỵ đa số có độ tuổi, mắc bệnh tim, lượng đường trong cơ thể và chỉ số BMI cao</a:t>
            </a:r>
            <a:r>
              <a:rPr lang="vi-VN" b="1" dirty="0"/>
              <a:t> hơn so với người không mắc bệnh. </a:t>
            </a:r>
          </a:p>
        </p:txBody>
      </p:sp>
      <p:sp>
        <p:nvSpPr>
          <p:cNvPr id="13" name="Rounded Rectangle 12">
            <a:extLst>
              <a:ext uri="{FF2B5EF4-FFF2-40B4-BE49-F238E27FC236}">
                <a16:creationId xmlns:a16="http://schemas.microsoft.com/office/drawing/2014/main" id="{66A61ED6-E987-1136-2D4F-351B9CDDB521}"/>
              </a:ext>
            </a:extLst>
          </p:cNvPr>
          <p:cNvSpPr/>
          <p:nvPr/>
        </p:nvSpPr>
        <p:spPr>
          <a:xfrm rot="5400000">
            <a:off x="4774930" y="-835295"/>
            <a:ext cx="1527662" cy="8486827"/>
          </a:xfrm>
          <a:prstGeom prst="roundRect">
            <a:avLst>
              <a:gd name="adj" fmla="val 50000"/>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1BE1A10-3AB4-A3AA-5B2F-B39159D4F7CF}"/>
              </a:ext>
            </a:extLst>
          </p:cNvPr>
          <p:cNvSpPr/>
          <p:nvPr/>
        </p:nvSpPr>
        <p:spPr>
          <a:xfrm rot="19041515">
            <a:off x="110259" y="5339161"/>
            <a:ext cx="1699413" cy="845275"/>
          </a:xfrm>
          <a:prstGeom prst="ellipse">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Picture Placeholder 26">
            <a:extLst>
              <a:ext uri="{FF2B5EF4-FFF2-40B4-BE49-F238E27FC236}">
                <a16:creationId xmlns:a16="http://schemas.microsoft.com/office/drawing/2014/main" id="{96167876-94C9-6BAF-E00B-77A0E8076315}"/>
              </a:ext>
            </a:extLst>
          </p:cNvPr>
          <p:cNvSpPr txBox="1">
            <a:spLocks/>
          </p:cNvSpPr>
          <p:nvPr/>
        </p:nvSpPr>
        <p:spPr>
          <a:xfrm>
            <a:off x="0" y="14162"/>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a:lstStyle/>
          <a:p>
            <a:endParaRPr lang="en-US"/>
          </a:p>
        </p:txBody>
      </p:sp>
      <p:sp>
        <p:nvSpPr>
          <p:cNvPr id="23" name="Rounded Rectangle 12">
            <a:extLst>
              <a:ext uri="{FF2B5EF4-FFF2-40B4-BE49-F238E27FC236}">
                <a16:creationId xmlns:a16="http://schemas.microsoft.com/office/drawing/2014/main" id="{BA544CBE-6B1D-A2CC-1507-AA30A1D62AF5}"/>
              </a:ext>
            </a:extLst>
          </p:cNvPr>
          <p:cNvSpPr/>
          <p:nvPr/>
        </p:nvSpPr>
        <p:spPr>
          <a:xfrm rot="5400000">
            <a:off x="4652267" y="1045293"/>
            <a:ext cx="1772987" cy="8612660"/>
          </a:xfrm>
          <a:prstGeom prst="roundRect">
            <a:avLst>
              <a:gd name="adj" fmla="val 50000"/>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9ED7B6D1-B267-A213-BBE7-70321079EEC4}"/>
              </a:ext>
            </a:extLst>
          </p:cNvPr>
          <p:cNvSpPr txBox="1"/>
          <p:nvPr/>
        </p:nvSpPr>
        <p:spPr>
          <a:xfrm>
            <a:off x="1670089" y="2783402"/>
            <a:ext cx="7944950" cy="1165897"/>
          </a:xfrm>
          <a:prstGeom prst="rect">
            <a:avLst/>
          </a:prstGeom>
          <a:noFill/>
        </p:spPr>
        <p:txBody>
          <a:bodyPr wrap="square" rtlCol="0">
            <a:spAutoFit/>
          </a:bodyPr>
          <a:lstStyle>
            <a:defPPr>
              <a:defRPr lang="en-US"/>
            </a:defPPr>
            <a:lvl1pPr>
              <a:lnSpc>
                <a:spcPct val="150000"/>
              </a:lnSpc>
              <a:defRPr sz="1200">
                <a:solidFill>
                  <a:schemeClr val="tx1">
                    <a:lumMod val="85000"/>
                    <a:lumOff val="15000"/>
                  </a:schemeClr>
                </a:solidFill>
                <a:latin typeface="Open Sans Medium" pitchFamily="2" charset="0"/>
                <a:ea typeface="Open Sans Light" panose="020B0606030504020204" pitchFamily="34" charset="0"/>
                <a:cs typeface="Open Sans Light" panose="020B0606030504020204" pitchFamily="34" charset="0"/>
              </a:defRPr>
            </a:lvl1pPr>
          </a:lstStyle>
          <a:p>
            <a:r>
              <a:rPr lang="vi-VN" b="1" dirty="0"/>
              <a:t>Kết hợp với việc EDA để </a:t>
            </a:r>
            <a:r>
              <a:rPr lang="vi-VN" b="1" dirty="0">
                <a:solidFill>
                  <a:srgbClr val="FF0000"/>
                </a:solidFill>
              </a:rPr>
              <a:t>phân tích nguyên nhân </a:t>
            </a:r>
            <a:r>
              <a:rPr lang="vi-VN" b="1" dirty="0"/>
              <a:t>dẫn đến đột quỵ, trong tương lai:</a:t>
            </a:r>
          </a:p>
          <a:p>
            <a:pPr marL="171450" indent="-171450">
              <a:buFont typeface="Arial" panose="020B0604020202020204" pitchFamily="34" charset="0"/>
              <a:buChar char="•"/>
            </a:pPr>
            <a:r>
              <a:rPr lang="vi-VN" b="1" dirty="0">
                <a:solidFill>
                  <a:srgbClr val="FF0000"/>
                </a:solidFill>
              </a:rPr>
              <a:t>Tập trung</a:t>
            </a:r>
            <a:r>
              <a:rPr lang="vi-VN" b="1" dirty="0"/>
              <a:t> vào nhóm người có khả năng cao như </a:t>
            </a:r>
            <a:r>
              <a:rPr lang="vi-VN" b="1" dirty="0">
                <a:solidFill>
                  <a:srgbClr val="FF0000"/>
                </a:solidFill>
              </a:rPr>
              <a:t>người già, người bị tim,….</a:t>
            </a:r>
          </a:p>
          <a:p>
            <a:pPr marL="171450" indent="-171450">
              <a:buFont typeface="Arial" panose="020B0604020202020204" pitchFamily="34" charset="0"/>
              <a:buChar char="•"/>
            </a:pPr>
            <a:r>
              <a:rPr lang="vi-VN" b="1" dirty="0">
                <a:solidFill>
                  <a:srgbClr val="FF0000"/>
                </a:solidFill>
              </a:rPr>
              <a:t>Nâng cao sức khỏe </a:t>
            </a:r>
            <a:r>
              <a:rPr lang="vi-VN" b="1" dirty="0"/>
              <a:t>và chú ý </a:t>
            </a:r>
            <a:r>
              <a:rPr lang="vi-VN" b="1" dirty="0">
                <a:solidFill>
                  <a:srgbClr val="FF0000"/>
                </a:solidFill>
              </a:rPr>
              <a:t>chế độ ăn uống</a:t>
            </a:r>
          </a:p>
          <a:p>
            <a:pPr marL="171450" indent="-171450">
              <a:buFont typeface="Arial" panose="020B0604020202020204" pitchFamily="34" charset="0"/>
              <a:buChar char="•"/>
            </a:pPr>
            <a:r>
              <a:rPr lang="vi-VN" b="1" dirty="0"/>
              <a:t>Thường xuyên </a:t>
            </a:r>
            <a:r>
              <a:rPr lang="vi-VN" b="1" dirty="0">
                <a:solidFill>
                  <a:srgbClr val="FF0000"/>
                </a:solidFill>
              </a:rPr>
              <a:t>khám sức khỏe định kì</a:t>
            </a:r>
          </a:p>
        </p:txBody>
      </p:sp>
      <p:sp>
        <p:nvSpPr>
          <p:cNvPr id="28" name="TextBox 27">
            <a:extLst>
              <a:ext uri="{FF2B5EF4-FFF2-40B4-BE49-F238E27FC236}">
                <a16:creationId xmlns:a16="http://schemas.microsoft.com/office/drawing/2014/main" id="{15590D15-D961-0EE8-61A2-126D5690464D}"/>
              </a:ext>
            </a:extLst>
          </p:cNvPr>
          <p:cNvSpPr txBox="1"/>
          <p:nvPr/>
        </p:nvSpPr>
        <p:spPr>
          <a:xfrm>
            <a:off x="1670089" y="4666641"/>
            <a:ext cx="7944950" cy="1442896"/>
          </a:xfrm>
          <a:prstGeom prst="rect">
            <a:avLst/>
          </a:prstGeom>
          <a:noFill/>
        </p:spPr>
        <p:txBody>
          <a:bodyPr wrap="square" rtlCol="0">
            <a:spAutoFit/>
          </a:bodyPr>
          <a:lstStyle>
            <a:defPPr>
              <a:defRPr lang="en-US"/>
            </a:defPPr>
            <a:lvl1pPr>
              <a:lnSpc>
                <a:spcPct val="150000"/>
              </a:lnSpc>
              <a:defRPr sz="1200">
                <a:solidFill>
                  <a:schemeClr val="tx1">
                    <a:lumMod val="85000"/>
                    <a:lumOff val="15000"/>
                  </a:schemeClr>
                </a:solidFill>
                <a:latin typeface="Open Sans Medium" pitchFamily="2" charset="0"/>
                <a:ea typeface="Open Sans Light" panose="020B0606030504020204" pitchFamily="34" charset="0"/>
                <a:cs typeface="Open Sans Light" panose="020B0606030504020204" pitchFamily="34" charset="0"/>
              </a:defRPr>
            </a:lvl1pPr>
          </a:lstStyle>
          <a:p>
            <a:r>
              <a:rPr lang="vi-VN" b="1" dirty="0"/>
              <a:t>Với tập dữ liệu này thì </a:t>
            </a:r>
            <a:r>
              <a:rPr lang="vi-VN" b="1" dirty="0">
                <a:solidFill>
                  <a:srgbClr val="FF0000"/>
                </a:solidFill>
              </a:rPr>
              <a:t>mô hình Random Forest kết hợp với oversampling </a:t>
            </a:r>
            <a:r>
              <a:rPr lang="vi-VN" b="1" dirty="0"/>
              <a:t>sẽ </a:t>
            </a:r>
            <a:r>
              <a:rPr lang="vi-VN" b="1" dirty="0">
                <a:solidFill>
                  <a:srgbClr val="FF0000"/>
                </a:solidFill>
              </a:rPr>
              <a:t>đạt kết quả dự đoán tốt khi sử dụng tất cả các biến</a:t>
            </a:r>
            <a:r>
              <a:rPr lang="vi-VN" b="1" dirty="0"/>
              <a:t> để dự đoán độ quỵ.</a:t>
            </a:r>
          </a:p>
          <a:p>
            <a:r>
              <a:rPr lang="vi-VN" b="1" dirty="0"/>
              <a:t>Random Forest kết hợp với oversampling </a:t>
            </a:r>
            <a:r>
              <a:rPr lang="vi-VN" b="1" dirty="0">
                <a:solidFill>
                  <a:srgbClr val="FF0000"/>
                </a:solidFill>
              </a:rPr>
              <a:t>có độ chính xác cao 96%</a:t>
            </a:r>
            <a:r>
              <a:rPr lang="vi-VN" b="1" dirty="0"/>
              <a:t>, xét về </a:t>
            </a:r>
            <a:r>
              <a:rPr lang="vi-VN" b="1" dirty="0">
                <a:solidFill>
                  <a:srgbClr val="FF0000"/>
                </a:solidFill>
              </a:rPr>
              <a:t>chỉ số precision/recall/F1-score </a:t>
            </a:r>
            <a:r>
              <a:rPr lang="vi-VN" b="1" dirty="0"/>
              <a:t>thì tỷ lệ % của mô hình cũng </a:t>
            </a:r>
            <a:r>
              <a:rPr lang="vi-VN" b="1" dirty="0">
                <a:solidFill>
                  <a:srgbClr val="FF0000"/>
                </a:solidFill>
              </a:rPr>
              <a:t>cao hơn các mô hình còn lại</a:t>
            </a:r>
          </a:p>
          <a:p>
            <a:r>
              <a:rPr lang="en-US" b="1" dirty="0"/>
              <a:t>=&gt; </a:t>
            </a:r>
            <a:r>
              <a:rPr lang="vi-VN" b="1" dirty="0">
                <a:solidFill>
                  <a:srgbClr val="FF0000"/>
                </a:solidFill>
              </a:rPr>
              <a:t>Rất thích hợp cho dự đoán.</a:t>
            </a:r>
          </a:p>
        </p:txBody>
      </p:sp>
    </p:spTree>
    <p:extLst>
      <p:ext uri="{BB962C8B-B14F-4D97-AF65-F5344CB8AC3E}">
        <p14:creationId xmlns:p14="http://schemas.microsoft.com/office/powerpoint/2010/main" val="35272971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1D77279C-77CD-B9C3-DD19-FDDA3C9A89EC}"/>
              </a:ext>
            </a:extLst>
          </p:cNvPr>
          <p:cNvSpPr>
            <a:spLocks noGrp="1"/>
          </p:cNvSpPr>
          <p:nvPr>
            <p:ph type="pic" sz="quarter" idx="10"/>
          </p:nvPr>
        </p:nvSpPr>
        <p:spPr/>
        <p:txBody>
          <a:bodyPr/>
          <a:lstStyle/>
          <a:p>
            <a:endParaRPr lang="en-US"/>
          </a:p>
        </p:txBody>
      </p:sp>
      <p:sp>
        <p:nvSpPr>
          <p:cNvPr id="24" name="Rectangle 23">
            <a:extLst>
              <a:ext uri="{FF2B5EF4-FFF2-40B4-BE49-F238E27FC236}">
                <a16:creationId xmlns:a16="http://schemas.microsoft.com/office/drawing/2014/main" id="{9227DE70-17A4-CBF6-6616-AB676DFBAA59}"/>
              </a:ext>
            </a:extLst>
          </p:cNvPr>
          <p:cNvSpPr/>
          <p:nvPr/>
        </p:nvSpPr>
        <p:spPr>
          <a:xfrm>
            <a:off x="0" y="0"/>
            <a:ext cx="12192000" cy="6858000"/>
          </a:xfrm>
          <a:prstGeom prst="rect">
            <a:avLst/>
          </a:prstGeom>
          <a:solidFill>
            <a:schemeClr val="tx2">
              <a:alpha val="7700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838C420-0AD0-9AFF-8C7F-E88959CBE48F}"/>
              </a:ext>
            </a:extLst>
          </p:cNvPr>
          <p:cNvSpPr txBox="1"/>
          <p:nvPr/>
        </p:nvSpPr>
        <p:spPr>
          <a:xfrm>
            <a:off x="7406738" y="2907106"/>
            <a:ext cx="5878155" cy="646331"/>
          </a:xfrm>
          <a:prstGeom prst="rect">
            <a:avLst/>
          </a:prstGeom>
          <a:noFill/>
        </p:spPr>
        <p:txBody>
          <a:bodyPr wrap="square" rtlCol="0">
            <a:spAutoFit/>
          </a:bodyPr>
          <a:lstStyle/>
          <a:p>
            <a:r>
              <a:rPr lang="en-US" sz="3600" b="1" dirty="0">
                <a:solidFill>
                  <a:schemeClr val="bg1"/>
                </a:solidFill>
                <a:latin typeface="DM Serif Display" pitchFamily="2" charset="0"/>
                <a:ea typeface="Jost Medium" pitchFamily="2" charset="0"/>
                <a:cs typeface="Poppins SemiBold" panose="00000700000000000000" pitchFamily="2" charset="0"/>
              </a:rPr>
              <a:t>THANK YOU!</a:t>
            </a:r>
          </a:p>
        </p:txBody>
      </p:sp>
      <p:sp>
        <p:nvSpPr>
          <p:cNvPr id="29" name="Picture Placeholder 26">
            <a:extLst>
              <a:ext uri="{FF2B5EF4-FFF2-40B4-BE49-F238E27FC236}">
                <a16:creationId xmlns:a16="http://schemas.microsoft.com/office/drawing/2014/main" id="{96167876-94C9-6BAF-E00B-77A0E8076315}"/>
              </a:ext>
            </a:extLst>
          </p:cNvPr>
          <p:cNvSpPr txBox="1">
            <a:spLocks/>
          </p:cNvSpPr>
          <p:nvPr/>
        </p:nvSpPr>
        <p:spPr>
          <a:xfrm>
            <a:off x="0" y="14162"/>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a:lstStyle/>
          <a:p>
            <a:endParaRPr lang="en-US"/>
          </a:p>
        </p:txBody>
      </p:sp>
      <p:pic>
        <p:nvPicPr>
          <p:cNvPr id="3" name="Picture 2" descr="Thank You Teodor the Cat">
            <a:extLst>
              <a:ext uri="{FF2B5EF4-FFF2-40B4-BE49-F238E27FC236}">
                <a16:creationId xmlns:a16="http://schemas.microsoft.com/office/drawing/2014/main" id="{1979A2FD-3993-F878-65B7-1D4C63801C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275" y="480239"/>
            <a:ext cx="6337005" cy="6337005"/>
          </a:xfrm>
          <a:prstGeom prst="rect">
            <a:avLst/>
          </a:prstGeom>
        </p:spPr>
      </p:pic>
    </p:spTree>
    <p:extLst>
      <p:ext uri="{BB962C8B-B14F-4D97-AF65-F5344CB8AC3E}">
        <p14:creationId xmlns:p14="http://schemas.microsoft.com/office/powerpoint/2010/main" val="2201173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D562FD-E8C8-EC0F-F9E8-83A0362E165F}"/>
              </a:ext>
            </a:extLst>
          </p:cNvPr>
          <p:cNvSpPr txBox="1"/>
          <p:nvPr/>
        </p:nvSpPr>
        <p:spPr>
          <a:xfrm>
            <a:off x="1343425" y="1765303"/>
            <a:ext cx="3698210" cy="2308324"/>
          </a:xfrm>
          <a:prstGeom prst="rect">
            <a:avLst/>
          </a:prstGeom>
          <a:noFill/>
        </p:spPr>
        <p:txBody>
          <a:bodyPr wrap="square" rtlCol="0">
            <a:spAutoFit/>
          </a:bodyPr>
          <a:lstStyle/>
          <a:p>
            <a:r>
              <a:rPr lang="en-US" sz="3600" b="1" dirty="0">
                <a:solidFill>
                  <a:schemeClr val="accent1"/>
                </a:solidFill>
                <a:latin typeface="DM Serif Display" pitchFamily="2" charset="0"/>
                <a:ea typeface="Jost Medium" pitchFamily="2" charset="0"/>
                <a:cs typeface="Poppins SemiBold" panose="00000700000000000000" pitchFamily="2" charset="0"/>
              </a:rPr>
              <a:t>Ý </a:t>
            </a:r>
            <a:r>
              <a:rPr lang="en-US" sz="3600" b="1" dirty="0" err="1">
                <a:solidFill>
                  <a:schemeClr val="accent1"/>
                </a:solidFill>
                <a:latin typeface="DM Serif Display" pitchFamily="2" charset="0"/>
                <a:ea typeface="Jost Medium" pitchFamily="2" charset="0"/>
                <a:cs typeface="Poppins SemiBold" panose="00000700000000000000" pitchFamily="2" charset="0"/>
              </a:rPr>
              <a:t>nghĩa</a:t>
            </a:r>
            <a:r>
              <a:rPr lang="en-US" sz="3600" b="1" dirty="0">
                <a:solidFill>
                  <a:schemeClr val="accent1"/>
                </a:solidFill>
                <a:latin typeface="DM Serif Display" pitchFamily="2" charset="0"/>
                <a:ea typeface="Jost Medium" pitchFamily="2" charset="0"/>
                <a:cs typeface="Poppins SemiBold" panose="00000700000000000000" pitchFamily="2" charset="0"/>
              </a:rPr>
              <a:t> </a:t>
            </a:r>
            <a:r>
              <a:rPr lang="en-US" sz="3600" b="1" dirty="0" err="1">
                <a:latin typeface="DM Serif Display" pitchFamily="2" charset="0"/>
                <a:ea typeface="Jost Medium" pitchFamily="2" charset="0"/>
                <a:cs typeface="Poppins SemiBold" panose="00000700000000000000" pitchFamily="2" charset="0"/>
              </a:rPr>
              <a:t>và</a:t>
            </a:r>
            <a:r>
              <a:rPr lang="en-US" sz="3600" b="1" dirty="0">
                <a:latin typeface="DM Serif Display" pitchFamily="2" charset="0"/>
                <a:ea typeface="Jost Medium" pitchFamily="2" charset="0"/>
                <a:cs typeface="Poppins SemiBold" panose="00000700000000000000" pitchFamily="2" charset="0"/>
              </a:rPr>
              <a:t> </a:t>
            </a:r>
            <a:r>
              <a:rPr lang="en-US" sz="3600" b="1" dirty="0" err="1">
                <a:latin typeface="DM Serif Display" pitchFamily="2" charset="0"/>
                <a:ea typeface="Jost Medium" pitchFamily="2" charset="0"/>
                <a:cs typeface="Poppins SemiBold" panose="00000700000000000000" pitchFamily="2" charset="0"/>
              </a:rPr>
              <a:t>các</a:t>
            </a:r>
            <a:r>
              <a:rPr lang="en-US" sz="3600" b="1" dirty="0">
                <a:latin typeface="DM Serif Display" pitchFamily="2" charset="0"/>
                <a:ea typeface="Jost Medium" pitchFamily="2" charset="0"/>
                <a:cs typeface="Poppins SemiBold" panose="00000700000000000000" pitchFamily="2" charset="0"/>
              </a:rPr>
              <a:t> </a:t>
            </a:r>
            <a:r>
              <a:rPr lang="en-US" sz="3600" b="1" dirty="0" err="1">
                <a:solidFill>
                  <a:schemeClr val="accent1"/>
                </a:solidFill>
                <a:latin typeface="DM Serif Display" pitchFamily="2" charset="0"/>
                <a:ea typeface="Jost Medium" pitchFamily="2" charset="0"/>
                <a:cs typeface="Poppins SemiBold" panose="00000700000000000000" pitchFamily="2" charset="0"/>
              </a:rPr>
              <a:t>thông</a:t>
            </a:r>
            <a:r>
              <a:rPr lang="en-US" sz="3600" b="1" dirty="0">
                <a:solidFill>
                  <a:schemeClr val="accent1"/>
                </a:solidFill>
                <a:latin typeface="DM Serif Display" pitchFamily="2" charset="0"/>
                <a:ea typeface="Jost Medium" pitchFamily="2" charset="0"/>
                <a:cs typeface="Poppins SemiBold" panose="00000700000000000000" pitchFamily="2" charset="0"/>
              </a:rPr>
              <a:t> tin </a:t>
            </a:r>
            <a:r>
              <a:rPr lang="en-US" sz="3600" b="1" dirty="0" err="1">
                <a:latin typeface="DM Serif Display" pitchFamily="2" charset="0"/>
                <a:ea typeface="Jost Medium" pitchFamily="2" charset="0"/>
                <a:cs typeface="Poppins SemiBold" panose="00000700000000000000" pitchFamily="2" charset="0"/>
              </a:rPr>
              <a:t>cột</a:t>
            </a:r>
            <a:r>
              <a:rPr lang="en-US" sz="3600" b="1" dirty="0">
                <a:latin typeface="DM Serif Display" pitchFamily="2" charset="0"/>
                <a:ea typeface="Jost Medium" pitchFamily="2" charset="0"/>
                <a:cs typeface="Poppins SemiBold" panose="00000700000000000000" pitchFamily="2" charset="0"/>
              </a:rPr>
              <a:t>:</a:t>
            </a:r>
            <a:br>
              <a:rPr lang="en-US" sz="3600" b="1" dirty="0">
                <a:latin typeface="DM Serif Display" pitchFamily="2" charset="0"/>
                <a:ea typeface="Jost Medium" pitchFamily="2" charset="0"/>
                <a:cs typeface="Poppins SemiBold" panose="00000700000000000000" pitchFamily="2" charset="0"/>
              </a:rPr>
            </a:br>
            <a:br>
              <a:rPr lang="en-US" sz="3600" b="1" dirty="0">
                <a:latin typeface="DM Serif Display" pitchFamily="2" charset="0"/>
                <a:ea typeface="Jost Medium" pitchFamily="2" charset="0"/>
                <a:cs typeface="Poppins SemiBold" panose="00000700000000000000" pitchFamily="2" charset="0"/>
              </a:rPr>
            </a:br>
            <a:endParaRPr lang="id-ID" sz="3600" b="1" dirty="0">
              <a:latin typeface="DM Serif Display" pitchFamily="2" charset="0"/>
              <a:ea typeface="Jost Medium" pitchFamily="2" charset="0"/>
              <a:cs typeface="Poppins SemiBold" panose="00000700000000000000" pitchFamily="2" charset="0"/>
            </a:endParaRPr>
          </a:p>
        </p:txBody>
      </p:sp>
      <p:sp>
        <p:nvSpPr>
          <p:cNvPr id="6" name="TextBox 5">
            <a:extLst>
              <a:ext uri="{FF2B5EF4-FFF2-40B4-BE49-F238E27FC236}">
                <a16:creationId xmlns:a16="http://schemas.microsoft.com/office/drawing/2014/main" id="{CA9DD487-6764-04EC-283F-A62F15F64422}"/>
              </a:ext>
            </a:extLst>
          </p:cNvPr>
          <p:cNvSpPr txBox="1"/>
          <p:nvPr/>
        </p:nvSpPr>
        <p:spPr>
          <a:xfrm>
            <a:off x="528757" y="562239"/>
            <a:ext cx="3157417" cy="369332"/>
          </a:xfrm>
          <a:prstGeom prst="rect">
            <a:avLst/>
          </a:prstGeom>
          <a:noFill/>
        </p:spPr>
        <p:txBody>
          <a:bodyPr wrap="square" rtlCol="0">
            <a:spAutoFit/>
          </a:bodyPr>
          <a:lstStyle/>
          <a:p>
            <a:r>
              <a:rPr lang="en-US" b="1" dirty="0">
                <a:latin typeface="Open Sans Medium" pitchFamily="2" charset="0"/>
                <a:ea typeface="Open Sans Light" panose="020B0606030504020204" pitchFamily="34" charset="0"/>
                <a:cs typeface="Open Sans Light" panose="020B0606030504020204" pitchFamily="34" charset="0"/>
              </a:rPr>
              <a:t>I. Thông tin </a:t>
            </a:r>
            <a:r>
              <a:rPr lang="en-US" b="1" dirty="0" err="1">
                <a:latin typeface="Open Sans Medium" pitchFamily="2" charset="0"/>
                <a:ea typeface="Open Sans Light" panose="020B0606030504020204" pitchFamily="34" charset="0"/>
                <a:cs typeface="Open Sans Light" panose="020B0606030504020204" pitchFamily="34" charset="0"/>
              </a:rPr>
              <a:t>về</a:t>
            </a:r>
            <a:r>
              <a:rPr lang="en-US" b="1" dirty="0">
                <a:latin typeface="Open Sans Medium" pitchFamily="2" charset="0"/>
                <a:ea typeface="Open Sans Light" panose="020B0606030504020204" pitchFamily="34" charset="0"/>
                <a:cs typeface="Open Sans Light" panose="020B0606030504020204" pitchFamily="34" charset="0"/>
              </a:rPr>
              <a:t> </a:t>
            </a:r>
            <a:r>
              <a:rPr lang="en-US" b="1" dirty="0" err="1">
                <a:latin typeface="Open Sans Medium" pitchFamily="2" charset="0"/>
                <a:ea typeface="Open Sans Light" panose="020B0606030504020204" pitchFamily="34" charset="0"/>
                <a:cs typeface="Open Sans Light" panose="020B0606030504020204" pitchFamily="34" charset="0"/>
              </a:rPr>
              <a:t>tập</a:t>
            </a:r>
            <a:r>
              <a:rPr lang="en-US" b="1" dirty="0">
                <a:latin typeface="Open Sans Medium" pitchFamily="2" charset="0"/>
                <a:ea typeface="Open Sans Light" panose="020B0606030504020204" pitchFamily="34" charset="0"/>
                <a:cs typeface="Open Sans Light" panose="020B0606030504020204" pitchFamily="34" charset="0"/>
              </a:rPr>
              <a:t> </a:t>
            </a:r>
            <a:r>
              <a:rPr lang="en-US" b="1" dirty="0" err="1">
                <a:latin typeface="Open Sans Medium" pitchFamily="2" charset="0"/>
                <a:ea typeface="Open Sans Light" panose="020B0606030504020204" pitchFamily="34" charset="0"/>
                <a:cs typeface="Open Sans Light" panose="020B0606030504020204" pitchFamily="34" charset="0"/>
              </a:rPr>
              <a:t>dữ</a:t>
            </a:r>
            <a:r>
              <a:rPr lang="en-US" b="1" dirty="0">
                <a:latin typeface="Open Sans Medium" pitchFamily="2" charset="0"/>
                <a:ea typeface="Open Sans Light" panose="020B0606030504020204" pitchFamily="34" charset="0"/>
                <a:cs typeface="Open Sans Light" panose="020B0606030504020204" pitchFamily="34" charset="0"/>
              </a:rPr>
              <a:t> </a:t>
            </a:r>
            <a:r>
              <a:rPr lang="en-US" b="1" dirty="0" err="1">
                <a:latin typeface="Open Sans Medium" pitchFamily="2" charset="0"/>
                <a:ea typeface="Open Sans Light" panose="020B0606030504020204" pitchFamily="34" charset="0"/>
                <a:cs typeface="Open Sans Light" panose="020B0606030504020204" pitchFamily="34" charset="0"/>
              </a:rPr>
              <a:t>liệu</a:t>
            </a:r>
            <a:endParaRPr lang="id-ID" b="1" dirty="0">
              <a:latin typeface="Open Sans Medium" pitchFamily="2" charset="0"/>
              <a:ea typeface="Open Sans ExtraBold" panose="020B0606030504020204" pitchFamily="34" charset="0"/>
              <a:cs typeface="Open Sans ExtraBold" panose="020B0606030504020204" pitchFamily="34" charset="0"/>
            </a:endParaRPr>
          </a:p>
        </p:txBody>
      </p:sp>
      <p:sp>
        <p:nvSpPr>
          <p:cNvPr id="3" name="Oval 2">
            <a:extLst>
              <a:ext uri="{FF2B5EF4-FFF2-40B4-BE49-F238E27FC236}">
                <a16:creationId xmlns:a16="http://schemas.microsoft.com/office/drawing/2014/main" id="{D91DAF0F-61E7-E514-D164-BA5BEB705071}"/>
              </a:ext>
            </a:extLst>
          </p:cNvPr>
          <p:cNvSpPr/>
          <p:nvPr/>
        </p:nvSpPr>
        <p:spPr>
          <a:xfrm rot="1466391">
            <a:off x="9646749" y="4325152"/>
            <a:ext cx="1982236" cy="713666"/>
          </a:xfrm>
          <a:prstGeom prst="ellipse">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y 8">
            <a:extLst>
              <a:ext uri="{FF2B5EF4-FFF2-40B4-BE49-F238E27FC236}">
                <a16:creationId xmlns:a16="http://schemas.microsoft.com/office/drawing/2014/main" id="{9F886AF5-5EBF-4716-902B-1651AC44211B}"/>
              </a:ext>
            </a:extLst>
          </p:cNvPr>
          <p:cNvSpPr/>
          <p:nvPr/>
        </p:nvSpPr>
        <p:spPr>
          <a:xfrm>
            <a:off x="863887" y="2766257"/>
            <a:ext cx="959076" cy="959076"/>
          </a:xfrm>
          <a:prstGeom prst="mathMultiply">
            <a:avLst/>
          </a:prstGeom>
          <a:noFill/>
          <a:ln w="19050">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47D60FD6-DFD1-03EF-850C-018321D44C19}"/>
              </a:ext>
            </a:extLst>
          </p:cNvPr>
          <p:cNvPicPr>
            <a:picLocks noChangeAspect="1"/>
          </p:cNvPicPr>
          <p:nvPr/>
        </p:nvPicPr>
        <p:blipFill>
          <a:blip r:embed="rId2"/>
          <a:stretch>
            <a:fillRect/>
          </a:stretch>
        </p:blipFill>
        <p:spPr>
          <a:xfrm>
            <a:off x="4762321" y="381000"/>
            <a:ext cx="6874113" cy="6134100"/>
          </a:xfrm>
          <a:prstGeom prst="rect">
            <a:avLst/>
          </a:prstGeom>
        </p:spPr>
      </p:pic>
    </p:spTree>
    <p:extLst>
      <p:ext uri="{BB962C8B-B14F-4D97-AF65-F5344CB8AC3E}">
        <p14:creationId xmlns:p14="http://schemas.microsoft.com/office/powerpoint/2010/main" val="3503716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261A6F-6D0B-CC4B-D659-8A491A2D67FA}"/>
              </a:ext>
            </a:extLst>
          </p:cNvPr>
          <p:cNvSpPr txBox="1"/>
          <p:nvPr/>
        </p:nvSpPr>
        <p:spPr>
          <a:xfrm>
            <a:off x="1416050" y="1755559"/>
            <a:ext cx="3825829" cy="646331"/>
          </a:xfrm>
          <a:prstGeom prst="rect">
            <a:avLst/>
          </a:prstGeom>
          <a:noFill/>
        </p:spPr>
        <p:txBody>
          <a:bodyPr wrap="square" rtlCol="0">
            <a:spAutoFit/>
          </a:bodyPr>
          <a:lstStyle>
            <a:defPPr>
              <a:defRPr lang="en-US"/>
            </a:defPPr>
            <a:lvl1pPr>
              <a:defRPr sz="3600" b="1">
                <a:latin typeface="DM Serif Display" pitchFamily="2" charset="0"/>
                <a:ea typeface="Jost Medium" pitchFamily="2" charset="0"/>
                <a:cs typeface="Poppins SemiBold" panose="00000700000000000000" pitchFamily="2" charset="0"/>
              </a:defRPr>
            </a:lvl1pPr>
          </a:lstStyle>
          <a:p>
            <a:r>
              <a:rPr lang="en-ID" dirty="0"/>
              <a:t>1. </a:t>
            </a:r>
            <a:r>
              <a:rPr lang="en-ID" dirty="0" err="1"/>
              <a:t>Thư</a:t>
            </a:r>
            <a:r>
              <a:rPr lang="en-ID" dirty="0"/>
              <a:t> </a:t>
            </a:r>
            <a:r>
              <a:rPr lang="en-ID" dirty="0" err="1"/>
              <a:t>viện</a:t>
            </a:r>
            <a:endParaRPr lang="id-ID" dirty="0"/>
          </a:p>
        </p:txBody>
      </p:sp>
      <p:sp>
        <p:nvSpPr>
          <p:cNvPr id="9" name="Oval 8">
            <a:extLst>
              <a:ext uri="{FF2B5EF4-FFF2-40B4-BE49-F238E27FC236}">
                <a16:creationId xmlns:a16="http://schemas.microsoft.com/office/drawing/2014/main" id="{EE54256E-10F8-F4FC-373C-65B64DC471A5}"/>
              </a:ext>
            </a:extLst>
          </p:cNvPr>
          <p:cNvSpPr/>
          <p:nvPr/>
        </p:nvSpPr>
        <p:spPr>
          <a:xfrm rot="19041515">
            <a:off x="7364260" y="1294681"/>
            <a:ext cx="1853176" cy="921755"/>
          </a:xfrm>
          <a:prstGeom prst="ellipse">
            <a:avLst/>
          </a:prstGeom>
          <a:noFill/>
          <a:ln w="19050">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y 9">
            <a:extLst>
              <a:ext uri="{FF2B5EF4-FFF2-40B4-BE49-F238E27FC236}">
                <a16:creationId xmlns:a16="http://schemas.microsoft.com/office/drawing/2014/main" id="{43520DC0-D7CE-49DF-A313-EEAAD7C619A6}"/>
              </a:ext>
            </a:extLst>
          </p:cNvPr>
          <p:cNvSpPr/>
          <p:nvPr/>
        </p:nvSpPr>
        <p:spPr>
          <a:xfrm>
            <a:off x="663031" y="5470311"/>
            <a:ext cx="959076" cy="959076"/>
          </a:xfrm>
          <a:prstGeom prst="mathMultiply">
            <a:avLst/>
          </a:prstGeom>
          <a:noFill/>
          <a:ln w="19050">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C62909C-BB8D-6F60-E463-9FC9399047EF}"/>
              </a:ext>
            </a:extLst>
          </p:cNvPr>
          <p:cNvPicPr>
            <a:picLocks noChangeAspect="1"/>
          </p:cNvPicPr>
          <p:nvPr/>
        </p:nvPicPr>
        <p:blipFill>
          <a:blip r:embed="rId2"/>
          <a:stretch>
            <a:fillRect/>
          </a:stretch>
        </p:blipFill>
        <p:spPr>
          <a:xfrm>
            <a:off x="1314166" y="2908123"/>
            <a:ext cx="6553768" cy="2060627"/>
          </a:xfrm>
          <a:prstGeom prst="rect">
            <a:avLst/>
          </a:prstGeom>
        </p:spPr>
      </p:pic>
    </p:spTree>
    <p:extLst>
      <p:ext uri="{BB962C8B-B14F-4D97-AF65-F5344CB8AC3E}">
        <p14:creationId xmlns:p14="http://schemas.microsoft.com/office/powerpoint/2010/main" val="1044161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261A6F-6D0B-CC4B-D659-8A491A2D67FA}"/>
              </a:ext>
            </a:extLst>
          </p:cNvPr>
          <p:cNvSpPr txBox="1"/>
          <p:nvPr/>
        </p:nvSpPr>
        <p:spPr>
          <a:xfrm>
            <a:off x="826068" y="788855"/>
            <a:ext cx="6851650" cy="646331"/>
          </a:xfrm>
          <a:prstGeom prst="rect">
            <a:avLst/>
          </a:prstGeom>
          <a:noFill/>
        </p:spPr>
        <p:txBody>
          <a:bodyPr wrap="square" rtlCol="0">
            <a:spAutoFit/>
          </a:bodyPr>
          <a:lstStyle>
            <a:defPPr>
              <a:defRPr lang="en-US"/>
            </a:defPPr>
            <a:lvl1pPr>
              <a:defRPr sz="3600" b="1">
                <a:latin typeface="DM Serif Display" pitchFamily="2" charset="0"/>
                <a:ea typeface="Jost Medium" pitchFamily="2" charset="0"/>
                <a:cs typeface="Poppins SemiBold" panose="00000700000000000000" pitchFamily="2" charset="0"/>
              </a:defRPr>
            </a:lvl1pPr>
          </a:lstStyle>
          <a:p>
            <a:r>
              <a:rPr lang="en-ID" dirty="0"/>
              <a:t>2. Load </a:t>
            </a:r>
            <a:r>
              <a:rPr lang="en-ID" dirty="0" err="1"/>
              <a:t>dữ</a:t>
            </a:r>
            <a:r>
              <a:rPr lang="en-ID" dirty="0"/>
              <a:t> </a:t>
            </a:r>
            <a:r>
              <a:rPr lang="en-ID" dirty="0" err="1"/>
              <a:t>liệu</a:t>
            </a:r>
            <a:r>
              <a:rPr lang="en-ID" dirty="0"/>
              <a:t> </a:t>
            </a:r>
            <a:r>
              <a:rPr lang="en-ID" dirty="0" err="1"/>
              <a:t>và</a:t>
            </a:r>
            <a:r>
              <a:rPr lang="en-ID" dirty="0"/>
              <a:t> </a:t>
            </a:r>
            <a:r>
              <a:rPr lang="en-ID" dirty="0" err="1"/>
              <a:t>xem</a:t>
            </a:r>
            <a:r>
              <a:rPr lang="en-ID" dirty="0"/>
              <a:t> </a:t>
            </a:r>
            <a:r>
              <a:rPr lang="en-ID" dirty="0" err="1"/>
              <a:t>cấu</a:t>
            </a:r>
            <a:r>
              <a:rPr lang="en-ID" dirty="0"/>
              <a:t> </a:t>
            </a:r>
            <a:r>
              <a:rPr lang="en-ID" dirty="0" err="1"/>
              <a:t>trúc</a:t>
            </a:r>
            <a:endParaRPr lang="en-ID" dirty="0"/>
          </a:p>
        </p:txBody>
      </p:sp>
      <p:sp>
        <p:nvSpPr>
          <p:cNvPr id="9" name="Oval 8">
            <a:extLst>
              <a:ext uri="{FF2B5EF4-FFF2-40B4-BE49-F238E27FC236}">
                <a16:creationId xmlns:a16="http://schemas.microsoft.com/office/drawing/2014/main" id="{EE54256E-10F8-F4FC-373C-65B64DC471A5}"/>
              </a:ext>
            </a:extLst>
          </p:cNvPr>
          <p:cNvSpPr/>
          <p:nvPr/>
        </p:nvSpPr>
        <p:spPr>
          <a:xfrm rot="19041515">
            <a:off x="7364260" y="1294681"/>
            <a:ext cx="1853176" cy="921755"/>
          </a:xfrm>
          <a:prstGeom prst="ellipse">
            <a:avLst/>
          </a:prstGeom>
          <a:noFill/>
          <a:ln w="19050">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y 9">
            <a:extLst>
              <a:ext uri="{FF2B5EF4-FFF2-40B4-BE49-F238E27FC236}">
                <a16:creationId xmlns:a16="http://schemas.microsoft.com/office/drawing/2014/main" id="{43520DC0-D7CE-49DF-A313-EEAAD7C619A6}"/>
              </a:ext>
            </a:extLst>
          </p:cNvPr>
          <p:cNvSpPr/>
          <p:nvPr/>
        </p:nvSpPr>
        <p:spPr>
          <a:xfrm>
            <a:off x="663031" y="5470311"/>
            <a:ext cx="959076" cy="959076"/>
          </a:xfrm>
          <a:prstGeom prst="mathMultiply">
            <a:avLst/>
          </a:prstGeom>
          <a:noFill/>
          <a:ln w="19050">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78582CB-6ED3-9185-B2A8-545EC3AB0C34}"/>
              </a:ext>
            </a:extLst>
          </p:cNvPr>
          <p:cNvPicPr>
            <a:picLocks noChangeAspect="1"/>
          </p:cNvPicPr>
          <p:nvPr/>
        </p:nvPicPr>
        <p:blipFill>
          <a:blip r:embed="rId2"/>
          <a:stretch>
            <a:fillRect/>
          </a:stretch>
        </p:blipFill>
        <p:spPr>
          <a:xfrm>
            <a:off x="321564" y="1914525"/>
            <a:ext cx="11548872" cy="3835926"/>
          </a:xfrm>
          <a:prstGeom prst="rect">
            <a:avLst/>
          </a:prstGeom>
        </p:spPr>
      </p:pic>
    </p:spTree>
    <p:extLst>
      <p:ext uri="{BB962C8B-B14F-4D97-AF65-F5344CB8AC3E}">
        <p14:creationId xmlns:p14="http://schemas.microsoft.com/office/powerpoint/2010/main" val="3449840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924E11-F5F5-FF14-7017-6C72DD1534B7}"/>
              </a:ext>
            </a:extLst>
          </p:cNvPr>
          <p:cNvSpPr txBox="1"/>
          <p:nvPr/>
        </p:nvSpPr>
        <p:spPr>
          <a:xfrm>
            <a:off x="6096000" y="2149757"/>
            <a:ext cx="5210037" cy="1200329"/>
          </a:xfrm>
          <a:prstGeom prst="rect">
            <a:avLst/>
          </a:prstGeom>
          <a:noFill/>
        </p:spPr>
        <p:txBody>
          <a:bodyPr wrap="square" rtlCol="0">
            <a:spAutoFit/>
          </a:bodyPr>
          <a:lstStyle/>
          <a:p>
            <a:r>
              <a:rPr lang="en-US" sz="3600" b="1" dirty="0">
                <a:latin typeface="DM Serif Display" pitchFamily="2" charset="0"/>
                <a:ea typeface="Jost Medium" pitchFamily="2" charset="0"/>
                <a:cs typeface="Poppins SemiBold" panose="00000700000000000000" pitchFamily="2" charset="0"/>
              </a:rPr>
              <a:t>Thông tin </a:t>
            </a:r>
            <a:r>
              <a:rPr lang="en-US" sz="3600" b="1" dirty="0" err="1">
                <a:latin typeface="DM Serif Display" pitchFamily="2" charset="0"/>
                <a:ea typeface="Jost Medium" pitchFamily="2" charset="0"/>
                <a:cs typeface="Poppins SemiBold" panose="00000700000000000000" pitchFamily="2" charset="0"/>
              </a:rPr>
              <a:t>về</a:t>
            </a:r>
            <a:r>
              <a:rPr lang="en-US" sz="3600" b="1" dirty="0">
                <a:latin typeface="DM Serif Display" pitchFamily="2" charset="0"/>
                <a:ea typeface="Jost Medium" pitchFamily="2" charset="0"/>
                <a:cs typeface="Poppins SemiBold" panose="00000700000000000000" pitchFamily="2" charset="0"/>
              </a:rPr>
              <a:t> </a:t>
            </a:r>
            <a:r>
              <a:rPr lang="en-US" sz="3600" b="1" dirty="0" err="1">
                <a:latin typeface="DM Serif Display" pitchFamily="2" charset="0"/>
                <a:ea typeface="Jost Medium" pitchFamily="2" charset="0"/>
                <a:cs typeface="Poppins SemiBold" panose="00000700000000000000" pitchFamily="2" charset="0"/>
              </a:rPr>
              <a:t>cấu</a:t>
            </a:r>
            <a:r>
              <a:rPr lang="en-US" sz="3600" b="1" dirty="0">
                <a:latin typeface="DM Serif Display" pitchFamily="2" charset="0"/>
                <a:ea typeface="Jost Medium" pitchFamily="2" charset="0"/>
                <a:cs typeface="Poppins SemiBold" panose="00000700000000000000" pitchFamily="2" charset="0"/>
              </a:rPr>
              <a:t> </a:t>
            </a:r>
            <a:r>
              <a:rPr lang="en-US" sz="3600" b="1" dirty="0" err="1">
                <a:latin typeface="DM Serif Display" pitchFamily="2" charset="0"/>
                <a:ea typeface="Jost Medium" pitchFamily="2" charset="0"/>
                <a:cs typeface="Poppins SemiBold" panose="00000700000000000000" pitchFamily="2" charset="0"/>
              </a:rPr>
              <a:t>trúc</a:t>
            </a:r>
            <a:r>
              <a:rPr lang="en-US" sz="3600" b="1" dirty="0">
                <a:latin typeface="DM Serif Display" pitchFamily="2" charset="0"/>
                <a:ea typeface="Jost Medium" pitchFamily="2" charset="0"/>
                <a:cs typeface="Poppins SemiBold" panose="00000700000000000000" pitchFamily="2" charset="0"/>
              </a:rPr>
              <a:t> </a:t>
            </a:r>
            <a:r>
              <a:rPr lang="en-US" sz="3600" b="1" dirty="0" err="1">
                <a:latin typeface="DM Serif Display" pitchFamily="2" charset="0"/>
                <a:ea typeface="Jost Medium" pitchFamily="2" charset="0"/>
                <a:cs typeface="Poppins SemiBold" panose="00000700000000000000" pitchFamily="2" charset="0"/>
              </a:rPr>
              <a:t>của</a:t>
            </a:r>
            <a:r>
              <a:rPr lang="en-US" sz="3600" b="1" dirty="0">
                <a:latin typeface="DM Serif Display" pitchFamily="2" charset="0"/>
                <a:ea typeface="Jost Medium" pitchFamily="2" charset="0"/>
                <a:cs typeface="Poppins SemiBold" panose="00000700000000000000" pitchFamily="2" charset="0"/>
              </a:rPr>
              <a:t> </a:t>
            </a:r>
            <a:r>
              <a:rPr lang="en-US" sz="3600" b="1" dirty="0" err="1">
                <a:latin typeface="DM Serif Display" pitchFamily="2" charset="0"/>
                <a:ea typeface="Jost Medium" pitchFamily="2" charset="0"/>
                <a:cs typeface="Poppins SemiBold" panose="00000700000000000000" pitchFamily="2" charset="0"/>
              </a:rPr>
              <a:t>DataFrame</a:t>
            </a:r>
            <a:endParaRPr lang="en-US" sz="3600" b="1" dirty="0">
              <a:latin typeface="DM Serif Display" pitchFamily="2" charset="0"/>
              <a:ea typeface="Jost Medium" pitchFamily="2" charset="0"/>
              <a:cs typeface="Poppins SemiBold" panose="00000700000000000000" pitchFamily="2" charset="0"/>
            </a:endParaRPr>
          </a:p>
        </p:txBody>
      </p:sp>
      <p:sp>
        <p:nvSpPr>
          <p:cNvPr id="7" name="Rounded Rectangle 6">
            <a:extLst>
              <a:ext uri="{FF2B5EF4-FFF2-40B4-BE49-F238E27FC236}">
                <a16:creationId xmlns:a16="http://schemas.microsoft.com/office/drawing/2014/main" id="{6C9B1613-D85F-7A29-ACD8-DA9C68972CC4}"/>
              </a:ext>
            </a:extLst>
          </p:cNvPr>
          <p:cNvSpPr/>
          <p:nvPr/>
        </p:nvSpPr>
        <p:spPr>
          <a:xfrm>
            <a:off x="10181467" y="5918549"/>
            <a:ext cx="1386646" cy="318739"/>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23CD98B-BA04-858D-B41C-A25D9C2E2B45}"/>
              </a:ext>
            </a:extLst>
          </p:cNvPr>
          <p:cNvSpPr/>
          <p:nvPr/>
        </p:nvSpPr>
        <p:spPr>
          <a:xfrm rot="2696510">
            <a:off x="4433791" y="5422446"/>
            <a:ext cx="1835392" cy="912909"/>
          </a:xfrm>
          <a:prstGeom prst="ellipse">
            <a:avLst/>
          </a:prstGeom>
          <a:noFill/>
          <a:ln w="19050">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y 8">
            <a:extLst>
              <a:ext uri="{FF2B5EF4-FFF2-40B4-BE49-F238E27FC236}">
                <a16:creationId xmlns:a16="http://schemas.microsoft.com/office/drawing/2014/main" id="{197CC962-13A8-6AF2-9978-617C9EBBE8A5}"/>
              </a:ext>
            </a:extLst>
          </p:cNvPr>
          <p:cNvSpPr/>
          <p:nvPr/>
        </p:nvSpPr>
        <p:spPr>
          <a:xfrm>
            <a:off x="10609037" y="1190681"/>
            <a:ext cx="959076" cy="959076"/>
          </a:xfrm>
          <a:prstGeom prst="mathMultiply">
            <a:avLst/>
          </a:prstGeom>
          <a:noFill/>
          <a:ln w="19050">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Placeholder 11">
            <a:extLst>
              <a:ext uri="{FF2B5EF4-FFF2-40B4-BE49-F238E27FC236}">
                <a16:creationId xmlns:a16="http://schemas.microsoft.com/office/drawing/2014/main" id="{77522F25-E18A-0037-C938-C0F3FAEFC8FE}"/>
              </a:ext>
            </a:extLst>
          </p:cNvPr>
          <p:cNvPicPr>
            <a:picLocks noGrp="1" noChangeAspect="1"/>
          </p:cNvPicPr>
          <p:nvPr>
            <p:ph type="pic" sz="quarter" idx="10"/>
          </p:nvPr>
        </p:nvPicPr>
        <p:blipFill rotWithShape="1">
          <a:blip r:embed="rId2"/>
          <a:srcRect t="531" b="531"/>
          <a:stretch/>
        </p:blipFill>
        <p:spPr>
          <a:xfrm>
            <a:off x="0" y="-4763"/>
            <a:ext cx="5833924" cy="6862763"/>
          </a:xfrm>
          <a:prstGeom prst="rect">
            <a:avLst/>
          </a:prstGeom>
        </p:spPr>
      </p:pic>
    </p:spTree>
    <p:extLst>
      <p:ext uri="{BB962C8B-B14F-4D97-AF65-F5344CB8AC3E}">
        <p14:creationId xmlns:p14="http://schemas.microsoft.com/office/powerpoint/2010/main" val="3738231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DC5EFB4-E7CB-BBB5-4FB2-60DD55DC6563}"/>
              </a:ext>
            </a:extLst>
          </p:cNvPr>
          <p:cNvSpPr>
            <a:spLocks/>
          </p:cNvSpPr>
          <p:nvPr/>
        </p:nvSpPr>
        <p:spPr>
          <a:xfrm>
            <a:off x="1306880" y="3795594"/>
            <a:ext cx="4327606" cy="2418939"/>
          </a:xfrm>
          <a:custGeom>
            <a:avLst/>
            <a:gdLst>
              <a:gd name="connsiteX0" fmla="*/ 0 w 5230062"/>
              <a:gd name="connsiteY0" fmla="*/ 0 h 2722753"/>
              <a:gd name="connsiteX1" fmla="*/ 3868685 w 5230062"/>
              <a:gd name="connsiteY1" fmla="*/ 0 h 2722753"/>
              <a:gd name="connsiteX2" fmla="*/ 5230062 w 5230062"/>
              <a:gd name="connsiteY2" fmla="*/ 1361377 h 2722753"/>
              <a:gd name="connsiteX3" fmla="*/ 5230061 w 5230062"/>
              <a:gd name="connsiteY3" fmla="*/ 2722753 h 2722753"/>
              <a:gd name="connsiteX4" fmla="*/ 0 w 5230062"/>
              <a:gd name="connsiteY4" fmla="*/ 2722753 h 2722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30062" h="2722753">
                <a:moveTo>
                  <a:pt x="0" y="0"/>
                </a:moveTo>
                <a:lnTo>
                  <a:pt x="3868685" y="0"/>
                </a:lnTo>
                <a:cubicBezTo>
                  <a:pt x="4620553" y="0"/>
                  <a:pt x="5230062" y="609509"/>
                  <a:pt x="5230062" y="1361377"/>
                </a:cubicBezTo>
                <a:cubicBezTo>
                  <a:pt x="5230062" y="1815169"/>
                  <a:pt x="5230061" y="2268961"/>
                  <a:pt x="5230061" y="2722753"/>
                </a:cubicBezTo>
                <a:lnTo>
                  <a:pt x="0" y="2722753"/>
                </a:lnTo>
                <a:close/>
              </a:path>
            </a:pathLst>
          </a:custGeom>
        </p:spPr>
        <p:txBody>
          <a:bodyPr/>
          <a:lstStyle/>
          <a:p>
            <a:pPr algn="ctr" defTabSz="758952">
              <a:spcAft>
                <a:spcPts val="600"/>
              </a:spcAft>
            </a:pPr>
            <a:endParaRPr lang="en-US" sz="1494" kern="1200">
              <a:solidFill>
                <a:schemeClr val="tx1"/>
              </a:solidFill>
              <a:latin typeface="+mn-lt"/>
              <a:ea typeface="+mn-ea"/>
              <a:cs typeface="+mn-cs"/>
            </a:endParaRPr>
          </a:p>
          <a:p>
            <a:pPr algn="ctr" defTabSz="758952">
              <a:spcAft>
                <a:spcPts val="600"/>
              </a:spcAft>
            </a:pPr>
            <a:endParaRPr lang="en-US" sz="1494" kern="1200">
              <a:solidFill>
                <a:schemeClr val="tx1"/>
              </a:solidFill>
              <a:latin typeface="+mn-lt"/>
              <a:ea typeface="+mn-ea"/>
              <a:cs typeface="+mn-cs"/>
            </a:endParaRPr>
          </a:p>
          <a:p>
            <a:pPr algn="ctr" defTabSz="758952">
              <a:spcAft>
                <a:spcPts val="600"/>
              </a:spcAft>
            </a:pPr>
            <a:r>
              <a:rPr lang="en-US" sz="1494" kern="1200">
                <a:solidFill>
                  <a:schemeClr val="tx1"/>
                </a:solidFill>
                <a:latin typeface="+mn-lt"/>
                <a:ea typeface="+mn-ea"/>
                <a:cs typeface="+mn-cs"/>
              </a:rPr>
              <a:t>Tổng quan về </a:t>
            </a:r>
          </a:p>
          <a:p>
            <a:pPr algn="ctr" defTabSz="758952">
              <a:spcAft>
                <a:spcPts val="600"/>
              </a:spcAft>
            </a:pPr>
            <a:r>
              <a:rPr lang="en-US" sz="1494" kern="1200">
                <a:solidFill>
                  <a:schemeClr val="tx1"/>
                </a:solidFill>
                <a:latin typeface="+mn-lt"/>
                <a:ea typeface="+mn-ea"/>
                <a:cs typeface="+mn-cs"/>
              </a:rPr>
              <a:t>các đặc điểm chính </a:t>
            </a:r>
            <a:endParaRPr lang="en-US"/>
          </a:p>
        </p:txBody>
      </p:sp>
      <p:pic>
        <p:nvPicPr>
          <p:cNvPr id="6" name="Picture 5">
            <a:extLst>
              <a:ext uri="{FF2B5EF4-FFF2-40B4-BE49-F238E27FC236}">
                <a16:creationId xmlns:a16="http://schemas.microsoft.com/office/drawing/2014/main" id="{0D753AE3-3DD7-E867-9BF4-01359745E41B}"/>
              </a:ext>
            </a:extLst>
          </p:cNvPr>
          <p:cNvPicPr>
            <a:picLocks noChangeAspect="1"/>
          </p:cNvPicPr>
          <p:nvPr/>
        </p:nvPicPr>
        <p:blipFill>
          <a:blip r:embed="rId3"/>
          <a:stretch>
            <a:fillRect/>
          </a:stretch>
        </p:blipFill>
        <p:spPr>
          <a:xfrm>
            <a:off x="1519987" y="250062"/>
            <a:ext cx="9365133" cy="3717578"/>
          </a:xfrm>
          <a:prstGeom prst="rect">
            <a:avLst/>
          </a:prstGeom>
        </p:spPr>
      </p:pic>
      <p:sp>
        <p:nvSpPr>
          <p:cNvPr id="9" name="Arrow: Curved Down 8">
            <a:extLst>
              <a:ext uri="{FF2B5EF4-FFF2-40B4-BE49-F238E27FC236}">
                <a16:creationId xmlns:a16="http://schemas.microsoft.com/office/drawing/2014/main" id="{E671220D-BA71-3D50-5655-3ABD42282808}"/>
              </a:ext>
            </a:extLst>
          </p:cNvPr>
          <p:cNvSpPr/>
          <p:nvPr/>
        </p:nvSpPr>
        <p:spPr>
          <a:xfrm>
            <a:off x="-85061" y="4439061"/>
            <a:ext cx="7176977" cy="2418939"/>
          </a:xfrm>
          <a:prstGeom prst="curved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D29C16BE-E4A7-433D-E18D-67C6D14036A2}"/>
              </a:ext>
            </a:extLst>
          </p:cNvPr>
          <p:cNvSpPr txBox="1"/>
          <p:nvPr/>
        </p:nvSpPr>
        <p:spPr>
          <a:xfrm>
            <a:off x="1519987" y="5345510"/>
            <a:ext cx="6140302" cy="1077218"/>
          </a:xfrm>
          <a:prstGeom prst="rect">
            <a:avLst/>
          </a:prstGeom>
          <a:noFill/>
        </p:spPr>
        <p:txBody>
          <a:bodyPr wrap="square">
            <a:spAutoFit/>
          </a:bodyPr>
          <a:lstStyle/>
          <a:p>
            <a:r>
              <a:rPr lang="en-US" sz="3200" dirty="0">
                <a:solidFill>
                  <a:schemeClr val="bg1"/>
                </a:solidFill>
              </a:rPr>
              <a:t>     </a:t>
            </a:r>
            <a:r>
              <a:rPr lang="en-US" sz="3200" dirty="0" err="1">
                <a:solidFill>
                  <a:schemeClr val="bg1"/>
                </a:solidFill>
              </a:rPr>
              <a:t>Tổng</a:t>
            </a:r>
            <a:r>
              <a:rPr lang="en-US" sz="3200" dirty="0">
                <a:solidFill>
                  <a:schemeClr val="bg1"/>
                </a:solidFill>
              </a:rPr>
              <a:t> </a:t>
            </a:r>
            <a:r>
              <a:rPr lang="en-US" sz="3200" dirty="0" err="1">
                <a:solidFill>
                  <a:schemeClr val="bg1"/>
                </a:solidFill>
              </a:rPr>
              <a:t>quan</a:t>
            </a:r>
            <a:r>
              <a:rPr lang="en-US" sz="3200" dirty="0">
                <a:solidFill>
                  <a:schemeClr val="bg1"/>
                </a:solidFill>
              </a:rPr>
              <a:t> </a:t>
            </a:r>
            <a:r>
              <a:rPr lang="en-US" sz="3200" dirty="0" err="1">
                <a:solidFill>
                  <a:schemeClr val="bg1"/>
                </a:solidFill>
              </a:rPr>
              <a:t>về</a:t>
            </a:r>
            <a:r>
              <a:rPr lang="en-US" sz="3200" dirty="0">
                <a:solidFill>
                  <a:schemeClr val="bg1"/>
                </a:solidFill>
              </a:rPr>
              <a:t> </a:t>
            </a:r>
          </a:p>
          <a:p>
            <a:r>
              <a:rPr lang="en-US" sz="3200" dirty="0" err="1">
                <a:solidFill>
                  <a:schemeClr val="bg1"/>
                </a:solidFill>
              </a:rPr>
              <a:t>các</a:t>
            </a:r>
            <a:r>
              <a:rPr lang="en-US" sz="3200" dirty="0">
                <a:solidFill>
                  <a:schemeClr val="bg1"/>
                </a:solidFill>
              </a:rPr>
              <a:t> </a:t>
            </a:r>
            <a:r>
              <a:rPr lang="en-US" sz="3200" dirty="0" err="1">
                <a:solidFill>
                  <a:schemeClr val="bg1"/>
                </a:solidFill>
              </a:rPr>
              <a:t>đặc</a:t>
            </a:r>
            <a:r>
              <a:rPr lang="en-US" sz="3200" dirty="0">
                <a:solidFill>
                  <a:schemeClr val="bg1"/>
                </a:solidFill>
              </a:rPr>
              <a:t> </a:t>
            </a:r>
            <a:r>
              <a:rPr lang="en-US" sz="3200" dirty="0" err="1">
                <a:solidFill>
                  <a:schemeClr val="bg1"/>
                </a:solidFill>
              </a:rPr>
              <a:t>điểm</a:t>
            </a:r>
            <a:r>
              <a:rPr lang="en-US" sz="3200" dirty="0">
                <a:solidFill>
                  <a:schemeClr val="bg1"/>
                </a:solidFill>
              </a:rPr>
              <a:t> </a:t>
            </a:r>
            <a:r>
              <a:rPr lang="en-US" sz="3200" dirty="0" err="1">
                <a:solidFill>
                  <a:schemeClr val="bg1"/>
                </a:solidFill>
              </a:rPr>
              <a:t>chính</a:t>
            </a:r>
            <a:r>
              <a:rPr lang="en-US" sz="3200" dirty="0">
                <a:solidFill>
                  <a:schemeClr val="bg1"/>
                </a:solidFill>
              </a:rPr>
              <a:t> </a:t>
            </a:r>
          </a:p>
        </p:txBody>
      </p:sp>
    </p:spTree>
    <p:extLst>
      <p:ext uri="{BB962C8B-B14F-4D97-AF65-F5344CB8AC3E}">
        <p14:creationId xmlns:p14="http://schemas.microsoft.com/office/powerpoint/2010/main" val="2612557158"/>
      </p:ext>
    </p:extLst>
  </p:cSld>
  <p:clrMapOvr>
    <a:masterClrMapping/>
  </p:clrMapOvr>
</p:sld>
</file>

<file path=ppt/theme/theme1.xml><?xml version="1.0" encoding="utf-8"?>
<a:theme xmlns:a="http://schemas.openxmlformats.org/drawingml/2006/main" name="Office Theme">
  <a:themeElements>
    <a:clrScheme name="Custom 84">
      <a:dk1>
        <a:srgbClr val="000000"/>
      </a:dk1>
      <a:lt1>
        <a:srgbClr val="FFFFFF"/>
      </a:lt1>
      <a:dk2>
        <a:srgbClr val="14171E"/>
      </a:dk2>
      <a:lt2>
        <a:srgbClr val="E7E6E6"/>
      </a:lt2>
      <a:accent1>
        <a:srgbClr val="F87458"/>
      </a:accent1>
      <a:accent2>
        <a:srgbClr val="FBF1B7"/>
      </a:accent2>
      <a:accent3>
        <a:srgbClr val="AED9F5"/>
      </a:accent3>
      <a:accent4>
        <a:srgbClr val="D6C8FC"/>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556</TotalTime>
  <Words>1864</Words>
  <Application>Microsoft Office PowerPoint</Application>
  <PresentationFormat>Widescreen</PresentationFormat>
  <Paragraphs>249</Paragraphs>
  <Slides>47</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Consolas</vt:lpstr>
      <vt:lpstr>DM Serif Display</vt:lpstr>
      <vt:lpstr>Open Sans Medium</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Alim Ardiansyah</dc:creator>
  <cp:lastModifiedBy>Tan Khang Nguyen</cp:lastModifiedBy>
  <cp:revision>27</cp:revision>
  <dcterms:created xsi:type="dcterms:W3CDTF">2023-10-09T18:31:03Z</dcterms:created>
  <dcterms:modified xsi:type="dcterms:W3CDTF">2024-05-23T03:43:00Z</dcterms:modified>
</cp:coreProperties>
</file>