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Futura" panose="020B0604020202020204" charset="0"/>
      <p:regular r:id="rId29"/>
    </p:embeddedFont>
    <p:embeddedFont>
      <p:font typeface="Inter" panose="020B0604020202020204" charset="0"/>
      <p:regular r:id="rId30"/>
    </p:embeddedFont>
    <p:embeddedFont>
      <p:font typeface="Kollektif" panose="020B0604020202020204" charset="0"/>
      <p:regular r:id="rId31"/>
    </p:embeddedFont>
    <p:embeddedFont>
      <p:font typeface="Kollektif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11538000" y="4910930"/>
            <a:ext cx="3226885" cy="322688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388"/>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652606" y="652106"/>
            <a:ext cx="8982788" cy="898278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95919" y="744035"/>
            <a:ext cx="4309201" cy="818450"/>
            <a:chOff x="0" y="0"/>
            <a:chExt cx="1134934" cy="215559"/>
          </a:xfrm>
        </p:grpSpPr>
        <p:sp>
          <p:nvSpPr>
            <p:cNvPr id="9" name="Freeform 9"/>
            <p:cNvSpPr/>
            <p:nvPr/>
          </p:nvSpPr>
          <p:spPr>
            <a:xfrm>
              <a:off x="0" y="0"/>
              <a:ext cx="1134934" cy="215559"/>
            </a:xfrm>
            <a:custGeom>
              <a:avLst/>
              <a:gdLst/>
              <a:ahLst/>
              <a:cxnLst/>
              <a:rect l="l" t="t" r="r" b="b"/>
              <a:pathLst>
                <a:path w="1134934" h="215559">
                  <a:moveTo>
                    <a:pt x="89830" y="0"/>
                  </a:moveTo>
                  <a:lnTo>
                    <a:pt x="1045104" y="0"/>
                  </a:lnTo>
                  <a:cubicBezTo>
                    <a:pt x="1068928" y="0"/>
                    <a:pt x="1091777" y="9464"/>
                    <a:pt x="1108623" y="26311"/>
                  </a:cubicBezTo>
                  <a:cubicBezTo>
                    <a:pt x="1125469" y="43157"/>
                    <a:pt x="1134934" y="66006"/>
                    <a:pt x="1134934" y="89830"/>
                  </a:cubicBezTo>
                  <a:lnTo>
                    <a:pt x="1134934" y="125729"/>
                  </a:lnTo>
                  <a:cubicBezTo>
                    <a:pt x="1134934" y="149553"/>
                    <a:pt x="1125469" y="172402"/>
                    <a:pt x="1108623" y="189248"/>
                  </a:cubicBezTo>
                  <a:cubicBezTo>
                    <a:pt x="1091777" y="206095"/>
                    <a:pt x="1068928" y="215559"/>
                    <a:pt x="1045104" y="215559"/>
                  </a:cubicBezTo>
                  <a:lnTo>
                    <a:pt x="89830" y="215559"/>
                  </a:lnTo>
                  <a:cubicBezTo>
                    <a:pt x="66006" y="215559"/>
                    <a:pt x="43157" y="206095"/>
                    <a:pt x="26311" y="189248"/>
                  </a:cubicBezTo>
                  <a:cubicBezTo>
                    <a:pt x="9464" y="172402"/>
                    <a:pt x="0" y="149553"/>
                    <a:pt x="0" y="125729"/>
                  </a:cubicBezTo>
                  <a:lnTo>
                    <a:pt x="0" y="89830"/>
                  </a:lnTo>
                  <a:cubicBezTo>
                    <a:pt x="0" y="66006"/>
                    <a:pt x="9464" y="43157"/>
                    <a:pt x="26311" y="26311"/>
                  </a:cubicBezTo>
                  <a:cubicBezTo>
                    <a:pt x="43157" y="9464"/>
                    <a:pt x="66006" y="0"/>
                    <a:pt x="89830" y="0"/>
                  </a:cubicBezTo>
                  <a:close/>
                </a:path>
              </a:pathLst>
            </a:custGeom>
            <a:solidFill>
              <a:srgbClr val="A9B388"/>
            </a:solidFill>
          </p:spPr>
          <p:txBody>
            <a:bodyPr/>
            <a:lstStyle/>
            <a:p>
              <a:endParaRPr lang="en-US"/>
            </a:p>
          </p:txBody>
        </p:sp>
        <p:sp>
          <p:nvSpPr>
            <p:cNvPr id="10" name="TextBox 10"/>
            <p:cNvSpPr txBox="1"/>
            <p:nvPr/>
          </p:nvSpPr>
          <p:spPr>
            <a:xfrm>
              <a:off x="0" y="-133350"/>
              <a:ext cx="1134934" cy="348909"/>
            </a:xfrm>
            <a:prstGeom prst="rect">
              <a:avLst/>
            </a:prstGeom>
          </p:spPr>
          <p:txBody>
            <a:bodyPr lIns="50800" tIns="50800" rIns="50800" bIns="50800" rtlCol="0" anchor="ctr"/>
            <a:lstStyle/>
            <a:p>
              <a:pPr algn="ctr">
                <a:lnSpc>
                  <a:spcPts val="4899"/>
                </a:lnSpc>
              </a:pPr>
              <a:r>
                <a:rPr lang="en-US" sz="3499">
                  <a:solidFill>
                    <a:srgbClr val="FFFFFF"/>
                  </a:solidFill>
                  <a:latin typeface="Futura"/>
                  <a:ea typeface="Futura"/>
                  <a:cs typeface="Futura"/>
                  <a:sym typeface="Futura"/>
                </a:rPr>
                <a:t>15 July, 2024</a:t>
              </a:r>
            </a:p>
          </p:txBody>
        </p:sp>
      </p:grpSp>
      <p:grpSp>
        <p:nvGrpSpPr>
          <p:cNvPr id="11" name="Group 11"/>
          <p:cNvGrpSpPr/>
          <p:nvPr/>
        </p:nvGrpSpPr>
        <p:grpSpPr>
          <a:xfrm>
            <a:off x="12542234" y="8816554"/>
            <a:ext cx="5402361" cy="818450"/>
            <a:chOff x="0" y="0"/>
            <a:chExt cx="1422844" cy="215559"/>
          </a:xfrm>
        </p:grpSpPr>
        <p:sp>
          <p:nvSpPr>
            <p:cNvPr id="12" name="Freeform 12"/>
            <p:cNvSpPr/>
            <p:nvPr/>
          </p:nvSpPr>
          <p:spPr>
            <a:xfrm>
              <a:off x="0" y="0"/>
              <a:ext cx="1422844" cy="215559"/>
            </a:xfrm>
            <a:custGeom>
              <a:avLst/>
              <a:gdLst/>
              <a:ahLst/>
              <a:cxnLst/>
              <a:rect l="l" t="t" r="r" b="b"/>
              <a:pathLst>
                <a:path w="1422844" h="215559">
                  <a:moveTo>
                    <a:pt x="71653" y="0"/>
                  </a:moveTo>
                  <a:lnTo>
                    <a:pt x="1351191" y="0"/>
                  </a:lnTo>
                  <a:cubicBezTo>
                    <a:pt x="1370194" y="0"/>
                    <a:pt x="1388420" y="7549"/>
                    <a:pt x="1401857" y="20987"/>
                  </a:cubicBezTo>
                  <a:cubicBezTo>
                    <a:pt x="1415295" y="34424"/>
                    <a:pt x="1422844" y="52650"/>
                    <a:pt x="1422844" y="71653"/>
                  </a:cubicBezTo>
                  <a:lnTo>
                    <a:pt x="1422844" y="143906"/>
                  </a:lnTo>
                  <a:cubicBezTo>
                    <a:pt x="1422844" y="183479"/>
                    <a:pt x="1390764" y="215559"/>
                    <a:pt x="1351191" y="215559"/>
                  </a:cubicBezTo>
                  <a:lnTo>
                    <a:pt x="71653" y="215559"/>
                  </a:lnTo>
                  <a:cubicBezTo>
                    <a:pt x="32080" y="215559"/>
                    <a:pt x="0" y="183479"/>
                    <a:pt x="0" y="143906"/>
                  </a:cubicBezTo>
                  <a:lnTo>
                    <a:pt x="0" y="71653"/>
                  </a:lnTo>
                  <a:cubicBezTo>
                    <a:pt x="0" y="32080"/>
                    <a:pt x="32080" y="0"/>
                    <a:pt x="71653" y="0"/>
                  </a:cubicBezTo>
                  <a:close/>
                </a:path>
              </a:pathLst>
            </a:custGeom>
            <a:solidFill>
              <a:srgbClr val="A9B388"/>
            </a:solidFill>
          </p:spPr>
          <p:txBody>
            <a:bodyPr/>
            <a:lstStyle/>
            <a:p>
              <a:endParaRPr lang="en-US"/>
            </a:p>
          </p:txBody>
        </p:sp>
        <p:sp>
          <p:nvSpPr>
            <p:cNvPr id="13" name="TextBox 13"/>
            <p:cNvSpPr txBox="1"/>
            <p:nvPr/>
          </p:nvSpPr>
          <p:spPr>
            <a:xfrm>
              <a:off x="0" y="-133350"/>
              <a:ext cx="1422844" cy="348909"/>
            </a:xfrm>
            <a:prstGeom prst="rect">
              <a:avLst/>
            </a:prstGeom>
          </p:spPr>
          <p:txBody>
            <a:bodyPr lIns="50800" tIns="50800" rIns="50800" bIns="50800" rtlCol="0" anchor="ctr"/>
            <a:lstStyle/>
            <a:p>
              <a:pPr algn="ctr">
                <a:lnSpc>
                  <a:spcPts val="4899"/>
                </a:lnSpc>
              </a:pPr>
              <a:r>
                <a:rPr lang="en-US" sz="3499">
                  <a:solidFill>
                    <a:srgbClr val="FFFFFF"/>
                  </a:solidFill>
                  <a:latin typeface="Futura"/>
                  <a:ea typeface="Futura"/>
                  <a:cs typeface="Futura"/>
                  <a:sym typeface="Futura"/>
                </a:rPr>
                <a:t>Made By LeHoangDucDuy</a:t>
              </a:r>
            </a:p>
          </p:txBody>
        </p:sp>
      </p:grpSp>
      <p:grpSp>
        <p:nvGrpSpPr>
          <p:cNvPr id="14" name="Group 14"/>
          <p:cNvGrpSpPr/>
          <p:nvPr/>
        </p:nvGrpSpPr>
        <p:grpSpPr>
          <a:xfrm>
            <a:off x="4326654" y="6805555"/>
            <a:ext cx="2316605" cy="231660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4417732" y="2531902"/>
            <a:ext cx="9452535" cy="4691380"/>
          </a:xfrm>
          <a:prstGeom prst="rect">
            <a:avLst/>
          </a:prstGeom>
        </p:spPr>
        <p:txBody>
          <a:bodyPr lIns="0" tIns="0" rIns="0" bIns="0" rtlCol="0" anchor="t">
            <a:spAutoFit/>
          </a:bodyPr>
          <a:lstStyle/>
          <a:p>
            <a:pPr marL="0" lvl="0" indent="0" algn="ctr">
              <a:lnSpc>
                <a:spcPts val="11660"/>
              </a:lnSpc>
            </a:pPr>
            <a:r>
              <a:rPr lang="en-US" sz="11000">
                <a:solidFill>
                  <a:srgbClr val="FEFAE0"/>
                </a:solidFill>
                <a:latin typeface="Kollektif Bold"/>
                <a:ea typeface="Kollektif Bold"/>
                <a:cs typeface="Kollektif Bold"/>
                <a:sym typeface="Kollektif Bold"/>
              </a:rPr>
              <a:t>CUSTOMER CHURN PREDICTION</a:t>
            </a:r>
          </a:p>
        </p:txBody>
      </p:sp>
      <p:grpSp>
        <p:nvGrpSpPr>
          <p:cNvPr id="18" name="Group 18"/>
          <p:cNvGrpSpPr/>
          <p:nvPr/>
        </p:nvGrpSpPr>
        <p:grpSpPr>
          <a:xfrm>
            <a:off x="4555656" y="6957955"/>
            <a:ext cx="1858600" cy="185860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2124304" y="1831945"/>
            <a:ext cx="1357480" cy="135748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9470"/>
            </a:solidFill>
          </p:spPr>
          <p:txBody>
            <a:bodyPr/>
            <a:lstStyle/>
            <a:p>
              <a:endParaRPr lang="en-US"/>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2950520" y="2843201"/>
            <a:ext cx="1043067" cy="104306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388"/>
            </a:solidFill>
          </p:spPr>
          <p:txBody>
            <a:bodyPr/>
            <a:lstStyle/>
            <a:p>
              <a:endParaRPr lang="en-US"/>
            </a:p>
          </p:txBody>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4916759" y="4910930"/>
            <a:ext cx="8919562" cy="8919562"/>
          </a:xfrm>
          <a:custGeom>
            <a:avLst/>
            <a:gdLst/>
            <a:ahLst/>
            <a:cxnLst/>
            <a:rect l="l" t="t" r="r" b="b"/>
            <a:pathLst>
              <a:path w="8919562" h="8919562">
                <a:moveTo>
                  <a:pt x="0" y="0"/>
                </a:moveTo>
                <a:lnTo>
                  <a:pt x="8919563" y="0"/>
                </a:lnTo>
                <a:lnTo>
                  <a:pt x="8919563" y="8919562"/>
                </a:lnTo>
                <a:lnTo>
                  <a:pt x="0" y="8919562"/>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Freeform 28"/>
          <p:cNvSpPr/>
          <p:nvPr/>
        </p:nvSpPr>
        <p:spPr>
          <a:xfrm>
            <a:off x="15482231" y="652106"/>
            <a:ext cx="1777069" cy="1777069"/>
          </a:xfrm>
          <a:custGeom>
            <a:avLst/>
            <a:gdLst/>
            <a:ahLst/>
            <a:cxnLst/>
            <a:rect l="l" t="t" r="r" b="b"/>
            <a:pathLst>
              <a:path w="1777069" h="1777069">
                <a:moveTo>
                  <a:pt x="0" y="0"/>
                </a:moveTo>
                <a:lnTo>
                  <a:pt x="1777069" y="0"/>
                </a:lnTo>
                <a:lnTo>
                  <a:pt x="1777069" y="1777069"/>
                </a:lnTo>
                <a:lnTo>
                  <a:pt x="0" y="17770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9" name="Freeform 29"/>
          <p:cNvSpPr/>
          <p:nvPr/>
        </p:nvSpPr>
        <p:spPr>
          <a:xfrm>
            <a:off x="4326654" y="9322719"/>
            <a:ext cx="624351" cy="624351"/>
          </a:xfrm>
          <a:custGeom>
            <a:avLst/>
            <a:gdLst/>
            <a:ahLst/>
            <a:cxnLst/>
            <a:rect l="l" t="t" r="r" b="b"/>
            <a:pathLst>
              <a:path w="624351" h="624351">
                <a:moveTo>
                  <a:pt x="0" y="0"/>
                </a:moveTo>
                <a:lnTo>
                  <a:pt x="624351" y="0"/>
                </a:lnTo>
                <a:lnTo>
                  <a:pt x="624351" y="624351"/>
                </a:lnTo>
                <a:lnTo>
                  <a:pt x="0" y="624351"/>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0" name="Freeform 30"/>
          <p:cNvSpPr/>
          <p:nvPr/>
        </p:nvSpPr>
        <p:spPr>
          <a:xfrm>
            <a:off x="1359826" y="5457710"/>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1" name="Freeform 31"/>
          <p:cNvSpPr/>
          <p:nvPr/>
        </p:nvSpPr>
        <p:spPr>
          <a:xfrm>
            <a:off x="1359826" y="6915319"/>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2" name="Freeform 32"/>
          <p:cNvSpPr/>
          <p:nvPr/>
        </p:nvSpPr>
        <p:spPr>
          <a:xfrm>
            <a:off x="17614077" y="1786698"/>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3" name="Freeform 33"/>
          <p:cNvSpPr/>
          <p:nvPr/>
        </p:nvSpPr>
        <p:spPr>
          <a:xfrm>
            <a:off x="17614077" y="3244308"/>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4" name="Freeform 34"/>
          <p:cNvSpPr/>
          <p:nvPr/>
        </p:nvSpPr>
        <p:spPr>
          <a:xfrm>
            <a:off x="16624128" y="6131632"/>
            <a:ext cx="635172" cy="1347845"/>
          </a:xfrm>
          <a:custGeom>
            <a:avLst/>
            <a:gdLst/>
            <a:ahLst/>
            <a:cxnLst/>
            <a:rect l="l" t="t" r="r" b="b"/>
            <a:pathLst>
              <a:path w="635172" h="1347845">
                <a:moveTo>
                  <a:pt x="0" y="0"/>
                </a:moveTo>
                <a:lnTo>
                  <a:pt x="635172" y="0"/>
                </a:lnTo>
                <a:lnTo>
                  <a:pt x="635172" y="1347845"/>
                </a:lnTo>
                <a:lnTo>
                  <a:pt x="0" y="1347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358246" y="3053037"/>
            <a:ext cx="10863034" cy="6829977"/>
          </a:xfrm>
          <a:custGeom>
            <a:avLst/>
            <a:gdLst/>
            <a:ahLst/>
            <a:cxnLst/>
            <a:rect l="l" t="t" r="r" b="b"/>
            <a:pathLst>
              <a:path w="10863034" h="6829977">
                <a:moveTo>
                  <a:pt x="0" y="0"/>
                </a:moveTo>
                <a:lnTo>
                  <a:pt x="10863034" y="0"/>
                </a:lnTo>
                <a:lnTo>
                  <a:pt x="10863034" y="6829977"/>
                </a:lnTo>
                <a:lnTo>
                  <a:pt x="0" y="6829977"/>
                </a:lnTo>
                <a:lnTo>
                  <a:pt x="0" y="0"/>
                </a:lnTo>
                <a:close/>
              </a:path>
            </a:pathLst>
          </a:custGeom>
          <a:blipFill>
            <a:blip r:embed="rId8"/>
            <a:stretch>
              <a:fillRect/>
            </a:stretch>
          </a:blipFill>
        </p:spPr>
        <p:txBody>
          <a:bodyPr/>
          <a:lstStyle/>
          <a:p>
            <a:endParaRPr lang="en-US"/>
          </a:p>
        </p:txBody>
      </p:sp>
      <p:sp>
        <p:nvSpPr>
          <p:cNvPr id="11" name="TextBox 11"/>
          <p:cNvSpPr txBox="1"/>
          <p:nvPr/>
        </p:nvSpPr>
        <p:spPr>
          <a:xfrm>
            <a:off x="2282712" y="429088"/>
            <a:ext cx="13777280" cy="1629790"/>
          </a:xfrm>
          <a:prstGeom prst="rect">
            <a:avLst/>
          </a:prstGeom>
        </p:spPr>
        <p:txBody>
          <a:bodyPr lIns="0" tIns="0" rIns="0" bIns="0" rtlCol="0" anchor="t">
            <a:spAutoFit/>
          </a:bodyPr>
          <a:lstStyle/>
          <a:p>
            <a:pPr algn="ctr">
              <a:lnSpc>
                <a:spcPts val="4176"/>
              </a:lnSpc>
            </a:pPr>
            <a:r>
              <a:rPr lang="en-US" sz="2983">
                <a:solidFill>
                  <a:srgbClr val="FEFAE0"/>
                </a:solidFill>
                <a:latin typeface="Kollektif Bold"/>
                <a:ea typeface="Kollektif Bold"/>
                <a:cs typeface="Kollektif Bold"/>
                <a:sym typeface="Kollektif Bold"/>
              </a:rPr>
              <a:t>3.1 DOES THE TOTAL COST (DAY CHARGE, EVE CHARGE, NIGHT CHARGE, INTL CHARGE) AFFECT THE CUSTOMER'S CHURN DECISION?</a:t>
            </a:r>
          </a:p>
          <a:p>
            <a:pPr marL="0" lvl="0" indent="0" algn="ctr">
              <a:lnSpc>
                <a:spcPts val="4176"/>
              </a:lnSpc>
              <a:spcBef>
                <a:spcPct val="0"/>
              </a:spcBef>
            </a:pPr>
            <a:endParaRPr lang="en-US" sz="2983">
              <a:solidFill>
                <a:srgbClr val="FEFAE0"/>
              </a:solidFill>
              <a:latin typeface="Kollektif Bold"/>
              <a:ea typeface="Kollektif Bold"/>
              <a:cs typeface="Kollektif Bold"/>
              <a:sym typeface="Kollektif Bold"/>
            </a:endParaRPr>
          </a:p>
        </p:txBody>
      </p:sp>
      <p:sp>
        <p:nvSpPr>
          <p:cNvPr id="12" name="TextBox 12"/>
          <p:cNvSpPr txBox="1"/>
          <p:nvPr/>
        </p:nvSpPr>
        <p:spPr>
          <a:xfrm>
            <a:off x="11614748" y="3408994"/>
            <a:ext cx="6038020" cy="5994237"/>
          </a:xfrm>
          <a:prstGeom prst="rect">
            <a:avLst/>
          </a:prstGeom>
        </p:spPr>
        <p:txBody>
          <a:bodyPr lIns="0" tIns="0" rIns="0" bIns="0" rtlCol="0" anchor="t">
            <a:spAutoFit/>
          </a:bodyPr>
          <a:lstStyle/>
          <a:p>
            <a:pPr algn="just">
              <a:lnSpc>
                <a:spcPts val="4325"/>
              </a:lnSpc>
            </a:pPr>
            <a:r>
              <a:rPr lang="en-US" sz="3089">
                <a:solidFill>
                  <a:srgbClr val="000000"/>
                </a:solidFill>
                <a:latin typeface="Futura"/>
                <a:ea typeface="Futura"/>
                <a:cs typeface="Futura"/>
                <a:sym typeface="Futura"/>
              </a:rPr>
              <a:t>The chart indicates that there is no significant difference in the total charges (day, evening, night, and international) between churning and non-churning customers. This suggests that call charges alone may not be a key determinant of customer churn, and other factors might be contributing to why customers decide to leave.</a:t>
            </a:r>
          </a:p>
          <a:p>
            <a:pPr algn="l">
              <a:lnSpc>
                <a:spcPts val="4325"/>
              </a:lnSpc>
            </a:pPr>
            <a:endParaRPr lang="en-US" sz="3089">
              <a:solidFill>
                <a:srgbClr val="000000"/>
              </a:solidFill>
              <a:latin typeface="Futura"/>
              <a:ea typeface="Futura"/>
              <a:cs typeface="Futura"/>
              <a:sym typeface="Futu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217371" y="3243674"/>
            <a:ext cx="11151948" cy="6652830"/>
          </a:xfrm>
          <a:custGeom>
            <a:avLst/>
            <a:gdLst/>
            <a:ahLst/>
            <a:cxnLst/>
            <a:rect l="l" t="t" r="r" b="b"/>
            <a:pathLst>
              <a:path w="11151948" h="6652830">
                <a:moveTo>
                  <a:pt x="0" y="0"/>
                </a:moveTo>
                <a:lnTo>
                  <a:pt x="11151948" y="0"/>
                </a:lnTo>
                <a:lnTo>
                  <a:pt x="11151948" y="6652830"/>
                </a:lnTo>
                <a:lnTo>
                  <a:pt x="0" y="6652830"/>
                </a:lnTo>
                <a:lnTo>
                  <a:pt x="0" y="0"/>
                </a:lnTo>
                <a:close/>
              </a:path>
            </a:pathLst>
          </a:custGeom>
          <a:blipFill>
            <a:blip r:embed="rId8"/>
            <a:stretch>
              <a:fillRect/>
            </a:stretch>
          </a:blipFill>
        </p:spPr>
        <p:txBody>
          <a:bodyPr/>
          <a:lstStyle/>
          <a:p>
            <a:endParaRPr lang="en-US"/>
          </a:p>
        </p:txBody>
      </p:sp>
      <p:sp>
        <p:nvSpPr>
          <p:cNvPr id="11" name="TextBox 11"/>
          <p:cNvSpPr txBox="1"/>
          <p:nvPr/>
        </p:nvSpPr>
        <p:spPr>
          <a:xfrm>
            <a:off x="2282712" y="429088"/>
            <a:ext cx="13777280" cy="1629790"/>
          </a:xfrm>
          <a:prstGeom prst="rect">
            <a:avLst/>
          </a:prstGeom>
        </p:spPr>
        <p:txBody>
          <a:bodyPr lIns="0" tIns="0" rIns="0" bIns="0" rtlCol="0" anchor="t">
            <a:spAutoFit/>
          </a:bodyPr>
          <a:lstStyle/>
          <a:p>
            <a:pPr algn="ctr">
              <a:lnSpc>
                <a:spcPts val="4176"/>
              </a:lnSpc>
            </a:pPr>
            <a:r>
              <a:rPr lang="en-US" sz="2983">
                <a:solidFill>
                  <a:srgbClr val="FEFAE0"/>
                </a:solidFill>
                <a:latin typeface="Kollektif Bold"/>
                <a:ea typeface="Kollektif Bold"/>
                <a:cs typeface="Kollektif Bold"/>
                <a:sym typeface="Kollektif Bold"/>
              </a:rPr>
              <a:t>3.2 FIND OUT IF CUSTOMERS WITH HIGHER TOTAL COSTS HAVE HIGHER OR LOWER CHURN RATES?</a:t>
            </a:r>
          </a:p>
          <a:p>
            <a:pPr marL="0" lvl="0" indent="0" algn="ctr">
              <a:lnSpc>
                <a:spcPts val="4176"/>
              </a:lnSpc>
              <a:spcBef>
                <a:spcPct val="0"/>
              </a:spcBef>
            </a:pPr>
            <a:endParaRPr lang="en-US" sz="2983">
              <a:solidFill>
                <a:srgbClr val="FEFAE0"/>
              </a:solidFill>
              <a:latin typeface="Kollektif Bold"/>
              <a:ea typeface="Kollektif Bold"/>
              <a:cs typeface="Kollektif Bold"/>
              <a:sym typeface="Kollektif Bold"/>
            </a:endParaRPr>
          </a:p>
        </p:txBody>
      </p:sp>
      <p:sp>
        <p:nvSpPr>
          <p:cNvPr id="12" name="TextBox 12"/>
          <p:cNvSpPr txBox="1"/>
          <p:nvPr/>
        </p:nvSpPr>
        <p:spPr>
          <a:xfrm>
            <a:off x="11341186" y="2806817"/>
            <a:ext cx="6426209" cy="7788275"/>
          </a:xfrm>
          <a:prstGeom prst="rect">
            <a:avLst/>
          </a:prstGeom>
        </p:spPr>
        <p:txBody>
          <a:bodyPr lIns="0" tIns="0" rIns="0" bIns="0" rtlCol="0" anchor="t">
            <a:spAutoFit/>
          </a:bodyPr>
          <a:lstStyle/>
          <a:p>
            <a:pPr marL="431801" lvl="1" indent="-215900" algn="just">
              <a:lnSpc>
                <a:spcPts val="2800"/>
              </a:lnSpc>
              <a:buFont typeface="Arial"/>
              <a:buChar char="•"/>
            </a:pPr>
            <a:r>
              <a:rPr lang="en-US" sz="2000">
                <a:solidFill>
                  <a:srgbClr val="000000"/>
                </a:solidFill>
                <a:latin typeface="Futura"/>
                <a:ea typeface="Futura"/>
                <a:cs typeface="Futura"/>
                <a:sym typeface="Futura"/>
              </a:rPr>
              <a:t>Low cost group (22.93 - 31,066): Non-churn customers account for a high rate, while the churn rate of customers is significantly lower.</a:t>
            </a:r>
          </a:p>
          <a:p>
            <a:pPr marL="431801" lvl="1" indent="-215900" algn="just">
              <a:lnSpc>
                <a:spcPts val="2800"/>
              </a:lnSpc>
              <a:buFont typeface="Arial"/>
              <a:buChar char="•"/>
            </a:pPr>
            <a:r>
              <a:rPr lang="en-US" sz="2000">
                <a:solidFill>
                  <a:srgbClr val="000000"/>
                </a:solidFill>
                <a:latin typeface="Futura"/>
                <a:ea typeface="Futura"/>
                <a:cs typeface="Futura"/>
                <a:sym typeface="Futura"/>
              </a:rPr>
              <a:t>Average cost group (31,066 - 71,143): These groups show a similar pattern: the rate of non-churn customers dominates, while the rate of churn customers is very low.</a:t>
            </a:r>
          </a:p>
          <a:p>
            <a:pPr marL="431801" lvl="1" indent="-215900" algn="just">
              <a:lnSpc>
                <a:spcPts val="2800"/>
              </a:lnSpc>
              <a:buFont typeface="Arial"/>
              <a:buChar char="•"/>
            </a:pPr>
            <a:r>
              <a:rPr lang="en-US" sz="2000">
                <a:solidFill>
                  <a:srgbClr val="000000"/>
                </a:solidFill>
                <a:latin typeface="Futura"/>
                <a:ea typeface="Futura"/>
                <a:cs typeface="Futura"/>
                <a:sym typeface="Futura"/>
              </a:rPr>
              <a:t>High cost group (71,143 - 79,879): The rate of customer churn begins to increase compared to the average cost group, while the rate of non-churn customers decreases.</a:t>
            </a:r>
          </a:p>
          <a:p>
            <a:pPr marL="431801" lvl="1" indent="-215900" algn="just">
              <a:lnSpc>
                <a:spcPts val="2800"/>
              </a:lnSpc>
              <a:buFont typeface="Arial"/>
              <a:buChar char="•"/>
            </a:pPr>
            <a:r>
              <a:rPr lang="en-US" sz="2000">
                <a:solidFill>
                  <a:srgbClr val="000000"/>
                </a:solidFill>
                <a:latin typeface="Futura"/>
                <a:ea typeface="Futura"/>
                <a:cs typeface="Futura"/>
                <a:sym typeface="Futura"/>
              </a:rPr>
              <a:t>Very high cost group (79,879 - 96.15): The customer churn rate is the highest in all groups, far exceeding the non-churn customer rate. This shows that customers with very high total costs tend to churn more.</a:t>
            </a:r>
          </a:p>
          <a:p>
            <a:pPr marL="431801" lvl="1" indent="-215900" algn="l">
              <a:lnSpc>
                <a:spcPts val="2800"/>
              </a:lnSpc>
              <a:buFont typeface="Arial"/>
              <a:buChar char="•"/>
            </a:pPr>
            <a:r>
              <a:rPr lang="en-US" sz="2000">
                <a:solidFill>
                  <a:srgbClr val="000000"/>
                </a:solidFill>
                <a:latin typeface="Futura"/>
                <a:ea typeface="Futura"/>
                <a:cs typeface="Futura"/>
                <a:sym typeface="Futura"/>
              </a:rPr>
              <a:t>Conclusion: The graph shows that customers with high total costs are more likely to churn. While the low and medium total cost groups mainly consist of non-churn customers, customer churn increases sharply in the high total cost groups. This suggests that high costs may be a major factor in customers deciding to churn.</a:t>
            </a:r>
          </a:p>
          <a:p>
            <a:pPr algn="l">
              <a:lnSpc>
                <a:spcPts val="2800"/>
              </a:lnSpc>
            </a:pPr>
            <a:endParaRPr lang="en-US" sz="2000">
              <a:solidFill>
                <a:srgbClr val="000000"/>
              </a:solidFill>
              <a:latin typeface="Futura"/>
              <a:ea typeface="Futura"/>
              <a:cs typeface="Futura"/>
              <a:sym typeface="Futu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458676" y="419641"/>
            <a:ext cx="2812387" cy="281238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943536" y="7707538"/>
            <a:ext cx="6524742" cy="6524742"/>
          </a:xfrm>
          <a:custGeom>
            <a:avLst/>
            <a:gdLst/>
            <a:ahLst/>
            <a:cxnLst/>
            <a:rect l="l" t="t" r="r" b="b"/>
            <a:pathLst>
              <a:path w="6524742" h="6524742">
                <a:moveTo>
                  <a:pt x="0" y="0"/>
                </a:moveTo>
                <a:lnTo>
                  <a:pt x="6524742" y="0"/>
                </a:lnTo>
                <a:lnTo>
                  <a:pt x="6524742" y="6524742"/>
                </a:lnTo>
                <a:lnTo>
                  <a:pt x="0" y="6524742"/>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1564845" y="-4603289"/>
            <a:ext cx="7436699" cy="7436699"/>
          </a:xfrm>
          <a:custGeom>
            <a:avLst/>
            <a:gdLst/>
            <a:ahLst/>
            <a:cxnLst/>
            <a:rect l="l" t="t" r="r" b="b"/>
            <a:pathLst>
              <a:path w="7436699" h="7436699">
                <a:moveTo>
                  <a:pt x="0" y="0"/>
                </a:moveTo>
                <a:lnTo>
                  <a:pt x="7436699" y="0"/>
                </a:lnTo>
                <a:lnTo>
                  <a:pt x="7436699" y="7436699"/>
                </a:lnTo>
                <a:lnTo>
                  <a:pt x="0" y="7436699"/>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1492394" y="3991277"/>
            <a:ext cx="15766906" cy="3444529"/>
          </a:xfrm>
          <a:prstGeom prst="rect">
            <a:avLst/>
          </a:prstGeom>
        </p:spPr>
        <p:txBody>
          <a:bodyPr lIns="0" tIns="0" rIns="0" bIns="0" rtlCol="0" anchor="t">
            <a:spAutoFit/>
          </a:bodyPr>
          <a:lstStyle/>
          <a:p>
            <a:pPr algn="ctr">
              <a:lnSpc>
                <a:spcPts val="8677"/>
              </a:lnSpc>
            </a:pPr>
            <a:r>
              <a:rPr lang="en-US" sz="7353">
                <a:solidFill>
                  <a:srgbClr val="5F6F52"/>
                </a:solidFill>
                <a:latin typeface="Kollektif Bold"/>
                <a:ea typeface="Kollektif Bold"/>
                <a:cs typeface="Kollektif Bold"/>
                <a:sym typeface="Kollektif Bold"/>
              </a:rPr>
              <a:t>4. CUSTOMER SERVICE ANALYSIS</a:t>
            </a:r>
          </a:p>
          <a:p>
            <a:pPr algn="ctr">
              <a:lnSpc>
                <a:spcPts val="8677"/>
              </a:lnSpc>
            </a:pPr>
            <a:endParaRPr lang="en-US" sz="7353">
              <a:solidFill>
                <a:srgbClr val="5F6F52"/>
              </a:solidFill>
              <a:latin typeface="Kollektif Bold"/>
              <a:ea typeface="Kollektif Bold"/>
              <a:cs typeface="Kollektif Bold"/>
              <a:sym typeface="Kollektif Bold"/>
            </a:endParaRPr>
          </a:p>
          <a:p>
            <a:pPr algn="ctr">
              <a:lnSpc>
                <a:spcPts val="8677"/>
              </a:lnSpc>
            </a:pPr>
            <a:endParaRPr lang="en-US" sz="7353">
              <a:solidFill>
                <a:srgbClr val="5F6F52"/>
              </a:solidFill>
              <a:latin typeface="Kollektif Bold"/>
              <a:ea typeface="Kollektif Bold"/>
              <a:cs typeface="Kollektif Bold"/>
              <a:sym typeface="Kollektif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202865" y="3136829"/>
            <a:ext cx="11138321" cy="6644701"/>
          </a:xfrm>
          <a:custGeom>
            <a:avLst/>
            <a:gdLst/>
            <a:ahLst/>
            <a:cxnLst/>
            <a:rect l="l" t="t" r="r" b="b"/>
            <a:pathLst>
              <a:path w="11138321" h="6644701">
                <a:moveTo>
                  <a:pt x="0" y="0"/>
                </a:moveTo>
                <a:lnTo>
                  <a:pt x="11138321" y="0"/>
                </a:lnTo>
                <a:lnTo>
                  <a:pt x="11138321" y="6644701"/>
                </a:lnTo>
                <a:lnTo>
                  <a:pt x="0" y="6644701"/>
                </a:lnTo>
                <a:lnTo>
                  <a:pt x="0" y="0"/>
                </a:lnTo>
                <a:close/>
              </a:path>
            </a:pathLst>
          </a:custGeom>
          <a:blipFill>
            <a:blip r:embed="rId8"/>
            <a:stretch>
              <a:fillRect/>
            </a:stretch>
          </a:blipFill>
        </p:spPr>
        <p:txBody>
          <a:bodyPr/>
          <a:lstStyle/>
          <a:p>
            <a:endParaRPr lang="en-US"/>
          </a:p>
        </p:txBody>
      </p:sp>
      <p:sp>
        <p:nvSpPr>
          <p:cNvPr id="11" name="TextBox 11"/>
          <p:cNvSpPr txBox="1"/>
          <p:nvPr/>
        </p:nvSpPr>
        <p:spPr>
          <a:xfrm>
            <a:off x="2282712" y="429088"/>
            <a:ext cx="13777280" cy="1629790"/>
          </a:xfrm>
          <a:prstGeom prst="rect">
            <a:avLst/>
          </a:prstGeom>
        </p:spPr>
        <p:txBody>
          <a:bodyPr lIns="0" tIns="0" rIns="0" bIns="0" rtlCol="0" anchor="t">
            <a:spAutoFit/>
          </a:bodyPr>
          <a:lstStyle/>
          <a:p>
            <a:pPr algn="ctr">
              <a:lnSpc>
                <a:spcPts val="4176"/>
              </a:lnSpc>
            </a:pPr>
            <a:r>
              <a:rPr lang="en-US" sz="2983">
                <a:solidFill>
                  <a:srgbClr val="FEFAE0"/>
                </a:solidFill>
                <a:latin typeface="Kollektif Bold"/>
                <a:ea typeface="Kollektif Bold"/>
                <a:cs typeface="Kollektif Bold"/>
                <a:sym typeface="Kollektif Bold"/>
              </a:rPr>
              <a:t>4.1 DOES THE NUMBER OF CALLS TO CUSTOMER SERVICE HAVE ANYTHING TO DO WITH CHURN RATE?</a:t>
            </a:r>
          </a:p>
          <a:p>
            <a:pPr marL="0" lvl="0" indent="0" algn="ctr">
              <a:lnSpc>
                <a:spcPts val="4176"/>
              </a:lnSpc>
              <a:spcBef>
                <a:spcPct val="0"/>
              </a:spcBef>
            </a:pPr>
            <a:endParaRPr lang="en-US" sz="2983">
              <a:solidFill>
                <a:srgbClr val="FEFAE0"/>
              </a:solidFill>
              <a:latin typeface="Kollektif Bold"/>
              <a:ea typeface="Kollektif Bold"/>
              <a:cs typeface="Kollektif Bold"/>
              <a:sym typeface="Kollektif Bold"/>
            </a:endParaRPr>
          </a:p>
        </p:txBody>
      </p:sp>
      <p:sp>
        <p:nvSpPr>
          <p:cNvPr id="12" name="TextBox 12"/>
          <p:cNvSpPr txBox="1"/>
          <p:nvPr/>
        </p:nvSpPr>
        <p:spPr>
          <a:xfrm>
            <a:off x="11646857" y="2797292"/>
            <a:ext cx="6426209" cy="7237730"/>
          </a:xfrm>
          <a:prstGeom prst="rect">
            <a:avLst/>
          </a:prstGeom>
        </p:spPr>
        <p:txBody>
          <a:bodyPr lIns="0" tIns="0" rIns="0" bIns="0" rtlCol="0" anchor="t">
            <a:spAutoFit/>
          </a:bodyPr>
          <a:lstStyle/>
          <a:p>
            <a:pPr marL="496571" lvl="1" indent="-248285" algn="l">
              <a:lnSpc>
                <a:spcPts val="3220"/>
              </a:lnSpc>
              <a:buFont typeface="Arial"/>
              <a:buChar char="•"/>
            </a:pPr>
            <a:r>
              <a:rPr lang="en-US" sz="2300">
                <a:solidFill>
                  <a:srgbClr val="000000"/>
                </a:solidFill>
                <a:latin typeface="Futura"/>
                <a:ea typeface="Futura"/>
                <a:cs typeface="Futura"/>
                <a:sym typeface="Futura"/>
              </a:rPr>
              <a:t>High cancellation rates: The chart shows high cancellation rates, especially for customers with many customer service calls. This suggests that there is a negative relationship between the number of customer service calls and service cancellation rates. Customers with more customer service calls are more likely to cancel service.</a:t>
            </a:r>
          </a:p>
          <a:p>
            <a:pPr marL="496571" lvl="1" indent="-248285" algn="l">
              <a:lnSpc>
                <a:spcPts val="3220"/>
              </a:lnSpc>
              <a:buFont typeface="Arial"/>
              <a:buChar char="•"/>
            </a:pPr>
            <a:r>
              <a:rPr lang="en-US" sz="2300">
                <a:solidFill>
                  <a:srgbClr val="000000"/>
                </a:solidFill>
                <a:latin typeface="Futura"/>
                <a:ea typeface="Futura"/>
                <a:cs typeface="Futura"/>
                <a:sym typeface="Futura"/>
              </a:rPr>
              <a:t>Customers who have many customer service calls may experience many problems with the product or service. This can lead to frustration and eventual cancellation of the service.</a:t>
            </a:r>
          </a:p>
          <a:p>
            <a:pPr marL="496571" lvl="1" indent="-248285" algn="l">
              <a:lnSpc>
                <a:spcPts val="3220"/>
              </a:lnSpc>
              <a:buFont typeface="Arial"/>
              <a:buChar char="•"/>
            </a:pPr>
            <a:r>
              <a:rPr lang="en-US" sz="2300">
                <a:solidFill>
                  <a:srgbClr val="000000"/>
                </a:solidFill>
                <a:latin typeface="Futura"/>
                <a:ea typeface="Futura"/>
                <a:cs typeface="Futura"/>
                <a:sym typeface="Futura"/>
              </a:rPr>
              <a:t>Customers who have many customer service calls may feel that they are not receiving good customer service. This can also lead to frustration and eventual cancellation of the service.</a:t>
            </a:r>
          </a:p>
          <a:p>
            <a:pPr algn="l">
              <a:lnSpc>
                <a:spcPts val="3220"/>
              </a:lnSpc>
            </a:pPr>
            <a:endParaRPr lang="en-US" sz="2300">
              <a:solidFill>
                <a:srgbClr val="000000"/>
              </a:solidFill>
              <a:latin typeface="Futura"/>
              <a:ea typeface="Futura"/>
              <a:cs typeface="Futura"/>
              <a:sym typeface="Futu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5817103" y="262971"/>
            <a:ext cx="12295149" cy="9761059"/>
          </a:xfrm>
          <a:custGeom>
            <a:avLst/>
            <a:gdLst/>
            <a:ahLst/>
            <a:cxnLst/>
            <a:rect l="l" t="t" r="r" b="b"/>
            <a:pathLst>
              <a:path w="12295149" h="9761059">
                <a:moveTo>
                  <a:pt x="0" y="0"/>
                </a:moveTo>
                <a:lnTo>
                  <a:pt x="12295149" y="0"/>
                </a:lnTo>
                <a:lnTo>
                  <a:pt x="12295149" y="9761058"/>
                </a:lnTo>
                <a:lnTo>
                  <a:pt x="0" y="9761058"/>
                </a:lnTo>
                <a:lnTo>
                  <a:pt x="0" y="0"/>
                </a:lnTo>
                <a:close/>
              </a:path>
            </a:pathLst>
          </a:custGeom>
          <a:blipFill>
            <a:blip r:embed="rId8"/>
            <a:stretch>
              <a:fillRect t="-193" b="-193"/>
            </a:stretch>
          </a:blipFill>
        </p:spPr>
        <p:txBody>
          <a:bodyPr/>
          <a:lstStyle/>
          <a:p>
            <a:endParaRPr lang="en-US"/>
          </a:p>
        </p:txBody>
      </p:sp>
      <p:sp>
        <p:nvSpPr>
          <p:cNvPr id="8" name="TextBox 8"/>
          <p:cNvSpPr txBox="1"/>
          <p:nvPr/>
        </p:nvSpPr>
        <p:spPr>
          <a:xfrm>
            <a:off x="208803" y="112953"/>
            <a:ext cx="8419377" cy="1327150"/>
          </a:xfrm>
          <a:prstGeom prst="rect">
            <a:avLst/>
          </a:prstGeom>
        </p:spPr>
        <p:txBody>
          <a:bodyPr lIns="0" tIns="0" rIns="0" bIns="0" rtlCol="0" anchor="t">
            <a:spAutoFit/>
          </a:bodyPr>
          <a:lstStyle/>
          <a:p>
            <a:pPr marL="0" lvl="0" indent="0" algn="l">
              <a:lnSpc>
                <a:spcPts val="9799"/>
              </a:lnSpc>
              <a:spcBef>
                <a:spcPct val="0"/>
              </a:spcBef>
            </a:pPr>
            <a:r>
              <a:rPr lang="en-US" sz="6999">
                <a:solidFill>
                  <a:srgbClr val="5F6F52"/>
                </a:solidFill>
                <a:latin typeface="Kollektif Bold"/>
                <a:ea typeface="Kollektif Bold"/>
                <a:cs typeface="Kollektif Bold"/>
                <a:sym typeface="Kollektif Bold"/>
              </a:rPr>
              <a:t>5. HEATMAP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11" b="-911"/>
            </a:stretch>
          </a:blipFill>
        </p:spPr>
        <p:txBody>
          <a:bodyPr/>
          <a:lstStyle/>
          <a:p>
            <a:endParaRPr lang="en-US"/>
          </a:p>
        </p:txBody>
      </p:sp>
      <p:sp>
        <p:nvSpPr>
          <p:cNvPr id="3" name="Freeform 3"/>
          <p:cNvSpPr/>
          <p:nvPr/>
        </p:nvSpPr>
        <p:spPr>
          <a:xfrm>
            <a:off x="13598220" y="-5243202"/>
            <a:ext cx="10086047" cy="10086047"/>
          </a:xfrm>
          <a:custGeom>
            <a:avLst/>
            <a:gdLst/>
            <a:ahLst/>
            <a:cxnLst/>
            <a:rect l="l" t="t" r="r" b="b"/>
            <a:pathLst>
              <a:path w="10086047" h="10086047">
                <a:moveTo>
                  <a:pt x="0" y="0"/>
                </a:moveTo>
                <a:lnTo>
                  <a:pt x="10086047" y="0"/>
                </a:lnTo>
                <a:lnTo>
                  <a:pt x="10086047"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401544" y="-1128764"/>
            <a:ext cx="4314927" cy="431492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610446" y="8762231"/>
            <a:ext cx="4314927" cy="431492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975001" y="-702221"/>
            <a:ext cx="3461843" cy="346184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65563" y="9188773"/>
            <a:ext cx="3461843" cy="346184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4014324" y="6871514"/>
            <a:ext cx="10086047" cy="10086047"/>
          </a:xfrm>
          <a:custGeom>
            <a:avLst/>
            <a:gdLst/>
            <a:ahLst/>
            <a:cxnLst/>
            <a:rect l="l" t="t" r="r" b="b"/>
            <a:pathLst>
              <a:path w="10086047" h="10086047">
                <a:moveTo>
                  <a:pt x="0" y="0"/>
                </a:moveTo>
                <a:lnTo>
                  <a:pt x="10086048" y="0"/>
                </a:lnTo>
                <a:lnTo>
                  <a:pt x="10086048"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a:off x="16341367" y="3658019"/>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16341367" y="5115628"/>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19"/>
          <p:cNvSpPr/>
          <p:nvPr/>
        </p:nvSpPr>
        <p:spPr>
          <a:xfrm rot="-5326912">
            <a:off x="2595797" y="5789551"/>
            <a:ext cx="635172" cy="1347845"/>
          </a:xfrm>
          <a:custGeom>
            <a:avLst/>
            <a:gdLst/>
            <a:ahLst/>
            <a:cxnLst/>
            <a:rect l="l" t="t" r="r" b="b"/>
            <a:pathLst>
              <a:path w="635172" h="1347845">
                <a:moveTo>
                  <a:pt x="0" y="0"/>
                </a:moveTo>
                <a:lnTo>
                  <a:pt x="635172" y="0"/>
                </a:lnTo>
                <a:lnTo>
                  <a:pt x="635172" y="1347845"/>
                </a:lnTo>
                <a:lnTo>
                  <a:pt x="0" y="13478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0" name="TextBox 20"/>
          <p:cNvSpPr txBox="1"/>
          <p:nvPr/>
        </p:nvSpPr>
        <p:spPr>
          <a:xfrm>
            <a:off x="1520091" y="3776664"/>
            <a:ext cx="15247819" cy="2276494"/>
          </a:xfrm>
          <a:prstGeom prst="rect">
            <a:avLst/>
          </a:prstGeom>
        </p:spPr>
        <p:txBody>
          <a:bodyPr lIns="0" tIns="0" rIns="0" bIns="0" rtlCol="0" anchor="t">
            <a:spAutoFit/>
          </a:bodyPr>
          <a:lstStyle/>
          <a:p>
            <a:pPr marL="0" lvl="0" indent="0" algn="ctr">
              <a:lnSpc>
                <a:spcPts val="16798"/>
              </a:lnSpc>
              <a:spcBef>
                <a:spcPct val="0"/>
              </a:spcBef>
            </a:pPr>
            <a:r>
              <a:rPr lang="en-US" sz="11999" spc="1799">
                <a:solidFill>
                  <a:srgbClr val="FEFAE0"/>
                </a:solidFill>
                <a:latin typeface="Kollektif Bold"/>
                <a:ea typeface="Kollektif Bold"/>
                <a:cs typeface="Kollektif Bold"/>
                <a:sym typeface="Kollektif Bold"/>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TextBox 7"/>
          <p:cNvSpPr txBox="1"/>
          <p:nvPr/>
        </p:nvSpPr>
        <p:spPr>
          <a:xfrm>
            <a:off x="0" y="1177308"/>
            <a:ext cx="18288000" cy="875347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Futura"/>
                <a:ea typeface="Futura"/>
                <a:cs typeface="Futura"/>
                <a:sym typeface="Futura"/>
              </a:rPr>
              <a:t>Churn Rate: A significant portion of customers (over 10%) have churned, indicating a need for retention strategies.</a:t>
            </a:r>
          </a:p>
          <a:p>
            <a:pPr marL="647700" lvl="1" indent="-323850" algn="l">
              <a:lnSpc>
                <a:spcPts val="4200"/>
              </a:lnSpc>
              <a:buFont typeface="Arial"/>
              <a:buChar char="•"/>
            </a:pPr>
            <a:r>
              <a:rPr lang="en-US" sz="3000">
                <a:solidFill>
                  <a:srgbClr val="000000"/>
                </a:solidFill>
                <a:latin typeface="Futura"/>
                <a:ea typeface="Futura"/>
                <a:cs typeface="Futura"/>
                <a:sym typeface="Futura"/>
              </a:rPr>
              <a:t>Service Usage: Call volume alone doesn't strongly predict churn. However, churning customers tend to make more customer service calls, suggesting dissatisfaction or unresolved issues.</a:t>
            </a:r>
          </a:p>
          <a:p>
            <a:pPr marL="647700" lvl="1" indent="-323850" algn="l">
              <a:lnSpc>
                <a:spcPts val="4200"/>
              </a:lnSpc>
              <a:buFont typeface="Arial"/>
              <a:buChar char="•"/>
            </a:pPr>
            <a:r>
              <a:rPr lang="en-US" sz="3000">
                <a:solidFill>
                  <a:srgbClr val="000000"/>
                </a:solidFill>
                <a:latin typeface="Futura"/>
                <a:ea typeface="Futura"/>
                <a:cs typeface="Futura"/>
                <a:sym typeface="Futura"/>
              </a:rPr>
              <a:t>Service Cost: While total charges don't differ significantly between churned and retained customers, those with very high costs are more likely to churn, highlighting the importance of cost-effectiveness.</a:t>
            </a:r>
          </a:p>
          <a:p>
            <a:pPr marL="647700" lvl="1" indent="-323850" algn="l">
              <a:lnSpc>
                <a:spcPts val="4680"/>
              </a:lnSpc>
              <a:buFont typeface="Arial"/>
              <a:buChar char="•"/>
            </a:pPr>
            <a:r>
              <a:rPr lang="en-US" sz="3000" spc="110">
                <a:solidFill>
                  <a:srgbClr val="000000"/>
                </a:solidFill>
                <a:latin typeface="Futura"/>
                <a:ea typeface="Futura"/>
                <a:cs typeface="Futura"/>
                <a:sym typeface="Futura"/>
              </a:rPr>
              <a:t>Customer Service: A strong negative correlation exists between the number of customer service calls and churn rate. Addressing customer service issues and improving satisfaction are crucial for reducing churn.</a:t>
            </a:r>
          </a:p>
          <a:p>
            <a:pPr marL="647700" lvl="1" indent="-323850" algn="l">
              <a:lnSpc>
                <a:spcPts val="4200"/>
              </a:lnSpc>
              <a:buFont typeface="Arial"/>
              <a:buChar char="•"/>
            </a:pPr>
            <a:r>
              <a:rPr lang="en-US" sz="3000">
                <a:solidFill>
                  <a:srgbClr val="000000"/>
                </a:solidFill>
                <a:latin typeface="Futura"/>
                <a:ea typeface="Futura"/>
                <a:cs typeface="Futura"/>
                <a:sym typeface="Futura"/>
              </a:rPr>
              <a:t>Recommendations: </a:t>
            </a:r>
          </a:p>
          <a:p>
            <a:pPr marL="647700" lvl="1" indent="-323850" algn="l">
              <a:lnSpc>
                <a:spcPts val="4200"/>
              </a:lnSpc>
              <a:buAutoNum type="arabicPeriod"/>
            </a:pPr>
            <a:r>
              <a:rPr lang="en-US" sz="3000">
                <a:solidFill>
                  <a:srgbClr val="000000"/>
                </a:solidFill>
                <a:latin typeface="Futura"/>
                <a:ea typeface="Futura"/>
                <a:cs typeface="Futura"/>
                <a:sym typeface="Futura"/>
              </a:rPr>
              <a:t>Proactively address customer service issues to prevent escalation and dissatisfaction.</a:t>
            </a:r>
          </a:p>
          <a:p>
            <a:pPr marL="647700" lvl="1" indent="-323850" algn="l">
              <a:lnSpc>
                <a:spcPts val="4200"/>
              </a:lnSpc>
              <a:buAutoNum type="arabicPeriod"/>
            </a:pPr>
            <a:r>
              <a:rPr lang="en-US" sz="3000">
                <a:solidFill>
                  <a:srgbClr val="000000"/>
                </a:solidFill>
                <a:latin typeface="Futura"/>
                <a:ea typeface="Futura"/>
                <a:cs typeface="Futura"/>
                <a:sym typeface="Futura"/>
              </a:rPr>
              <a:t>Offer cost-effective plans and promotions to retain price-sensitive customers.</a:t>
            </a:r>
          </a:p>
          <a:p>
            <a:pPr marL="647700" lvl="1" indent="-323850" algn="l">
              <a:lnSpc>
                <a:spcPts val="4200"/>
              </a:lnSpc>
              <a:buAutoNum type="arabicPeriod"/>
            </a:pPr>
            <a:r>
              <a:rPr lang="en-US" sz="3000">
                <a:solidFill>
                  <a:srgbClr val="000000"/>
                </a:solidFill>
                <a:latin typeface="Futura"/>
                <a:ea typeface="Futura"/>
                <a:cs typeface="Futura"/>
                <a:sym typeface="Futura"/>
              </a:rPr>
              <a:t>Implement targeted retention strategies for high-risk customers, such as those with high costs or frequent customer service interactions.</a:t>
            </a:r>
          </a:p>
          <a:p>
            <a:pPr marL="647700" lvl="1" indent="-323850" algn="l">
              <a:lnSpc>
                <a:spcPts val="4200"/>
              </a:lnSpc>
              <a:buAutoNum type="arabicPeriod"/>
            </a:pPr>
            <a:r>
              <a:rPr lang="en-US" sz="3000">
                <a:solidFill>
                  <a:srgbClr val="000000"/>
                </a:solidFill>
                <a:latin typeface="Futura"/>
                <a:ea typeface="Futura"/>
                <a:cs typeface="Futura"/>
                <a:sym typeface="Futura"/>
              </a:rPr>
              <a:t>Continuously monitor customer satisfaction and feedback to identify areas for improvement.</a:t>
            </a:r>
          </a:p>
          <a:p>
            <a:pPr algn="ctr">
              <a:lnSpc>
                <a:spcPts val="4200"/>
              </a:lnSpc>
            </a:pPr>
            <a:endParaRPr lang="en-US" sz="3000">
              <a:solidFill>
                <a:srgbClr val="000000"/>
              </a:solidFill>
              <a:latin typeface="Futura"/>
              <a:ea typeface="Futura"/>
              <a:cs typeface="Futura"/>
              <a:sym typeface="Futu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11" b="-911"/>
            </a:stretch>
          </a:blipFill>
        </p:spPr>
        <p:txBody>
          <a:bodyPr/>
          <a:lstStyle/>
          <a:p>
            <a:endParaRPr lang="en-US"/>
          </a:p>
        </p:txBody>
      </p:sp>
      <p:sp>
        <p:nvSpPr>
          <p:cNvPr id="3" name="Freeform 3"/>
          <p:cNvSpPr/>
          <p:nvPr/>
        </p:nvSpPr>
        <p:spPr>
          <a:xfrm>
            <a:off x="13598220" y="-5243202"/>
            <a:ext cx="10086047" cy="10086047"/>
          </a:xfrm>
          <a:custGeom>
            <a:avLst/>
            <a:gdLst/>
            <a:ahLst/>
            <a:cxnLst/>
            <a:rect l="l" t="t" r="r" b="b"/>
            <a:pathLst>
              <a:path w="10086047" h="10086047">
                <a:moveTo>
                  <a:pt x="0" y="0"/>
                </a:moveTo>
                <a:lnTo>
                  <a:pt x="10086047" y="0"/>
                </a:lnTo>
                <a:lnTo>
                  <a:pt x="10086047"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401544" y="-1128764"/>
            <a:ext cx="4314927" cy="431492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610446" y="8762231"/>
            <a:ext cx="4314927" cy="431492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975001" y="-702221"/>
            <a:ext cx="3461843" cy="346184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65563" y="9188773"/>
            <a:ext cx="3461843" cy="346184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4014324" y="6871514"/>
            <a:ext cx="10086047" cy="10086047"/>
          </a:xfrm>
          <a:custGeom>
            <a:avLst/>
            <a:gdLst/>
            <a:ahLst/>
            <a:cxnLst/>
            <a:rect l="l" t="t" r="r" b="b"/>
            <a:pathLst>
              <a:path w="10086047" h="10086047">
                <a:moveTo>
                  <a:pt x="0" y="0"/>
                </a:moveTo>
                <a:lnTo>
                  <a:pt x="10086048" y="0"/>
                </a:lnTo>
                <a:lnTo>
                  <a:pt x="10086048"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a:off x="16341367" y="3658019"/>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16341367" y="5115628"/>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19"/>
          <p:cNvSpPr/>
          <p:nvPr/>
        </p:nvSpPr>
        <p:spPr>
          <a:xfrm rot="-5326912">
            <a:off x="2595797" y="5789551"/>
            <a:ext cx="635172" cy="1347845"/>
          </a:xfrm>
          <a:custGeom>
            <a:avLst/>
            <a:gdLst/>
            <a:ahLst/>
            <a:cxnLst/>
            <a:rect l="l" t="t" r="r" b="b"/>
            <a:pathLst>
              <a:path w="635172" h="1347845">
                <a:moveTo>
                  <a:pt x="0" y="0"/>
                </a:moveTo>
                <a:lnTo>
                  <a:pt x="635172" y="0"/>
                </a:lnTo>
                <a:lnTo>
                  <a:pt x="635172" y="1347845"/>
                </a:lnTo>
                <a:lnTo>
                  <a:pt x="0" y="13478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0" name="TextBox 20"/>
          <p:cNvSpPr txBox="1"/>
          <p:nvPr/>
        </p:nvSpPr>
        <p:spPr>
          <a:xfrm>
            <a:off x="1520091" y="3776664"/>
            <a:ext cx="15247819" cy="2276494"/>
          </a:xfrm>
          <a:prstGeom prst="rect">
            <a:avLst/>
          </a:prstGeom>
        </p:spPr>
        <p:txBody>
          <a:bodyPr lIns="0" tIns="0" rIns="0" bIns="0" rtlCol="0" anchor="t">
            <a:spAutoFit/>
          </a:bodyPr>
          <a:lstStyle/>
          <a:p>
            <a:pPr marL="0" lvl="0" indent="0" algn="ctr">
              <a:lnSpc>
                <a:spcPts val="16798"/>
              </a:lnSpc>
              <a:spcBef>
                <a:spcPct val="0"/>
              </a:spcBef>
            </a:pPr>
            <a:r>
              <a:rPr lang="en-US" sz="11999" spc="1799">
                <a:solidFill>
                  <a:srgbClr val="FEFAE0"/>
                </a:solidFill>
                <a:latin typeface="Kollektif Bold"/>
                <a:ea typeface="Kollektif Bold"/>
                <a:cs typeface="Kollektif Bold"/>
                <a:sym typeface="Kollektif Bold"/>
              </a:rPr>
              <a:t>MODELING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11564845" y="-4603289"/>
            <a:ext cx="7436699" cy="7436699"/>
          </a:xfrm>
          <a:custGeom>
            <a:avLst/>
            <a:gdLst/>
            <a:ahLst/>
            <a:cxnLst/>
            <a:rect l="l" t="t" r="r" b="b"/>
            <a:pathLst>
              <a:path w="7436699" h="7436699">
                <a:moveTo>
                  <a:pt x="0" y="0"/>
                </a:moveTo>
                <a:lnTo>
                  <a:pt x="7436699" y="0"/>
                </a:lnTo>
                <a:lnTo>
                  <a:pt x="7436699" y="7436699"/>
                </a:lnTo>
                <a:lnTo>
                  <a:pt x="0" y="7436699"/>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028700" y="-264819"/>
            <a:ext cx="7081295" cy="11238895"/>
            <a:chOff x="0" y="0"/>
            <a:chExt cx="1865032" cy="2960038"/>
          </a:xfrm>
        </p:grpSpPr>
        <p:sp>
          <p:nvSpPr>
            <p:cNvPr id="4" name="Freeform 4"/>
            <p:cNvSpPr/>
            <p:nvPr/>
          </p:nvSpPr>
          <p:spPr>
            <a:xfrm>
              <a:off x="0" y="0"/>
              <a:ext cx="1865032" cy="2960038"/>
            </a:xfrm>
            <a:custGeom>
              <a:avLst/>
              <a:gdLst/>
              <a:ahLst/>
              <a:cxnLst/>
              <a:rect l="l" t="t" r="r" b="b"/>
              <a:pathLst>
                <a:path w="1865032" h="2960038">
                  <a:moveTo>
                    <a:pt x="0" y="0"/>
                  </a:moveTo>
                  <a:lnTo>
                    <a:pt x="1865032" y="0"/>
                  </a:lnTo>
                  <a:lnTo>
                    <a:pt x="1865032" y="2960038"/>
                  </a:lnTo>
                  <a:lnTo>
                    <a:pt x="0" y="2960038"/>
                  </a:lnTo>
                  <a:close/>
                </a:path>
              </a:pathLst>
            </a:custGeom>
            <a:solidFill>
              <a:srgbClr val="5F6F52"/>
            </a:solidFill>
          </p:spPr>
          <p:txBody>
            <a:bodyPr/>
            <a:lstStyle/>
            <a:p>
              <a:endParaRPr lang="en-US"/>
            </a:p>
          </p:txBody>
        </p:sp>
        <p:sp>
          <p:nvSpPr>
            <p:cNvPr id="5" name="TextBox 5"/>
            <p:cNvSpPr txBox="1"/>
            <p:nvPr/>
          </p:nvSpPr>
          <p:spPr>
            <a:xfrm>
              <a:off x="0" y="-38100"/>
              <a:ext cx="1865032" cy="299813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72315" y="-1122194"/>
            <a:ext cx="1912769" cy="1912769"/>
          </a:xfrm>
          <a:custGeom>
            <a:avLst/>
            <a:gdLst/>
            <a:ahLst/>
            <a:cxnLst/>
            <a:rect l="l" t="t" r="r" b="b"/>
            <a:pathLst>
              <a:path w="1912769" h="1912769">
                <a:moveTo>
                  <a:pt x="0" y="0"/>
                </a:moveTo>
                <a:lnTo>
                  <a:pt x="1912770" y="0"/>
                </a:lnTo>
                <a:lnTo>
                  <a:pt x="1912770" y="1912769"/>
                </a:lnTo>
                <a:lnTo>
                  <a:pt x="0" y="19127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7331615" y="9629101"/>
            <a:ext cx="1165700" cy="1165700"/>
          </a:xfrm>
          <a:custGeom>
            <a:avLst/>
            <a:gdLst/>
            <a:ahLst/>
            <a:cxnLst/>
            <a:rect l="l" t="t" r="r" b="b"/>
            <a:pathLst>
              <a:path w="1165700" h="1165700">
                <a:moveTo>
                  <a:pt x="0" y="0"/>
                </a:moveTo>
                <a:lnTo>
                  <a:pt x="1165701" y="0"/>
                </a:lnTo>
                <a:lnTo>
                  <a:pt x="1165701" y="1165701"/>
                </a:lnTo>
                <a:lnTo>
                  <a:pt x="0" y="11657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711114" y="8584377"/>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8727307" y="1666232"/>
            <a:ext cx="9053427" cy="6954536"/>
          </a:xfrm>
          <a:custGeom>
            <a:avLst/>
            <a:gdLst/>
            <a:ahLst/>
            <a:cxnLst/>
            <a:rect l="l" t="t" r="r" b="b"/>
            <a:pathLst>
              <a:path w="9053427" h="6954536">
                <a:moveTo>
                  <a:pt x="0" y="0"/>
                </a:moveTo>
                <a:lnTo>
                  <a:pt x="9053427" y="0"/>
                </a:lnTo>
                <a:lnTo>
                  <a:pt x="9053427" y="6954536"/>
                </a:lnTo>
                <a:lnTo>
                  <a:pt x="0" y="6954536"/>
                </a:lnTo>
                <a:lnTo>
                  <a:pt x="0" y="0"/>
                </a:lnTo>
                <a:close/>
              </a:path>
            </a:pathLst>
          </a:custGeom>
          <a:blipFill>
            <a:blip r:embed="rId8"/>
            <a:stretch>
              <a:fillRect/>
            </a:stretch>
          </a:blipFill>
        </p:spPr>
        <p:txBody>
          <a:bodyPr/>
          <a:lstStyle/>
          <a:p>
            <a:endParaRPr lang="en-US"/>
          </a:p>
        </p:txBody>
      </p:sp>
      <p:sp>
        <p:nvSpPr>
          <p:cNvPr id="10" name="TextBox 10"/>
          <p:cNvSpPr txBox="1"/>
          <p:nvPr/>
        </p:nvSpPr>
        <p:spPr>
          <a:xfrm>
            <a:off x="1449072" y="762000"/>
            <a:ext cx="6003171" cy="2565400"/>
          </a:xfrm>
          <a:prstGeom prst="rect">
            <a:avLst/>
          </a:prstGeom>
        </p:spPr>
        <p:txBody>
          <a:bodyPr lIns="0" tIns="0" rIns="0" bIns="0" rtlCol="0" anchor="t">
            <a:spAutoFit/>
          </a:bodyPr>
          <a:lstStyle/>
          <a:p>
            <a:pPr algn="ctr">
              <a:lnSpc>
                <a:spcPts val="9799"/>
              </a:lnSpc>
            </a:pPr>
            <a:r>
              <a:rPr lang="en-US" sz="6999">
                <a:solidFill>
                  <a:srgbClr val="FEFAE0"/>
                </a:solidFill>
                <a:latin typeface="Kollektif Bold"/>
                <a:ea typeface="Kollektif Bold"/>
                <a:cs typeface="Kollektif Bold"/>
                <a:sym typeface="Kollektif Bold"/>
              </a:rPr>
              <a:t>MODEL SELECTION</a:t>
            </a:r>
          </a:p>
        </p:txBody>
      </p:sp>
      <p:sp>
        <p:nvSpPr>
          <p:cNvPr id="11" name="TextBox 11"/>
          <p:cNvSpPr txBox="1"/>
          <p:nvPr/>
        </p:nvSpPr>
        <p:spPr>
          <a:xfrm>
            <a:off x="1567762" y="3914775"/>
            <a:ext cx="5765793" cy="2219325"/>
          </a:xfrm>
          <a:prstGeom prst="rect">
            <a:avLst/>
          </a:prstGeom>
        </p:spPr>
        <p:txBody>
          <a:bodyPr lIns="0" tIns="0" rIns="0" bIns="0" rtlCol="0" anchor="t">
            <a:spAutoFit/>
          </a:bodyPr>
          <a:lstStyle/>
          <a:p>
            <a:pPr algn="ctr">
              <a:lnSpc>
                <a:spcPts val="8400"/>
              </a:lnSpc>
            </a:pPr>
            <a:r>
              <a:rPr lang="en-US" sz="6000">
                <a:solidFill>
                  <a:srgbClr val="FEFAE0"/>
                </a:solidFill>
                <a:latin typeface="Futura"/>
                <a:ea typeface="Futura"/>
                <a:cs typeface="Futura"/>
                <a:sym typeface="Futura"/>
              </a:rPr>
              <a:t>Logistic Regression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3385445" y="1932398"/>
            <a:ext cx="2468048" cy="246804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388"/>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12665" y="-2469942"/>
            <a:ext cx="6870388" cy="687038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43130" y="2991056"/>
            <a:ext cx="1771830" cy="177183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5138596" y="446125"/>
            <a:ext cx="1038254" cy="103825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9470"/>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4916759" y="4910930"/>
            <a:ext cx="8919562" cy="8919562"/>
          </a:xfrm>
          <a:custGeom>
            <a:avLst/>
            <a:gdLst/>
            <a:ahLst/>
            <a:cxnLst/>
            <a:rect l="l" t="t" r="r" b="b"/>
            <a:pathLst>
              <a:path w="8919562" h="8919562">
                <a:moveTo>
                  <a:pt x="0" y="0"/>
                </a:moveTo>
                <a:lnTo>
                  <a:pt x="8919563" y="0"/>
                </a:lnTo>
                <a:lnTo>
                  <a:pt x="8919563" y="8919562"/>
                </a:lnTo>
                <a:lnTo>
                  <a:pt x="0" y="8919562"/>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427351" y="752119"/>
            <a:ext cx="4711245" cy="2038985"/>
          </a:xfrm>
          <a:prstGeom prst="rect">
            <a:avLst/>
          </a:prstGeom>
        </p:spPr>
        <p:txBody>
          <a:bodyPr lIns="0" tIns="0" rIns="0" bIns="0" rtlCol="0" anchor="t">
            <a:spAutoFit/>
          </a:bodyPr>
          <a:lstStyle/>
          <a:p>
            <a:pPr marL="0" lvl="0" indent="0" algn="ctr">
              <a:lnSpc>
                <a:spcPts val="7420"/>
              </a:lnSpc>
            </a:pPr>
            <a:r>
              <a:rPr lang="en-US" sz="7000">
                <a:solidFill>
                  <a:srgbClr val="FEFAE0"/>
                </a:solidFill>
                <a:latin typeface="Kollektif Bold"/>
                <a:ea typeface="Kollektif Bold"/>
                <a:cs typeface="Kollektif Bold"/>
                <a:sym typeface="Kollektif Bold"/>
              </a:rPr>
              <a:t>FEATURE INPUT</a:t>
            </a:r>
          </a:p>
        </p:txBody>
      </p:sp>
      <p:sp>
        <p:nvSpPr>
          <p:cNvPr id="16" name="Freeform 16"/>
          <p:cNvSpPr/>
          <p:nvPr/>
        </p:nvSpPr>
        <p:spPr>
          <a:xfrm rot="5400000">
            <a:off x="16948941" y="2791060"/>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17584113" y="-437475"/>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17584113" y="1020134"/>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TextBox 19"/>
          <p:cNvSpPr txBox="1"/>
          <p:nvPr/>
        </p:nvSpPr>
        <p:spPr>
          <a:xfrm>
            <a:off x="6978671" y="542569"/>
            <a:ext cx="9284494" cy="9312275"/>
          </a:xfrm>
          <a:prstGeom prst="rect">
            <a:avLst/>
          </a:prstGeom>
        </p:spPr>
        <p:txBody>
          <a:bodyPr lIns="0" tIns="0" rIns="0" bIns="0" rtlCol="0" anchor="t">
            <a:spAutoFit/>
          </a:bodyPr>
          <a:lstStyle/>
          <a:p>
            <a:pPr marL="1403351" lvl="1" indent="-701675" algn="l">
              <a:lnSpc>
                <a:spcPts val="9100"/>
              </a:lnSpc>
              <a:spcBef>
                <a:spcPct val="0"/>
              </a:spcBef>
              <a:buFont typeface="Arial"/>
              <a:buChar char="•"/>
            </a:pPr>
            <a:r>
              <a:rPr lang="en-US" sz="6500">
                <a:solidFill>
                  <a:srgbClr val="000000"/>
                </a:solidFill>
                <a:latin typeface="Futura"/>
                <a:ea typeface="Futura"/>
                <a:cs typeface="Futura"/>
                <a:sym typeface="Futura"/>
              </a:rPr>
              <a:t>International plan</a:t>
            </a:r>
          </a:p>
          <a:p>
            <a:pPr marL="1403351" lvl="1" indent="-701675" algn="l">
              <a:lnSpc>
                <a:spcPts val="9100"/>
              </a:lnSpc>
              <a:spcBef>
                <a:spcPct val="0"/>
              </a:spcBef>
              <a:buFont typeface="Arial"/>
              <a:buChar char="•"/>
            </a:pPr>
            <a:r>
              <a:rPr lang="en-US" sz="6500">
                <a:solidFill>
                  <a:srgbClr val="000000"/>
                </a:solidFill>
                <a:latin typeface="Futura"/>
                <a:ea typeface="Futura"/>
                <a:cs typeface="Futura"/>
                <a:sym typeface="Futura"/>
              </a:rPr>
              <a:t>Voice mail plan</a:t>
            </a:r>
          </a:p>
          <a:p>
            <a:pPr marL="1403351" lvl="1" indent="-701675" algn="l">
              <a:lnSpc>
                <a:spcPts val="9100"/>
              </a:lnSpc>
              <a:spcBef>
                <a:spcPct val="0"/>
              </a:spcBef>
              <a:buFont typeface="Arial"/>
              <a:buChar char="•"/>
            </a:pPr>
            <a:r>
              <a:rPr lang="en-US" sz="6500">
                <a:solidFill>
                  <a:srgbClr val="000000"/>
                </a:solidFill>
                <a:latin typeface="Futura"/>
                <a:ea typeface="Futura"/>
                <a:cs typeface="Futura"/>
                <a:sym typeface="Futura"/>
              </a:rPr>
              <a:t>Total day minutes</a:t>
            </a:r>
          </a:p>
          <a:p>
            <a:pPr marL="1403351" lvl="1" indent="-701675" algn="l">
              <a:lnSpc>
                <a:spcPts val="9100"/>
              </a:lnSpc>
              <a:spcBef>
                <a:spcPct val="0"/>
              </a:spcBef>
              <a:buFont typeface="Arial"/>
              <a:buChar char="•"/>
            </a:pPr>
            <a:r>
              <a:rPr lang="en-US" sz="6500">
                <a:solidFill>
                  <a:srgbClr val="000000"/>
                </a:solidFill>
                <a:latin typeface="Futura"/>
                <a:ea typeface="Futura"/>
                <a:cs typeface="Futura"/>
                <a:sym typeface="Futura"/>
              </a:rPr>
              <a:t>Total eve minutes</a:t>
            </a:r>
          </a:p>
          <a:p>
            <a:pPr marL="1403351" lvl="1" indent="-701675" algn="l">
              <a:lnSpc>
                <a:spcPts val="9100"/>
              </a:lnSpc>
              <a:spcBef>
                <a:spcPct val="0"/>
              </a:spcBef>
              <a:buFont typeface="Arial"/>
              <a:buChar char="•"/>
            </a:pPr>
            <a:r>
              <a:rPr lang="en-US" sz="6500">
                <a:solidFill>
                  <a:srgbClr val="000000"/>
                </a:solidFill>
                <a:latin typeface="Futura"/>
                <a:ea typeface="Futura"/>
                <a:cs typeface="Futura"/>
                <a:sym typeface="Futura"/>
              </a:rPr>
              <a:t>Total night minutes</a:t>
            </a:r>
          </a:p>
          <a:p>
            <a:pPr marL="1403351" lvl="1" indent="-701675" algn="l">
              <a:lnSpc>
                <a:spcPts val="9100"/>
              </a:lnSpc>
              <a:spcBef>
                <a:spcPct val="0"/>
              </a:spcBef>
              <a:buFont typeface="Arial"/>
              <a:buChar char="•"/>
            </a:pPr>
            <a:r>
              <a:rPr lang="en-US" sz="6500">
                <a:solidFill>
                  <a:srgbClr val="000000"/>
                </a:solidFill>
                <a:latin typeface="Futura"/>
                <a:ea typeface="Futura"/>
                <a:cs typeface="Futura"/>
                <a:sym typeface="Futura"/>
              </a:rPr>
              <a:t>Total intl minutes</a:t>
            </a:r>
          </a:p>
          <a:p>
            <a:pPr marL="1403351" lvl="1" indent="-701675" algn="l">
              <a:lnSpc>
                <a:spcPts val="9100"/>
              </a:lnSpc>
              <a:spcBef>
                <a:spcPct val="0"/>
              </a:spcBef>
              <a:buFont typeface="Arial"/>
              <a:buChar char="•"/>
            </a:pPr>
            <a:r>
              <a:rPr lang="en-US" sz="6500">
                <a:solidFill>
                  <a:srgbClr val="000000"/>
                </a:solidFill>
                <a:latin typeface="Futura"/>
                <a:ea typeface="Futura"/>
                <a:cs typeface="Futura"/>
                <a:sym typeface="Futura"/>
              </a:rPr>
              <a:t>Customer service calls</a:t>
            </a:r>
          </a:p>
          <a:p>
            <a:pPr algn="l">
              <a:lnSpc>
                <a:spcPts val="9100"/>
              </a:lnSpc>
              <a:spcBef>
                <a:spcPct val="0"/>
              </a:spcBef>
            </a:pPr>
            <a:endParaRPr lang="en-US" sz="6500">
              <a:solidFill>
                <a:srgbClr val="000000"/>
              </a:solidFill>
              <a:latin typeface="Futura"/>
              <a:ea typeface="Futura"/>
              <a:cs typeface="Futura"/>
              <a:sym typeface="Futu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3931910" y="-2958386"/>
            <a:ext cx="6524742" cy="6524742"/>
          </a:xfrm>
          <a:custGeom>
            <a:avLst/>
            <a:gdLst/>
            <a:ahLst/>
            <a:cxnLst/>
            <a:rect l="l" t="t" r="r" b="b"/>
            <a:pathLst>
              <a:path w="6524742" h="6524742">
                <a:moveTo>
                  <a:pt x="0" y="0"/>
                </a:moveTo>
                <a:lnTo>
                  <a:pt x="6524742" y="0"/>
                </a:lnTo>
                <a:lnTo>
                  <a:pt x="6524742" y="6524742"/>
                </a:lnTo>
                <a:lnTo>
                  <a:pt x="0" y="6524742"/>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936207" y="6147029"/>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74685" y="1842848"/>
            <a:ext cx="18288000" cy="8048625"/>
          </a:xfrm>
          <a:prstGeom prst="rect">
            <a:avLst/>
          </a:prstGeom>
        </p:spPr>
        <p:txBody>
          <a:bodyPr lIns="0" tIns="0" rIns="0" bIns="0" rtlCol="0" anchor="t">
            <a:spAutoFit/>
          </a:bodyPr>
          <a:lstStyle/>
          <a:p>
            <a:pPr marL="647700" lvl="1" indent="-323850" algn="ctr">
              <a:lnSpc>
                <a:spcPts val="4200"/>
              </a:lnSpc>
              <a:buFont typeface="Arial"/>
              <a:buChar char="•"/>
            </a:pPr>
            <a:r>
              <a:rPr lang="en-US" sz="3000">
                <a:solidFill>
                  <a:srgbClr val="000000"/>
                </a:solidFill>
                <a:latin typeface="Futura"/>
                <a:ea typeface="Futura"/>
                <a:cs typeface="Futura"/>
                <a:sym typeface="Futura"/>
              </a:rPr>
              <a:t>Customer churn prediction is a critical aspect of business management, particularly for industries like telecommunications, internet service providers, pay TV companies, insurance firms, and alarm monitoring services. It involves understanding and addressing customer attrition, which refers to the loss of clients or customers.</a:t>
            </a:r>
          </a:p>
          <a:p>
            <a:pPr algn="ctr">
              <a:lnSpc>
                <a:spcPts val="4200"/>
              </a:lnSpc>
            </a:pPr>
            <a:endParaRPr lang="en-US" sz="3000">
              <a:solidFill>
                <a:srgbClr val="000000"/>
              </a:solidFill>
              <a:latin typeface="Futura"/>
              <a:ea typeface="Futura"/>
              <a:cs typeface="Futura"/>
              <a:sym typeface="Futura"/>
            </a:endParaRPr>
          </a:p>
          <a:p>
            <a:pPr marL="647700" lvl="1" indent="-323850" algn="ctr">
              <a:lnSpc>
                <a:spcPts val="4200"/>
              </a:lnSpc>
              <a:buFont typeface="Arial"/>
              <a:buChar char="•"/>
            </a:pPr>
            <a:r>
              <a:rPr lang="en-US" sz="3000">
                <a:solidFill>
                  <a:srgbClr val="000000"/>
                </a:solidFill>
                <a:latin typeface="Futura"/>
                <a:ea typeface="Futura"/>
                <a:cs typeface="Futura"/>
                <a:sym typeface="Futura"/>
              </a:rPr>
              <a:t>For businesses in these sectors, measuring customer attrition is a vital business metric. This is because retaining an existing customer is significantly more cost-effective than acquiring a new one. As a result, these companies often have customer service branches dedicated to re-engaging customers who are considering leaving. This is because the long-term value of recovered customers far outweighs that of newly acquired ones.</a:t>
            </a:r>
          </a:p>
          <a:p>
            <a:pPr algn="ctr">
              <a:lnSpc>
                <a:spcPts val="4200"/>
              </a:lnSpc>
            </a:pPr>
            <a:endParaRPr lang="en-US" sz="3000">
              <a:solidFill>
                <a:srgbClr val="000000"/>
              </a:solidFill>
              <a:latin typeface="Futura"/>
              <a:ea typeface="Futura"/>
              <a:cs typeface="Futura"/>
              <a:sym typeface="Futura"/>
            </a:endParaRPr>
          </a:p>
          <a:p>
            <a:pPr marL="647700" lvl="1" indent="-323850" algn="ctr">
              <a:lnSpc>
                <a:spcPts val="4200"/>
              </a:lnSpc>
              <a:buFont typeface="Arial"/>
              <a:buChar char="•"/>
            </a:pPr>
            <a:r>
              <a:rPr lang="en-US" sz="3000">
                <a:solidFill>
                  <a:srgbClr val="000000"/>
                </a:solidFill>
                <a:latin typeface="Futura"/>
                <a:ea typeface="Futura"/>
                <a:cs typeface="Futura"/>
                <a:sym typeface="Futura"/>
              </a:rPr>
              <a:t>To address customer churn, predictive analytics comes into play, churn prediction models to assess the likelihood of customers leaving. These models prioritize a small list of potential defectors, enabling businesses to concentrate their customer retention efforts on those who are most at risk of churning.</a:t>
            </a:r>
          </a:p>
          <a:p>
            <a:pPr algn="ctr">
              <a:lnSpc>
                <a:spcPts val="4200"/>
              </a:lnSpc>
              <a:spcBef>
                <a:spcPct val="0"/>
              </a:spcBef>
            </a:pPr>
            <a:endParaRPr lang="en-US" sz="3000">
              <a:solidFill>
                <a:srgbClr val="000000"/>
              </a:solidFill>
              <a:latin typeface="Futura"/>
              <a:ea typeface="Futura"/>
              <a:cs typeface="Futura"/>
              <a:sym typeface="Futura"/>
            </a:endParaRPr>
          </a:p>
        </p:txBody>
      </p:sp>
      <p:sp>
        <p:nvSpPr>
          <p:cNvPr id="5" name="TextBox 5"/>
          <p:cNvSpPr txBox="1"/>
          <p:nvPr/>
        </p:nvSpPr>
        <p:spPr>
          <a:xfrm>
            <a:off x="4313999" y="72736"/>
            <a:ext cx="10712812" cy="1588079"/>
          </a:xfrm>
          <a:prstGeom prst="rect">
            <a:avLst/>
          </a:prstGeom>
        </p:spPr>
        <p:txBody>
          <a:bodyPr lIns="0" tIns="0" rIns="0" bIns="0" rtlCol="0" anchor="t">
            <a:spAutoFit/>
          </a:bodyPr>
          <a:lstStyle/>
          <a:p>
            <a:pPr marL="0" lvl="0" indent="0" algn="l">
              <a:lnSpc>
                <a:spcPts val="11687"/>
              </a:lnSpc>
              <a:spcBef>
                <a:spcPct val="0"/>
              </a:spcBef>
            </a:pPr>
            <a:r>
              <a:rPr lang="en-US" sz="8347" spc="1252">
                <a:solidFill>
                  <a:srgbClr val="5F6F52"/>
                </a:solidFill>
                <a:latin typeface="Kollektif Bold"/>
                <a:ea typeface="Kollektif Bold"/>
                <a:cs typeface="Kollektif Bold"/>
                <a:sym typeface="Kollektif Bold"/>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3385445" y="1932398"/>
            <a:ext cx="2468048" cy="246804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388"/>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12665" y="-2469942"/>
            <a:ext cx="6870388" cy="687038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43130" y="2991056"/>
            <a:ext cx="1771830" cy="177183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5138596" y="391243"/>
            <a:ext cx="1038254" cy="103825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9470"/>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4916759" y="4910930"/>
            <a:ext cx="8919562" cy="8919562"/>
          </a:xfrm>
          <a:custGeom>
            <a:avLst/>
            <a:gdLst/>
            <a:ahLst/>
            <a:cxnLst/>
            <a:rect l="l" t="t" r="r" b="b"/>
            <a:pathLst>
              <a:path w="8919562" h="8919562">
                <a:moveTo>
                  <a:pt x="0" y="0"/>
                </a:moveTo>
                <a:lnTo>
                  <a:pt x="8919563" y="0"/>
                </a:lnTo>
                <a:lnTo>
                  <a:pt x="8919563" y="8919562"/>
                </a:lnTo>
                <a:lnTo>
                  <a:pt x="0" y="8919562"/>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142785" y="650751"/>
            <a:ext cx="5230372" cy="2038985"/>
          </a:xfrm>
          <a:prstGeom prst="rect">
            <a:avLst/>
          </a:prstGeom>
        </p:spPr>
        <p:txBody>
          <a:bodyPr lIns="0" tIns="0" rIns="0" bIns="0" rtlCol="0" anchor="t">
            <a:spAutoFit/>
          </a:bodyPr>
          <a:lstStyle/>
          <a:p>
            <a:pPr marL="0" lvl="0" indent="0" algn="ctr">
              <a:lnSpc>
                <a:spcPts val="7420"/>
              </a:lnSpc>
            </a:pPr>
            <a:r>
              <a:rPr lang="en-US" sz="7000">
                <a:solidFill>
                  <a:srgbClr val="FEFAE0"/>
                </a:solidFill>
                <a:latin typeface="Kollektif Bold"/>
                <a:ea typeface="Kollektif Bold"/>
                <a:cs typeface="Kollektif Bold"/>
                <a:sym typeface="Kollektif Bold"/>
              </a:rPr>
              <a:t>FEATURE IMPORTANT</a:t>
            </a:r>
          </a:p>
        </p:txBody>
      </p:sp>
      <p:sp>
        <p:nvSpPr>
          <p:cNvPr id="16" name="Freeform 16"/>
          <p:cNvSpPr/>
          <p:nvPr/>
        </p:nvSpPr>
        <p:spPr>
          <a:xfrm rot="5400000">
            <a:off x="16948941" y="2791060"/>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17584113" y="-437475"/>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17584113" y="1020134"/>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TextBox 19"/>
          <p:cNvSpPr txBox="1"/>
          <p:nvPr/>
        </p:nvSpPr>
        <p:spPr>
          <a:xfrm>
            <a:off x="5570896" y="526926"/>
            <a:ext cx="12013216" cy="9658350"/>
          </a:xfrm>
          <a:prstGeom prst="rect">
            <a:avLst/>
          </a:prstGeom>
        </p:spPr>
        <p:txBody>
          <a:bodyPr lIns="0" tIns="0" rIns="0" bIns="0" rtlCol="0" anchor="t">
            <a:spAutoFit/>
          </a:bodyPr>
          <a:lstStyle/>
          <a:p>
            <a:pPr marL="971550" lvl="1" indent="-485775" algn="l">
              <a:lnSpc>
                <a:spcPts val="6299"/>
              </a:lnSpc>
              <a:buFont typeface="Arial"/>
              <a:buChar char="•"/>
            </a:pPr>
            <a:r>
              <a:rPr lang="en-US" sz="4500">
                <a:solidFill>
                  <a:srgbClr val="000000"/>
                </a:solidFill>
                <a:latin typeface="Futura"/>
                <a:ea typeface="Futura"/>
                <a:cs typeface="Futura"/>
                <a:sym typeface="Futura"/>
              </a:rPr>
              <a:t>Customer Service Calls: High importance as frequent interactions often indicate dissatisfaction.</a:t>
            </a:r>
          </a:p>
          <a:p>
            <a:pPr marL="971550" lvl="1" indent="-485775" algn="l">
              <a:lnSpc>
                <a:spcPts val="6299"/>
              </a:lnSpc>
              <a:buFont typeface="Arial"/>
              <a:buChar char="•"/>
            </a:pPr>
            <a:r>
              <a:rPr lang="en-US" sz="4500">
                <a:solidFill>
                  <a:srgbClr val="000000"/>
                </a:solidFill>
                <a:latin typeface="Futura"/>
                <a:ea typeface="Futura"/>
                <a:cs typeface="Futura"/>
                <a:sym typeface="Futura"/>
              </a:rPr>
              <a:t>Total Day Minutes: Significant as higher usage might correlate with higher dissatisfaction.</a:t>
            </a:r>
          </a:p>
          <a:p>
            <a:pPr marL="971550" lvl="1" indent="-485775" algn="l">
              <a:lnSpc>
                <a:spcPts val="6299"/>
              </a:lnSpc>
              <a:buFont typeface="Arial"/>
              <a:buChar char="•"/>
            </a:pPr>
            <a:r>
              <a:rPr lang="en-US" sz="4500">
                <a:solidFill>
                  <a:srgbClr val="000000"/>
                </a:solidFill>
                <a:latin typeface="Futura"/>
                <a:ea typeface="Futura"/>
                <a:cs typeface="Futura"/>
                <a:sym typeface="Futura"/>
              </a:rPr>
              <a:t>International Plan: Indicates whether the lack of certain plans affects customer retention.</a:t>
            </a:r>
          </a:p>
          <a:p>
            <a:pPr marL="971550" lvl="1" indent="-485775" algn="l">
              <a:lnSpc>
                <a:spcPts val="6299"/>
              </a:lnSpc>
              <a:buFont typeface="Arial"/>
              <a:buChar char="•"/>
            </a:pPr>
            <a:r>
              <a:rPr lang="en-US" sz="4500">
                <a:solidFill>
                  <a:srgbClr val="000000"/>
                </a:solidFill>
                <a:latin typeface="Futura"/>
                <a:ea typeface="Futura"/>
                <a:cs typeface="Futura"/>
                <a:sym typeface="Futura"/>
              </a:rPr>
              <a:t>Voice Mail Plan: Suggests if additional services are valued by customers.</a:t>
            </a:r>
          </a:p>
          <a:p>
            <a:pPr algn="l">
              <a:lnSpc>
                <a:spcPts val="6299"/>
              </a:lnSpc>
              <a:spcBef>
                <a:spcPct val="0"/>
              </a:spcBef>
            </a:pPr>
            <a:endParaRPr lang="en-US" sz="4500">
              <a:solidFill>
                <a:srgbClr val="000000"/>
              </a:solidFill>
              <a:latin typeface="Futura"/>
              <a:ea typeface="Futura"/>
              <a:cs typeface="Futura"/>
              <a:sym typeface="Futur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10847189" y="506711"/>
            <a:ext cx="7010324" cy="7010324"/>
          </a:xfrm>
          <a:custGeom>
            <a:avLst/>
            <a:gdLst/>
            <a:ahLst/>
            <a:cxnLst/>
            <a:rect l="l" t="t" r="r" b="b"/>
            <a:pathLst>
              <a:path w="7010324" h="7010324">
                <a:moveTo>
                  <a:pt x="0" y="0"/>
                </a:moveTo>
                <a:lnTo>
                  <a:pt x="7010324" y="0"/>
                </a:lnTo>
                <a:lnTo>
                  <a:pt x="7010324" y="7010323"/>
                </a:lnTo>
                <a:lnTo>
                  <a:pt x="0" y="7010323"/>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3"/>
          <p:cNvPicPr>
            <a:picLocks noChangeAspect="1"/>
          </p:cNvPicPr>
          <p:nvPr/>
        </p:nvPicPr>
        <p:blipFill>
          <a:blip r:embed="rId4"/>
          <a:stretch>
            <a:fillRect/>
          </a:stretch>
        </p:blipFill>
        <p:spPr>
          <a:xfrm>
            <a:off x="-487113" y="-800100"/>
            <a:ext cx="11358804" cy="11358804"/>
          </a:xfrm>
          <a:prstGeom prst="rect">
            <a:avLst/>
          </a:prstGeom>
        </p:spPr>
      </p:pic>
      <p:grpSp>
        <p:nvGrpSpPr>
          <p:cNvPr id="4" name="Group 4"/>
          <p:cNvGrpSpPr/>
          <p:nvPr/>
        </p:nvGrpSpPr>
        <p:grpSpPr>
          <a:xfrm>
            <a:off x="1853076" y="759849"/>
            <a:ext cx="6678427" cy="7542991"/>
            <a:chOff x="0" y="-171450"/>
            <a:chExt cx="812800" cy="918022"/>
          </a:xfrm>
        </p:grpSpPr>
        <p:sp>
          <p:nvSpPr>
            <p:cNvPr id="5" name="Freeform 5"/>
            <p:cNvSpPr/>
            <p:nvPr/>
          </p:nvSpPr>
          <p:spPr>
            <a:xfrm>
              <a:off x="0" y="-66228"/>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9470"/>
            </a:solidFill>
          </p:spPr>
          <p:txBody>
            <a:bodyPr/>
            <a:lstStyle/>
            <a:p>
              <a:endParaRPr lang="en-US"/>
            </a:p>
          </p:txBody>
        </p:sp>
        <p:sp>
          <p:nvSpPr>
            <p:cNvPr id="6" name="TextBox 6"/>
            <p:cNvSpPr txBox="1"/>
            <p:nvPr/>
          </p:nvSpPr>
          <p:spPr>
            <a:xfrm>
              <a:off x="76200" y="-171450"/>
              <a:ext cx="660400" cy="908050"/>
            </a:xfrm>
            <a:prstGeom prst="rect">
              <a:avLst/>
            </a:prstGeom>
          </p:spPr>
          <p:txBody>
            <a:bodyPr lIns="50800" tIns="50800" rIns="50800" bIns="50800" rtlCol="0" anchor="ctr"/>
            <a:lstStyle/>
            <a:p>
              <a:pPr algn="ctr">
                <a:lnSpc>
                  <a:spcPts val="8820"/>
                </a:lnSpc>
              </a:pPr>
              <a:r>
                <a:rPr lang="en-US" sz="6300" dirty="0">
                  <a:solidFill>
                    <a:srgbClr val="FEFAE0"/>
                  </a:solidFill>
                  <a:latin typeface="Kollektif Bold"/>
                  <a:ea typeface="Kollektif Bold"/>
                  <a:cs typeface="Kollektif Bold"/>
                  <a:sym typeface="Kollektif Bold"/>
                </a:rPr>
                <a:t>RESULT</a:t>
              </a:r>
            </a:p>
          </p:txBody>
        </p:sp>
      </p:grpSp>
      <p:sp>
        <p:nvSpPr>
          <p:cNvPr id="7" name="Freeform 7"/>
          <p:cNvSpPr/>
          <p:nvPr/>
        </p:nvSpPr>
        <p:spPr>
          <a:xfrm>
            <a:off x="72315" y="-1122194"/>
            <a:ext cx="1912769" cy="1912769"/>
          </a:xfrm>
          <a:custGeom>
            <a:avLst/>
            <a:gdLst/>
            <a:ahLst/>
            <a:cxnLst/>
            <a:rect l="l" t="t" r="r" b="b"/>
            <a:pathLst>
              <a:path w="1912769" h="1912769">
                <a:moveTo>
                  <a:pt x="0" y="0"/>
                </a:moveTo>
                <a:lnTo>
                  <a:pt x="1912770" y="0"/>
                </a:lnTo>
                <a:lnTo>
                  <a:pt x="1912770" y="1912769"/>
                </a:lnTo>
                <a:lnTo>
                  <a:pt x="0" y="191276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4352351" y="7992898"/>
            <a:ext cx="2082573" cy="2082573"/>
          </a:xfrm>
          <a:custGeom>
            <a:avLst/>
            <a:gdLst/>
            <a:ahLst/>
            <a:cxnLst/>
            <a:rect l="l" t="t" r="r" b="b"/>
            <a:pathLst>
              <a:path w="2082573" h="2082573">
                <a:moveTo>
                  <a:pt x="0" y="0"/>
                </a:moveTo>
                <a:lnTo>
                  <a:pt x="2082573" y="0"/>
                </a:lnTo>
                <a:lnTo>
                  <a:pt x="2082573" y="2082573"/>
                </a:lnTo>
                <a:lnTo>
                  <a:pt x="0" y="20825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6770468" y="8665798"/>
            <a:ext cx="2082573" cy="2082573"/>
          </a:xfrm>
          <a:custGeom>
            <a:avLst/>
            <a:gdLst/>
            <a:ahLst/>
            <a:cxnLst/>
            <a:rect l="l" t="t" r="r" b="b"/>
            <a:pathLst>
              <a:path w="2082573" h="2082573">
                <a:moveTo>
                  <a:pt x="0" y="0"/>
                </a:moveTo>
                <a:lnTo>
                  <a:pt x="2082573" y="0"/>
                </a:lnTo>
                <a:lnTo>
                  <a:pt x="2082573" y="2082573"/>
                </a:lnTo>
                <a:lnTo>
                  <a:pt x="0" y="20825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711114" y="8584377"/>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a:off x="10010596" y="1176698"/>
            <a:ext cx="8277404" cy="5670348"/>
          </a:xfrm>
          <a:custGeom>
            <a:avLst/>
            <a:gdLst/>
            <a:ahLst/>
            <a:cxnLst/>
            <a:rect l="l" t="t" r="r" b="b"/>
            <a:pathLst>
              <a:path w="8277404" h="5670348">
                <a:moveTo>
                  <a:pt x="0" y="0"/>
                </a:moveTo>
                <a:lnTo>
                  <a:pt x="8277404" y="0"/>
                </a:lnTo>
                <a:lnTo>
                  <a:pt x="8277404" y="5670348"/>
                </a:lnTo>
                <a:lnTo>
                  <a:pt x="0" y="5670348"/>
                </a:lnTo>
                <a:lnTo>
                  <a:pt x="0" y="0"/>
                </a:lnTo>
                <a:close/>
              </a:path>
            </a:pathLst>
          </a:custGeom>
          <a:blipFill>
            <a:blip r:embed="rId9"/>
            <a:stretch>
              <a:fillRect/>
            </a:stretch>
          </a:blipFill>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11" b="-911"/>
            </a:stretch>
          </a:blipFill>
        </p:spPr>
        <p:txBody>
          <a:bodyPr/>
          <a:lstStyle/>
          <a:p>
            <a:endParaRPr lang="en-US"/>
          </a:p>
        </p:txBody>
      </p:sp>
      <p:sp>
        <p:nvSpPr>
          <p:cNvPr id="3" name="Freeform 3"/>
          <p:cNvSpPr/>
          <p:nvPr/>
        </p:nvSpPr>
        <p:spPr>
          <a:xfrm>
            <a:off x="13598220" y="-5243202"/>
            <a:ext cx="10086047" cy="10086047"/>
          </a:xfrm>
          <a:custGeom>
            <a:avLst/>
            <a:gdLst/>
            <a:ahLst/>
            <a:cxnLst/>
            <a:rect l="l" t="t" r="r" b="b"/>
            <a:pathLst>
              <a:path w="10086047" h="10086047">
                <a:moveTo>
                  <a:pt x="0" y="0"/>
                </a:moveTo>
                <a:lnTo>
                  <a:pt x="10086047" y="0"/>
                </a:lnTo>
                <a:lnTo>
                  <a:pt x="10086047"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401544" y="-1128764"/>
            <a:ext cx="4314927" cy="431492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610446" y="8762231"/>
            <a:ext cx="4314927" cy="431492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975001" y="-702221"/>
            <a:ext cx="3461843" cy="346184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65563" y="9188773"/>
            <a:ext cx="3461843" cy="346184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4014324" y="6871514"/>
            <a:ext cx="10086047" cy="10086047"/>
          </a:xfrm>
          <a:custGeom>
            <a:avLst/>
            <a:gdLst/>
            <a:ahLst/>
            <a:cxnLst/>
            <a:rect l="l" t="t" r="r" b="b"/>
            <a:pathLst>
              <a:path w="10086047" h="10086047">
                <a:moveTo>
                  <a:pt x="0" y="0"/>
                </a:moveTo>
                <a:lnTo>
                  <a:pt x="10086048" y="0"/>
                </a:lnTo>
                <a:lnTo>
                  <a:pt x="10086048"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a:off x="16585377" y="3658019"/>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16585377" y="5115628"/>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19"/>
          <p:cNvSpPr/>
          <p:nvPr/>
        </p:nvSpPr>
        <p:spPr>
          <a:xfrm rot="-5326912">
            <a:off x="2595797" y="5789551"/>
            <a:ext cx="635172" cy="1347845"/>
          </a:xfrm>
          <a:custGeom>
            <a:avLst/>
            <a:gdLst/>
            <a:ahLst/>
            <a:cxnLst/>
            <a:rect l="l" t="t" r="r" b="b"/>
            <a:pathLst>
              <a:path w="635172" h="1347845">
                <a:moveTo>
                  <a:pt x="0" y="0"/>
                </a:moveTo>
                <a:lnTo>
                  <a:pt x="635172" y="0"/>
                </a:lnTo>
                <a:lnTo>
                  <a:pt x="635172" y="1347845"/>
                </a:lnTo>
                <a:lnTo>
                  <a:pt x="0" y="13478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0" name="TextBox 20"/>
          <p:cNvSpPr txBox="1"/>
          <p:nvPr/>
        </p:nvSpPr>
        <p:spPr>
          <a:xfrm>
            <a:off x="1520091" y="3639017"/>
            <a:ext cx="15247819" cy="2276494"/>
          </a:xfrm>
          <a:prstGeom prst="rect">
            <a:avLst/>
          </a:prstGeom>
        </p:spPr>
        <p:txBody>
          <a:bodyPr lIns="0" tIns="0" rIns="0" bIns="0" rtlCol="0" anchor="t">
            <a:spAutoFit/>
          </a:bodyPr>
          <a:lstStyle/>
          <a:p>
            <a:pPr marL="0" lvl="0" indent="0" algn="ctr">
              <a:lnSpc>
                <a:spcPts val="16798"/>
              </a:lnSpc>
              <a:spcBef>
                <a:spcPct val="0"/>
              </a:spcBef>
            </a:pPr>
            <a:r>
              <a:rPr lang="en-US" sz="11999" spc="1799">
                <a:solidFill>
                  <a:srgbClr val="FEFAE0"/>
                </a:solidFill>
                <a:latin typeface="Kollektif Bold"/>
                <a:ea typeface="Kollektif Bold"/>
                <a:cs typeface="Kollektif Bold"/>
                <a:sym typeface="Kollektif Bold"/>
              </a:rPr>
              <a:t>KEY QUESTIONS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2255360" y="370381"/>
            <a:ext cx="13777280" cy="1099368"/>
          </a:xfrm>
          <a:prstGeom prst="rect">
            <a:avLst/>
          </a:prstGeom>
        </p:spPr>
        <p:txBody>
          <a:bodyPr lIns="0" tIns="0" rIns="0" bIns="0" rtlCol="0" anchor="t">
            <a:spAutoFit/>
          </a:bodyPr>
          <a:lstStyle/>
          <a:p>
            <a:pPr marL="644083" lvl="1" indent="-322042" algn="ctr">
              <a:lnSpc>
                <a:spcPts val="4176"/>
              </a:lnSpc>
              <a:spcBef>
                <a:spcPct val="0"/>
              </a:spcBef>
              <a:buAutoNum type="arabicPeriod"/>
            </a:pPr>
            <a:r>
              <a:rPr lang="en-US" sz="2983">
                <a:solidFill>
                  <a:srgbClr val="FEFAE0"/>
                </a:solidFill>
                <a:latin typeface="Kollektif Bold"/>
                <a:ea typeface="Kollektif Bold"/>
                <a:cs typeface="Kollektif Bold"/>
                <a:sym typeface="Kollektif Bold"/>
              </a:rPr>
              <a:t>WHAT IS THE SIGNIFICANCE OF CHURN RATE FOR STAKEHOLDERS (CUSTOMERS, MCI, ETC.)?</a:t>
            </a:r>
          </a:p>
        </p:txBody>
      </p:sp>
      <p:sp>
        <p:nvSpPr>
          <p:cNvPr id="11" name="TextBox 11"/>
          <p:cNvSpPr txBox="1"/>
          <p:nvPr/>
        </p:nvSpPr>
        <p:spPr>
          <a:xfrm>
            <a:off x="2575609" y="3044280"/>
            <a:ext cx="13136783" cy="7042150"/>
          </a:xfrm>
          <a:prstGeom prst="rect">
            <a:avLst/>
          </a:prstGeom>
        </p:spPr>
        <p:txBody>
          <a:bodyPr lIns="0" tIns="0" rIns="0" bIns="0" rtlCol="0" anchor="t">
            <a:spAutoFit/>
          </a:bodyPr>
          <a:lstStyle/>
          <a:p>
            <a:pPr algn="just">
              <a:lnSpc>
                <a:spcPts val="3499"/>
              </a:lnSpc>
            </a:pPr>
            <a:r>
              <a:rPr lang="en-US" sz="2499">
                <a:solidFill>
                  <a:srgbClr val="000000"/>
                </a:solidFill>
                <a:latin typeface="Futura"/>
                <a:ea typeface="Futura"/>
                <a:cs typeface="Futura"/>
                <a:sym typeface="Futura"/>
              </a:rPr>
              <a:t>Churn rate, the percentage of customers who discontinue their subscription to a service within a given time period, is a critical metric for various stakeholders:</a:t>
            </a:r>
          </a:p>
          <a:p>
            <a:pPr marL="539749" lvl="1" indent="-269875" algn="just">
              <a:lnSpc>
                <a:spcPts val="3499"/>
              </a:lnSpc>
              <a:buFont typeface="Arial"/>
              <a:buChar char="•"/>
            </a:pPr>
            <a:r>
              <a:rPr lang="en-US" sz="2499">
                <a:solidFill>
                  <a:srgbClr val="000000"/>
                </a:solidFill>
                <a:latin typeface="Futura"/>
                <a:ea typeface="Futura"/>
                <a:cs typeface="Futura"/>
                <a:sym typeface="Futura"/>
              </a:rPr>
              <a:t>Customers: High churn rates may indicate dissatisfaction among customers due to poor service quality, high prices, or lack of product features. Understanding churn can lead to improved services and better customer satisfaction.</a:t>
            </a:r>
          </a:p>
          <a:p>
            <a:pPr marL="539749" lvl="1" indent="-269875" algn="just">
              <a:lnSpc>
                <a:spcPts val="3499"/>
              </a:lnSpc>
              <a:buFont typeface="Arial"/>
              <a:buChar char="•"/>
            </a:pPr>
            <a:r>
              <a:rPr lang="en-US" sz="2499">
                <a:solidFill>
                  <a:srgbClr val="000000"/>
                </a:solidFill>
                <a:latin typeface="Futura"/>
                <a:ea typeface="Futura"/>
                <a:cs typeface="Futura"/>
                <a:sym typeface="Futura"/>
              </a:rPr>
              <a:t>MCI (Company): For the company, a high churn rate directly impacts revenue and profitability. Retaining existing customers is generally more cost-effective than acquiring new ones. Churn rate analysis helps MCI identify areas needing improvement, refine customer retention strategies, and enhance customer lifetime value.</a:t>
            </a:r>
          </a:p>
          <a:p>
            <a:pPr marL="539749" lvl="1" indent="-269875" algn="just">
              <a:lnSpc>
                <a:spcPts val="3499"/>
              </a:lnSpc>
              <a:buFont typeface="Arial"/>
              <a:buChar char="•"/>
            </a:pPr>
            <a:r>
              <a:rPr lang="en-US" sz="2499">
                <a:solidFill>
                  <a:srgbClr val="000000"/>
                </a:solidFill>
                <a:latin typeface="Futura"/>
                <a:ea typeface="Futura"/>
                <a:cs typeface="Futura"/>
                <a:sym typeface="Futura"/>
              </a:rPr>
              <a:t>Investors: Investors view churn rate as a key indicator of a company's health and growth potential. A high churn rate can signal potential problems, while a low churn rate suggests customer satisfaction and business stability, influencing investment decisions.</a:t>
            </a:r>
          </a:p>
          <a:p>
            <a:pPr marL="539749" lvl="1" indent="-269875" algn="just">
              <a:lnSpc>
                <a:spcPts val="3499"/>
              </a:lnSpc>
              <a:buFont typeface="Arial"/>
              <a:buChar char="•"/>
            </a:pPr>
            <a:r>
              <a:rPr lang="en-US" sz="2499">
                <a:solidFill>
                  <a:srgbClr val="000000"/>
                </a:solidFill>
                <a:latin typeface="Futura"/>
                <a:ea typeface="Futura"/>
                <a:cs typeface="Futura"/>
                <a:sym typeface="Futura"/>
              </a:rPr>
              <a:t>Competitors: Competitors can analyze churn rates to identify weaknesses in MCI's offerings and capitalize on them by attracting dissatisfied customers with better deals or improved services.</a:t>
            </a:r>
          </a:p>
          <a:p>
            <a:pPr algn="l">
              <a:lnSpc>
                <a:spcPts val="3499"/>
              </a:lnSpc>
            </a:pPr>
            <a:endParaRPr lang="en-US" sz="2499">
              <a:solidFill>
                <a:srgbClr val="000000"/>
              </a:solidFill>
              <a:latin typeface="Futura"/>
              <a:ea typeface="Futura"/>
              <a:cs typeface="Futura"/>
              <a:sym typeface="Futur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2255360" y="370381"/>
            <a:ext cx="13777280" cy="1086276"/>
          </a:xfrm>
          <a:prstGeom prst="rect">
            <a:avLst/>
          </a:prstGeom>
        </p:spPr>
        <p:txBody>
          <a:bodyPr lIns="0" tIns="0" rIns="0" bIns="0" rtlCol="0" anchor="t">
            <a:spAutoFit/>
          </a:bodyPr>
          <a:lstStyle/>
          <a:p>
            <a:pPr algn="ctr">
              <a:lnSpc>
                <a:spcPts val="4176"/>
              </a:lnSpc>
            </a:pPr>
            <a:r>
              <a:rPr lang="en-US" sz="2983">
                <a:solidFill>
                  <a:srgbClr val="FEFAE0"/>
                </a:solidFill>
                <a:latin typeface="Kollektif Bold"/>
                <a:ea typeface="Kollektif Bold"/>
                <a:cs typeface="Kollektif Bold"/>
                <a:sym typeface="Kollektif Bold"/>
              </a:rPr>
              <a:t>2.  WHAT ARE THE CHARACTERISTICS OF EACH TYPE OF CUSTOMER (CHURN OR NOT CHURN)?</a:t>
            </a:r>
          </a:p>
        </p:txBody>
      </p:sp>
      <p:sp>
        <p:nvSpPr>
          <p:cNvPr id="11" name="TextBox 11"/>
          <p:cNvSpPr txBox="1"/>
          <p:nvPr/>
        </p:nvSpPr>
        <p:spPr>
          <a:xfrm>
            <a:off x="2575609" y="2932868"/>
            <a:ext cx="13136783" cy="7918450"/>
          </a:xfrm>
          <a:prstGeom prst="rect">
            <a:avLst/>
          </a:prstGeom>
        </p:spPr>
        <p:txBody>
          <a:bodyPr lIns="0" tIns="0" rIns="0" bIns="0" rtlCol="0" anchor="t">
            <a:spAutoFit/>
          </a:bodyPr>
          <a:lstStyle/>
          <a:p>
            <a:pPr algn="just">
              <a:lnSpc>
                <a:spcPts val="3499"/>
              </a:lnSpc>
            </a:pPr>
            <a:r>
              <a:rPr lang="en-US" sz="2499">
                <a:solidFill>
                  <a:srgbClr val="000000"/>
                </a:solidFill>
                <a:latin typeface="Futura"/>
                <a:ea typeface="Futura"/>
                <a:cs typeface="Futura"/>
                <a:sym typeface="Futura"/>
              </a:rPr>
              <a:t>Churn Customers:</a:t>
            </a:r>
          </a:p>
          <a:p>
            <a:pPr marL="539749" lvl="1" indent="-269875" algn="just">
              <a:lnSpc>
                <a:spcPts val="3499"/>
              </a:lnSpc>
              <a:buFont typeface="Arial"/>
              <a:buChar char="•"/>
            </a:pPr>
            <a:r>
              <a:rPr lang="en-US" sz="2499">
                <a:solidFill>
                  <a:srgbClr val="000000"/>
                </a:solidFill>
                <a:latin typeface="Futura"/>
                <a:ea typeface="Futura"/>
                <a:cs typeface="Futura"/>
                <a:sym typeface="Futura"/>
              </a:rPr>
              <a:t>Higher Usage of Customer Service: Customers who churn often have more customer service interactions, indicating unresolved issues or dissatisfaction.</a:t>
            </a:r>
          </a:p>
          <a:p>
            <a:pPr marL="539749" lvl="1" indent="-269875" algn="just">
              <a:lnSpc>
                <a:spcPts val="3499"/>
              </a:lnSpc>
              <a:buFont typeface="Arial"/>
              <a:buChar char="•"/>
            </a:pPr>
            <a:r>
              <a:rPr lang="en-US" sz="2499">
                <a:solidFill>
                  <a:srgbClr val="000000"/>
                </a:solidFill>
                <a:latin typeface="Futura"/>
                <a:ea typeface="Futura"/>
                <a:cs typeface="Futura"/>
                <a:sym typeface="Futura"/>
              </a:rPr>
              <a:t>Higher Daytime Usage: They may exhibit higher total day minutes, possibly seeking better value or service elsewhere.</a:t>
            </a:r>
          </a:p>
          <a:p>
            <a:pPr marL="539749" lvl="1" indent="-269875" algn="just">
              <a:lnSpc>
                <a:spcPts val="3499"/>
              </a:lnSpc>
              <a:buFont typeface="Arial"/>
              <a:buChar char="•"/>
            </a:pPr>
            <a:r>
              <a:rPr lang="en-US" sz="2499">
                <a:solidFill>
                  <a:srgbClr val="000000"/>
                </a:solidFill>
                <a:latin typeface="Futura"/>
                <a:ea typeface="Futura"/>
                <a:cs typeface="Futura"/>
                <a:sym typeface="Futura"/>
              </a:rPr>
              <a:t>Non-Engagement with Additional Plans: Churning customers might not utilize international or voice mail plans, suggesting these services are not meeting their needs or are perceived as unnecessary.</a:t>
            </a:r>
          </a:p>
          <a:p>
            <a:pPr algn="just">
              <a:lnSpc>
                <a:spcPts val="3499"/>
              </a:lnSpc>
            </a:pPr>
            <a:r>
              <a:rPr lang="en-US" sz="2499">
                <a:solidFill>
                  <a:srgbClr val="000000"/>
                </a:solidFill>
                <a:latin typeface="Futura"/>
                <a:ea typeface="Futura"/>
                <a:cs typeface="Futura"/>
                <a:sym typeface="Futura"/>
              </a:rPr>
              <a:t>Non-Churn Customers:</a:t>
            </a:r>
          </a:p>
          <a:p>
            <a:pPr marL="539749" lvl="1" indent="-269875" algn="just">
              <a:lnSpc>
                <a:spcPts val="3499"/>
              </a:lnSpc>
              <a:buFont typeface="Arial"/>
              <a:buChar char="•"/>
            </a:pPr>
            <a:r>
              <a:rPr lang="en-US" sz="2499">
                <a:solidFill>
                  <a:srgbClr val="000000"/>
                </a:solidFill>
                <a:latin typeface="Futura"/>
                <a:ea typeface="Futura"/>
                <a:cs typeface="Futura"/>
                <a:sym typeface="Futura"/>
              </a:rPr>
              <a:t>Lower Usage of Customer Service: They have fewer customer service interactions, indicating fewer issues or greater satisfaction with the service.</a:t>
            </a:r>
          </a:p>
          <a:p>
            <a:pPr marL="539749" lvl="1" indent="-269875" algn="just">
              <a:lnSpc>
                <a:spcPts val="3499"/>
              </a:lnSpc>
              <a:buFont typeface="Arial"/>
              <a:buChar char="•"/>
            </a:pPr>
            <a:r>
              <a:rPr lang="en-US" sz="2499">
                <a:solidFill>
                  <a:srgbClr val="000000"/>
                </a:solidFill>
                <a:latin typeface="Futura"/>
                <a:ea typeface="Futura"/>
                <a:cs typeface="Futura"/>
                <a:sym typeface="Futura"/>
              </a:rPr>
              <a:t>Balanced Usage: Non-churn customers tend to have balanced usage across day, evening, and night minutes, indicating satisfaction with the service levels.</a:t>
            </a:r>
          </a:p>
          <a:p>
            <a:pPr marL="539749" lvl="1" indent="-269875" algn="just">
              <a:lnSpc>
                <a:spcPts val="3499"/>
              </a:lnSpc>
              <a:buFont typeface="Arial"/>
              <a:buChar char="•"/>
            </a:pPr>
            <a:r>
              <a:rPr lang="en-US" sz="2499">
                <a:solidFill>
                  <a:srgbClr val="000000"/>
                </a:solidFill>
                <a:latin typeface="Futura"/>
                <a:ea typeface="Futura"/>
                <a:cs typeface="Futura"/>
                <a:sym typeface="Futura"/>
              </a:rPr>
              <a:t>Engagement with Additional Plans: These customers are more likely to use international and voice mail plans, suggesting these services add value and enhance their overall experience.</a:t>
            </a:r>
          </a:p>
          <a:p>
            <a:pPr algn="just">
              <a:lnSpc>
                <a:spcPts val="3499"/>
              </a:lnSpc>
            </a:pPr>
            <a:endParaRPr lang="en-US" sz="2499">
              <a:solidFill>
                <a:srgbClr val="000000"/>
              </a:solidFill>
              <a:latin typeface="Futura"/>
              <a:ea typeface="Futura"/>
              <a:cs typeface="Futura"/>
              <a:sym typeface="Futura"/>
            </a:endParaRPr>
          </a:p>
          <a:p>
            <a:pPr algn="l">
              <a:lnSpc>
                <a:spcPts val="3499"/>
              </a:lnSpc>
            </a:pPr>
            <a:endParaRPr lang="en-US" sz="2499">
              <a:solidFill>
                <a:srgbClr val="000000"/>
              </a:solidFill>
              <a:latin typeface="Futura"/>
              <a:ea typeface="Futura"/>
              <a:cs typeface="Futura"/>
              <a:sym typeface="Futur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2255360" y="370381"/>
            <a:ext cx="13777280" cy="1610151"/>
          </a:xfrm>
          <a:prstGeom prst="rect">
            <a:avLst/>
          </a:prstGeom>
        </p:spPr>
        <p:txBody>
          <a:bodyPr lIns="0" tIns="0" rIns="0" bIns="0" rtlCol="0" anchor="t">
            <a:spAutoFit/>
          </a:bodyPr>
          <a:lstStyle/>
          <a:p>
            <a:pPr algn="ctr">
              <a:lnSpc>
                <a:spcPts val="4176"/>
              </a:lnSpc>
            </a:pPr>
            <a:r>
              <a:rPr lang="en-US" sz="2983">
                <a:solidFill>
                  <a:srgbClr val="FEFAE0"/>
                </a:solidFill>
                <a:latin typeface="Kollektif Bold"/>
                <a:ea typeface="Kollektif Bold"/>
                <a:cs typeface="Kollektif Bold"/>
                <a:sym typeface="Kollektif Bold"/>
              </a:rPr>
              <a:t>3. WHICH ML MODELING CAN BE IMPLEMENTED AND REPRESENT MODEL RESULTS? INCLUDING FEATURES INPUT AND EXPLAINING FEATURES IMPORTANT. </a:t>
            </a:r>
          </a:p>
        </p:txBody>
      </p:sp>
      <p:sp>
        <p:nvSpPr>
          <p:cNvPr id="11" name="TextBox 11"/>
          <p:cNvSpPr txBox="1"/>
          <p:nvPr/>
        </p:nvSpPr>
        <p:spPr>
          <a:xfrm>
            <a:off x="0" y="2711567"/>
            <a:ext cx="11818576" cy="8794750"/>
          </a:xfrm>
          <a:prstGeom prst="rect">
            <a:avLst/>
          </a:prstGeom>
        </p:spPr>
        <p:txBody>
          <a:bodyPr lIns="0" tIns="0" rIns="0" bIns="0" rtlCol="0" anchor="t">
            <a:spAutoFit/>
          </a:bodyPr>
          <a:lstStyle/>
          <a:p>
            <a:pPr algn="l">
              <a:lnSpc>
                <a:spcPts val="3499"/>
              </a:lnSpc>
            </a:pPr>
            <a:r>
              <a:rPr lang="en-US" sz="2499">
                <a:solidFill>
                  <a:srgbClr val="000000"/>
                </a:solidFill>
                <a:latin typeface="Futura"/>
                <a:ea typeface="Futura"/>
                <a:cs typeface="Futura"/>
                <a:sym typeface="Futura"/>
              </a:rPr>
              <a:t>Model Selection:</a:t>
            </a:r>
          </a:p>
          <a:p>
            <a:pPr marL="539749" lvl="1" indent="-269875" algn="l">
              <a:lnSpc>
                <a:spcPts val="3499"/>
              </a:lnSpc>
              <a:buFont typeface="Arial"/>
              <a:buChar char="•"/>
            </a:pPr>
            <a:r>
              <a:rPr lang="en-US" sz="2499">
                <a:solidFill>
                  <a:srgbClr val="000000"/>
                </a:solidFill>
                <a:latin typeface="Futura"/>
                <a:ea typeface="Futura"/>
                <a:cs typeface="Futura"/>
                <a:sym typeface="Futura"/>
              </a:rPr>
              <a:t>Logistic Regression: Suitable for binary classification problems like churn prediction.</a:t>
            </a:r>
          </a:p>
          <a:p>
            <a:pPr marL="539749" lvl="1" indent="-269875" algn="l">
              <a:lnSpc>
                <a:spcPts val="3499"/>
              </a:lnSpc>
              <a:buFont typeface="Arial"/>
              <a:buChar char="•"/>
            </a:pPr>
            <a:r>
              <a:rPr lang="en-US" sz="2499">
                <a:solidFill>
                  <a:srgbClr val="000000"/>
                </a:solidFill>
                <a:latin typeface="Futura"/>
                <a:ea typeface="Futura"/>
                <a:cs typeface="Futura"/>
                <a:sym typeface="Futura"/>
              </a:rPr>
              <a:t>Random Forest: Provides insights into feature importance and handles large datasets well.</a:t>
            </a:r>
          </a:p>
          <a:p>
            <a:pPr marL="539749" lvl="1" indent="-269875" algn="l">
              <a:lnSpc>
                <a:spcPts val="3499"/>
              </a:lnSpc>
              <a:buFont typeface="Arial"/>
              <a:buChar char="•"/>
            </a:pPr>
            <a:r>
              <a:rPr lang="en-US" sz="2499">
                <a:solidFill>
                  <a:srgbClr val="000000"/>
                </a:solidFill>
                <a:latin typeface="Futura"/>
                <a:ea typeface="Futura"/>
                <a:cs typeface="Futura"/>
                <a:sym typeface="Futura"/>
              </a:rPr>
              <a:t>Support Vector Machines (SVM): Effective for higher-dimensional spaces and non-linear relationships.</a:t>
            </a:r>
          </a:p>
          <a:p>
            <a:pPr marL="539749" lvl="1" indent="-269875" algn="l">
              <a:lnSpc>
                <a:spcPts val="3499"/>
              </a:lnSpc>
              <a:buFont typeface="Arial"/>
              <a:buChar char="•"/>
            </a:pPr>
            <a:r>
              <a:rPr lang="en-US" sz="2499">
                <a:solidFill>
                  <a:srgbClr val="000000"/>
                </a:solidFill>
                <a:latin typeface="Futura"/>
                <a:ea typeface="Futura"/>
                <a:cs typeface="Futura"/>
                <a:sym typeface="Futura"/>
              </a:rPr>
              <a:t>Gradient Boosting Machines (GBM): Offers high performance with boosting techniques to improve prediction accuracy.</a:t>
            </a:r>
          </a:p>
          <a:p>
            <a:pPr algn="l">
              <a:lnSpc>
                <a:spcPts val="3499"/>
              </a:lnSpc>
            </a:pPr>
            <a:r>
              <a:rPr lang="en-US" sz="2499">
                <a:solidFill>
                  <a:srgbClr val="000000"/>
                </a:solidFill>
                <a:latin typeface="Futura"/>
                <a:ea typeface="Futura"/>
                <a:cs typeface="Futura"/>
                <a:sym typeface="Futura"/>
              </a:rPr>
              <a:t>Features Input:</a:t>
            </a:r>
          </a:p>
          <a:p>
            <a:pPr marL="539749" lvl="1" indent="-269875" algn="l">
              <a:lnSpc>
                <a:spcPts val="3499"/>
              </a:lnSpc>
              <a:buFont typeface="Arial"/>
              <a:buChar char="•"/>
            </a:pPr>
            <a:r>
              <a:rPr lang="en-US" sz="2499">
                <a:solidFill>
                  <a:srgbClr val="000000"/>
                </a:solidFill>
                <a:latin typeface="Futura"/>
                <a:ea typeface="Futura"/>
                <a:cs typeface="Futura"/>
                <a:sym typeface="Futura"/>
              </a:rPr>
              <a:t>International plan</a:t>
            </a:r>
          </a:p>
          <a:p>
            <a:pPr marL="539749" lvl="1" indent="-269875" algn="l">
              <a:lnSpc>
                <a:spcPts val="3499"/>
              </a:lnSpc>
              <a:buFont typeface="Arial"/>
              <a:buChar char="•"/>
            </a:pPr>
            <a:r>
              <a:rPr lang="en-US" sz="2499">
                <a:solidFill>
                  <a:srgbClr val="000000"/>
                </a:solidFill>
                <a:latin typeface="Futura"/>
                <a:ea typeface="Futura"/>
                <a:cs typeface="Futura"/>
                <a:sym typeface="Futura"/>
              </a:rPr>
              <a:t>Voice mail plan</a:t>
            </a:r>
          </a:p>
          <a:p>
            <a:pPr marL="539749" lvl="1" indent="-269875" algn="l">
              <a:lnSpc>
                <a:spcPts val="3499"/>
              </a:lnSpc>
              <a:buFont typeface="Arial"/>
              <a:buChar char="•"/>
            </a:pPr>
            <a:r>
              <a:rPr lang="en-US" sz="2499">
                <a:solidFill>
                  <a:srgbClr val="000000"/>
                </a:solidFill>
                <a:latin typeface="Futura"/>
                <a:ea typeface="Futura"/>
                <a:cs typeface="Futura"/>
                <a:sym typeface="Futura"/>
              </a:rPr>
              <a:t>Total day minutes</a:t>
            </a:r>
          </a:p>
          <a:p>
            <a:pPr marL="539749" lvl="1" indent="-269875" algn="l">
              <a:lnSpc>
                <a:spcPts val="3499"/>
              </a:lnSpc>
              <a:buFont typeface="Arial"/>
              <a:buChar char="•"/>
            </a:pPr>
            <a:r>
              <a:rPr lang="en-US" sz="2499">
                <a:solidFill>
                  <a:srgbClr val="000000"/>
                </a:solidFill>
                <a:latin typeface="Futura"/>
                <a:ea typeface="Futura"/>
                <a:cs typeface="Futura"/>
                <a:sym typeface="Futura"/>
              </a:rPr>
              <a:t>Total eve minutes</a:t>
            </a:r>
          </a:p>
          <a:p>
            <a:pPr marL="539749" lvl="1" indent="-269875" algn="l">
              <a:lnSpc>
                <a:spcPts val="3499"/>
              </a:lnSpc>
              <a:buFont typeface="Arial"/>
              <a:buChar char="•"/>
            </a:pPr>
            <a:r>
              <a:rPr lang="en-US" sz="2499">
                <a:solidFill>
                  <a:srgbClr val="000000"/>
                </a:solidFill>
                <a:latin typeface="Futura"/>
                <a:ea typeface="Futura"/>
                <a:cs typeface="Futura"/>
                <a:sym typeface="Futura"/>
              </a:rPr>
              <a:t>Total night minutes</a:t>
            </a:r>
          </a:p>
          <a:p>
            <a:pPr marL="539749" lvl="1" indent="-269875" algn="l">
              <a:lnSpc>
                <a:spcPts val="3499"/>
              </a:lnSpc>
              <a:buFont typeface="Arial"/>
              <a:buChar char="•"/>
            </a:pPr>
            <a:r>
              <a:rPr lang="en-US" sz="2499">
                <a:solidFill>
                  <a:srgbClr val="000000"/>
                </a:solidFill>
                <a:latin typeface="Futura"/>
                <a:ea typeface="Futura"/>
                <a:cs typeface="Futura"/>
                <a:sym typeface="Futura"/>
              </a:rPr>
              <a:t>Total intl minutes</a:t>
            </a:r>
          </a:p>
          <a:p>
            <a:pPr marL="539749" lvl="1" indent="-269875" algn="l">
              <a:lnSpc>
                <a:spcPts val="3499"/>
              </a:lnSpc>
              <a:buFont typeface="Arial"/>
              <a:buChar char="•"/>
            </a:pPr>
            <a:r>
              <a:rPr lang="en-US" sz="2499">
                <a:solidFill>
                  <a:srgbClr val="000000"/>
                </a:solidFill>
                <a:latin typeface="Futura"/>
                <a:ea typeface="Futura"/>
                <a:cs typeface="Futura"/>
                <a:sym typeface="Futura"/>
              </a:rPr>
              <a:t>Customer service calls</a:t>
            </a:r>
          </a:p>
          <a:p>
            <a:pPr algn="l">
              <a:lnSpc>
                <a:spcPts val="3499"/>
              </a:lnSpc>
            </a:pPr>
            <a:endParaRPr lang="en-US" sz="2499">
              <a:solidFill>
                <a:srgbClr val="000000"/>
              </a:solidFill>
              <a:latin typeface="Futura"/>
              <a:ea typeface="Futura"/>
              <a:cs typeface="Futura"/>
              <a:sym typeface="Futura"/>
            </a:endParaRPr>
          </a:p>
          <a:p>
            <a:pPr algn="l">
              <a:lnSpc>
                <a:spcPts val="3499"/>
              </a:lnSpc>
            </a:pPr>
            <a:endParaRPr lang="en-US" sz="2499">
              <a:solidFill>
                <a:srgbClr val="000000"/>
              </a:solidFill>
              <a:latin typeface="Futura"/>
              <a:ea typeface="Futura"/>
              <a:cs typeface="Futura"/>
              <a:sym typeface="Futura"/>
            </a:endParaRPr>
          </a:p>
          <a:p>
            <a:pPr algn="l">
              <a:lnSpc>
                <a:spcPts val="3499"/>
              </a:lnSpc>
            </a:pPr>
            <a:endParaRPr lang="en-US" sz="2499">
              <a:solidFill>
                <a:srgbClr val="000000"/>
              </a:solidFill>
              <a:latin typeface="Futura"/>
              <a:ea typeface="Futura"/>
              <a:cs typeface="Futura"/>
              <a:sym typeface="Futura"/>
            </a:endParaRPr>
          </a:p>
        </p:txBody>
      </p:sp>
      <p:sp>
        <p:nvSpPr>
          <p:cNvPr id="12" name="TextBox 12"/>
          <p:cNvSpPr txBox="1"/>
          <p:nvPr/>
        </p:nvSpPr>
        <p:spPr>
          <a:xfrm>
            <a:off x="9732019" y="6351961"/>
            <a:ext cx="8376188" cy="4365625"/>
          </a:xfrm>
          <a:prstGeom prst="rect">
            <a:avLst/>
          </a:prstGeom>
        </p:spPr>
        <p:txBody>
          <a:bodyPr lIns="0" tIns="0" rIns="0" bIns="0" rtlCol="0" anchor="t">
            <a:spAutoFit/>
          </a:bodyPr>
          <a:lstStyle/>
          <a:p>
            <a:pPr algn="ctr">
              <a:lnSpc>
                <a:spcPts val="3499"/>
              </a:lnSpc>
            </a:pPr>
            <a:r>
              <a:rPr lang="en-US" sz="2499">
                <a:solidFill>
                  <a:srgbClr val="000000"/>
                </a:solidFill>
                <a:latin typeface="Inter"/>
                <a:ea typeface="Inter"/>
                <a:cs typeface="Inter"/>
                <a:sym typeface="Inter"/>
              </a:rPr>
              <a:t>Feature Importance:</a:t>
            </a:r>
          </a:p>
          <a:p>
            <a:pPr marL="539749" lvl="1" indent="-269875" algn="ctr">
              <a:lnSpc>
                <a:spcPts val="3499"/>
              </a:lnSpc>
              <a:spcBef>
                <a:spcPct val="0"/>
              </a:spcBef>
              <a:buFont typeface="Arial"/>
              <a:buChar char="•"/>
            </a:pPr>
            <a:r>
              <a:rPr lang="en-US" sz="2499">
                <a:solidFill>
                  <a:srgbClr val="000000"/>
                </a:solidFill>
                <a:latin typeface="Inter"/>
                <a:ea typeface="Inter"/>
                <a:cs typeface="Inter"/>
                <a:sym typeface="Inter"/>
              </a:rPr>
              <a:t>Customer Service Calls: High importance as frequent interactions often indicate dissatisfaction.</a:t>
            </a:r>
          </a:p>
          <a:p>
            <a:pPr marL="539749" lvl="1" indent="-269875" algn="ctr">
              <a:lnSpc>
                <a:spcPts val="3499"/>
              </a:lnSpc>
              <a:spcBef>
                <a:spcPct val="0"/>
              </a:spcBef>
              <a:buFont typeface="Arial"/>
              <a:buChar char="•"/>
            </a:pPr>
            <a:r>
              <a:rPr lang="en-US" sz="2499">
                <a:solidFill>
                  <a:srgbClr val="000000"/>
                </a:solidFill>
                <a:latin typeface="Inter"/>
                <a:ea typeface="Inter"/>
                <a:cs typeface="Inter"/>
                <a:sym typeface="Inter"/>
              </a:rPr>
              <a:t>Total Day Minutes: Significant as higher usage might correlate with higher dissatisfaction.</a:t>
            </a:r>
          </a:p>
          <a:p>
            <a:pPr marL="539749" lvl="1" indent="-269875" algn="ctr">
              <a:lnSpc>
                <a:spcPts val="3499"/>
              </a:lnSpc>
              <a:spcBef>
                <a:spcPct val="0"/>
              </a:spcBef>
              <a:buFont typeface="Arial"/>
              <a:buChar char="•"/>
            </a:pPr>
            <a:r>
              <a:rPr lang="en-US" sz="2499">
                <a:solidFill>
                  <a:srgbClr val="000000"/>
                </a:solidFill>
                <a:latin typeface="Inter"/>
                <a:ea typeface="Inter"/>
                <a:cs typeface="Inter"/>
                <a:sym typeface="Inter"/>
              </a:rPr>
              <a:t>International Plan: Indicates whether the lack of certain plans affects customer retention.</a:t>
            </a:r>
          </a:p>
          <a:p>
            <a:pPr marL="539749" lvl="1" indent="-269875" algn="ctr">
              <a:lnSpc>
                <a:spcPts val="3499"/>
              </a:lnSpc>
              <a:spcBef>
                <a:spcPct val="0"/>
              </a:spcBef>
              <a:buFont typeface="Arial"/>
              <a:buChar char="•"/>
            </a:pPr>
            <a:r>
              <a:rPr lang="en-US" sz="2499">
                <a:solidFill>
                  <a:srgbClr val="000000"/>
                </a:solidFill>
                <a:latin typeface="Inter"/>
                <a:ea typeface="Inter"/>
                <a:cs typeface="Inter"/>
                <a:sym typeface="Inter"/>
              </a:rPr>
              <a:t>Voice Mail Plan: Suggests if additional services are valued by customers.</a:t>
            </a:r>
          </a:p>
          <a:p>
            <a:pPr algn="ctr">
              <a:lnSpc>
                <a:spcPts val="3499"/>
              </a:lnSpc>
              <a:spcBef>
                <a:spcPct val="0"/>
              </a:spcBef>
            </a:pPr>
            <a:endParaRPr lang="en-US" sz="2499">
              <a:solidFill>
                <a:srgbClr val="000000"/>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2282712" y="362124"/>
            <a:ext cx="13777280" cy="1086276"/>
          </a:xfrm>
          <a:prstGeom prst="rect">
            <a:avLst/>
          </a:prstGeom>
        </p:spPr>
        <p:txBody>
          <a:bodyPr lIns="0" tIns="0" rIns="0" bIns="0" rtlCol="0" anchor="t">
            <a:spAutoFit/>
          </a:bodyPr>
          <a:lstStyle/>
          <a:p>
            <a:pPr algn="ctr">
              <a:lnSpc>
                <a:spcPts val="4176"/>
              </a:lnSpc>
            </a:pPr>
            <a:r>
              <a:rPr lang="en-US" sz="2983">
                <a:solidFill>
                  <a:srgbClr val="FEFAE0"/>
                </a:solidFill>
                <a:latin typeface="Kollektif Bold"/>
                <a:ea typeface="Kollektif Bold"/>
                <a:cs typeface="Kollektif Bold"/>
                <a:sym typeface="Kollektif Bold"/>
              </a:rPr>
              <a:t> 4. WHAT ACTIONS REGARDING QUALITATIVE AND QUANTITATIVE ANALYTICS COULD BE IMPLEMENTED TO ENHANCE RETENTION RATE?</a:t>
            </a:r>
          </a:p>
        </p:txBody>
      </p:sp>
      <p:sp>
        <p:nvSpPr>
          <p:cNvPr id="11" name="TextBox 11"/>
          <p:cNvSpPr txBox="1"/>
          <p:nvPr/>
        </p:nvSpPr>
        <p:spPr>
          <a:xfrm>
            <a:off x="3262064" y="2806700"/>
            <a:ext cx="11818576" cy="7480300"/>
          </a:xfrm>
          <a:prstGeom prst="rect">
            <a:avLst/>
          </a:prstGeom>
        </p:spPr>
        <p:txBody>
          <a:bodyPr lIns="0" tIns="0" rIns="0" bIns="0" rtlCol="0" anchor="t">
            <a:spAutoFit/>
          </a:bodyPr>
          <a:lstStyle/>
          <a:p>
            <a:pPr algn="l">
              <a:lnSpc>
                <a:spcPts val="3499"/>
              </a:lnSpc>
            </a:pPr>
            <a:r>
              <a:rPr lang="en-US" sz="2499">
                <a:solidFill>
                  <a:srgbClr val="000000"/>
                </a:solidFill>
                <a:latin typeface="Futura"/>
                <a:ea typeface="Futura"/>
                <a:cs typeface="Futura"/>
                <a:sym typeface="Futura"/>
              </a:rPr>
              <a:t>Qualitative Analytics:</a:t>
            </a:r>
          </a:p>
          <a:p>
            <a:pPr marL="539749" lvl="1" indent="-269875" algn="l">
              <a:lnSpc>
                <a:spcPts val="3499"/>
              </a:lnSpc>
              <a:buFont typeface="Arial"/>
              <a:buChar char="•"/>
            </a:pPr>
            <a:r>
              <a:rPr lang="en-US" sz="2499">
                <a:solidFill>
                  <a:srgbClr val="000000"/>
                </a:solidFill>
                <a:latin typeface="Futura"/>
                <a:ea typeface="Futura"/>
                <a:cs typeface="Futura"/>
                <a:sym typeface="Futura"/>
              </a:rPr>
              <a:t>Customer Feedback: Regularly collect and analyze customer feedback to identify pain points and areas for improvement.</a:t>
            </a:r>
          </a:p>
          <a:p>
            <a:pPr marL="539749" lvl="1" indent="-269875" algn="l">
              <a:lnSpc>
                <a:spcPts val="3499"/>
              </a:lnSpc>
              <a:buFont typeface="Arial"/>
              <a:buChar char="•"/>
            </a:pPr>
            <a:r>
              <a:rPr lang="en-US" sz="2499">
                <a:solidFill>
                  <a:srgbClr val="000000"/>
                </a:solidFill>
                <a:latin typeface="Futura"/>
                <a:ea typeface="Futura"/>
                <a:cs typeface="Futura"/>
                <a:sym typeface="Futura"/>
              </a:rPr>
              <a:t>Focus Groups: Conduct focus groups with churned and non-churned customers to gain deeper insights into their experiences and expectations.</a:t>
            </a:r>
          </a:p>
          <a:p>
            <a:pPr marL="539749" lvl="1" indent="-269875" algn="l">
              <a:lnSpc>
                <a:spcPts val="3499"/>
              </a:lnSpc>
              <a:buFont typeface="Arial"/>
              <a:buChar char="•"/>
            </a:pPr>
            <a:r>
              <a:rPr lang="en-US" sz="2499">
                <a:solidFill>
                  <a:srgbClr val="000000"/>
                </a:solidFill>
                <a:latin typeface="Futura"/>
                <a:ea typeface="Futura"/>
                <a:cs typeface="Futura"/>
                <a:sym typeface="Futura"/>
              </a:rPr>
              <a:t>Surveys: Implement surveys targeting satisfaction, service quality, and feature needs to gather actionable insights.</a:t>
            </a:r>
          </a:p>
          <a:p>
            <a:pPr algn="l">
              <a:lnSpc>
                <a:spcPts val="3499"/>
              </a:lnSpc>
            </a:pPr>
            <a:r>
              <a:rPr lang="en-US" sz="2499">
                <a:solidFill>
                  <a:srgbClr val="000000"/>
                </a:solidFill>
                <a:latin typeface="Futura"/>
                <a:ea typeface="Futura"/>
                <a:cs typeface="Futura"/>
                <a:sym typeface="Futura"/>
              </a:rPr>
              <a:t>Quantitative Analytics:</a:t>
            </a:r>
          </a:p>
          <a:p>
            <a:pPr marL="539749" lvl="1" indent="-269875" algn="l">
              <a:lnSpc>
                <a:spcPts val="3499"/>
              </a:lnSpc>
              <a:buFont typeface="Arial"/>
              <a:buChar char="•"/>
            </a:pPr>
            <a:r>
              <a:rPr lang="en-US" sz="2499">
                <a:solidFill>
                  <a:srgbClr val="000000"/>
                </a:solidFill>
                <a:latin typeface="Futura"/>
                <a:ea typeface="Futura"/>
                <a:cs typeface="Futura"/>
                <a:sym typeface="Futura"/>
              </a:rPr>
              <a:t>Churn Prediction Models: Develop and deploy predictive models to identify customers at high risk of churning and proactively address their issues.</a:t>
            </a:r>
          </a:p>
          <a:p>
            <a:pPr marL="539749" lvl="1" indent="-269875" algn="l">
              <a:lnSpc>
                <a:spcPts val="3499"/>
              </a:lnSpc>
              <a:buFont typeface="Arial"/>
              <a:buChar char="•"/>
            </a:pPr>
            <a:r>
              <a:rPr lang="en-US" sz="2499">
                <a:solidFill>
                  <a:srgbClr val="000000"/>
                </a:solidFill>
                <a:latin typeface="Futura"/>
                <a:ea typeface="Futura"/>
                <a:cs typeface="Futura"/>
                <a:sym typeface="Futura"/>
              </a:rPr>
              <a:t>Usage Patterns Analysis: Analyze usage patterns to understand how different features are used and their correlation with churn.</a:t>
            </a:r>
          </a:p>
          <a:p>
            <a:pPr marL="539749" lvl="1" indent="-269875" algn="l">
              <a:lnSpc>
                <a:spcPts val="3499"/>
              </a:lnSpc>
              <a:buFont typeface="Arial"/>
              <a:buChar char="•"/>
            </a:pPr>
            <a:r>
              <a:rPr lang="en-US" sz="2499">
                <a:solidFill>
                  <a:srgbClr val="000000"/>
                </a:solidFill>
                <a:latin typeface="Futura"/>
                <a:ea typeface="Futura"/>
                <a:cs typeface="Futura"/>
                <a:sym typeface="Futura"/>
              </a:rPr>
              <a:t>Customer Segmentation: Segment customers based on usage, demographics, and behavior to tailor retention strategies effectively.</a:t>
            </a:r>
          </a:p>
          <a:p>
            <a:pPr marL="539749" lvl="1" indent="-269875" algn="l">
              <a:lnSpc>
                <a:spcPts val="3499"/>
              </a:lnSpc>
              <a:buFont typeface="Arial"/>
              <a:buChar char="•"/>
            </a:pPr>
            <a:r>
              <a:rPr lang="en-US" sz="2499">
                <a:solidFill>
                  <a:srgbClr val="000000"/>
                </a:solidFill>
                <a:latin typeface="Futura"/>
                <a:ea typeface="Futura"/>
                <a:cs typeface="Futura"/>
                <a:sym typeface="Futura"/>
              </a:rPr>
              <a:t>A/B Testing: Test different retention strategies (e.g., loyalty programs, discounts, service improvements) and measure their effectiveness in reducing churn.</a:t>
            </a:r>
          </a:p>
          <a:p>
            <a:pPr algn="l">
              <a:lnSpc>
                <a:spcPts val="3499"/>
              </a:lnSpc>
            </a:pPr>
            <a:endParaRPr lang="en-US" sz="2499">
              <a:solidFill>
                <a:srgbClr val="000000"/>
              </a:solidFill>
              <a:latin typeface="Futura"/>
              <a:ea typeface="Futura"/>
              <a:cs typeface="Futura"/>
              <a:sym typeface="Futur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12381604" y="4837730"/>
            <a:ext cx="4242524" cy="42425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388"/>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329082" y="-761528"/>
            <a:ext cx="11810057" cy="1181005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900539" y="7328675"/>
            <a:ext cx="3045740" cy="304574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01618" y="7629754"/>
            <a:ext cx="2443581" cy="244358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462642" y="2250672"/>
            <a:ext cx="13501334" cy="6290251"/>
          </a:xfrm>
          <a:prstGeom prst="rect">
            <a:avLst/>
          </a:prstGeom>
        </p:spPr>
        <p:txBody>
          <a:bodyPr lIns="0" tIns="0" rIns="0" bIns="0" rtlCol="0" anchor="t">
            <a:spAutoFit/>
          </a:bodyPr>
          <a:lstStyle/>
          <a:p>
            <a:pPr marL="0" lvl="0" indent="0" algn="ctr">
              <a:lnSpc>
                <a:spcPts val="22808"/>
              </a:lnSpc>
            </a:pPr>
            <a:r>
              <a:rPr lang="en-US" sz="21516">
                <a:solidFill>
                  <a:srgbClr val="FEFAE0"/>
                </a:solidFill>
                <a:latin typeface="Kollektif Bold"/>
                <a:ea typeface="Kollektif Bold"/>
                <a:cs typeface="Kollektif Bold"/>
                <a:sym typeface="Kollektif Bold"/>
              </a:rPr>
              <a:t>THANK YOU</a:t>
            </a:r>
          </a:p>
        </p:txBody>
      </p:sp>
      <p:grpSp>
        <p:nvGrpSpPr>
          <p:cNvPr id="15" name="Group 15"/>
          <p:cNvGrpSpPr/>
          <p:nvPr/>
        </p:nvGrpSpPr>
        <p:grpSpPr>
          <a:xfrm>
            <a:off x="13152443" y="789657"/>
            <a:ext cx="1784738" cy="178473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9470"/>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091277" y="2119199"/>
            <a:ext cx="1371365" cy="137136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388"/>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6211891" y="5827219"/>
            <a:ext cx="8919562" cy="8919562"/>
          </a:xfrm>
          <a:custGeom>
            <a:avLst/>
            <a:gdLst/>
            <a:ahLst/>
            <a:cxnLst/>
            <a:rect l="l" t="t" r="r" b="b"/>
            <a:pathLst>
              <a:path w="8919562" h="8919562">
                <a:moveTo>
                  <a:pt x="0" y="0"/>
                </a:moveTo>
                <a:lnTo>
                  <a:pt x="8919562" y="0"/>
                </a:lnTo>
                <a:lnTo>
                  <a:pt x="8919562" y="8919562"/>
                </a:lnTo>
                <a:lnTo>
                  <a:pt x="0" y="8919562"/>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5482231" y="652106"/>
            <a:ext cx="1777069" cy="1777069"/>
          </a:xfrm>
          <a:custGeom>
            <a:avLst/>
            <a:gdLst/>
            <a:ahLst/>
            <a:cxnLst/>
            <a:rect l="l" t="t" r="r" b="b"/>
            <a:pathLst>
              <a:path w="1777069" h="1777069">
                <a:moveTo>
                  <a:pt x="0" y="0"/>
                </a:moveTo>
                <a:lnTo>
                  <a:pt x="1777069" y="0"/>
                </a:lnTo>
                <a:lnTo>
                  <a:pt x="1777069" y="1777069"/>
                </a:lnTo>
                <a:lnTo>
                  <a:pt x="0" y="17770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Freeform 23"/>
          <p:cNvSpPr/>
          <p:nvPr/>
        </p:nvSpPr>
        <p:spPr>
          <a:xfrm>
            <a:off x="1359826" y="5457710"/>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a:off x="1359826" y="6915319"/>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Freeform 25"/>
          <p:cNvSpPr/>
          <p:nvPr/>
        </p:nvSpPr>
        <p:spPr>
          <a:xfrm>
            <a:off x="17614077" y="1786698"/>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6" name="Freeform 26"/>
          <p:cNvSpPr/>
          <p:nvPr/>
        </p:nvSpPr>
        <p:spPr>
          <a:xfrm>
            <a:off x="17614077" y="3244308"/>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7" name="Freeform 27"/>
          <p:cNvSpPr/>
          <p:nvPr/>
        </p:nvSpPr>
        <p:spPr>
          <a:xfrm>
            <a:off x="17259300" y="8359021"/>
            <a:ext cx="635172" cy="1347845"/>
          </a:xfrm>
          <a:custGeom>
            <a:avLst/>
            <a:gdLst/>
            <a:ahLst/>
            <a:cxnLst/>
            <a:rect l="l" t="t" r="r" b="b"/>
            <a:pathLst>
              <a:path w="635172" h="1347845">
                <a:moveTo>
                  <a:pt x="0" y="0"/>
                </a:moveTo>
                <a:lnTo>
                  <a:pt x="635172" y="0"/>
                </a:lnTo>
                <a:lnTo>
                  <a:pt x="635172" y="1347845"/>
                </a:lnTo>
                <a:lnTo>
                  <a:pt x="0" y="1347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13242282" y="5895371"/>
            <a:ext cx="10701563" cy="10701563"/>
          </a:xfrm>
          <a:custGeom>
            <a:avLst/>
            <a:gdLst/>
            <a:ahLst/>
            <a:cxnLst/>
            <a:rect l="l" t="t" r="r" b="b"/>
            <a:pathLst>
              <a:path w="10701563" h="10701563">
                <a:moveTo>
                  <a:pt x="0" y="0"/>
                </a:moveTo>
                <a:lnTo>
                  <a:pt x="10701563" y="0"/>
                </a:lnTo>
                <a:lnTo>
                  <a:pt x="10701563" y="10701563"/>
                </a:lnTo>
                <a:lnTo>
                  <a:pt x="0" y="1070156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028700" y="198509"/>
            <a:ext cx="10712812" cy="1588189"/>
          </a:xfrm>
          <a:prstGeom prst="rect">
            <a:avLst/>
          </a:prstGeom>
        </p:spPr>
        <p:txBody>
          <a:bodyPr lIns="0" tIns="0" rIns="0" bIns="0" rtlCol="0" anchor="t">
            <a:spAutoFit/>
          </a:bodyPr>
          <a:lstStyle/>
          <a:p>
            <a:pPr marL="0" lvl="0" indent="0" algn="l">
              <a:lnSpc>
                <a:spcPts val="11687"/>
              </a:lnSpc>
              <a:spcBef>
                <a:spcPct val="0"/>
              </a:spcBef>
            </a:pPr>
            <a:r>
              <a:rPr lang="en-US" sz="8347" spc="1252">
                <a:solidFill>
                  <a:srgbClr val="5F6F52"/>
                </a:solidFill>
                <a:latin typeface="Kollektif Bold"/>
                <a:ea typeface="Kollektif Bold"/>
                <a:cs typeface="Kollektif Bold"/>
                <a:sym typeface="Kollektif Bold"/>
              </a:rPr>
              <a:t>ABOUT DATA</a:t>
            </a:r>
          </a:p>
        </p:txBody>
      </p:sp>
      <p:sp>
        <p:nvSpPr>
          <p:cNvPr id="4" name="Freeform 4"/>
          <p:cNvSpPr/>
          <p:nvPr/>
        </p:nvSpPr>
        <p:spPr>
          <a:xfrm>
            <a:off x="11564845" y="-4603289"/>
            <a:ext cx="6524742" cy="6524742"/>
          </a:xfrm>
          <a:custGeom>
            <a:avLst/>
            <a:gdLst/>
            <a:ahLst/>
            <a:cxnLst/>
            <a:rect l="l" t="t" r="r" b="b"/>
            <a:pathLst>
              <a:path w="6524742" h="6524742">
                <a:moveTo>
                  <a:pt x="0" y="0"/>
                </a:moveTo>
                <a:lnTo>
                  <a:pt x="6524743" y="0"/>
                </a:lnTo>
                <a:lnTo>
                  <a:pt x="6524743"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2489309" y="9242683"/>
            <a:ext cx="1505945" cy="150594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614077" y="1786698"/>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7614077" y="3244308"/>
            <a:ext cx="1347845" cy="1347845"/>
          </a:xfrm>
          <a:custGeom>
            <a:avLst/>
            <a:gdLst/>
            <a:ahLst/>
            <a:cxnLst/>
            <a:rect l="l" t="t" r="r" b="b"/>
            <a:pathLst>
              <a:path w="1347845" h="1347845">
                <a:moveTo>
                  <a:pt x="0" y="0"/>
                </a:moveTo>
                <a:lnTo>
                  <a:pt x="1347846" y="0"/>
                </a:lnTo>
                <a:lnTo>
                  <a:pt x="1347846" y="1347845"/>
                </a:lnTo>
                <a:lnTo>
                  <a:pt x="0" y="1347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393528" y="4289539"/>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0" y="1816679"/>
            <a:ext cx="11432038" cy="8024495"/>
          </a:xfrm>
          <a:prstGeom prst="rect">
            <a:avLst/>
          </a:prstGeom>
        </p:spPr>
        <p:txBody>
          <a:bodyPr lIns="0" tIns="0" rIns="0" bIns="0" rtlCol="0" anchor="t">
            <a:spAutoFit/>
          </a:bodyPr>
          <a:lstStyle/>
          <a:p>
            <a:pPr marL="431801" lvl="1" indent="-215900" algn="ctr">
              <a:lnSpc>
                <a:spcPts val="3040"/>
              </a:lnSpc>
              <a:buFont typeface="Arial"/>
              <a:buChar char="•"/>
            </a:pPr>
            <a:r>
              <a:rPr lang="en-US" sz="2000" spc="64">
                <a:solidFill>
                  <a:srgbClr val="5F6F52"/>
                </a:solidFill>
                <a:latin typeface="Futura"/>
                <a:ea typeface="Futura"/>
                <a:cs typeface="Futura"/>
                <a:sym typeface="Futura"/>
              </a:rPr>
              <a:t>State: The state where the customer resides, represented by a two-letter code.</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Account length: The number of days the customer has been with the current telecom provider.</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Area code: The area code for the customer's phone number.</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International plan: Indicates whether the customer has an international calling plan (Yes or No).</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Voice mail plan: Indicates whether the customer has a voice mail plan (Yes or No).</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Number vmail messages: The number of voice mail messages the customer has.</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day minutes: The total number of minutes the customer has used during the day.</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day calls: The total number of calls the customer has made during the day.</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day charge: The total charges incurred by the customer for day-time usage.</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eve minutes: The total number of minutes the customer has used during the evening.</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eve calls: The total number of calls the customer has made during the evening.</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eve charge: The total charges incurred by the customer for evening usage.</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night minutes: The total number of minutes the customer has used during the night.</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night calls: The total number of calls the customer has made during the night.</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night charge: The total charges incurred by the customer for night-time usage.</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intl minutes: The total number of international minutes the customer has used.</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intl calls: The total number of international calls the customer has made.</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Total intl charge: The total charges incurred by the customer for international usage.</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Customer service calls: The number of calls the customer has made to customer service.</a:t>
            </a:r>
          </a:p>
          <a:p>
            <a:pPr marL="431801" lvl="1" indent="-215900" algn="ctr">
              <a:lnSpc>
                <a:spcPts val="3040"/>
              </a:lnSpc>
              <a:buFont typeface="Arial"/>
              <a:buChar char="•"/>
            </a:pPr>
            <a:r>
              <a:rPr lang="en-US" sz="2000" spc="64">
                <a:solidFill>
                  <a:srgbClr val="5F6F52"/>
                </a:solidFill>
                <a:latin typeface="Futura"/>
                <a:ea typeface="Futura"/>
                <a:cs typeface="Futura"/>
                <a:sym typeface="Futura"/>
              </a:rPr>
              <a:t>Churn: Indicates whether the customer has churned (Yes or 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 b="-88"/>
            </a:stretch>
          </a:blipFill>
        </p:spPr>
        <p:txBody>
          <a:bodyPr/>
          <a:lstStyle/>
          <a:p>
            <a:endParaRPr lang="en-US"/>
          </a:p>
        </p:txBody>
      </p:sp>
      <p:sp>
        <p:nvSpPr>
          <p:cNvPr id="3" name="Freeform 3"/>
          <p:cNvSpPr/>
          <p:nvPr/>
        </p:nvSpPr>
        <p:spPr>
          <a:xfrm>
            <a:off x="13598220" y="-5243202"/>
            <a:ext cx="10086047" cy="10086047"/>
          </a:xfrm>
          <a:custGeom>
            <a:avLst/>
            <a:gdLst/>
            <a:ahLst/>
            <a:cxnLst/>
            <a:rect l="l" t="t" r="r" b="b"/>
            <a:pathLst>
              <a:path w="10086047" h="10086047">
                <a:moveTo>
                  <a:pt x="0" y="0"/>
                </a:moveTo>
                <a:lnTo>
                  <a:pt x="10086047" y="0"/>
                </a:lnTo>
                <a:lnTo>
                  <a:pt x="10086047"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401544" y="-1128764"/>
            <a:ext cx="4314927" cy="431492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610446" y="8762231"/>
            <a:ext cx="4314927" cy="431492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401544" y="-1051540"/>
            <a:ext cx="3461843" cy="346184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4610446" y="8839455"/>
            <a:ext cx="3461843" cy="346184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4014324" y="6871514"/>
            <a:ext cx="10086047" cy="10086047"/>
          </a:xfrm>
          <a:custGeom>
            <a:avLst/>
            <a:gdLst/>
            <a:ahLst/>
            <a:cxnLst/>
            <a:rect l="l" t="t" r="r" b="b"/>
            <a:pathLst>
              <a:path w="10086047" h="10086047">
                <a:moveTo>
                  <a:pt x="0" y="0"/>
                </a:moveTo>
                <a:lnTo>
                  <a:pt x="10086048" y="0"/>
                </a:lnTo>
                <a:lnTo>
                  <a:pt x="10086048" y="10086047"/>
                </a:lnTo>
                <a:lnTo>
                  <a:pt x="0" y="10086047"/>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a:off x="16341367" y="3658019"/>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16341367" y="5115628"/>
            <a:ext cx="1347845" cy="1347845"/>
          </a:xfrm>
          <a:custGeom>
            <a:avLst/>
            <a:gdLst/>
            <a:ahLst/>
            <a:cxnLst/>
            <a:rect l="l" t="t" r="r" b="b"/>
            <a:pathLst>
              <a:path w="1347845" h="1347845">
                <a:moveTo>
                  <a:pt x="0" y="0"/>
                </a:moveTo>
                <a:lnTo>
                  <a:pt x="1347845" y="0"/>
                </a:lnTo>
                <a:lnTo>
                  <a:pt x="1347845" y="1347845"/>
                </a:lnTo>
                <a:lnTo>
                  <a:pt x="0" y="13478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19"/>
          <p:cNvSpPr/>
          <p:nvPr/>
        </p:nvSpPr>
        <p:spPr>
          <a:xfrm rot="-5326912">
            <a:off x="4077285" y="5789551"/>
            <a:ext cx="635172" cy="1347845"/>
          </a:xfrm>
          <a:custGeom>
            <a:avLst/>
            <a:gdLst/>
            <a:ahLst/>
            <a:cxnLst/>
            <a:rect l="l" t="t" r="r" b="b"/>
            <a:pathLst>
              <a:path w="635172" h="1347845">
                <a:moveTo>
                  <a:pt x="0" y="0"/>
                </a:moveTo>
                <a:lnTo>
                  <a:pt x="635172" y="0"/>
                </a:lnTo>
                <a:lnTo>
                  <a:pt x="635172" y="1347845"/>
                </a:lnTo>
                <a:lnTo>
                  <a:pt x="0" y="13478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0" name="TextBox 20"/>
          <p:cNvSpPr txBox="1"/>
          <p:nvPr/>
        </p:nvSpPr>
        <p:spPr>
          <a:xfrm>
            <a:off x="2438368" y="3776664"/>
            <a:ext cx="13411264" cy="2276494"/>
          </a:xfrm>
          <a:prstGeom prst="rect">
            <a:avLst/>
          </a:prstGeom>
        </p:spPr>
        <p:txBody>
          <a:bodyPr lIns="0" tIns="0" rIns="0" bIns="0" rtlCol="0" anchor="t">
            <a:spAutoFit/>
          </a:bodyPr>
          <a:lstStyle/>
          <a:p>
            <a:pPr marL="0" lvl="0" indent="0" algn="ctr">
              <a:lnSpc>
                <a:spcPts val="16798"/>
              </a:lnSpc>
              <a:spcBef>
                <a:spcPct val="0"/>
              </a:spcBef>
            </a:pPr>
            <a:r>
              <a:rPr lang="en-US" sz="11999" spc="1799">
                <a:solidFill>
                  <a:srgbClr val="FEFAE0"/>
                </a:solidFill>
                <a:latin typeface="Kollektif"/>
                <a:ea typeface="Kollektif"/>
                <a:cs typeface="Kollektif"/>
                <a:sym typeface="Kollektif"/>
              </a:rPr>
              <a:t>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376561" y="1837205"/>
            <a:ext cx="9716345" cy="7747581"/>
          </a:xfrm>
          <a:custGeom>
            <a:avLst/>
            <a:gdLst/>
            <a:ahLst/>
            <a:cxnLst/>
            <a:rect l="l" t="t" r="r" b="b"/>
            <a:pathLst>
              <a:path w="9716345" h="7747581">
                <a:moveTo>
                  <a:pt x="0" y="0"/>
                </a:moveTo>
                <a:lnTo>
                  <a:pt x="9716345" y="0"/>
                </a:lnTo>
                <a:lnTo>
                  <a:pt x="9716345" y="7747581"/>
                </a:lnTo>
                <a:lnTo>
                  <a:pt x="0" y="774758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834687" y="372110"/>
            <a:ext cx="8618625" cy="1189355"/>
          </a:xfrm>
          <a:prstGeom prst="rect">
            <a:avLst/>
          </a:prstGeom>
        </p:spPr>
        <p:txBody>
          <a:bodyPr lIns="0" tIns="0" rIns="0" bIns="0" rtlCol="0" anchor="t">
            <a:spAutoFit/>
          </a:bodyPr>
          <a:lstStyle/>
          <a:p>
            <a:pPr marL="1511299" lvl="1" indent="-755650" algn="l">
              <a:lnSpc>
                <a:spcPts val="8259"/>
              </a:lnSpc>
              <a:buAutoNum type="arabicPeriod"/>
            </a:pPr>
            <a:r>
              <a:rPr lang="en-US" sz="6999">
                <a:solidFill>
                  <a:srgbClr val="5F6F52"/>
                </a:solidFill>
                <a:latin typeface="Kollektif Bold"/>
                <a:ea typeface="Kollektif Bold"/>
                <a:cs typeface="Kollektif Bold"/>
                <a:sym typeface="Kollektif Bold"/>
              </a:rPr>
              <a:t>CHURN RATE</a:t>
            </a:r>
          </a:p>
        </p:txBody>
      </p:sp>
      <p:sp>
        <p:nvSpPr>
          <p:cNvPr id="4" name="TextBox 4"/>
          <p:cNvSpPr txBox="1"/>
          <p:nvPr/>
        </p:nvSpPr>
        <p:spPr>
          <a:xfrm>
            <a:off x="10442275" y="3078097"/>
            <a:ext cx="7438126" cy="5576907"/>
          </a:xfrm>
          <a:prstGeom prst="rect">
            <a:avLst/>
          </a:prstGeom>
        </p:spPr>
        <p:txBody>
          <a:bodyPr lIns="0" tIns="0" rIns="0" bIns="0" rtlCol="0" anchor="t">
            <a:spAutoFit/>
          </a:bodyPr>
          <a:lstStyle/>
          <a:p>
            <a:pPr algn="ctr">
              <a:lnSpc>
                <a:spcPts val="5840"/>
              </a:lnSpc>
            </a:pPr>
            <a:r>
              <a:rPr lang="en-US" sz="4171">
                <a:solidFill>
                  <a:srgbClr val="000000"/>
                </a:solidFill>
                <a:latin typeface="Futura"/>
                <a:ea typeface="Futura"/>
                <a:cs typeface="Futura"/>
                <a:sym typeface="Futura"/>
              </a:rPr>
              <a:t>Looking at the chart, we can see that the percentage of customers who have not abandoned the service is quite high (about over 80%), while more than 10% of customers have abandoned the service.</a:t>
            </a:r>
          </a:p>
          <a:p>
            <a:pPr algn="ctr">
              <a:lnSpc>
                <a:spcPts val="2774"/>
              </a:lnSpc>
              <a:spcBef>
                <a:spcPct val="0"/>
              </a:spcBef>
            </a:pPr>
            <a:endParaRPr lang="en-US" sz="4171">
              <a:solidFill>
                <a:srgbClr val="000000"/>
              </a:solidFill>
              <a:latin typeface="Futura"/>
              <a:ea typeface="Futura"/>
              <a:cs typeface="Futura"/>
              <a:sym typeface="Futura"/>
            </a:endParaRPr>
          </a:p>
        </p:txBody>
      </p:sp>
      <p:sp>
        <p:nvSpPr>
          <p:cNvPr id="5" name="Freeform 5"/>
          <p:cNvSpPr/>
          <p:nvPr/>
        </p:nvSpPr>
        <p:spPr>
          <a:xfrm>
            <a:off x="12981734" y="-4687538"/>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3">
              <a:alphaModFix amt="36000"/>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458676" y="419641"/>
            <a:ext cx="2812387" cy="281238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943536" y="7707538"/>
            <a:ext cx="6524742" cy="6524742"/>
          </a:xfrm>
          <a:custGeom>
            <a:avLst/>
            <a:gdLst/>
            <a:ahLst/>
            <a:cxnLst/>
            <a:rect l="l" t="t" r="r" b="b"/>
            <a:pathLst>
              <a:path w="6524742" h="6524742">
                <a:moveTo>
                  <a:pt x="0" y="0"/>
                </a:moveTo>
                <a:lnTo>
                  <a:pt x="6524742" y="0"/>
                </a:lnTo>
                <a:lnTo>
                  <a:pt x="6524742" y="6524742"/>
                </a:lnTo>
                <a:lnTo>
                  <a:pt x="0" y="6524742"/>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1564845" y="-4603289"/>
            <a:ext cx="7436699" cy="7436699"/>
          </a:xfrm>
          <a:custGeom>
            <a:avLst/>
            <a:gdLst/>
            <a:ahLst/>
            <a:cxnLst/>
            <a:rect l="l" t="t" r="r" b="b"/>
            <a:pathLst>
              <a:path w="7436699" h="7436699">
                <a:moveTo>
                  <a:pt x="0" y="0"/>
                </a:moveTo>
                <a:lnTo>
                  <a:pt x="7436699" y="0"/>
                </a:lnTo>
                <a:lnTo>
                  <a:pt x="7436699" y="7436699"/>
                </a:lnTo>
                <a:lnTo>
                  <a:pt x="0" y="7436699"/>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068922" y="3683378"/>
            <a:ext cx="14150156" cy="3439460"/>
          </a:xfrm>
          <a:prstGeom prst="rect">
            <a:avLst/>
          </a:prstGeom>
        </p:spPr>
        <p:txBody>
          <a:bodyPr lIns="0" tIns="0" rIns="0" bIns="0" rtlCol="0" anchor="t">
            <a:spAutoFit/>
          </a:bodyPr>
          <a:lstStyle/>
          <a:p>
            <a:pPr algn="ctr">
              <a:lnSpc>
                <a:spcPts val="8639"/>
              </a:lnSpc>
            </a:pPr>
            <a:r>
              <a:rPr lang="en-US" sz="7321">
                <a:solidFill>
                  <a:srgbClr val="5F6F52"/>
                </a:solidFill>
                <a:latin typeface="Kollektif Bold"/>
                <a:ea typeface="Kollektif Bold"/>
                <a:cs typeface="Kollektif Bold"/>
                <a:sym typeface="Kollektif Bold"/>
              </a:rPr>
              <a:t>2. ANALYZE SERVICE USAGE BEHAVIOR</a:t>
            </a:r>
          </a:p>
          <a:p>
            <a:pPr algn="ctr">
              <a:lnSpc>
                <a:spcPts val="8639"/>
              </a:lnSpc>
            </a:pPr>
            <a:r>
              <a:rPr lang="en-US" sz="7321">
                <a:solidFill>
                  <a:srgbClr val="5F6F52"/>
                </a:solidFill>
                <a:latin typeface="Kollektif Bold"/>
                <a:ea typeface="Kollektif Bold"/>
                <a:cs typeface="Kollektif Bold"/>
                <a:sym typeface="Kollektif Bold"/>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510756" y="-358119"/>
            <a:ext cx="19309513" cy="3164936"/>
            <a:chOff x="0" y="0"/>
            <a:chExt cx="5085633" cy="833563"/>
          </a:xfrm>
        </p:grpSpPr>
        <p:sp>
          <p:nvSpPr>
            <p:cNvPr id="3" name="Freeform 3"/>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4" name="TextBox 4"/>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059992" y="7455215"/>
            <a:ext cx="6524742" cy="6524742"/>
          </a:xfrm>
          <a:custGeom>
            <a:avLst/>
            <a:gdLst/>
            <a:ahLst/>
            <a:cxnLst/>
            <a:rect l="l" t="t" r="r" b="b"/>
            <a:pathLst>
              <a:path w="6524742" h="6524742">
                <a:moveTo>
                  <a:pt x="0" y="0"/>
                </a:moveTo>
                <a:lnTo>
                  <a:pt x="6524742" y="0"/>
                </a:lnTo>
                <a:lnTo>
                  <a:pt x="6524742" y="6524743"/>
                </a:lnTo>
                <a:lnTo>
                  <a:pt x="0" y="6524743"/>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9240" y="1301133"/>
            <a:ext cx="3011369" cy="3011369"/>
          </a:xfrm>
          <a:custGeom>
            <a:avLst/>
            <a:gdLst/>
            <a:ahLst/>
            <a:cxnLst/>
            <a:rect l="l" t="t" r="r" b="b"/>
            <a:pathLst>
              <a:path w="3011369" h="3011369">
                <a:moveTo>
                  <a:pt x="0" y="0"/>
                </a:moveTo>
                <a:lnTo>
                  <a:pt x="3011369" y="0"/>
                </a:lnTo>
                <a:lnTo>
                  <a:pt x="3011369" y="3011369"/>
                </a:lnTo>
                <a:lnTo>
                  <a:pt x="0" y="3011369"/>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64151" y="3053037"/>
            <a:ext cx="10939445" cy="7039855"/>
          </a:xfrm>
          <a:custGeom>
            <a:avLst/>
            <a:gdLst/>
            <a:ahLst/>
            <a:cxnLst/>
            <a:rect l="l" t="t" r="r" b="b"/>
            <a:pathLst>
              <a:path w="10939445" h="7039855">
                <a:moveTo>
                  <a:pt x="0" y="0"/>
                </a:moveTo>
                <a:lnTo>
                  <a:pt x="10939445" y="0"/>
                </a:lnTo>
                <a:lnTo>
                  <a:pt x="10939445" y="7039855"/>
                </a:lnTo>
                <a:lnTo>
                  <a:pt x="0" y="7039855"/>
                </a:lnTo>
                <a:lnTo>
                  <a:pt x="0" y="0"/>
                </a:lnTo>
                <a:close/>
              </a:path>
            </a:pathLst>
          </a:custGeom>
          <a:blipFill>
            <a:blip r:embed="rId8"/>
            <a:stretch>
              <a:fillRect/>
            </a:stretch>
          </a:blipFill>
        </p:spPr>
        <p:txBody>
          <a:bodyPr/>
          <a:lstStyle/>
          <a:p>
            <a:endParaRPr lang="en-US"/>
          </a:p>
        </p:txBody>
      </p:sp>
      <p:sp>
        <p:nvSpPr>
          <p:cNvPr id="11" name="TextBox 11"/>
          <p:cNvSpPr txBox="1"/>
          <p:nvPr/>
        </p:nvSpPr>
        <p:spPr>
          <a:xfrm>
            <a:off x="2466305" y="370381"/>
            <a:ext cx="13777280" cy="2160211"/>
          </a:xfrm>
          <a:prstGeom prst="rect">
            <a:avLst/>
          </a:prstGeom>
        </p:spPr>
        <p:txBody>
          <a:bodyPr lIns="0" tIns="0" rIns="0" bIns="0" rtlCol="0" anchor="t">
            <a:spAutoFit/>
          </a:bodyPr>
          <a:lstStyle/>
          <a:p>
            <a:pPr algn="ctr">
              <a:lnSpc>
                <a:spcPts val="4176"/>
              </a:lnSpc>
            </a:pPr>
            <a:r>
              <a:rPr lang="en-US" sz="2983">
                <a:solidFill>
                  <a:srgbClr val="FEFAE0"/>
                </a:solidFill>
                <a:latin typeface="Kollektif Bold"/>
                <a:ea typeface="Kollektif Bold"/>
                <a:cs typeface="Kollektif Bold"/>
                <a:sym typeface="Kollektif Bold"/>
              </a:rPr>
              <a:t>2.1 FIND OUT WHETHER CHURNING CUSTOMERS TEND TO CALL MORE OR LESS DURING THE DAY, EVENING, AND NIGHT THAN NON-CHURNING CUSTOMERS?</a:t>
            </a:r>
          </a:p>
          <a:p>
            <a:pPr marL="0" lvl="0" indent="0" algn="ctr">
              <a:lnSpc>
                <a:spcPts val="4176"/>
              </a:lnSpc>
              <a:spcBef>
                <a:spcPct val="0"/>
              </a:spcBef>
            </a:pPr>
            <a:endParaRPr lang="en-US" sz="2983">
              <a:solidFill>
                <a:srgbClr val="FEFAE0"/>
              </a:solidFill>
              <a:latin typeface="Kollektif Bold"/>
              <a:ea typeface="Kollektif Bold"/>
              <a:cs typeface="Kollektif Bold"/>
              <a:sym typeface="Kollektif Bold"/>
            </a:endParaRPr>
          </a:p>
        </p:txBody>
      </p:sp>
      <p:sp>
        <p:nvSpPr>
          <p:cNvPr id="12" name="TextBox 12"/>
          <p:cNvSpPr txBox="1"/>
          <p:nvPr/>
        </p:nvSpPr>
        <p:spPr>
          <a:xfrm>
            <a:off x="11547734" y="2938737"/>
            <a:ext cx="6219661" cy="6944277"/>
          </a:xfrm>
          <a:prstGeom prst="rect">
            <a:avLst/>
          </a:prstGeom>
        </p:spPr>
        <p:txBody>
          <a:bodyPr lIns="0" tIns="0" rIns="0" bIns="0" rtlCol="0" anchor="t">
            <a:spAutoFit/>
          </a:bodyPr>
          <a:lstStyle/>
          <a:p>
            <a:pPr marL="610968" lvl="1" indent="-305484" algn="l">
              <a:lnSpc>
                <a:spcPts val="3961"/>
              </a:lnSpc>
              <a:buFont typeface="Arial"/>
              <a:buChar char="•"/>
            </a:pPr>
            <a:r>
              <a:rPr lang="en-US" sz="2829">
                <a:solidFill>
                  <a:srgbClr val="000000"/>
                </a:solidFill>
                <a:latin typeface="Futura"/>
                <a:ea typeface="Futura"/>
                <a:cs typeface="Futura"/>
                <a:sym typeface="Futura"/>
              </a:rPr>
              <a:t>From the chart above, it can be seen that the number of calls (whether during the day, evening or night) has no significant difference between churning and non-churning customers.</a:t>
            </a:r>
          </a:p>
          <a:p>
            <a:pPr marL="610968" lvl="1" indent="-305484" algn="l">
              <a:lnSpc>
                <a:spcPts val="3961"/>
              </a:lnSpc>
              <a:buFont typeface="Arial"/>
              <a:buChar char="•"/>
            </a:pPr>
            <a:r>
              <a:rPr lang="en-US" sz="2829">
                <a:solidFill>
                  <a:srgbClr val="000000"/>
                </a:solidFill>
                <a:latin typeface="Futura"/>
                <a:ea typeface="Futura"/>
                <a:cs typeface="Futura"/>
                <a:sym typeface="Futura"/>
              </a:rPr>
              <a:t>Call volume is not the main factor influencing whether a customer churns or not. Therefore, to reduce churn rate, it is necessary to consider other factors such as call duration, service plan (voice mail, international plan), and customer service satisfaction level.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Freeform 2"/>
          <p:cNvSpPr/>
          <p:nvPr/>
        </p:nvSpPr>
        <p:spPr>
          <a:xfrm>
            <a:off x="-1226984" y="8452577"/>
            <a:ext cx="3011369" cy="3011369"/>
          </a:xfrm>
          <a:custGeom>
            <a:avLst/>
            <a:gdLst/>
            <a:ahLst/>
            <a:cxnLst/>
            <a:rect l="l" t="t" r="r" b="b"/>
            <a:pathLst>
              <a:path w="3011369" h="3011369">
                <a:moveTo>
                  <a:pt x="0" y="0"/>
                </a:moveTo>
                <a:lnTo>
                  <a:pt x="3011369" y="0"/>
                </a:lnTo>
                <a:lnTo>
                  <a:pt x="3011369" y="3011368"/>
                </a:lnTo>
                <a:lnTo>
                  <a:pt x="0" y="3011368"/>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510756" y="-358119"/>
            <a:ext cx="19309513" cy="3164936"/>
            <a:chOff x="0" y="0"/>
            <a:chExt cx="5085633" cy="833563"/>
          </a:xfrm>
        </p:grpSpPr>
        <p:sp>
          <p:nvSpPr>
            <p:cNvPr id="4" name="Freeform 4"/>
            <p:cNvSpPr/>
            <p:nvPr/>
          </p:nvSpPr>
          <p:spPr>
            <a:xfrm>
              <a:off x="0" y="0"/>
              <a:ext cx="5085633" cy="833563"/>
            </a:xfrm>
            <a:custGeom>
              <a:avLst/>
              <a:gdLst/>
              <a:ahLst/>
              <a:cxnLst/>
              <a:rect l="l" t="t" r="r" b="b"/>
              <a:pathLst>
                <a:path w="5085633" h="833563">
                  <a:moveTo>
                    <a:pt x="0" y="0"/>
                  </a:moveTo>
                  <a:lnTo>
                    <a:pt x="5085633" y="0"/>
                  </a:lnTo>
                  <a:lnTo>
                    <a:pt x="5085633" y="833563"/>
                  </a:lnTo>
                  <a:lnTo>
                    <a:pt x="0" y="833563"/>
                  </a:lnTo>
                  <a:close/>
                </a:path>
              </a:pathLst>
            </a:custGeom>
            <a:solidFill>
              <a:srgbClr val="54604B"/>
            </a:solidFill>
          </p:spPr>
          <p:txBody>
            <a:bodyPr/>
            <a:lstStyle/>
            <a:p>
              <a:endParaRPr lang="en-US"/>
            </a:p>
          </p:txBody>
        </p:sp>
        <p:sp>
          <p:nvSpPr>
            <p:cNvPr id="5" name="TextBox 5"/>
            <p:cNvSpPr txBox="1"/>
            <p:nvPr/>
          </p:nvSpPr>
          <p:spPr>
            <a:xfrm>
              <a:off x="0" y="-38100"/>
              <a:ext cx="5085633" cy="871663"/>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5400000">
            <a:off x="1044543" y="128344"/>
            <a:ext cx="635172" cy="1347845"/>
          </a:xfrm>
          <a:custGeom>
            <a:avLst/>
            <a:gdLst/>
            <a:ahLst/>
            <a:cxnLst/>
            <a:rect l="l" t="t" r="r" b="b"/>
            <a:pathLst>
              <a:path w="635172" h="1347845">
                <a:moveTo>
                  <a:pt x="0" y="0"/>
                </a:moveTo>
                <a:lnTo>
                  <a:pt x="635172" y="0"/>
                </a:lnTo>
                <a:lnTo>
                  <a:pt x="635172" y="1347846"/>
                </a:lnTo>
                <a:lnTo>
                  <a:pt x="0" y="13478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6751205" y="-358119"/>
            <a:ext cx="1016189" cy="1016189"/>
          </a:xfrm>
          <a:custGeom>
            <a:avLst/>
            <a:gdLst/>
            <a:ahLst/>
            <a:cxnLst/>
            <a:rect l="l" t="t" r="r" b="b"/>
            <a:pathLst>
              <a:path w="1016189" h="1016189">
                <a:moveTo>
                  <a:pt x="0" y="0"/>
                </a:moveTo>
                <a:lnTo>
                  <a:pt x="1016190" y="0"/>
                </a:lnTo>
                <a:lnTo>
                  <a:pt x="1016190" y="1016190"/>
                </a:lnTo>
                <a:lnTo>
                  <a:pt x="0" y="1016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6751205" y="742833"/>
            <a:ext cx="1016189" cy="1016189"/>
          </a:xfrm>
          <a:custGeom>
            <a:avLst/>
            <a:gdLst/>
            <a:ahLst/>
            <a:cxnLst/>
            <a:rect l="l" t="t" r="r" b="b"/>
            <a:pathLst>
              <a:path w="1016189" h="1016189">
                <a:moveTo>
                  <a:pt x="0" y="0"/>
                </a:moveTo>
                <a:lnTo>
                  <a:pt x="1016190" y="0"/>
                </a:lnTo>
                <a:lnTo>
                  <a:pt x="1016190" y="1016189"/>
                </a:lnTo>
                <a:lnTo>
                  <a:pt x="0" y="10161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548603" y="3031828"/>
            <a:ext cx="9547156" cy="7042520"/>
          </a:xfrm>
          <a:custGeom>
            <a:avLst/>
            <a:gdLst/>
            <a:ahLst/>
            <a:cxnLst/>
            <a:rect l="l" t="t" r="r" b="b"/>
            <a:pathLst>
              <a:path w="9547156" h="7042520">
                <a:moveTo>
                  <a:pt x="0" y="0"/>
                </a:moveTo>
                <a:lnTo>
                  <a:pt x="9547155" y="0"/>
                </a:lnTo>
                <a:lnTo>
                  <a:pt x="9547155" y="7042520"/>
                </a:lnTo>
                <a:lnTo>
                  <a:pt x="0" y="7042520"/>
                </a:lnTo>
                <a:lnTo>
                  <a:pt x="0" y="0"/>
                </a:lnTo>
                <a:close/>
              </a:path>
            </a:pathLst>
          </a:custGeom>
          <a:blipFill>
            <a:blip r:embed="rId8"/>
            <a:stretch>
              <a:fillRect t="-513" b="-513"/>
            </a:stretch>
          </a:blipFill>
        </p:spPr>
        <p:txBody>
          <a:bodyPr/>
          <a:lstStyle/>
          <a:p>
            <a:endParaRPr lang="en-US"/>
          </a:p>
        </p:txBody>
      </p:sp>
      <p:sp>
        <p:nvSpPr>
          <p:cNvPr id="10" name="TextBox 10"/>
          <p:cNvSpPr txBox="1"/>
          <p:nvPr/>
        </p:nvSpPr>
        <p:spPr>
          <a:xfrm>
            <a:off x="2178942" y="360856"/>
            <a:ext cx="14164805" cy="1681942"/>
          </a:xfrm>
          <a:prstGeom prst="rect">
            <a:avLst/>
          </a:prstGeom>
        </p:spPr>
        <p:txBody>
          <a:bodyPr lIns="0" tIns="0" rIns="0" bIns="0" rtlCol="0" anchor="t">
            <a:spAutoFit/>
          </a:bodyPr>
          <a:lstStyle/>
          <a:p>
            <a:pPr algn="ctr">
              <a:lnSpc>
                <a:spcPts val="4294"/>
              </a:lnSpc>
            </a:pPr>
            <a:r>
              <a:rPr lang="en-US" sz="3067">
                <a:solidFill>
                  <a:srgbClr val="FEFAE0"/>
                </a:solidFill>
                <a:latin typeface="Kollektif Bold"/>
                <a:ea typeface="Kollektif Bold"/>
                <a:cs typeface="Kollektif Bold"/>
                <a:sym typeface="Kollektif Bold"/>
              </a:rPr>
              <a:t>2.2 FIND OUT WHETHER CHURNING CUSTOMERS TEND TO MAKE MORE CUSTOMER SERVICE CALLS THAN NON-CHURNING CUSTOMERS?</a:t>
            </a:r>
          </a:p>
          <a:p>
            <a:pPr marL="0" lvl="0" indent="0" algn="ctr">
              <a:lnSpc>
                <a:spcPts val="4294"/>
              </a:lnSpc>
              <a:spcBef>
                <a:spcPct val="0"/>
              </a:spcBef>
            </a:pPr>
            <a:endParaRPr lang="en-US" sz="3067">
              <a:solidFill>
                <a:srgbClr val="FEFAE0"/>
              </a:solidFill>
              <a:latin typeface="Kollektif Bold"/>
              <a:ea typeface="Kollektif Bold"/>
              <a:cs typeface="Kollektif Bold"/>
              <a:sym typeface="Kollektif Bold"/>
            </a:endParaRPr>
          </a:p>
        </p:txBody>
      </p:sp>
      <p:sp>
        <p:nvSpPr>
          <p:cNvPr id="11" name="TextBox 11"/>
          <p:cNvSpPr txBox="1"/>
          <p:nvPr/>
        </p:nvSpPr>
        <p:spPr>
          <a:xfrm>
            <a:off x="10830587" y="3028428"/>
            <a:ext cx="6428713" cy="6935020"/>
          </a:xfrm>
          <a:prstGeom prst="rect">
            <a:avLst/>
          </a:prstGeom>
        </p:spPr>
        <p:txBody>
          <a:bodyPr lIns="0" tIns="0" rIns="0" bIns="0" rtlCol="0" anchor="t">
            <a:spAutoFit/>
          </a:bodyPr>
          <a:lstStyle/>
          <a:p>
            <a:pPr marL="602523" lvl="1" indent="-301262" algn="l">
              <a:lnSpc>
                <a:spcPts val="3907"/>
              </a:lnSpc>
              <a:buFont typeface="Arial"/>
              <a:buChar char="•"/>
            </a:pPr>
            <a:r>
              <a:rPr lang="en-US" sz="2790">
                <a:solidFill>
                  <a:srgbClr val="000000"/>
                </a:solidFill>
                <a:latin typeface="Futura"/>
                <a:ea typeface="Futura"/>
                <a:cs typeface="Futura"/>
                <a:sym typeface="Futura"/>
              </a:rPr>
              <a:t>Churning customers have a higher average number of calls to customer service than non-churning customers.</a:t>
            </a:r>
          </a:p>
          <a:p>
            <a:pPr marL="602523" lvl="1" indent="-301262" algn="l">
              <a:lnSpc>
                <a:spcPts val="3907"/>
              </a:lnSpc>
              <a:buFont typeface="Arial"/>
              <a:buChar char="•"/>
            </a:pPr>
            <a:r>
              <a:rPr lang="en-US" sz="2790">
                <a:solidFill>
                  <a:srgbClr val="000000"/>
                </a:solidFill>
                <a:latin typeface="Futura"/>
                <a:ea typeface="Futura"/>
                <a:cs typeface="Futura"/>
                <a:sym typeface="Futura"/>
              </a:rPr>
              <a:t>This shows that churning customers are more likely to call customer service.</a:t>
            </a:r>
          </a:p>
          <a:p>
            <a:pPr marL="602523" lvl="1" indent="-301262" algn="l">
              <a:lnSpc>
                <a:spcPts val="3907"/>
              </a:lnSpc>
              <a:buFont typeface="Arial"/>
              <a:buChar char="•"/>
            </a:pPr>
            <a:r>
              <a:rPr lang="en-US" sz="2790">
                <a:solidFill>
                  <a:srgbClr val="000000"/>
                </a:solidFill>
                <a:latin typeface="Futura"/>
                <a:ea typeface="Futura"/>
                <a:cs typeface="Futura"/>
                <a:sym typeface="Futura"/>
              </a:rPr>
              <a:t>A high number of calls to customer service can be a sign of dissatisfaction or problems with service.</a:t>
            </a:r>
          </a:p>
          <a:p>
            <a:pPr marL="602523" lvl="1" indent="-301262" algn="l">
              <a:lnSpc>
                <a:spcPts val="3907"/>
              </a:lnSpc>
              <a:buFont typeface="Arial"/>
              <a:buChar char="•"/>
            </a:pPr>
            <a:r>
              <a:rPr lang="en-US" sz="2790">
                <a:solidFill>
                  <a:srgbClr val="000000"/>
                </a:solidFill>
                <a:latin typeface="Futura"/>
                <a:ea typeface="Futura"/>
                <a:cs typeface="Futura"/>
                <a:sym typeface="Futura"/>
              </a:rPr>
              <a:t>Customers often call customer service multiple times when they encounter unresolved problems or are dissatisfied with the service received.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grpSp>
        <p:nvGrpSpPr>
          <p:cNvPr id="2" name="Group 2"/>
          <p:cNvGrpSpPr/>
          <p:nvPr/>
        </p:nvGrpSpPr>
        <p:grpSpPr>
          <a:xfrm>
            <a:off x="-458676" y="419641"/>
            <a:ext cx="2812387" cy="281238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AE0"/>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943536" y="7707538"/>
            <a:ext cx="6524742" cy="6524742"/>
          </a:xfrm>
          <a:custGeom>
            <a:avLst/>
            <a:gdLst/>
            <a:ahLst/>
            <a:cxnLst/>
            <a:rect l="l" t="t" r="r" b="b"/>
            <a:pathLst>
              <a:path w="6524742" h="6524742">
                <a:moveTo>
                  <a:pt x="0" y="0"/>
                </a:moveTo>
                <a:lnTo>
                  <a:pt x="6524742" y="0"/>
                </a:lnTo>
                <a:lnTo>
                  <a:pt x="6524742" y="6524742"/>
                </a:lnTo>
                <a:lnTo>
                  <a:pt x="0" y="6524742"/>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1564845" y="-4603289"/>
            <a:ext cx="7436699" cy="7436699"/>
          </a:xfrm>
          <a:custGeom>
            <a:avLst/>
            <a:gdLst/>
            <a:ahLst/>
            <a:cxnLst/>
            <a:rect l="l" t="t" r="r" b="b"/>
            <a:pathLst>
              <a:path w="7436699" h="7436699">
                <a:moveTo>
                  <a:pt x="0" y="0"/>
                </a:moveTo>
                <a:lnTo>
                  <a:pt x="7436699" y="0"/>
                </a:lnTo>
                <a:lnTo>
                  <a:pt x="7436699" y="7436699"/>
                </a:lnTo>
                <a:lnTo>
                  <a:pt x="0" y="7436699"/>
                </a:lnTo>
                <a:lnTo>
                  <a:pt x="0" y="0"/>
                </a:lnTo>
                <a:close/>
              </a:path>
            </a:pathLst>
          </a:custGeom>
          <a:blipFill>
            <a:blip r:embed="rId2">
              <a:alphaModFix amt="21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068922" y="3905014"/>
            <a:ext cx="14150156" cy="2343622"/>
          </a:xfrm>
          <a:prstGeom prst="rect">
            <a:avLst/>
          </a:prstGeom>
        </p:spPr>
        <p:txBody>
          <a:bodyPr lIns="0" tIns="0" rIns="0" bIns="0" rtlCol="0" anchor="t">
            <a:spAutoFit/>
          </a:bodyPr>
          <a:lstStyle/>
          <a:p>
            <a:pPr algn="ctr">
              <a:lnSpc>
                <a:spcPts val="8639"/>
              </a:lnSpc>
            </a:pPr>
            <a:r>
              <a:rPr lang="en-US" sz="7321">
                <a:solidFill>
                  <a:srgbClr val="5F6F52"/>
                </a:solidFill>
                <a:latin typeface="Kollektif Bold"/>
                <a:ea typeface="Kollektif Bold"/>
                <a:cs typeface="Kollektif Bold"/>
                <a:sym typeface="Kollektif Bold"/>
              </a:rPr>
              <a:t>3. SERVICE COST ANALYSIS</a:t>
            </a:r>
          </a:p>
          <a:p>
            <a:pPr algn="ctr">
              <a:lnSpc>
                <a:spcPts val="8639"/>
              </a:lnSpc>
            </a:pPr>
            <a:endParaRPr lang="en-US" sz="7321">
              <a:solidFill>
                <a:srgbClr val="5F6F52"/>
              </a:solidFill>
              <a:latin typeface="Kollektif Bold"/>
              <a:ea typeface="Kollektif Bold"/>
              <a:cs typeface="Kollektif Bold"/>
              <a:sym typeface="Kollektif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2136</Words>
  <Application>Microsoft Office PowerPoint</Application>
  <PresentationFormat>Custom</PresentationFormat>
  <Paragraphs>132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Inter</vt:lpstr>
      <vt:lpstr>Futura</vt:lpstr>
      <vt:lpstr>Kollektif</vt:lpstr>
      <vt:lpstr>Kollektif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MCI</dc:title>
  <cp:lastModifiedBy>Đức Duy</cp:lastModifiedBy>
  <cp:revision>2</cp:revision>
  <dcterms:created xsi:type="dcterms:W3CDTF">2006-08-16T00:00:00Z</dcterms:created>
  <dcterms:modified xsi:type="dcterms:W3CDTF">2024-07-15T03:14:32Z</dcterms:modified>
  <dc:identifier>DAGK-aWAopw</dc:identifier>
</cp:coreProperties>
</file>