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9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7.xml.rels" ContentType="application/vnd.openxmlformats-package.relationships+xml"/>
  <Override PartName="/ppt/slides/_rels/slide27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9.png" ContentType="image/png"/>
  <Override PartName="/ppt/media/image10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1C811-366E-475C-B97E-2143844CAD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0EF29-0CF7-4967-B9DF-637C745335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E55C95-82F5-4923-B18C-F43A200CCF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4E2AC-6397-44EB-BA97-9D734FDDAE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26BBA1-0B27-4A33-9ADD-003F8D5F79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90A464-1120-4A47-A93D-050A0CF6E1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E53EAB-4580-4A60-9EE1-56DA30253E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BE5C94-477E-405C-963A-5BF009A1D5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AF374-C4A3-4524-90B5-9C280739D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A70295-2795-4095-BC47-774109E593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29F8E-78D2-4D74-BC49-07D8FAF59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98A69E-0245-4DFB-B4F4-88E0A51344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76B6A-A8B3-4236-93B9-B56ABA6D47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39B559-B9FA-4908-8097-886B4B68E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596B01-2C24-49EC-B27E-32AA9210D1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5919F3-689C-4C03-8C0B-21191EDE16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6DA3A1-4924-40E2-A66E-C47E1565BB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6DF806-977C-4759-9526-6C4421A6E1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E994C-6155-43A6-B9BD-E17B07704C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708481-AD71-46C6-BFB1-B12C2D4E83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7F24A9-F8F5-4B26-9B86-34A1DF3A4C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0CBCC-F3D0-4392-9B6E-84F388B32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9FB9F-80F2-4BA9-8693-F65398C702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F170B8-F346-4A89-9968-54B75C7DE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ая соединительная линия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Прямая соединительная линия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Прямая соединительная линия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Прямоугольник 9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4" name="Прямая соединительная линия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Овал 11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3000" spc="-1" strike="noStrike" cap="small">
                <a:solidFill>
                  <a:srgbClr val="575f6d"/>
                </a:solidFill>
                <a:latin typeface="Century Schoolbook"/>
              </a:rPr>
              <a:t>Образец заголовка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Прямоугольник 9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0" name="Прямоугольник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1" name="Прямоугольник 13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2" name="Прямоугольник 18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3" name="Прямая соединительная линия 10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  <a:alpha val="7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" name="Прямая соединительная линия 17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150">
            <a:solidFill>
              <a:srgbClr val="fe8637">
                <a:tint val="20000"/>
                <a:alpha val="8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Прямая соединительная линия 19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575">
            <a:solidFill>
              <a:srgbClr val="fe8637">
                <a:tint val="60000"/>
                <a:alpha val="8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Прямая соединительная линия 14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525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Прямая соединительная линия 21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Прямоугольник 26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0" name="Овал 20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1" name="Овал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2" name="Овал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3" name="Овал 25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4" name="Овал 24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ru-RU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8AFB266-9A39-4DA9-B49A-EC0138B53907}" type="slidenum">
              <a:rPr b="1" lang="ru-RU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ая соединительная линия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Прямая соединительная линия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Прямая соединительная линия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Прямоугольник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7" name="Прямая соединительная линия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Овал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Образец заголовка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Второй уровень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Третий уровень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ru-RU" sz="1600" spc="-1" strike="noStrike">
                <a:solidFill>
                  <a:srgbClr val="000000"/>
                </a:solidFill>
                <a:latin typeface="Century Schoolbook"/>
              </a:rPr>
              <a:t>Пятый уровень</a:t>
            </a:r>
            <a:endParaRPr b="0" lang="ru-RU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4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5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ru-RU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8DC55C7-8665-4364-9079-7BAB94F36EC5}" type="slidenum">
              <a:rPr b="1" lang="ru-RU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6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message-passing-interface/microsoft-mpi" TargetMode="External"/><Relationship Id="rId2" Type="http://schemas.openxmlformats.org/officeDocument/2006/relationships/hyperlink" Target="https://docs.microsoft.com/ru-ru/message-passing-interface/microsoft-mpi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55640" y="292500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MPI</a:t>
            </a:r>
            <a:r>
              <a:rPr b="1" lang="ru-RU" sz="3000" spc="-1" strike="noStrike" cap="small">
                <a:solidFill>
                  <a:srgbClr val="575f6d"/>
                </a:solidFill>
                <a:latin typeface="Century Schoolbook"/>
              </a:rPr>
              <a:t>.    Помощь по лабораторным.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71480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Указываем путь к остальным файлам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 (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см.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слайд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3)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Компоновщик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(Linker)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Общие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(General)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Дополнительные каталоги библиотек (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Additional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Library Directories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Тут ищем путь к папке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…\Lib\x86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 или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…\Lib\x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64 (смотря что выбрали в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include, 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слайд 8)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Сохраняем.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7" name="Picture 2" descr="C:\Users\mozhzhuhina\Desktop\2.PNG"/>
          <p:cNvPicPr/>
          <p:nvPr/>
        </p:nvPicPr>
        <p:blipFill>
          <a:blip r:embed="rId1"/>
          <a:stretch/>
        </p:blipFill>
        <p:spPr>
          <a:xfrm>
            <a:off x="971640" y="1484640"/>
            <a:ext cx="6770160" cy="51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78680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Теперь прописываем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msmpi.lib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Компоновщик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(Linker)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Все параметры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(All Options)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Дополнительные зависимости (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Additional Dependences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Сохраняем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41" name="Picture 2" descr="C:\Users\mozhzhuhina\Desktop\3.PNG"/>
          <p:cNvPicPr/>
          <p:nvPr/>
        </p:nvPicPr>
        <p:blipFill>
          <a:blip r:embed="rId1"/>
          <a:stretch/>
        </p:blipFill>
        <p:spPr>
          <a:xfrm>
            <a:off x="1043640" y="1549080"/>
            <a:ext cx="6859800" cy="50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Собираем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/</a:t>
            </a: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отлаживаем проект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все как с обычным проектом: Сборка (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Build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</a:t>
            </a:r>
            <a:r>
              <a:rPr b="0" lang="ru-RU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Собрать решение (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Build Solution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ВАЖНО: Отладка просто так с проектами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НЕ РАБОТАЕТ. У Вас программа просто запустится в 1 процесс.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Чтобы отладить программу выставляем в программе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printf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. Соответственно, если программа не вывела его, значит ошибка раньше, переносим или ставим еще один выше.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На оф.сайте (слайд 2) есть ПО для отладки, но я им не пользовалась, поэтому подсказать вряд ли смогу.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Запуск программы. Вариант 1 (Терминал)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14680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254520" indent="-254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Во время сборки проекта в Вывод (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Output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 внизу пишется информация по сборке файлов проекта. Нам нужен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*.vcxproj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54520" indent="-254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Копируем путь к файлу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*.exe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рядом с ним: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\Project1.exe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54520" indent="-254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Вызываем командную строку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cd 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скопированный_путь_к_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*.exe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54520" indent="-254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Запускаем проект из этой папки командой в терминале: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mpiexec -n 4 Project1.exe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54520" indent="-254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этой строке после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–n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идет количество создаваемых процессов и только потом, при необходимости, другие аргументы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46" name="Picture 2" descr="C:\Users\mozhzhuhina\Desktop\4.PNG"/>
          <p:cNvPicPr/>
          <p:nvPr/>
        </p:nvPicPr>
        <p:blipFill>
          <a:blip r:embed="rId1"/>
          <a:stretch/>
        </p:blipFill>
        <p:spPr>
          <a:xfrm>
            <a:off x="1115640" y="2493000"/>
            <a:ext cx="612036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Запуск программы. Вариант 2 (Средства)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Можно настроить автоматический запуск из среды, но тогда дополнительные аргументы либо делаются стабильными в программе, либо запрашиваются через консоль до разделения на процессы, либо меняются в ручном режиме в Средствах (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Tools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Запуск программы. Вариант 2 (Средства)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5464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63160" indent="-2631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Средства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(Tools) </a:t>
            </a:r>
            <a:r>
              <a:rPr b="0" lang="ru-RU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Внешние инструменты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(External Tools)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3160" indent="-2631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Заполняем (пример на 4 процесса без доп. аргументов):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4160" indent="-2631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MS MPI_4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4160" indent="-2631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путь к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mpiexec.exe 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в папке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…\Microsoft MPI\Bin (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слайд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3)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4160" indent="-2631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-n 4 $(TargetName).exe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4160" indent="-2631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$(BinDir)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4160" indent="-2631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без галочки «Закрыть при выходе»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51" name="Picture 3" descr="C:\Users\mozhzhuhina\Desktop\5.PNG"/>
          <p:cNvPicPr/>
          <p:nvPr/>
        </p:nvPicPr>
        <p:blipFill>
          <a:blip r:embed="rId1"/>
          <a:stretch/>
        </p:blipFill>
        <p:spPr>
          <a:xfrm>
            <a:off x="4932000" y="1052640"/>
            <a:ext cx="3962160" cy="45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Запуск программы. Вариант 2 (Средства)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Затем через выбор Средства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(Tools)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MS MPI_4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запускаем программу на 4 процессах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Все параметры можно отредактировать в том же окне Средства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(Tools)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Внешние инструменты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(External Tools)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при выборе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MS MPI_4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1848240" y="2493360"/>
            <a:ext cx="541944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Что дальше?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Ниже собраны указания к выполнению по вариантам каких-то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специфических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заданий (если по вариантам) или общие указания к лабам совсем внизу.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ответы на самые частые вопросы.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первую очередь, если что-то непонятно, ищем ответы тут.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Установка 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MPI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Актуальную версию MPI качаем тут: </a:t>
            </a:r>
            <a:br>
              <a:rPr sz="2400"/>
            </a:br>
            <a:r>
              <a:rPr b="0" lang="ru-RU" sz="2400" spc="-1" strike="noStrike" u="sng">
                <a:solidFill>
                  <a:srgbClr val="d2611c"/>
                </a:solidFill>
                <a:uFillTx/>
                <a:latin typeface="Century Schoolbook"/>
                <a:hlinkClick r:id="rId1"/>
              </a:rPr>
              <a:t>https</a:t>
            </a:r>
            <a:r>
              <a:rPr b="0" lang="ru-RU" sz="2400" spc="-1" strike="noStrike" u="sng">
                <a:solidFill>
                  <a:srgbClr val="d2611c"/>
                </a:solidFill>
                <a:uFillTx/>
                <a:latin typeface="Century Schoolbook"/>
                <a:hlinkClick r:id="rId2"/>
              </a:rPr>
              <a:t>://docs.microsoft.com/ru-ru/message-passing-interface/microsoft-mpi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3"/>
          <a:stretch/>
        </p:blipFill>
        <p:spPr>
          <a:xfrm>
            <a:off x="1547640" y="3357000"/>
            <a:ext cx="5752800" cy="19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По 1-3 лабам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66040" indent="-2660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Сообщением лучше делать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int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6040" indent="-2660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течение операций обмена сообщениями, чтобы было лучше видно, либо прибавляем 1, либо прибавляем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rank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процесса к сообщению перед отправкой,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т.е. меняем его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. Так как работа с процессами нестабильна, даже через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printf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6040" indent="-2660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Не забываем про количество повторов: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раз или до какого-то события.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6040" indent="-26604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MPI_Send –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блокирующая операция, т.е. если никто не принял посланное сообщение, она вешает процесс. Остальные операции тут: «Разница между режимами MPI send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.docx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»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По 1-3 лабам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Можно реализовать свои операции для сбора данных (2 лаба, широковещательные операции) типо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MPI_MAX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Не забываем, что после начала части с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все переменные перестают быть едиными, т.к. память у процессов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НЕ общая.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Соответственно, если что-то изменяется и это нужно в других процессах, надо им сообщать об изменениях.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4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Не забываем, что тут у всех разные типы, которые нужно создать.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Краткая справка по типам и прочему для 4 лабы: «Объяснение типов и MPI_Aint  4 лаба.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docx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»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5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74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работа с группами и коммуникаторами.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Обычно советую делать группы через бинарное дерево парами. Пример такого разбиения (группы отмечены пунктирами, каждая группа разного цвета)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3946680" y="1007640"/>
            <a:ext cx="4657320" cy="45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4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269280" indent="-269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Комплексная матрица: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9280" indent="-269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можно уже без кольца, просто генерируем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матриц, смотрим, сколько у нас процессов, раздаем им по 2 (если получается, если нет – думаем, как поступаем), дальше собираем ответы в центральный, раздаем по 2 снова.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Это один из вариантов реализации. У Вас могут быть другие.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9280" indent="-269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Главное, чтобы матриц можно было создавать разное количество и процессов тоже можно было создавать разное количество. И эти два числа не зависели друг от друга.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4356000" y="1196640"/>
            <a:ext cx="3304800" cy="13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1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251280" indent="-251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Сообщение именно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рандомим, а не задаем сами.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51280" indent="-251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Не забываем, что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MPI_Send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– блокирующая функция, т.е. если она не может отправить сообщение адресату, процесс зависает. Потому и программа не завершается. Т.е. нужно допринимать сообщения, даже если счетчик увеличивать уже не надо.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51280" indent="-2512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По поводу бесконечности: делаем флаг для отлова сообщения -1. По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while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ставим сверху всего кода. В центральный процесс пихаем прием сообщений через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по всем остальным процессам. Внутри него ловим -1 и инвертируем флаг или прибавляем счетчик. Не забываем, что после приема сообщений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, нужно остальным процессам сообщить, какой сейчас флаг, т.е. оправлять им еще сообщения или нет. Зачем?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Потому что флаг не будет общей переменной. Память у Вас раздельная.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Соответствующие обратные операции делаем в остальных процессах.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2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 широковещательными тут проще всего так: из центрального стягиваем все сообщения, по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MIN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операции. Если нашли -1, то просто завершаемся, если нет, то прибавляем в счетчик число процессов, от которых сообщение.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Для тех, кто не хочет доп. заданий после легкого варианта: реализуем свой собственный оператор (вместо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MPI_MIN)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, который будет отлавливать -1 внутри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пакета сообщений и четко считать все остальные сообщения.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3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еще проще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–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 собираем сообщения в центральном (они все будут в векторе), проходим по вектору, считаем, пока не найдем -1.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4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63520" indent="-263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Длинное целое. Пример: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8763593847438763498578641685865745867978980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3520" indent="-263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можно уже без звезды, но она тут вполне смотрится: генерируем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чисел, смотрим, сколько у нас процессов, раздаем им из центрального по 2 (если получается, если нет – думаем, как поступаем), дальше собираем ответы в центральный, раздаем по 2 снова.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Это один из вариантов реализации. У Вас могут быть другие.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63520" indent="-2635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Главное, чтобы числа можно было создавать БОЛЬШИЕ и разное количество и процессов тоже можно было создавать разное количество. И количество чисел от количества процессов  не зависело.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4 лаба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Полином: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Тут можно уже без счетчика. Генерируем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полиномов, смотрим, сколько у нас процессов, раздаем им из центрального по 2 (если получается, если нет – думаем, как поступаем), дальше собираем ответы в центральный, раздаем по 2 снова. </a:t>
            </a: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Это один из вариантов реализации. У Вас могут быть другие. 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ru-RU" sz="2400" spc="-1" strike="noStrike">
                <a:solidFill>
                  <a:srgbClr val="000000"/>
                </a:solidFill>
                <a:latin typeface="Century Schoolbook"/>
              </a:rPr>
              <a:t>Главное, чтобы полиномов можно было создавать разное количество и процессов тоже можно было создавать разное количество. И количество чисел от количества процессов  не зависело.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2339640" y="1628640"/>
            <a:ext cx="5330520" cy="40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Установка 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MPI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6280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Проверяем, что все установилось, как надо: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1. запускаем командную строку от имени администратора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2. набераем команду set MSMPI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выведенном нужно проверить наличие 3 строк: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\Microsoft MPI\Bin\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\Microsoft SDKs\MPI\Include\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\Microsoft SDKs\MPI\Lib\x86\ 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и/или …\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Microsoft SDKs\MPI\Lib\x64\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936440" y="4812120"/>
            <a:ext cx="6185160" cy="1827360"/>
          </a:xfrm>
          <a:prstGeom prst="rect">
            <a:avLst/>
          </a:prstGeom>
          <a:ln w="0">
            <a:noFill/>
          </a:ln>
        </p:spPr>
      </p:pic>
      <p:sp>
        <p:nvSpPr>
          <p:cNvPr id="117" name="Прямоугольник 3"/>
          <p:cNvSpPr/>
          <p:nvPr/>
        </p:nvSpPr>
        <p:spPr>
          <a:xfrm>
            <a:off x="208080" y="5125680"/>
            <a:ext cx="1728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\Microsoft MPI\Benchmarks\ 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может отсутствовать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Создаем новый проект в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MS Visual Studio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окне настроек нового проекта выбераем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Vusial C++,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и пустой проект (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Empty Project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rcRect l="0" t="0" r="0" b="66644"/>
          <a:stretch/>
        </p:blipFill>
        <p:spPr>
          <a:xfrm>
            <a:off x="1113120" y="2064960"/>
            <a:ext cx="6914880" cy="14356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1132200" y="4221000"/>
            <a:ext cx="6895800" cy="24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 файлах ресурсов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(Source Files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) создаем новый файл *.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cpp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259640" y="2421000"/>
            <a:ext cx="6408360" cy="23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Вводим первый код в созданный файл: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#include &lt;stdio.h&gt;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#include “mpi.h”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using namespace std;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int main(int *argc, char **argv)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{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int numProc, rankProc;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MPI_Init(argc, &amp;argv);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MPI_Comm_rank(MPI_COMM_WORLD, &amp;rankProc);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MPI_Comm_size(MPI_COMM_WORLD, &amp; numProc);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printf(“Hello MPI from process = %d, total</a:t>
            </a:r>
            <a:r>
              <a:rPr b="0" lang="ru-RU" sz="2100" spc="-1" strike="noStrike">
                <a:solidFill>
                  <a:srgbClr val="000000"/>
                </a:solidFill>
                <a:latin typeface="AngsanaUPC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number of processes: %d\n”, rankProc, numProc);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MPI_Finalize();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324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ngsanaUPC"/>
              </a:rPr>
              <a:t>}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Переходим к настройкам проекта: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835640" y="2205000"/>
            <a:ext cx="5581440" cy="39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57080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Указываем путь к установленным файлам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MPI (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см.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слайд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3)</a:t>
            </a: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C/C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++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Общие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 (General)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Дополнительные каталоги включаемых библиотек (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Additional Include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Directories</a:t>
            </a:r>
            <a:r>
              <a:rPr b="0" lang="ru-RU" sz="21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Тут ищем путь к двум папкам: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\Include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\Include\x86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 или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…\Include\x</a:t>
            </a:r>
            <a:r>
              <a:rPr b="0" lang="ru-RU" sz="1800" spc="-1" strike="noStrike">
                <a:solidFill>
                  <a:srgbClr val="000000"/>
                </a:solidFill>
                <a:latin typeface="Century Schoolbook"/>
              </a:rPr>
              <a:t>64</a:t>
            </a:r>
            <a:endParaRPr b="0" lang="ru-RU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ru-RU" sz="2400" spc="-1" strike="noStrike">
                <a:solidFill>
                  <a:srgbClr val="000000"/>
                </a:solidFill>
                <a:latin typeface="Century Schoolbook"/>
              </a:rPr>
              <a:t>Сохраняем</a:t>
            </a:r>
            <a:endParaRPr b="0" lang="ru-RU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ru-RU" sz="21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pc="-1" strike="noStrike" cap="small">
                <a:solidFill>
                  <a:srgbClr val="575f6d"/>
                </a:solidFill>
                <a:latin typeface="Century Schoolbook"/>
              </a:rPr>
              <a:t>Настройка первого проекта</a:t>
            </a:r>
            <a:endParaRPr b="0" lang="ru-RU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3" name="Picture 2" descr="C:\Users\mozhzhuhina\Desktop\1.PNG"/>
          <p:cNvPicPr/>
          <p:nvPr/>
        </p:nvPicPr>
        <p:blipFill>
          <a:blip r:embed="rId1"/>
          <a:stretch/>
        </p:blipFill>
        <p:spPr>
          <a:xfrm>
            <a:off x="755640" y="1556640"/>
            <a:ext cx="7128360" cy="51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Эркер">
  <a:themeElements>
    <a:clrScheme name="Эркер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Эркер">
  <a:themeElements>
    <a:clrScheme name="Эркер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</TotalTime>
  <Application>LibreOffice/7.5.5.2$Linux_X86_64 LibreOffice_project/50$Build-2</Application>
  <AppVersion>15.0000</AppVersion>
  <Words>1463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2022-02-20T09:54:29Z</dcterms:created>
  <dc:creator>Можжухина Арина Валерьевна</dc:creator>
  <dc:description/>
  <dc:language>ru-RU</dc:language>
  <cp:lastModifiedBy/>
  <dcterms:modified xsi:type="dcterms:W3CDTF">2023-09-01T09:35:52Z</dcterms:modified>
  <cp:revision>21</cp:revision>
  <dc:subject/>
  <dc:title>MPI.    Помощь по лабораторным.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29</vt:i4>
  </property>
</Properties>
</file>