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Lst>
  <p:sldIdLst>
    <p:sldId id="256" r:id="rId2"/>
    <p:sldId id="257" r:id="rId3"/>
    <p:sldId id="258" r:id="rId4"/>
    <p:sldId id="260" r:id="rId5"/>
    <p:sldId id="259"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0B13628F-FEEA-4F5A-9EDC-76E040029A10}">
          <p14:sldIdLst>
            <p14:sldId id="256"/>
          </p14:sldIdLst>
        </p14:section>
        <p14:section name="Раздел без заголовка" id="{56E5415A-150D-4BAD-8632-521BAE9EE684}">
          <p14:sldIdLst>
            <p14:sldId id="257"/>
            <p14:sldId id="258"/>
            <p14:sldId id="260"/>
            <p14:sldId id="259"/>
            <p14:sldId id="261"/>
            <p14:sldId id="262"/>
            <p14:sldId id="263"/>
            <p14:sldId id="265"/>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ru-RU"/>
              <a:t>Образец заголовка</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AB2A928D-2F26-415E-9D07-2BC90B7F08ED}" type="datetimeFigureOut">
              <a:rPr lang="ru-RU" smtClean="0"/>
              <a:t>09.12.2022</a:t>
            </a:fld>
            <a:endParaRPr lang="ru-RU"/>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ru-RU"/>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694B2DAB-0941-46D8-8A2A-C99AD57D4281}" type="slidenum">
              <a:rPr lang="ru-RU" smtClean="0"/>
              <a:t>‹#›</a:t>
            </a:fld>
            <a:endParaRPr lang="ru-RU"/>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638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B2A928D-2F26-415E-9D07-2BC90B7F08ED}" type="datetimeFigureOut">
              <a:rPr lang="ru-RU" smtClean="0"/>
              <a:t>09.12.2022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94B2DAB-0941-46D8-8A2A-C99AD57D4281}" type="slidenum">
              <a:rPr lang="ru-RU" smtClean="0"/>
              <a:t>‹#›</a:t>
            </a:fld>
            <a:endParaRPr lang="ru-RU"/>
          </a:p>
        </p:txBody>
      </p:sp>
    </p:spTree>
    <p:extLst>
      <p:ext uri="{BB962C8B-B14F-4D97-AF65-F5344CB8AC3E}">
        <p14:creationId xmlns:p14="http://schemas.microsoft.com/office/powerpoint/2010/main" val="3813181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B2A928D-2F26-415E-9D07-2BC90B7F08ED}" type="datetimeFigureOut">
              <a:rPr lang="ru-RU" smtClean="0"/>
              <a:t>09.12.2022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94B2DAB-0941-46D8-8A2A-C99AD57D4281}" type="slidenum">
              <a:rPr lang="ru-RU" smtClean="0"/>
              <a:t>‹#›</a:t>
            </a:fld>
            <a:endParaRPr lang="ru-RU"/>
          </a:p>
        </p:txBody>
      </p:sp>
    </p:spTree>
    <p:extLst>
      <p:ext uri="{BB962C8B-B14F-4D97-AF65-F5344CB8AC3E}">
        <p14:creationId xmlns:p14="http://schemas.microsoft.com/office/powerpoint/2010/main" val="413671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B2A928D-2F26-415E-9D07-2BC90B7F08ED}" type="datetimeFigureOut">
              <a:rPr lang="ru-RU" smtClean="0"/>
              <a:t>09.12.2022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94B2DAB-0941-46D8-8A2A-C99AD57D4281}" type="slidenum">
              <a:rPr lang="ru-RU" smtClean="0"/>
              <a:t>‹#›</a:t>
            </a:fld>
            <a:endParaRPr lang="ru-RU"/>
          </a:p>
        </p:txBody>
      </p:sp>
    </p:spTree>
    <p:extLst>
      <p:ext uri="{BB962C8B-B14F-4D97-AF65-F5344CB8AC3E}">
        <p14:creationId xmlns:p14="http://schemas.microsoft.com/office/powerpoint/2010/main" val="411890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ru-RU"/>
              <a:t>Образец заголовка</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AB2A928D-2F26-415E-9D07-2BC90B7F08ED}" type="datetimeFigureOut">
              <a:rPr lang="ru-RU" smtClean="0"/>
              <a:t>09.12.2022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94B2DAB-0941-46D8-8A2A-C99AD57D4281}" type="slidenum">
              <a:rPr lang="ru-RU" smtClean="0"/>
              <a:t>‹#›</a:t>
            </a:fld>
            <a:endParaRPr lang="ru-RU"/>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5023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AB2A928D-2F26-415E-9D07-2BC90B7F08ED}" type="datetimeFigureOut">
              <a:rPr lang="ru-RU" smtClean="0"/>
              <a:t>09.12.2022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94B2DAB-0941-46D8-8A2A-C99AD57D4281}" type="slidenum">
              <a:rPr lang="ru-RU" smtClean="0"/>
              <a:t>‹#›</a:t>
            </a:fld>
            <a:endParaRPr lang="ru-RU"/>
          </a:p>
        </p:txBody>
      </p:sp>
    </p:spTree>
    <p:extLst>
      <p:ext uri="{BB962C8B-B14F-4D97-AF65-F5344CB8AC3E}">
        <p14:creationId xmlns:p14="http://schemas.microsoft.com/office/powerpoint/2010/main" val="106576306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AB2A928D-2F26-415E-9D07-2BC90B7F08ED}" type="datetimeFigureOut">
              <a:rPr lang="ru-RU" smtClean="0"/>
              <a:t>09.12.2022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694B2DAB-0941-46D8-8A2A-C99AD57D4281}" type="slidenum">
              <a:rPr lang="ru-RU" smtClean="0"/>
              <a:t>‹#›</a:t>
            </a:fld>
            <a:endParaRPr lang="ru-RU"/>
          </a:p>
        </p:txBody>
      </p:sp>
    </p:spTree>
    <p:extLst>
      <p:ext uri="{BB962C8B-B14F-4D97-AF65-F5344CB8AC3E}">
        <p14:creationId xmlns:p14="http://schemas.microsoft.com/office/powerpoint/2010/main" val="107598364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AB2A928D-2F26-415E-9D07-2BC90B7F08ED}" type="datetimeFigureOut">
              <a:rPr lang="ru-RU" smtClean="0"/>
              <a:t>09.12.2022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694B2DAB-0941-46D8-8A2A-C99AD57D4281}" type="slidenum">
              <a:rPr lang="ru-RU" smtClean="0"/>
              <a:t>‹#›</a:t>
            </a:fld>
            <a:endParaRPr lang="ru-RU"/>
          </a:p>
        </p:txBody>
      </p:sp>
    </p:spTree>
    <p:extLst>
      <p:ext uri="{BB962C8B-B14F-4D97-AF65-F5344CB8AC3E}">
        <p14:creationId xmlns:p14="http://schemas.microsoft.com/office/powerpoint/2010/main" val="3525606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2A928D-2F26-415E-9D07-2BC90B7F08ED}" type="datetimeFigureOut">
              <a:rPr lang="ru-RU" smtClean="0"/>
              <a:t>09.12.2022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694B2DAB-0941-46D8-8A2A-C99AD57D4281}" type="slidenum">
              <a:rPr lang="ru-RU" smtClean="0"/>
              <a:t>‹#›</a:t>
            </a:fld>
            <a:endParaRPr lang="ru-RU"/>
          </a:p>
        </p:txBody>
      </p:sp>
    </p:spTree>
    <p:extLst>
      <p:ext uri="{BB962C8B-B14F-4D97-AF65-F5344CB8AC3E}">
        <p14:creationId xmlns:p14="http://schemas.microsoft.com/office/powerpoint/2010/main" val="846560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ru-RU"/>
              <a:t>Образец заголовка</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AB2A928D-2F26-415E-9D07-2BC90B7F08ED}" type="datetimeFigureOut">
              <a:rPr lang="ru-RU" smtClean="0"/>
              <a:t>09.12.2022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94B2DAB-0941-46D8-8A2A-C99AD57D4281}" type="slidenum">
              <a:rPr lang="ru-RU" smtClean="0"/>
              <a:t>‹#›</a:t>
            </a:fld>
            <a:endParaRPr lang="ru-RU"/>
          </a:p>
        </p:txBody>
      </p:sp>
    </p:spTree>
    <p:extLst>
      <p:ext uri="{BB962C8B-B14F-4D97-AF65-F5344CB8AC3E}">
        <p14:creationId xmlns:p14="http://schemas.microsoft.com/office/powerpoint/2010/main" val="427634943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AB2A928D-2F26-415E-9D07-2BC90B7F08ED}" type="datetimeFigureOut">
              <a:rPr lang="ru-RU" smtClean="0"/>
              <a:t>09.12.2022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94B2DAB-0941-46D8-8A2A-C99AD57D4281}" type="slidenum">
              <a:rPr lang="ru-RU" smtClean="0"/>
              <a:t>‹#›</a:t>
            </a:fld>
            <a:endParaRPr lang="ru-RU"/>
          </a:p>
        </p:txBody>
      </p:sp>
    </p:spTree>
    <p:extLst>
      <p:ext uri="{BB962C8B-B14F-4D97-AF65-F5344CB8AC3E}">
        <p14:creationId xmlns:p14="http://schemas.microsoft.com/office/powerpoint/2010/main" val="522990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AB2A928D-2F26-415E-9D07-2BC90B7F08ED}" type="datetimeFigureOut">
              <a:rPr lang="ru-RU" smtClean="0"/>
              <a:t>09.12.2022</a:t>
            </a:fld>
            <a:endParaRPr lang="ru-RU"/>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ru-RU"/>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694B2DAB-0941-46D8-8A2A-C99AD57D4281}" type="slidenum">
              <a:rPr lang="ru-RU" smtClean="0"/>
              <a:t>‹#›</a:t>
            </a:fld>
            <a:endParaRPr lang="ru-RU"/>
          </a:p>
        </p:txBody>
      </p:sp>
    </p:spTree>
    <p:extLst>
      <p:ext uri="{BB962C8B-B14F-4D97-AF65-F5344CB8AC3E}">
        <p14:creationId xmlns:p14="http://schemas.microsoft.com/office/powerpoint/2010/main" val="648661736"/>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olarnightenergy.fi/sand-battery" TargetMode="External"/><Relationship Id="rId2" Type="http://schemas.openxmlformats.org/officeDocument/2006/relationships/hyperlink" Target="https://interestingengineering.com/innovation/worlds-first-sand-battery" TargetMode="External"/><Relationship Id="rId1" Type="http://schemas.openxmlformats.org/officeDocument/2006/relationships/slideLayout" Target="../slideLayouts/slideLayout2.xml"/><Relationship Id="rId5" Type="http://schemas.openxmlformats.org/officeDocument/2006/relationships/hyperlink" Target="https://en.wikipedia.org/wiki/Gravity_battery" TargetMode="External"/><Relationship Id="rId4" Type="http://schemas.openxmlformats.org/officeDocument/2006/relationships/hyperlink" Target="https://granttree.co.uk/blog/innovative/gravity-batterie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3024DF-7CE9-4A10-801F-380B69AF7A84}"/>
              </a:ext>
            </a:extLst>
          </p:cNvPr>
          <p:cNvSpPr>
            <a:spLocks noGrp="1"/>
          </p:cNvSpPr>
          <p:nvPr>
            <p:ph type="ctrTitle"/>
          </p:nvPr>
        </p:nvSpPr>
        <p:spPr/>
        <p:txBody>
          <a:bodyPr/>
          <a:lstStyle/>
          <a:p>
            <a:r>
              <a:rPr lang="en-US" sz="5400" b="1" dirty="0">
                <a:effectLst/>
                <a:latin typeface="Calibri" panose="020F0502020204030204" pitchFamily="34" charset="0"/>
                <a:ea typeface="Calibri" panose="020F0502020204030204" pitchFamily="34" charset="0"/>
                <a:cs typeface="Times New Roman" panose="02020603050405020304" pitchFamily="18" charset="0"/>
              </a:rPr>
              <a:t>Natural batteries</a:t>
            </a:r>
            <a:br>
              <a:rPr lang="ru-RU" sz="1800" dirty="0">
                <a:effectLst/>
                <a:latin typeface="Calibri" panose="020F0502020204030204" pitchFamily="34" charset="0"/>
                <a:ea typeface="Calibri" panose="020F0502020204030204" pitchFamily="34" charset="0"/>
                <a:cs typeface="Times New Roman" panose="02020603050405020304" pitchFamily="18" charset="0"/>
              </a:rPr>
            </a:br>
            <a:endParaRPr lang="ru-RU" dirty="0"/>
          </a:p>
        </p:txBody>
      </p:sp>
      <p:sp>
        <p:nvSpPr>
          <p:cNvPr id="3" name="Подзаголовок 2">
            <a:extLst>
              <a:ext uri="{FF2B5EF4-FFF2-40B4-BE49-F238E27FC236}">
                <a16:creationId xmlns:a16="http://schemas.microsoft.com/office/drawing/2014/main" id="{5FBDAD36-3720-41BA-8617-31724B2CE83C}"/>
              </a:ext>
            </a:extLst>
          </p:cNvPr>
          <p:cNvSpPr>
            <a:spLocks noGrp="1"/>
          </p:cNvSpPr>
          <p:nvPr>
            <p:ph type="subTitle" idx="1"/>
          </p:nvPr>
        </p:nvSpPr>
        <p:spPr/>
        <p:txBody>
          <a:bodyPr/>
          <a:lstStyle/>
          <a:p>
            <a:r>
              <a:rPr lang="en-US" dirty="0"/>
              <a:t>Moiseev Vladislav PIN-22</a:t>
            </a:r>
            <a:endParaRPr lang="ru-RU" dirty="0"/>
          </a:p>
        </p:txBody>
      </p:sp>
    </p:spTree>
    <p:extLst>
      <p:ext uri="{BB962C8B-B14F-4D97-AF65-F5344CB8AC3E}">
        <p14:creationId xmlns:p14="http://schemas.microsoft.com/office/powerpoint/2010/main" val="36082499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3034AB-BA87-4350-BD9B-17BDAE46BB27}"/>
              </a:ext>
            </a:extLst>
          </p:cNvPr>
          <p:cNvSpPr>
            <a:spLocks noGrp="1"/>
          </p:cNvSpPr>
          <p:nvPr>
            <p:ph type="title"/>
          </p:nvPr>
        </p:nvSpPr>
        <p:spPr/>
        <p:txBody>
          <a:bodyPr/>
          <a:lstStyle/>
          <a:p>
            <a:r>
              <a:rPr lang="en-US" dirty="0"/>
              <a:t>Links</a:t>
            </a:r>
            <a:endParaRPr lang="ru-RU" dirty="0"/>
          </a:p>
        </p:txBody>
      </p:sp>
      <p:sp>
        <p:nvSpPr>
          <p:cNvPr id="3" name="Объект 2">
            <a:extLst>
              <a:ext uri="{FF2B5EF4-FFF2-40B4-BE49-F238E27FC236}">
                <a16:creationId xmlns:a16="http://schemas.microsoft.com/office/drawing/2014/main" id="{3160D33C-EF93-42E3-A933-E9C881857159}"/>
              </a:ext>
            </a:extLst>
          </p:cNvPr>
          <p:cNvSpPr>
            <a:spLocks noGrp="1"/>
          </p:cNvSpPr>
          <p:nvPr>
            <p:ph idx="1"/>
          </p:nvPr>
        </p:nvSpPr>
        <p:spPr/>
        <p:txBody>
          <a:bodyPr/>
          <a:lstStyle/>
          <a:p>
            <a:r>
              <a:rPr lang="en-US" dirty="0">
                <a:hlinkClick r:id="rId2"/>
              </a:rPr>
              <a:t>https://interestingengineering.com/innovation/worlds-first-sand-battery</a:t>
            </a:r>
            <a:endParaRPr lang="en-US" dirty="0"/>
          </a:p>
          <a:p>
            <a:r>
              <a:rPr lang="en-US" dirty="0">
                <a:hlinkClick r:id="rId3"/>
              </a:rPr>
              <a:t>https://polarnightenergy.fi/sand-battery</a:t>
            </a:r>
            <a:endParaRPr lang="en-US" dirty="0"/>
          </a:p>
          <a:p>
            <a:r>
              <a:rPr lang="en-US" dirty="0">
                <a:hlinkClick r:id="rId4"/>
              </a:rPr>
              <a:t>https://granttree.co.uk/blog/innovative/gravity-batteries/</a:t>
            </a:r>
            <a:endParaRPr lang="en-US" dirty="0"/>
          </a:p>
          <a:p>
            <a:r>
              <a:rPr lang="en-US" dirty="0">
                <a:hlinkClick r:id="rId5"/>
              </a:rPr>
              <a:t>https://en.wikipedia.org/wiki/Gravity_battery</a:t>
            </a:r>
            <a:endParaRPr lang="en-US" dirty="0"/>
          </a:p>
          <a:p>
            <a:endParaRPr lang="ru-RU" dirty="0"/>
          </a:p>
        </p:txBody>
      </p:sp>
    </p:spTree>
    <p:extLst>
      <p:ext uri="{BB962C8B-B14F-4D97-AF65-F5344CB8AC3E}">
        <p14:creationId xmlns:p14="http://schemas.microsoft.com/office/powerpoint/2010/main" val="27581694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2D9B3FF0-268B-44BB-8B88-01A2BC65259C}"/>
              </a:ext>
            </a:extLst>
          </p:cNvPr>
          <p:cNvSpPr>
            <a:spLocks noGrp="1"/>
          </p:cNvSpPr>
          <p:nvPr>
            <p:ph type="title"/>
          </p:nvPr>
        </p:nvSpPr>
        <p:spPr>
          <a:xfrm>
            <a:off x="152400" y="150794"/>
            <a:ext cx="11096625" cy="1536736"/>
          </a:xfrm>
        </p:spPr>
        <p:txBody>
          <a:bodyPr/>
          <a:lstStyle/>
          <a:p>
            <a:r>
              <a:rPr lang="en-US" sz="3200" dirty="0">
                <a:latin typeface="Calibri" panose="020F0502020204030204" pitchFamily="34" charset="0"/>
                <a:ea typeface="Calibri" panose="020F0502020204030204" pitchFamily="34" charset="0"/>
                <a:cs typeface="Times New Roman" panose="02020603050405020304" pitchFamily="18" charset="0"/>
              </a:rPr>
              <a:t>Green energy problem</a:t>
            </a:r>
            <a:br>
              <a:rPr lang="ru-RU" sz="1800" dirty="0">
                <a:effectLst/>
                <a:latin typeface="Calibri" panose="020F0502020204030204" pitchFamily="34" charset="0"/>
                <a:ea typeface="Calibri" panose="020F0502020204030204" pitchFamily="34" charset="0"/>
                <a:cs typeface="Times New Roman" panose="02020603050405020304" pitchFamily="18" charset="0"/>
              </a:rPr>
            </a:br>
            <a:endParaRPr lang="ru-RU" dirty="0"/>
          </a:p>
        </p:txBody>
      </p:sp>
      <p:sp>
        <p:nvSpPr>
          <p:cNvPr id="3" name="Объект 2">
            <a:extLst>
              <a:ext uri="{FF2B5EF4-FFF2-40B4-BE49-F238E27FC236}">
                <a16:creationId xmlns:a16="http://schemas.microsoft.com/office/drawing/2014/main" id="{A52D9EC0-D15A-4357-8641-7F781B7322DD}"/>
              </a:ext>
            </a:extLst>
          </p:cNvPr>
          <p:cNvSpPr>
            <a:spLocks noGrp="1"/>
          </p:cNvSpPr>
          <p:nvPr>
            <p:ph idx="1"/>
          </p:nvPr>
        </p:nvSpPr>
        <p:spPr>
          <a:xfrm>
            <a:off x="638175" y="1562100"/>
            <a:ext cx="3047999" cy="4376738"/>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One of the biggest problem to transitioning to 100% green energy is that renewable sources don’t always generate electricity when we want them to.</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solution to this trouble is storage – capturing green energy when there’s too much and returning it when there’s too little.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pic>
        <p:nvPicPr>
          <p:cNvPr id="1026" name="Picture 2">
            <a:extLst>
              <a:ext uri="{FF2B5EF4-FFF2-40B4-BE49-F238E27FC236}">
                <a16:creationId xmlns:a16="http://schemas.microsoft.com/office/drawing/2014/main" id="{26E50ACC-BD16-43BE-92A3-B7F2839E2B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r="17387"/>
          <a:stretch/>
        </p:blipFill>
        <p:spPr bwMode="auto">
          <a:xfrm>
            <a:off x="4067173" y="263525"/>
            <a:ext cx="7867651" cy="633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69825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22C56100-D8DE-4FEE-880A-3A911C1B001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6266"/>
          <a:stretch/>
        </p:blipFill>
        <p:spPr bwMode="auto">
          <a:xfrm>
            <a:off x="4972049" y="295276"/>
            <a:ext cx="6943725" cy="6281200"/>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8F906C36-BCFA-4848-AE99-8415C79F7EBC}"/>
              </a:ext>
            </a:extLst>
          </p:cNvPr>
          <p:cNvSpPr>
            <a:spLocks noGrp="1"/>
          </p:cNvSpPr>
          <p:nvPr>
            <p:ph type="title"/>
          </p:nvPr>
        </p:nvSpPr>
        <p:spPr>
          <a:xfrm>
            <a:off x="4972049" y="281524"/>
            <a:ext cx="11096625" cy="1536736"/>
          </a:xfrm>
        </p:spPr>
        <p:txBody>
          <a:bodyPr/>
          <a:lstStyle/>
          <a:p>
            <a:r>
              <a:rPr lang="en-US" sz="4000" b="1" dirty="0">
                <a:effectLst/>
                <a:latin typeface="Calibri" panose="020F0502020204030204" pitchFamily="34" charset="0"/>
                <a:ea typeface="Calibri" panose="020F0502020204030204" pitchFamily="34" charset="0"/>
                <a:cs typeface="Times New Roman" panose="02020603050405020304" pitchFamily="18" charset="0"/>
              </a:rPr>
              <a:t>Gravity batteries</a:t>
            </a:r>
            <a:br>
              <a:rPr lang="ru-RU" sz="1800" dirty="0">
                <a:effectLst/>
                <a:latin typeface="Calibri" panose="020F0502020204030204" pitchFamily="34" charset="0"/>
                <a:ea typeface="Calibri" panose="020F0502020204030204" pitchFamily="34" charset="0"/>
                <a:cs typeface="Times New Roman" panose="02020603050405020304" pitchFamily="18" charset="0"/>
              </a:rPr>
            </a:br>
            <a:endParaRPr lang="ru-RU" dirty="0"/>
          </a:p>
        </p:txBody>
      </p:sp>
      <p:sp>
        <p:nvSpPr>
          <p:cNvPr id="3" name="Объект 2">
            <a:extLst>
              <a:ext uri="{FF2B5EF4-FFF2-40B4-BE49-F238E27FC236}">
                <a16:creationId xmlns:a16="http://schemas.microsoft.com/office/drawing/2014/main" id="{0A175CEA-5283-413F-8598-A1B6B36166E4}"/>
              </a:ext>
            </a:extLst>
          </p:cNvPr>
          <p:cNvSpPr>
            <a:spLocks noGrp="1"/>
          </p:cNvSpPr>
          <p:nvPr>
            <p:ph idx="1"/>
          </p:nvPr>
        </p:nvSpPr>
        <p:spPr>
          <a:xfrm>
            <a:off x="276225" y="884202"/>
            <a:ext cx="3962400" cy="4351338"/>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All batteries work in the same way: they store electrical energy as a form of potential energy. In the case of gravity batteries, the electrical energy is stored as gravitational potential energy. That is, the energy an object would release should it be allowed to fall towards the earth’s center.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Gravity batteries make this conversion by using override electricity generated by a renewable energy source to lift up a heavy weight. The denser the material, the more energy the system can store.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7" name="TextBox 6">
            <a:extLst>
              <a:ext uri="{FF2B5EF4-FFF2-40B4-BE49-F238E27FC236}">
                <a16:creationId xmlns:a16="http://schemas.microsoft.com/office/drawing/2014/main" id="{0A3632EC-02BB-4519-8D4C-166114D48E6B}"/>
              </a:ext>
            </a:extLst>
          </p:cNvPr>
          <p:cNvSpPr txBox="1"/>
          <p:nvPr/>
        </p:nvSpPr>
        <p:spPr>
          <a:xfrm>
            <a:off x="126207" y="6108517"/>
            <a:ext cx="8072436" cy="646331"/>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Gravitricity</a:t>
            </a:r>
            <a:r>
              <a:rPr lang="en-US" sz="1800" dirty="0">
                <a:effectLst/>
                <a:latin typeface="Calibri" panose="020F0502020204030204" pitchFamily="34" charset="0"/>
                <a:ea typeface="Calibri" panose="020F0502020204030204" pitchFamily="34" charset="0"/>
                <a:cs typeface="Times New Roman" panose="02020603050405020304" pitchFamily="18" charset="0"/>
              </a:rPr>
              <a:t> – company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that create gravity battery)</a:t>
            </a:r>
            <a:endParaRPr lang="ru-RU" dirty="0"/>
          </a:p>
        </p:txBody>
      </p:sp>
    </p:spTree>
    <p:extLst>
      <p:ext uri="{BB962C8B-B14F-4D97-AF65-F5344CB8AC3E}">
        <p14:creationId xmlns:p14="http://schemas.microsoft.com/office/powerpoint/2010/main" val="1723127679"/>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21CA16A-C768-4C8E-A4DA-A100B597C879}"/>
              </a:ext>
            </a:extLst>
          </p:cNvPr>
          <p:cNvSpPr>
            <a:spLocks noGrp="1"/>
          </p:cNvSpPr>
          <p:nvPr>
            <p:ph idx="1"/>
          </p:nvPr>
        </p:nvSpPr>
        <p:spPr>
          <a:xfrm>
            <a:off x="142875" y="86740"/>
            <a:ext cx="7058025" cy="5361559"/>
          </a:xfrm>
        </p:spPr>
        <p:txBody>
          <a:bodyPr>
            <a:normAutofit/>
          </a:bodyPr>
          <a:lstStyle/>
          <a:p>
            <a:endParaRPr lang="en-US" dirty="0"/>
          </a:p>
          <a:p>
            <a:r>
              <a:rPr lang="en-US" dirty="0"/>
              <a:t>Positive aspects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release between 1 megawatt (MW) and 20MW at peak power and output energy for up to eight hours.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This system could power 63,000 homes for every hour that it discharges.</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Gravity battery can effectively be recharged an unlimited number of times, assuming it is properly maintained.</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battery would absorb override solar energy during the day when the sun is up and release it all night long when it’s dark. </a:t>
            </a:r>
          </a:p>
          <a:p>
            <a:pPr marL="0" indent="0">
              <a:buNone/>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Negative aspects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Gravity batteries are little suitable for storage wind power, which is less predictable</a:t>
            </a:r>
            <a:endParaRPr lang="ru-RU" sz="1800" dirty="0">
              <a:latin typeface="Calibri" panose="020F0502020204030204" pitchFamily="34" charset="0"/>
              <a:cs typeface="Times New Roman" panose="02020603050405020304" pitchFamily="18" charset="0"/>
            </a:endParaRPr>
          </a:p>
        </p:txBody>
      </p:sp>
      <p:pic>
        <p:nvPicPr>
          <p:cNvPr id="4100" name="Picture 4">
            <a:extLst>
              <a:ext uri="{FF2B5EF4-FFF2-40B4-BE49-F238E27FC236}">
                <a16:creationId xmlns:a16="http://schemas.microsoft.com/office/drawing/2014/main" id="{73858ACD-FBB1-4184-B671-F43F47C5DA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091"/>
          <a:stretch/>
        </p:blipFill>
        <p:spPr bwMode="auto">
          <a:xfrm>
            <a:off x="7286625" y="67691"/>
            <a:ext cx="4762500" cy="349681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1C539AE8-8A4B-4289-A1F9-51F3D21382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625" y="3589909"/>
            <a:ext cx="4762500"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82247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49479C-7398-437B-A923-1786B9CBE69E}"/>
              </a:ext>
            </a:extLst>
          </p:cNvPr>
          <p:cNvSpPr>
            <a:spLocks noGrp="1"/>
          </p:cNvSpPr>
          <p:nvPr>
            <p:ph type="title"/>
          </p:nvPr>
        </p:nvSpPr>
        <p:spPr>
          <a:xfrm>
            <a:off x="271462" y="193675"/>
            <a:ext cx="6148388" cy="1325563"/>
          </a:xfrm>
        </p:spPr>
        <p:txBody>
          <a:bodyPr>
            <a:normAutofit/>
          </a:bodyPr>
          <a:lstStyle/>
          <a:p>
            <a:r>
              <a:rPr lang="en-US" dirty="0"/>
              <a:t>Competitive ability</a:t>
            </a:r>
            <a:endParaRPr lang="ru-RU" dirty="0"/>
          </a:p>
        </p:txBody>
      </p:sp>
      <p:sp>
        <p:nvSpPr>
          <p:cNvPr id="3" name="Объект 2">
            <a:extLst>
              <a:ext uri="{FF2B5EF4-FFF2-40B4-BE49-F238E27FC236}">
                <a16:creationId xmlns:a16="http://schemas.microsoft.com/office/drawing/2014/main" id="{293F20FA-2E02-4CC8-A23C-D2128B5984DC}"/>
              </a:ext>
            </a:extLst>
          </p:cNvPr>
          <p:cNvSpPr>
            <a:spLocks noGrp="1"/>
          </p:cNvSpPr>
          <p:nvPr>
            <p:ph idx="1"/>
          </p:nvPr>
        </p:nvSpPr>
        <p:spPr>
          <a:xfrm>
            <a:off x="783431" y="1652588"/>
            <a:ext cx="3400425" cy="4581525"/>
          </a:xfrm>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According to Imperial College London,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Gravitricity's</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theoretical system could store energy at a cost of just $171 per megawatt-hour (MWh). It is much cheaper than alternatives.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Gravitricity</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hoping to complete construction on the full-scale underground system for some European villages in 2023 or 2024.</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pic>
        <p:nvPicPr>
          <p:cNvPr id="3074" name="Picture 2">
            <a:extLst>
              <a:ext uri="{FF2B5EF4-FFF2-40B4-BE49-F238E27FC236}">
                <a16:creationId xmlns:a16="http://schemas.microsoft.com/office/drawing/2014/main" id="{976366E5-7AE9-46D5-9540-E3E05B6809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5338" y="1385888"/>
            <a:ext cx="7315200" cy="458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406498"/>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46D0E3-E921-4A37-88AD-9ACAF7B0CD29}"/>
              </a:ext>
            </a:extLst>
          </p:cNvPr>
          <p:cNvSpPr>
            <a:spLocks noGrp="1"/>
          </p:cNvSpPr>
          <p:nvPr>
            <p:ph type="title"/>
          </p:nvPr>
        </p:nvSpPr>
        <p:spPr>
          <a:xfrm>
            <a:off x="838200" y="0"/>
            <a:ext cx="10515600" cy="1325563"/>
          </a:xfrm>
        </p:spPr>
        <p:txBody>
          <a:bodyPr/>
          <a:lstStyle/>
          <a:p>
            <a:pPr algn="ctr"/>
            <a:r>
              <a:rPr lang="en-US" sz="4400" dirty="0">
                <a:effectLst/>
                <a:latin typeface="Calibri" panose="020F0502020204030204" pitchFamily="34" charset="0"/>
                <a:ea typeface="Calibri" panose="020F0502020204030204" pitchFamily="34" charset="0"/>
                <a:cs typeface="Times New Roman" panose="02020603050405020304" pitchFamily="18" charset="0"/>
              </a:rPr>
              <a:t>Sand batteries</a:t>
            </a:r>
            <a:endParaRPr lang="ru-RU" dirty="0"/>
          </a:p>
        </p:txBody>
      </p:sp>
      <p:sp>
        <p:nvSpPr>
          <p:cNvPr id="3" name="Объект 2">
            <a:extLst>
              <a:ext uri="{FF2B5EF4-FFF2-40B4-BE49-F238E27FC236}">
                <a16:creationId xmlns:a16="http://schemas.microsoft.com/office/drawing/2014/main" id="{9638B57C-F0B5-4B59-B4A5-114BF939BFB1}"/>
              </a:ext>
            </a:extLst>
          </p:cNvPr>
          <p:cNvSpPr>
            <a:spLocks noGrp="1"/>
          </p:cNvSpPr>
          <p:nvPr>
            <p:ph idx="1"/>
          </p:nvPr>
        </p:nvSpPr>
        <p:spPr>
          <a:xfrm>
            <a:off x="8520112" y="1291431"/>
            <a:ext cx="3462337" cy="4351338"/>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 “sand battery” is a high temperature thermal energy storage that uses sand or sand-like materials. It stores energy in sand as heat.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Its main purpose is to work as a high-power and high-capacity tank for excess wind and solar energy. The energy is stored as heat, which can be used to heat homes, or to provide hot steam to industries that are often fossil-fuel dependent.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pic>
        <p:nvPicPr>
          <p:cNvPr id="5122" name="Picture 2">
            <a:extLst>
              <a:ext uri="{FF2B5EF4-FFF2-40B4-BE49-F238E27FC236}">
                <a16:creationId xmlns:a16="http://schemas.microsoft.com/office/drawing/2014/main" id="{F546FC63-9493-4A18-BC7B-5BF588E2FA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2" y="1196181"/>
            <a:ext cx="8129588" cy="541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770719"/>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47A356BF-FA29-463E-A009-C4D1CAFE61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Объект 2">
            <a:extLst>
              <a:ext uri="{FF2B5EF4-FFF2-40B4-BE49-F238E27FC236}">
                <a16:creationId xmlns:a16="http://schemas.microsoft.com/office/drawing/2014/main" id="{4B90DE46-DDA2-46BE-9B66-B45822649B5A}"/>
              </a:ext>
            </a:extLst>
          </p:cNvPr>
          <p:cNvSpPr>
            <a:spLocks noGrp="1"/>
          </p:cNvSpPr>
          <p:nvPr>
            <p:ph idx="1"/>
          </p:nvPr>
        </p:nvSpPr>
        <p:spPr>
          <a:xfrm>
            <a:off x="485775" y="1320800"/>
            <a:ext cx="3819525" cy="4351338"/>
          </a:xfrm>
        </p:spPr>
        <p:txBody>
          <a:bodyPr>
            <a:normAutofit/>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The first commercial sand battery in the world is in a town called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Kankaanpää</a:t>
            </a:r>
            <a:r>
              <a:rPr lang="en-US" sz="2400" dirty="0">
                <a:effectLst/>
                <a:latin typeface="Calibri" panose="020F0502020204030204" pitchFamily="34" charset="0"/>
                <a:ea typeface="Calibri" panose="020F0502020204030204" pitchFamily="34" charset="0"/>
                <a:cs typeface="Times New Roman" panose="02020603050405020304" pitchFamily="18" charset="0"/>
              </a:rPr>
              <a:t>, Western Finland. It is connected to a district heating network and heating residential and commercial. The district heating network is operated by an energy utility called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Vatajankoski</a:t>
            </a:r>
            <a:r>
              <a:rPr lang="en-US" sz="2400" dirty="0">
                <a:effectLst/>
                <a:latin typeface="Calibri" panose="020F0502020204030204" pitchFamily="34" charset="0"/>
                <a:ea typeface="Calibri" panose="020F0502020204030204" pitchFamily="34" charset="0"/>
                <a:cs typeface="Times New Roman" panose="02020603050405020304" pitchFamily="18"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35692497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8FE80E-9B6C-4342-93E5-5449CF513B45}"/>
              </a:ext>
            </a:extLst>
          </p:cNvPr>
          <p:cNvSpPr>
            <a:spLocks noGrp="1"/>
          </p:cNvSpPr>
          <p:nvPr>
            <p:ph type="title"/>
          </p:nvPr>
        </p:nvSpPr>
        <p:spPr>
          <a:xfrm>
            <a:off x="1095375" y="308768"/>
            <a:ext cx="10515600" cy="1325563"/>
          </a:xfrm>
        </p:spPr>
        <p:txBody>
          <a:bodyPr>
            <a:normAutofit/>
          </a:bodyPr>
          <a:lstStyle/>
          <a:p>
            <a:pPr algn="ctr"/>
            <a:r>
              <a:rPr lang="en-US" dirty="0">
                <a:latin typeface="Calibri" panose="020F0502020204030204" pitchFamily="34" charset="0"/>
                <a:cs typeface="Times New Roman" panose="02020603050405020304" pitchFamily="18" charset="0"/>
              </a:rPr>
              <a:t>How it works </a:t>
            </a:r>
            <a:br>
              <a:rPr lang="ru-RU" sz="1800" dirty="0">
                <a:effectLst/>
                <a:latin typeface="Calibri" panose="020F0502020204030204" pitchFamily="34" charset="0"/>
                <a:ea typeface="Calibri" panose="020F0502020204030204" pitchFamily="34" charset="0"/>
                <a:cs typeface="Times New Roman" panose="02020603050405020304" pitchFamily="18" charset="0"/>
              </a:rPr>
            </a:br>
            <a:endParaRPr lang="ru-RU" dirty="0"/>
          </a:p>
        </p:txBody>
      </p:sp>
      <p:sp>
        <p:nvSpPr>
          <p:cNvPr id="3" name="Объект 2">
            <a:extLst>
              <a:ext uri="{FF2B5EF4-FFF2-40B4-BE49-F238E27FC236}">
                <a16:creationId xmlns:a16="http://schemas.microsoft.com/office/drawing/2014/main" id="{36E2BBD1-410D-4930-B438-82D5F63CB72B}"/>
              </a:ext>
            </a:extLst>
          </p:cNvPr>
          <p:cNvSpPr>
            <a:spLocks noGrp="1"/>
          </p:cNvSpPr>
          <p:nvPr>
            <p:ph idx="1"/>
          </p:nvPr>
        </p:nvSpPr>
        <p:spPr>
          <a:xfrm>
            <a:off x="8162925" y="1952624"/>
            <a:ext cx="3619499" cy="4351338"/>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We charge it when clean and cheap electricity is available. The electrical energy is transferred to the heat storage using a closed loop air-pipe. Air is heated up using electrical resistors and circulated in the heat transfer piping.</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maximum temperature in the heat storage is about 600 degrees Celsius. </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heat can be converted back to electricity using turbines like the ORC-turbine or a steam turbine. BUT it is absolutely not profitable</a:t>
            </a:r>
            <a:endParaRPr lang="ru-RU" dirty="0"/>
          </a:p>
        </p:txBody>
      </p:sp>
      <p:pic>
        <p:nvPicPr>
          <p:cNvPr id="7170" name="Picture 2">
            <a:extLst>
              <a:ext uri="{FF2B5EF4-FFF2-40B4-BE49-F238E27FC236}">
                <a16:creationId xmlns:a16="http://schemas.microsoft.com/office/drawing/2014/main" id="{AC63C815-04C8-47C8-90BC-CEB60E1ACC9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639" b="6528"/>
          <a:stretch/>
        </p:blipFill>
        <p:spPr bwMode="auto">
          <a:xfrm>
            <a:off x="409576" y="971550"/>
            <a:ext cx="7485061" cy="5581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190499"/>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EFAE66-ABFD-469F-8CDB-D67A17BB94BB}"/>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320945AE-A5EF-4656-BEE0-CA1D2E15441D}"/>
              </a:ext>
            </a:extLst>
          </p:cNvPr>
          <p:cNvSpPr>
            <a:spLocks noGrp="1"/>
          </p:cNvSpPr>
          <p:nvPr>
            <p:ph idx="1"/>
          </p:nvPr>
        </p:nvSpPr>
        <p:spPr/>
        <p:txBody>
          <a:bodyPr/>
          <a:lstStyle/>
          <a:p>
            <a:endParaRPr lang="ru-RU"/>
          </a:p>
        </p:txBody>
      </p:sp>
      <p:pic>
        <p:nvPicPr>
          <p:cNvPr id="9218" name="Picture 2">
            <a:extLst>
              <a:ext uri="{FF2B5EF4-FFF2-40B4-BE49-F238E27FC236}">
                <a16:creationId xmlns:a16="http://schemas.microsoft.com/office/drawing/2014/main" id="{5BB4A231-9354-47FB-B6DC-5306E9C3A5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021" r="5489"/>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Заголовок 1">
            <a:extLst>
              <a:ext uri="{FF2B5EF4-FFF2-40B4-BE49-F238E27FC236}">
                <a16:creationId xmlns:a16="http://schemas.microsoft.com/office/drawing/2014/main" id="{48383E2F-1777-4E75-9060-4644FFFB3D62}"/>
              </a:ext>
            </a:extLst>
          </p:cNvPr>
          <p:cNvSpPr txBox="1">
            <a:spLocks/>
          </p:cNvSpPr>
          <p:nvPr/>
        </p:nvSpPr>
        <p:spPr>
          <a:xfrm>
            <a:off x="2714625" y="450056"/>
            <a:ext cx="10515600" cy="1766887"/>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000" dirty="0">
                <a:latin typeface="Calibri" panose="020F0502020204030204" pitchFamily="34" charset="0"/>
                <a:cs typeface="Times New Roman" panose="02020603050405020304" pitchFamily="18" charset="0"/>
              </a:rPr>
              <a:t>Thanks for </a:t>
            </a:r>
          </a:p>
          <a:p>
            <a:pPr algn="ctr"/>
            <a:r>
              <a:rPr lang="en-US" sz="7000" dirty="0">
                <a:latin typeface="Calibri" panose="020F0502020204030204" pitchFamily="34" charset="0"/>
                <a:cs typeface="Times New Roman" panose="02020603050405020304" pitchFamily="18" charset="0"/>
              </a:rPr>
              <a:t>your attention</a:t>
            </a:r>
          </a:p>
          <a:p>
            <a:pPr algn="ctr"/>
            <a:r>
              <a:rPr lang="en-US" sz="7000" dirty="0">
                <a:latin typeface="Calibri" panose="020F0502020204030204" pitchFamily="34" charset="0"/>
                <a:cs typeface="Times New Roman" panose="02020603050405020304" pitchFamily="18" charset="0"/>
              </a:rPr>
              <a:t>Take care of nature</a:t>
            </a:r>
            <a:br>
              <a:rPr lang="ru-RU" dirty="0">
                <a:latin typeface="Calibri" panose="020F0502020204030204" pitchFamily="34" charset="0"/>
                <a:cs typeface="Times New Roman" panose="02020603050405020304" pitchFamily="18" charset="0"/>
              </a:rPr>
            </a:br>
            <a:endParaRPr lang="ru-RU" dirty="0">
              <a:latin typeface="Calibri" panose="020F0502020204030204" pitchFamily="34" charset="0"/>
              <a:cs typeface="Times New Roman" panose="02020603050405020304" pitchFamily="18" charset="0"/>
            </a:endParaRPr>
          </a:p>
        </p:txBody>
      </p:sp>
      <p:sp>
        <p:nvSpPr>
          <p:cNvPr id="7" name="Заголовок 1">
            <a:extLst>
              <a:ext uri="{FF2B5EF4-FFF2-40B4-BE49-F238E27FC236}">
                <a16:creationId xmlns:a16="http://schemas.microsoft.com/office/drawing/2014/main" id="{8CE3B40D-064E-4A58-9C32-D743D8A175E2}"/>
              </a:ext>
            </a:extLst>
          </p:cNvPr>
          <p:cNvSpPr txBox="1">
            <a:spLocks/>
          </p:cNvSpPr>
          <p:nvPr/>
        </p:nvSpPr>
        <p:spPr>
          <a:xfrm>
            <a:off x="7481887" y="5132352"/>
            <a:ext cx="11096625" cy="1536736"/>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Gravity </a:t>
            </a:r>
          </a:p>
          <a:p>
            <a:r>
              <a:rPr lang="en-US" sz="40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and sand</a:t>
            </a:r>
          </a:p>
          <a:p>
            <a:r>
              <a:rPr lang="en-US" sz="40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batteries</a:t>
            </a:r>
            <a:br>
              <a:rPr lang="ru-RU" sz="1800" dirty="0">
                <a:solidFill>
                  <a:schemeClr val="bg1"/>
                </a:solidFill>
                <a:latin typeface="Calibri" panose="020F0502020204030204" pitchFamily="34" charset="0"/>
                <a:ea typeface="Calibri" panose="020F0502020204030204" pitchFamily="34" charset="0"/>
                <a:cs typeface="Times New Roman" panose="02020603050405020304" pitchFamily="18" charset="0"/>
              </a:rPr>
            </a:br>
            <a:endParaRPr lang="ru-RU" dirty="0">
              <a:solidFill>
                <a:schemeClr val="bg1"/>
              </a:solidFill>
            </a:endParaRPr>
          </a:p>
        </p:txBody>
      </p:sp>
    </p:spTree>
    <p:extLst>
      <p:ext uri="{BB962C8B-B14F-4D97-AF65-F5344CB8AC3E}">
        <p14:creationId xmlns:p14="http://schemas.microsoft.com/office/powerpoint/2010/main" val="87339788"/>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theme/theme1.xml><?xml version="1.0" encoding="utf-8"?>
<a:theme xmlns:a="http://schemas.openxmlformats.org/drawingml/2006/main" name="Базис">
  <a:themeElements>
    <a:clrScheme name="Базис">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Базис">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Базис">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docProps/app.xml><?xml version="1.0" encoding="utf-8"?>
<Properties xmlns="http://schemas.openxmlformats.org/officeDocument/2006/extended-properties" xmlns:vt="http://schemas.openxmlformats.org/officeDocument/2006/docPropsVTypes">
  <Template>TM03457444[[fn=Базис]]</Template>
  <TotalTime>76</TotalTime>
  <Words>571</Words>
  <Application>Microsoft Office PowerPoint</Application>
  <PresentationFormat>Широкоэкранный</PresentationFormat>
  <Paragraphs>41</Paragraphs>
  <Slides>10</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10</vt:i4>
      </vt:variant>
    </vt:vector>
  </HeadingPairs>
  <TitlesOfParts>
    <vt:vector size="13" baseType="lpstr">
      <vt:lpstr>Calibri</vt:lpstr>
      <vt:lpstr>Corbel</vt:lpstr>
      <vt:lpstr>Базис</vt:lpstr>
      <vt:lpstr>Natural batteries </vt:lpstr>
      <vt:lpstr>Green energy problem </vt:lpstr>
      <vt:lpstr>Gravity batteries </vt:lpstr>
      <vt:lpstr>Презентация PowerPoint</vt:lpstr>
      <vt:lpstr>Competitive ability</vt:lpstr>
      <vt:lpstr>Sand batteries</vt:lpstr>
      <vt:lpstr>Презентация PowerPoint</vt:lpstr>
      <vt:lpstr>How it works  </vt:lpstr>
      <vt:lpstr>Презентация PowerPoint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batteries</dc:title>
  <dc:creator>Влад Моисеев</dc:creator>
  <cp:lastModifiedBy>Влад Моисеев</cp:lastModifiedBy>
  <cp:revision>9</cp:revision>
  <dcterms:created xsi:type="dcterms:W3CDTF">2022-12-08T21:30:42Z</dcterms:created>
  <dcterms:modified xsi:type="dcterms:W3CDTF">2022-12-09T05:47:39Z</dcterms:modified>
</cp:coreProperties>
</file>