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13AB2-C6D4-47AC-86FB-153FD1392545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DB022-ED57-427E-8952-25B609338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50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Лекция 1 "Информатика" 2010 г.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5D3831-19D7-41BE-BF5F-82691BA8C55C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9806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119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3" name="Shape 120"/>
          <p:cNvSpPr>
            <a:spLocks noGrp="1" noRot="1" noChangeAspect="1" noTextEdit="1"/>
          </p:cNvSpPr>
          <p:nvPr>
            <p:ph type="sldImg" idx="2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62937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6"/>
          <p:cNvSpPr>
            <a:spLocks noGrp="1" noRot="1" noChangeAspect="1" noTextEdit="1"/>
          </p:cNvSpPr>
          <p:nvPr>
            <p:ph type="sldImg" idx="2"/>
          </p:nvPr>
        </p:nvSpPr>
        <p:spPr>
          <a:ln/>
        </p:spPr>
      </p:sp>
      <p:sp>
        <p:nvSpPr>
          <p:cNvPr id="12291" name="Shape 127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700" bIns="45700"/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2292" name="Shape 12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700" bIns="45700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85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40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4339" name="Shape 141"/>
          <p:cNvSpPr>
            <a:spLocks noGrp="1" noRot="1" noChangeAspect="1" noTextEdit="1"/>
          </p:cNvSpPr>
          <p:nvPr>
            <p:ph type="sldImg" idx="2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1867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2085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12085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63661-FFB7-4B16-84E3-8449C0756471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FD26F-7B23-4149-BA6B-14B0231C93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1458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82423-F6FA-4927-9614-CAB8725CB59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10DAA-66D4-4A3C-8173-11E411E2E66A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29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0C64E-EBDF-4AF9-8CC9-3EB3CF9E80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2E20A-9FBC-4BE8-9494-CF9B7EBD645F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78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263DE-7319-4310-BDEA-37198F4C7EB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A48-ABBB-4D2D-82BC-E521693883E6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65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2E445-AC38-465B-AF39-91D66ED390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00DB4-71C9-4ED8-9BA4-47C3779CE29B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12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7F8B7-16D5-42EF-AB15-5F03B1A6216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DBAC5-E6D9-4ED9-9E34-DC3E5F5B0D82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0278F-CAF8-4C69-B131-F3C82A73D4C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989FA-DAC8-4441-9A83-3D6CA2CA405A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4D3A7-994F-4D49-B1FB-78F71EFDD3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B58DD-2AF8-4B04-8860-369337F1DBFA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9F54E-3374-4512-9152-5CA8BCD929F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E1855-C9DE-48D6-87A7-167897F519B2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04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B2ED5-ADB9-4F0E-9653-E3980D16842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2F572-F3EC-4D7C-B8AC-B1921567E4AB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22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43934-1650-40D9-A562-FE98A5A630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841D5-FB36-441A-BED5-2E3381281279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20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1383FCF-F827-41EF-93B1-A125A9072CF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1982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F61D2DD-FFA7-4161-9A54-B339AB36A4B3}" type="datetimeFigureOut">
              <a:rPr lang="ru-RU"/>
              <a:pPr>
                <a:defRPr/>
              </a:pPr>
              <a:t>01.09.2019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43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ru-RU" altLang="ru-RU" sz="4800" b="1">
                <a:solidFill>
                  <a:srgbClr val="CC0000"/>
                </a:solidFill>
              </a:rPr>
              <a:t>ИНФОРМАТИКА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8214" y="2349500"/>
            <a:ext cx="835183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4000" b="1"/>
              <a:t>Федоров Петр Алексеевич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mtClean="0"/>
              <a:t>Кафедра ИПОВС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mtClean="0"/>
              <a:t>ауд. 3126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/>
              <a:t>График консультаций будет напротив кафедры</a:t>
            </a:r>
          </a:p>
        </p:txBody>
      </p:sp>
    </p:spTree>
    <p:extLst>
      <p:ext uri="{BB962C8B-B14F-4D97-AF65-F5344CB8AC3E}">
        <p14:creationId xmlns:p14="http://schemas.microsoft.com/office/powerpoint/2010/main" val="3432286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08213" y="260350"/>
            <a:ext cx="7758112" cy="1081088"/>
          </a:xfrm>
        </p:spPr>
        <p:txBody>
          <a:bodyPr/>
          <a:lstStyle/>
          <a:p>
            <a:pPr eaLnBrk="1" hangingPunct="1"/>
            <a:r>
              <a:rPr lang="ru-RU" altLang="ru-RU" sz="4000">
                <a:solidFill>
                  <a:srgbClr val="CC0000"/>
                </a:solidFill>
              </a:rPr>
              <a:t>Лабораторные работы (</a:t>
            </a:r>
            <a:r>
              <a:rPr lang="en-US" altLang="ru-RU" sz="4000">
                <a:solidFill>
                  <a:srgbClr val="CC0000"/>
                </a:solidFill>
              </a:rPr>
              <a:t>9</a:t>
            </a:r>
            <a:r>
              <a:rPr lang="ru-RU" altLang="ru-RU" sz="4000">
                <a:solidFill>
                  <a:srgbClr val="CC0000"/>
                </a:solidFill>
              </a:rPr>
              <a:t> шт.)</a:t>
            </a:r>
          </a:p>
        </p:txBody>
      </p:sp>
      <p:cxnSp>
        <p:nvCxnSpPr>
          <p:cNvPr id="8195" name="AutoShape 9"/>
          <p:cNvCxnSpPr>
            <a:cxnSpLocks noChangeShapeType="1"/>
            <a:stCxn id="8194" idx="2"/>
            <a:endCxn id="5125" idx="0"/>
          </p:cNvCxnSpPr>
          <p:nvPr/>
        </p:nvCxnSpPr>
        <p:spPr bwMode="auto">
          <a:xfrm flipH="1">
            <a:off x="3827463" y="1341439"/>
            <a:ext cx="2260600" cy="5032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6" name="AutoShape 10"/>
          <p:cNvCxnSpPr>
            <a:cxnSpLocks noChangeShapeType="1"/>
            <a:stCxn id="8194" idx="2"/>
            <a:endCxn id="5126" idx="0"/>
          </p:cNvCxnSpPr>
          <p:nvPr/>
        </p:nvCxnSpPr>
        <p:spPr bwMode="auto">
          <a:xfrm>
            <a:off x="6088064" y="1341439"/>
            <a:ext cx="2205037" cy="5032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1703388" y="1844675"/>
            <a:ext cx="4248150" cy="48974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/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/>
            </a:pPr>
            <a:r>
              <a:rPr lang="en-US" sz="2400" b="1" u="sng" dirty="0">
                <a:solidFill>
                  <a:srgbClr val="FF3300"/>
                </a:solidFill>
                <a:latin typeface="Times New Roman" pitchFamily="18" charset="0"/>
              </a:rPr>
              <a:t>MS Office</a:t>
            </a:r>
            <a:endParaRPr lang="ru-RU" sz="2400" b="1" u="sng" dirty="0">
              <a:solidFill>
                <a:srgbClr val="FF3300"/>
              </a:solidFill>
              <a:latin typeface="Times New Roman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63538" algn="l"/>
              </a:tabLst>
              <a:defRPr/>
            </a:pPr>
            <a:endParaRPr lang="ru-RU" sz="24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marL="457200" indent="-457200" eaLnBrk="0" fontAlgn="base" hangingPunct="0">
              <a:spcAft>
                <a:spcPct val="0"/>
              </a:spcAft>
              <a:buAutoNum type="arabicPeriod"/>
              <a:tabLst>
                <a:tab pos="363538" algn="l"/>
              </a:tabLst>
              <a:defRPr/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Поиск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в Интернет.</a:t>
            </a:r>
            <a:b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	Реферат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Microsoft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Times New Roman" pitchFamily="18" charset="0"/>
              </a:rPr>
              <a:t>Word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  <a:p>
            <a:pPr eaLnBrk="0" fontAlgn="base" hangingPunct="0">
              <a:spcAft>
                <a:spcPct val="0"/>
              </a:spcAft>
              <a:tabLst>
                <a:tab pos="363538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Google Docs</a:t>
            </a:r>
            <a:endParaRPr lang="ru-RU" sz="2400" dirty="0">
              <a:solidFill>
                <a:srgbClr val="000000"/>
              </a:solidFill>
              <a:latin typeface="Arial" charset="0"/>
            </a:endParaRPr>
          </a:p>
          <a:p>
            <a:pPr eaLnBrk="0" fontAlgn="base" hangingPunct="0">
              <a:spcBef>
                <a:spcPct val="40000"/>
              </a:spcBef>
              <a:spcAft>
                <a:spcPct val="0"/>
              </a:spcAft>
              <a:tabLst>
                <a:tab pos="363538" algn="l"/>
              </a:tabLst>
              <a:defRPr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Microsoft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Times New Roman" pitchFamily="18" charset="0"/>
              </a:rPr>
              <a:t>Excel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 (формулы,</a:t>
            </a:r>
            <a:b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	сортировка, выборка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spcAft>
                <a:spcPct val="0"/>
              </a:spcAft>
              <a:tabLst>
                <a:tab pos="363538" algn="l"/>
              </a:tabLst>
              <a:defRPr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сводные</a:t>
            </a:r>
            <a:b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таблицы, подбор параметра)</a:t>
            </a:r>
            <a:endParaRPr lang="ru-RU" sz="2400" dirty="0">
              <a:solidFill>
                <a:srgbClr val="000000"/>
              </a:solidFill>
              <a:latin typeface="Arial" charset="0"/>
            </a:endParaRPr>
          </a:p>
          <a:p>
            <a:pPr marL="457200" indent="-457200" eaLnBrk="0" fontAlgn="base" hangingPunct="0">
              <a:spcBef>
                <a:spcPct val="40000"/>
              </a:spcBef>
              <a:spcAft>
                <a:spcPct val="0"/>
              </a:spcAft>
              <a:tabLst>
                <a:tab pos="363538" algn="l"/>
              </a:tabLst>
              <a:defRPr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Презентация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Microsoft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ru-RU" sz="2400" dirty="0" err="1">
                <a:solidFill>
                  <a:srgbClr val="000000"/>
                </a:solidFill>
                <a:latin typeface="Times New Roman" pitchFamily="18" charset="0"/>
              </a:rPr>
              <a:t>PowerPoint</a:t>
            </a:r>
            <a:endParaRPr lang="ru-RU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57200" indent="-457200" eaLnBrk="0" fontAlgn="base" hangingPunct="0">
              <a:spcBef>
                <a:spcPct val="40000"/>
              </a:spcBef>
              <a:spcAft>
                <a:spcPct val="0"/>
              </a:spcAft>
              <a:tabLst>
                <a:tab pos="363538" algn="l"/>
              </a:tabLst>
              <a:defRPr/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ru-RU" sz="24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</a:rPr>
              <a:t>LaTex</a:t>
            </a:r>
            <a:endParaRPr lang="ru-RU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6" name="Rectangle 12"/>
          <p:cNvSpPr>
            <a:spLocks noChangeArrowheads="1"/>
          </p:cNvSpPr>
          <p:nvPr/>
        </p:nvSpPr>
        <p:spPr bwMode="auto">
          <a:xfrm>
            <a:off x="6096001" y="1844675"/>
            <a:ext cx="4392613" cy="48974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b="1" u="sng" dirty="0">
                <a:solidFill>
                  <a:srgbClr val="FF3300"/>
                </a:solidFill>
                <a:latin typeface="Times New Roman" panose="02020603050405020304" pitchFamily="18" charset="0"/>
              </a:rPr>
              <a:t>Основы алгоритмизации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5.   Ветвящиеся алгоритмы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6.   Алгоритмы обработки </a:t>
            </a:r>
            <a:b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одномерных массивов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Алгоритмы обработки </a:t>
            </a:r>
            <a:b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матриц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</a:pP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Прикладные задачи</a:t>
            </a:r>
            <a:endParaRPr lang="en-US" alt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4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90"/>
          <p:cNvSpPr>
            <a:spLocks noGrp="1"/>
          </p:cNvSpPr>
          <p:nvPr>
            <p:ph type="title"/>
          </p:nvPr>
        </p:nvSpPr>
        <p:spPr>
          <a:xfrm>
            <a:off x="2279651" y="404814"/>
            <a:ext cx="7758113" cy="503237"/>
          </a:xfrm>
        </p:spPr>
        <p:txBody>
          <a:bodyPr vert="horz" wrap="square" lIns="91440" tIns="45700" rIns="91440" bIns="4570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buClr>
                <a:srgbClr val="CC0000"/>
              </a:buClr>
              <a:buSzPct val="25000"/>
              <a:buFont typeface="Calibri" panose="020F0502020204030204" pitchFamily="34" charset="0"/>
              <a:buNone/>
            </a:pPr>
            <a:r>
              <a:rPr lang="ru-RU" altLang="ru-RU" sz="3600">
                <a:solidFill>
                  <a:srgbClr val="CC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Система оценки 100-балльная</a:t>
            </a:r>
          </a:p>
        </p:txBody>
      </p:sp>
      <p:grpSp>
        <p:nvGrpSpPr>
          <p:cNvPr id="9219" name="Shape 91"/>
          <p:cNvGrpSpPr>
            <a:grpSpLocks/>
          </p:cNvGrpSpPr>
          <p:nvPr/>
        </p:nvGrpSpPr>
        <p:grpSpPr bwMode="auto">
          <a:xfrm>
            <a:off x="1774827" y="950914"/>
            <a:ext cx="9086848" cy="2765425"/>
            <a:chOff x="0" y="13"/>
            <a:chExt cx="820" cy="174"/>
          </a:xfrm>
        </p:grpSpPr>
        <p:sp>
          <p:nvSpPr>
            <p:cNvPr id="9223" name="Shape 92"/>
            <p:cNvSpPr>
              <a:spLocks noChangeArrowheads="1"/>
            </p:cNvSpPr>
            <p:nvPr/>
          </p:nvSpPr>
          <p:spPr bwMode="auto">
            <a:xfrm>
              <a:off x="527" y="62"/>
              <a:ext cx="37" cy="6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993300"/>
              </a:solidFill>
              <a:miter lim="800000"/>
              <a:headEnd/>
              <a:tailEnd/>
            </a:ln>
          </p:spPr>
          <p:txBody>
            <a:bodyPr lIns="91425" tIns="45700" rIns="91425" bIns="4570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9224" name="Shape 93"/>
            <p:cNvSpPr>
              <a:spLocks noChangeArrowheads="1"/>
            </p:cNvSpPr>
            <p:nvPr/>
          </p:nvSpPr>
          <p:spPr bwMode="auto">
            <a:xfrm>
              <a:off x="564" y="62"/>
              <a:ext cx="174" cy="65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45700" tIns="36575" rIns="45700" bIns="36575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600">
                  <a:solidFill>
                    <a:srgbClr val="800080"/>
                  </a:solidFill>
                </a:rPr>
                <a:t>Посещаемость/ активность</a:t>
              </a:r>
            </a:p>
          </p:txBody>
        </p:sp>
        <p:sp>
          <p:nvSpPr>
            <p:cNvPr id="9225" name="Shape 94"/>
            <p:cNvSpPr>
              <a:spLocks noChangeArrowheads="1"/>
            </p:cNvSpPr>
            <p:nvPr/>
          </p:nvSpPr>
          <p:spPr bwMode="auto">
            <a:xfrm>
              <a:off x="1" y="81"/>
              <a:ext cx="73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27425" tIns="0" rIns="27425" bIns="22850" anchor="b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000" b="1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9226" name="Shape 95"/>
            <p:cNvSpPr>
              <a:spLocks noChangeArrowheads="1"/>
            </p:cNvSpPr>
            <p:nvPr/>
          </p:nvSpPr>
          <p:spPr bwMode="auto">
            <a:xfrm>
              <a:off x="59" y="81"/>
              <a:ext cx="73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27425" tIns="0" rIns="27425" bIns="22850" anchor="b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000" b="1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9227" name="Shape 96"/>
            <p:cNvSpPr>
              <a:spLocks noChangeArrowheads="1"/>
            </p:cNvSpPr>
            <p:nvPr/>
          </p:nvSpPr>
          <p:spPr bwMode="auto">
            <a:xfrm>
              <a:off x="117" y="81"/>
              <a:ext cx="73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27425" tIns="0" rIns="27425" bIns="22850" anchor="b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000" b="1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9228" name="Shape 97"/>
            <p:cNvSpPr>
              <a:spLocks noChangeArrowheads="1"/>
            </p:cNvSpPr>
            <p:nvPr/>
          </p:nvSpPr>
          <p:spPr bwMode="auto">
            <a:xfrm>
              <a:off x="176" y="81"/>
              <a:ext cx="73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27425" tIns="0" rIns="27425" bIns="22850" anchor="b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000" b="1">
                  <a:solidFill>
                    <a:srgbClr val="008000"/>
                  </a:solidFill>
                </a:rPr>
                <a:t>4</a:t>
              </a:r>
            </a:p>
          </p:txBody>
        </p:sp>
        <p:sp>
          <p:nvSpPr>
            <p:cNvPr id="9229" name="Shape 98"/>
            <p:cNvSpPr>
              <a:spLocks noChangeArrowheads="1"/>
            </p:cNvSpPr>
            <p:nvPr/>
          </p:nvSpPr>
          <p:spPr bwMode="auto">
            <a:xfrm>
              <a:off x="235" y="81"/>
              <a:ext cx="73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27425" tIns="0" rIns="27425" bIns="22850" anchor="b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000" b="1">
                  <a:solidFill>
                    <a:srgbClr val="008000"/>
                  </a:solidFill>
                </a:rPr>
                <a:t>5</a:t>
              </a:r>
            </a:p>
          </p:txBody>
        </p:sp>
        <p:sp>
          <p:nvSpPr>
            <p:cNvPr id="9230" name="Shape 99"/>
            <p:cNvSpPr>
              <a:spLocks noChangeArrowheads="1"/>
            </p:cNvSpPr>
            <p:nvPr/>
          </p:nvSpPr>
          <p:spPr bwMode="auto">
            <a:xfrm>
              <a:off x="306" y="81"/>
              <a:ext cx="73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27425" tIns="0" rIns="27425" bIns="22850" anchor="b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000" b="1">
                  <a:solidFill>
                    <a:srgbClr val="008000"/>
                  </a:solidFill>
                </a:rPr>
                <a:t>6</a:t>
              </a:r>
            </a:p>
          </p:txBody>
        </p:sp>
        <p:sp>
          <p:nvSpPr>
            <p:cNvPr id="9231" name="Shape 100"/>
            <p:cNvSpPr>
              <a:spLocks noChangeArrowheads="1"/>
            </p:cNvSpPr>
            <p:nvPr/>
          </p:nvSpPr>
          <p:spPr bwMode="auto">
            <a:xfrm>
              <a:off x="379" y="81"/>
              <a:ext cx="73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27425" tIns="0" rIns="27425" bIns="22850" anchor="b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000" b="1">
                  <a:solidFill>
                    <a:srgbClr val="008000"/>
                  </a:solidFill>
                </a:rPr>
                <a:t>7</a:t>
              </a:r>
            </a:p>
          </p:txBody>
        </p:sp>
        <p:sp>
          <p:nvSpPr>
            <p:cNvPr id="9232" name="Shape 101"/>
            <p:cNvSpPr>
              <a:spLocks noChangeArrowheads="1"/>
            </p:cNvSpPr>
            <p:nvPr/>
          </p:nvSpPr>
          <p:spPr bwMode="auto">
            <a:xfrm>
              <a:off x="452" y="81"/>
              <a:ext cx="74" cy="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27425" tIns="0" rIns="27425" bIns="22850" anchor="b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000" b="1" dirty="0">
                  <a:solidFill>
                    <a:srgbClr val="008000"/>
                  </a:solidFill>
                </a:rPr>
                <a:t>8</a:t>
              </a:r>
            </a:p>
          </p:txBody>
        </p:sp>
        <p:sp>
          <p:nvSpPr>
            <p:cNvPr id="9233" name="Shape 102"/>
            <p:cNvSpPr>
              <a:spLocks noChangeArrowheads="1"/>
            </p:cNvSpPr>
            <p:nvPr/>
          </p:nvSpPr>
          <p:spPr bwMode="auto">
            <a:xfrm>
              <a:off x="0" y="62"/>
              <a:ext cx="527" cy="4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lIns="45700" tIns="36575" rIns="45700" bIns="36575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2200">
                  <a:solidFill>
                    <a:srgbClr val="008000"/>
                  </a:solidFill>
                </a:rPr>
                <a:t>Лаб. работы</a:t>
              </a:r>
            </a:p>
          </p:txBody>
        </p:sp>
        <p:sp>
          <p:nvSpPr>
            <p:cNvPr id="9234" name="Shape 103"/>
            <p:cNvSpPr txBox="1">
              <a:spLocks noChangeArrowheads="1"/>
            </p:cNvSpPr>
            <p:nvPr/>
          </p:nvSpPr>
          <p:spPr bwMode="auto">
            <a:xfrm>
              <a:off x="5" y="159"/>
              <a:ext cx="62" cy="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575" tIns="32000" rIns="36575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000" i="1" dirty="0" smtClean="0">
                  <a:solidFill>
                    <a:srgbClr val="000000"/>
                  </a:solidFill>
                </a:rPr>
                <a:t>4+</a:t>
              </a:r>
              <a:r>
                <a:rPr lang="en-US" altLang="ru-RU" sz="1000" i="1" dirty="0" smtClean="0">
                  <a:solidFill>
                    <a:srgbClr val="000000"/>
                  </a:solidFill>
                </a:rPr>
                <a:t>2</a:t>
              </a:r>
              <a:r>
                <a:rPr lang="ru-RU" altLang="ru-RU" sz="1000" i="1" dirty="0" smtClean="0">
                  <a:solidFill>
                    <a:srgbClr val="000000"/>
                  </a:solidFill>
                </a:rPr>
                <a:t>+</a:t>
              </a:r>
              <a:r>
                <a:rPr lang="en-US" altLang="ru-RU" sz="1000" i="1" dirty="0" smtClean="0">
                  <a:solidFill>
                    <a:srgbClr val="000000"/>
                  </a:solidFill>
                </a:rPr>
                <a:t>4</a:t>
              </a:r>
              <a:r>
                <a:rPr lang="ru-RU" altLang="ru-RU" sz="1000" i="1" dirty="0" smtClean="0">
                  <a:solidFill>
                    <a:srgbClr val="000000"/>
                  </a:solidFill>
                </a:rPr>
                <a:t>=</a:t>
              </a:r>
              <a:r>
                <a:rPr lang="en-US" altLang="ru-RU" sz="1000" i="1" dirty="0" smtClean="0">
                  <a:solidFill>
                    <a:srgbClr val="000000"/>
                  </a:solidFill>
                </a:rPr>
                <a:t>10</a:t>
              </a:r>
              <a:endParaRPr lang="ru-RU" altLang="ru-RU" sz="1000" i="1" dirty="0">
                <a:solidFill>
                  <a:srgbClr val="000000"/>
                </a:solidFill>
              </a:endParaRPr>
            </a:p>
          </p:txBody>
        </p:sp>
        <p:sp>
          <p:nvSpPr>
            <p:cNvPr id="9235" name="Shape 104"/>
            <p:cNvSpPr>
              <a:spLocks/>
            </p:cNvSpPr>
            <p:nvPr/>
          </p:nvSpPr>
          <p:spPr bwMode="auto">
            <a:xfrm rot="5400000">
              <a:off x="18" y="112"/>
              <a:ext cx="26" cy="59"/>
            </a:xfrm>
            <a:prstGeom prst="rightBrace">
              <a:avLst>
                <a:gd name="adj1" fmla="val 14393"/>
                <a:gd name="adj2" fmla="val 5000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9236" name="Shape 105"/>
            <p:cNvSpPr txBox="1">
              <a:spLocks noChangeArrowheads="1"/>
            </p:cNvSpPr>
            <p:nvPr/>
          </p:nvSpPr>
          <p:spPr bwMode="auto">
            <a:xfrm>
              <a:off x="580" y="22"/>
              <a:ext cx="144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00" tIns="41125" rIns="4570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en-US" altLang="ru-RU" sz="2200" b="1" i="1">
                  <a:solidFill>
                    <a:srgbClr val="800080"/>
                  </a:solidFill>
                </a:rPr>
                <a:t>9</a:t>
              </a:r>
              <a:r>
                <a:rPr lang="ru-RU" altLang="ru-RU" sz="2200" b="1" i="1">
                  <a:solidFill>
                    <a:srgbClr val="800080"/>
                  </a:solidFill>
                </a:rPr>
                <a:t> </a:t>
              </a:r>
            </a:p>
          </p:txBody>
        </p:sp>
        <p:sp>
          <p:nvSpPr>
            <p:cNvPr id="9237" name="Shape 106"/>
            <p:cNvSpPr>
              <a:spLocks/>
            </p:cNvSpPr>
            <p:nvPr/>
          </p:nvSpPr>
          <p:spPr bwMode="auto">
            <a:xfrm rot="5400000" flipH="1">
              <a:off x="642" y="-34"/>
              <a:ext cx="19" cy="174"/>
            </a:xfrm>
            <a:prstGeom prst="rightBrace">
              <a:avLst>
                <a:gd name="adj1" fmla="val 174509"/>
                <a:gd name="adj2" fmla="val 50000"/>
              </a:avLst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9238" name="Shape 107"/>
            <p:cNvSpPr>
              <a:spLocks/>
            </p:cNvSpPr>
            <p:nvPr/>
          </p:nvSpPr>
          <p:spPr bwMode="auto">
            <a:xfrm rot="5400000" flipH="1">
              <a:off x="255" y="-210"/>
              <a:ext cx="15" cy="524"/>
            </a:xfrm>
            <a:prstGeom prst="rightBrace">
              <a:avLst>
                <a:gd name="adj1" fmla="val 139410"/>
                <a:gd name="adj2" fmla="val 5000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9239" name="Shape 108"/>
            <p:cNvSpPr>
              <a:spLocks/>
            </p:cNvSpPr>
            <p:nvPr/>
          </p:nvSpPr>
          <p:spPr bwMode="auto">
            <a:xfrm rot="5400000" flipH="1">
              <a:off x="537" y="35"/>
              <a:ext cx="18" cy="36"/>
            </a:xfrm>
            <a:prstGeom prst="rightBrace">
              <a:avLst>
                <a:gd name="adj1" fmla="val 17130"/>
                <a:gd name="adj2" fmla="val 50000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9240" name="Shape 109"/>
            <p:cNvSpPr txBox="1">
              <a:spLocks noChangeArrowheads="1"/>
            </p:cNvSpPr>
            <p:nvPr/>
          </p:nvSpPr>
          <p:spPr bwMode="auto">
            <a:xfrm rot="-5400000">
              <a:off x="521" y="84"/>
              <a:ext cx="59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575" tIns="0" rIns="36575" bIns="36575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800">
                  <a:solidFill>
                    <a:srgbClr val="800000"/>
                  </a:solidFill>
                </a:rPr>
                <a:t>Тест</a:t>
              </a:r>
            </a:p>
          </p:txBody>
        </p:sp>
        <p:sp>
          <p:nvSpPr>
            <p:cNvPr id="9241" name="Shape 110"/>
            <p:cNvSpPr txBox="1">
              <a:spLocks noChangeArrowheads="1"/>
            </p:cNvSpPr>
            <p:nvPr/>
          </p:nvSpPr>
          <p:spPr bwMode="auto">
            <a:xfrm>
              <a:off x="191" y="13"/>
              <a:ext cx="144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00" tIns="41125" rIns="4570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2200" b="1" i="1" dirty="0" smtClean="0">
                  <a:solidFill>
                    <a:srgbClr val="008000"/>
                  </a:solidFill>
                </a:rPr>
                <a:t>8</a:t>
              </a:r>
              <a:r>
                <a:rPr lang="en-US" altLang="ru-RU" sz="2200" b="1" i="1" dirty="0">
                  <a:solidFill>
                    <a:srgbClr val="008000"/>
                  </a:solidFill>
                </a:rPr>
                <a:t>0</a:t>
              </a:r>
              <a:endParaRPr lang="ru-RU" altLang="ru-RU" sz="2200" b="1" i="1" dirty="0">
                <a:solidFill>
                  <a:srgbClr val="008000"/>
                </a:solidFill>
              </a:endParaRPr>
            </a:p>
          </p:txBody>
        </p:sp>
        <p:sp>
          <p:nvSpPr>
            <p:cNvPr id="9242" name="Shape 111"/>
            <p:cNvSpPr txBox="1">
              <a:spLocks noChangeArrowheads="1"/>
            </p:cNvSpPr>
            <p:nvPr/>
          </p:nvSpPr>
          <p:spPr bwMode="auto">
            <a:xfrm>
              <a:off x="473" y="20"/>
              <a:ext cx="144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00" tIns="41125" rIns="4570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en-US" altLang="ru-RU" sz="2200" b="1" i="1" dirty="0">
                  <a:solidFill>
                    <a:srgbClr val="993300"/>
                  </a:solidFill>
                </a:rPr>
                <a:t>5</a:t>
              </a:r>
              <a:endParaRPr lang="ru-RU" altLang="ru-RU" sz="2200" b="1" i="1" dirty="0">
                <a:solidFill>
                  <a:srgbClr val="993300"/>
                </a:solidFill>
              </a:endParaRPr>
            </a:p>
          </p:txBody>
        </p:sp>
        <p:sp>
          <p:nvSpPr>
            <p:cNvPr id="9243" name="Shape 112"/>
            <p:cNvSpPr txBox="1">
              <a:spLocks noChangeArrowheads="1"/>
            </p:cNvSpPr>
            <p:nvPr/>
          </p:nvSpPr>
          <p:spPr bwMode="auto">
            <a:xfrm>
              <a:off x="389" y="152"/>
              <a:ext cx="307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00" tIns="41125" rIns="4570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2200" b="1" i="1">
                  <a:solidFill>
                    <a:srgbClr val="FF0000"/>
                  </a:solidFill>
                </a:rPr>
                <a:t>Итого: 100 баллов</a:t>
              </a:r>
            </a:p>
          </p:txBody>
        </p:sp>
        <p:sp>
          <p:nvSpPr>
            <p:cNvPr id="9244" name="Shape 113"/>
            <p:cNvSpPr txBox="1">
              <a:spLocks noChangeArrowheads="1"/>
            </p:cNvSpPr>
            <p:nvPr/>
          </p:nvSpPr>
          <p:spPr bwMode="auto">
            <a:xfrm rot="-5400000">
              <a:off x="723" y="80"/>
              <a:ext cx="63" cy="30"/>
            </a:xfrm>
            <a:prstGeom prst="rect">
              <a:avLst/>
            </a:prstGeom>
            <a:solidFill>
              <a:srgbClr val="CCC0D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lIns="36575" tIns="0" rIns="36575" bIns="36575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ru-RU" altLang="ru-RU" sz="1800">
                  <a:solidFill>
                    <a:srgbClr val="002060"/>
                  </a:solidFill>
                </a:rPr>
                <a:t>К/р</a:t>
              </a:r>
            </a:p>
          </p:txBody>
        </p:sp>
        <p:sp>
          <p:nvSpPr>
            <p:cNvPr id="9245" name="Shape 114"/>
            <p:cNvSpPr>
              <a:spLocks/>
            </p:cNvSpPr>
            <p:nvPr/>
          </p:nvSpPr>
          <p:spPr bwMode="auto">
            <a:xfrm rot="5400000" flipH="1">
              <a:off x="743" y="40"/>
              <a:ext cx="22" cy="30"/>
            </a:xfrm>
            <a:prstGeom prst="rightBrace">
              <a:avLst>
                <a:gd name="adj1" fmla="val 17128"/>
                <a:gd name="adj2" fmla="val 50000"/>
              </a:avLst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45700" rIns="91425" bIns="4570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ru-RU" altLang="ru-RU" sz="1800">
                <a:solidFill>
                  <a:srgbClr val="000000"/>
                </a:solidFill>
              </a:endParaRPr>
            </a:p>
          </p:txBody>
        </p:sp>
        <p:sp>
          <p:nvSpPr>
            <p:cNvPr id="9246" name="Shape 115"/>
            <p:cNvSpPr txBox="1">
              <a:spLocks noChangeArrowheads="1"/>
            </p:cNvSpPr>
            <p:nvPr/>
          </p:nvSpPr>
          <p:spPr bwMode="auto">
            <a:xfrm>
              <a:off x="676" y="23"/>
              <a:ext cx="144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00" tIns="41125" rIns="4570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ClrTx/>
                <a:buSzPct val="25000"/>
                <a:buNone/>
              </a:pPr>
              <a:r>
                <a:rPr lang="en-US" altLang="ru-RU" sz="2200" b="1" i="1">
                  <a:solidFill>
                    <a:srgbClr val="002060"/>
                  </a:solidFill>
                </a:rPr>
                <a:t>6</a:t>
              </a:r>
              <a:r>
                <a:rPr lang="ru-RU" altLang="ru-RU" sz="2200" b="1" i="1">
                  <a:solidFill>
                    <a:srgbClr val="002060"/>
                  </a:solidFill>
                </a:rPr>
                <a:t> (</a:t>
              </a:r>
              <a:r>
                <a:rPr lang="en-US" altLang="ru-RU" sz="2200" b="1" i="1">
                  <a:solidFill>
                    <a:srgbClr val="002060"/>
                  </a:solidFill>
                </a:rPr>
                <a:t>3</a:t>
              </a:r>
              <a:r>
                <a:rPr lang="ru-RU" altLang="ru-RU" sz="2200" b="1" i="1">
                  <a:solidFill>
                    <a:srgbClr val="002060"/>
                  </a:solidFill>
                </a:rPr>
                <a:t>+</a:t>
              </a:r>
              <a:r>
                <a:rPr lang="en-US" altLang="ru-RU" sz="2200" b="1" i="1">
                  <a:solidFill>
                    <a:srgbClr val="002060"/>
                  </a:solidFill>
                </a:rPr>
                <a:t>3</a:t>
              </a:r>
              <a:r>
                <a:rPr lang="ru-RU" altLang="ru-RU" sz="2200" b="1" i="1">
                  <a:solidFill>
                    <a:srgbClr val="002060"/>
                  </a:solidFill>
                </a:rPr>
                <a:t>)</a:t>
              </a:r>
            </a:p>
          </p:txBody>
        </p:sp>
      </p:grpSp>
      <p:sp>
        <p:nvSpPr>
          <p:cNvPr id="16387" name="Shape 116"/>
          <p:cNvSpPr txBox="1">
            <a:spLocks noChangeArrowheads="1"/>
          </p:cNvSpPr>
          <p:nvPr/>
        </p:nvSpPr>
        <p:spPr bwMode="auto">
          <a:xfrm>
            <a:off x="2279651" y="3644900"/>
            <a:ext cx="77581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25000"/>
              <a:buNone/>
            </a:pPr>
            <a:r>
              <a:rPr lang="ru-RU" altLang="ru-RU" sz="3300">
                <a:solidFill>
                  <a:srgbClr val="CC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Структура оценки за лаб. работы</a:t>
            </a:r>
          </a:p>
        </p:txBody>
      </p:sp>
      <p:sp>
        <p:nvSpPr>
          <p:cNvPr id="16388" name="Shape 117"/>
          <p:cNvSpPr txBox="1">
            <a:spLocks noChangeArrowheads="1"/>
          </p:cNvSpPr>
          <p:nvPr/>
        </p:nvSpPr>
        <p:spPr bwMode="auto">
          <a:xfrm>
            <a:off x="1703388" y="4292600"/>
            <a:ext cx="874871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ts val="475"/>
              </a:spcBef>
              <a:spcAft>
                <a:spcPct val="0"/>
              </a:spcAft>
              <a:buClr>
                <a:srgbClr val="000000"/>
              </a:buClr>
              <a:buSzPct val="25000"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Основная часть (сдавать обязательно) – </a:t>
            </a:r>
            <a:r>
              <a:rPr lang="ru-RU" altLang="ru-RU" sz="2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max</a:t>
            </a: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6</a:t>
            </a: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баллов</a:t>
            </a:r>
            <a:b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</a:b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(</a:t>
            </a:r>
            <a:r>
              <a:rPr lang="en-US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зачетных и 2 бонусных)</a:t>
            </a:r>
          </a:p>
          <a:p>
            <a:pPr fontAlgn="base">
              <a:lnSpc>
                <a:spcPct val="80000"/>
              </a:lnSpc>
              <a:spcBef>
                <a:spcPts val="475"/>
              </a:spcBef>
              <a:spcAft>
                <a:spcPct val="0"/>
              </a:spcAft>
              <a:buClr>
                <a:srgbClr val="000000"/>
              </a:buClr>
              <a:buSzPct val="25000"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Доп. часть (по желанию, только в день </a:t>
            </a:r>
            <a:r>
              <a:rPr lang="ru-RU" altLang="ru-RU" sz="2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лабы</a:t>
            </a: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, только если сдана </a:t>
            </a:r>
            <a:r>
              <a:rPr lang="ru-RU" altLang="ru-RU" sz="2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осн</a:t>
            </a: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. часть) – </a:t>
            </a:r>
            <a:r>
              <a:rPr lang="ru-RU" altLang="ru-RU" sz="2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max</a:t>
            </a: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ru-RU" altLang="ru-RU" sz="2400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балла</a:t>
            </a:r>
          </a:p>
          <a:p>
            <a:pPr fontAlgn="base">
              <a:lnSpc>
                <a:spcPct val="80000"/>
              </a:lnSpc>
              <a:spcBef>
                <a:spcPts val="475"/>
              </a:spcBef>
              <a:spcAft>
                <a:spcPct val="0"/>
              </a:spcAft>
              <a:buClr>
                <a:srgbClr val="000000"/>
              </a:buClr>
              <a:buSzPct val="25000"/>
              <a:buNone/>
            </a:pPr>
            <a:endParaRPr lang="ru-RU" altLang="ru-RU" sz="2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  <a:p>
            <a:pPr fontAlgn="base">
              <a:lnSpc>
                <a:spcPct val="80000"/>
              </a:lnSpc>
              <a:spcBef>
                <a:spcPts val="475"/>
              </a:spcBef>
              <a:spcAft>
                <a:spcPct val="0"/>
              </a:spcAft>
              <a:buClr>
                <a:srgbClr val="000000"/>
              </a:buClr>
              <a:buSzPct val="101000"/>
              <a:buNone/>
            </a:pP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Работа зачтена = </a:t>
            </a:r>
            <a:r>
              <a:rPr lang="ru-RU" altLang="ru-RU" sz="2400" dirty="0" err="1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min</a:t>
            </a: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4</a:t>
            </a: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баллов</a:t>
            </a:r>
          </a:p>
          <a:p>
            <a:pPr fontAlgn="base">
              <a:lnSpc>
                <a:spcPct val="80000"/>
              </a:lnSpc>
              <a:spcBef>
                <a:spcPts val="475"/>
              </a:spcBef>
              <a:spcAft>
                <a:spcPct val="0"/>
              </a:spcAft>
              <a:buClr>
                <a:srgbClr val="000000"/>
              </a:buClr>
              <a:buSzPct val="25000"/>
              <a:buNone/>
            </a:pPr>
            <a:endParaRPr lang="ru-RU" altLang="ru-RU" sz="2400" dirty="0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653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122"/>
          <p:cNvSpPr>
            <a:spLocks noGrp="1"/>
          </p:cNvSpPr>
          <p:nvPr>
            <p:ph type="body" idx="1"/>
          </p:nvPr>
        </p:nvSpPr>
        <p:spPr>
          <a:xfrm>
            <a:off x="1774826" y="3933826"/>
            <a:ext cx="8748713" cy="2519363"/>
          </a:xfrm>
        </p:spPr>
        <p:txBody>
          <a:bodyPr vert="horz" wrap="square" lIns="91440" tIns="45700" rIns="91440" bIns="4570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ts val="475"/>
              </a:spcBef>
              <a:buClr>
                <a:srgbClr val="000000"/>
              </a:buClr>
              <a:buSzPct val="101000"/>
              <a:buFontTx/>
              <a:buChar char="•"/>
            </a:pP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За пропущенные по болезни лекции </a:t>
            </a:r>
            <a:r>
              <a:rPr lang="ru-RU" altLang="ru-RU" sz="2400" i="1">
                <a:solidFill>
                  <a:srgbClr val="CC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справку предъявить лектору</a:t>
            </a: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! </a:t>
            </a:r>
          </a:p>
          <a:p>
            <a:pPr eaLnBrk="1" hangingPunct="1">
              <a:lnSpc>
                <a:spcPct val="80000"/>
              </a:lnSpc>
              <a:spcBef>
                <a:spcPts val="475"/>
              </a:spcBef>
              <a:buClr>
                <a:srgbClr val="000000"/>
              </a:buClr>
              <a:buSzPct val="101000"/>
              <a:buFontTx/>
              <a:buChar char="•"/>
            </a:pP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Контрольные работы переписать на консультации</a:t>
            </a:r>
          </a:p>
          <a:p>
            <a:pPr eaLnBrk="1" hangingPunct="1">
              <a:lnSpc>
                <a:spcPct val="80000"/>
              </a:lnSpc>
              <a:spcBef>
                <a:spcPts val="475"/>
              </a:spcBef>
              <a:buClr>
                <a:srgbClr val="000000"/>
              </a:buClr>
              <a:buSzPct val="101000"/>
              <a:buFontTx/>
              <a:buChar char="•"/>
            </a:pP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В первый раз после болезни (</a:t>
            </a:r>
            <a:r>
              <a:rPr lang="ru-RU" altLang="ru-RU" sz="2400" i="1">
                <a:solidFill>
                  <a:srgbClr val="CC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предъявить справку</a:t>
            </a: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) –пропущенные по болезни лаб. работы можно сдавать с доп. частью (без справки – как для всей группы)</a:t>
            </a:r>
          </a:p>
          <a:p>
            <a:pPr eaLnBrk="1" hangingPunct="1">
              <a:lnSpc>
                <a:spcPct val="80000"/>
              </a:lnSpc>
              <a:spcBef>
                <a:spcPts val="475"/>
              </a:spcBef>
              <a:buClr>
                <a:srgbClr val="000000"/>
              </a:buClr>
              <a:buSzPct val="101000"/>
              <a:buFontTx/>
              <a:buChar char="•"/>
            </a:pP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Все последующие разы – как для всей группы</a:t>
            </a:r>
          </a:p>
        </p:txBody>
      </p:sp>
      <p:sp>
        <p:nvSpPr>
          <p:cNvPr id="18434" name="Shape 123"/>
          <p:cNvSpPr txBox="1">
            <a:spLocks noChangeArrowheads="1"/>
          </p:cNvSpPr>
          <p:nvPr/>
        </p:nvSpPr>
        <p:spPr bwMode="auto">
          <a:xfrm>
            <a:off x="1703388" y="979489"/>
            <a:ext cx="8748712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ts val="475"/>
              </a:spcBef>
              <a:spcAft>
                <a:spcPct val="0"/>
              </a:spcAft>
              <a:buClr>
                <a:srgbClr val="000000"/>
              </a:buClr>
              <a:buSzPct val="101000"/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В день проведения лаб. работы (осн. + доп. часть)</a:t>
            </a:r>
          </a:p>
          <a:p>
            <a:pPr fontAlgn="base">
              <a:lnSpc>
                <a:spcPct val="80000"/>
              </a:lnSpc>
              <a:spcBef>
                <a:spcPts val="475"/>
              </a:spcBef>
              <a:spcAft>
                <a:spcPct val="0"/>
              </a:spcAft>
              <a:buClr>
                <a:srgbClr val="000000"/>
              </a:buClr>
              <a:buSzPct val="101000"/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На следующих лаб. работах (без доп. части)</a:t>
            </a:r>
          </a:p>
          <a:p>
            <a:pPr fontAlgn="base">
              <a:lnSpc>
                <a:spcPct val="80000"/>
              </a:lnSpc>
              <a:spcBef>
                <a:spcPts val="475"/>
              </a:spcBef>
              <a:spcAft>
                <a:spcPct val="0"/>
              </a:spcAft>
              <a:buClr>
                <a:srgbClr val="000000"/>
              </a:buClr>
              <a:buSzPct val="101000"/>
              <a:buFont typeface="Arial" panose="020B0604020202020204" pitchFamily="34" charset="0"/>
              <a:buChar char="•"/>
            </a:pPr>
            <a:r>
              <a:rPr lang="ru-RU" altLang="ru-RU" sz="240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На консультациях преподавателя (без доп. части)</a:t>
            </a:r>
          </a:p>
        </p:txBody>
      </p:sp>
      <p:sp>
        <p:nvSpPr>
          <p:cNvPr id="11268" name="Shape 124"/>
          <p:cNvSpPr txBox="1">
            <a:spLocks noChangeArrowheads="1"/>
          </p:cNvSpPr>
          <p:nvPr/>
        </p:nvSpPr>
        <p:spPr bwMode="auto">
          <a:xfrm>
            <a:off x="1524000" y="404814"/>
            <a:ext cx="9144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25000"/>
              <a:buNone/>
            </a:pPr>
            <a:r>
              <a:rPr lang="ru-RU" altLang="ru-RU" sz="3300">
                <a:solidFill>
                  <a:srgbClr val="CC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Сроки сдачи</a:t>
            </a:r>
          </a:p>
        </p:txBody>
      </p:sp>
      <p:sp>
        <p:nvSpPr>
          <p:cNvPr id="18437" name="Shape 124"/>
          <p:cNvSpPr txBox="1">
            <a:spLocks noChangeArrowheads="1"/>
          </p:cNvSpPr>
          <p:nvPr/>
        </p:nvSpPr>
        <p:spPr bwMode="auto">
          <a:xfrm>
            <a:off x="1524000" y="3213100"/>
            <a:ext cx="9144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25000"/>
              <a:buNone/>
            </a:pPr>
            <a:r>
              <a:rPr lang="ru-RU" altLang="ru-RU" sz="3300">
                <a:solidFill>
                  <a:srgbClr val="CC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Пропуски</a:t>
            </a:r>
          </a:p>
        </p:txBody>
      </p:sp>
    </p:spTree>
    <p:extLst>
      <p:ext uri="{BB962C8B-B14F-4D97-AF65-F5344CB8AC3E}">
        <p14:creationId xmlns:p14="http://schemas.microsoft.com/office/powerpoint/2010/main" val="15712732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37"/>
          <p:cNvSpPr>
            <a:spLocks noGrp="1"/>
          </p:cNvSpPr>
          <p:nvPr>
            <p:ph type="title" idx="4294967295"/>
          </p:nvPr>
        </p:nvSpPr>
        <p:spPr>
          <a:xfrm>
            <a:off x="1524000" y="188914"/>
            <a:ext cx="9144000" cy="936625"/>
          </a:xfrm>
        </p:spPr>
        <p:txBody>
          <a:bodyPr vert="horz" wrap="square" lIns="91440" tIns="45700" rIns="91440" bIns="4570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80000"/>
              </a:lnSpc>
              <a:buClr>
                <a:srgbClr val="CC0000"/>
              </a:buClr>
              <a:buSzPct val="25000"/>
              <a:buFont typeface="Calibri" panose="020F0502020204030204" pitchFamily="34" charset="0"/>
              <a:buNone/>
            </a:pPr>
            <a:r>
              <a:rPr lang="ru-RU" altLang="ru-RU" sz="3200">
                <a:solidFill>
                  <a:srgbClr val="CC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Итоговая аттестация по курсу «Информатика»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4294967295"/>
          </p:nvPr>
        </p:nvSpPr>
        <p:spPr>
          <a:xfrm>
            <a:off x="1703388" y="1196976"/>
            <a:ext cx="8748712" cy="5084763"/>
          </a:xfrm>
        </p:spPr>
        <p:txBody>
          <a:bodyPr vert="horz" wrap="square" lIns="91440" tIns="45700" rIns="91440" bIns="4570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000000"/>
              </a:buClr>
              <a:buSzPct val="25000"/>
              <a:buNone/>
            </a:pPr>
            <a:r>
              <a:rPr lang="ru-RU" altLang="ru-RU" smtClean="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Дифференцированный зачет</a:t>
            </a:r>
            <a:r>
              <a:rPr lang="ru-RU" altLang="ru-RU" smtClean="0"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ru-RU" altLang="ru-RU" sz="26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(зачет с оценкой, по успеваемости в семестре)</a:t>
            </a:r>
            <a:r>
              <a:rPr lang="ru-RU" altLang="ru-RU" smtClean="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:</a:t>
            </a:r>
          </a:p>
          <a:p>
            <a:pPr marL="0" indent="0" eaLnBrk="1" hangingPunct="1">
              <a:spcBef>
                <a:spcPts val="1200"/>
              </a:spcBef>
              <a:buClr>
                <a:srgbClr val="0070C0"/>
              </a:buClr>
              <a:buSzPct val="101000"/>
              <a:buFontTx/>
              <a:buChar char="•"/>
            </a:pPr>
            <a:r>
              <a:rPr lang="ru-RU" altLang="ru-RU" sz="2400" b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Не сдано </a:t>
            </a:r>
            <a:r>
              <a:rPr lang="ru-RU" altLang="ru-RU" sz="24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хотя бы одно лаб. задание → </a:t>
            </a:r>
            <a:r>
              <a:rPr lang="ru-RU" altLang="ru-RU" sz="24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неудовлетворительно</a:t>
            </a:r>
          </a:p>
          <a:p>
            <a:pPr marL="0" indent="0" eaLnBrk="1" hangingPunct="1">
              <a:spcBef>
                <a:spcPts val="1200"/>
              </a:spcBef>
              <a:buClr>
                <a:srgbClr val="000000"/>
              </a:buClr>
              <a:buSzPct val="101000"/>
              <a:buFontTx/>
              <a:buChar char="•"/>
            </a:pPr>
            <a:r>
              <a:rPr lang="ru-RU" altLang="ru-RU" sz="24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Всё сдано и ∑ баллов </a:t>
            </a:r>
            <a:r>
              <a:rPr lang="ru-RU" altLang="ru-RU" sz="2400" b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&lt;50 </a:t>
            </a:r>
            <a:r>
              <a:rPr lang="ru-RU" altLang="ru-RU" sz="24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→ </a:t>
            </a:r>
            <a:r>
              <a:rPr lang="ru-RU" altLang="ru-RU" sz="24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неудовлетворительно</a:t>
            </a:r>
          </a:p>
          <a:p>
            <a:pPr marL="0" indent="0" eaLnBrk="1" hangingPunct="1">
              <a:spcBef>
                <a:spcPts val="1200"/>
              </a:spcBef>
              <a:buClr>
                <a:srgbClr val="000000"/>
              </a:buClr>
              <a:buSzPct val="101000"/>
              <a:buFontTx/>
              <a:buChar char="•"/>
            </a:pPr>
            <a:r>
              <a:rPr lang="ru-RU" altLang="ru-RU" sz="24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Всё сдано и </a:t>
            </a:r>
            <a:r>
              <a:rPr lang="ru-RU" altLang="ru-RU" sz="2400" b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50 ≤</a:t>
            </a:r>
            <a:r>
              <a:rPr lang="ru-RU" altLang="ru-RU" sz="24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∑ баллов </a:t>
            </a:r>
            <a:r>
              <a:rPr lang="ru-RU" altLang="ru-RU" sz="2400" b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&lt; 70 </a:t>
            </a:r>
            <a:r>
              <a:rPr lang="ru-RU" altLang="ru-RU" sz="24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→ </a:t>
            </a:r>
            <a:r>
              <a:rPr lang="ru-RU" altLang="ru-RU" sz="24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удовлетворительно</a:t>
            </a:r>
          </a:p>
          <a:p>
            <a:pPr marL="0" indent="0" eaLnBrk="1" hangingPunct="1">
              <a:spcBef>
                <a:spcPts val="1200"/>
              </a:spcBef>
              <a:buClr>
                <a:srgbClr val="000000"/>
              </a:buClr>
              <a:buSzPct val="101000"/>
              <a:buFontTx/>
              <a:buChar char="•"/>
            </a:pPr>
            <a:r>
              <a:rPr lang="ru-RU" altLang="ru-RU" sz="24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Всё сдано и </a:t>
            </a:r>
            <a:r>
              <a:rPr lang="ru-RU" altLang="ru-RU" sz="2400" b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70 ≤</a:t>
            </a:r>
            <a:r>
              <a:rPr lang="ru-RU" altLang="ru-RU" sz="24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 ∑ баллов </a:t>
            </a:r>
            <a:r>
              <a:rPr lang="ru-RU" altLang="ru-RU" sz="2400" b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&lt; 85 </a:t>
            </a:r>
            <a:r>
              <a:rPr lang="ru-RU" altLang="ru-RU" sz="24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→ </a:t>
            </a:r>
            <a:r>
              <a:rPr lang="ru-RU" altLang="ru-RU" sz="24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хорошо</a:t>
            </a:r>
          </a:p>
          <a:p>
            <a:pPr marL="0" indent="0" eaLnBrk="1" hangingPunct="1">
              <a:spcBef>
                <a:spcPts val="1200"/>
              </a:spcBef>
              <a:buClr>
                <a:srgbClr val="000000"/>
              </a:buClr>
              <a:buSzPct val="101000"/>
              <a:buFontTx/>
              <a:buChar char="•"/>
            </a:pPr>
            <a:r>
              <a:rPr lang="ru-RU" altLang="ru-RU" sz="24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Всё сдано и ∑ баллов </a:t>
            </a:r>
            <a:r>
              <a:rPr lang="ru-RU" altLang="ru-RU" sz="2400" b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≥85 </a:t>
            </a:r>
            <a:r>
              <a:rPr lang="ru-RU" altLang="ru-RU" sz="2400"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→ </a:t>
            </a:r>
            <a:r>
              <a:rPr lang="ru-RU" altLang="ru-RU" sz="2400" b="1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отлично</a:t>
            </a:r>
          </a:p>
          <a:p>
            <a:pPr marL="0" indent="0" algn="ctr" eaLnBrk="1" hangingPunct="1">
              <a:spcBef>
                <a:spcPts val="1800"/>
              </a:spcBef>
              <a:buClr>
                <a:srgbClr val="0070C0"/>
              </a:buClr>
              <a:buSzPct val="25000"/>
              <a:buNone/>
            </a:pPr>
            <a:r>
              <a:rPr lang="ru-RU" altLang="ru-RU" i="1" smtClean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  <a:sym typeface="Calibri" panose="020F0502020204030204" pitchFamily="34" charset="0"/>
              </a:rPr>
              <a:t>Успехов в изучении предмета!</a:t>
            </a:r>
          </a:p>
        </p:txBody>
      </p:sp>
    </p:spTree>
    <p:extLst>
      <p:ext uri="{BB962C8B-B14F-4D97-AF65-F5344CB8AC3E}">
        <p14:creationId xmlns:p14="http://schemas.microsoft.com/office/powerpoint/2010/main" val="26416860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265</Words>
  <Application>Microsoft Office PowerPoint</Application>
  <PresentationFormat>Широкоэкранный</PresentationFormat>
  <Paragraphs>69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Wingdings</vt:lpstr>
      <vt:lpstr>Пиксел</vt:lpstr>
      <vt:lpstr>ИНФОРМАТИКА</vt:lpstr>
      <vt:lpstr>Лабораторные работы (9 шт.)</vt:lpstr>
      <vt:lpstr>Система оценки 100-балльная</vt:lpstr>
      <vt:lpstr>Презентация PowerPoint</vt:lpstr>
      <vt:lpstr>Итоговая аттестация по курсу «Информатика»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ИНФОРМАТИКА</dc:title>
  <dc:creator>Red</dc:creator>
  <cp:lastModifiedBy>Red</cp:lastModifiedBy>
  <cp:revision>2</cp:revision>
  <dcterms:created xsi:type="dcterms:W3CDTF">2017-09-05T09:22:45Z</dcterms:created>
  <dcterms:modified xsi:type="dcterms:W3CDTF">2019-09-01T12:14:01Z</dcterms:modified>
</cp:coreProperties>
</file>