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7" r:id="rId2"/>
    <p:sldId id="258" r:id="rId3"/>
    <p:sldId id="358" r:id="rId4"/>
    <p:sldId id="373" r:id="rId5"/>
    <p:sldId id="337" r:id="rId6"/>
    <p:sldId id="381" r:id="rId7"/>
    <p:sldId id="359" r:id="rId8"/>
    <p:sldId id="382" r:id="rId9"/>
    <p:sldId id="360" r:id="rId10"/>
    <p:sldId id="383" r:id="rId11"/>
    <p:sldId id="384" r:id="rId12"/>
    <p:sldId id="385" r:id="rId13"/>
    <p:sldId id="386" r:id="rId14"/>
    <p:sldId id="387" r:id="rId15"/>
    <p:sldId id="345" r:id="rId16"/>
    <p:sldId id="362" r:id="rId17"/>
    <p:sldId id="361" r:id="rId18"/>
    <p:sldId id="363" r:id="rId19"/>
    <p:sldId id="364" r:id="rId20"/>
    <p:sldId id="365" r:id="rId21"/>
    <p:sldId id="388" r:id="rId22"/>
    <p:sldId id="390" r:id="rId23"/>
    <p:sldId id="391" r:id="rId24"/>
    <p:sldId id="389" r:id="rId25"/>
    <p:sldId id="392" r:id="rId26"/>
    <p:sldId id="393" r:id="rId27"/>
    <p:sldId id="394" r:id="rId28"/>
    <p:sldId id="342" r:id="rId29"/>
    <p:sldId id="395" r:id="rId30"/>
    <p:sldId id="260" r:id="rId31"/>
    <p:sldId id="396" r:id="rId32"/>
    <p:sldId id="397" r:id="rId33"/>
    <p:sldId id="264" r:id="rId34"/>
    <p:sldId id="398" r:id="rId35"/>
    <p:sldId id="399" r:id="rId36"/>
    <p:sldId id="400" r:id="rId37"/>
    <p:sldId id="348" r:id="rId38"/>
    <p:sldId id="401" r:id="rId39"/>
    <p:sldId id="380" r:id="rId40"/>
    <p:sldId id="402" r:id="rId41"/>
    <p:sldId id="403" r:id="rId42"/>
    <p:sldId id="404" r:id="rId43"/>
    <p:sldId id="405" r:id="rId44"/>
    <p:sldId id="406" r:id="rId45"/>
    <p:sldId id="407" r:id="rId46"/>
    <p:sldId id="408" r:id="rId47"/>
    <p:sldId id="409" r:id="rId48"/>
    <p:sldId id="410" r:id="rId49"/>
    <p:sldId id="411" r:id="rId50"/>
    <p:sldId id="412" r:id="rId51"/>
    <p:sldId id="413" r:id="rId52"/>
    <p:sldId id="414" r:id="rId53"/>
    <p:sldId id="415" r:id="rId54"/>
    <p:sldId id="416" r:id="rId55"/>
    <p:sldId id="329" r:id="rId56"/>
    <p:sldId id="350" r:id="rId57"/>
    <p:sldId id="418" r:id="rId58"/>
    <p:sldId id="368" r:id="rId59"/>
    <p:sldId id="352" r:id="rId60"/>
    <p:sldId id="353" r:id="rId61"/>
    <p:sldId id="354" r:id="rId62"/>
    <p:sldId id="355" r:id="rId63"/>
    <p:sldId id="375" r:id="rId64"/>
    <p:sldId id="419" r:id="rId65"/>
    <p:sldId id="420" r:id="rId66"/>
    <p:sldId id="421" r:id="rId67"/>
    <p:sldId id="422" r:id="rId68"/>
    <p:sldId id="423" r:id="rId69"/>
    <p:sldId id="424" r:id="rId70"/>
    <p:sldId id="425" r:id="rId71"/>
    <p:sldId id="426" r:id="rId72"/>
    <p:sldId id="427" r:id="rId73"/>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bg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400" b="1" kern="1200">
        <a:solidFill>
          <a:schemeClr val="bg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400" b="1" kern="1200">
        <a:solidFill>
          <a:schemeClr val="bg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400" b="1" kern="1200">
        <a:solidFill>
          <a:schemeClr val="bg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400" b="1" kern="1200">
        <a:solidFill>
          <a:schemeClr val="bg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bg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bg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bg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bg1"/>
        </a:solidFill>
        <a:latin typeface="Times New Roman" panose="02020603050405020304" pitchFamily="18" charset="0"/>
        <a:ea typeface="楷体_GB2312" pitchFamily="49"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FFFF00"/>
    <a:srgbClr val="002D88"/>
    <a:srgbClr val="003399"/>
    <a:srgbClr val="333333"/>
    <a:srgbClr val="CC0000"/>
    <a:srgbClr val="CC6600"/>
    <a:srgbClr val="FFFF66"/>
    <a:srgbClr val="FF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722" autoAdjust="0"/>
    <p:restoredTop sz="94033" autoAdjust="0"/>
  </p:normalViewPr>
  <p:slideViewPr>
    <p:cSldViewPr>
      <p:cViewPr varScale="1">
        <p:scale>
          <a:sx n="72" d="100"/>
          <a:sy n="72" d="100"/>
        </p:scale>
        <p:origin x="-235"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solidFill>
                  <a:schemeClr val="tx1"/>
                </a:solidFill>
                <a:ea typeface="宋体" panose="02010600030101010101" pitchFamily="2" charset="-122"/>
              </a:defRPr>
            </a:lvl1pPr>
          </a:lstStyle>
          <a:p>
            <a:pPr>
              <a:defRPr/>
            </a:pPr>
            <a:endParaRPr lang="en-US" altLang="zh-CN"/>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solidFill>
                  <a:schemeClr val="tx1"/>
                </a:solidFill>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solidFill>
                  <a:schemeClr val="tx1"/>
                </a:solidFill>
                <a:ea typeface="宋体" panose="02010600030101010101" pitchFamily="2" charset="-122"/>
              </a:defRPr>
            </a:lvl1pPr>
          </a:lstStyle>
          <a:p>
            <a:pPr>
              <a:defRPr/>
            </a:pPr>
            <a:endParaRPr lang="en-US" altLang="zh-CN"/>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ea typeface="宋体" panose="02010600030101010101" pitchFamily="2" charset="-122"/>
              </a:defRPr>
            </a:lvl1pPr>
          </a:lstStyle>
          <a:p>
            <a:pPr>
              <a:defRPr/>
            </a:pPr>
            <a:fld id="{1BFCBCF1-3473-4C76-8EDC-CFC78FB467E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BFCBCF1-3473-4C76-8EDC-CFC78FB467E8}" type="slidenum">
              <a:rPr lang="en-US" altLang="zh-CN" smtClean="0"/>
              <a:pPr>
                <a:defRPr/>
              </a:pPr>
              <a:t>29</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fld id="{A8489BDF-E60E-4D28-B4A2-2E8FFC424961}" type="slidenum">
              <a:rPr lang="en-US" altLang="zh-CN" sz="1200" b="0">
                <a:solidFill>
                  <a:schemeClr val="tx1"/>
                </a:solidFill>
                <a:ea typeface="宋体" panose="02010600030101010101" pitchFamily="2" charset="-122"/>
              </a:rPr>
              <a:pPr/>
              <a:t>57</a:t>
            </a:fld>
            <a:endParaRPr lang="en-US" altLang="zh-CN" sz="1200" b="0">
              <a:solidFill>
                <a:schemeClr val="tx1"/>
              </a:solidFill>
              <a:ea typeface="宋体" panose="02010600030101010101" pitchFamily="2" charset="-122"/>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BFCBCF1-3473-4C76-8EDC-CFC78FB467E8}" type="slidenum">
              <a:rPr lang="en-US" altLang="zh-CN" smtClean="0"/>
              <a:pPr>
                <a:defRPr/>
              </a:pPr>
              <a:t>72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fld id="{B88BCE81-D02F-4F6B-A4E7-1166179BB19D}" type="slidenum">
              <a:rPr lang="en-US" altLang="zh-CN" sz="1200" b="0">
                <a:solidFill>
                  <a:schemeClr val="tx1"/>
                </a:solidFill>
                <a:ea typeface="宋体" panose="02010600030101010101" pitchFamily="2" charset="-122"/>
              </a:rPr>
              <a:pPr/>
              <a:t>39</a:t>
            </a:fld>
            <a:endParaRPr lang="en-US" altLang="zh-CN" sz="1200" b="0">
              <a:solidFill>
                <a:schemeClr val="tx1"/>
              </a:solidFill>
              <a:ea typeface="宋体" panose="02010600030101010101" pitchFamily="2"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fld id="{3E970659-2649-4ABC-8F7C-7F61C75CE63C}" type="slidenum">
              <a:rPr lang="en-US" altLang="zh-CN" sz="1200" b="0">
                <a:solidFill>
                  <a:schemeClr val="tx1"/>
                </a:solidFill>
                <a:ea typeface="宋体" panose="02010600030101010101" pitchFamily="2" charset="-122"/>
              </a:rPr>
              <a:pPr/>
              <a:t>40</a:t>
            </a:fld>
            <a:endParaRPr lang="en-US" altLang="zh-CN" sz="1200" b="0">
              <a:solidFill>
                <a:schemeClr val="tx1"/>
              </a:solidFill>
              <a:ea typeface="宋体" panose="02010600030101010101" pitchFamily="2" charset="-122"/>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fld id="{1C9A349A-1160-45EC-80EE-C724B1E1C53E}" type="slidenum">
              <a:rPr lang="en-US" altLang="zh-CN" sz="1200" b="0">
                <a:solidFill>
                  <a:schemeClr val="tx1"/>
                </a:solidFill>
                <a:ea typeface="宋体" panose="02010600030101010101" pitchFamily="2" charset="-122"/>
              </a:rPr>
              <a:pPr/>
              <a:t>41</a:t>
            </a:fld>
            <a:endParaRPr lang="en-US" altLang="zh-CN" sz="1200" b="0">
              <a:solidFill>
                <a:schemeClr val="tx1"/>
              </a:solidFill>
              <a:ea typeface="宋体" panose="02010600030101010101" pitchFamily="2" charset="-122"/>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fld id="{CB685CA0-354E-4E61-9E8C-A4C9DE04A20C}" type="slidenum">
              <a:rPr lang="en-US" altLang="zh-CN" sz="1200" b="0">
                <a:solidFill>
                  <a:schemeClr val="tx1"/>
                </a:solidFill>
                <a:ea typeface="宋体" panose="02010600030101010101" pitchFamily="2" charset="-122"/>
              </a:rPr>
              <a:pPr/>
              <a:t>43</a:t>
            </a:fld>
            <a:endParaRPr lang="en-US" altLang="zh-CN" sz="1200" b="0">
              <a:solidFill>
                <a:schemeClr val="tx1"/>
              </a:solidFill>
              <a:ea typeface="宋体" panose="02010600030101010101" pitchFamily="2" charset="-122"/>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fld id="{A12ABC57-86D4-402D-BEC1-BCC5C220ABB7}" type="slidenum">
              <a:rPr lang="en-US" altLang="zh-CN" sz="1200" b="0">
                <a:solidFill>
                  <a:schemeClr val="tx1"/>
                </a:solidFill>
                <a:ea typeface="宋体" panose="02010600030101010101" pitchFamily="2" charset="-122"/>
              </a:rPr>
              <a:pPr/>
              <a:t>44</a:t>
            </a:fld>
            <a:endParaRPr lang="en-US" altLang="zh-CN" sz="1200" b="0">
              <a:solidFill>
                <a:schemeClr val="tx1"/>
              </a:solidFill>
              <a:ea typeface="宋体" panose="02010600030101010101" pitchFamily="2" charset="-122"/>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fld id="{9FDFA2AA-E462-438A-97CE-BAD41D2464D3}" type="slidenum">
              <a:rPr lang="en-US" altLang="zh-CN" sz="1200" b="0">
                <a:solidFill>
                  <a:schemeClr val="tx1"/>
                </a:solidFill>
                <a:ea typeface="宋体" panose="02010600030101010101" pitchFamily="2" charset="-122"/>
              </a:rPr>
              <a:pPr/>
              <a:t>45</a:t>
            </a:fld>
            <a:endParaRPr lang="en-US" altLang="zh-CN" sz="1200" b="0">
              <a:solidFill>
                <a:schemeClr val="tx1"/>
              </a:solidFill>
              <a:ea typeface="宋体" panose="02010600030101010101" pitchFamily="2" charset="-122"/>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fld id="{C30CD664-60B7-4344-B735-1BEC07772968}" type="slidenum">
              <a:rPr lang="en-US" altLang="zh-CN" sz="1200" b="0">
                <a:solidFill>
                  <a:schemeClr val="tx1"/>
                </a:solidFill>
                <a:ea typeface="宋体" panose="02010600030101010101" pitchFamily="2" charset="-122"/>
              </a:rPr>
              <a:pPr/>
              <a:t>47</a:t>
            </a:fld>
            <a:endParaRPr lang="en-US" altLang="zh-CN" sz="1200" b="0">
              <a:solidFill>
                <a:schemeClr val="tx1"/>
              </a:solidFill>
              <a:ea typeface="宋体" panose="02010600030101010101" pitchFamily="2" charset="-122"/>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fld id="{479E5F63-7F94-4450-AB43-9463F3517C66}" type="slidenum">
              <a:rPr lang="en-US" altLang="zh-CN" sz="1200" b="0">
                <a:solidFill>
                  <a:schemeClr val="tx1"/>
                </a:solidFill>
                <a:ea typeface="宋体" panose="02010600030101010101" pitchFamily="2" charset="-122"/>
              </a:rPr>
              <a:pPr/>
              <a:t>49</a:t>
            </a:fld>
            <a:endParaRPr lang="en-US" altLang="zh-CN" sz="1200" b="0">
              <a:solidFill>
                <a:schemeClr val="tx1"/>
              </a:solidFill>
              <a:ea typeface="宋体" panose="02010600030101010101" pitchFamily="2" charset="-122"/>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70858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423830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46590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64259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72085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20829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70180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04223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83687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061155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28398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smtClean="0">
                <a:solidFill>
                  <a:schemeClr val="tx1"/>
                </a:solidFill>
                <a:ea typeface="+mn-ea"/>
              </a:defRPr>
            </a:lvl1pPr>
          </a:lstStyle>
          <a:p>
            <a:pPr>
              <a:defRPr/>
            </a:pPr>
            <a:endParaRPr lang="en-US" altLang="zh-CN"/>
          </a:p>
        </p:txBody>
      </p:sp>
      <p:sp>
        <p:nvSpPr>
          <p:cNvPr id="1029" name="Rectangle 8">
            <a:hlinkClick r:id="" action="ppaction://hlinkshowjump?jump=previousslide"/>
          </p:cNvPr>
          <p:cNvSpPr>
            <a:spLocks noChangeArrowheads="1"/>
          </p:cNvSpPr>
          <p:nvPr userDrawn="1"/>
        </p:nvSpPr>
        <p:spPr bwMode="auto">
          <a:xfrm>
            <a:off x="6464300" y="6243638"/>
            <a:ext cx="496888" cy="398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030" name="Rectangle 9">
            <a:hlinkClick r:id="" action="ppaction://hlinkshowjump?jump=nextslide"/>
          </p:cNvPr>
          <p:cNvSpPr>
            <a:spLocks noChangeArrowheads="1"/>
          </p:cNvSpPr>
          <p:nvPr userDrawn="1"/>
        </p:nvSpPr>
        <p:spPr bwMode="auto">
          <a:xfrm>
            <a:off x="7123113" y="6264275"/>
            <a:ext cx="496887" cy="377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031" name="Oval 10">
            <a:hlinkClick r:id="" action="ppaction://hlinkshowjump?jump=firstslide"/>
          </p:cNvPr>
          <p:cNvSpPr>
            <a:spLocks noChangeArrowheads="1"/>
          </p:cNvSpPr>
          <p:nvPr userDrawn="1"/>
        </p:nvSpPr>
        <p:spPr bwMode="auto">
          <a:xfrm>
            <a:off x="7812088" y="6248400"/>
            <a:ext cx="1054100" cy="393700"/>
          </a:xfrm>
          <a:prstGeom prst="ellipse">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pic>
        <p:nvPicPr>
          <p:cNvPr id="1032" name="Picture 11" descr="彩色校徽"/>
          <p:cNvPicPr>
            <a:picLocks noChangeAspect="1" noChangeArrowheads="1"/>
          </p:cNvPicPr>
          <p:nvPr userDrawn="1"/>
        </p:nvPicPr>
        <p:blipFill>
          <a:blip r:embed="rId14">
            <a:extLst>
              <a:ext uri="{28A0092B-C50C-407E-A947-70E740481C1C}">
                <a14:useLocalDpi xmlns="" xmlns:a14="http://schemas.microsoft.com/office/drawing/2010/main" val="0"/>
              </a:ext>
            </a:extLst>
          </a:blip>
          <a:srcRect/>
          <a:stretch>
            <a:fillRect/>
          </a:stretch>
        </p:blipFill>
        <p:spPr bwMode="auto">
          <a:xfrm>
            <a:off x="250825" y="6173788"/>
            <a:ext cx="3016250" cy="684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4.gi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6.jpeg"/><Relationship Id="rId7"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descr="画布"/>
          <p:cNvSpPr>
            <a:spLocks noGrp="1" noChangeArrowheads="1"/>
          </p:cNvSpPr>
          <p:nvPr>
            <p:ph type="ctrTitle"/>
          </p:nvPr>
        </p:nvSpPr>
        <p:spPr>
          <a:xfrm>
            <a:off x="2574925" y="1023938"/>
            <a:ext cx="4343400" cy="990600"/>
          </a:xfrm>
          <a:effectLst>
            <a:outerShdw dist="35921" dir="2700000" algn="ctr" rotWithShape="0">
              <a:schemeClr val="bg2"/>
            </a:outerShdw>
          </a:effectLst>
          <a:extLst>
            <a:ext uri="{909E8E84-426E-40DD-AFC4-6F175D3DCCD1}">
              <a14:hiddenFill xmlns="" xmlns:a14="http://schemas.microsoft.com/office/drawing/2010/main">
                <a:blipFill dpi="0" rotWithShape="0">
                  <a:blip/>
                  <a:srcRect/>
                  <a:tile tx="0" ty="0" sx="100000" sy="100000" flip="none" algn="tl"/>
                </a:blipFill>
              </a14:hiddenFill>
            </a:ext>
          </a:extLst>
        </p:spPr>
        <p:txBody>
          <a:bodyPr anchor="ctr"/>
          <a:lstStyle/>
          <a:p>
            <a:pPr eaLnBrk="1" hangingPunct="1"/>
            <a:r>
              <a:rPr lang="zh-CN" altLang="en-US" sz="5400" b="1" smtClean="0">
                <a:solidFill>
                  <a:srgbClr val="FFFF00"/>
                </a:solidFill>
                <a:latin typeface="隶书" panose="02010509060101010101" pitchFamily="49" charset="-122"/>
                <a:ea typeface="隶书" panose="02010509060101010101" pitchFamily="49" charset="-122"/>
              </a:rPr>
              <a:t>第 三 章</a:t>
            </a:r>
            <a:endParaRPr lang="zh-CN" altLang="en-US" sz="5400" smtClean="0">
              <a:solidFill>
                <a:srgbClr val="FFFF00"/>
              </a:solidFill>
            </a:endParaRPr>
          </a:p>
        </p:txBody>
      </p:sp>
      <p:sp>
        <p:nvSpPr>
          <p:cNvPr id="3075" name="Text Box 4"/>
          <p:cNvSpPr txBox="1">
            <a:spLocks noChangeArrowheads="1"/>
          </p:cNvSpPr>
          <p:nvPr/>
        </p:nvSpPr>
        <p:spPr bwMode="auto">
          <a:xfrm>
            <a:off x="228600" y="228600"/>
            <a:ext cx="1371600" cy="1433513"/>
          </a:xfrm>
          <a:prstGeom prst="rect">
            <a:avLst/>
          </a:prstGeom>
          <a:noFill/>
          <a:ln>
            <a:noFill/>
          </a:ln>
          <a:effectLst>
            <a:outerShdw dist="53882" dir="2700000" algn="ctr" rotWithShape="0">
              <a:schemeClr val="tx2"/>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en-US" altLang="zh-CN" sz="8800">
                <a:solidFill>
                  <a:srgbClr val="FF3300"/>
                </a:solidFill>
                <a:latin typeface="Arial" panose="020B0604020202020204" pitchFamily="34" charset="0"/>
                <a:ea typeface="宋体" panose="02010600030101010101" pitchFamily="2" charset="-122"/>
              </a:rPr>
              <a:t>3</a:t>
            </a:r>
          </a:p>
        </p:txBody>
      </p:sp>
      <p:sp>
        <p:nvSpPr>
          <p:cNvPr id="3077" name="Text Box 5"/>
          <p:cNvSpPr txBox="1">
            <a:spLocks noChangeArrowheads="1"/>
          </p:cNvSpPr>
          <p:nvPr/>
        </p:nvSpPr>
        <p:spPr bwMode="auto">
          <a:xfrm>
            <a:off x="1285875" y="2754313"/>
            <a:ext cx="6840538" cy="1098550"/>
          </a:xfrm>
          <a:prstGeom prst="rect">
            <a:avLst/>
          </a:prstGeom>
          <a:noFill/>
          <a:ln>
            <a:noFill/>
          </a:ln>
          <a:effectLst>
            <a:outerShdw dist="53882" dir="2700000" algn="ctr" rotWithShape="0">
              <a:schemeClr val="tx2"/>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b="0">
                <a:solidFill>
                  <a:srgbClr val="FFFF00"/>
                </a:solidFill>
                <a:ea typeface="华文新魏" panose="02010800040101010101" pitchFamily="2" charset="-122"/>
              </a:rPr>
              <a:t>软件设计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ox(out)">
                                      <p:cBhvr>
                                        <p:cTn id="7" dur="500"/>
                                        <p:tgtEl>
                                          <p:spTgt spid="3074"/>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3077"/>
                                        </p:tgtEl>
                                        <p:attrNameLst>
                                          <p:attrName>style.visibility</p:attrName>
                                        </p:attrNameLst>
                                      </p:cBhvr>
                                      <p:to>
                                        <p:strVal val="visible"/>
                                      </p:to>
                                    </p:set>
                                    <p:anim calcmode="lin" valueType="num">
                                      <p:cBhvr>
                                        <p:cTn id="11" dur="1000" fill="hold"/>
                                        <p:tgtEl>
                                          <p:spTgt spid="3077"/>
                                        </p:tgtEl>
                                        <p:attrNameLst>
                                          <p:attrName>ppt_w</p:attrName>
                                        </p:attrNameLst>
                                      </p:cBhvr>
                                      <p:tavLst>
                                        <p:tav tm="0">
                                          <p:val>
                                            <p:fltVal val="0"/>
                                          </p:val>
                                        </p:tav>
                                        <p:tav tm="100000">
                                          <p:val>
                                            <p:strVal val="#ppt_w"/>
                                          </p:val>
                                        </p:tav>
                                      </p:tavLst>
                                    </p:anim>
                                    <p:anim calcmode="lin" valueType="num">
                                      <p:cBhvr>
                                        <p:cTn id="12" dur="1000" fill="hold"/>
                                        <p:tgtEl>
                                          <p:spTgt spid="3077"/>
                                        </p:tgtEl>
                                        <p:attrNameLst>
                                          <p:attrName>ppt_h</p:attrName>
                                        </p:attrNameLst>
                                      </p:cBhvr>
                                      <p:tavLst>
                                        <p:tav tm="0">
                                          <p:val>
                                            <p:fltVal val="0"/>
                                          </p:val>
                                        </p:tav>
                                        <p:tav tm="100000">
                                          <p:val>
                                            <p:strVal val="#ppt_h"/>
                                          </p:val>
                                        </p:tav>
                                      </p:tavLst>
                                    </p:anim>
                                    <p:animEffect transition="in" filter="fade">
                                      <p:cBhvr>
                                        <p:cTn id="13" dur="1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Text Box 5"/>
          <p:cNvSpPr txBox="1">
            <a:spLocks noChangeArrowheads="1"/>
          </p:cNvSpPr>
          <p:nvPr/>
        </p:nvSpPr>
        <p:spPr bwMode="auto">
          <a:xfrm>
            <a:off x="296863" y="773113"/>
            <a:ext cx="8550275" cy="5294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536575" indent="-536575">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20000"/>
              </a:spcBef>
            </a:pPr>
            <a:r>
              <a:rPr lang="zh-CN" altLang="en-US" sz="2600" dirty="0">
                <a:latin typeface="楷体" pitchFamily="49" charset="-122"/>
                <a:ea typeface="楷体" pitchFamily="49" charset="-122"/>
              </a:rPr>
              <a:t>缺陷：</a:t>
            </a:r>
          </a:p>
          <a:p>
            <a:pPr eaLnBrk="1" hangingPunct="1">
              <a:buFont typeface="宋体" panose="02010600030101010101" pitchFamily="2" charset="-122"/>
              <a:buAutoNum type="circleNumDbPlain"/>
            </a:pPr>
            <a:r>
              <a:rPr lang="zh-CN" altLang="zh-CN" dirty="0">
                <a:latin typeface="楷体" pitchFamily="49" charset="-122"/>
                <a:ea typeface="楷体" pitchFamily="49" charset="-122"/>
              </a:rPr>
              <a:t>虽然共享数据得到了有效的管理，但随之而来的问题是各子系统必须有一致的数据视图，以便能共享数据，换句话说，就是各子系统之间为了能共享数据必须走一条折中的路线，这不可避免地会影响整个系统的性能。</a:t>
            </a:r>
          </a:p>
          <a:p>
            <a:pPr eaLnBrk="1" hangingPunct="1">
              <a:buFont typeface="宋体" panose="02010600030101010101" pitchFamily="2" charset="-122"/>
              <a:buAutoNum type="circleNumDbPlain"/>
            </a:pPr>
            <a:r>
              <a:rPr lang="zh-CN" altLang="zh-CN" dirty="0">
                <a:latin typeface="楷体" pitchFamily="49" charset="-122"/>
                <a:ea typeface="楷体" pitchFamily="49" charset="-122"/>
              </a:rPr>
              <a:t>一个子系统发生了改变，它产生的数据结构也可能发生改变。为了其他共享的目的，数据翻译系统会被用到。但这种翻译的代价是很高的，并且有时是不可能完成的。</a:t>
            </a:r>
          </a:p>
          <a:p>
            <a:pPr eaLnBrk="1" hangingPunct="1">
              <a:buFont typeface="宋体" panose="02010600030101010101" pitchFamily="2" charset="-122"/>
              <a:buAutoNum type="circleNumDbPlain"/>
            </a:pPr>
            <a:r>
              <a:rPr lang="zh-CN" altLang="zh-CN" dirty="0">
                <a:latin typeface="楷体" pitchFamily="49" charset="-122"/>
                <a:ea typeface="楷体" pitchFamily="49" charset="-122"/>
              </a:rPr>
              <a:t>中央数据仓库和各子系统拥有的数据库必须有相同的关于备份、安全、访问控制和恢复的策略，这可能会影响子系统的效率。</a:t>
            </a:r>
          </a:p>
          <a:p>
            <a:pPr eaLnBrk="1" hangingPunct="1">
              <a:buFont typeface="宋体" panose="02010600030101010101" pitchFamily="2" charset="-122"/>
              <a:buAutoNum type="circleNumDbPlain"/>
            </a:pPr>
            <a:r>
              <a:rPr lang="zh-CN" altLang="zh-CN" dirty="0">
                <a:latin typeface="楷体" pitchFamily="49" charset="-122"/>
                <a:ea typeface="楷体" pitchFamily="49" charset="-122"/>
              </a:rPr>
              <a:t>集中式的控制使数据和子系统的分布变得非常困难甚至成为不可能。这里分布一词指的是将数据或子系统分散到不同的机器上。</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34000"/>
                                  </p:iterate>
                                  <p:childTnLst>
                                    <p:set>
                                      <p:cBhvr>
                                        <p:cTn id="6" dur="1" fill="hold">
                                          <p:stCondLst>
                                            <p:cond delay="0"/>
                                          </p:stCondLst>
                                        </p:cTn>
                                        <p:tgtEl>
                                          <p:spTgt spid="126981">
                                            <p:txEl>
                                              <p:pRg st="0" end="0"/>
                                            </p:txEl>
                                          </p:spTgt>
                                        </p:tgtEl>
                                        <p:attrNameLst>
                                          <p:attrName>style.visibility</p:attrName>
                                        </p:attrNameLst>
                                      </p:cBhvr>
                                      <p:to>
                                        <p:strVal val="visible"/>
                                      </p:to>
                                    </p:set>
                                    <p:animEffect transition="in" filter="wipe(left)">
                                      <p:cBhvr>
                                        <p:cTn id="7" dur="1000"/>
                                        <p:tgtEl>
                                          <p:spTgt spid="1269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296863" y="903288"/>
            <a:ext cx="8507412" cy="2043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20000"/>
              </a:spcBef>
            </a:pPr>
            <a:r>
              <a:rPr lang="en-US" altLang="zh-CN" sz="2600" dirty="0">
                <a:solidFill>
                  <a:srgbClr val="FFFF00"/>
                </a:solidFill>
                <a:latin typeface="+mn-lt"/>
                <a:ea typeface="楷体" pitchFamily="49" charset="-122"/>
              </a:rPr>
              <a:t>3.2.3 </a:t>
            </a:r>
            <a:r>
              <a:rPr lang="zh-CN" altLang="en-US" sz="2600" dirty="0">
                <a:solidFill>
                  <a:srgbClr val="FFFF00"/>
                </a:solidFill>
                <a:latin typeface="+mn-lt"/>
                <a:ea typeface="楷体" pitchFamily="49" charset="-122"/>
              </a:rPr>
              <a:t>层次模型</a:t>
            </a:r>
            <a:r>
              <a:rPr lang="zh-CN" altLang="en-US" sz="2600" dirty="0">
                <a:latin typeface="+mn-lt"/>
                <a:ea typeface="楷体" pitchFamily="49" charset="-122"/>
              </a:rPr>
              <a:t>（</a:t>
            </a:r>
            <a:r>
              <a:rPr lang="en-US" altLang="zh-CN" sz="2600" dirty="0">
                <a:latin typeface="+mn-lt"/>
                <a:ea typeface="楷体" pitchFamily="49" charset="-122"/>
              </a:rPr>
              <a:t>The layered model</a:t>
            </a:r>
            <a:r>
              <a:rPr lang="zh-CN" altLang="en-US" sz="2600" dirty="0">
                <a:latin typeface="+mn-lt"/>
                <a:ea typeface="楷体" pitchFamily="49" charset="-122"/>
              </a:rPr>
              <a:t>）</a:t>
            </a:r>
          </a:p>
          <a:p>
            <a:pPr eaLnBrk="1" hangingPunct="1">
              <a:spcBef>
                <a:spcPct val="20000"/>
              </a:spcBef>
            </a:pPr>
            <a:r>
              <a:rPr lang="en-US" altLang="zh-CN" dirty="0" smtClean="0">
                <a:latin typeface="+mn-lt"/>
                <a:ea typeface="楷体" pitchFamily="49" charset="-122"/>
              </a:rPr>
              <a:t>        </a:t>
            </a:r>
            <a:r>
              <a:rPr lang="zh-CN" altLang="zh-CN" dirty="0" smtClean="0">
                <a:latin typeface="+mn-lt"/>
                <a:ea typeface="楷体" pitchFamily="49" charset="-122"/>
              </a:rPr>
              <a:t>层次结构</a:t>
            </a:r>
            <a:r>
              <a:rPr lang="zh-CN" altLang="zh-CN" dirty="0">
                <a:latin typeface="+mn-lt"/>
                <a:ea typeface="楷体" pitchFamily="49" charset="-122"/>
              </a:rPr>
              <a:t>模型将系统划分为若干层次，每个层次提供相应的服务，并且下层的服务只向它的直接上层提供。这种结构非常适合增量的软件开发，新增加的部分将位于原有的系统之上或将原系统包裹起来，进而扩展了原系统的功能。</a:t>
            </a:r>
            <a:endParaRPr lang="zh-CN" altLang="en-US" sz="2600" dirty="0">
              <a:latin typeface="+mn-lt"/>
              <a:ea typeface="楷体" pitchFamily="49" charset="-122"/>
            </a:endParaRPr>
          </a:p>
        </p:txBody>
      </p:sp>
      <p:pic>
        <p:nvPicPr>
          <p:cNvPr id="3" name="图片 2"/>
          <p:cNvPicPr>
            <a:picLocks noChangeAspect="1"/>
          </p:cNvPicPr>
          <p:nvPr/>
        </p:nvPicPr>
        <p:blipFill>
          <a:blip r:embed="rId2"/>
          <a:stretch>
            <a:fillRect/>
          </a:stretch>
        </p:blipFill>
        <p:spPr>
          <a:xfrm>
            <a:off x="1947863" y="3249613"/>
            <a:ext cx="5205412" cy="2789237"/>
          </a:xfrm>
          <a:prstGeom prst="rect">
            <a:avLst/>
          </a:prstGeom>
          <a:solidFill>
            <a:schemeClr val="accent5">
              <a:lumMod val="60000"/>
              <a:lumOff val="40000"/>
            </a:schemeClr>
          </a:solid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296863" y="903288"/>
            <a:ext cx="8507412" cy="2043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20000"/>
              </a:spcBef>
            </a:pPr>
            <a:r>
              <a:rPr lang="en-US" altLang="zh-CN" sz="2600" dirty="0">
                <a:solidFill>
                  <a:srgbClr val="FFFF00"/>
                </a:solidFill>
                <a:latin typeface="+mn-lt"/>
                <a:ea typeface="楷体" pitchFamily="49" charset="-122"/>
              </a:rPr>
              <a:t>3.2.4 </a:t>
            </a:r>
            <a:r>
              <a:rPr lang="zh-CN" altLang="en-US" sz="2600" dirty="0">
                <a:solidFill>
                  <a:srgbClr val="FFFF00"/>
                </a:solidFill>
                <a:latin typeface="+mn-lt"/>
                <a:ea typeface="楷体" pitchFamily="49" charset="-122"/>
              </a:rPr>
              <a:t>分布式模型</a:t>
            </a:r>
            <a:r>
              <a:rPr lang="zh-CN" altLang="en-US" sz="2600" dirty="0">
                <a:latin typeface="+mn-lt"/>
                <a:ea typeface="楷体" pitchFamily="49" charset="-122"/>
              </a:rPr>
              <a:t>（</a:t>
            </a:r>
            <a:r>
              <a:rPr lang="en-US" altLang="zh-CN" sz="2600" dirty="0">
                <a:latin typeface="+mn-lt"/>
                <a:ea typeface="楷体" pitchFamily="49" charset="-122"/>
              </a:rPr>
              <a:t>The distributed system model</a:t>
            </a:r>
            <a:r>
              <a:rPr lang="zh-CN" altLang="en-US" sz="2600" dirty="0">
                <a:latin typeface="+mn-lt"/>
                <a:ea typeface="楷体" pitchFamily="49" charset="-122"/>
              </a:rPr>
              <a:t>）</a:t>
            </a:r>
          </a:p>
          <a:p>
            <a:pPr eaLnBrk="1" hangingPunct="1">
              <a:spcBef>
                <a:spcPct val="20000"/>
              </a:spcBef>
            </a:pPr>
            <a:r>
              <a:rPr lang="en-US" altLang="zh-CN" dirty="0" smtClean="0">
                <a:latin typeface="+mn-lt"/>
                <a:ea typeface="楷体" pitchFamily="49" charset="-122"/>
              </a:rPr>
              <a:t>         </a:t>
            </a:r>
            <a:r>
              <a:rPr lang="zh-CN" altLang="zh-CN" dirty="0" smtClean="0">
                <a:latin typeface="+mn-lt"/>
                <a:ea typeface="楷体" pitchFamily="49" charset="-122"/>
              </a:rPr>
              <a:t>分布式结构</a:t>
            </a:r>
            <a:r>
              <a:rPr lang="zh-CN" altLang="zh-CN" dirty="0">
                <a:latin typeface="+mn-lt"/>
                <a:ea typeface="楷体" pitchFamily="49" charset="-122"/>
              </a:rPr>
              <a:t>中的节点可以是同构的（即具有相同的软</a:t>
            </a:r>
            <a:r>
              <a:rPr lang="en-US" altLang="zh-CN" dirty="0">
                <a:latin typeface="+mn-lt"/>
                <a:ea typeface="楷体" pitchFamily="49" charset="-122"/>
              </a:rPr>
              <a:t>/</a:t>
            </a:r>
            <a:r>
              <a:rPr lang="zh-CN" altLang="zh-CN" dirty="0">
                <a:latin typeface="+mn-lt"/>
                <a:ea typeface="楷体" pitchFamily="49" charset="-122"/>
              </a:rPr>
              <a:t>硬系统），也可以是异构的，只要系统的所有节点采用相同的网络协议，能够无障碍地交换数据就能达到要求。</a:t>
            </a:r>
            <a:r>
              <a:rPr lang="zh-CN" altLang="en-US" dirty="0">
                <a:latin typeface="+mn-lt"/>
                <a:ea typeface="楷体" pitchFamily="49" charset="-122"/>
              </a:rPr>
              <a:t>下</a:t>
            </a:r>
            <a:r>
              <a:rPr lang="zh-CN" altLang="zh-CN" dirty="0">
                <a:latin typeface="+mn-lt"/>
                <a:ea typeface="楷体" pitchFamily="49" charset="-122"/>
              </a:rPr>
              <a:t>图是分布式系统的网络拓扑结构。</a:t>
            </a:r>
            <a:endParaRPr lang="zh-CN" altLang="en-US" sz="2600" dirty="0">
              <a:latin typeface="+mn-lt"/>
              <a:ea typeface="楷体" pitchFamily="49" charset="-122"/>
            </a:endParaRPr>
          </a:p>
        </p:txBody>
      </p:sp>
      <p:pic>
        <p:nvPicPr>
          <p:cNvPr id="156674" name="Picture 4"/>
          <p:cNvPicPr>
            <a:picLocks noChangeAspect="1" noChangeArrowheads="1"/>
          </p:cNvPicPr>
          <p:nvPr/>
        </p:nvPicPr>
        <p:blipFill>
          <a:blip r:embed="rId2"/>
          <a:srcRect/>
          <a:stretch>
            <a:fillRect/>
          </a:stretch>
        </p:blipFill>
        <p:spPr bwMode="auto">
          <a:xfrm>
            <a:off x="1901825" y="3294063"/>
            <a:ext cx="5295900" cy="2520950"/>
          </a:xfrm>
          <a:prstGeom prst="rect">
            <a:avLst/>
          </a:prstGeom>
          <a:solidFill>
            <a:schemeClr val="accent5">
              <a:lumMod val="60000"/>
              <a:lumOff val="40000"/>
            </a:schemeClr>
          </a:solid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28596" y="857232"/>
            <a:ext cx="8550275" cy="4838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bg1"/>
                </a:solidFill>
                <a:latin typeface="Times New Roman" panose="02020603050405020304" pitchFamily="18" charset="0"/>
                <a:ea typeface="楷体_GB2312" pitchFamily="49" charset="-122"/>
              </a:defRPr>
            </a:lvl1pPr>
            <a:lvl2pPr marL="914400" indent="-457200">
              <a:defRPr kumimoji="1" sz="2400" b="1">
                <a:solidFill>
                  <a:schemeClr val="bg1"/>
                </a:solidFill>
                <a:latin typeface="Times New Roman" panose="02020603050405020304" pitchFamily="18" charset="0"/>
                <a:ea typeface="楷体_GB2312" pitchFamily="49" charset="-122"/>
              </a:defRPr>
            </a:lvl2pPr>
            <a:lvl3pPr marL="1371600" indent="-457200">
              <a:defRPr kumimoji="1" sz="2400" b="1">
                <a:solidFill>
                  <a:schemeClr val="bg1"/>
                </a:solidFill>
                <a:latin typeface="Times New Roman" panose="02020603050405020304" pitchFamily="18" charset="0"/>
                <a:ea typeface="楷体_GB2312" pitchFamily="49" charset="-122"/>
              </a:defRPr>
            </a:lvl3pPr>
            <a:lvl4pPr marL="1828800" indent="-457200">
              <a:defRPr kumimoji="1" sz="2400" b="1">
                <a:solidFill>
                  <a:schemeClr val="bg1"/>
                </a:solidFill>
                <a:latin typeface="Times New Roman" panose="02020603050405020304" pitchFamily="18" charset="0"/>
                <a:ea typeface="楷体_GB2312" pitchFamily="49" charset="-122"/>
              </a:defRPr>
            </a:lvl4pPr>
            <a:lvl5pPr marL="2286000" indent="-457200">
              <a:defRPr kumimoji="1" sz="2400" b="1">
                <a:solidFill>
                  <a:schemeClr val="bg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800" dirty="0">
                <a:solidFill>
                  <a:srgbClr val="FFFF66"/>
                </a:solidFill>
                <a:latin typeface="+mn-lt"/>
                <a:ea typeface="楷体" pitchFamily="49" charset="-122"/>
              </a:rPr>
              <a:t>分布式模型的主要优缺点：</a:t>
            </a:r>
          </a:p>
          <a:p>
            <a:pPr eaLnBrk="1" hangingPunct="1">
              <a:spcBef>
                <a:spcPct val="15000"/>
              </a:spcBef>
            </a:pPr>
            <a:r>
              <a:rPr lang="zh-CN" altLang="en-US" sz="2800" dirty="0">
                <a:latin typeface="+mn-lt"/>
                <a:ea typeface="楷体" pitchFamily="49" charset="-122"/>
              </a:rPr>
              <a:t>优点：</a:t>
            </a:r>
            <a:endParaRPr lang="en-US" altLang="zh-CN" sz="2800" dirty="0">
              <a:latin typeface="+mn-lt"/>
              <a:ea typeface="楷体" pitchFamily="49" charset="-122"/>
            </a:endParaRPr>
          </a:p>
          <a:p>
            <a:pPr eaLnBrk="1" hangingPunct="1">
              <a:spcBef>
                <a:spcPct val="15000"/>
              </a:spcBef>
            </a:pPr>
            <a:endParaRPr lang="zh-CN" altLang="en-US" sz="2800" dirty="0">
              <a:latin typeface="+mn-lt"/>
              <a:ea typeface="楷体" pitchFamily="49" charset="-122"/>
            </a:endParaRPr>
          </a:p>
          <a:p>
            <a:pPr eaLnBrk="1" hangingPunct="1">
              <a:buFont typeface="宋体" panose="02010600030101010101" pitchFamily="2" charset="-122"/>
              <a:buAutoNum type="circleNumDbPlain"/>
            </a:pPr>
            <a:r>
              <a:rPr lang="zh-CN" altLang="zh-CN" dirty="0">
                <a:latin typeface="+mn-lt"/>
                <a:ea typeface="楷体" pitchFamily="49" charset="-122"/>
              </a:rPr>
              <a:t>资源共享：系统中每个服务结点上的资源都可以被系统中的其他结点访问。</a:t>
            </a:r>
          </a:p>
          <a:p>
            <a:pPr eaLnBrk="1" hangingPunct="1">
              <a:buFont typeface="宋体" panose="02010600030101010101" pitchFamily="2" charset="-122"/>
              <a:buAutoNum type="circleNumDbPlain"/>
            </a:pPr>
            <a:r>
              <a:rPr lang="zh-CN" altLang="zh-CN" dirty="0">
                <a:latin typeface="+mn-lt"/>
                <a:ea typeface="楷体" pitchFamily="49" charset="-122"/>
              </a:rPr>
              <a:t>开放性高：系统可以方便地增删不同软、硬件结构的结点。</a:t>
            </a:r>
          </a:p>
          <a:p>
            <a:pPr eaLnBrk="1" hangingPunct="1">
              <a:buFont typeface="宋体" panose="02010600030101010101" pitchFamily="2" charset="-122"/>
              <a:buAutoNum type="circleNumDbPlain"/>
            </a:pPr>
            <a:r>
              <a:rPr lang="zh-CN" altLang="zh-CN" dirty="0">
                <a:latin typeface="+mn-lt"/>
                <a:ea typeface="楷体" pitchFamily="49" charset="-122"/>
              </a:rPr>
              <a:t>可伸缩性好：系统可以方便地增删新的服务资源以满足需要。</a:t>
            </a:r>
          </a:p>
          <a:p>
            <a:pPr eaLnBrk="1" hangingPunct="1">
              <a:buFont typeface="宋体" panose="02010600030101010101" pitchFamily="2" charset="-122"/>
              <a:buAutoNum type="circleNumDbPlain"/>
            </a:pPr>
            <a:r>
              <a:rPr lang="zh-CN" altLang="zh-CN" dirty="0">
                <a:latin typeface="+mn-lt"/>
                <a:ea typeface="楷体" pitchFamily="49" charset="-122"/>
              </a:rPr>
              <a:t>容错能力强：分布式系统中的信息冗余可以容忍一定程度的软、硬件故障。</a:t>
            </a:r>
          </a:p>
          <a:p>
            <a:pPr eaLnBrk="1" hangingPunct="1">
              <a:buFont typeface="宋体" panose="02010600030101010101" pitchFamily="2" charset="-122"/>
              <a:buAutoNum type="circleNumDbPlain"/>
            </a:pPr>
            <a:r>
              <a:rPr lang="zh-CN" altLang="zh-CN" dirty="0">
                <a:latin typeface="+mn-lt"/>
                <a:ea typeface="楷体" pitchFamily="49" charset="-122"/>
              </a:rPr>
              <a:t>透明性高：系统中的结点一般只需知道服务的位置而不必清楚系统的结构。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85720" y="500042"/>
            <a:ext cx="8550275" cy="56246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bg1"/>
                </a:solidFill>
                <a:latin typeface="Times New Roman" panose="02020603050405020304" pitchFamily="18" charset="0"/>
                <a:ea typeface="楷体_GB2312" pitchFamily="49" charset="-122"/>
              </a:defRPr>
            </a:lvl1pPr>
            <a:lvl2pPr marL="914400" indent="-457200">
              <a:defRPr kumimoji="1" sz="2400" b="1">
                <a:solidFill>
                  <a:schemeClr val="bg1"/>
                </a:solidFill>
                <a:latin typeface="Times New Roman" panose="02020603050405020304" pitchFamily="18" charset="0"/>
                <a:ea typeface="楷体_GB2312" pitchFamily="49" charset="-122"/>
              </a:defRPr>
            </a:lvl2pPr>
            <a:lvl3pPr marL="1371600" indent="-457200">
              <a:defRPr kumimoji="1" sz="2400" b="1">
                <a:solidFill>
                  <a:schemeClr val="bg1"/>
                </a:solidFill>
                <a:latin typeface="Times New Roman" panose="02020603050405020304" pitchFamily="18" charset="0"/>
                <a:ea typeface="楷体_GB2312" pitchFamily="49" charset="-122"/>
              </a:defRPr>
            </a:lvl3pPr>
            <a:lvl4pPr marL="1828800" indent="-457200">
              <a:defRPr kumimoji="1" sz="2400" b="1">
                <a:solidFill>
                  <a:schemeClr val="bg1"/>
                </a:solidFill>
                <a:latin typeface="Times New Roman" panose="02020603050405020304" pitchFamily="18" charset="0"/>
                <a:ea typeface="楷体_GB2312" pitchFamily="49" charset="-122"/>
              </a:defRPr>
            </a:lvl4pPr>
            <a:lvl5pPr marL="2286000" indent="-457200">
              <a:defRPr kumimoji="1" sz="2400" b="1">
                <a:solidFill>
                  <a:schemeClr val="bg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15000"/>
              </a:spcBef>
            </a:pPr>
            <a:r>
              <a:rPr lang="zh-CN" altLang="en-US" sz="2800" dirty="0" smtClean="0">
                <a:latin typeface="楷体" pitchFamily="49" charset="-122"/>
                <a:ea typeface="楷体" pitchFamily="49" charset="-122"/>
              </a:rPr>
              <a:t>  缺点</a:t>
            </a:r>
            <a:r>
              <a:rPr lang="zh-CN" altLang="en-US" sz="2800" dirty="0">
                <a:latin typeface="楷体" pitchFamily="49" charset="-122"/>
                <a:ea typeface="楷体" pitchFamily="49" charset="-122"/>
              </a:rPr>
              <a:t>：</a:t>
            </a:r>
            <a:endParaRPr lang="en-US" altLang="zh-CN" sz="2800" dirty="0">
              <a:latin typeface="楷体" pitchFamily="49" charset="-122"/>
              <a:ea typeface="楷体" pitchFamily="49" charset="-122"/>
            </a:endParaRPr>
          </a:p>
          <a:p>
            <a:pPr eaLnBrk="1" hangingPunct="1">
              <a:spcBef>
                <a:spcPct val="15000"/>
              </a:spcBef>
            </a:pPr>
            <a:endParaRPr lang="zh-CN" altLang="en-US" sz="1000" dirty="0">
              <a:latin typeface="楷体" pitchFamily="49" charset="-122"/>
              <a:ea typeface="楷体" pitchFamily="49" charset="-122"/>
            </a:endParaRPr>
          </a:p>
          <a:p>
            <a:pPr eaLnBrk="1" hangingPunct="1">
              <a:spcBef>
                <a:spcPts val="600"/>
              </a:spcBef>
              <a:buFont typeface="宋体" panose="02010600030101010101" pitchFamily="2" charset="-122"/>
              <a:buAutoNum type="circleNumDbPlain"/>
            </a:pPr>
            <a:r>
              <a:rPr lang="zh-CN" altLang="zh-CN" sz="2500" dirty="0">
                <a:latin typeface="楷体" pitchFamily="49" charset="-122"/>
                <a:ea typeface="楷体" pitchFamily="49" charset="-122"/>
              </a:rPr>
              <a:t>复杂性：分布式系统比集中式系统要复杂的多。集中式系统的性能主要依赖于主机的处理器能力，而分布式系统的性能则还会依赖于网络的带宽，这让情况变得更加复杂。</a:t>
            </a:r>
          </a:p>
          <a:p>
            <a:pPr eaLnBrk="1" hangingPunct="1">
              <a:spcBef>
                <a:spcPts val="600"/>
              </a:spcBef>
              <a:buFont typeface="宋体" panose="02010600030101010101" pitchFamily="2" charset="-122"/>
              <a:buAutoNum type="circleNumDbPlain"/>
            </a:pPr>
            <a:r>
              <a:rPr lang="zh-CN" altLang="zh-CN" sz="2500" dirty="0">
                <a:latin typeface="楷体" pitchFamily="49" charset="-122"/>
                <a:ea typeface="楷体" pitchFamily="49" charset="-122"/>
              </a:rPr>
              <a:t>安全性：网络环境随时面临着各种威胁，如病毒、恶意代码、非法访问等，如何保证安全性是一个让人头疼的问题。</a:t>
            </a:r>
          </a:p>
          <a:p>
            <a:pPr eaLnBrk="1" hangingPunct="1">
              <a:spcBef>
                <a:spcPts val="600"/>
              </a:spcBef>
              <a:buFont typeface="宋体" panose="02010600030101010101" pitchFamily="2" charset="-122"/>
              <a:buAutoNum type="circleNumDbPlain"/>
            </a:pPr>
            <a:r>
              <a:rPr lang="zh-CN" altLang="zh-CN" sz="2500" dirty="0">
                <a:latin typeface="楷体" pitchFamily="49" charset="-122"/>
                <a:ea typeface="楷体" pitchFamily="49" charset="-122"/>
              </a:rPr>
              <a:t>可管理性：分布式系统的开放性使得系统常常是异构的。显而易见，管理异构的系统比管理主机系统要困难得多。</a:t>
            </a:r>
          </a:p>
          <a:p>
            <a:pPr eaLnBrk="1" hangingPunct="1">
              <a:spcBef>
                <a:spcPts val="600"/>
              </a:spcBef>
              <a:buFont typeface="宋体" panose="02010600030101010101" pitchFamily="2" charset="-122"/>
              <a:buAutoNum type="circleNumDbPlain"/>
            </a:pPr>
            <a:r>
              <a:rPr lang="zh-CN" altLang="zh-CN" sz="2500" dirty="0">
                <a:latin typeface="楷体" pitchFamily="49" charset="-122"/>
                <a:ea typeface="楷体" pitchFamily="49" charset="-122"/>
              </a:rPr>
              <a:t>不可预知性：这主要指系统的响应时间。网络环境本身的特点决定了网络负载会明显地影响整个系统的响应时间。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41313" y="414338"/>
            <a:ext cx="8802687" cy="4770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10000"/>
              </a:spcBef>
            </a:pPr>
            <a:r>
              <a:rPr lang="en-US" altLang="zh-CN" sz="2500" dirty="0">
                <a:solidFill>
                  <a:srgbClr val="FFFF00"/>
                </a:solidFill>
                <a:latin typeface="+mn-lt"/>
                <a:ea typeface="楷体" pitchFamily="49" charset="-122"/>
              </a:rPr>
              <a:t>1</a:t>
            </a:r>
            <a:r>
              <a:rPr lang="zh-CN" altLang="en-US" sz="2500" dirty="0">
                <a:solidFill>
                  <a:srgbClr val="FFFF00"/>
                </a:solidFill>
                <a:latin typeface="+mn-lt"/>
                <a:ea typeface="楷体" pitchFamily="49" charset="-122"/>
              </a:rPr>
              <a:t>、 客户机</a:t>
            </a:r>
            <a:r>
              <a:rPr lang="en-US" altLang="zh-CN" sz="2500" dirty="0">
                <a:solidFill>
                  <a:srgbClr val="FFFF00"/>
                </a:solidFill>
                <a:latin typeface="+mn-lt"/>
                <a:ea typeface="楷体" pitchFamily="49" charset="-122"/>
              </a:rPr>
              <a:t>/</a:t>
            </a:r>
            <a:r>
              <a:rPr lang="zh-CN" altLang="en-US" sz="2500" dirty="0">
                <a:solidFill>
                  <a:srgbClr val="FFFF00"/>
                </a:solidFill>
                <a:latin typeface="+mn-lt"/>
                <a:ea typeface="楷体" pitchFamily="49" charset="-122"/>
              </a:rPr>
              <a:t>服务器模型</a:t>
            </a:r>
            <a:r>
              <a:rPr lang="zh-CN" altLang="en-US" sz="2500" dirty="0">
                <a:latin typeface="+mn-lt"/>
                <a:ea typeface="楷体" pitchFamily="49" charset="-122"/>
              </a:rPr>
              <a:t>（</a:t>
            </a:r>
            <a:r>
              <a:rPr lang="en-US" altLang="zh-CN" sz="2500" dirty="0">
                <a:latin typeface="+mn-lt"/>
                <a:ea typeface="楷体" pitchFamily="49" charset="-122"/>
              </a:rPr>
              <a:t>Client/Server Architectural Model</a:t>
            </a:r>
            <a:r>
              <a:rPr lang="zh-CN" altLang="en-US" sz="2500" dirty="0">
                <a:latin typeface="+mn-lt"/>
                <a:ea typeface="楷体" pitchFamily="49" charset="-122"/>
              </a:rPr>
              <a:t>） </a:t>
            </a:r>
          </a:p>
        </p:txBody>
      </p:sp>
      <p:sp>
        <p:nvSpPr>
          <p:cNvPr id="110595" name="Text Box 3"/>
          <p:cNvSpPr txBox="1">
            <a:spLocks noChangeArrowheads="1"/>
          </p:cNvSpPr>
          <p:nvPr/>
        </p:nvSpPr>
        <p:spPr bwMode="auto">
          <a:xfrm>
            <a:off x="476250" y="954088"/>
            <a:ext cx="8415338" cy="2624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15000"/>
              </a:spcBef>
            </a:pPr>
            <a:r>
              <a:rPr lang="en-US" altLang="zh-CN" sz="2800" dirty="0">
                <a:solidFill>
                  <a:srgbClr val="FFFFFF"/>
                </a:solidFill>
                <a:latin typeface="+mn-lt"/>
                <a:ea typeface="楷体" pitchFamily="49" charset="-122"/>
              </a:rPr>
              <a:t>        </a:t>
            </a:r>
            <a:r>
              <a:rPr lang="en-US" altLang="zh-CN" sz="2600" dirty="0">
                <a:solidFill>
                  <a:srgbClr val="FFFFFF"/>
                </a:solidFill>
                <a:latin typeface="+mn-lt"/>
                <a:ea typeface="楷体" pitchFamily="49" charset="-122"/>
              </a:rPr>
              <a:t>C/S</a:t>
            </a:r>
            <a:r>
              <a:rPr lang="zh-CN" altLang="en-US" sz="2600" dirty="0">
                <a:solidFill>
                  <a:srgbClr val="FFFFFF"/>
                </a:solidFill>
                <a:latin typeface="+mn-lt"/>
                <a:ea typeface="楷体" pitchFamily="49" charset="-122"/>
              </a:rPr>
              <a:t>结构是一种</a:t>
            </a:r>
            <a:r>
              <a:rPr lang="zh-CN" altLang="en-US" sz="2600" dirty="0">
                <a:solidFill>
                  <a:srgbClr val="FFFF66"/>
                </a:solidFill>
                <a:latin typeface="+mn-lt"/>
                <a:ea typeface="楷体" pitchFamily="49" charset="-122"/>
              </a:rPr>
              <a:t>分布式模型</a:t>
            </a:r>
            <a:r>
              <a:rPr lang="zh-CN" altLang="en-US" sz="2600" dirty="0">
                <a:solidFill>
                  <a:srgbClr val="FFFFFF"/>
                </a:solidFill>
                <a:latin typeface="+mn-lt"/>
                <a:ea typeface="楷体" pitchFamily="49" charset="-122"/>
              </a:rPr>
              <a:t>，采用发请求、得结果的模式：</a:t>
            </a:r>
          </a:p>
          <a:p>
            <a:pPr eaLnBrk="1" hangingPunct="1">
              <a:spcBef>
                <a:spcPct val="15000"/>
              </a:spcBef>
            </a:pPr>
            <a:r>
              <a:rPr lang="zh-CN" altLang="en-US" sz="2600" dirty="0">
                <a:solidFill>
                  <a:srgbClr val="FFFF00"/>
                </a:solidFill>
                <a:latin typeface="+mn-lt"/>
                <a:ea typeface="楷体" pitchFamily="49" charset="-122"/>
              </a:rPr>
              <a:t>客户机    </a:t>
            </a:r>
            <a:r>
              <a:rPr lang="zh-CN" altLang="en-US" sz="2600" dirty="0">
                <a:solidFill>
                  <a:srgbClr val="FFFFFF"/>
                </a:solidFill>
                <a:latin typeface="+mn-lt"/>
                <a:ea typeface="楷体" pitchFamily="49" charset="-122"/>
              </a:rPr>
              <a:t>向服务器发出请求</a:t>
            </a:r>
            <a:r>
              <a:rPr lang="en-US" altLang="zh-CN" sz="2600" dirty="0">
                <a:solidFill>
                  <a:srgbClr val="FFFFFF"/>
                </a:solidFill>
                <a:latin typeface="+mn-lt"/>
                <a:ea typeface="楷体" pitchFamily="49" charset="-122"/>
              </a:rPr>
              <a:t>(</a:t>
            </a:r>
            <a:r>
              <a:rPr lang="zh-CN" altLang="en-US" sz="2600" dirty="0">
                <a:solidFill>
                  <a:srgbClr val="FFFFFF"/>
                </a:solidFill>
                <a:latin typeface="+mn-lt"/>
                <a:ea typeface="楷体" pitchFamily="49" charset="-122"/>
              </a:rPr>
              <a:t>数据请求、网页请求、文件传输请求等等</a:t>
            </a:r>
            <a:r>
              <a:rPr lang="en-US" altLang="zh-CN" sz="2600" dirty="0">
                <a:solidFill>
                  <a:srgbClr val="FFFFFF"/>
                </a:solidFill>
                <a:latin typeface="+mn-lt"/>
                <a:ea typeface="楷体" pitchFamily="49" charset="-122"/>
              </a:rPr>
              <a:t>)</a:t>
            </a:r>
            <a:r>
              <a:rPr lang="zh-CN" altLang="en-US" sz="2600" dirty="0">
                <a:solidFill>
                  <a:srgbClr val="FFFFFF"/>
                </a:solidFill>
                <a:latin typeface="+mn-lt"/>
                <a:ea typeface="楷体" pitchFamily="49" charset="-122"/>
              </a:rPr>
              <a:t>，</a:t>
            </a:r>
          </a:p>
          <a:p>
            <a:pPr eaLnBrk="1" hangingPunct="1">
              <a:spcBef>
                <a:spcPct val="15000"/>
              </a:spcBef>
            </a:pPr>
            <a:r>
              <a:rPr lang="zh-CN" altLang="en-US" sz="2600" dirty="0">
                <a:solidFill>
                  <a:srgbClr val="FFFF00"/>
                </a:solidFill>
                <a:latin typeface="+mn-lt"/>
                <a:ea typeface="楷体" pitchFamily="49" charset="-122"/>
              </a:rPr>
              <a:t>服务器   </a:t>
            </a:r>
            <a:r>
              <a:rPr lang="zh-CN" altLang="en-US" sz="2600" dirty="0">
                <a:solidFill>
                  <a:srgbClr val="FFFFFF"/>
                </a:solidFill>
                <a:latin typeface="+mn-lt"/>
                <a:ea typeface="楷体" pitchFamily="49" charset="-122"/>
              </a:rPr>
              <a:t>响应请求，进行相应的操作，将结果回传给客户机，客户机再将格式化后的结果呈现给用户。</a:t>
            </a:r>
          </a:p>
        </p:txBody>
      </p:sp>
      <p:pic>
        <p:nvPicPr>
          <p:cNvPr id="110596" name="Picture 4" descr="变色小球"/>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344488" y="1993900"/>
            <a:ext cx="179387" cy="179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597" name="Picture 5" descr="变色小球"/>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342900" y="2849563"/>
            <a:ext cx="180975" cy="180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0653" name="Text Box 61"/>
          <p:cNvSpPr txBox="1">
            <a:spLocks noChangeArrowheads="1"/>
          </p:cNvSpPr>
          <p:nvPr/>
        </p:nvSpPr>
        <p:spPr bwMode="auto">
          <a:xfrm>
            <a:off x="592138" y="3563938"/>
            <a:ext cx="8551862"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2800" dirty="0" smtClean="0">
                <a:latin typeface="+mn-lt"/>
                <a:ea typeface="楷体" pitchFamily="49" charset="-122"/>
              </a:rPr>
              <a:t>C/S</a:t>
            </a:r>
            <a:r>
              <a:rPr lang="zh-CN" altLang="en-US" sz="2800" dirty="0" smtClean="0">
                <a:latin typeface="+mn-lt"/>
                <a:ea typeface="楷体" pitchFamily="49" charset="-122"/>
              </a:rPr>
              <a:t>结构的</a:t>
            </a:r>
            <a:r>
              <a:rPr lang="zh-CN" altLang="en-US" sz="2800" dirty="0">
                <a:latin typeface="+mn-lt"/>
                <a:ea typeface="楷体" pitchFamily="49" charset="-122"/>
              </a:rPr>
              <a:t>应用都由三个相对独立的逻辑部分</a:t>
            </a:r>
            <a:r>
              <a:rPr lang="zh-CN" altLang="en-US" sz="2800" dirty="0" smtClean="0">
                <a:latin typeface="+mn-lt"/>
                <a:ea typeface="楷体" pitchFamily="49" charset="-122"/>
              </a:rPr>
              <a:t>组成：</a:t>
            </a:r>
            <a:endParaRPr lang="zh-CN" altLang="en-US" sz="2800" dirty="0">
              <a:latin typeface="+mn-lt"/>
              <a:ea typeface="楷体" pitchFamily="49" charset="-122"/>
            </a:endParaRPr>
          </a:p>
        </p:txBody>
      </p:sp>
      <p:grpSp>
        <p:nvGrpSpPr>
          <p:cNvPr id="110654" name="Group 62"/>
          <p:cNvGrpSpPr>
            <a:grpSpLocks/>
          </p:cNvGrpSpPr>
          <p:nvPr/>
        </p:nvGrpSpPr>
        <p:grpSpPr bwMode="auto">
          <a:xfrm>
            <a:off x="2862263" y="4144963"/>
            <a:ext cx="2790825" cy="2438400"/>
            <a:chOff x="4928" y="12281"/>
            <a:chExt cx="2520" cy="2651"/>
          </a:xfrm>
        </p:grpSpPr>
        <p:sp>
          <p:nvSpPr>
            <p:cNvPr id="17416" name="Text Box 63"/>
            <p:cNvSpPr txBox="1">
              <a:spLocks noChangeArrowheads="1"/>
            </p:cNvSpPr>
            <p:nvPr/>
          </p:nvSpPr>
          <p:spPr bwMode="auto">
            <a:xfrm>
              <a:off x="5288" y="12281"/>
              <a:ext cx="1980" cy="467"/>
            </a:xfrm>
            <a:prstGeom prst="rect">
              <a:avLst/>
            </a:prstGeom>
            <a:solidFill>
              <a:srgbClr val="FFFF99"/>
            </a:solidFill>
            <a:ln w="9525">
              <a:solidFill>
                <a:srgbClr val="000000"/>
              </a:solidFill>
              <a:miter lim="800000"/>
              <a:headEnd/>
              <a:tailEnd/>
            </a:ln>
            <a:effectLst>
              <a:outerShdw dist="35921" dir="2700000" algn="ctr" rotWithShape="0">
                <a:srgbClr val="808080"/>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solidFill>
                    <a:schemeClr val="tx1"/>
                  </a:solidFill>
                  <a:ea typeface="宋体" panose="02010600030101010101" pitchFamily="2" charset="-122"/>
                </a:rPr>
                <a:t>用户界面</a:t>
              </a:r>
              <a:endParaRPr lang="zh-CN" altLang="en-US" sz="2000">
                <a:solidFill>
                  <a:schemeClr val="tx1"/>
                </a:solidFill>
              </a:endParaRPr>
            </a:p>
          </p:txBody>
        </p:sp>
        <p:sp>
          <p:nvSpPr>
            <p:cNvPr id="17417" name="Text Box 64"/>
            <p:cNvSpPr txBox="1">
              <a:spLocks noChangeArrowheads="1"/>
            </p:cNvSpPr>
            <p:nvPr/>
          </p:nvSpPr>
          <p:spPr bwMode="auto">
            <a:xfrm>
              <a:off x="5288" y="13061"/>
              <a:ext cx="1979" cy="467"/>
            </a:xfrm>
            <a:prstGeom prst="rect">
              <a:avLst/>
            </a:prstGeom>
            <a:solidFill>
              <a:srgbClr val="FFFF99"/>
            </a:solidFill>
            <a:ln w="9525">
              <a:solidFill>
                <a:srgbClr val="000000"/>
              </a:solidFill>
              <a:miter lim="800000"/>
              <a:headEnd/>
              <a:tailEnd/>
            </a:ln>
            <a:effectLst>
              <a:outerShdw dist="35921" dir="2700000" algn="ctr" rotWithShape="0">
                <a:srgbClr val="808080"/>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solidFill>
                    <a:schemeClr val="tx1"/>
                  </a:solidFill>
                  <a:ea typeface="宋体" panose="02010600030101010101" pitchFamily="2" charset="-122"/>
                </a:rPr>
                <a:t>应用逻辑</a:t>
              </a:r>
              <a:endParaRPr lang="zh-CN" altLang="en-US" sz="2000">
                <a:solidFill>
                  <a:schemeClr val="tx1"/>
                </a:solidFill>
              </a:endParaRPr>
            </a:p>
          </p:txBody>
        </p:sp>
        <p:sp>
          <p:nvSpPr>
            <p:cNvPr id="17418" name="Text Box 65"/>
            <p:cNvSpPr txBox="1">
              <a:spLocks noChangeArrowheads="1"/>
            </p:cNvSpPr>
            <p:nvPr/>
          </p:nvSpPr>
          <p:spPr bwMode="auto">
            <a:xfrm>
              <a:off x="5288" y="13841"/>
              <a:ext cx="1979" cy="467"/>
            </a:xfrm>
            <a:prstGeom prst="rect">
              <a:avLst/>
            </a:prstGeom>
            <a:solidFill>
              <a:srgbClr val="FFFF99"/>
            </a:solidFill>
            <a:ln w="9525">
              <a:solidFill>
                <a:srgbClr val="000000"/>
              </a:solidFill>
              <a:miter lim="800000"/>
              <a:headEnd/>
              <a:tailEnd/>
            </a:ln>
            <a:effectLst>
              <a:outerShdw dist="35921" dir="2700000" algn="ctr" rotWithShape="0">
                <a:srgbClr val="808080"/>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solidFill>
                    <a:schemeClr val="tx1"/>
                  </a:solidFill>
                  <a:ea typeface="宋体" panose="02010600030101010101" pitchFamily="2" charset="-122"/>
                </a:rPr>
                <a:t>数据访问</a:t>
              </a:r>
              <a:endParaRPr lang="zh-CN" altLang="en-US" sz="2000">
                <a:solidFill>
                  <a:schemeClr val="tx1"/>
                </a:solidFill>
              </a:endParaRPr>
            </a:p>
          </p:txBody>
        </p:sp>
        <p:sp>
          <p:nvSpPr>
            <p:cNvPr id="17419" name="Text Box 66"/>
            <p:cNvSpPr txBox="1">
              <a:spLocks noChangeArrowheads="1"/>
            </p:cNvSpPr>
            <p:nvPr/>
          </p:nvSpPr>
          <p:spPr bwMode="auto">
            <a:xfrm>
              <a:off x="4928" y="14465"/>
              <a:ext cx="2520" cy="4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r" eaLnBrk="1" hangingPunct="1"/>
              <a:r>
                <a:rPr lang="zh-CN" altLang="en-US" sz="1800" b="0" dirty="0" smtClean="0">
                  <a:ea typeface="宋体" panose="02010600030101010101" pitchFamily="2" charset="-122"/>
                </a:rPr>
                <a:t>   三</a:t>
              </a:r>
              <a:r>
                <a:rPr lang="zh-CN" altLang="en-US" sz="1800" b="0" dirty="0">
                  <a:ea typeface="宋体" panose="02010600030101010101" pitchFamily="2" charset="-122"/>
                </a:rPr>
                <a:t>种逻辑之间的关系</a:t>
              </a:r>
              <a:endParaRPr lang="zh-CN" altLang="en-US" sz="1800" dirty="0"/>
            </a:p>
          </p:txBody>
        </p:sp>
        <p:sp>
          <p:nvSpPr>
            <p:cNvPr id="17420" name="Line 67"/>
            <p:cNvSpPr>
              <a:spLocks noChangeShapeType="1"/>
            </p:cNvSpPr>
            <p:nvPr/>
          </p:nvSpPr>
          <p:spPr bwMode="auto">
            <a:xfrm>
              <a:off x="6307" y="12749"/>
              <a:ext cx="2" cy="312"/>
            </a:xfrm>
            <a:prstGeom prst="line">
              <a:avLst/>
            </a:prstGeom>
            <a:noFill/>
            <a:ln w="28575">
              <a:solidFill>
                <a:schemeClr val="bg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21" name="Line 68"/>
            <p:cNvSpPr>
              <a:spLocks noChangeShapeType="1"/>
            </p:cNvSpPr>
            <p:nvPr/>
          </p:nvSpPr>
          <p:spPr bwMode="auto">
            <a:xfrm>
              <a:off x="6308" y="13529"/>
              <a:ext cx="2" cy="312"/>
            </a:xfrm>
            <a:prstGeom prst="line">
              <a:avLst/>
            </a:prstGeom>
            <a:noFill/>
            <a:ln w="28575">
              <a:solidFill>
                <a:schemeClr val="bg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0595"/>
                                        </p:tgtEl>
                                        <p:attrNameLst>
                                          <p:attrName>style.visibility</p:attrName>
                                        </p:attrNameLst>
                                      </p:cBhvr>
                                      <p:to>
                                        <p:strVal val="visible"/>
                                      </p:to>
                                    </p:set>
                                    <p:animEffect transition="in" filter="wipe(up)">
                                      <p:cBhvr>
                                        <p:cTn id="7" dur="1000"/>
                                        <p:tgtEl>
                                          <p:spTgt spid="110595"/>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10596"/>
                                        </p:tgtEl>
                                        <p:attrNameLst>
                                          <p:attrName>style.visibility</p:attrName>
                                        </p:attrNameLst>
                                      </p:cBhvr>
                                      <p:to>
                                        <p:strVal val="visible"/>
                                      </p:to>
                                    </p:set>
                                  </p:childTnLst>
                                </p:cTn>
                              </p:par>
                            </p:childTnLst>
                          </p:cTn>
                        </p:par>
                        <p:par>
                          <p:cTn id="11" fill="hold" nodeType="afterGroup">
                            <p:stCondLst>
                              <p:cond delay="1500"/>
                            </p:stCondLst>
                            <p:childTnLst>
                              <p:par>
                                <p:cTn id="12" presetID="1" presetClass="entr" presetSubtype="0" fill="hold" nodeType="afterEffect">
                                  <p:stCondLst>
                                    <p:cond delay="0"/>
                                  </p:stCondLst>
                                  <p:childTnLst>
                                    <p:set>
                                      <p:cBhvr>
                                        <p:cTn id="13" dur="1" fill="hold">
                                          <p:stCondLst>
                                            <p:cond delay="0"/>
                                          </p:stCondLst>
                                        </p:cTn>
                                        <p:tgtEl>
                                          <p:spTgt spid="11059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0653"/>
                                        </p:tgtEl>
                                        <p:attrNameLst>
                                          <p:attrName>style.visibility</p:attrName>
                                        </p:attrNameLst>
                                      </p:cBhvr>
                                      <p:to>
                                        <p:strVal val="visible"/>
                                      </p:to>
                                    </p:set>
                                    <p:animEffect transition="in" filter="wipe(left)">
                                      <p:cBhvr>
                                        <p:cTn id="18" dur="1000"/>
                                        <p:tgtEl>
                                          <p:spTgt spid="110653"/>
                                        </p:tgtEl>
                                      </p:cBhvr>
                                    </p:animEffect>
                                  </p:childTnLst>
                                </p:cTn>
                              </p:par>
                            </p:childTnLst>
                          </p:cTn>
                        </p:par>
                        <p:par>
                          <p:cTn id="19" fill="hold" nodeType="afterGroup">
                            <p:stCondLst>
                              <p:cond delay="1000"/>
                            </p:stCondLst>
                            <p:childTnLst>
                              <p:par>
                                <p:cTn id="20" presetID="53" presetClass="entr" presetSubtype="0" fill="hold" nodeType="afterEffect">
                                  <p:stCondLst>
                                    <p:cond delay="1000"/>
                                  </p:stCondLst>
                                  <p:childTnLst>
                                    <p:set>
                                      <p:cBhvr>
                                        <p:cTn id="21" dur="1" fill="hold">
                                          <p:stCondLst>
                                            <p:cond delay="0"/>
                                          </p:stCondLst>
                                        </p:cTn>
                                        <p:tgtEl>
                                          <p:spTgt spid="110654"/>
                                        </p:tgtEl>
                                        <p:attrNameLst>
                                          <p:attrName>style.visibility</p:attrName>
                                        </p:attrNameLst>
                                      </p:cBhvr>
                                      <p:to>
                                        <p:strVal val="visible"/>
                                      </p:to>
                                    </p:set>
                                    <p:anim calcmode="lin" valueType="num">
                                      <p:cBhvr>
                                        <p:cTn id="22" dur="1000" fill="hold"/>
                                        <p:tgtEl>
                                          <p:spTgt spid="110654"/>
                                        </p:tgtEl>
                                        <p:attrNameLst>
                                          <p:attrName>ppt_w</p:attrName>
                                        </p:attrNameLst>
                                      </p:cBhvr>
                                      <p:tavLst>
                                        <p:tav tm="0">
                                          <p:val>
                                            <p:fltVal val="0"/>
                                          </p:val>
                                        </p:tav>
                                        <p:tav tm="100000">
                                          <p:val>
                                            <p:strVal val="#ppt_w"/>
                                          </p:val>
                                        </p:tav>
                                      </p:tavLst>
                                    </p:anim>
                                    <p:anim calcmode="lin" valueType="num">
                                      <p:cBhvr>
                                        <p:cTn id="23" dur="1000" fill="hold"/>
                                        <p:tgtEl>
                                          <p:spTgt spid="110654"/>
                                        </p:tgtEl>
                                        <p:attrNameLst>
                                          <p:attrName>ppt_h</p:attrName>
                                        </p:attrNameLst>
                                      </p:cBhvr>
                                      <p:tavLst>
                                        <p:tav tm="0">
                                          <p:val>
                                            <p:fltVal val="0"/>
                                          </p:val>
                                        </p:tav>
                                        <p:tav tm="100000">
                                          <p:val>
                                            <p:strVal val="#ppt_h"/>
                                          </p:val>
                                        </p:tav>
                                      </p:tavLst>
                                    </p:anim>
                                    <p:animEffect transition="in" filter="fade">
                                      <p:cBhvr>
                                        <p:cTn id="24" dur="1000"/>
                                        <p:tgtEl>
                                          <p:spTgt spid="110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p:bldP spid="11065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Text Box 5"/>
          <p:cNvSpPr txBox="1">
            <a:spLocks noChangeArrowheads="1"/>
          </p:cNvSpPr>
          <p:nvPr/>
        </p:nvSpPr>
        <p:spPr bwMode="auto">
          <a:xfrm>
            <a:off x="341313" y="503238"/>
            <a:ext cx="8461375"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eaLnBrk="1" hangingPunct="1">
              <a:spcBef>
                <a:spcPct val="20000"/>
              </a:spcBef>
              <a:defRPr/>
            </a:pPr>
            <a:r>
              <a:rPr lang="en-US" altLang="zh-CN" sz="2800" dirty="0" smtClean="0">
                <a:solidFill>
                  <a:srgbClr val="FFFF66"/>
                </a:solidFill>
                <a:latin typeface="+mn-lt"/>
                <a:ea typeface="楷体" pitchFamily="49" charset="-122"/>
              </a:rPr>
              <a:t>(1)  </a:t>
            </a:r>
            <a:r>
              <a:rPr lang="zh-CN" altLang="en-US" sz="2800" dirty="0" smtClean="0">
                <a:solidFill>
                  <a:srgbClr val="FFFF66"/>
                </a:solidFill>
                <a:latin typeface="+mn-lt"/>
                <a:ea typeface="楷体" pitchFamily="49" charset="-122"/>
              </a:rPr>
              <a:t>两层客户机</a:t>
            </a:r>
            <a:r>
              <a:rPr lang="en-US" altLang="zh-CN" sz="2800" dirty="0" smtClean="0">
                <a:solidFill>
                  <a:srgbClr val="FFFF66"/>
                </a:solidFill>
                <a:latin typeface="+mn-lt"/>
                <a:ea typeface="楷体" pitchFamily="49" charset="-122"/>
              </a:rPr>
              <a:t>/</a:t>
            </a:r>
            <a:r>
              <a:rPr lang="zh-CN" altLang="en-US" sz="2800" dirty="0" smtClean="0">
                <a:solidFill>
                  <a:srgbClr val="FFFF66"/>
                </a:solidFill>
                <a:latin typeface="+mn-lt"/>
                <a:ea typeface="楷体" pitchFamily="49" charset="-122"/>
              </a:rPr>
              <a:t>服务器模型</a:t>
            </a:r>
          </a:p>
          <a:p>
            <a:pPr eaLnBrk="1" hangingPunct="1">
              <a:spcBef>
                <a:spcPct val="20000"/>
              </a:spcBef>
              <a:defRPr/>
            </a:pPr>
            <a:r>
              <a:rPr lang="zh-CN" altLang="en-US" dirty="0" smtClean="0">
                <a:solidFill>
                  <a:schemeClr val="bg1"/>
                </a:solidFill>
                <a:latin typeface="+mn-lt"/>
                <a:ea typeface="楷体" pitchFamily="49" charset="-122"/>
              </a:rPr>
              <a:t>       </a:t>
            </a:r>
            <a:r>
              <a:rPr lang="en-US" altLang="zh-CN" sz="2800" dirty="0" smtClean="0">
                <a:solidFill>
                  <a:schemeClr val="bg1"/>
                </a:solidFill>
                <a:latin typeface="+mn-lt"/>
                <a:ea typeface="楷体" pitchFamily="49" charset="-122"/>
              </a:rPr>
              <a:t>Two Tier Client/Server Architectural Model</a:t>
            </a:r>
          </a:p>
        </p:txBody>
      </p:sp>
      <p:pic>
        <p:nvPicPr>
          <p:cNvPr id="18435" name="图片 1"/>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1928794" y="2143116"/>
            <a:ext cx="5099067" cy="3051255"/>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6" name="Text Box 6"/>
          <p:cNvSpPr txBox="1">
            <a:spLocks noChangeArrowheads="1"/>
          </p:cNvSpPr>
          <p:nvPr/>
        </p:nvSpPr>
        <p:spPr bwMode="auto">
          <a:xfrm>
            <a:off x="2681288" y="5094288"/>
            <a:ext cx="36909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b="0">
                <a:ea typeface="宋体" panose="02010600030101010101" pitchFamily="2" charset="-122"/>
              </a:rPr>
              <a:t>电影图片库的系统的体系结构</a:t>
            </a:r>
          </a:p>
        </p:txBody>
      </p:sp>
      <p:grpSp>
        <p:nvGrpSpPr>
          <p:cNvPr id="128010" name="Group 10"/>
          <p:cNvGrpSpPr>
            <a:grpSpLocks/>
          </p:cNvGrpSpPr>
          <p:nvPr/>
        </p:nvGrpSpPr>
        <p:grpSpPr bwMode="auto">
          <a:xfrm>
            <a:off x="881063" y="1854200"/>
            <a:ext cx="7426325" cy="2838450"/>
            <a:chOff x="754" y="2358"/>
            <a:chExt cx="4251" cy="1519"/>
          </a:xfrm>
        </p:grpSpPr>
        <p:sp>
          <p:nvSpPr>
            <p:cNvPr id="19461" name="AutoShape 11"/>
            <p:cNvSpPr>
              <a:spLocks noChangeArrowheads="1"/>
            </p:cNvSpPr>
            <p:nvPr/>
          </p:nvSpPr>
          <p:spPr bwMode="auto">
            <a:xfrm>
              <a:off x="1146" y="2358"/>
              <a:ext cx="635" cy="317"/>
            </a:xfrm>
            <a:prstGeom prst="roundRect">
              <a:avLst>
                <a:gd name="adj" fmla="val 16667"/>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sz="1800">
                  <a:solidFill>
                    <a:schemeClr val="tx1"/>
                  </a:solidFill>
                  <a:latin typeface="Arial" panose="020B0604020202020204" pitchFamily="34" charset="0"/>
                  <a:ea typeface="宋体" panose="02010600030101010101" pitchFamily="2" charset="-122"/>
                </a:rPr>
                <a:t>client</a:t>
              </a:r>
              <a:r>
                <a:rPr lang="en-US" altLang="zh-CN" sz="1800">
                  <a:solidFill>
                    <a:schemeClr val="tx1"/>
                  </a:solidFill>
                  <a:latin typeface="宋体" panose="02010600030101010101" pitchFamily="2" charset="-122"/>
                  <a:ea typeface="宋体" panose="02010600030101010101" pitchFamily="2" charset="-122"/>
                </a:rPr>
                <a:t>1</a:t>
              </a:r>
            </a:p>
          </p:txBody>
        </p:sp>
        <p:sp>
          <p:nvSpPr>
            <p:cNvPr id="19462" name="AutoShape 12"/>
            <p:cNvSpPr>
              <a:spLocks noChangeArrowheads="1"/>
            </p:cNvSpPr>
            <p:nvPr/>
          </p:nvSpPr>
          <p:spPr bwMode="auto">
            <a:xfrm>
              <a:off x="2038" y="2358"/>
              <a:ext cx="635" cy="317"/>
            </a:xfrm>
            <a:prstGeom prst="roundRect">
              <a:avLst>
                <a:gd name="adj" fmla="val 16667"/>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a:solidFill>
                    <a:schemeClr val="tx1"/>
                  </a:solidFill>
                </a:rPr>
                <a:t>client</a:t>
              </a:r>
              <a:r>
                <a:rPr lang="en-US" altLang="zh-CN" sz="1800">
                  <a:solidFill>
                    <a:schemeClr val="tx1"/>
                  </a:solidFill>
                  <a:latin typeface="宋体" panose="02010600030101010101" pitchFamily="2" charset="-122"/>
                  <a:ea typeface="宋体" panose="02010600030101010101" pitchFamily="2" charset="-122"/>
                </a:rPr>
                <a:t>2</a:t>
              </a:r>
            </a:p>
          </p:txBody>
        </p:sp>
        <p:sp>
          <p:nvSpPr>
            <p:cNvPr id="19463" name="AutoShape 13"/>
            <p:cNvSpPr>
              <a:spLocks noChangeArrowheads="1"/>
            </p:cNvSpPr>
            <p:nvPr/>
          </p:nvSpPr>
          <p:spPr bwMode="auto">
            <a:xfrm>
              <a:off x="3822" y="2358"/>
              <a:ext cx="635" cy="317"/>
            </a:xfrm>
            <a:prstGeom prst="roundRect">
              <a:avLst>
                <a:gd name="adj" fmla="val 16667"/>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a:solidFill>
                    <a:schemeClr val="tx1"/>
                  </a:solidFill>
                </a:rPr>
                <a:t>client</a:t>
              </a:r>
              <a:r>
                <a:rPr lang="en-US" altLang="zh-CN" sz="1800">
                  <a:solidFill>
                    <a:schemeClr val="tx1"/>
                  </a:solidFill>
                  <a:latin typeface="宋体" panose="02010600030101010101" pitchFamily="2" charset="-122"/>
                  <a:ea typeface="宋体" panose="02010600030101010101" pitchFamily="2" charset="-122"/>
                </a:rPr>
                <a:t>4</a:t>
              </a:r>
            </a:p>
          </p:txBody>
        </p:sp>
        <p:sp>
          <p:nvSpPr>
            <p:cNvPr id="19464" name="AutoShape 14"/>
            <p:cNvSpPr>
              <a:spLocks noChangeArrowheads="1"/>
            </p:cNvSpPr>
            <p:nvPr/>
          </p:nvSpPr>
          <p:spPr bwMode="auto">
            <a:xfrm>
              <a:off x="2930" y="2358"/>
              <a:ext cx="635" cy="317"/>
            </a:xfrm>
            <a:prstGeom prst="roundRect">
              <a:avLst>
                <a:gd name="adj" fmla="val 16667"/>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a:solidFill>
                    <a:schemeClr val="tx1"/>
                  </a:solidFill>
                </a:rPr>
                <a:t>client</a:t>
              </a:r>
              <a:r>
                <a:rPr lang="en-US" altLang="zh-CN" sz="1800">
                  <a:solidFill>
                    <a:schemeClr val="tx1"/>
                  </a:solidFill>
                  <a:latin typeface="宋体" panose="02010600030101010101" pitchFamily="2" charset="-122"/>
                  <a:ea typeface="宋体" panose="02010600030101010101" pitchFamily="2" charset="-122"/>
                </a:rPr>
                <a:t>3</a:t>
              </a:r>
            </a:p>
          </p:txBody>
        </p:sp>
        <p:sp>
          <p:nvSpPr>
            <p:cNvPr id="19465" name="Rectangle 15"/>
            <p:cNvSpPr>
              <a:spLocks noChangeArrowheads="1"/>
            </p:cNvSpPr>
            <p:nvPr/>
          </p:nvSpPr>
          <p:spPr bwMode="auto">
            <a:xfrm>
              <a:off x="1004" y="2876"/>
              <a:ext cx="3657" cy="182"/>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sz="1800">
                  <a:solidFill>
                    <a:schemeClr val="tx1"/>
                  </a:solidFill>
                  <a:ea typeface="宋体" panose="02010600030101010101" pitchFamily="2" charset="-122"/>
                </a:rPr>
                <a:t>Wide-bandwidth netwok</a:t>
              </a:r>
            </a:p>
          </p:txBody>
        </p:sp>
        <p:grpSp>
          <p:nvGrpSpPr>
            <p:cNvPr id="19466" name="Group 16"/>
            <p:cNvGrpSpPr>
              <a:grpSpLocks/>
            </p:cNvGrpSpPr>
            <p:nvPr/>
          </p:nvGrpSpPr>
          <p:grpSpPr bwMode="auto">
            <a:xfrm>
              <a:off x="754" y="3265"/>
              <a:ext cx="992" cy="596"/>
              <a:chOff x="782" y="3322"/>
              <a:chExt cx="992" cy="596"/>
            </a:xfrm>
          </p:grpSpPr>
          <p:sp>
            <p:nvSpPr>
              <p:cNvPr id="19487" name="AutoShape 17"/>
              <p:cNvSpPr>
                <a:spLocks noChangeArrowheads="1"/>
              </p:cNvSpPr>
              <p:nvPr/>
            </p:nvSpPr>
            <p:spPr bwMode="auto">
              <a:xfrm>
                <a:off x="782" y="3322"/>
                <a:ext cx="992" cy="596"/>
              </a:xfrm>
              <a:prstGeom prst="flowChartAlternateProcess">
                <a:avLst/>
              </a:prstGeom>
              <a:solidFill>
                <a:srgbClr val="CCECFF"/>
              </a:solidFill>
              <a:ln w="9525">
                <a:solidFill>
                  <a:schemeClr val="tx1"/>
                </a:solidFill>
                <a:miter lim="800000"/>
                <a:headEnd/>
                <a:tailEnd/>
              </a:ln>
              <a:effectLst>
                <a:outerShdw dist="71842" dir="2700000" algn="ctr" rotWithShape="0">
                  <a:schemeClr val="bg2"/>
                </a:outerShdw>
              </a:effec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9488" name="Line 18"/>
              <p:cNvSpPr>
                <a:spLocks noChangeShapeType="1"/>
              </p:cNvSpPr>
              <p:nvPr/>
            </p:nvSpPr>
            <p:spPr bwMode="auto">
              <a:xfrm>
                <a:off x="782" y="3651"/>
                <a:ext cx="99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9" name="Text Box 19"/>
              <p:cNvSpPr txBox="1">
                <a:spLocks noChangeArrowheads="1"/>
              </p:cNvSpPr>
              <p:nvPr/>
            </p:nvSpPr>
            <p:spPr bwMode="auto">
              <a:xfrm>
                <a:off x="867" y="3322"/>
                <a:ext cx="862" cy="5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71842"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85000"/>
                  </a:lnSpc>
                </a:pPr>
                <a:r>
                  <a:rPr lang="en-US" altLang="zh-CN" sz="2000">
                    <a:solidFill>
                      <a:schemeClr val="tx1"/>
                    </a:solidFill>
                  </a:rPr>
                  <a:t>Catalogue</a:t>
                </a:r>
              </a:p>
              <a:p>
                <a:pPr algn="ctr" eaLnBrk="1" hangingPunct="1">
                  <a:lnSpc>
                    <a:spcPct val="85000"/>
                  </a:lnSpc>
                </a:pPr>
                <a:r>
                  <a:rPr lang="en-US" altLang="zh-CN" sz="2000">
                    <a:solidFill>
                      <a:schemeClr val="tx1"/>
                    </a:solidFill>
                  </a:rPr>
                  <a:t>server</a:t>
                </a:r>
              </a:p>
              <a:p>
                <a:pPr algn="ctr" eaLnBrk="1" hangingPunct="1">
                  <a:spcBef>
                    <a:spcPct val="30000"/>
                  </a:spcBef>
                </a:pPr>
                <a:r>
                  <a:rPr lang="en-US" altLang="zh-CN" sz="2000">
                    <a:solidFill>
                      <a:schemeClr val="tx1"/>
                    </a:solidFill>
                  </a:rPr>
                  <a:t>catalogue</a:t>
                </a:r>
              </a:p>
            </p:txBody>
          </p:sp>
        </p:grpSp>
        <p:sp>
          <p:nvSpPr>
            <p:cNvPr id="19467" name="AutoShape 20"/>
            <p:cNvSpPr>
              <a:spLocks noChangeArrowheads="1"/>
            </p:cNvSpPr>
            <p:nvPr/>
          </p:nvSpPr>
          <p:spPr bwMode="auto">
            <a:xfrm>
              <a:off x="1361" y="2669"/>
              <a:ext cx="153" cy="206"/>
            </a:xfrm>
            <a:prstGeom prst="upDownArrow">
              <a:avLst>
                <a:gd name="adj1" fmla="val 50000"/>
                <a:gd name="adj2" fmla="val 26928"/>
              </a:avLst>
            </a:prstGeom>
            <a:solidFill>
              <a:schemeClr val="bg1"/>
            </a:solidFill>
            <a:ln w="3175">
              <a:solidFill>
                <a:schemeClr val="accent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9468" name="AutoShape 21"/>
            <p:cNvSpPr>
              <a:spLocks noChangeArrowheads="1"/>
            </p:cNvSpPr>
            <p:nvPr/>
          </p:nvSpPr>
          <p:spPr bwMode="auto">
            <a:xfrm>
              <a:off x="2279" y="2669"/>
              <a:ext cx="153" cy="206"/>
            </a:xfrm>
            <a:prstGeom prst="upDownArrow">
              <a:avLst>
                <a:gd name="adj1" fmla="val 50000"/>
                <a:gd name="adj2" fmla="val 26928"/>
              </a:avLst>
            </a:prstGeom>
            <a:solidFill>
              <a:schemeClr val="bg1"/>
            </a:solidFill>
            <a:ln w="3175">
              <a:solidFill>
                <a:schemeClr val="accent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9469" name="AutoShape 22"/>
            <p:cNvSpPr>
              <a:spLocks noChangeArrowheads="1"/>
            </p:cNvSpPr>
            <p:nvPr/>
          </p:nvSpPr>
          <p:spPr bwMode="auto">
            <a:xfrm>
              <a:off x="3174" y="2669"/>
              <a:ext cx="153" cy="206"/>
            </a:xfrm>
            <a:prstGeom prst="upDownArrow">
              <a:avLst>
                <a:gd name="adj1" fmla="val 50000"/>
                <a:gd name="adj2" fmla="val 26928"/>
              </a:avLst>
            </a:prstGeom>
            <a:solidFill>
              <a:schemeClr val="bg1"/>
            </a:solidFill>
            <a:ln w="3175">
              <a:solidFill>
                <a:schemeClr val="accent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9470" name="AutoShape 23"/>
            <p:cNvSpPr>
              <a:spLocks noChangeArrowheads="1"/>
            </p:cNvSpPr>
            <p:nvPr/>
          </p:nvSpPr>
          <p:spPr bwMode="auto">
            <a:xfrm>
              <a:off x="4065" y="2669"/>
              <a:ext cx="153" cy="206"/>
            </a:xfrm>
            <a:prstGeom prst="upDownArrow">
              <a:avLst>
                <a:gd name="adj1" fmla="val 50000"/>
                <a:gd name="adj2" fmla="val 26928"/>
              </a:avLst>
            </a:prstGeom>
            <a:solidFill>
              <a:schemeClr val="bg1"/>
            </a:solidFill>
            <a:ln w="3175">
              <a:solidFill>
                <a:schemeClr val="accent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9471" name="AutoShape 24"/>
            <p:cNvSpPr>
              <a:spLocks noChangeArrowheads="1"/>
            </p:cNvSpPr>
            <p:nvPr/>
          </p:nvSpPr>
          <p:spPr bwMode="auto">
            <a:xfrm>
              <a:off x="1210" y="3065"/>
              <a:ext cx="170" cy="199"/>
            </a:xfrm>
            <a:prstGeom prst="upDownArrow">
              <a:avLst>
                <a:gd name="adj1" fmla="val 50000"/>
                <a:gd name="adj2" fmla="val 23412"/>
              </a:avLst>
            </a:prstGeom>
            <a:solidFill>
              <a:schemeClr val="bg1"/>
            </a:solidFill>
            <a:ln w="9525">
              <a:solidFill>
                <a:schemeClr val="accent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9472" name="AutoShape 25"/>
            <p:cNvSpPr>
              <a:spLocks noChangeArrowheads="1"/>
            </p:cNvSpPr>
            <p:nvPr/>
          </p:nvSpPr>
          <p:spPr bwMode="auto">
            <a:xfrm>
              <a:off x="2216" y="3065"/>
              <a:ext cx="170" cy="199"/>
            </a:xfrm>
            <a:prstGeom prst="upDownArrow">
              <a:avLst>
                <a:gd name="adj1" fmla="val 50000"/>
                <a:gd name="adj2" fmla="val 23412"/>
              </a:avLst>
            </a:prstGeom>
            <a:solidFill>
              <a:schemeClr val="bg1"/>
            </a:solidFill>
            <a:ln w="9525">
              <a:solidFill>
                <a:schemeClr val="accent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9473" name="AutoShape 26"/>
            <p:cNvSpPr>
              <a:spLocks noChangeArrowheads="1"/>
            </p:cNvSpPr>
            <p:nvPr/>
          </p:nvSpPr>
          <p:spPr bwMode="auto">
            <a:xfrm>
              <a:off x="3277" y="3067"/>
              <a:ext cx="170" cy="199"/>
            </a:xfrm>
            <a:prstGeom prst="upDownArrow">
              <a:avLst>
                <a:gd name="adj1" fmla="val 50000"/>
                <a:gd name="adj2" fmla="val 23412"/>
              </a:avLst>
            </a:prstGeom>
            <a:solidFill>
              <a:schemeClr val="bg1"/>
            </a:solidFill>
            <a:ln w="9525">
              <a:solidFill>
                <a:schemeClr val="accent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9474" name="AutoShape 27"/>
            <p:cNvSpPr>
              <a:spLocks noChangeArrowheads="1"/>
            </p:cNvSpPr>
            <p:nvPr/>
          </p:nvSpPr>
          <p:spPr bwMode="auto">
            <a:xfrm>
              <a:off x="4239" y="3058"/>
              <a:ext cx="170" cy="199"/>
            </a:xfrm>
            <a:prstGeom prst="upDownArrow">
              <a:avLst>
                <a:gd name="adj1" fmla="val 50000"/>
                <a:gd name="adj2" fmla="val 23412"/>
              </a:avLst>
            </a:prstGeom>
            <a:solidFill>
              <a:schemeClr val="bg1"/>
            </a:solidFill>
            <a:ln w="9525">
              <a:solidFill>
                <a:schemeClr val="accent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grpSp>
          <p:nvGrpSpPr>
            <p:cNvPr id="19475" name="Group 28"/>
            <p:cNvGrpSpPr>
              <a:grpSpLocks/>
            </p:cNvGrpSpPr>
            <p:nvPr/>
          </p:nvGrpSpPr>
          <p:grpSpPr bwMode="auto">
            <a:xfrm>
              <a:off x="1801" y="3265"/>
              <a:ext cx="992" cy="606"/>
              <a:chOff x="782" y="3322"/>
              <a:chExt cx="992" cy="599"/>
            </a:xfrm>
          </p:grpSpPr>
          <p:sp>
            <p:nvSpPr>
              <p:cNvPr id="19484" name="AutoShape 29"/>
              <p:cNvSpPr>
                <a:spLocks noChangeArrowheads="1"/>
              </p:cNvSpPr>
              <p:nvPr/>
            </p:nvSpPr>
            <p:spPr bwMode="auto">
              <a:xfrm>
                <a:off x="782" y="3322"/>
                <a:ext cx="992" cy="596"/>
              </a:xfrm>
              <a:prstGeom prst="flowChartAlternateProcess">
                <a:avLst/>
              </a:prstGeom>
              <a:solidFill>
                <a:srgbClr val="CCECFF"/>
              </a:solidFill>
              <a:ln w="9525">
                <a:solidFill>
                  <a:schemeClr val="tx1"/>
                </a:solidFill>
                <a:miter lim="800000"/>
                <a:headEnd/>
                <a:tailEnd/>
              </a:ln>
              <a:effectLst>
                <a:outerShdw dist="71842" dir="2700000" algn="ctr" rotWithShape="0">
                  <a:schemeClr val="bg2"/>
                </a:outerShdw>
              </a:effec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9485" name="Line 30"/>
              <p:cNvSpPr>
                <a:spLocks noChangeShapeType="1"/>
              </p:cNvSpPr>
              <p:nvPr/>
            </p:nvSpPr>
            <p:spPr bwMode="auto">
              <a:xfrm>
                <a:off x="782" y="3651"/>
                <a:ext cx="99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6" name="Text Box 31"/>
              <p:cNvSpPr txBox="1">
                <a:spLocks noChangeArrowheads="1"/>
              </p:cNvSpPr>
              <p:nvPr/>
            </p:nvSpPr>
            <p:spPr bwMode="auto">
              <a:xfrm>
                <a:off x="867" y="3322"/>
                <a:ext cx="862" cy="5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71842"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80000"/>
                  </a:lnSpc>
                </a:pPr>
                <a:r>
                  <a:rPr lang="en-US" altLang="zh-CN" sz="2000">
                    <a:solidFill>
                      <a:schemeClr val="tx1"/>
                    </a:solidFill>
                  </a:rPr>
                  <a:t>video</a:t>
                </a:r>
              </a:p>
              <a:p>
                <a:pPr algn="ctr" eaLnBrk="1" hangingPunct="1">
                  <a:lnSpc>
                    <a:spcPct val="80000"/>
                  </a:lnSpc>
                </a:pPr>
                <a:r>
                  <a:rPr lang="en-US" altLang="zh-CN" sz="2000">
                    <a:solidFill>
                      <a:schemeClr val="tx1"/>
                    </a:solidFill>
                  </a:rPr>
                  <a:t>server</a:t>
                </a:r>
              </a:p>
              <a:p>
                <a:pPr algn="ctr" eaLnBrk="1" hangingPunct="1"/>
                <a:r>
                  <a:rPr lang="en-US" altLang="zh-CN" sz="2000">
                    <a:solidFill>
                      <a:schemeClr val="tx1"/>
                    </a:solidFill>
                  </a:rPr>
                  <a:t>Film clip</a:t>
                </a:r>
              </a:p>
              <a:p>
                <a:pPr algn="ctr" eaLnBrk="1" hangingPunct="1">
                  <a:lnSpc>
                    <a:spcPct val="80000"/>
                  </a:lnSpc>
                </a:pPr>
                <a:r>
                  <a:rPr lang="en-US" altLang="zh-CN" sz="2000">
                    <a:solidFill>
                      <a:schemeClr val="tx1"/>
                    </a:solidFill>
                  </a:rPr>
                  <a:t>files</a:t>
                </a:r>
              </a:p>
            </p:txBody>
          </p:sp>
        </p:grpSp>
        <p:grpSp>
          <p:nvGrpSpPr>
            <p:cNvPr id="19476" name="Group 32"/>
            <p:cNvGrpSpPr>
              <a:grpSpLocks/>
            </p:cNvGrpSpPr>
            <p:nvPr/>
          </p:nvGrpSpPr>
          <p:grpSpPr bwMode="auto">
            <a:xfrm>
              <a:off x="2853" y="3274"/>
              <a:ext cx="1048" cy="603"/>
              <a:chOff x="782" y="3322"/>
              <a:chExt cx="992" cy="596"/>
            </a:xfrm>
          </p:grpSpPr>
          <p:sp>
            <p:nvSpPr>
              <p:cNvPr id="19481" name="AutoShape 33"/>
              <p:cNvSpPr>
                <a:spLocks noChangeArrowheads="1"/>
              </p:cNvSpPr>
              <p:nvPr/>
            </p:nvSpPr>
            <p:spPr bwMode="auto">
              <a:xfrm>
                <a:off x="782" y="3322"/>
                <a:ext cx="992" cy="596"/>
              </a:xfrm>
              <a:prstGeom prst="flowChartAlternateProcess">
                <a:avLst/>
              </a:prstGeom>
              <a:solidFill>
                <a:srgbClr val="CCECFF"/>
              </a:solidFill>
              <a:ln w="9525">
                <a:solidFill>
                  <a:schemeClr val="tx1"/>
                </a:solidFill>
                <a:miter lim="800000"/>
                <a:headEnd/>
                <a:tailEnd/>
              </a:ln>
              <a:effectLst>
                <a:outerShdw dist="71842" dir="2700000" algn="ctr" rotWithShape="0">
                  <a:schemeClr val="bg2"/>
                </a:outerShdw>
              </a:effec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9482" name="Line 34"/>
              <p:cNvSpPr>
                <a:spLocks noChangeShapeType="1"/>
              </p:cNvSpPr>
              <p:nvPr/>
            </p:nvSpPr>
            <p:spPr bwMode="auto">
              <a:xfrm>
                <a:off x="782" y="3651"/>
                <a:ext cx="99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3" name="Text Box 35"/>
              <p:cNvSpPr txBox="1">
                <a:spLocks noChangeArrowheads="1"/>
              </p:cNvSpPr>
              <p:nvPr/>
            </p:nvSpPr>
            <p:spPr bwMode="auto">
              <a:xfrm>
                <a:off x="867" y="3322"/>
                <a:ext cx="862" cy="5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71842"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80000"/>
                  </a:lnSpc>
                </a:pPr>
                <a:r>
                  <a:rPr lang="en-US" altLang="zh-CN" sz="2000" dirty="0">
                    <a:solidFill>
                      <a:schemeClr val="tx1"/>
                    </a:solidFill>
                  </a:rPr>
                  <a:t>picture</a:t>
                </a:r>
              </a:p>
              <a:p>
                <a:pPr algn="ctr" eaLnBrk="1" hangingPunct="1">
                  <a:lnSpc>
                    <a:spcPct val="80000"/>
                  </a:lnSpc>
                </a:pPr>
                <a:r>
                  <a:rPr lang="en-US" altLang="zh-CN" sz="2000" dirty="0">
                    <a:solidFill>
                      <a:schemeClr val="tx1"/>
                    </a:solidFill>
                  </a:rPr>
                  <a:t>server</a:t>
                </a:r>
              </a:p>
              <a:p>
                <a:pPr algn="ctr" eaLnBrk="1" hangingPunct="1">
                  <a:lnSpc>
                    <a:spcPct val="80000"/>
                  </a:lnSpc>
                  <a:spcBef>
                    <a:spcPts val="260"/>
                  </a:spcBef>
                </a:pPr>
                <a:r>
                  <a:rPr lang="en-US" altLang="zh-CN" sz="2000" dirty="0" err="1">
                    <a:solidFill>
                      <a:schemeClr val="tx1"/>
                    </a:solidFill>
                  </a:rPr>
                  <a:t>digitised</a:t>
                </a:r>
                <a:endParaRPr lang="en-US" altLang="zh-CN" sz="2000" dirty="0">
                  <a:solidFill>
                    <a:schemeClr val="tx1"/>
                  </a:solidFill>
                </a:endParaRPr>
              </a:p>
              <a:p>
                <a:pPr algn="ctr" eaLnBrk="1" hangingPunct="1">
                  <a:lnSpc>
                    <a:spcPct val="80000"/>
                  </a:lnSpc>
                </a:pPr>
                <a:r>
                  <a:rPr lang="en-US" altLang="zh-CN" sz="2000" dirty="0">
                    <a:solidFill>
                      <a:schemeClr val="tx1"/>
                    </a:solidFill>
                  </a:rPr>
                  <a:t>photographs</a:t>
                </a:r>
              </a:p>
            </p:txBody>
          </p:sp>
        </p:grpSp>
        <p:grpSp>
          <p:nvGrpSpPr>
            <p:cNvPr id="19477" name="Group 36"/>
            <p:cNvGrpSpPr>
              <a:grpSpLocks/>
            </p:cNvGrpSpPr>
            <p:nvPr/>
          </p:nvGrpSpPr>
          <p:grpSpPr bwMode="auto">
            <a:xfrm>
              <a:off x="3957" y="3265"/>
              <a:ext cx="1048" cy="606"/>
              <a:chOff x="782" y="3322"/>
              <a:chExt cx="992" cy="599"/>
            </a:xfrm>
          </p:grpSpPr>
          <p:sp>
            <p:nvSpPr>
              <p:cNvPr id="19478" name="AutoShape 37"/>
              <p:cNvSpPr>
                <a:spLocks noChangeArrowheads="1"/>
              </p:cNvSpPr>
              <p:nvPr/>
            </p:nvSpPr>
            <p:spPr bwMode="auto">
              <a:xfrm>
                <a:off x="782" y="3322"/>
                <a:ext cx="992" cy="596"/>
              </a:xfrm>
              <a:prstGeom prst="flowChartAlternateProcess">
                <a:avLst/>
              </a:prstGeom>
              <a:solidFill>
                <a:srgbClr val="CCECFF"/>
              </a:solidFill>
              <a:ln w="9525">
                <a:solidFill>
                  <a:schemeClr val="tx1"/>
                </a:solidFill>
                <a:miter lim="800000"/>
                <a:headEnd/>
                <a:tailEnd/>
              </a:ln>
              <a:effectLst>
                <a:outerShdw dist="71842" dir="2700000" algn="ctr" rotWithShape="0">
                  <a:schemeClr val="bg2"/>
                </a:outerShdw>
              </a:effec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9479" name="Line 38"/>
              <p:cNvSpPr>
                <a:spLocks noChangeShapeType="1"/>
              </p:cNvSpPr>
              <p:nvPr/>
            </p:nvSpPr>
            <p:spPr bwMode="auto">
              <a:xfrm>
                <a:off x="782" y="3651"/>
                <a:ext cx="99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0" name="Text Box 39"/>
              <p:cNvSpPr txBox="1">
                <a:spLocks noChangeArrowheads="1"/>
              </p:cNvSpPr>
              <p:nvPr/>
            </p:nvSpPr>
            <p:spPr bwMode="auto">
              <a:xfrm>
                <a:off x="867" y="3322"/>
                <a:ext cx="862" cy="5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71842"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80000"/>
                  </a:lnSpc>
                </a:pPr>
                <a:r>
                  <a:rPr lang="en-US" altLang="zh-CN" sz="2000">
                    <a:solidFill>
                      <a:schemeClr val="tx1"/>
                    </a:solidFill>
                  </a:rPr>
                  <a:t>hypertext</a:t>
                </a:r>
              </a:p>
              <a:p>
                <a:pPr algn="ctr" eaLnBrk="1" hangingPunct="1">
                  <a:lnSpc>
                    <a:spcPct val="80000"/>
                  </a:lnSpc>
                </a:pPr>
                <a:r>
                  <a:rPr lang="en-US" altLang="zh-CN" sz="2000">
                    <a:solidFill>
                      <a:schemeClr val="tx1"/>
                    </a:solidFill>
                  </a:rPr>
                  <a:t>server</a:t>
                </a:r>
              </a:p>
              <a:p>
                <a:pPr algn="ctr" eaLnBrk="1" hangingPunct="1"/>
                <a:r>
                  <a:rPr lang="en-US" altLang="zh-CN" sz="2000">
                    <a:solidFill>
                      <a:schemeClr val="tx1"/>
                    </a:solidFill>
                  </a:rPr>
                  <a:t>hypertext</a:t>
                </a:r>
              </a:p>
              <a:p>
                <a:pPr algn="ctr" eaLnBrk="1" hangingPunct="1">
                  <a:lnSpc>
                    <a:spcPct val="80000"/>
                  </a:lnSpc>
                </a:pPr>
                <a:r>
                  <a:rPr lang="en-US" altLang="zh-CN" sz="2000">
                    <a:solidFill>
                      <a:schemeClr val="tx1"/>
                    </a:solidFill>
                  </a:rPr>
                  <a:t>web</a:t>
                </a:r>
              </a:p>
            </p:txBody>
          </p:sp>
        </p:grpSp>
      </p:grpSp>
      <p:sp>
        <p:nvSpPr>
          <p:cNvPr id="19460" name="Text Box 40"/>
          <p:cNvSpPr txBox="1">
            <a:spLocks noChangeArrowheads="1"/>
          </p:cNvSpPr>
          <p:nvPr/>
        </p:nvSpPr>
        <p:spPr bwMode="auto">
          <a:xfrm>
            <a:off x="792163" y="819150"/>
            <a:ext cx="78295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2800"/>
              <a:t>例：</a:t>
            </a:r>
            <a:r>
              <a:rPr lang="en-US" altLang="zh-CN" sz="2800"/>
              <a:t>Two Tier Client/Server Architectural Model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28010"/>
                                        </p:tgtEl>
                                        <p:attrNameLst>
                                          <p:attrName>style.visibility</p:attrName>
                                        </p:attrNameLst>
                                      </p:cBhvr>
                                      <p:to>
                                        <p:strVal val="visible"/>
                                      </p:to>
                                    </p:set>
                                    <p:animEffect transition="in" filter="wipe(up)">
                                      <p:cBhvr>
                                        <p:cTn id="7" dur="1000"/>
                                        <p:tgtEl>
                                          <p:spTgt spid="128010"/>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28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Text Box 4"/>
          <p:cNvSpPr txBox="1">
            <a:spLocks noChangeArrowheads="1"/>
          </p:cNvSpPr>
          <p:nvPr/>
        </p:nvSpPr>
        <p:spPr bwMode="auto">
          <a:xfrm>
            <a:off x="431800" y="323850"/>
            <a:ext cx="8461375" cy="1312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2800" dirty="0"/>
              <a:t>       </a:t>
            </a:r>
            <a:r>
              <a:rPr lang="zh-CN" altLang="en-US" sz="2600" dirty="0">
                <a:latin typeface="楷体" pitchFamily="49" charset="-122"/>
                <a:ea typeface="楷体" pitchFamily="49" charset="-122"/>
              </a:rPr>
              <a:t>完整的应用包含三个相对独立的逻辑部分，而两层的</a:t>
            </a:r>
            <a:r>
              <a:rPr lang="en-US" altLang="zh-CN" sz="2600" dirty="0">
                <a:latin typeface="楷体" pitchFamily="49" charset="-122"/>
                <a:ea typeface="楷体" pitchFamily="49" charset="-122"/>
              </a:rPr>
              <a:t>C/S</a:t>
            </a:r>
            <a:r>
              <a:rPr lang="zh-CN" altLang="en-US" sz="2600" dirty="0">
                <a:latin typeface="楷体" pitchFamily="49" charset="-122"/>
                <a:ea typeface="楷体" pitchFamily="49" charset="-122"/>
              </a:rPr>
              <a:t>结构只有两个端应用。应用逻辑应该映射到哪一端上呢？  三种情况</a:t>
            </a:r>
            <a:r>
              <a:rPr lang="zh-CN" altLang="en-US" sz="2600" dirty="0"/>
              <a:t>：</a:t>
            </a:r>
          </a:p>
        </p:txBody>
      </p:sp>
      <p:grpSp>
        <p:nvGrpSpPr>
          <p:cNvPr id="130074" name="Group 26"/>
          <p:cNvGrpSpPr>
            <a:grpSpLocks/>
          </p:cNvGrpSpPr>
          <p:nvPr/>
        </p:nvGrpSpPr>
        <p:grpSpPr bwMode="auto">
          <a:xfrm>
            <a:off x="971550" y="1719263"/>
            <a:ext cx="6973888" cy="3330575"/>
            <a:chOff x="612" y="1083"/>
            <a:chExt cx="4393" cy="2098"/>
          </a:xfrm>
        </p:grpSpPr>
        <p:sp>
          <p:nvSpPr>
            <p:cNvPr id="20485" name="Text Box 7"/>
            <p:cNvSpPr txBox="1">
              <a:spLocks noChangeArrowheads="1"/>
            </p:cNvSpPr>
            <p:nvPr/>
          </p:nvSpPr>
          <p:spPr bwMode="auto">
            <a:xfrm>
              <a:off x="945" y="1924"/>
              <a:ext cx="4060" cy="251"/>
            </a:xfrm>
            <a:prstGeom prst="rect">
              <a:avLst/>
            </a:prstGeom>
            <a:noFill/>
            <a:ln w="9525">
              <a:solidFill>
                <a:schemeClr val="bg1"/>
              </a:solidFill>
              <a:miter lim="800000"/>
              <a:headEnd/>
              <a:tailEnd/>
            </a:ln>
            <a:effectLst>
              <a:outerShdw dist="35921" dir="2700000" algn="ctr" rotWithShape="0">
                <a:srgbClr val="808080">
                  <a:alpha val="50000"/>
                </a:srgbClr>
              </a:outerShdw>
            </a:effectLst>
            <a:extLst>
              <a:ext uri="{909E8E84-426E-40DD-AFC4-6F175D3DCCD1}">
                <a14:hiddenFill xmlns="" xmlns:a14="http://schemas.microsoft.com/office/drawing/2010/main">
                  <a:solidFill>
                    <a:srgbClr val="FFFFFF"/>
                  </a:solidFill>
                </a14:hiddenFill>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ea typeface="宋体" panose="02010600030101010101" pitchFamily="2" charset="-122"/>
                </a:rPr>
                <a:t>网    络</a:t>
              </a:r>
            </a:p>
          </p:txBody>
        </p:sp>
        <p:sp>
          <p:nvSpPr>
            <p:cNvPr id="20486" name="Text Box 8"/>
            <p:cNvSpPr txBox="1">
              <a:spLocks noChangeArrowheads="1"/>
            </p:cNvSpPr>
            <p:nvPr/>
          </p:nvSpPr>
          <p:spPr bwMode="auto">
            <a:xfrm>
              <a:off x="2589" y="1336"/>
              <a:ext cx="885" cy="252"/>
            </a:xfrm>
            <a:prstGeom prst="rect">
              <a:avLst/>
            </a:prstGeom>
            <a:solidFill>
              <a:srgbClr val="FFFF99"/>
            </a:solidFill>
            <a:ln w="9525">
              <a:solidFill>
                <a:schemeClr val="tx1"/>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a:solidFill>
                    <a:schemeClr val="tx1"/>
                  </a:solidFill>
                  <a:ea typeface="宋体" panose="02010600030101010101" pitchFamily="2" charset="-122"/>
                </a:rPr>
                <a:t>用户界面</a:t>
              </a:r>
            </a:p>
            <a:p>
              <a:pPr eaLnBrk="1" hangingPunct="1"/>
              <a:endParaRPr lang="en-US" altLang="zh-CN" sz="1800">
                <a:solidFill>
                  <a:schemeClr val="tx1"/>
                </a:solidFill>
              </a:endParaRPr>
            </a:p>
          </p:txBody>
        </p:sp>
        <p:sp>
          <p:nvSpPr>
            <p:cNvPr id="20487" name="Text Box 9"/>
            <p:cNvSpPr txBox="1">
              <a:spLocks noChangeArrowheads="1"/>
            </p:cNvSpPr>
            <p:nvPr/>
          </p:nvSpPr>
          <p:spPr bwMode="auto">
            <a:xfrm>
              <a:off x="2540" y="1556"/>
              <a:ext cx="934" cy="316"/>
            </a:xfrm>
            <a:prstGeom prst="rect">
              <a:avLst/>
            </a:prstGeom>
            <a:solidFill>
              <a:srgbClr val="FFFF99"/>
            </a:solidFill>
            <a:ln w="9525">
              <a:solidFill>
                <a:schemeClr val="tx1"/>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85000"/>
                </a:lnSpc>
              </a:pPr>
              <a:r>
                <a:rPr lang="zh-CN" altLang="en-US" sz="1800">
                  <a:solidFill>
                    <a:schemeClr val="tx1"/>
                  </a:solidFill>
                  <a:ea typeface="宋体" panose="02010600030101010101" pitchFamily="2" charset="-122"/>
                </a:rPr>
                <a:t>客户端逻辑应用</a:t>
              </a:r>
              <a:endParaRPr lang="zh-CN" altLang="en-US" sz="1800"/>
            </a:p>
          </p:txBody>
        </p:sp>
        <p:sp>
          <p:nvSpPr>
            <p:cNvPr id="20488" name="Text Box 10"/>
            <p:cNvSpPr txBox="1">
              <a:spLocks noChangeArrowheads="1"/>
            </p:cNvSpPr>
            <p:nvPr/>
          </p:nvSpPr>
          <p:spPr bwMode="auto">
            <a:xfrm>
              <a:off x="2589" y="2217"/>
              <a:ext cx="858" cy="332"/>
            </a:xfrm>
            <a:prstGeom prst="rect">
              <a:avLst/>
            </a:prstGeom>
            <a:solidFill>
              <a:srgbClr val="EAEAEA"/>
            </a:solidFill>
            <a:ln w="9525">
              <a:solidFill>
                <a:schemeClr val="tx1"/>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85000"/>
                </a:lnSpc>
              </a:pPr>
              <a:r>
                <a:rPr lang="zh-CN" altLang="en-US" sz="1800">
                  <a:solidFill>
                    <a:schemeClr val="tx1"/>
                  </a:solidFill>
                  <a:ea typeface="宋体" panose="02010600030101010101" pitchFamily="2" charset="-122"/>
                </a:rPr>
                <a:t>服务端逻辑应用</a:t>
              </a:r>
            </a:p>
            <a:p>
              <a:pPr eaLnBrk="1" hangingPunct="1"/>
              <a:endParaRPr lang="en-US" altLang="zh-CN" sz="2000">
                <a:solidFill>
                  <a:schemeClr val="tx1"/>
                </a:solidFill>
              </a:endParaRPr>
            </a:p>
          </p:txBody>
        </p:sp>
        <p:sp>
          <p:nvSpPr>
            <p:cNvPr id="20489" name="Text Box 11"/>
            <p:cNvSpPr txBox="1">
              <a:spLocks noChangeArrowheads="1"/>
            </p:cNvSpPr>
            <p:nvPr/>
          </p:nvSpPr>
          <p:spPr bwMode="auto">
            <a:xfrm>
              <a:off x="612" y="1331"/>
              <a:ext cx="676" cy="252"/>
            </a:xfrm>
            <a:prstGeom prst="rect">
              <a:avLst/>
            </a:prstGeom>
            <a:noFill/>
            <a:ln w="9525">
              <a:solidFill>
                <a:schemeClr val="bg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latin typeface="Arial" panose="020B0604020202020204" pitchFamily="34" charset="0"/>
                </a:rPr>
                <a:t>客户端</a:t>
              </a:r>
            </a:p>
            <a:p>
              <a:pPr eaLnBrk="1" hangingPunct="1"/>
              <a:endParaRPr lang="en-US" altLang="zh-CN" sz="2000"/>
            </a:p>
          </p:txBody>
        </p:sp>
        <p:sp>
          <p:nvSpPr>
            <p:cNvPr id="20490" name="Text Box 12"/>
            <p:cNvSpPr txBox="1">
              <a:spLocks noChangeArrowheads="1"/>
            </p:cNvSpPr>
            <p:nvPr/>
          </p:nvSpPr>
          <p:spPr bwMode="auto">
            <a:xfrm>
              <a:off x="1429" y="1336"/>
              <a:ext cx="870" cy="252"/>
            </a:xfrm>
            <a:prstGeom prst="rect">
              <a:avLst/>
            </a:prstGeom>
            <a:solidFill>
              <a:srgbClr val="FFFF99"/>
            </a:solidFill>
            <a:ln w="9525">
              <a:solidFill>
                <a:schemeClr val="tx1"/>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solidFill>
                    <a:schemeClr val="tx1"/>
                  </a:solidFill>
                  <a:ea typeface="宋体" panose="02010600030101010101" pitchFamily="2" charset="-122"/>
                </a:rPr>
                <a:t>用户界面</a:t>
              </a:r>
            </a:p>
            <a:p>
              <a:pPr eaLnBrk="1" hangingPunct="1"/>
              <a:endParaRPr lang="en-US" altLang="zh-CN" sz="2000">
                <a:solidFill>
                  <a:schemeClr val="tx1"/>
                </a:solidFill>
              </a:endParaRPr>
            </a:p>
          </p:txBody>
        </p:sp>
        <p:sp>
          <p:nvSpPr>
            <p:cNvPr id="20491" name="Text Box 13"/>
            <p:cNvSpPr txBox="1">
              <a:spLocks noChangeArrowheads="1"/>
            </p:cNvSpPr>
            <p:nvPr/>
          </p:nvSpPr>
          <p:spPr bwMode="auto">
            <a:xfrm>
              <a:off x="1429" y="1588"/>
              <a:ext cx="870" cy="252"/>
            </a:xfrm>
            <a:prstGeom prst="rect">
              <a:avLst/>
            </a:prstGeom>
            <a:solidFill>
              <a:srgbClr val="FFFF99"/>
            </a:solidFill>
            <a:ln w="9525">
              <a:solidFill>
                <a:schemeClr val="tx1"/>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solidFill>
                    <a:schemeClr val="tx1"/>
                  </a:solidFill>
                  <a:ea typeface="宋体" panose="02010600030101010101" pitchFamily="2" charset="-122"/>
                </a:rPr>
                <a:t>逻辑应用</a:t>
              </a:r>
              <a:endParaRPr lang="zh-CN" altLang="en-US" sz="2000"/>
            </a:p>
          </p:txBody>
        </p:sp>
        <p:sp>
          <p:nvSpPr>
            <p:cNvPr id="20492" name="Text Box 14"/>
            <p:cNvSpPr txBox="1">
              <a:spLocks noChangeArrowheads="1"/>
            </p:cNvSpPr>
            <p:nvPr/>
          </p:nvSpPr>
          <p:spPr bwMode="auto">
            <a:xfrm>
              <a:off x="1429" y="2258"/>
              <a:ext cx="870" cy="252"/>
            </a:xfrm>
            <a:prstGeom prst="rect">
              <a:avLst/>
            </a:prstGeom>
            <a:solidFill>
              <a:srgbClr val="EAEAEA"/>
            </a:solidFill>
            <a:ln w="9525">
              <a:solidFill>
                <a:schemeClr val="tx1"/>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solidFill>
                    <a:schemeClr val="tx1"/>
                  </a:solidFill>
                  <a:ea typeface="宋体" panose="02010600030101010101" pitchFamily="2" charset="-122"/>
                </a:rPr>
                <a:t>数据访问</a:t>
              </a:r>
              <a:endParaRPr lang="zh-CN" altLang="en-US" sz="2000">
                <a:solidFill>
                  <a:schemeClr val="tx1"/>
                </a:solidFill>
              </a:endParaRPr>
            </a:p>
          </p:txBody>
        </p:sp>
        <p:sp>
          <p:nvSpPr>
            <p:cNvPr id="20493" name="Text Box 15"/>
            <p:cNvSpPr txBox="1">
              <a:spLocks noChangeArrowheads="1"/>
            </p:cNvSpPr>
            <p:nvPr/>
          </p:nvSpPr>
          <p:spPr bwMode="auto">
            <a:xfrm>
              <a:off x="3748" y="1334"/>
              <a:ext cx="870" cy="253"/>
            </a:xfrm>
            <a:prstGeom prst="rect">
              <a:avLst/>
            </a:prstGeom>
            <a:solidFill>
              <a:srgbClr val="FFFF99"/>
            </a:solidFill>
            <a:ln w="9525">
              <a:solidFill>
                <a:schemeClr val="tx1"/>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a:solidFill>
                    <a:schemeClr val="tx1"/>
                  </a:solidFill>
                  <a:ea typeface="宋体" panose="02010600030101010101" pitchFamily="2" charset="-122"/>
                </a:rPr>
                <a:t>用户界面</a:t>
              </a:r>
              <a:endParaRPr lang="zh-CN" altLang="en-US" sz="1800">
                <a:solidFill>
                  <a:schemeClr val="tx1"/>
                </a:solidFill>
              </a:endParaRPr>
            </a:p>
          </p:txBody>
        </p:sp>
        <p:sp>
          <p:nvSpPr>
            <p:cNvPr id="20494" name="Text Box 16"/>
            <p:cNvSpPr txBox="1">
              <a:spLocks noChangeArrowheads="1"/>
            </p:cNvSpPr>
            <p:nvPr/>
          </p:nvSpPr>
          <p:spPr bwMode="auto">
            <a:xfrm>
              <a:off x="3748" y="2258"/>
              <a:ext cx="870" cy="252"/>
            </a:xfrm>
            <a:prstGeom prst="rect">
              <a:avLst/>
            </a:prstGeom>
            <a:solidFill>
              <a:srgbClr val="EAEAEA"/>
            </a:solidFill>
            <a:ln w="9525">
              <a:solidFill>
                <a:schemeClr val="tx1"/>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a:solidFill>
                    <a:schemeClr val="tx1"/>
                  </a:solidFill>
                  <a:ea typeface="宋体" panose="02010600030101010101" pitchFamily="2" charset="-122"/>
                </a:rPr>
                <a:t>逻辑应用</a:t>
              </a:r>
            </a:p>
            <a:p>
              <a:pPr eaLnBrk="1" hangingPunct="1"/>
              <a:endParaRPr lang="en-US" altLang="zh-CN" sz="1800">
                <a:solidFill>
                  <a:schemeClr val="tx1"/>
                </a:solidFill>
              </a:endParaRPr>
            </a:p>
          </p:txBody>
        </p:sp>
        <p:sp>
          <p:nvSpPr>
            <p:cNvPr id="20495" name="Text Box 17"/>
            <p:cNvSpPr txBox="1">
              <a:spLocks noChangeArrowheads="1"/>
            </p:cNvSpPr>
            <p:nvPr/>
          </p:nvSpPr>
          <p:spPr bwMode="auto">
            <a:xfrm>
              <a:off x="3748" y="2510"/>
              <a:ext cx="870" cy="252"/>
            </a:xfrm>
            <a:prstGeom prst="rect">
              <a:avLst/>
            </a:prstGeom>
            <a:solidFill>
              <a:srgbClr val="EAEAEA"/>
            </a:solidFill>
            <a:ln w="9525">
              <a:solidFill>
                <a:schemeClr val="tx1"/>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a:solidFill>
                    <a:schemeClr val="tx1"/>
                  </a:solidFill>
                  <a:ea typeface="宋体" panose="02010600030101010101" pitchFamily="2" charset="-122"/>
                </a:rPr>
                <a:t>数据访问</a:t>
              </a:r>
              <a:endParaRPr lang="zh-CN" altLang="en-US" sz="1800">
                <a:solidFill>
                  <a:schemeClr val="tx1"/>
                </a:solidFill>
              </a:endParaRPr>
            </a:p>
          </p:txBody>
        </p:sp>
        <p:sp>
          <p:nvSpPr>
            <p:cNvPr id="20496" name="Text Box 18"/>
            <p:cNvSpPr txBox="1">
              <a:spLocks noChangeArrowheads="1"/>
            </p:cNvSpPr>
            <p:nvPr/>
          </p:nvSpPr>
          <p:spPr bwMode="auto">
            <a:xfrm>
              <a:off x="612" y="2343"/>
              <a:ext cx="676" cy="252"/>
            </a:xfrm>
            <a:prstGeom prst="rect">
              <a:avLst/>
            </a:prstGeom>
            <a:noFill/>
            <a:ln w="9525">
              <a:solidFill>
                <a:schemeClr val="bg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t>服务器</a:t>
              </a:r>
            </a:p>
          </p:txBody>
        </p:sp>
        <p:sp>
          <p:nvSpPr>
            <p:cNvPr id="20497" name="Text Box 19"/>
            <p:cNvSpPr txBox="1">
              <a:spLocks noChangeArrowheads="1"/>
            </p:cNvSpPr>
            <p:nvPr/>
          </p:nvSpPr>
          <p:spPr bwMode="auto">
            <a:xfrm>
              <a:off x="2009" y="2930"/>
              <a:ext cx="1836"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bg1"/>
                  </a:solidFill>
                  <a:miter lim="800000"/>
                  <a:headEnd/>
                  <a:tailEnd/>
                </a14:hiddenLine>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b="0">
                  <a:ea typeface="宋体" panose="02010600030101010101" pitchFamily="2" charset="-122"/>
                </a:rPr>
                <a:t>应用逻辑层的映射情况</a:t>
              </a:r>
              <a:endParaRPr lang="zh-CN" altLang="en-US" sz="1800"/>
            </a:p>
          </p:txBody>
        </p:sp>
        <p:sp>
          <p:nvSpPr>
            <p:cNvPr id="20498" name="Text Box 20"/>
            <p:cNvSpPr txBox="1">
              <a:spLocks noChangeArrowheads="1"/>
            </p:cNvSpPr>
            <p:nvPr/>
          </p:nvSpPr>
          <p:spPr bwMode="auto">
            <a:xfrm>
              <a:off x="2589" y="2559"/>
              <a:ext cx="869" cy="252"/>
            </a:xfrm>
            <a:prstGeom prst="rect">
              <a:avLst/>
            </a:prstGeom>
            <a:solidFill>
              <a:srgbClr val="EAEAEA"/>
            </a:solidFill>
            <a:ln w="9525">
              <a:solidFill>
                <a:schemeClr val="tx1"/>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a:solidFill>
                    <a:schemeClr val="tx1"/>
                  </a:solidFill>
                  <a:ea typeface="宋体" panose="02010600030101010101" pitchFamily="2" charset="-122"/>
                </a:rPr>
                <a:t>数据访问</a:t>
              </a:r>
              <a:endParaRPr lang="zh-CN" altLang="en-US" sz="1800">
                <a:solidFill>
                  <a:schemeClr val="tx1"/>
                </a:solidFill>
              </a:endParaRPr>
            </a:p>
          </p:txBody>
        </p:sp>
        <p:sp>
          <p:nvSpPr>
            <p:cNvPr id="20499" name="Text Box 21"/>
            <p:cNvSpPr txBox="1">
              <a:spLocks noChangeArrowheads="1"/>
            </p:cNvSpPr>
            <p:nvPr/>
          </p:nvSpPr>
          <p:spPr bwMode="auto">
            <a:xfrm>
              <a:off x="3652" y="1083"/>
              <a:ext cx="1063" cy="1762"/>
            </a:xfrm>
            <a:prstGeom prst="rect">
              <a:avLst/>
            </a:prstGeom>
            <a:noFill/>
            <a:ln w="9525">
              <a:solidFill>
                <a:schemeClr val="bg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sz="2000">
                  <a:ea typeface="宋体" panose="02010600030101010101" pitchFamily="2" charset="-122"/>
                </a:rPr>
                <a:t>C/S</a:t>
              </a:r>
              <a:r>
                <a:rPr lang="zh-CN" altLang="en-US" sz="2000">
                  <a:ea typeface="宋体" panose="02010600030101010101" pitchFamily="2" charset="-122"/>
                </a:rPr>
                <a:t>应用</a:t>
              </a:r>
              <a:r>
                <a:rPr lang="en-US" altLang="zh-CN" sz="2000">
                  <a:ea typeface="宋体" panose="02010600030101010101" pitchFamily="2" charset="-122"/>
                </a:rPr>
                <a:t>3</a:t>
              </a:r>
              <a:endParaRPr lang="en-US" altLang="zh-CN" sz="2000"/>
            </a:p>
          </p:txBody>
        </p:sp>
        <p:sp>
          <p:nvSpPr>
            <p:cNvPr id="20500" name="Text Box 22"/>
            <p:cNvSpPr txBox="1">
              <a:spLocks noChangeArrowheads="1"/>
            </p:cNvSpPr>
            <p:nvPr/>
          </p:nvSpPr>
          <p:spPr bwMode="auto">
            <a:xfrm>
              <a:off x="1332" y="1085"/>
              <a:ext cx="1063" cy="1762"/>
            </a:xfrm>
            <a:prstGeom prst="rect">
              <a:avLst/>
            </a:prstGeom>
            <a:noFill/>
            <a:ln w="9525">
              <a:solidFill>
                <a:schemeClr val="bg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sz="2000">
                  <a:ea typeface="宋体" panose="02010600030101010101" pitchFamily="2" charset="-122"/>
                </a:rPr>
                <a:t>C/S</a:t>
              </a:r>
              <a:r>
                <a:rPr lang="zh-CN" altLang="en-US" sz="2000">
                  <a:ea typeface="宋体" panose="02010600030101010101" pitchFamily="2" charset="-122"/>
                </a:rPr>
                <a:t>应用</a:t>
              </a:r>
              <a:r>
                <a:rPr lang="en-US" altLang="zh-CN" sz="2000">
                  <a:ea typeface="宋体" panose="02010600030101010101" pitchFamily="2" charset="-122"/>
                </a:rPr>
                <a:t>1</a:t>
              </a:r>
              <a:endParaRPr lang="en-US" altLang="zh-CN" sz="2000"/>
            </a:p>
          </p:txBody>
        </p:sp>
        <p:sp>
          <p:nvSpPr>
            <p:cNvPr id="20501" name="Text Box 23"/>
            <p:cNvSpPr txBox="1">
              <a:spLocks noChangeArrowheads="1"/>
            </p:cNvSpPr>
            <p:nvPr/>
          </p:nvSpPr>
          <p:spPr bwMode="auto">
            <a:xfrm>
              <a:off x="2492" y="1085"/>
              <a:ext cx="1063" cy="1762"/>
            </a:xfrm>
            <a:prstGeom prst="rect">
              <a:avLst/>
            </a:prstGeom>
            <a:noFill/>
            <a:ln w="9525">
              <a:solidFill>
                <a:schemeClr val="bg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sz="2000">
                  <a:ea typeface="宋体" panose="02010600030101010101" pitchFamily="2" charset="-122"/>
                </a:rPr>
                <a:t>C/S</a:t>
              </a:r>
              <a:r>
                <a:rPr lang="zh-CN" altLang="en-US" sz="2000">
                  <a:ea typeface="宋体" panose="02010600030101010101" pitchFamily="2" charset="-122"/>
                </a:rPr>
                <a:t>应用</a:t>
              </a:r>
              <a:r>
                <a:rPr lang="en-US" altLang="zh-CN" sz="2000">
                  <a:ea typeface="宋体" panose="02010600030101010101" pitchFamily="2" charset="-122"/>
                </a:rPr>
                <a:t>2</a:t>
              </a:r>
              <a:endParaRPr lang="en-US" altLang="zh-CN" sz="2000"/>
            </a:p>
          </p:txBody>
        </p:sp>
      </p:grpSp>
      <p:sp>
        <p:nvSpPr>
          <p:cNvPr id="130073" name="Text Box 25"/>
          <p:cNvSpPr txBox="1">
            <a:spLocks noChangeArrowheads="1"/>
          </p:cNvSpPr>
          <p:nvPr/>
        </p:nvSpPr>
        <p:spPr bwMode="auto">
          <a:xfrm>
            <a:off x="341313" y="4959350"/>
            <a:ext cx="8550275" cy="1312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just" eaLnBrk="1" hangingPunct="1">
              <a:spcBef>
                <a:spcPct val="50000"/>
              </a:spcBef>
            </a:pPr>
            <a:r>
              <a:rPr lang="en-US" altLang="zh-CN" sz="2800" dirty="0"/>
              <a:t>        </a:t>
            </a:r>
            <a:r>
              <a:rPr lang="zh-CN" altLang="en-US" sz="2600" dirty="0">
                <a:latin typeface="楷体" pitchFamily="49" charset="-122"/>
                <a:ea typeface="楷体" pitchFamily="49" charset="-122"/>
              </a:rPr>
              <a:t>两层</a:t>
            </a:r>
            <a:r>
              <a:rPr lang="en-US" altLang="zh-CN" sz="2600" dirty="0">
                <a:latin typeface="楷体" pitchFamily="49" charset="-122"/>
                <a:ea typeface="楷体" pitchFamily="49" charset="-122"/>
              </a:rPr>
              <a:t>C/S</a:t>
            </a:r>
            <a:r>
              <a:rPr lang="zh-CN" altLang="en-US" sz="2600" dirty="0">
                <a:latin typeface="楷体" pitchFamily="49" charset="-122"/>
                <a:ea typeface="楷体" pitchFamily="49" charset="-122"/>
              </a:rPr>
              <a:t>架构将数据表示和处理逻辑分开 ，但应用逻辑和两端之一是紧耦合的</a:t>
            </a:r>
            <a:r>
              <a:rPr lang="en-US" altLang="zh-CN" sz="2600" dirty="0">
                <a:latin typeface="楷体" pitchFamily="49" charset="-122"/>
                <a:ea typeface="楷体" pitchFamily="49" charset="-122"/>
              </a:rPr>
              <a:t>,</a:t>
            </a:r>
            <a:r>
              <a:rPr lang="zh-CN" altLang="en-US" sz="2600" dirty="0">
                <a:latin typeface="楷体" pitchFamily="49" charset="-122"/>
                <a:ea typeface="楷体" pitchFamily="49" charset="-122"/>
              </a:rPr>
              <a:t>不适宜多用户、多数据库、非安全的网络环境。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wipe(left)">
                                      <p:cBhvr>
                                        <p:cTn id="7" dur="1000"/>
                                        <p:tgtEl>
                                          <p:spTgt spid="130052"/>
                                        </p:tgtEl>
                                      </p:cBhvr>
                                    </p:animEffect>
                                  </p:childTnLst>
                                </p:cTn>
                              </p:par>
                            </p:childTnLst>
                          </p:cTn>
                        </p:par>
                        <p:par>
                          <p:cTn id="8" fill="hold" nodeType="afterGroup">
                            <p:stCondLst>
                              <p:cond delay="1000"/>
                            </p:stCondLst>
                            <p:childTnLst>
                              <p:par>
                                <p:cTn id="9" presetID="53" presetClass="entr" presetSubtype="0" fill="hold" nodeType="afterEffect">
                                  <p:stCondLst>
                                    <p:cond delay="0"/>
                                  </p:stCondLst>
                                  <p:childTnLst>
                                    <p:set>
                                      <p:cBhvr>
                                        <p:cTn id="10" dur="1" fill="hold">
                                          <p:stCondLst>
                                            <p:cond delay="0"/>
                                          </p:stCondLst>
                                        </p:cTn>
                                        <p:tgtEl>
                                          <p:spTgt spid="130074"/>
                                        </p:tgtEl>
                                        <p:attrNameLst>
                                          <p:attrName>style.visibility</p:attrName>
                                        </p:attrNameLst>
                                      </p:cBhvr>
                                      <p:to>
                                        <p:strVal val="visible"/>
                                      </p:to>
                                    </p:set>
                                    <p:anim calcmode="lin" valueType="num">
                                      <p:cBhvr>
                                        <p:cTn id="11" dur="500" fill="hold"/>
                                        <p:tgtEl>
                                          <p:spTgt spid="130074"/>
                                        </p:tgtEl>
                                        <p:attrNameLst>
                                          <p:attrName>ppt_w</p:attrName>
                                        </p:attrNameLst>
                                      </p:cBhvr>
                                      <p:tavLst>
                                        <p:tav tm="0">
                                          <p:val>
                                            <p:fltVal val="0"/>
                                          </p:val>
                                        </p:tav>
                                        <p:tav tm="100000">
                                          <p:val>
                                            <p:strVal val="#ppt_w"/>
                                          </p:val>
                                        </p:tav>
                                      </p:tavLst>
                                    </p:anim>
                                    <p:anim calcmode="lin" valueType="num">
                                      <p:cBhvr>
                                        <p:cTn id="12" dur="500" fill="hold"/>
                                        <p:tgtEl>
                                          <p:spTgt spid="130074"/>
                                        </p:tgtEl>
                                        <p:attrNameLst>
                                          <p:attrName>ppt_h</p:attrName>
                                        </p:attrNameLst>
                                      </p:cBhvr>
                                      <p:tavLst>
                                        <p:tav tm="0">
                                          <p:val>
                                            <p:fltVal val="0"/>
                                          </p:val>
                                        </p:tav>
                                        <p:tav tm="100000">
                                          <p:val>
                                            <p:strVal val="#ppt_h"/>
                                          </p:val>
                                        </p:tav>
                                      </p:tavLst>
                                    </p:anim>
                                    <p:animEffect transition="in" filter="fade">
                                      <p:cBhvr>
                                        <p:cTn id="13" dur="500"/>
                                        <p:tgtEl>
                                          <p:spTgt spid="1300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0073"/>
                                        </p:tgtEl>
                                        <p:attrNameLst>
                                          <p:attrName>style.visibility</p:attrName>
                                        </p:attrNameLst>
                                      </p:cBhvr>
                                      <p:to>
                                        <p:strVal val="visible"/>
                                      </p:to>
                                    </p:set>
                                    <p:animEffect transition="in" filter="wipe(left)">
                                      <p:cBhvr>
                                        <p:cTn id="18" dur="500"/>
                                        <p:tgtEl>
                                          <p:spTgt spid="130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7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431800" y="323850"/>
            <a:ext cx="850582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bg1"/>
                </a:solidFill>
                <a:latin typeface="Times New Roman" panose="02020603050405020304" pitchFamily="18" charset="0"/>
                <a:ea typeface="楷体_GB2312" pitchFamily="49" charset="-122"/>
              </a:defRPr>
            </a:lvl1pPr>
            <a:lvl2pPr marL="914400" indent="-457200">
              <a:defRPr kumimoji="1" sz="2400" b="1">
                <a:solidFill>
                  <a:schemeClr val="bg1"/>
                </a:solidFill>
                <a:latin typeface="Times New Roman" panose="02020603050405020304" pitchFamily="18" charset="0"/>
                <a:ea typeface="楷体_GB2312" pitchFamily="49" charset="-122"/>
              </a:defRPr>
            </a:lvl2pPr>
            <a:lvl3pPr marL="1371600" indent="-457200">
              <a:defRPr kumimoji="1" sz="2400" b="1">
                <a:solidFill>
                  <a:schemeClr val="bg1"/>
                </a:solidFill>
                <a:latin typeface="Times New Roman" panose="02020603050405020304" pitchFamily="18" charset="0"/>
                <a:ea typeface="楷体_GB2312" pitchFamily="49" charset="-122"/>
              </a:defRPr>
            </a:lvl3pPr>
            <a:lvl4pPr marL="1828800" indent="-457200">
              <a:defRPr kumimoji="1" sz="2400" b="1">
                <a:solidFill>
                  <a:schemeClr val="bg1"/>
                </a:solidFill>
                <a:latin typeface="Times New Roman" panose="02020603050405020304" pitchFamily="18" charset="0"/>
                <a:ea typeface="楷体_GB2312" pitchFamily="49" charset="-122"/>
              </a:defRPr>
            </a:lvl4pPr>
            <a:lvl5pPr marL="2286000" indent="-457200">
              <a:defRPr kumimoji="1" sz="2400" b="1">
                <a:solidFill>
                  <a:schemeClr val="bg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just" eaLnBrk="1" hangingPunct="1">
              <a:spcBef>
                <a:spcPct val="50000"/>
              </a:spcBef>
            </a:pPr>
            <a:r>
              <a:rPr lang="en-US" altLang="zh-CN" sz="2800" dirty="0">
                <a:latin typeface="+mn-lt"/>
                <a:ea typeface="楷体" pitchFamily="49" charset="-122"/>
              </a:rPr>
              <a:t> </a:t>
            </a:r>
            <a:r>
              <a:rPr lang="en-US" altLang="zh-CN" sz="2800" dirty="0">
                <a:solidFill>
                  <a:srgbClr val="FFFF00"/>
                </a:solidFill>
                <a:latin typeface="+mn-lt"/>
                <a:ea typeface="楷体" pitchFamily="49" charset="-122"/>
              </a:rPr>
              <a:t>(2</a:t>
            </a:r>
            <a:r>
              <a:rPr lang="en-US" altLang="zh-CN" sz="2800" dirty="0" smtClean="0">
                <a:solidFill>
                  <a:srgbClr val="FFFF00"/>
                </a:solidFill>
                <a:latin typeface="+mn-lt"/>
                <a:ea typeface="楷体" pitchFamily="49" charset="-122"/>
              </a:rPr>
              <a:t>) </a:t>
            </a:r>
            <a:r>
              <a:rPr lang="zh-CN" altLang="en-US" sz="2800" dirty="0" smtClean="0">
                <a:solidFill>
                  <a:srgbClr val="FFFF00"/>
                </a:solidFill>
                <a:latin typeface="+mn-lt"/>
                <a:ea typeface="楷体" pitchFamily="49" charset="-122"/>
              </a:rPr>
              <a:t>三</a:t>
            </a:r>
            <a:r>
              <a:rPr lang="zh-CN" altLang="en-US" sz="2800" dirty="0">
                <a:solidFill>
                  <a:srgbClr val="FFFF00"/>
                </a:solidFill>
                <a:latin typeface="+mn-lt"/>
                <a:ea typeface="楷体" pitchFamily="49" charset="-122"/>
              </a:rPr>
              <a:t>层</a:t>
            </a:r>
            <a:r>
              <a:rPr lang="en-US" altLang="zh-CN" sz="2800" dirty="0">
                <a:solidFill>
                  <a:srgbClr val="FFFF00"/>
                </a:solidFill>
                <a:latin typeface="+mn-lt"/>
                <a:ea typeface="楷体" pitchFamily="49" charset="-122"/>
              </a:rPr>
              <a:t>/</a:t>
            </a:r>
            <a:r>
              <a:rPr lang="zh-CN" altLang="en-US" sz="2800" dirty="0">
                <a:solidFill>
                  <a:srgbClr val="FFFF00"/>
                </a:solidFill>
                <a:latin typeface="+mn-lt"/>
                <a:ea typeface="楷体" pitchFamily="49" charset="-122"/>
              </a:rPr>
              <a:t>多层应用模型</a:t>
            </a:r>
            <a:r>
              <a:rPr lang="en-US" altLang="zh-CN" sz="2800" dirty="0">
                <a:solidFill>
                  <a:srgbClr val="FFFF00"/>
                </a:solidFill>
                <a:latin typeface="+mn-lt"/>
                <a:ea typeface="楷体" pitchFamily="49" charset="-122"/>
              </a:rPr>
              <a:t>(Three/Multi Tier Model) </a:t>
            </a:r>
          </a:p>
        </p:txBody>
      </p:sp>
      <p:sp>
        <p:nvSpPr>
          <p:cNvPr id="21507" name="Text Box 28"/>
          <p:cNvSpPr txBox="1">
            <a:spLocks noChangeArrowheads="1"/>
          </p:cNvSpPr>
          <p:nvPr/>
        </p:nvSpPr>
        <p:spPr bwMode="auto">
          <a:xfrm>
            <a:off x="206375" y="819150"/>
            <a:ext cx="8937625" cy="167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2600" dirty="0">
                <a:latin typeface="+mn-lt"/>
                <a:ea typeface="楷体" pitchFamily="49" charset="-122"/>
              </a:rPr>
              <a:t>第一级是数据库管理结点</a:t>
            </a:r>
            <a:r>
              <a:rPr lang="en-US" altLang="zh-CN" sz="2600" dirty="0">
                <a:latin typeface="+mn-lt"/>
                <a:ea typeface="楷体" pitchFamily="49" charset="-122"/>
              </a:rPr>
              <a:t>(database management node)</a:t>
            </a:r>
            <a:r>
              <a:rPr lang="zh-CN" altLang="en-US" sz="2600" dirty="0">
                <a:latin typeface="+mn-lt"/>
                <a:ea typeface="楷体" pitchFamily="49" charset="-122"/>
              </a:rPr>
              <a:t>。</a:t>
            </a:r>
          </a:p>
          <a:p>
            <a:pPr eaLnBrk="1" hangingPunct="1"/>
            <a:r>
              <a:rPr lang="zh-CN" altLang="en-US" sz="2600" dirty="0">
                <a:latin typeface="+mn-lt"/>
                <a:ea typeface="楷体" pitchFamily="49" charset="-122"/>
              </a:rPr>
              <a:t>第二级或中间级是“商业逻辑结点” </a:t>
            </a:r>
            <a:r>
              <a:rPr lang="en-US" altLang="zh-CN" sz="2600" dirty="0">
                <a:latin typeface="+mn-lt"/>
                <a:ea typeface="楷体" pitchFamily="49" charset="-122"/>
              </a:rPr>
              <a:t>(business logic node),</a:t>
            </a:r>
            <a:r>
              <a:rPr lang="zh-CN" altLang="en-US" sz="2600" dirty="0">
                <a:latin typeface="+mn-lt"/>
                <a:ea typeface="楷体" pitchFamily="49" charset="-122"/>
              </a:rPr>
              <a:t>是指具体应用中实施的 程序逻辑和法则。</a:t>
            </a:r>
          </a:p>
          <a:p>
            <a:pPr eaLnBrk="1" hangingPunct="1"/>
            <a:r>
              <a:rPr lang="zh-CN" altLang="en-US" sz="2600" dirty="0">
                <a:latin typeface="+mn-lt"/>
                <a:ea typeface="楷体" pitchFamily="49" charset="-122"/>
              </a:rPr>
              <a:t>第三级是用户界面级，强调高效、方便易用的用户界面。</a:t>
            </a:r>
          </a:p>
        </p:txBody>
      </p:sp>
      <p:grpSp>
        <p:nvGrpSpPr>
          <p:cNvPr id="132125" name="Group 29"/>
          <p:cNvGrpSpPr>
            <a:grpSpLocks/>
          </p:cNvGrpSpPr>
          <p:nvPr/>
        </p:nvGrpSpPr>
        <p:grpSpPr bwMode="auto">
          <a:xfrm>
            <a:off x="1962150" y="2663825"/>
            <a:ext cx="5761038" cy="3343275"/>
            <a:chOff x="1413" y="1719"/>
            <a:chExt cx="3501" cy="2106"/>
          </a:xfrm>
        </p:grpSpPr>
        <p:sp>
          <p:nvSpPr>
            <p:cNvPr id="21523" name="AutoShape 30"/>
            <p:cNvSpPr>
              <a:spLocks noChangeArrowheads="1"/>
            </p:cNvSpPr>
            <p:nvPr/>
          </p:nvSpPr>
          <p:spPr bwMode="auto">
            <a:xfrm>
              <a:off x="1413" y="3240"/>
              <a:ext cx="3501" cy="585"/>
            </a:xfrm>
            <a:prstGeom prst="cube">
              <a:avLst>
                <a:gd name="adj" fmla="val 11111"/>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21524" name="AutoShape 31"/>
            <p:cNvSpPr>
              <a:spLocks noChangeArrowheads="1"/>
            </p:cNvSpPr>
            <p:nvPr/>
          </p:nvSpPr>
          <p:spPr bwMode="auto">
            <a:xfrm>
              <a:off x="1692" y="3438"/>
              <a:ext cx="396" cy="234"/>
            </a:xfrm>
            <a:prstGeom prst="can">
              <a:avLst>
                <a:gd name="adj" fmla="val 25000"/>
              </a:avLst>
            </a:prstGeom>
            <a:solidFill>
              <a:srgbClr val="FFFF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21525" name="Text Box 32"/>
            <p:cNvSpPr txBox="1">
              <a:spLocks noChangeArrowheads="1"/>
            </p:cNvSpPr>
            <p:nvPr/>
          </p:nvSpPr>
          <p:spPr bwMode="auto">
            <a:xfrm>
              <a:off x="2052" y="3348"/>
              <a:ext cx="2475"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en-US" altLang="zh-CN" sz="2000" u="sng">
                  <a:solidFill>
                    <a:schemeClr val="tx1"/>
                  </a:solidFill>
                </a:rPr>
                <a:t>Database management node</a:t>
              </a:r>
            </a:p>
            <a:p>
              <a:pPr algn="ctr" eaLnBrk="1" hangingPunct="1"/>
              <a:r>
                <a:rPr lang="zh-CN" altLang="en-US" sz="1600" u="sng">
                  <a:solidFill>
                    <a:schemeClr val="tx1"/>
                  </a:solidFill>
                  <a:ea typeface="宋体" panose="02010600030101010101" pitchFamily="2" charset="-122"/>
                </a:rPr>
                <a:t>（数据库管理结点）</a:t>
              </a:r>
            </a:p>
          </p:txBody>
        </p:sp>
        <p:sp>
          <p:nvSpPr>
            <p:cNvPr id="21526" name="AutoShape 33"/>
            <p:cNvSpPr>
              <a:spLocks noChangeArrowheads="1"/>
            </p:cNvSpPr>
            <p:nvPr/>
          </p:nvSpPr>
          <p:spPr bwMode="auto">
            <a:xfrm>
              <a:off x="1422" y="2205"/>
              <a:ext cx="3492" cy="936"/>
            </a:xfrm>
            <a:prstGeom prst="cube">
              <a:avLst>
                <a:gd name="adj" fmla="val 6625"/>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21527" name="Text Box 34"/>
            <p:cNvSpPr txBox="1">
              <a:spLocks noChangeArrowheads="1"/>
            </p:cNvSpPr>
            <p:nvPr/>
          </p:nvSpPr>
          <p:spPr bwMode="auto">
            <a:xfrm>
              <a:off x="1593" y="2250"/>
              <a:ext cx="315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en-US" altLang="zh-CN" sz="2000" u="sng">
                  <a:solidFill>
                    <a:schemeClr val="tx1"/>
                  </a:solidFill>
                </a:rPr>
                <a:t>business logic node</a:t>
              </a:r>
              <a:r>
                <a:rPr lang="zh-CN" altLang="en-US" sz="2000" u="sng">
                  <a:solidFill>
                    <a:schemeClr val="tx1"/>
                  </a:solidFill>
                </a:rPr>
                <a:t>（</a:t>
              </a:r>
              <a:r>
                <a:rPr lang="zh-CN" altLang="en-US" sz="1600" u="sng">
                  <a:solidFill>
                    <a:schemeClr val="tx1"/>
                  </a:solidFill>
                  <a:ea typeface="宋体" panose="02010600030101010101" pitchFamily="2" charset="-122"/>
                </a:rPr>
                <a:t>商业逻辑结点）</a:t>
              </a:r>
            </a:p>
          </p:txBody>
        </p:sp>
        <p:grpSp>
          <p:nvGrpSpPr>
            <p:cNvPr id="21528" name="Group 35"/>
            <p:cNvGrpSpPr>
              <a:grpSpLocks/>
            </p:cNvGrpSpPr>
            <p:nvPr/>
          </p:nvGrpSpPr>
          <p:grpSpPr bwMode="auto">
            <a:xfrm>
              <a:off x="1446" y="2547"/>
              <a:ext cx="1074" cy="572"/>
              <a:chOff x="1500" y="2547"/>
              <a:chExt cx="1074" cy="572"/>
            </a:xfrm>
          </p:grpSpPr>
          <p:sp>
            <p:nvSpPr>
              <p:cNvPr id="21562" name="Rectangle 36"/>
              <p:cNvSpPr>
                <a:spLocks noChangeArrowheads="1"/>
              </p:cNvSpPr>
              <p:nvPr/>
            </p:nvSpPr>
            <p:spPr bwMode="auto">
              <a:xfrm>
                <a:off x="1755" y="2547"/>
                <a:ext cx="756" cy="486"/>
              </a:xfrm>
              <a:prstGeom prst="rect">
                <a:avLst/>
              </a:prstGeom>
              <a:solidFill>
                <a:srgbClr val="FFD88B"/>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sz="1800" u="sng">
                    <a:solidFill>
                      <a:schemeClr val="tx1"/>
                    </a:solidFill>
                    <a:ea typeface="宋体" panose="02010600030101010101" pitchFamily="2" charset="-122"/>
                  </a:rPr>
                  <a:t>Security</a:t>
                </a:r>
              </a:p>
              <a:p>
                <a:pPr algn="ctr" eaLnBrk="1" hangingPunct="1"/>
                <a:r>
                  <a:rPr lang="zh-CN" altLang="en-US" sz="1600" u="sng">
                    <a:solidFill>
                      <a:schemeClr val="tx1"/>
                    </a:solidFill>
                    <a:ea typeface="宋体" panose="02010600030101010101" pitchFamily="2" charset="-122"/>
                  </a:rPr>
                  <a:t>（安全）</a:t>
                </a:r>
              </a:p>
            </p:txBody>
          </p:sp>
          <p:sp>
            <p:nvSpPr>
              <p:cNvPr id="21563" name="Rectangle 37"/>
              <p:cNvSpPr>
                <a:spLocks noChangeArrowheads="1"/>
              </p:cNvSpPr>
              <p:nvPr/>
            </p:nvSpPr>
            <p:spPr bwMode="auto">
              <a:xfrm flipV="1">
                <a:off x="2430" y="2628"/>
                <a:ext cx="144" cy="5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21564" name="Rectangle 38"/>
              <p:cNvSpPr>
                <a:spLocks noChangeArrowheads="1"/>
              </p:cNvSpPr>
              <p:nvPr/>
            </p:nvSpPr>
            <p:spPr bwMode="auto">
              <a:xfrm flipV="1">
                <a:off x="2427" y="2733"/>
                <a:ext cx="144" cy="5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grpSp>
            <p:nvGrpSpPr>
              <p:cNvPr id="21565" name="Group 39"/>
              <p:cNvGrpSpPr>
                <a:grpSpLocks/>
              </p:cNvGrpSpPr>
              <p:nvPr/>
            </p:nvGrpSpPr>
            <p:grpSpPr bwMode="auto">
              <a:xfrm>
                <a:off x="1503" y="2574"/>
                <a:ext cx="261" cy="404"/>
                <a:chOff x="1494" y="2502"/>
                <a:chExt cx="261" cy="404"/>
              </a:xfrm>
            </p:grpSpPr>
            <p:sp>
              <p:nvSpPr>
                <p:cNvPr id="21569" name="Line 40"/>
                <p:cNvSpPr>
                  <a:spLocks noChangeShapeType="1"/>
                </p:cNvSpPr>
                <p:nvPr/>
              </p:nvSpPr>
              <p:spPr bwMode="auto">
                <a:xfrm>
                  <a:off x="1638" y="2664"/>
                  <a:ext cx="117"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70" name="Text Box 41"/>
                <p:cNvSpPr txBox="1">
                  <a:spLocks noChangeArrowheads="1"/>
                </p:cNvSpPr>
                <p:nvPr/>
              </p:nvSpPr>
              <p:spPr bwMode="auto">
                <a:xfrm>
                  <a:off x="1494" y="2502"/>
                  <a:ext cx="189"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3600" b="0">
                      <a:solidFill>
                        <a:schemeClr val="bg2"/>
                      </a:solidFill>
                      <a:ea typeface="宋体" panose="02010600030101010101" pitchFamily="2" charset="-122"/>
                      <a:sym typeface="Symbol" panose="05050102010706020507" pitchFamily="18" charset="2"/>
                    </a:rPr>
                    <a:t></a:t>
                  </a:r>
                  <a:endParaRPr lang="en-US" altLang="zh-CN" sz="3600" b="0">
                    <a:solidFill>
                      <a:schemeClr val="bg2"/>
                    </a:solidFill>
                    <a:ea typeface="宋体" panose="02010600030101010101" pitchFamily="2" charset="-122"/>
                  </a:endParaRPr>
                </a:p>
              </p:txBody>
            </p:sp>
          </p:grpSp>
          <p:grpSp>
            <p:nvGrpSpPr>
              <p:cNvPr id="21566" name="Group 42"/>
              <p:cNvGrpSpPr>
                <a:grpSpLocks/>
              </p:cNvGrpSpPr>
              <p:nvPr/>
            </p:nvGrpSpPr>
            <p:grpSpPr bwMode="auto">
              <a:xfrm>
                <a:off x="1500" y="2715"/>
                <a:ext cx="261" cy="404"/>
                <a:chOff x="1494" y="2502"/>
                <a:chExt cx="261" cy="404"/>
              </a:xfrm>
            </p:grpSpPr>
            <p:sp>
              <p:nvSpPr>
                <p:cNvPr id="21567" name="Line 43"/>
                <p:cNvSpPr>
                  <a:spLocks noChangeShapeType="1"/>
                </p:cNvSpPr>
                <p:nvPr/>
              </p:nvSpPr>
              <p:spPr bwMode="auto">
                <a:xfrm>
                  <a:off x="1638" y="2664"/>
                  <a:ext cx="117"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8" name="Text Box 44"/>
                <p:cNvSpPr txBox="1">
                  <a:spLocks noChangeArrowheads="1"/>
                </p:cNvSpPr>
                <p:nvPr/>
              </p:nvSpPr>
              <p:spPr bwMode="auto">
                <a:xfrm>
                  <a:off x="1494" y="2502"/>
                  <a:ext cx="189"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3600" b="0">
                      <a:solidFill>
                        <a:schemeClr val="bg2"/>
                      </a:solidFill>
                      <a:ea typeface="宋体" panose="02010600030101010101" pitchFamily="2" charset="-122"/>
                      <a:sym typeface="Symbol" panose="05050102010706020507" pitchFamily="18" charset="2"/>
                    </a:rPr>
                    <a:t></a:t>
                  </a:r>
                  <a:endParaRPr lang="en-US" altLang="zh-CN" sz="3600" b="0">
                    <a:solidFill>
                      <a:schemeClr val="bg2"/>
                    </a:solidFill>
                    <a:ea typeface="宋体" panose="02010600030101010101" pitchFamily="2" charset="-122"/>
                  </a:endParaRPr>
                </a:p>
              </p:txBody>
            </p:sp>
          </p:grpSp>
        </p:grpSp>
        <p:grpSp>
          <p:nvGrpSpPr>
            <p:cNvPr id="21529" name="Group 45"/>
            <p:cNvGrpSpPr>
              <a:grpSpLocks/>
            </p:cNvGrpSpPr>
            <p:nvPr/>
          </p:nvGrpSpPr>
          <p:grpSpPr bwMode="auto">
            <a:xfrm>
              <a:off x="2559" y="2544"/>
              <a:ext cx="1074" cy="572"/>
              <a:chOff x="1500" y="2547"/>
              <a:chExt cx="1074" cy="572"/>
            </a:xfrm>
          </p:grpSpPr>
          <p:sp>
            <p:nvSpPr>
              <p:cNvPr id="21553" name="Rectangle 46"/>
              <p:cNvSpPr>
                <a:spLocks noChangeArrowheads="1"/>
              </p:cNvSpPr>
              <p:nvPr/>
            </p:nvSpPr>
            <p:spPr bwMode="auto">
              <a:xfrm>
                <a:off x="1755" y="2547"/>
                <a:ext cx="756" cy="486"/>
              </a:xfrm>
              <a:prstGeom prst="rect">
                <a:avLst/>
              </a:prstGeom>
              <a:solidFill>
                <a:srgbClr val="FFD88B"/>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sz="1800" u="sng">
                    <a:solidFill>
                      <a:schemeClr val="tx1"/>
                    </a:solidFill>
                    <a:ea typeface="宋体" panose="02010600030101010101" pitchFamily="2" charset="-122"/>
                  </a:rPr>
                  <a:t>Event</a:t>
                </a:r>
              </a:p>
              <a:p>
                <a:pPr algn="ctr" eaLnBrk="1" hangingPunct="1"/>
                <a:r>
                  <a:rPr lang="zh-CN" altLang="en-US" sz="1600" u="sng">
                    <a:solidFill>
                      <a:schemeClr val="tx1"/>
                    </a:solidFill>
                    <a:ea typeface="宋体" panose="02010600030101010101" pitchFamily="2" charset="-122"/>
                  </a:rPr>
                  <a:t>（事件）</a:t>
                </a:r>
              </a:p>
            </p:txBody>
          </p:sp>
          <p:sp>
            <p:nvSpPr>
              <p:cNvPr id="21554" name="Rectangle 47"/>
              <p:cNvSpPr>
                <a:spLocks noChangeArrowheads="1"/>
              </p:cNvSpPr>
              <p:nvPr/>
            </p:nvSpPr>
            <p:spPr bwMode="auto">
              <a:xfrm flipV="1">
                <a:off x="2430" y="2628"/>
                <a:ext cx="144" cy="5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21555" name="Rectangle 48"/>
              <p:cNvSpPr>
                <a:spLocks noChangeArrowheads="1"/>
              </p:cNvSpPr>
              <p:nvPr/>
            </p:nvSpPr>
            <p:spPr bwMode="auto">
              <a:xfrm flipV="1">
                <a:off x="2427" y="2733"/>
                <a:ext cx="144" cy="5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grpSp>
            <p:nvGrpSpPr>
              <p:cNvPr id="21556" name="Group 49"/>
              <p:cNvGrpSpPr>
                <a:grpSpLocks/>
              </p:cNvGrpSpPr>
              <p:nvPr/>
            </p:nvGrpSpPr>
            <p:grpSpPr bwMode="auto">
              <a:xfrm>
                <a:off x="1503" y="2574"/>
                <a:ext cx="261" cy="404"/>
                <a:chOff x="1494" y="2502"/>
                <a:chExt cx="261" cy="404"/>
              </a:xfrm>
            </p:grpSpPr>
            <p:sp>
              <p:nvSpPr>
                <p:cNvPr id="21560" name="Line 50"/>
                <p:cNvSpPr>
                  <a:spLocks noChangeShapeType="1"/>
                </p:cNvSpPr>
                <p:nvPr/>
              </p:nvSpPr>
              <p:spPr bwMode="auto">
                <a:xfrm>
                  <a:off x="1638" y="2664"/>
                  <a:ext cx="117"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1" name="Text Box 51"/>
                <p:cNvSpPr txBox="1">
                  <a:spLocks noChangeArrowheads="1"/>
                </p:cNvSpPr>
                <p:nvPr/>
              </p:nvSpPr>
              <p:spPr bwMode="auto">
                <a:xfrm>
                  <a:off x="1494" y="2502"/>
                  <a:ext cx="189"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3600" b="0">
                      <a:solidFill>
                        <a:schemeClr val="bg2"/>
                      </a:solidFill>
                      <a:ea typeface="宋体" panose="02010600030101010101" pitchFamily="2" charset="-122"/>
                      <a:sym typeface="Symbol" panose="05050102010706020507" pitchFamily="18" charset="2"/>
                    </a:rPr>
                    <a:t></a:t>
                  </a:r>
                  <a:endParaRPr lang="en-US" altLang="zh-CN" sz="3600" b="0">
                    <a:solidFill>
                      <a:schemeClr val="bg2"/>
                    </a:solidFill>
                    <a:ea typeface="宋体" panose="02010600030101010101" pitchFamily="2" charset="-122"/>
                  </a:endParaRPr>
                </a:p>
              </p:txBody>
            </p:sp>
          </p:grpSp>
          <p:grpSp>
            <p:nvGrpSpPr>
              <p:cNvPr id="21557" name="Group 52"/>
              <p:cNvGrpSpPr>
                <a:grpSpLocks/>
              </p:cNvGrpSpPr>
              <p:nvPr/>
            </p:nvGrpSpPr>
            <p:grpSpPr bwMode="auto">
              <a:xfrm>
                <a:off x="1500" y="2715"/>
                <a:ext cx="261" cy="404"/>
                <a:chOff x="1494" y="2502"/>
                <a:chExt cx="261" cy="404"/>
              </a:xfrm>
            </p:grpSpPr>
            <p:sp>
              <p:nvSpPr>
                <p:cNvPr id="21558" name="Line 53"/>
                <p:cNvSpPr>
                  <a:spLocks noChangeShapeType="1"/>
                </p:cNvSpPr>
                <p:nvPr/>
              </p:nvSpPr>
              <p:spPr bwMode="auto">
                <a:xfrm>
                  <a:off x="1638" y="2664"/>
                  <a:ext cx="117"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59" name="Text Box 54"/>
                <p:cNvSpPr txBox="1">
                  <a:spLocks noChangeArrowheads="1"/>
                </p:cNvSpPr>
                <p:nvPr/>
              </p:nvSpPr>
              <p:spPr bwMode="auto">
                <a:xfrm>
                  <a:off x="1494" y="2502"/>
                  <a:ext cx="189"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3600" b="0">
                      <a:solidFill>
                        <a:schemeClr val="bg2"/>
                      </a:solidFill>
                      <a:ea typeface="宋体" panose="02010600030101010101" pitchFamily="2" charset="-122"/>
                      <a:sym typeface="Symbol" panose="05050102010706020507" pitchFamily="18" charset="2"/>
                    </a:rPr>
                    <a:t></a:t>
                  </a:r>
                  <a:endParaRPr lang="en-US" altLang="zh-CN" sz="3600" b="0">
                    <a:solidFill>
                      <a:schemeClr val="bg2"/>
                    </a:solidFill>
                    <a:ea typeface="宋体" panose="02010600030101010101" pitchFamily="2" charset="-122"/>
                  </a:endParaRPr>
                </a:p>
              </p:txBody>
            </p:sp>
          </p:grpSp>
        </p:grpSp>
        <p:grpSp>
          <p:nvGrpSpPr>
            <p:cNvPr id="21530" name="Group 55"/>
            <p:cNvGrpSpPr>
              <a:grpSpLocks/>
            </p:cNvGrpSpPr>
            <p:nvPr/>
          </p:nvGrpSpPr>
          <p:grpSpPr bwMode="auto">
            <a:xfrm>
              <a:off x="3681" y="2550"/>
              <a:ext cx="1074" cy="572"/>
              <a:chOff x="1500" y="2547"/>
              <a:chExt cx="1074" cy="572"/>
            </a:xfrm>
          </p:grpSpPr>
          <p:sp>
            <p:nvSpPr>
              <p:cNvPr id="21544" name="Rectangle 56"/>
              <p:cNvSpPr>
                <a:spLocks noChangeArrowheads="1"/>
              </p:cNvSpPr>
              <p:nvPr/>
            </p:nvSpPr>
            <p:spPr bwMode="auto">
              <a:xfrm>
                <a:off x="1755" y="2547"/>
                <a:ext cx="756" cy="486"/>
              </a:xfrm>
              <a:prstGeom prst="rect">
                <a:avLst/>
              </a:prstGeom>
              <a:solidFill>
                <a:srgbClr val="FFD88B"/>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sz="1800" u="sng">
                    <a:solidFill>
                      <a:schemeClr val="tx1"/>
                    </a:solidFill>
                    <a:ea typeface="宋体" panose="02010600030101010101" pitchFamily="2" charset="-122"/>
                  </a:rPr>
                  <a:t>Search</a:t>
                </a:r>
              </a:p>
              <a:p>
                <a:pPr algn="ctr" eaLnBrk="1" hangingPunct="1"/>
                <a:r>
                  <a:rPr lang="zh-CN" altLang="en-US" sz="1600" u="sng">
                    <a:solidFill>
                      <a:schemeClr val="tx1"/>
                    </a:solidFill>
                    <a:ea typeface="宋体" panose="02010600030101010101" pitchFamily="2" charset="-122"/>
                  </a:rPr>
                  <a:t>（搜索）</a:t>
                </a:r>
              </a:p>
            </p:txBody>
          </p:sp>
          <p:sp>
            <p:nvSpPr>
              <p:cNvPr id="21545" name="Rectangle 57"/>
              <p:cNvSpPr>
                <a:spLocks noChangeArrowheads="1"/>
              </p:cNvSpPr>
              <p:nvPr/>
            </p:nvSpPr>
            <p:spPr bwMode="auto">
              <a:xfrm flipV="1">
                <a:off x="2430" y="2628"/>
                <a:ext cx="144" cy="5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21546" name="Rectangle 58"/>
              <p:cNvSpPr>
                <a:spLocks noChangeArrowheads="1"/>
              </p:cNvSpPr>
              <p:nvPr/>
            </p:nvSpPr>
            <p:spPr bwMode="auto">
              <a:xfrm flipV="1">
                <a:off x="2427" y="2733"/>
                <a:ext cx="144" cy="5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grpSp>
            <p:nvGrpSpPr>
              <p:cNvPr id="21547" name="Group 59"/>
              <p:cNvGrpSpPr>
                <a:grpSpLocks/>
              </p:cNvGrpSpPr>
              <p:nvPr/>
            </p:nvGrpSpPr>
            <p:grpSpPr bwMode="auto">
              <a:xfrm>
                <a:off x="1503" y="2574"/>
                <a:ext cx="261" cy="404"/>
                <a:chOff x="1494" y="2502"/>
                <a:chExt cx="261" cy="404"/>
              </a:xfrm>
            </p:grpSpPr>
            <p:sp>
              <p:nvSpPr>
                <p:cNvPr id="21551" name="Line 60"/>
                <p:cNvSpPr>
                  <a:spLocks noChangeShapeType="1"/>
                </p:cNvSpPr>
                <p:nvPr/>
              </p:nvSpPr>
              <p:spPr bwMode="auto">
                <a:xfrm>
                  <a:off x="1638" y="2664"/>
                  <a:ext cx="117"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52" name="Text Box 61"/>
                <p:cNvSpPr txBox="1">
                  <a:spLocks noChangeArrowheads="1"/>
                </p:cNvSpPr>
                <p:nvPr/>
              </p:nvSpPr>
              <p:spPr bwMode="auto">
                <a:xfrm>
                  <a:off x="1494" y="2502"/>
                  <a:ext cx="189"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3600" b="0">
                      <a:solidFill>
                        <a:schemeClr val="bg2"/>
                      </a:solidFill>
                      <a:ea typeface="宋体" panose="02010600030101010101" pitchFamily="2" charset="-122"/>
                      <a:sym typeface="Symbol" panose="05050102010706020507" pitchFamily="18" charset="2"/>
                    </a:rPr>
                    <a:t></a:t>
                  </a:r>
                  <a:endParaRPr lang="en-US" altLang="zh-CN" sz="3600" b="0">
                    <a:solidFill>
                      <a:schemeClr val="bg2"/>
                    </a:solidFill>
                    <a:ea typeface="宋体" panose="02010600030101010101" pitchFamily="2" charset="-122"/>
                  </a:endParaRPr>
                </a:p>
              </p:txBody>
            </p:sp>
          </p:grpSp>
          <p:grpSp>
            <p:nvGrpSpPr>
              <p:cNvPr id="21548" name="Group 62"/>
              <p:cNvGrpSpPr>
                <a:grpSpLocks/>
              </p:cNvGrpSpPr>
              <p:nvPr/>
            </p:nvGrpSpPr>
            <p:grpSpPr bwMode="auto">
              <a:xfrm>
                <a:off x="1500" y="2715"/>
                <a:ext cx="261" cy="404"/>
                <a:chOff x="1494" y="2502"/>
                <a:chExt cx="261" cy="404"/>
              </a:xfrm>
            </p:grpSpPr>
            <p:sp>
              <p:nvSpPr>
                <p:cNvPr id="21549" name="Line 63"/>
                <p:cNvSpPr>
                  <a:spLocks noChangeShapeType="1"/>
                </p:cNvSpPr>
                <p:nvPr/>
              </p:nvSpPr>
              <p:spPr bwMode="auto">
                <a:xfrm>
                  <a:off x="1638" y="2664"/>
                  <a:ext cx="117"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50" name="Text Box 64"/>
                <p:cNvSpPr txBox="1">
                  <a:spLocks noChangeArrowheads="1"/>
                </p:cNvSpPr>
                <p:nvPr/>
              </p:nvSpPr>
              <p:spPr bwMode="auto">
                <a:xfrm>
                  <a:off x="1494" y="2502"/>
                  <a:ext cx="189"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3600" b="0">
                      <a:solidFill>
                        <a:schemeClr val="bg2"/>
                      </a:solidFill>
                      <a:ea typeface="宋体" panose="02010600030101010101" pitchFamily="2" charset="-122"/>
                      <a:sym typeface="Symbol" panose="05050102010706020507" pitchFamily="18" charset="2"/>
                    </a:rPr>
                    <a:t></a:t>
                  </a:r>
                  <a:endParaRPr lang="en-US" altLang="zh-CN" sz="3600" b="0">
                    <a:solidFill>
                      <a:schemeClr val="bg2"/>
                    </a:solidFill>
                    <a:ea typeface="宋体" panose="02010600030101010101" pitchFamily="2" charset="-122"/>
                  </a:endParaRPr>
                </a:p>
              </p:txBody>
            </p:sp>
          </p:grpSp>
        </p:grpSp>
        <p:grpSp>
          <p:nvGrpSpPr>
            <p:cNvPr id="21531" name="Group 65"/>
            <p:cNvGrpSpPr>
              <a:grpSpLocks/>
            </p:cNvGrpSpPr>
            <p:nvPr/>
          </p:nvGrpSpPr>
          <p:grpSpPr bwMode="auto">
            <a:xfrm>
              <a:off x="1548" y="1719"/>
              <a:ext cx="594" cy="477"/>
              <a:chOff x="468" y="1800"/>
              <a:chExt cx="594" cy="432"/>
            </a:xfrm>
          </p:grpSpPr>
          <p:sp>
            <p:nvSpPr>
              <p:cNvPr id="21542" name="AutoShape 66"/>
              <p:cNvSpPr>
                <a:spLocks noChangeArrowheads="1"/>
              </p:cNvSpPr>
              <p:nvPr/>
            </p:nvSpPr>
            <p:spPr bwMode="auto">
              <a:xfrm>
                <a:off x="468" y="1800"/>
                <a:ext cx="594" cy="225"/>
              </a:xfrm>
              <a:prstGeom prst="cube">
                <a:avLst>
                  <a:gd name="adj" fmla="val 25000"/>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sz="1600" u="sng">
                    <a:solidFill>
                      <a:schemeClr val="tx1"/>
                    </a:solidFill>
                    <a:ea typeface="宋体" panose="02010600030101010101" pitchFamily="2" charset="-122"/>
                  </a:rPr>
                  <a:t>ClientA</a:t>
                </a:r>
              </a:p>
            </p:txBody>
          </p:sp>
          <p:sp>
            <p:nvSpPr>
              <p:cNvPr id="21543" name="Line 67"/>
              <p:cNvSpPr>
                <a:spLocks noChangeShapeType="1"/>
              </p:cNvSpPr>
              <p:nvPr/>
            </p:nvSpPr>
            <p:spPr bwMode="auto">
              <a:xfrm>
                <a:off x="729" y="2016"/>
                <a:ext cx="0" cy="216"/>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32" name="Group 68"/>
            <p:cNvGrpSpPr>
              <a:grpSpLocks/>
            </p:cNvGrpSpPr>
            <p:nvPr/>
          </p:nvGrpSpPr>
          <p:grpSpPr bwMode="auto">
            <a:xfrm>
              <a:off x="4227" y="1743"/>
              <a:ext cx="594" cy="477"/>
              <a:chOff x="468" y="1800"/>
              <a:chExt cx="594" cy="432"/>
            </a:xfrm>
          </p:grpSpPr>
          <p:sp>
            <p:nvSpPr>
              <p:cNvPr id="21540" name="AutoShape 69"/>
              <p:cNvSpPr>
                <a:spLocks noChangeArrowheads="1"/>
              </p:cNvSpPr>
              <p:nvPr/>
            </p:nvSpPr>
            <p:spPr bwMode="auto">
              <a:xfrm>
                <a:off x="468" y="1800"/>
                <a:ext cx="594" cy="225"/>
              </a:xfrm>
              <a:prstGeom prst="cube">
                <a:avLst>
                  <a:gd name="adj" fmla="val 25000"/>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sz="1600" u="sng">
                    <a:solidFill>
                      <a:schemeClr val="tx1"/>
                    </a:solidFill>
                    <a:ea typeface="宋体" panose="02010600030101010101" pitchFamily="2" charset="-122"/>
                  </a:rPr>
                  <a:t>ClientD</a:t>
                </a:r>
              </a:p>
            </p:txBody>
          </p:sp>
          <p:sp>
            <p:nvSpPr>
              <p:cNvPr id="21541" name="Line 70"/>
              <p:cNvSpPr>
                <a:spLocks noChangeShapeType="1"/>
              </p:cNvSpPr>
              <p:nvPr/>
            </p:nvSpPr>
            <p:spPr bwMode="auto">
              <a:xfrm>
                <a:off x="729" y="2016"/>
                <a:ext cx="0" cy="216"/>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33" name="Group 71"/>
            <p:cNvGrpSpPr>
              <a:grpSpLocks/>
            </p:cNvGrpSpPr>
            <p:nvPr/>
          </p:nvGrpSpPr>
          <p:grpSpPr bwMode="auto">
            <a:xfrm>
              <a:off x="2439" y="1752"/>
              <a:ext cx="594" cy="477"/>
              <a:chOff x="468" y="1800"/>
              <a:chExt cx="594" cy="432"/>
            </a:xfrm>
          </p:grpSpPr>
          <p:sp>
            <p:nvSpPr>
              <p:cNvPr id="21538" name="AutoShape 72"/>
              <p:cNvSpPr>
                <a:spLocks noChangeArrowheads="1"/>
              </p:cNvSpPr>
              <p:nvPr/>
            </p:nvSpPr>
            <p:spPr bwMode="auto">
              <a:xfrm>
                <a:off x="468" y="1800"/>
                <a:ext cx="594" cy="225"/>
              </a:xfrm>
              <a:prstGeom prst="cube">
                <a:avLst>
                  <a:gd name="adj" fmla="val 25000"/>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sz="1600" u="sng">
                    <a:solidFill>
                      <a:schemeClr val="tx1"/>
                    </a:solidFill>
                    <a:ea typeface="宋体" panose="02010600030101010101" pitchFamily="2" charset="-122"/>
                  </a:rPr>
                  <a:t>ClientB</a:t>
                </a:r>
              </a:p>
            </p:txBody>
          </p:sp>
          <p:sp>
            <p:nvSpPr>
              <p:cNvPr id="21539" name="Line 73"/>
              <p:cNvSpPr>
                <a:spLocks noChangeShapeType="1"/>
              </p:cNvSpPr>
              <p:nvPr/>
            </p:nvSpPr>
            <p:spPr bwMode="auto">
              <a:xfrm>
                <a:off x="729" y="2016"/>
                <a:ext cx="0" cy="216"/>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34" name="Group 74"/>
            <p:cNvGrpSpPr>
              <a:grpSpLocks/>
            </p:cNvGrpSpPr>
            <p:nvPr/>
          </p:nvGrpSpPr>
          <p:grpSpPr bwMode="auto">
            <a:xfrm>
              <a:off x="3363" y="1722"/>
              <a:ext cx="594" cy="477"/>
              <a:chOff x="468" y="1800"/>
              <a:chExt cx="594" cy="432"/>
            </a:xfrm>
          </p:grpSpPr>
          <p:sp>
            <p:nvSpPr>
              <p:cNvPr id="21536" name="AutoShape 75"/>
              <p:cNvSpPr>
                <a:spLocks noChangeArrowheads="1"/>
              </p:cNvSpPr>
              <p:nvPr/>
            </p:nvSpPr>
            <p:spPr bwMode="auto">
              <a:xfrm>
                <a:off x="468" y="1800"/>
                <a:ext cx="594" cy="225"/>
              </a:xfrm>
              <a:prstGeom prst="cube">
                <a:avLst>
                  <a:gd name="adj" fmla="val 25000"/>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sz="1600" u="sng">
                    <a:solidFill>
                      <a:schemeClr val="tx1"/>
                    </a:solidFill>
                    <a:ea typeface="宋体" panose="02010600030101010101" pitchFamily="2" charset="-122"/>
                  </a:rPr>
                  <a:t>ClientC</a:t>
                </a:r>
              </a:p>
            </p:txBody>
          </p:sp>
          <p:sp>
            <p:nvSpPr>
              <p:cNvPr id="21537" name="Line 76"/>
              <p:cNvSpPr>
                <a:spLocks noChangeShapeType="1"/>
              </p:cNvSpPr>
              <p:nvPr/>
            </p:nvSpPr>
            <p:spPr bwMode="auto">
              <a:xfrm>
                <a:off x="729" y="2016"/>
                <a:ext cx="0" cy="216"/>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2173" name="Line 77"/>
            <p:cNvSpPr>
              <a:spLocks noChangeShapeType="1"/>
            </p:cNvSpPr>
            <p:nvPr/>
          </p:nvSpPr>
          <p:spPr bwMode="auto">
            <a:xfrm>
              <a:off x="1890" y="3132"/>
              <a:ext cx="0" cy="324"/>
            </a:xfrm>
            <a:prstGeom prst="line">
              <a:avLst/>
            </a:prstGeom>
            <a:noFill/>
            <a:ln w="28575">
              <a:solidFill>
                <a:schemeClr val="tx1"/>
              </a:solidFill>
              <a:round/>
              <a:headEnd/>
              <a:tailEnd/>
            </a:ln>
            <a:effectLst>
              <a:prstShdw prst="shdw17" dist="17961" dir="2700000">
                <a:schemeClr val="tx1">
                  <a:gamma/>
                  <a:shade val="60000"/>
                  <a:invGamma/>
                </a:schemeClr>
              </a:prstShdw>
            </a:effectLst>
            <a:extLst>
              <a:ext uri="{909E8E84-426E-40DD-AFC4-6F175D3DCCD1}">
                <a14:hiddenFill xmlns="" xmlns:a14="http://schemas.microsoft.com/office/drawing/2010/main">
                  <a:noFill/>
                </a14:hiddenFill>
              </a:ext>
            </a:extLst>
          </p:spPr>
          <p:txBody>
            <a:bodyPr/>
            <a:lstStyle/>
            <a:p>
              <a:pPr eaLnBrk="1" hangingPunct="1">
                <a:defRPr/>
              </a:pPr>
              <a:endParaRPr lang="zh-CN" altLang="en-US"/>
            </a:p>
          </p:txBody>
        </p:sp>
      </p:grpSp>
      <p:sp>
        <p:nvSpPr>
          <p:cNvPr id="132174" name="Text Box 78"/>
          <p:cNvSpPr txBox="1">
            <a:spLocks noChangeArrowheads="1"/>
          </p:cNvSpPr>
          <p:nvPr/>
        </p:nvSpPr>
        <p:spPr bwMode="auto">
          <a:xfrm>
            <a:off x="792163" y="3068638"/>
            <a:ext cx="442912"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1600">
                <a:ea typeface="宋体" panose="02010600030101010101" pitchFamily="2" charset="-122"/>
              </a:rPr>
              <a:t>服务器</a:t>
            </a:r>
          </a:p>
        </p:txBody>
      </p:sp>
      <p:sp>
        <p:nvSpPr>
          <p:cNvPr id="132175" name="Text Box 79"/>
          <p:cNvSpPr txBox="1">
            <a:spLocks noChangeArrowheads="1"/>
          </p:cNvSpPr>
          <p:nvPr/>
        </p:nvSpPr>
        <p:spPr bwMode="auto">
          <a:xfrm>
            <a:off x="836613" y="4733925"/>
            <a:ext cx="442912"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1600">
                <a:ea typeface="宋体" panose="02010600030101010101" pitchFamily="2" charset="-122"/>
              </a:rPr>
              <a:t>客户机</a:t>
            </a:r>
          </a:p>
        </p:txBody>
      </p:sp>
      <p:sp>
        <p:nvSpPr>
          <p:cNvPr id="132176" name="AutoShape 80"/>
          <p:cNvSpPr>
            <a:spLocks noChangeArrowheads="1"/>
          </p:cNvSpPr>
          <p:nvPr/>
        </p:nvSpPr>
        <p:spPr bwMode="auto">
          <a:xfrm flipV="1">
            <a:off x="1285875" y="2843213"/>
            <a:ext cx="690563" cy="1214437"/>
          </a:xfrm>
          <a:prstGeom prst="curvedRightArrow">
            <a:avLst>
              <a:gd name="adj1" fmla="val 20810"/>
              <a:gd name="adj2" fmla="val 54941"/>
              <a:gd name="adj3" fmla="val 33333"/>
            </a:avLst>
          </a:prstGeom>
          <a:solidFill>
            <a:schemeClr val="hlink"/>
          </a:solidFill>
          <a:ln w="1905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32177" name="AutoShape 81"/>
          <p:cNvSpPr>
            <a:spLocks noChangeArrowheads="1"/>
          </p:cNvSpPr>
          <p:nvPr/>
        </p:nvSpPr>
        <p:spPr bwMode="auto">
          <a:xfrm>
            <a:off x="1266825" y="4611688"/>
            <a:ext cx="690563" cy="1214437"/>
          </a:xfrm>
          <a:prstGeom prst="curvedRightArrow">
            <a:avLst>
              <a:gd name="adj1" fmla="val 20810"/>
              <a:gd name="adj2" fmla="val 54941"/>
              <a:gd name="adj3" fmla="val 33333"/>
            </a:avLst>
          </a:prstGeom>
          <a:solidFill>
            <a:schemeClr val="hlink"/>
          </a:solidFill>
          <a:ln w="1905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132179" name="AutoShape 83"/>
          <p:cNvSpPr>
            <a:spLocks noChangeArrowheads="1"/>
          </p:cNvSpPr>
          <p:nvPr/>
        </p:nvSpPr>
        <p:spPr bwMode="auto">
          <a:xfrm>
            <a:off x="1266825" y="4611688"/>
            <a:ext cx="690563" cy="1214437"/>
          </a:xfrm>
          <a:prstGeom prst="curvedRightArrow">
            <a:avLst>
              <a:gd name="adj1" fmla="val 20810"/>
              <a:gd name="adj2" fmla="val 54941"/>
              <a:gd name="adj3" fmla="val 33333"/>
            </a:avLst>
          </a:prstGeom>
          <a:solidFill>
            <a:schemeClr val="hlink"/>
          </a:solidFill>
          <a:ln w="19050">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grpSp>
        <p:nvGrpSpPr>
          <p:cNvPr id="132180" name="Group 84"/>
          <p:cNvGrpSpPr>
            <a:grpSpLocks/>
          </p:cNvGrpSpPr>
          <p:nvPr/>
        </p:nvGrpSpPr>
        <p:grpSpPr bwMode="auto">
          <a:xfrm>
            <a:off x="7620000" y="5454650"/>
            <a:ext cx="1524000" cy="366713"/>
            <a:chOff x="4656" y="3360"/>
            <a:chExt cx="960" cy="231"/>
          </a:xfrm>
        </p:grpSpPr>
        <p:sp>
          <p:nvSpPr>
            <p:cNvPr id="21521" name="AutoShape 85"/>
            <p:cNvSpPr>
              <a:spLocks noChangeArrowheads="1"/>
            </p:cNvSpPr>
            <p:nvPr/>
          </p:nvSpPr>
          <p:spPr bwMode="auto">
            <a:xfrm>
              <a:off x="4656" y="3408"/>
              <a:ext cx="288" cy="144"/>
            </a:xfrm>
            <a:prstGeom prst="leftArrow">
              <a:avLst>
                <a:gd name="adj1" fmla="val 50000"/>
                <a:gd name="adj2" fmla="val 50000"/>
              </a:avLst>
            </a:prstGeom>
            <a:solidFill>
              <a:schemeClr va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21522" name="Text Box 86"/>
            <p:cNvSpPr txBox="1">
              <a:spLocks noChangeArrowheads="1"/>
            </p:cNvSpPr>
            <p:nvPr/>
          </p:nvSpPr>
          <p:spPr bwMode="auto">
            <a:xfrm>
              <a:off x="4800" y="3360"/>
              <a:ext cx="81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800">
                  <a:ea typeface="宋体" panose="02010600030101010101" pitchFamily="2" charset="-122"/>
                </a:rPr>
                <a:t>第一级</a:t>
              </a:r>
            </a:p>
          </p:txBody>
        </p:sp>
      </p:grpSp>
      <p:grpSp>
        <p:nvGrpSpPr>
          <p:cNvPr id="132183" name="Group 87"/>
          <p:cNvGrpSpPr>
            <a:grpSpLocks/>
          </p:cNvGrpSpPr>
          <p:nvPr/>
        </p:nvGrpSpPr>
        <p:grpSpPr bwMode="auto">
          <a:xfrm>
            <a:off x="7620000" y="4103688"/>
            <a:ext cx="1524000" cy="366712"/>
            <a:chOff x="4656" y="3360"/>
            <a:chExt cx="960" cy="231"/>
          </a:xfrm>
        </p:grpSpPr>
        <p:sp>
          <p:nvSpPr>
            <p:cNvPr id="21519" name="AutoShape 88"/>
            <p:cNvSpPr>
              <a:spLocks noChangeArrowheads="1"/>
            </p:cNvSpPr>
            <p:nvPr/>
          </p:nvSpPr>
          <p:spPr bwMode="auto">
            <a:xfrm>
              <a:off x="4656" y="3408"/>
              <a:ext cx="288" cy="144"/>
            </a:xfrm>
            <a:prstGeom prst="leftArrow">
              <a:avLst>
                <a:gd name="adj1" fmla="val 50000"/>
                <a:gd name="adj2" fmla="val 50000"/>
              </a:avLst>
            </a:prstGeom>
            <a:solidFill>
              <a:schemeClr va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21520" name="Text Box 89"/>
            <p:cNvSpPr txBox="1">
              <a:spLocks noChangeArrowheads="1"/>
            </p:cNvSpPr>
            <p:nvPr/>
          </p:nvSpPr>
          <p:spPr bwMode="auto">
            <a:xfrm>
              <a:off x="4800" y="3360"/>
              <a:ext cx="81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800">
                  <a:ea typeface="宋体" panose="02010600030101010101" pitchFamily="2" charset="-122"/>
                </a:rPr>
                <a:t>第二级</a:t>
              </a:r>
            </a:p>
          </p:txBody>
        </p:sp>
      </p:grpSp>
      <p:grpSp>
        <p:nvGrpSpPr>
          <p:cNvPr id="132186" name="Group 90"/>
          <p:cNvGrpSpPr>
            <a:grpSpLocks/>
          </p:cNvGrpSpPr>
          <p:nvPr/>
        </p:nvGrpSpPr>
        <p:grpSpPr bwMode="auto">
          <a:xfrm>
            <a:off x="7620000" y="2933700"/>
            <a:ext cx="1524000" cy="366713"/>
            <a:chOff x="4656" y="3360"/>
            <a:chExt cx="960" cy="231"/>
          </a:xfrm>
        </p:grpSpPr>
        <p:sp>
          <p:nvSpPr>
            <p:cNvPr id="21517" name="AutoShape 91"/>
            <p:cNvSpPr>
              <a:spLocks noChangeArrowheads="1"/>
            </p:cNvSpPr>
            <p:nvPr/>
          </p:nvSpPr>
          <p:spPr bwMode="auto">
            <a:xfrm>
              <a:off x="4656" y="3408"/>
              <a:ext cx="288" cy="144"/>
            </a:xfrm>
            <a:prstGeom prst="leftArrow">
              <a:avLst>
                <a:gd name="adj1" fmla="val 50000"/>
                <a:gd name="adj2" fmla="val 50000"/>
              </a:avLst>
            </a:prstGeom>
            <a:solidFill>
              <a:schemeClr va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21518" name="Text Box 92"/>
            <p:cNvSpPr txBox="1">
              <a:spLocks noChangeArrowheads="1"/>
            </p:cNvSpPr>
            <p:nvPr/>
          </p:nvSpPr>
          <p:spPr bwMode="auto">
            <a:xfrm>
              <a:off x="4800" y="3360"/>
              <a:ext cx="81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800">
                  <a:ea typeface="宋体" panose="02010600030101010101" pitchFamily="2" charset="-122"/>
                </a:rPr>
                <a:t>第三级</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32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32176"/>
                                        </p:tgtEl>
                                        <p:attrNameLst>
                                          <p:attrName>style.visibility</p:attrName>
                                        </p:attrNameLst>
                                      </p:cBhvr>
                                      <p:to>
                                        <p:strVal val="visible"/>
                                      </p:to>
                                    </p:set>
                                    <p:animEffect transition="in" filter="wipe(down)">
                                      <p:cBhvr>
                                        <p:cTn id="11" dur="500"/>
                                        <p:tgtEl>
                                          <p:spTgt spid="132176"/>
                                        </p:tgtEl>
                                      </p:cBhvr>
                                    </p:animEffec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1321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32177"/>
                                        </p:tgtEl>
                                        <p:attrNameLst>
                                          <p:attrName>style.visibility</p:attrName>
                                        </p:attrNameLst>
                                      </p:cBhvr>
                                      <p:to>
                                        <p:strVal val="visible"/>
                                      </p:to>
                                    </p:set>
                                    <p:animEffect transition="in" filter="wipe(up)">
                                      <p:cBhvr>
                                        <p:cTn id="19" dur="500"/>
                                        <p:tgtEl>
                                          <p:spTgt spid="132177"/>
                                        </p:tgtEl>
                                      </p:cBhvr>
                                    </p:animEffec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132175"/>
                                        </p:tgtEl>
                                        <p:attrNameLst>
                                          <p:attrName>style.visibility</p:attrName>
                                        </p:attrNameLst>
                                      </p:cBhvr>
                                      <p:to>
                                        <p:strVal val="visible"/>
                                      </p:to>
                                    </p:set>
                                  </p:childTnLst>
                                </p:cTn>
                              </p:par>
                            </p:childTnLst>
                          </p:cTn>
                        </p:par>
                        <p:par>
                          <p:cTn id="23" fill="hold" nodeType="afterGroup">
                            <p:stCondLst>
                              <p:cond delay="1000"/>
                            </p:stCondLst>
                            <p:childTnLst>
                              <p:par>
                                <p:cTn id="24" presetID="22" presetClass="entr" presetSubtype="2" fill="hold" nodeType="afterEffect">
                                  <p:stCondLst>
                                    <p:cond delay="0"/>
                                  </p:stCondLst>
                                  <p:childTnLst>
                                    <p:set>
                                      <p:cBhvr>
                                        <p:cTn id="25" dur="1" fill="hold">
                                          <p:stCondLst>
                                            <p:cond delay="0"/>
                                          </p:stCondLst>
                                        </p:cTn>
                                        <p:tgtEl>
                                          <p:spTgt spid="132180"/>
                                        </p:tgtEl>
                                        <p:attrNameLst>
                                          <p:attrName>style.visibility</p:attrName>
                                        </p:attrNameLst>
                                      </p:cBhvr>
                                      <p:to>
                                        <p:strVal val="visible"/>
                                      </p:to>
                                    </p:set>
                                    <p:animEffect transition="in" filter="wipe(right)">
                                      <p:cBhvr>
                                        <p:cTn id="26" dur="1000"/>
                                        <p:tgtEl>
                                          <p:spTgt spid="132180"/>
                                        </p:tgtEl>
                                      </p:cBhvr>
                                    </p:animEffect>
                                  </p:childTnLst>
                                </p:cTn>
                              </p:par>
                            </p:childTnLst>
                          </p:cTn>
                        </p:par>
                        <p:par>
                          <p:cTn id="27" fill="hold" nodeType="afterGroup">
                            <p:stCondLst>
                              <p:cond delay="2000"/>
                            </p:stCondLst>
                            <p:childTnLst>
                              <p:par>
                                <p:cTn id="28" presetID="22" presetClass="entr" presetSubtype="2" fill="hold" nodeType="afterEffect">
                                  <p:stCondLst>
                                    <p:cond delay="0"/>
                                  </p:stCondLst>
                                  <p:childTnLst>
                                    <p:set>
                                      <p:cBhvr>
                                        <p:cTn id="29" dur="1" fill="hold">
                                          <p:stCondLst>
                                            <p:cond delay="0"/>
                                          </p:stCondLst>
                                        </p:cTn>
                                        <p:tgtEl>
                                          <p:spTgt spid="132183"/>
                                        </p:tgtEl>
                                        <p:attrNameLst>
                                          <p:attrName>style.visibility</p:attrName>
                                        </p:attrNameLst>
                                      </p:cBhvr>
                                      <p:to>
                                        <p:strVal val="visible"/>
                                      </p:to>
                                    </p:set>
                                    <p:animEffect transition="in" filter="wipe(right)">
                                      <p:cBhvr>
                                        <p:cTn id="30" dur="1000"/>
                                        <p:tgtEl>
                                          <p:spTgt spid="132183"/>
                                        </p:tgtEl>
                                      </p:cBhvr>
                                    </p:animEffect>
                                  </p:childTnLst>
                                </p:cTn>
                              </p:par>
                            </p:childTnLst>
                          </p:cTn>
                        </p:par>
                        <p:par>
                          <p:cTn id="31" fill="hold" nodeType="afterGroup">
                            <p:stCondLst>
                              <p:cond delay="3000"/>
                            </p:stCondLst>
                            <p:childTnLst>
                              <p:par>
                                <p:cTn id="32" presetID="22" presetClass="entr" presetSubtype="2" fill="hold" nodeType="afterEffect">
                                  <p:stCondLst>
                                    <p:cond delay="0"/>
                                  </p:stCondLst>
                                  <p:childTnLst>
                                    <p:set>
                                      <p:cBhvr>
                                        <p:cTn id="33" dur="1" fill="hold">
                                          <p:stCondLst>
                                            <p:cond delay="0"/>
                                          </p:stCondLst>
                                        </p:cTn>
                                        <p:tgtEl>
                                          <p:spTgt spid="132186"/>
                                        </p:tgtEl>
                                        <p:attrNameLst>
                                          <p:attrName>style.visibility</p:attrName>
                                        </p:attrNameLst>
                                      </p:cBhvr>
                                      <p:to>
                                        <p:strVal val="visible"/>
                                      </p:to>
                                    </p:set>
                                    <p:animEffect transition="in" filter="wipe(right)">
                                      <p:cBhvr>
                                        <p:cTn id="34" dur="1000"/>
                                        <p:tgtEl>
                                          <p:spTgt spid="13218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32179"/>
                                        </p:tgtEl>
                                        <p:attrNameLst>
                                          <p:attrName>style.visibility</p:attrName>
                                        </p:attrNameLst>
                                      </p:cBhvr>
                                      <p:to>
                                        <p:strVal val="visible"/>
                                      </p:to>
                                    </p:set>
                                    <p:animEffect transition="in" filter="wipe(up)">
                                      <p:cBhvr>
                                        <p:cTn id="39" dur="500"/>
                                        <p:tgtEl>
                                          <p:spTgt spid="132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74" grpId="0" autoUpdateAnimBg="0"/>
      <p:bldP spid="13217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41313" y="1133475"/>
            <a:ext cx="8505825" cy="3194050"/>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90500">
              <a:defRPr kumimoji="1" sz="2400">
                <a:solidFill>
                  <a:schemeClr val="tx1"/>
                </a:solidFill>
                <a:latin typeface="Times New Roman" panose="02020603050405020304" pitchFamily="18" charset="0"/>
                <a:ea typeface="宋体" panose="02010600030101010101" pitchFamily="2" charset="-122"/>
              </a:defRPr>
            </a:lvl2pPr>
            <a:lvl3pPr marL="3810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a:lnSpc>
                <a:spcPct val="105000"/>
              </a:lnSpc>
              <a:defRPr/>
            </a:pPr>
            <a:r>
              <a:rPr lang="en-US" altLang="zh-CN" sz="2800" dirty="0" smtClean="0">
                <a:solidFill>
                  <a:schemeClr val="bg1"/>
                </a:solidFill>
                <a:latin typeface="楷体_GB2312" pitchFamily="49" charset="-122"/>
                <a:ea typeface="楷体_GB2312" pitchFamily="49" charset="-122"/>
              </a:rPr>
              <a:t>    </a:t>
            </a:r>
            <a:r>
              <a:rPr lang="zh-CN" altLang="en-US" sz="2800" dirty="0" smtClean="0">
                <a:solidFill>
                  <a:schemeClr val="bg1"/>
                </a:solidFill>
                <a:latin typeface="楷体" pitchFamily="49" charset="-122"/>
                <a:ea typeface="楷体" pitchFamily="49" charset="-122"/>
              </a:rPr>
              <a:t>软件设计是软件开发的关键步骤，直接影响软件质量</a:t>
            </a:r>
            <a:r>
              <a:rPr lang="zh-CN" altLang="en-US" sz="2800" b="0" dirty="0" smtClean="0">
                <a:solidFill>
                  <a:schemeClr val="bg1"/>
                </a:solidFill>
                <a:latin typeface="楷体" pitchFamily="49" charset="-122"/>
                <a:ea typeface="楷体" pitchFamily="49" charset="-122"/>
              </a:rPr>
              <a:t>。</a:t>
            </a:r>
            <a:r>
              <a:rPr lang="zh-CN" altLang="en-US" sz="2800" dirty="0" smtClean="0">
                <a:solidFill>
                  <a:schemeClr val="bg1"/>
                </a:solidFill>
                <a:latin typeface="楷体" pitchFamily="49" charset="-122"/>
                <a:ea typeface="楷体" pitchFamily="49" charset="-122"/>
              </a:rPr>
              <a:t>软件设计阶段要解决“如何做”的问题。</a:t>
            </a:r>
          </a:p>
          <a:p>
            <a:pPr lvl="2">
              <a:lnSpc>
                <a:spcPct val="105000"/>
              </a:lnSpc>
              <a:spcBef>
                <a:spcPct val="45000"/>
              </a:spcBef>
              <a:defRPr/>
            </a:pPr>
            <a:r>
              <a:rPr lang="zh-CN" altLang="en-US" sz="2800" dirty="0" smtClean="0">
                <a:solidFill>
                  <a:srgbClr val="FFFF66"/>
                </a:solidFill>
                <a:effectLst>
                  <a:outerShdw blurRad="38100" dist="38100" dir="2700000" algn="tl">
                    <a:srgbClr val="C0C0C0"/>
                  </a:outerShdw>
                </a:effectLst>
                <a:latin typeface="楷体" pitchFamily="49" charset="-122"/>
                <a:ea typeface="楷体" pitchFamily="49" charset="-122"/>
              </a:rPr>
              <a:t>一、软件设计阶段的任务和把目标</a:t>
            </a:r>
            <a:endParaRPr lang="en-US" altLang="zh-CN" sz="2800" dirty="0" smtClean="0">
              <a:solidFill>
                <a:srgbClr val="FFFF66"/>
              </a:solidFill>
              <a:effectLst>
                <a:outerShdw blurRad="38100" dist="38100" dir="2700000" algn="tl">
                  <a:srgbClr val="C0C0C0"/>
                </a:outerShdw>
              </a:effectLst>
              <a:latin typeface="楷体" pitchFamily="49" charset="-122"/>
              <a:ea typeface="楷体" pitchFamily="49" charset="-122"/>
            </a:endParaRPr>
          </a:p>
          <a:p>
            <a:pPr lvl="2">
              <a:lnSpc>
                <a:spcPct val="105000"/>
              </a:lnSpc>
              <a:spcBef>
                <a:spcPct val="45000"/>
              </a:spcBef>
              <a:defRPr/>
            </a:pPr>
            <a:r>
              <a:rPr lang="en-US" altLang="zh-CN" sz="2800" dirty="0" smtClean="0">
                <a:solidFill>
                  <a:srgbClr val="FFFF66"/>
                </a:solidFill>
                <a:effectLst>
                  <a:outerShdw blurRad="38100" dist="38100" dir="2700000" algn="tl">
                    <a:srgbClr val="C0C0C0"/>
                  </a:outerShdw>
                </a:effectLst>
                <a:latin typeface="楷体" pitchFamily="49" charset="-122"/>
                <a:ea typeface="楷体" pitchFamily="49" charset="-122"/>
              </a:rPr>
              <a:t>	1. </a:t>
            </a:r>
            <a:r>
              <a:rPr lang="zh-CN" altLang="en-US" sz="2800" dirty="0" smtClean="0">
                <a:solidFill>
                  <a:srgbClr val="FFFF66"/>
                </a:solidFill>
                <a:effectLst>
                  <a:outerShdw blurRad="38100" dist="38100" dir="2700000" algn="tl">
                    <a:srgbClr val="C0C0C0"/>
                  </a:outerShdw>
                </a:effectLst>
                <a:latin typeface="楷体" pitchFamily="49" charset="-122"/>
                <a:ea typeface="楷体" pitchFamily="49" charset="-122"/>
              </a:rPr>
              <a:t>软件设计的任务</a:t>
            </a:r>
            <a:endParaRPr lang="en-US" altLang="zh-CN" sz="2800" dirty="0" smtClean="0">
              <a:solidFill>
                <a:srgbClr val="FFFF66"/>
              </a:solidFill>
              <a:effectLst>
                <a:outerShdw blurRad="38100" dist="38100" dir="2700000" algn="tl">
                  <a:srgbClr val="C0C0C0"/>
                </a:outerShdw>
              </a:effectLst>
              <a:latin typeface="楷体" pitchFamily="49" charset="-122"/>
              <a:ea typeface="楷体" pitchFamily="49" charset="-122"/>
            </a:endParaRPr>
          </a:p>
          <a:p>
            <a:pPr lvl="2">
              <a:lnSpc>
                <a:spcPct val="105000"/>
              </a:lnSpc>
              <a:defRPr/>
            </a:pPr>
            <a:r>
              <a:rPr lang="zh-CN" altLang="en-US" sz="2800" b="0" dirty="0" smtClean="0">
                <a:solidFill>
                  <a:schemeClr val="bg1"/>
                </a:solidFill>
                <a:latin typeface="楷体" pitchFamily="49" charset="-122"/>
                <a:ea typeface="楷体" pitchFamily="49" charset="-122"/>
              </a:rPr>
              <a:t>　</a:t>
            </a:r>
            <a:r>
              <a:rPr lang="zh-CN" altLang="en-US" sz="2800" dirty="0" smtClean="0">
                <a:solidFill>
                  <a:schemeClr val="bg1"/>
                </a:solidFill>
                <a:latin typeface="楷体" pitchFamily="49" charset="-122"/>
                <a:ea typeface="楷体" pitchFamily="49" charset="-122"/>
              </a:rPr>
              <a:t>  将分析阶段获得的需求说明转换为计算机中可实现的系统。包括</a:t>
            </a:r>
            <a:r>
              <a:rPr lang="en-US" altLang="zh-CN" sz="2800" dirty="0" smtClean="0">
                <a:solidFill>
                  <a:schemeClr val="bg1"/>
                </a:solidFill>
                <a:latin typeface="楷体" pitchFamily="49" charset="-122"/>
                <a:ea typeface="楷体" pitchFamily="49" charset="-122"/>
              </a:rPr>
              <a:t>:</a:t>
            </a:r>
          </a:p>
        </p:txBody>
      </p:sp>
      <p:sp>
        <p:nvSpPr>
          <p:cNvPr id="6147" name="Rectangle 3"/>
          <p:cNvSpPr>
            <a:spLocks noGrp="1" noChangeArrowheads="1"/>
          </p:cNvSpPr>
          <p:nvPr>
            <p:ph type="title" idx="4294967295"/>
          </p:nvPr>
        </p:nvSpPr>
        <p:spPr>
          <a:xfrm>
            <a:off x="746125" y="233363"/>
            <a:ext cx="7772400" cy="825500"/>
          </a:xfrm>
          <a:extLst>
            <a:ext uri="{909E8E84-426E-40DD-AFC4-6F175D3DCCD1}">
              <a14:hiddenFill xmlns="" xmlns:a14="http://schemas.microsoft.com/office/drawing/2010/main">
                <a:solidFill>
                  <a:schemeClr val="tx1"/>
                </a:solidFill>
              </a14:hiddenFill>
            </a:ext>
          </a:extLst>
        </p:spPr>
        <p:txBody>
          <a:bodyPr/>
          <a:lstStyle/>
          <a:p>
            <a:pPr eaLnBrk="1" hangingPunct="1">
              <a:defRPr/>
            </a:pPr>
            <a:r>
              <a:rPr lang="en-US" altLang="zh-CN" sz="3200" b="1" smtClean="0">
                <a:solidFill>
                  <a:srgbClr val="FFFF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3.1 </a:t>
            </a:r>
            <a:r>
              <a:rPr lang="zh-CN" altLang="en-US" sz="3200" b="1" smtClean="0">
                <a:solidFill>
                  <a:srgbClr val="FFFF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软件设计概述</a:t>
            </a:r>
            <a:endParaRPr lang="zh-CN" altLang="en-US" sz="3200" smtClean="0">
              <a:solidFill>
                <a:srgbClr val="FFFF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grpSp>
        <p:nvGrpSpPr>
          <p:cNvPr id="6162" name="Group 18"/>
          <p:cNvGrpSpPr>
            <a:grpSpLocks/>
          </p:cNvGrpSpPr>
          <p:nvPr/>
        </p:nvGrpSpPr>
        <p:grpSpPr bwMode="auto">
          <a:xfrm>
            <a:off x="2678113" y="4327525"/>
            <a:ext cx="3908425" cy="1600200"/>
            <a:chOff x="1689" y="2529"/>
            <a:chExt cx="2461" cy="1008"/>
          </a:xfrm>
        </p:grpSpPr>
        <p:pic>
          <p:nvPicPr>
            <p:cNvPr id="4101" name="Picture 5" descr="变色小球"/>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1689" y="2632"/>
              <a:ext cx="162"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Picture 6" descr="变色小球"/>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1689" y="2966"/>
              <a:ext cx="162" cy="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03" name="Text Box 12"/>
            <p:cNvSpPr txBox="1">
              <a:spLocks noChangeArrowheads="1"/>
            </p:cNvSpPr>
            <p:nvPr/>
          </p:nvSpPr>
          <p:spPr bwMode="auto">
            <a:xfrm>
              <a:off x="1882" y="2529"/>
              <a:ext cx="2268" cy="10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25000"/>
                </a:spcBef>
              </a:pPr>
              <a:r>
                <a:rPr lang="zh-CN" altLang="en-US" sz="2800" dirty="0">
                  <a:latin typeface="楷体" pitchFamily="49" charset="-122"/>
                  <a:ea typeface="楷体" pitchFamily="49" charset="-122"/>
                </a:rPr>
                <a:t>确定软件结构</a:t>
              </a:r>
            </a:p>
            <a:p>
              <a:pPr eaLnBrk="1" hangingPunct="1">
                <a:spcBef>
                  <a:spcPct val="25000"/>
                </a:spcBef>
              </a:pPr>
              <a:r>
                <a:rPr lang="zh-CN" altLang="en-US" sz="2800" dirty="0">
                  <a:latin typeface="楷体" pitchFamily="49" charset="-122"/>
                  <a:ea typeface="楷体" pitchFamily="49" charset="-122"/>
                </a:rPr>
                <a:t>确定系统的数据结构</a:t>
              </a:r>
            </a:p>
            <a:p>
              <a:pPr eaLnBrk="1" hangingPunct="1">
                <a:spcBef>
                  <a:spcPct val="25000"/>
                </a:spcBef>
              </a:pPr>
              <a:r>
                <a:rPr lang="zh-CN" altLang="en-US" sz="2800" dirty="0">
                  <a:latin typeface="楷体" pitchFamily="49" charset="-122"/>
                  <a:ea typeface="楷体" pitchFamily="49" charset="-122"/>
                </a:rPr>
                <a:t>设计用户界面</a:t>
              </a:r>
            </a:p>
          </p:txBody>
        </p:sp>
        <p:pic>
          <p:nvPicPr>
            <p:cNvPr id="4104" name="Picture 15" descr="变色小球"/>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1689" y="3300"/>
              <a:ext cx="162" cy="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wipe(left)">
                                      <p:cBhvr>
                                        <p:cTn id="7" dur="10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6">
                                            <p:txEl>
                                              <p:pRg st="1" end="1"/>
                                            </p:txEl>
                                          </p:spTgt>
                                        </p:tgtEl>
                                        <p:attrNameLst>
                                          <p:attrName>style.visibility</p:attrName>
                                        </p:attrNameLst>
                                      </p:cBhvr>
                                      <p:to>
                                        <p:strVal val="visible"/>
                                      </p:to>
                                    </p:set>
                                    <p:animEffect transition="in" filter="wipe(left)">
                                      <p:cBhvr>
                                        <p:cTn id="12" dur="1000"/>
                                        <p:tgtEl>
                                          <p:spTgt spid="614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animEffect transition="in" filter="wipe(left)">
                                      <p:cBhvr>
                                        <p:cTn id="15" dur="1000"/>
                                        <p:tgtEl>
                                          <p:spTgt spid="6146">
                                            <p:txEl>
                                              <p:pRg st="2" end="2"/>
                                            </p:txEl>
                                          </p:spTgt>
                                        </p:tgtEl>
                                      </p:cBhvr>
                                    </p:animEffect>
                                  </p:childTnLst>
                                </p:cTn>
                              </p:par>
                            </p:childTnLst>
                          </p:cTn>
                        </p:par>
                        <p:par>
                          <p:cTn id="16" fill="hold" nodeType="afterGroup">
                            <p:stCondLst>
                              <p:cond delay="1000"/>
                            </p:stCondLst>
                            <p:childTnLst>
                              <p:par>
                                <p:cTn id="17" presetID="22" presetClass="entr" presetSubtype="8" fill="hold" grpId="0" nodeType="afterEffect">
                                  <p:stCondLst>
                                    <p:cond delay="2000"/>
                                  </p:stCondLst>
                                  <p:childTnLst>
                                    <p:set>
                                      <p:cBhvr>
                                        <p:cTn id="18" dur="1" fill="hold">
                                          <p:stCondLst>
                                            <p:cond delay="0"/>
                                          </p:stCondLst>
                                        </p:cTn>
                                        <p:tgtEl>
                                          <p:spTgt spid="6146">
                                            <p:txEl>
                                              <p:pRg st="3" end="3"/>
                                            </p:txEl>
                                          </p:spTgt>
                                        </p:tgtEl>
                                        <p:attrNameLst>
                                          <p:attrName>style.visibility</p:attrName>
                                        </p:attrNameLst>
                                      </p:cBhvr>
                                      <p:to>
                                        <p:strVal val="visible"/>
                                      </p:to>
                                    </p:set>
                                    <p:animEffect transition="in" filter="wipe(left)">
                                      <p:cBhvr>
                                        <p:cTn id="19" dur="1000"/>
                                        <p:tgtEl>
                                          <p:spTgt spid="6146">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6162"/>
                                        </p:tgtEl>
                                        <p:attrNameLst>
                                          <p:attrName>style.visibility</p:attrName>
                                        </p:attrNameLst>
                                      </p:cBhvr>
                                      <p:to>
                                        <p:strVal val="visible"/>
                                      </p:to>
                                    </p:set>
                                    <p:animEffect transition="in" filter="wipe(up)">
                                      <p:cBhvr>
                                        <p:cTn id="24" dur="1000"/>
                                        <p:tgtEl>
                                          <p:spTgt spid="6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24" name="Group 4"/>
          <p:cNvGrpSpPr>
            <a:grpSpLocks/>
          </p:cNvGrpSpPr>
          <p:nvPr/>
        </p:nvGrpSpPr>
        <p:grpSpPr bwMode="auto">
          <a:xfrm>
            <a:off x="792163" y="3203575"/>
            <a:ext cx="7515225" cy="2430463"/>
            <a:chOff x="2160" y="192"/>
            <a:chExt cx="7560" cy="2651"/>
          </a:xfrm>
        </p:grpSpPr>
        <p:sp>
          <p:nvSpPr>
            <p:cNvPr id="22532" name="Rectangle 5"/>
            <p:cNvSpPr>
              <a:spLocks noChangeArrowheads="1"/>
            </p:cNvSpPr>
            <p:nvPr/>
          </p:nvSpPr>
          <p:spPr bwMode="auto">
            <a:xfrm>
              <a:off x="8280" y="192"/>
              <a:ext cx="1440" cy="1092"/>
            </a:xfrm>
            <a:prstGeom prst="rect">
              <a:avLst/>
            </a:prstGeom>
            <a:solidFill>
              <a:srgbClr val="EAEAEA"/>
            </a:solidFill>
            <a:ln w="9525">
              <a:solidFill>
                <a:srgbClr val="000000"/>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22533" name="Oval 6"/>
            <p:cNvSpPr>
              <a:spLocks noChangeArrowheads="1"/>
            </p:cNvSpPr>
            <p:nvPr/>
          </p:nvSpPr>
          <p:spPr bwMode="auto">
            <a:xfrm>
              <a:off x="2160" y="248"/>
              <a:ext cx="1800" cy="1036"/>
            </a:xfrm>
            <a:prstGeom prst="ellipse">
              <a:avLst/>
            </a:prstGeom>
            <a:solidFill>
              <a:srgbClr val="FFFF99"/>
            </a:solidFill>
            <a:ln w="9525">
              <a:solidFill>
                <a:srgbClr val="000000"/>
              </a:solidFill>
              <a:round/>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22534" name="Text Box 7"/>
            <p:cNvSpPr txBox="1">
              <a:spLocks noChangeArrowheads="1"/>
            </p:cNvSpPr>
            <p:nvPr/>
          </p:nvSpPr>
          <p:spPr bwMode="auto">
            <a:xfrm>
              <a:off x="2370" y="312"/>
              <a:ext cx="1438" cy="468"/>
            </a:xfrm>
            <a:prstGeom prst="rect">
              <a:avLst/>
            </a:prstGeom>
            <a:noFill/>
            <a:ln>
              <a:noFill/>
            </a:ln>
            <a:effectLst/>
            <a:extLst>
              <a:ext uri="{909E8E84-426E-40DD-AFC4-6F175D3DCCD1}">
                <a14:hiddenFill xmlns="" xmlns:a14="http://schemas.microsoft.com/office/drawing/2010/main">
                  <a:solidFill>
                    <a:srgbClr val="FFFF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50000"/>
                      </a:srgbClr>
                    </a:outerShdw>
                  </a:effectLst>
                </a14:hiddenEffects>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a:solidFill>
                    <a:schemeClr val="tx1"/>
                  </a:solidFill>
                  <a:ea typeface="宋体" panose="02010600030101010101" pitchFamily="2" charset="-122"/>
                </a:rPr>
                <a:t>客户端</a:t>
              </a:r>
              <a:endParaRPr lang="zh-CN" altLang="en-US" sz="1800">
                <a:solidFill>
                  <a:schemeClr val="tx1"/>
                </a:solidFill>
              </a:endParaRPr>
            </a:p>
          </p:txBody>
        </p:sp>
        <p:sp>
          <p:nvSpPr>
            <p:cNvPr id="22535" name="Text Box 8"/>
            <p:cNvSpPr txBox="1">
              <a:spLocks noChangeArrowheads="1"/>
            </p:cNvSpPr>
            <p:nvPr/>
          </p:nvSpPr>
          <p:spPr bwMode="auto">
            <a:xfrm>
              <a:off x="2370" y="780"/>
              <a:ext cx="1438" cy="46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50000"/>
                      </a:srgbClr>
                    </a:outerShdw>
                  </a:effectLst>
                </a14:hiddenEffects>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a:solidFill>
                    <a:schemeClr val="tx1"/>
                  </a:solidFill>
                  <a:ea typeface="宋体" panose="02010600030101010101" pitchFamily="2" charset="-122"/>
                </a:rPr>
                <a:t>用户界面</a:t>
              </a:r>
              <a:endParaRPr lang="zh-CN" altLang="en-US" sz="1800">
                <a:solidFill>
                  <a:schemeClr val="tx1"/>
                </a:solidFill>
              </a:endParaRPr>
            </a:p>
          </p:txBody>
        </p:sp>
        <p:sp>
          <p:nvSpPr>
            <p:cNvPr id="22536" name="Text Box 9"/>
            <p:cNvSpPr txBox="1">
              <a:spLocks noChangeArrowheads="1"/>
            </p:cNvSpPr>
            <p:nvPr/>
          </p:nvSpPr>
          <p:spPr bwMode="auto">
            <a:xfrm>
              <a:off x="8280" y="348"/>
              <a:ext cx="1438" cy="467"/>
            </a:xfrm>
            <a:prstGeom prst="rect">
              <a:avLst/>
            </a:prstGeom>
            <a:noFill/>
            <a:ln>
              <a:noFill/>
            </a:ln>
            <a:effectLst/>
            <a:extLst>
              <a:ext uri="{909E8E84-426E-40DD-AFC4-6F175D3DCCD1}">
                <a14:hiddenFill xmlns="" xmlns:a14="http://schemas.microsoft.com/office/drawing/2010/main">
                  <a:solidFill>
                    <a:srgbClr val="FFFF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50000"/>
                      </a:srgbClr>
                    </a:outerShdw>
                  </a:effectLst>
                </a14:hiddenEffects>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a:solidFill>
                    <a:schemeClr val="tx1"/>
                  </a:solidFill>
                  <a:ea typeface="宋体" panose="02010600030101010101" pitchFamily="2" charset="-122"/>
                </a:rPr>
                <a:t>服务器</a:t>
              </a:r>
              <a:endParaRPr lang="zh-CN" altLang="en-US" sz="1800">
                <a:solidFill>
                  <a:schemeClr val="tx1"/>
                </a:solidFill>
              </a:endParaRPr>
            </a:p>
          </p:txBody>
        </p:sp>
        <p:sp>
          <p:nvSpPr>
            <p:cNvPr id="22537" name="Text Box 10"/>
            <p:cNvSpPr txBox="1">
              <a:spLocks noChangeArrowheads="1"/>
            </p:cNvSpPr>
            <p:nvPr/>
          </p:nvSpPr>
          <p:spPr bwMode="auto">
            <a:xfrm>
              <a:off x="8280" y="815"/>
              <a:ext cx="1438" cy="4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50000"/>
                      </a:srgbClr>
                    </a:outerShdw>
                  </a:effectLst>
                </a14:hiddenEffects>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a:solidFill>
                    <a:schemeClr val="tx1"/>
                  </a:solidFill>
                  <a:ea typeface="宋体" panose="02010600030101010101" pitchFamily="2" charset="-122"/>
                </a:rPr>
                <a:t>数据访问</a:t>
              </a:r>
              <a:endParaRPr lang="zh-CN" altLang="en-US" sz="1800">
                <a:solidFill>
                  <a:schemeClr val="tx1"/>
                </a:solidFill>
              </a:endParaRPr>
            </a:p>
          </p:txBody>
        </p:sp>
        <p:sp>
          <p:nvSpPr>
            <p:cNvPr id="22538" name="Line 11"/>
            <p:cNvSpPr>
              <a:spLocks noChangeShapeType="1"/>
            </p:cNvSpPr>
            <p:nvPr/>
          </p:nvSpPr>
          <p:spPr bwMode="auto">
            <a:xfrm>
              <a:off x="3060" y="1284"/>
              <a:ext cx="1" cy="468"/>
            </a:xfrm>
            <a:prstGeom prst="line">
              <a:avLst/>
            </a:prstGeom>
            <a:noFill/>
            <a:ln w="28575">
              <a:solidFill>
                <a:schemeClr val="bg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2539" name="Text Box 12"/>
            <p:cNvSpPr txBox="1">
              <a:spLocks noChangeArrowheads="1"/>
            </p:cNvSpPr>
            <p:nvPr/>
          </p:nvSpPr>
          <p:spPr bwMode="auto">
            <a:xfrm>
              <a:off x="4680" y="2376"/>
              <a:ext cx="2162" cy="4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b="0">
                  <a:ea typeface="宋体" panose="02010600030101010101" pitchFamily="2" charset="-122"/>
                </a:rPr>
                <a:t>多层应用模型</a:t>
              </a:r>
              <a:endParaRPr lang="zh-CN" altLang="en-US" sz="1800"/>
            </a:p>
          </p:txBody>
        </p:sp>
        <p:sp>
          <p:nvSpPr>
            <p:cNvPr id="22540" name="Text Box 13"/>
            <p:cNvSpPr txBox="1">
              <a:spLocks noChangeArrowheads="1"/>
            </p:cNvSpPr>
            <p:nvPr/>
          </p:nvSpPr>
          <p:spPr bwMode="auto">
            <a:xfrm>
              <a:off x="2160" y="1752"/>
              <a:ext cx="7560" cy="468"/>
            </a:xfrm>
            <a:prstGeom prst="rect">
              <a:avLst/>
            </a:prstGeom>
            <a:solidFill>
              <a:srgbClr val="FFFFFF"/>
            </a:solidFill>
            <a:ln w="9525">
              <a:solidFill>
                <a:srgbClr val="000000"/>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a:solidFill>
                    <a:schemeClr val="tx1"/>
                  </a:solidFill>
                  <a:ea typeface="宋体" panose="02010600030101010101" pitchFamily="2" charset="-122"/>
                </a:rPr>
                <a:t>网   络</a:t>
              </a:r>
            </a:p>
          </p:txBody>
        </p:sp>
        <p:grpSp>
          <p:nvGrpSpPr>
            <p:cNvPr id="22541" name="Group 14"/>
            <p:cNvGrpSpPr>
              <a:grpSpLocks/>
            </p:cNvGrpSpPr>
            <p:nvPr/>
          </p:nvGrpSpPr>
          <p:grpSpPr bwMode="auto">
            <a:xfrm>
              <a:off x="4320" y="192"/>
              <a:ext cx="1442" cy="1560"/>
              <a:chOff x="5038" y="192"/>
              <a:chExt cx="1442" cy="1560"/>
            </a:xfrm>
          </p:grpSpPr>
          <p:sp>
            <p:nvSpPr>
              <p:cNvPr id="22549" name="AutoShape 15"/>
              <p:cNvSpPr>
                <a:spLocks noChangeArrowheads="1"/>
              </p:cNvSpPr>
              <p:nvPr/>
            </p:nvSpPr>
            <p:spPr bwMode="auto">
              <a:xfrm>
                <a:off x="5040" y="192"/>
                <a:ext cx="1440" cy="1092"/>
              </a:xfrm>
              <a:prstGeom prst="roundRect">
                <a:avLst>
                  <a:gd name="adj" fmla="val 16667"/>
                </a:avLst>
              </a:prstGeom>
              <a:solidFill>
                <a:srgbClr val="FFFFFF"/>
              </a:solidFill>
              <a:ln w="9525">
                <a:solidFill>
                  <a:srgbClr val="000000"/>
                </a:solidFill>
                <a:round/>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22550" name="Text Box 16"/>
              <p:cNvSpPr txBox="1">
                <a:spLocks noChangeArrowheads="1"/>
              </p:cNvSpPr>
              <p:nvPr/>
            </p:nvSpPr>
            <p:spPr bwMode="auto">
              <a:xfrm>
                <a:off x="5038" y="312"/>
                <a:ext cx="1442" cy="467"/>
              </a:xfrm>
              <a:prstGeom prst="rect">
                <a:avLst/>
              </a:prstGeom>
              <a:noFill/>
              <a:ln>
                <a:noFill/>
              </a:ln>
              <a:effectLst/>
              <a:extLst>
                <a:ext uri="{909E8E84-426E-40DD-AFC4-6F175D3DCCD1}">
                  <a14:hiddenFill xmlns="" xmlns:a14="http://schemas.microsoft.com/office/drawing/2010/main">
                    <a:solidFill>
                      <a:srgbClr val="FFFF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50000"/>
                        </a:srgbClr>
                      </a:outerShdw>
                    </a:effectLst>
                  </a14:hiddenEffects>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700">
                    <a:solidFill>
                      <a:schemeClr val="tx1"/>
                    </a:solidFill>
                    <a:ea typeface="宋体" panose="02010600030101010101" pitchFamily="2" charset="-122"/>
                  </a:rPr>
                  <a:t>应用服务器</a:t>
                </a:r>
                <a:r>
                  <a:rPr lang="en-US" altLang="zh-CN" sz="1700">
                    <a:solidFill>
                      <a:schemeClr val="tx1"/>
                    </a:solidFill>
                    <a:ea typeface="宋体" panose="02010600030101010101" pitchFamily="2" charset="-122"/>
                  </a:rPr>
                  <a:t>1</a:t>
                </a:r>
                <a:endParaRPr lang="en-US" altLang="zh-CN" sz="1700">
                  <a:solidFill>
                    <a:schemeClr val="tx1"/>
                  </a:solidFill>
                </a:endParaRPr>
              </a:p>
            </p:txBody>
          </p:sp>
          <p:sp>
            <p:nvSpPr>
              <p:cNvPr id="22551" name="Text Box 17"/>
              <p:cNvSpPr txBox="1">
                <a:spLocks noChangeArrowheads="1"/>
              </p:cNvSpPr>
              <p:nvPr/>
            </p:nvSpPr>
            <p:spPr bwMode="auto">
              <a:xfrm>
                <a:off x="5038" y="779"/>
                <a:ext cx="1442" cy="471"/>
              </a:xfrm>
              <a:prstGeom prst="rect">
                <a:avLst/>
              </a:prstGeom>
              <a:noFill/>
              <a:ln>
                <a:noFill/>
              </a:ln>
              <a:effectLst/>
              <a:extLst>
                <a:ext uri="{909E8E84-426E-40DD-AFC4-6F175D3DCCD1}">
                  <a14:hiddenFill xmlns="" xmlns:a14="http://schemas.microsoft.com/office/drawing/2010/main">
                    <a:solidFill>
                      <a:srgbClr val="FFFF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50000"/>
                        </a:srgbClr>
                      </a:outerShdw>
                    </a:effectLst>
                  </a14:hiddenEffects>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a:solidFill>
                      <a:schemeClr val="tx1"/>
                    </a:solidFill>
                    <a:ea typeface="宋体" panose="02010600030101010101" pitchFamily="2" charset="-122"/>
                  </a:rPr>
                  <a:t>应用逻辑</a:t>
                </a:r>
                <a:endParaRPr lang="zh-CN" altLang="en-US" sz="1800">
                  <a:solidFill>
                    <a:schemeClr val="tx1"/>
                  </a:solidFill>
                </a:endParaRPr>
              </a:p>
            </p:txBody>
          </p:sp>
          <p:sp>
            <p:nvSpPr>
              <p:cNvPr id="22552" name="Line 18"/>
              <p:cNvSpPr>
                <a:spLocks noChangeShapeType="1"/>
              </p:cNvSpPr>
              <p:nvPr/>
            </p:nvSpPr>
            <p:spPr bwMode="auto">
              <a:xfrm>
                <a:off x="5760" y="1284"/>
                <a:ext cx="1" cy="468"/>
              </a:xfrm>
              <a:prstGeom prst="line">
                <a:avLst/>
              </a:prstGeom>
              <a:noFill/>
              <a:ln w="28575">
                <a:solidFill>
                  <a:schemeClr val="bg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22542" name="Line 19"/>
            <p:cNvSpPr>
              <a:spLocks noChangeShapeType="1"/>
            </p:cNvSpPr>
            <p:nvPr/>
          </p:nvSpPr>
          <p:spPr bwMode="auto">
            <a:xfrm>
              <a:off x="9000" y="1284"/>
              <a:ext cx="1" cy="468"/>
            </a:xfrm>
            <a:prstGeom prst="line">
              <a:avLst/>
            </a:prstGeom>
            <a:noFill/>
            <a:ln w="28575">
              <a:solidFill>
                <a:schemeClr val="bg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nvGrpSpPr>
            <p:cNvPr id="22543" name="Group 20"/>
            <p:cNvGrpSpPr>
              <a:grpSpLocks/>
            </p:cNvGrpSpPr>
            <p:nvPr/>
          </p:nvGrpSpPr>
          <p:grpSpPr bwMode="auto">
            <a:xfrm>
              <a:off x="6300" y="192"/>
              <a:ext cx="1442" cy="1560"/>
              <a:chOff x="5038" y="192"/>
              <a:chExt cx="1442" cy="1560"/>
            </a:xfrm>
          </p:grpSpPr>
          <p:sp>
            <p:nvSpPr>
              <p:cNvPr id="22545" name="AutoShape 21"/>
              <p:cNvSpPr>
                <a:spLocks noChangeArrowheads="1"/>
              </p:cNvSpPr>
              <p:nvPr/>
            </p:nvSpPr>
            <p:spPr bwMode="auto">
              <a:xfrm>
                <a:off x="5040" y="192"/>
                <a:ext cx="1440" cy="1092"/>
              </a:xfrm>
              <a:prstGeom prst="roundRect">
                <a:avLst>
                  <a:gd name="adj" fmla="val 16667"/>
                </a:avLst>
              </a:prstGeom>
              <a:solidFill>
                <a:srgbClr val="FFFFFF"/>
              </a:solidFill>
              <a:ln w="9525">
                <a:solidFill>
                  <a:srgbClr val="000000"/>
                </a:solidFill>
                <a:round/>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22546" name="Text Box 22"/>
              <p:cNvSpPr txBox="1">
                <a:spLocks noChangeArrowheads="1"/>
              </p:cNvSpPr>
              <p:nvPr/>
            </p:nvSpPr>
            <p:spPr bwMode="auto">
              <a:xfrm>
                <a:off x="5038" y="312"/>
                <a:ext cx="1442" cy="467"/>
              </a:xfrm>
              <a:prstGeom prst="rect">
                <a:avLst/>
              </a:prstGeom>
              <a:noFill/>
              <a:ln>
                <a:noFill/>
              </a:ln>
              <a:effectLst/>
              <a:extLst>
                <a:ext uri="{909E8E84-426E-40DD-AFC4-6F175D3DCCD1}">
                  <a14:hiddenFill xmlns="" xmlns:a14="http://schemas.microsoft.com/office/drawing/2010/main">
                    <a:solidFill>
                      <a:srgbClr val="FFFF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50000"/>
                        </a:srgbClr>
                      </a:outerShdw>
                    </a:effectLst>
                  </a14:hiddenEffects>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700">
                    <a:solidFill>
                      <a:schemeClr val="tx1"/>
                    </a:solidFill>
                    <a:ea typeface="宋体" panose="02010600030101010101" pitchFamily="2" charset="-122"/>
                  </a:rPr>
                  <a:t>应用服务器</a:t>
                </a:r>
                <a:r>
                  <a:rPr lang="en-US" altLang="zh-CN" sz="1700">
                    <a:solidFill>
                      <a:schemeClr val="tx1"/>
                    </a:solidFill>
                    <a:ea typeface="宋体" panose="02010600030101010101" pitchFamily="2" charset="-122"/>
                  </a:rPr>
                  <a:t>n</a:t>
                </a:r>
                <a:endParaRPr lang="en-US" altLang="zh-CN" sz="1700">
                  <a:solidFill>
                    <a:schemeClr val="tx1"/>
                  </a:solidFill>
                </a:endParaRPr>
              </a:p>
            </p:txBody>
          </p:sp>
          <p:sp>
            <p:nvSpPr>
              <p:cNvPr id="22547" name="Text Box 23"/>
              <p:cNvSpPr txBox="1">
                <a:spLocks noChangeArrowheads="1"/>
              </p:cNvSpPr>
              <p:nvPr/>
            </p:nvSpPr>
            <p:spPr bwMode="auto">
              <a:xfrm>
                <a:off x="5038" y="779"/>
                <a:ext cx="1442" cy="471"/>
              </a:xfrm>
              <a:prstGeom prst="rect">
                <a:avLst/>
              </a:prstGeom>
              <a:noFill/>
              <a:ln>
                <a:noFill/>
              </a:ln>
              <a:effectLst/>
              <a:extLst>
                <a:ext uri="{909E8E84-426E-40DD-AFC4-6F175D3DCCD1}">
                  <a14:hiddenFill xmlns="" xmlns:a14="http://schemas.microsoft.com/office/drawing/2010/main">
                    <a:solidFill>
                      <a:srgbClr val="FFFF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50000"/>
                        </a:srgbClr>
                      </a:outerShdw>
                    </a:effectLst>
                  </a14:hiddenEffects>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a:solidFill>
                      <a:schemeClr val="tx1"/>
                    </a:solidFill>
                    <a:ea typeface="宋体" panose="02010600030101010101" pitchFamily="2" charset="-122"/>
                  </a:rPr>
                  <a:t>应用逻辑</a:t>
                </a:r>
                <a:endParaRPr lang="zh-CN" altLang="en-US" sz="1800">
                  <a:solidFill>
                    <a:schemeClr val="tx1"/>
                  </a:solidFill>
                </a:endParaRPr>
              </a:p>
            </p:txBody>
          </p:sp>
          <p:sp>
            <p:nvSpPr>
              <p:cNvPr id="22548" name="Line 24"/>
              <p:cNvSpPr>
                <a:spLocks noChangeShapeType="1"/>
              </p:cNvSpPr>
              <p:nvPr/>
            </p:nvSpPr>
            <p:spPr bwMode="auto">
              <a:xfrm>
                <a:off x="5760" y="1284"/>
                <a:ext cx="1" cy="468"/>
              </a:xfrm>
              <a:prstGeom prst="line">
                <a:avLst/>
              </a:prstGeom>
              <a:noFill/>
              <a:ln w="28575">
                <a:solidFill>
                  <a:schemeClr val="bg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22544" name="Text Box 25"/>
            <p:cNvSpPr txBox="1">
              <a:spLocks noChangeArrowheads="1"/>
            </p:cNvSpPr>
            <p:nvPr/>
          </p:nvSpPr>
          <p:spPr bwMode="auto">
            <a:xfrm>
              <a:off x="5760" y="504"/>
              <a:ext cx="54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just" eaLnBrk="1" hangingPunct="1"/>
              <a:r>
                <a:rPr lang="en-US" altLang="zh-CN" sz="2800" b="0">
                  <a:ea typeface="宋体" panose="02010600030101010101" pitchFamily="2" charset="-122"/>
                </a:rPr>
                <a:t>…</a:t>
              </a:r>
              <a:endParaRPr lang="en-US" altLang="zh-CN" sz="2800"/>
            </a:p>
          </p:txBody>
        </p:sp>
      </p:grpSp>
      <p:sp>
        <p:nvSpPr>
          <p:cNvPr id="133146" name="Text Box 26"/>
          <p:cNvSpPr txBox="1">
            <a:spLocks noChangeArrowheads="1"/>
          </p:cNvSpPr>
          <p:nvPr/>
        </p:nvSpPr>
        <p:spPr bwMode="auto">
          <a:xfrm>
            <a:off x="476250" y="819150"/>
            <a:ext cx="8416925" cy="1838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lnSpc>
                <a:spcPct val="110000"/>
              </a:lnSpc>
              <a:spcBef>
                <a:spcPct val="50000"/>
              </a:spcBef>
            </a:pPr>
            <a:r>
              <a:rPr lang="en-US" altLang="zh-CN" dirty="0"/>
              <a:t>        </a:t>
            </a:r>
            <a:r>
              <a:rPr lang="zh-CN" altLang="en-US" sz="2600" dirty="0">
                <a:latin typeface="+mn-lt"/>
                <a:ea typeface="楷体" pitchFamily="49" charset="-122"/>
              </a:rPr>
              <a:t>在多层模型中，中间层会用到应用服务，包括事务服务、消息服务等等。常见的事务服务器有</a:t>
            </a:r>
            <a:r>
              <a:rPr lang="en-US" altLang="zh-CN" sz="2600" dirty="0">
                <a:latin typeface="+mn-lt"/>
                <a:ea typeface="楷体" pitchFamily="49" charset="-122"/>
              </a:rPr>
              <a:t>Microsoft Transaction Server</a:t>
            </a:r>
            <a:r>
              <a:rPr lang="zh-CN" altLang="en-US" sz="2600" dirty="0">
                <a:latin typeface="+mn-lt"/>
                <a:ea typeface="楷体" pitchFamily="49" charset="-122"/>
              </a:rPr>
              <a:t>，消息服务器有</a:t>
            </a:r>
            <a:r>
              <a:rPr lang="en-US" altLang="zh-CN" sz="2600" dirty="0">
                <a:latin typeface="+mn-lt"/>
                <a:ea typeface="楷体" pitchFamily="49" charset="-122"/>
              </a:rPr>
              <a:t>Microsoft Message Queue</a:t>
            </a:r>
            <a:r>
              <a:rPr lang="zh-CN" altLang="en-US" sz="2600" dirty="0">
                <a:latin typeface="+mn-lt"/>
                <a:ea typeface="楷体"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146"/>
                                        </p:tgtEl>
                                        <p:attrNameLst>
                                          <p:attrName>style.visibility</p:attrName>
                                        </p:attrNameLst>
                                      </p:cBhvr>
                                      <p:to>
                                        <p:strVal val="visible"/>
                                      </p:to>
                                    </p:set>
                                    <p:animEffect transition="in" filter="wipe(left)">
                                      <p:cBhvr>
                                        <p:cTn id="7" dur="1000"/>
                                        <p:tgtEl>
                                          <p:spTgt spid="133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33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41313" y="414338"/>
            <a:ext cx="8802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10000"/>
              </a:spcBef>
            </a:pPr>
            <a:r>
              <a:rPr lang="en-US" altLang="zh-CN" sz="2600" dirty="0">
                <a:solidFill>
                  <a:srgbClr val="FFFF00"/>
                </a:solidFill>
                <a:latin typeface="+mn-lt"/>
                <a:ea typeface="楷体" pitchFamily="49" charset="-122"/>
              </a:rPr>
              <a:t>2</a:t>
            </a:r>
            <a:r>
              <a:rPr lang="zh-CN" altLang="en-US" sz="2600" dirty="0">
                <a:solidFill>
                  <a:srgbClr val="FFFF00"/>
                </a:solidFill>
                <a:latin typeface="+mn-lt"/>
                <a:ea typeface="楷体" pitchFamily="49" charset="-122"/>
              </a:rPr>
              <a:t>、 浏览器</a:t>
            </a:r>
            <a:r>
              <a:rPr lang="en-US" altLang="zh-CN" sz="2600" dirty="0">
                <a:solidFill>
                  <a:srgbClr val="FFFF00"/>
                </a:solidFill>
                <a:latin typeface="+mn-lt"/>
                <a:ea typeface="楷体" pitchFamily="49" charset="-122"/>
              </a:rPr>
              <a:t>/</a:t>
            </a:r>
            <a:r>
              <a:rPr lang="zh-CN" altLang="en-US" sz="2600" dirty="0">
                <a:solidFill>
                  <a:srgbClr val="FFFF00"/>
                </a:solidFill>
                <a:latin typeface="+mn-lt"/>
                <a:ea typeface="楷体" pitchFamily="49" charset="-122"/>
              </a:rPr>
              <a:t>服务器模型</a:t>
            </a:r>
            <a:r>
              <a:rPr lang="zh-CN" altLang="en-US" sz="2600" dirty="0">
                <a:latin typeface="+mn-lt"/>
                <a:ea typeface="楷体" pitchFamily="49" charset="-122"/>
              </a:rPr>
              <a:t>（</a:t>
            </a:r>
            <a:r>
              <a:rPr lang="en-US" altLang="zh-CN" sz="2600" dirty="0">
                <a:latin typeface="+mn-lt"/>
                <a:ea typeface="楷体" pitchFamily="49" charset="-122"/>
              </a:rPr>
              <a:t>Browser/Server Model</a:t>
            </a:r>
            <a:r>
              <a:rPr lang="zh-CN" altLang="en-US" sz="2600" dirty="0">
                <a:latin typeface="+mn-lt"/>
                <a:ea typeface="楷体" pitchFamily="49" charset="-122"/>
              </a:rPr>
              <a:t>） </a:t>
            </a:r>
          </a:p>
        </p:txBody>
      </p:sp>
      <p:sp>
        <p:nvSpPr>
          <p:cNvPr id="3" name="Text Box 5"/>
          <p:cNvSpPr txBox="1">
            <a:spLocks noChangeArrowheads="1"/>
          </p:cNvSpPr>
          <p:nvPr/>
        </p:nvSpPr>
        <p:spPr bwMode="auto">
          <a:xfrm>
            <a:off x="250825" y="998538"/>
            <a:ext cx="8686800" cy="52625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en-US" altLang="zh-CN" dirty="0"/>
              <a:t>      </a:t>
            </a:r>
            <a:r>
              <a:rPr lang="en-US" altLang="zh-CN" dirty="0" smtClean="0"/>
              <a:t>   </a:t>
            </a:r>
            <a:r>
              <a:rPr lang="en-US" altLang="zh-CN" dirty="0" smtClean="0">
                <a:latin typeface="+mn-lt"/>
                <a:ea typeface="楷体" pitchFamily="49" charset="-122"/>
              </a:rPr>
              <a:t>B/S</a:t>
            </a:r>
            <a:r>
              <a:rPr lang="zh-CN" altLang="zh-CN" dirty="0">
                <a:latin typeface="+mn-lt"/>
                <a:ea typeface="楷体" pitchFamily="49" charset="-122"/>
              </a:rPr>
              <a:t>模型实际上是一种典型的瘦客户结构。此结构中，客户端简单到只是一个浏览器；服务器是能够传送</a:t>
            </a:r>
            <a:r>
              <a:rPr lang="en-US" altLang="zh-CN" dirty="0">
                <a:latin typeface="+mn-lt"/>
                <a:ea typeface="楷体" pitchFamily="49" charset="-122"/>
              </a:rPr>
              <a:t>HTML</a:t>
            </a:r>
            <a:r>
              <a:rPr lang="zh-CN" altLang="zh-CN" dirty="0">
                <a:latin typeface="+mn-lt"/>
                <a:ea typeface="楷体" pitchFamily="49" charset="-122"/>
              </a:rPr>
              <a:t>页面的</a:t>
            </a:r>
            <a:r>
              <a:rPr lang="en-US" altLang="zh-CN" dirty="0">
                <a:latin typeface="+mn-lt"/>
                <a:ea typeface="楷体" pitchFamily="49" charset="-122"/>
              </a:rPr>
              <a:t>Web</a:t>
            </a:r>
            <a:r>
              <a:rPr lang="zh-CN" altLang="zh-CN" dirty="0">
                <a:latin typeface="+mn-lt"/>
                <a:ea typeface="楷体" pitchFamily="49" charset="-122"/>
              </a:rPr>
              <a:t>服务器。</a:t>
            </a:r>
          </a:p>
          <a:p>
            <a:pPr eaLnBrk="1" hangingPunct="1"/>
            <a:r>
              <a:rPr lang="en-US" altLang="zh-CN" dirty="0">
                <a:latin typeface="+mn-lt"/>
                <a:ea typeface="楷体" pitchFamily="49" charset="-122"/>
              </a:rPr>
              <a:t>     </a:t>
            </a:r>
            <a:r>
              <a:rPr lang="en-US" altLang="zh-CN" dirty="0" smtClean="0">
                <a:latin typeface="+mn-lt"/>
                <a:ea typeface="楷体" pitchFamily="49" charset="-122"/>
              </a:rPr>
              <a:t>    </a:t>
            </a:r>
            <a:r>
              <a:rPr lang="en-US" altLang="zh-CN" dirty="0">
                <a:latin typeface="+mn-lt"/>
                <a:ea typeface="楷体" pitchFamily="49" charset="-122"/>
              </a:rPr>
              <a:t>B/S</a:t>
            </a:r>
            <a:r>
              <a:rPr lang="zh-CN" altLang="zh-CN" dirty="0">
                <a:latin typeface="+mn-lt"/>
                <a:ea typeface="楷体" pitchFamily="49" charset="-122"/>
              </a:rPr>
              <a:t>结构应用系统的工作原理是：用户通过浏览器向</a:t>
            </a:r>
            <a:r>
              <a:rPr lang="en-US" altLang="zh-CN" dirty="0">
                <a:latin typeface="+mn-lt"/>
                <a:ea typeface="楷体" pitchFamily="49" charset="-122"/>
              </a:rPr>
              <a:t>Web</a:t>
            </a:r>
            <a:r>
              <a:rPr lang="zh-CN" altLang="zh-CN" dirty="0">
                <a:latin typeface="+mn-lt"/>
                <a:ea typeface="楷体" pitchFamily="49" charset="-122"/>
              </a:rPr>
              <a:t>服务器发出页面请求；服务器响应请求，并将指定的页面文件传送给客户浏览器；浏览器在接受到页面后，解释页面的内容，并将解释的结果显示在浏览器的窗口之中。</a:t>
            </a:r>
          </a:p>
          <a:p>
            <a:pPr eaLnBrk="1" hangingPunct="1"/>
            <a:r>
              <a:rPr lang="en-US" altLang="zh-CN" dirty="0">
                <a:latin typeface="+mn-lt"/>
                <a:ea typeface="楷体" pitchFamily="49" charset="-122"/>
              </a:rPr>
              <a:t>      </a:t>
            </a:r>
            <a:r>
              <a:rPr lang="en-US" altLang="zh-CN" dirty="0" smtClean="0">
                <a:latin typeface="+mn-lt"/>
                <a:ea typeface="楷体" pitchFamily="49" charset="-122"/>
              </a:rPr>
              <a:t>   </a:t>
            </a:r>
            <a:r>
              <a:rPr lang="zh-CN" altLang="zh-CN" dirty="0" smtClean="0">
                <a:latin typeface="+mn-lt"/>
                <a:ea typeface="楷体" pitchFamily="49" charset="-122"/>
              </a:rPr>
              <a:t>在</a:t>
            </a:r>
            <a:r>
              <a:rPr lang="en-US" altLang="zh-CN" dirty="0">
                <a:latin typeface="+mn-lt"/>
                <a:ea typeface="楷体" pitchFamily="49" charset="-122"/>
              </a:rPr>
              <a:t>B/S</a:t>
            </a:r>
            <a:r>
              <a:rPr lang="zh-CN" altLang="zh-CN" dirty="0">
                <a:latin typeface="+mn-lt"/>
                <a:ea typeface="楷体" pitchFamily="49" charset="-122"/>
              </a:rPr>
              <a:t>结构中，由于页面文件是驻留在服务器端的，因此相对于传统的</a:t>
            </a:r>
            <a:r>
              <a:rPr lang="en-US" altLang="zh-CN" dirty="0">
                <a:latin typeface="+mn-lt"/>
                <a:ea typeface="楷体" pitchFamily="49" charset="-122"/>
              </a:rPr>
              <a:t>C/S</a:t>
            </a:r>
            <a:r>
              <a:rPr lang="zh-CN" altLang="zh-CN" dirty="0">
                <a:latin typeface="+mn-lt"/>
                <a:ea typeface="楷体" pitchFamily="49" charset="-122"/>
              </a:rPr>
              <a:t>应用，</a:t>
            </a:r>
            <a:r>
              <a:rPr lang="en-US" altLang="zh-CN" dirty="0">
                <a:latin typeface="+mn-lt"/>
                <a:ea typeface="楷体" pitchFamily="49" charset="-122"/>
              </a:rPr>
              <a:t>B/S</a:t>
            </a:r>
            <a:r>
              <a:rPr lang="zh-CN" altLang="zh-CN" dirty="0">
                <a:latin typeface="+mn-lt"/>
                <a:ea typeface="楷体" pitchFamily="49" charset="-122"/>
              </a:rPr>
              <a:t>应用的重新部署非常方便：</a:t>
            </a:r>
            <a:r>
              <a:rPr lang="en-US" altLang="zh-CN" dirty="0">
                <a:latin typeface="+mn-lt"/>
                <a:ea typeface="楷体" pitchFamily="49" charset="-122"/>
              </a:rPr>
              <a:t>C/S</a:t>
            </a:r>
            <a:r>
              <a:rPr lang="zh-CN" altLang="zh-CN" dirty="0">
                <a:latin typeface="+mn-lt"/>
                <a:ea typeface="楷体" pitchFamily="49" charset="-122"/>
              </a:rPr>
              <a:t>应用在更新客户端时需要用户下载新版本或者更新程序，然后重新安装客户端应用或者打补丁，这可能极大地增加重新部署的成本，甚至使重新部署不可能；而</a:t>
            </a:r>
            <a:r>
              <a:rPr lang="en-US" altLang="zh-CN" dirty="0">
                <a:latin typeface="+mn-lt"/>
                <a:ea typeface="楷体" pitchFamily="49" charset="-122"/>
              </a:rPr>
              <a:t>B/S</a:t>
            </a:r>
            <a:r>
              <a:rPr lang="zh-CN" altLang="zh-CN" dirty="0">
                <a:latin typeface="+mn-lt"/>
                <a:ea typeface="楷体" pitchFamily="49" charset="-122"/>
              </a:rPr>
              <a:t>应用则不需要这样的过程，因为一旦完成服务器端的页面更新，那么用户下载的页面就总是最新的。</a:t>
            </a:r>
            <a:endParaRPr lang="zh-CN" altLang="en-US" sz="2800" dirty="0">
              <a:latin typeface="+mn-lt"/>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428596" y="571480"/>
            <a:ext cx="8507412" cy="3519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20000"/>
              </a:spcBef>
            </a:pPr>
            <a:r>
              <a:rPr lang="en-US" altLang="zh-CN" sz="2600" dirty="0">
                <a:solidFill>
                  <a:srgbClr val="FFFF00"/>
                </a:solidFill>
                <a:latin typeface="+mn-lt"/>
                <a:ea typeface="楷体" pitchFamily="49" charset="-122"/>
              </a:rPr>
              <a:t>3.2.5 </a:t>
            </a:r>
            <a:r>
              <a:rPr lang="zh-CN" altLang="en-US" sz="2600" dirty="0">
                <a:solidFill>
                  <a:srgbClr val="FFFF00"/>
                </a:solidFill>
                <a:latin typeface="+mn-lt"/>
                <a:ea typeface="楷体" pitchFamily="49" charset="-122"/>
              </a:rPr>
              <a:t>云计算</a:t>
            </a:r>
            <a:r>
              <a:rPr lang="en-US" altLang="zh-CN" sz="2600" dirty="0">
                <a:solidFill>
                  <a:srgbClr val="FFFF00"/>
                </a:solidFill>
                <a:latin typeface="+mn-lt"/>
                <a:ea typeface="楷体" pitchFamily="49" charset="-122"/>
              </a:rPr>
              <a:t>(Cloud Computing)</a:t>
            </a:r>
            <a:r>
              <a:rPr lang="zh-CN" altLang="en-US" sz="2600" dirty="0">
                <a:solidFill>
                  <a:srgbClr val="FFFF00"/>
                </a:solidFill>
                <a:latin typeface="+mn-lt"/>
                <a:ea typeface="楷体" pitchFamily="49" charset="-122"/>
              </a:rPr>
              <a:t>模型</a:t>
            </a:r>
            <a:endParaRPr lang="zh-CN" altLang="en-US" sz="2600" dirty="0">
              <a:latin typeface="+mn-lt"/>
              <a:ea typeface="楷体" pitchFamily="49" charset="-122"/>
            </a:endParaRPr>
          </a:p>
          <a:p>
            <a:pPr eaLnBrk="1" hangingPunct="1">
              <a:spcBef>
                <a:spcPct val="20000"/>
              </a:spcBef>
            </a:pPr>
            <a:r>
              <a:rPr lang="en-US" altLang="zh-CN" dirty="0" smtClean="0">
                <a:latin typeface="+mn-lt"/>
                <a:ea typeface="楷体" pitchFamily="49" charset="-122"/>
              </a:rPr>
              <a:t>        </a:t>
            </a:r>
            <a:r>
              <a:rPr lang="zh-CN" altLang="zh-CN" dirty="0" smtClean="0">
                <a:latin typeface="+mn-lt"/>
                <a:ea typeface="楷体" pitchFamily="49" charset="-122"/>
              </a:rPr>
              <a:t>云</a:t>
            </a:r>
            <a:r>
              <a:rPr lang="zh-CN" altLang="zh-CN" dirty="0">
                <a:latin typeface="+mn-lt"/>
                <a:ea typeface="楷体" pitchFamily="49" charset="-122"/>
              </a:rPr>
              <a:t>计算模型是对分布式处理、并行处理和网格计算及分布式数据库的改进和商业化处理，其前身是利用并行计算解决大型问题的网格计算和将计算资源作为可计量的服务提供的公用计算，在宽带技术和虚拟化技术高速发展成熟后云计算技术得以萌生。云计算描述了一种基于互联网的新的</a:t>
            </a:r>
            <a:r>
              <a:rPr lang="en-US" altLang="zh-CN" dirty="0">
                <a:latin typeface="+mn-lt"/>
                <a:ea typeface="楷体" pitchFamily="49" charset="-122"/>
              </a:rPr>
              <a:t>IT</a:t>
            </a:r>
            <a:r>
              <a:rPr lang="zh-CN" altLang="zh-CN" dirty="0">
                <a:latin typeface="+mn-lt"/>
                <a:ea typeface="楷体" pitchFamily="49" charset="-122"/>
              </a:rPr>
              <a:t>服务增加、使用和交付模式：所有服务采用租赁的方式提供给用户，用户无需购买。这可能从根本上改变将来软件和服务发布的模式。</a:t>
            </a:r>
            <a:r>
              <a:rPr lang="zh-CN" altLang="en-US" dirty="0">
                <a:latin typeface="+mn-lt"/>
                <a:ea typeface="楷体" pitchFamily="49" charset="-122"/>
              </a:rPr>
              <a:t>下</a:t>
            </a:r>
            <a:r>
              <a:rPr lang="zh-CN" altLang="zh-CN" dirty="0">
                <a:latin typeface="+mn-lt"/>
                <a:ea typeface="楷体" pitchFamily="49" charset="-122"/>
              </a:rPr>
              <a:t>图示意了云计算模式的拓扑结构。</a:t>
            </a:r>
            <a:endParaRPr lang="zh-CN" altLang="en-US" sz="2600" dirty="0">
              <a:latin typeface="+mn-lt"/>
              <a:ea typeface="楷体" pitchFamily="49" charset="-122"/>
            </a:endParaRPr>
          </a:p>
        </p:txBody>
      </p:sp>
      <p:pic>
        <p:nvPicPr>
          <p:cNvPr id="24579"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28926" y="4064302"/>
            <a:ext cx="4530725" cy="2114550"/>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285720" y="714356"/>
            <a:ext cx="8507412" cy="53707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20000"/>
              </a:spcBef>
            </a:pPr>
            <a:r>
              <a:rPr lang="en-US" altLang="zh-CN" sz="2600" dirty="0">
                <a:solidFill>
                  <a:srgbClr val="FFFF00"/>
                </a:solidFill>
              </a:rPr>
              <a:t>3.2.5 </a:t>
            </a:r>
            <a:r>
              <a:rPr lang="zh-CN" altLang="en-US" sz="2600" dirty="0">
                <a:solidFill>
                  <a:srgbClr val="FFFF00"/>
                </a:solidFill>
              </a:rPr>
              <a:t>云计算</a:t>
            </a:r>
            <a:r>
              <a:rPr lang="en-US" altLang="zh-CN" sz="2600" dirty="0">
                <a:solidFill>
                  <a:srgbClr val="FFFF00"/>
                </a:solidFill>
              </a:rPr>
              <a:t>(Cloud Computing)</a:t>
            </a:r>
            <a:r>
              <a:rPr lang="zh-CN" altLang="en-US" sz="2600" dirty="0">
                <a:solidFill>
                  <a:srgbClr val="FFFF00"/>
                </a:solidFill>
              </a:rPr>
              <a:t>模型</a:t>
            </a:r>
            <a:endParaRPr lang="zh-CN" altLang="en-US" sz="2600" dirty="0"/>
          </a:p>
          <a:p>
            <a:pPr eaLnBrk="1" hangingPunct="1">
              <a:spcBef>
                <a:spcPts val="600"/>
              </a:spcBef>
            </a:pPr>
            <a:r>
              <a:rPr lang="en-US" altLang="zh-CN" dirty="0" smtClean="0"/>
              <a:t>        </a:t>
            </a:r>
            <a:r>
              <a:rPr lang="zh-CN" altLang="zh-CN" dirty="0" smtClean="0">
                <a:latin typeface="+mn-lt"/>
                <a:ea typeface="楷体" pitchFamily="49" charset="-122"/>
              </a:rPr>
              <a:t>为了</a:t>
            </a:r>
            <a:r>
              <a:rPr lang="zh-CN" altLang="zh-CN" dirty="0">
                <a:latin typeface="+mn-lt"/>
                <a:ea typeface="楷体" pitchFamily="49" charset="-122"/>
              </a:rPr>
              <a:t>支持大量用户，“云”中设置了服务器集群。集群可能由数量庞大的</a:t>
            </a:r>
            <a:r>
              <a:rPr lang="en-US" altLang="zh-CN" dirty="0">
                <a:latin typeface="+mn-lt"/>
                <a:ea typeface="楷体" pitchFamily="49" charset="-122"/>
              </a:rPr>
              <a:t>PC</a:t>
            </a:r>
            <a:r>
              <a:rPr lang="zh-CN" altLang="zh-CN" dirty="0">
                <a:latin typeface="+mn-lt"/>
                <a:ea typeface="楷体" pitchFamily="49" charset="-122"/>
              </a:rPr>
              <a:t>服务器组成，并采用虚拟化技术向用户推送服务。虚拟化是为某些对象创造的虚拟化（相对于真实）版本，比如操作系统、计算机系统、存储设备和网络资源等。它是表示计算机资源的抽象方法，通过虚拟化可以用与访问抽象前资源一致的方法访问抽象后的资源，从而隐藏属性和操作之间的差异，并允许通过一种通用的方式来查看和维护资源。</a:t>
            </a:r>
          </a:p>
          <a:p>
            <a:pPr indent="627063" eaLnBrk="1" hangingPunct="1"/>
            <a:r>
              <a:rPr lang="zh-CN" altLang="zh-CN" dirty="0">
                <a:latin typeface="+mn-lt"/>
                <a:ea typeface="楷体" pitchFamily="49" charset="-122"/>
              </a:rPr>
              <a:t>对于用户而言，他们并不需要了解“云”中的细节，不必具有相应的专业知识，也无需直接进行控制。用户只需通过互联网连上“云”，就能获得所需的服务。基于此，用户端系统（云端）得到简化。一个超级简化的例子是：云端甚至连操作系统都不需要，只要通过高速宽带连接连上云，那么就能在云端设备上显示桌面并获得相应服务。</a:t>
            </a:r>
            <a:endParaRPr lang="zh-CN" altLang="en-US" sz="2600" dirty="0">
              <a:latin typeface="+mn-lt"/>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285720" y="785794"/>
            <a:ext cx="8507412" cy="9350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514350" indent="-514350" eaLnBrk="1" hangingPunct="1">
              <a:spcBef>
                <a:spcPct val="20000"/>
              </a:spcBef>
              <a:buFontTx/>
              <a:buAutoNum type="arabicPeriod"/>
              <a:defRPr/>
            </a:pPr>
            <a:r>
              <a:rPr lang="zh-CN" altLang="en-US" sz="2600" dirty="0">
                <a:solidFill>
                  <a:srgbClr val="FFFF00"/>
                </a:solidFill>
                <a:latin typeface="+mn-lt"/>
                <a:ea typeface="楷体" pitchFamily="49" charset="-122"/>
              </a:rPr>
              <a:t>云计算体系结构</a:t>
            </a:r>
            <a:endParaRPr lang="en-US" altLang="zh-CN" sz="2600" dirty="0">
              <a:solidFill>
                <a:srgbClr val="FFFF00"/>
              </a:solidFill>
              <a:latin typeface="+mn-lt"/>
              <a:ea typeface="楷体" pitchFamily="49" charset="-122"/>
            </a:endParaRPr>
          </a:p>
          <a:p>
            <a:pPr eaLnBrk="1" hangingPunct="1">
              <a:spcBef>
                <a:spcPct val="20000"/>
              </a:spcBef>
              <a:defRPr/>
            </a:pPr>
            <a:r>
              <a:rPr lang="zh-CN" altLang="zh-CN" dirty="0">
                <a:latin typeface="+mn-lt"/>
                <a:ea typeface="楷体" pitchFamily="49" charset="-122"/>
              </a:rPr>
              <a:t>美国国家标准和技术研究院（</a:t>
            </a:r>
            <a:r>
              <a:rPr lang="en-US" altLang="zh-CN" dirty="0">
                <a:latin typeface="+mn-lt"/>
                <a:ea typeface="楷体" pitchFamily="49" charset="-122"/>
              </a:rPr>
              <a:t>NIST</a:t>
            </a:r>
            <a:r>
              <a:rPr lang="zh-CN" altLang="zh-CN" dirty="0">
                <a:latin typeface="+mn-lt"/>
                <a:ea typeface="楷体" pitchFamily="49" charset="-122"/>
              </a:rPr>
              <a:t>）定义的云计算体系结构</a:t>
            </a:r>
            <a:endParaRPr lang="zh-CN" altLang="en-US" sz="2600" dirty="0">
              <a:latin typeface="+mn-lt"/>
              <a:ea typeface="楷体" pitchFamily="49" charset="-122"/>
            </a:endParaRPr>
          </a:p>
        </p:txBody>
      </p:sp>
      <p:pic>
        <p:nvPicPr>
          <p:cNvPr id="26627" name="图片 46"/>
          <p:cNvPicPr>
            <a:picLocks noChangeAspect="1" noChangeArrowheads="1"/>
          </p:cNvPicPr>
          <p:nvPr/>
        </p:nvPicPr>
        <p:blipFill>
          <a:blip r:embed="rId2">
            <a:grayscl/>
            <a:extLst>
              <a:ext uri="{28A0092B-C50C-407E-A947-70E740481C1C}">
                <a14:useLocalDpi xmlns="" xmlns:a14="http://schemas.microsoft.com/office/drawing/2010/main" val="0"/>
              </a:ext>
            </a:extLst>
          </a:blip>
          <a:srcRect b="10828"/>
          <a:stretch>
            <a:fillRect/>
          </a:stretch>
        </p:blipFill>
        <p:spPr bwMode="auto">
          <a:xfrm>
            <a:off x="989013" y="1943100"/>
            <a:ext cx="7121525" cy="405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928662" y="1142984"/>
            <a:ext cx="7429552" cy="27238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ts val="600"/>
              </a:spcBef>
              <a:defRPr/>
            </a:pPr>
            <a:r>
              <a:rPr lang="en-US" altLang="zh-CN" sz="2600" dirty="0">
                <a:solidFill>
                  <a:srgbClr val="FFFF00"/>
                </a:solidFill>
                <a:latin typeface="+mn-lt"/>
                <a:ea typeface="楷体" pitchFamily="49" charset="-122"/>
              </a:rPr>
              <a:t>2. </a:t>
            </a:r>
            <a:r>
              <a:rPr lang="zh-CN" altLang="en-US" sz="2600" dirty="0">
                <a:solidFill>
                  <a:srgbClr val="FFFF00"/>
                </a:solidFill>
                <a:latin typeface="+mn-lt"/>
                <a:ea typeface="楷体" pitchFamily="49" charset="-122"/>
              </a:rPr>
              <a:t>基本特征</a:t>
            </a:r>
            <a:endParaRPr lang="en-US" altLang="zh-CN" sz="2600" dirty="0">
              <a:solidFill>
                <a:srgbClr val="FFFF00"/>
              </a:solidFill>
              <a:latin typeface="+mn-lt"/>
              <a:ea typeface="楷体" pitchFamily="49" charset="-122"/>
            </a:endParaRPr>
          </a:p>
          <a:p>
            <a:pPr marL="457200" indent="-457200" eaLnBrk="1" hangingPunct="1">
              <a:spcBef>
                <a:spcPts val="600"/>
              </a:spcBef>
              <a:buFont typeface="+mj-ea"/>
              <a:buAutoNum type="circleNumDbPlain"/>
              <a:defRPr/>
            </a:pPr>
            <a:r>
              <a:rPr lang="zh-CN" altLang="zh-CN" dirty="0">
                <a:latin typeface="+mn-lt"/>
                <a:ea typeface="楷体" pitchFamily="49" charset="-122"/>
              </a:rPr>
              <a:t>随需应变自助服务。</a:t>
            </a:r>
          </a:p>
          <a:p>
            <a:pPr marL="457200" indent="-457200" eaLnBrk="1" hangingPunct="1">
              <a:spcBef>
                <a:spcPts val="600"/>
              </a:spcBef>
              <a:buFont typeface="+mj-ea"/>
              <a:buAutoNum type="circleNumDbPlain"/>
              <a:defRPr/>
            </a:pPr>
            <a:r>
              <a:rPr lang="zh-CN" altLang="zh-CN" dirty="0">
                <a:latin typeface="+mn-lt"/>
                <a:ea typeface="楷体" pitchFamily="49" charset="-122"/>
              </a:rPr>
              <a:t>随时随地用任何网络设备访问。</a:t>
            </a:r>
          </a:p>
          <a:p>
            <a:pPr marL="457200" indent="-457200" eaLnBrk="1" hangingPunct="1">
              <a:spcBef>
                <a:spcPts val="600"/>
              </a:spcBef>
              <a:buFont typeface="+mj-ea"/>
              <a:buAutoNum type="circleNumDbPlain"/>
              <a:defRPr/>
            </a:pPr>
            <a:r>
              <a:rPr lang="zh-CN" altLang="zh-CN" dirty="0">
                <a:latin typeface="+mn-lt"/>
                <a:ea typeface="楷体" pitchFamily="49" charset="-122"/>
              </a:rPr>
              <a:t>多人共享资源池。</a:t>
            </a:r>
          </a:p>
          <a:p>
            <a:pPr marL="457200" indent="-457200" eaLnBrk="1" hangingPunct="1">
              <a:spcBef>
                <a:spcPts val="600"/>
              </a:spcBef>
              <a:buFont typeface="+mj-ea"/>
              <a:buAutoNum type="circleNumDbPlain"/>
              <a:defRPr/>
            </a:pPr>
            <a:r>
              <a:rPr lang="zh-CN" altLang="zh-CN" dirty="0">
                <a:latin typeface="+mn-lt"/>
                <a:ea typeface="楷体" pitchFamily="49" charset="-122"/>
              </a:rPr>
              <a:t>快速重新部署灵活度。</a:t>
            </a:r>
          </a:p>
          <a:p>
            <a:pPr marL="457200" indent="-457200" eaLnBrk="1" hangingPunct="1">
              <a:spcBef>
                <a:spcPts val="600"/>
              </a:spcBef>
              <a:buFont typeface="+mj-ea"/>
              <a:buAutoNum type="circleNumDbPlain"/>
              <a:defRPr/>
            </a:pPr>
            <a:r>
              <a:rPr lang="zh-CN" altLang="zh-CN" dirty="0">
                <a:latin typeface="+mn-lt"/>
                <a:ea typeface="楷体" pitchFamily="49" charset="-122"/>
              </a:rPr>
              <a:t>可被监控与量测的服务</a:t>
            </a:r>
            <a:r>
              <a:rPr lang="zh-CN" altLang="zh-CN" dirty="0"/>
              <a:t>。</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296863" y="903288"/>
            <a:ext cx="8507412" cy="4924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lang="en-US" altLang="zh-CN" sz="2600" dirty="0">
                <a:solidFill>
                  <a:srgbClr val="FFFF00"/>
                </a:solidFill>
              </a:rPr>
              <a:t>3. </a:t>
            </a:r>
            <a:r>
              <a:rPr lang="zh-CN" altLang="en-US" sz="2600" dirty="0">
                <a:solidFill>
                  <a:srgbClr val="FFFF00"/>
                </a:solidFill>
              </a:rPr>
              <a:t>服务模式</a:t>
            </a:r>
            <a:endParaRPr lang="en-US" altLang="zh-CN" sz="2600" dirty="0">
              <a:solidFill>
                <a:srgbClr val="FFFF00"/>
              </a:solidFill>
            </a:endParaRPr>
          </a:p>
          <a:p>
            <a:pPr marL="342900" indent="-342900" eaLnBrk="1" hangingPunct="1">
              <a:buFont typeface="Arial" panose="020B0604020202020204" pitchFamily="34" charset="0"/>
              <a:buChar char="•"/>
              <a:defRPr/>
            </a:pPr>
            <a:r>
              <a:rPr lang="zh-CN" altLang="zh-CN" dirty="0"/>
              <a:t>软件即服务（</a:t>
            </a:r>
            <a:r>
              <a:rPr lang="en-US" altLang="zh-CN" dirty="0"/>
              <a:t>SaaS</a:t>
            </a:r>
            <a:r>
              <a:rPr lang="zh-CN" altLang="zh-CN" dirty="0"/>
              <a:t>，</a:t>
            </a:r>
            <a:r>
              <a:rPr lang="en-US" altLang="zh-CN" dirty="0"/>
              <a:t>Software as a Service</a:t>
            </a:r>
            <a:r>
              <a:rPr lang="zh-CN" altLang="zh-CN" dirty="0"/>
              <a:t>）：用户使用应用程序，但不掌控操作系统、硬件或网络基础架构。</a:t>
            </a:r>
            <a:r>
              <a:rPr lang="en-US" altLang="zh-CN" dirty="0"/>
              <a:t>SaaS</a:t>
            </a:r>
            <a:r>
              <a:rPr lang="zh-CN" altLang="zh-CN" dirty="0"/>
              <a:t>是一种服务观念的基础，用户以租赁而非购买的方式获取软件服务供应商提供的服务。</a:t>
            </a:r>
          </a:p>
          <a:p>
            <a:pPr marL="342900" indent="-342900" eaLnBrk="1" hangingPunct="1">
              <a:buFont typeface="Arial" panose="020B0604020202020204" pitchFamily="34" charset="0"/>
              <a:buChar char="•"/>
              <a:defRPr/>
            </a:pPr>
            <a:r>
              <a:rPr lang="zh-CN" altLang="zh-CN" dirty="0"/>
              <a:t>平台即服务（</a:t>
            </a:r>
            <a:r>
              <a:rPr lang="en-US" altLang="zh-CN" dirty="0"/>
              <a:t>PaaS</a:t>
            </a:r>
            <a:r>
              <a:rPr lang="zh-CN" altLang="zh-CN" dirty="0"/>
              <a:t>，</a:t>
            </a:r>
            <a:r>
              <a:rPr lang="en-US" altLang="zh-CN" dirty="0"/>
              <a:t>Platform as a Service</a:t>
            </a:r>
            <a:r>
              <a:rPr lang="zh-CN" altLang="zh-CN" dirty="0"/>
              <a:t>）：用户掌控运行应用程序的环境甚至部分主机掌控权，但并不掌控操作系统、硬件或网络基础架构。</a:t>
            </a:r>
          </a:p>
          <a:p>
            <a:pPr marL="342900" indent="-342900" eaLnBrk="1" hangingPunct="1">
              <a:buFont typeface="Arial" panose="020B0604020202020204" pitchFamily="34" charset="0"/>
              <a:buChar char="•"/>
              <a:defRPr/>
            </a:pPr>
            <a:r>
              <a:rPr lang="zh-CN" altLang="zh-CN" dirty="0"/>
              <a:t>基础架构即服务（</a:t>
            </a:r>
            <a:r>
              <a:rPr lang="en-US" altLang="zh-CN" dirty="0"/>
              <a:t>IaaS</a:t>
            </a:r>
            <a:r>
              <a:rPr lang="zh-CN" altLang="zh-CN" dirty="0"/>
              <a:t>，</a:t>
            </a:r>
            <a:r>
              <a:rPr lang="en-US" altLang="zh-CN" dirty="0"/>
              <a:t>Infrastructure as a Service</a:t>
            </a:r>
            <a:r>
              <a:rPr lang="zh-CN" altLang="zh-CN" dirty="0"/>
              <a:t>）：用户使用“基础计算资源”，如处理能力、存储空间、网络组件或中间件，能掌控操作系统、存储空间、已部署的应用程序及网络组件（如防火墙、负载平衡器等），但并不掌控云基础架构。</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357158" y="571480"/>
            <a:ext cx="8507412" cy="54476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lang="en-US" altLang="zh-CN" sz="2600" dirty="0">
                <a:solidFill>
                  <a:srgbClr val="FFFF00"/>
                </a:solidFill>
                <a:latin typeface="楷体" pitchFamily="49" charset="-122"/>
                <a:ea typeface="楷体" pitchFamily="49" charset="-122"/>
              </a:rPr>
              <a:t>4. </a:t>
            </a:r>
            <a:r>
              <a:rPr lang="zh-CN" altLang="en-US" sz="2600" dirty="0">
                <a:solidFill>
                  <a:srgbClr val="FFFF00"/>
                </a:solidFill>
                <a:latin typeface="楷体" pitchFamily="49" charset="-122"/>
                <a:ea typeface="楷体" pitchFamily="49" charset="-122"/>
              </a:rPr>
              <a:t>部署模型</a:t>
            </a:r>
            <a:endParaRPr lang="en-US" altLang="zh-CN" sz="2600" dirty="0">
              <a:solidFill>
                <a:srgbClr val="FFFF00"/>
              </a:solidFill>
              <a:latin typeface="楷体" pitchFamily="49" charset="-122"/>
              <a:ea typeface="楷体" pitchFamily="49" charset="-122"/>
            </a:endParaRPr>
          </a:p>
          <a:p>
            <a:pPr marL="342900" indent="-342900" eaLnBrk="1" hangingPunct="1">
              <a:spcBef>
                <a:spcPts val="1200"/>
              </a:spcBef>
              <a:buFont typeface="Arial" panose="020B0604020202020204" pitchFamily="34" charset="0"/>
              <a:buChar char="•"/>
              <a:defRPr/>
            </a:pPr>
            <a:r>
              <a:rPr lang="zh-CN" altLang="zh-CN" dirty="0">
                <a:latin typeface="+mn-lt"/>
                <a:ea typeface="楷体" pitchFamily="49" charset="-122"/>
              </a:rPr>
              <a:t>公用云（</a:t>
            </a:r>
            <a:r>
              <a:rPr lang="en-US" altLang="zh-CN" dirty="0">
                <a:latin typeface="+mn-lt"/>
                <a:ea typeface="楷体" pitchFamily="49" charset="-122"/>
              </a:rPr>
              <a:t>Public Cloud</a:t>
            </a:r>
            <a:r>
              <a:rPr lang="zh-CN" altLang="zh-CN" dirty="0">
                <a:latin typeface="+mn-lt"/>
                <a:ea typeface="楷体" pitchFamily="49" charset="-122"/>
              </a:rPr>
              <a:t>）</a:t>
            </a:r>
          </a:p>
          <a:p>
            <a:pPr eaLnBrk="1" hangingPunct="1">
              <a:spcBef>
                <a:spcPts val="1200"/>
              </a:spcBef>
              <a:defRPr/>
            </a:pPr>
            <a:r>
              <a:rPr lang="en-US" altLang="zh-CN" sz="2000" dirty="0" smtClean="0">
                <a:latin typeface="+mn-lt"/>
                <a:ea typeface="楷体" pitchFamily="49" charset="-122"/>
              </a:rPr>
              <a:t>        </a:t>
            </a:r>
            <a:r>
              <a:rPr lang="zh-CN" altLang="zh-CN" sz="2000" dirty="0" smtClean="0">
                <a:latin typeface="+mn-lt"/>
                <a:ea typeface="楷体" pitchFamily="49" charset="-122"/>
              </a:rPr>
              <a:t>公用</a:t>
            </a:r>
            <a:r>
              <a:rPr lang="zh-CN" altLang="zh-CN" sz="2000" dirty="0">
                <a:latin typeface="+mn-lt"/>
                <a:ea typeface="楷体" pitchFamily="49" charset="-122"/>
              </a:rPr>
              <a:t>云服务可通过网络及第三方服务供应者，开放给用户使用。“公用”并不一定代表“免费”（但也可能代表免费或相当廉价），也不表示用户数据可供任何人随意查看，公用云供应者通常会对用户实施使用访问控制机制。公用云作为解决方案，既有弹性，又具备成本效益。</a:t>
            </a:r>
          </a:p>
          <a:p>
            <a:pPr marL="342900" indent="-342900" eaLnBrk="1" hangingPunct="1">
              <a:spcBef>
                <a:spcPts val="1200"/>
              </a:spcBef>
              <a:buFont typeface="Arial" panose="020B0604020202020204" pitchFamily="34" charset="0"/>
              <a:buChar char="•"/>
              <a:defRPr/>
            </a:pPr>
            <a:r>
              <a:rPr lang="zh-CN" altLang="zh-CN" dirty="0">
                <a:latin typeface="+mn-lt"/>
                <a:ea typeface="楷体" pitchFamily="49" charset="-122"/>
              </a:rPr>
              <a:t>私有云（</a:t>
            </a:r>
            <a:r>
              <a:rPr lang="en-US" altLang="zh-CN" dirty="0">
                <a:latin typeface="+mn-lt"/>
                <a:ea typeface="楷体" pitchFamily="49" charset="-122"/>
              </a:rPr>
              <a:t>Private Cloud</a:t>
            </a:r>
            <a:r>
              <a:rPr lang="zh-CN" altLang="zh-CN" dirty="0">
                <a:latin typeface="+mn-lt"/>
                <a:ea typeface="楷体" pitchFamily="49" charset="-122"/>
              </a:rPr>
              <a:t>）</a:t>
            </a:r>
          </a:p>
          <a:p>
            <a:pPr eaLnBrk="1" hangingPunct="1">
              <a:defRPr/>
            </a:pPr>
            <a:r>
              <a:rPr lang="en-US" altLang="zh-CN" sz="2000" dirty="0" smtClean="0">
                <a:latin typeface="+mn-lt"/>
                <a:ea typeface="楷体" pitchFamily="49" charset="-122"/>
              </a:rPr>
              <a:t>        </a:t>
            </a:r>
            <a:r>
              <a:rPr lang="zh-CN" altLang="zh-CN" sz="2000" dirty="0" smtClean="0">
                <a:latin typeface="+mn-lt"/>
                <a:ea typeface="楷体" pitchFamily="49" charset="-122"/>
              </a:rPr>
              <a:t>私有</a:t>
            </a:r>
            <a:r>
              <a:rPr lang="zh-CN" altLang="zh-CN" sz="2000" dirty="0">
                <a:latin typeface="+mn-lt"/>
                <a:ea typeface="楷体" pitchFamily="49" charset="-122"/>
              </a:rPr>
              <a:t>云具备许多公用云环境的优点。两者的差别在于私有云服务中，数据与程序皆在组织内管理，因此受到网络带宽、安全、法规限制等因素影响较小。此外，私有云服务让供应者及用户更能掌控云基础架构、改善安全与弹性。</a:t>
            </a:r>
          </a:p>
          <a:p>
            <a:pPr marL="342900" indent="-342900" eaLnBrk="1" hangingPunct="1">
              <a:spcBef>
                <a:spcPts val="1200"/>
              </a:spcBef>
              <a:buFont typeface="Arial" panose="020B0604020202020204" pitchFamily="34" charset="0"/>
              <a:buChar char="•"/>
              <a:defRPr/>
            </a:pPr>
            <a:r>
              <a:rPr lang="zh-CN" altLang="zh-CN" dirty="0">
                <a:latin typeface="+mn-lt"/>
                <a:ea typeface="楷体" pitchFamily="49" charset="-122"/>
              </a:rPr>
              <a:t>混合云（</a:t>
            </a:r>
            <a:r>
              <a:rPr lang="en-US" altLang="zh-CN" dirty="0">
                <a:latin typeface="+mn-lt"/>
                <a:ea typeface="楷体" pitchFamily="49" charset="-122"/>
              </a:rPr>
              <a:t>Hybrid Cloud</a:t>
            </a:r>
            <a:r>
              <a:rPr lang="zh-CN" altLang="zh-CN" dirty="0">
                <a:latin typeface="+mn-lt"/>
                <a:ea typeface="楷体" pitchFamily="49" charset="-122"/>
              </a:rPr>
              <a:t>）</a:t>
            </a:r>
          </a:p>
          <a:p>
            <a:pPr eaLnBrk="1" hangingPunct="1">
              <a:spcBef>
                <a:spcPts val="1200"/>
              </a:spcBef>
              <a:defRPr/>
            </a:pPr>
            <a:r>
              <a:rPr lang="en-US" altLang="zh-CN" sz="2000" dirty="0" smtClean="0">
                <a:latin typeface="+mn-lt"/>
                <a:ea typeface="楷体" pitchFamily="49" charset="-122"/>
              </a:rPr>
              <a:t>        </a:t>
            </a:r>
            <a:r>
              <a:rPr lang="zh-CN" altLang="zh-CN" sz="2000" dirty="0" smtClean="0">
                <a:latin typeface="+mn-lt"/>
                <a:ea typeface="楷体" pitchFamily="49" charset="-122"/>
              </a:rPr>
              <a:t>混合</a:t>
            </a:r>
            <a:r>
              <a:rPr lang="zh-CN" altLang="zh-CN" sz="2000" dirty="0">
                <a:latin typeface="+mn-lt"/>
                <a:ea typeface="楷体" pitchFamily="49" charset="-122"/>
              </a:rPr>
              <a:t>云结合了公用云及私有云的特点。这个模式中，用户通常将非企业关键信息外包，并在公用云上处理，但同时掌控企业关键服务及数据。</a:t>
            </a:r>
            <a:endParaRPr lang="zh-CN" altLang="en-US" dirty="0">
              <a:latin typeface="+mn-lt"/>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9"/>
          <p:cNvSpPr txBox="1">
            <a:spLocks noChangeArrowheads="1"/>
          </p:cNvSpPr>
          <p:nvPr/>
        </p:nvSpPr>
        <p:spPr bwMode="auto">
          <a:xfrm>
            <a:off x="476250" y="458788"/>
            <a:ext cx="7985125" cy="1009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15000"/>
              </a:spcBef>
            </a:pPr>
            <a:r>
              <a:rPr lang="en-US" altLang="zh-CN" sz="2800" dirty="0">
                <a:solidFill>
                  <a:srgbClr val="FFFF00"/>
                </a:solidFill>
                <a:latin typeface="楷体" pitchFamily="49" charset="-122"/>
                <a:ea typeface="楷体" pitchFamily="49" charset="-122"/>
              </a:rPr>
              <a:t>3.2.6 </a:t>
            </a:r>
            <a:r>
              <a:rPr lang="zh-CN" altLang="en-US" sz="2800" dirty="0">
                <a:solidFill>
                  <a:srgbClr val="FFFF00"/>
                </a:solidFill>
                <a:latin typeface="楷体" pitchFamily="49" charset="-122"/>
                <a:ea typeface="楷体" pitchFamily="49" charset="-122"/>
              </a:rPr>
              <a:t>控制摸型 </a:t>
            </a:r>
          </a:p>
          <a:p>
            <a:pPr eaLnBrk="1" hangingPunct="1">
              <a:spcBef>
                <a:spcPct val="15000"/>
              </a:spcBef>
            </a:pPr>
            <a:r>
              <a:rPr lang="zh-CN" altLang="en-US" sz="2800" dirty="0">
                <a:solidFill>
                  <a:srgbClr val="FFFF00"/>
                </a:solidFill>
                <a:latin typeface="楷体" pitchFamily="49" charset="-122"/>
                <a:ea typeface="楷体" pitchFamily="49" charset="-122"/>
              </a:rPr>
              <a:t>     </a:t>
            </a:r>
            <a:r>
              <a:rPr lang="zh-CN" altLang="en-US" sz="2800" dirty="0">
                <a:latin typeface="楷体" pitchFamily="49" charset="-122"/>
                <a:ea typeface="楷体" pitchFamily="49" charset="-122"/>
              </a:rPr>
              <a:t>考虑子系统之间的控制流。控制方式分为：</a:t>
            </a:r>
          </a:p>
        </p:txBody>
      </p:sp>
      <p:sp>
        <p:nvSpPr>
          <p:cNvPr id="102410" name="Text Box 10"/>
          <p:cNvSpPr txBox="1">
            <a:spLocks noChangeArrowheads="1"/>
          </p:cNvSpPr>
          <p:nvPr/>
        </p:nvSpPr>
        <p:spPr bwMode="auto">
          <a:xfrm>
            <a:off x="566738" y="1628775"/>
            <a:ext cx="4049712"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20000"/>
              </a:spcBef>
            </a:pPr>
            <a:r>
              <a:rPr lang="en-US" altLang="zh-CN" sz="2800" dirty="0">
                <a:solidFill>
                  <a:srgbClr val="FFFF00"/>
                </a:solidFill>
                <a:latin typeface="楷体" pitchFamily="49" charset="-122"/>
                <a:ea typeface="楷体" pitchFamily="49" charset="-122"/>
              </a:rPr>
              <a:t>1.</a:t>
            </a:r>
            <a:r>
              <a:rPr lang="zh-CN" altLang="en-US" sz="2800" dirty="0">
                <a:solidFill>
                  <a:srgbClr val="FFFF00"/>
                </a:solidFill>
                <a:latin typeface="楷体" pitchFamily="49" charset="-122"/>
                <a:ea typeface="楷体" pitchFamily="49" charset="-122"/>
              </a:rPr>
              <a:t>集中式控制</a:t>
            </a:r>
          </a:p>
        </p:txBody>
      </p:sp>
      <p:grpSp>
        <p:nvGrpSpPr>
          <p:cNvPr id="102430" name="Group 30"/>
          <p:cNvGrpSpPr>
            <a:grpSpLocks/>
          </p:cNvGrpSpPr>
          <p:nvPr/>
        </p:nvGrpSpPr>
        <p:grpSpPr bwMode="auto">
          <a:xfrm>
            <a:off x="273050" y="2938463"/>
            <a:ext cx="4049713" cy="2422525"/>
            <a:chOff x="130" y="1536"/>
            <a:chExt cx="2551" cy="1526"/>
          </a:xfrm>
        </p:grpSpPr>
        <p:grpSp>
          <p:nvGrpSpPr>
            <p:cNvPr id="30739" name="Group 28"/>
            <p:cNvGrpSpPr>
              <a:grpSpLocks/>
            </p:cNvGrpSpPr>
            <p:nvPr/>
          </p:nvGrpSpPr>
          <p:grpSpPr bwMode="auto">
            <a:xfrm>
              <a:off x="130" y="1536"/>
              <a:ext cx="2551" cy="1125"/>
              <a:chOff x="130" y="1536"/>
              <a:chExt cx="2551" cy="1125"/>
            </a:xfrm>
          </p:grpSpPr>
          <p:sp>
            <p:nvSpPr>
              <p:cNvPr id="30741" name="Text Box 11"/>
              <p:cNvSpPr txBox="1">
                <a:spLocks noChangeArrowheads="1"/>
              </p:cNvSpPr>
              <p:nvPr/>
            </p:nvSpPr>
            <p:spPr bwMode="auto">
              <a:xfrm>
                <a:off x="1122" y="1536"/>
                <a:ext cx="538" cy="218"/>
              </a:xfrm>
              <a:prstGeom prst="rect">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600">
                    <a:solidFill>
                      <a:schemeClr val="tx1"/>
                    </a:solidFill>
                    <a:ea typeface="宋体" panose="02010600030101010101" pitchFamily="2" charset="-122"/>
                  </a:rPr>
                  <a:t>主程序</a:t>
                </a:r>
              </a:p>
            </p:txBody>
          </p:sp>
          <p:sp>
            <p:nvSpPr>
              <p:cNvPr id="30742" name="Text Box 12"/>
              <p:cNvSpPr txBox="1">
                <a:spLocks noChangeArrowheads="1"/>
              </p:cNvSpPr>
              <p:nvPr/>
            </p:nvSpPr>
            <p:spPr bwMode="auto">
              <a:xfrm>
                <a:off x="375" y="1962"/>
                <a:ext cx="538" cy="218"/>
              </a:xfrm>
              <a:prstGeom prst="rect">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600">
                    <a:solidFill>
                      <a:schemeClr val="tx1"/>
                    </a:solidFill>
                    <a:ea typeface="宋体" panose="02010600030101010101" pitchFamily="2" charset="-122"/>
                  </a:rPr>
                  <a:t>程序</a:t>
                </a:r>
                <a:r>
                  <a:rPr lang="en-US" altLang="zh-CN" sz="1600">
                    <a:solidFill>
                      <a:schemeClr val="tx1"/>
                    </a:solidFill>
                    <a:ea typeface="宋体" panose="02010600030101010101" pitchFamily="2" charset="-122"/>
                  </a:rPr>
                  <a:t>1</a:t>
                </a:r>
              </a:p>
            </p:txBody>
          </p:sp>
          <p:sp>
            <p:nvSpPr>
              <p:cNvPr id="30743" name="Text Box 13"/>
              <p:cNvSpPr txBox="1">
                <a:spLocks noChangeArrowheads="1"/>
              </p:cNvSpPr>
              <p:nvPr/>
            </p:nvSpPr>
            <p:spPr bwMode="auto">
              <a:xfrm>
                <a:off x="1122" y="1962"/>
                <a:ext cx="538" cy="218"/>
              </a:xfrm>
              <a:prstGeom prst="rect">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600">
                    <a:solidFill>
                      <a:schemeClr val="tx1"/>
                    </a:solidFill>
                    <a:ea typeface="宋体" panose="02010600030101010101" pitchFamily="2" charset="-122"/>
                  </a:rPr>
                  <a:t>程序</a:t>
                </a:r>
                <a:r>
                  <a:rPr lang="en-US" altLang="zh-CN" sz="1600">
                    <a:solidFill>
                      <a:schemeClr val="tx1"/>
                    </a:solidFill>
                    <a:ea typeface="宋体" panose="02010600030101010101" pitchFamily="2" charset="-122"/>
                  </a:rPr>
                  <a:t>2</a:t>
                </a:r>
              </a:p>
            </p:txBody>
          </p:sp>
          <p:sp>
            <p:nvSpPr>
              <p:cNvPr id="30744" name="Text Box 14"/>
              <p:cNvSpPr txBox="1">
                <a:spLocks noChangeArrowheads="1"/>
              </p:cNvSpPr>
              <p:nvPr/>
            </p:nvSpPr>
            <p:spPr bwMode="auto">
              <a:xfrm>
                <a:off x="1859" y="1962"/>
                <a:ext cx="538" cy="218"/>
              </a:xfrm>
              <a:prstGeom prst="rect">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600">
                    <a:solidFill>
                      <a:schemeClr val="tx1"/>
                    </a:solidFill>
                    <a:ea typeface="宋体" panose="02010600030101010101" pitchFamily="2" charset="-122"/>
                  </a:rPr>
                  <a:t>程序</a:t>
                </a:r>
                <a:r>
                  <a:rPr lang="en-US" altLang="zh-CN" sz="1600">
                    <a:solidFill>
                      <a:schemeClr val="tx1"/>
                    </a:solidFill>
                    <a:ea typeface="宋体" panose="02010600030101010101" pitchFamily="2" charset="-122"/>
                  </a:rPr>
                  <a:t>3</a:t>
                </a:r>
              </a:p>
            </p:txBody>
          </p:sp>
          <p:sp>
            <p:nvSpPr>
              <p:cNvPr id="30745" name="Text Box 15"/>
              <p:cNvSpPr txBox="1">
                <a:spLocks noChangeArrowheads="1"/>
              </p:cNvSpPr>
              <p:nvPr/>
            </p:nvSpPr>
            <p:spPr bwMode="auto">
              <a:xfrm>
                <a:off x="130" y="2443"/>
                <a:ext cx="538" cy="218"/>
              </a:xfrm>
              <a:prstGeom prst="rect">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600">
                    <a:solidFill>
                      <a:schemeClr val="tx1"/>
                    </a:solidFill>
                    <a:ea typeface="宋体" panose="02010600030101010101" pitchFamily="2" charset="-122"/>
                  </a:rPr>
                  <a:t>程序</a:t>
                </a:r>
                <a:r>
                  <a:rPr lang="en-US" altLang="zh-CN" sz="1600">
                    <a:solidFill>
                      <a:schemeClr val="tx1"/>
                    </a:solidFill>
                    <a:ea typeface="宋体" panose="02010600030101010101" pitchFamily="2" charset="-122"/>
                  </a:rPr>
                  <a:t>11</a:t>
                </a:r>
              </a:p>
            </p:txBody>
          </p:sp>
          <p:sp>
            <p:nvSpPr>
              <p:cNvPr id="30746" name="Text Box 16"/>
              <p:cNvSpPr txBox="1">
                <a:spLocks noChangeArrowheads="1"/>
              </p:cNvSpPr>
              <p:nvPr/>
            </p:nvSpPr>
            <p:spPr bwMode="auto">
              <a:xfrm>
                <a:off x="782" y="2443"/>
                <a:ext cx="538" cy="218"/>
              </a:xfrm>
              <a:prstGeom prst="rect">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600">
                    <a:solidFill>
                      <a:schemeClr val="tx1"/>
                    </a:solidFill>
                    <a:ea typeface="宋体" panose="02010600030101010101" pitchFamily="2" charset="-122"/>
                  </a:rPr>
                  <a:t>程序</a:t>
                </a:r>
                <a:r>
                  <a:rPr lang="en-US" altLang="zh-CN" sz="1600">
                    <a:solidFill>
                      <a:schemeClr val="tx1"/>
                    </a:solidFill>
                    <a:ea typeface="宋体" panose="02010600030101010101" pitchFamily="2" charset="-122"/>
                  </a:rPr>
                  <a:t>12</a:t>
                </a:r>
              </a:p>
            </p:txBody>
          </p:sp>
          <p:sp>
            <p:nvSpPr>
              <p:cNvPr id="30747" name="Text Box 17"/>
              <p:cNvSpPr txBox="1">
                <a:spLocks noChangeArrowheads="1"/>
              </p:cNvSpPr>
              <p:nvPr/>
            </p:nvSpPr>
            <p:spPr bwMode="auto">
              <a:xfrm>
                <a:off x="1519" y="2443"/>
                <a:ext cx="538" cy="218"/>
              </a:xfrm>
              <a:prstGeom prst="rect">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600">
                    <a:solidFill>
                      <a:schemeClr val="tx1"/>
                    </a:solidFill>
                    <a:ea typeface="宋体" panose="02010600030101010101" pitchFamily="2" charset="-122"/>
                  </a:rPr>
                  <a:t>程序</a:t>
                </a:r>
                <a:r>
                  <a:rPr lang="en-US" altLang="zh-CN" sz="1600">
                    <a:solidFill>
                      <a:schemeClr val="tx1"/>
                    </a:solidFill>
                    <a:ea typeface="宋体" panose="02010600030101010101" pitchFamily="2" charset="-122"/>
                  </a:rPr>
                  <a:t>31</a:t>
                </a:r>
              </a:p>
            </p:txBody>
          </p:sp>
          <p:sp>
            <p:nvSpPr>
              <p:cNvPr id="30748" name="Text Box 18"/>
              <p:cNvSpPr txBox="1">
                <a:spLocks noChangeArrowheads="1"/>
              </p:cNvSpPr>
              <p:nvPr/>
            </p:nvSpPr>
            <p:spPr bwMode="auto">
              <a:xfrm>
                <a:off x="2143" y="2443"/>
                <a:ext cx="538" cy="218"/>
              </a:xfrm>
              <a:prstGeom prst="rect">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600">
                    <a:solidFill>
                      <a:schemeClr val="tx1"/>
                    </a:solidFill>
                    <a:ea typeface="宋体" panose="02010600030101010101" pitchFamily="2" charset="-122"/>
                  </a:rPr>
                  <a:t>程序</a:t>
                </a:r>
                <a:r>
                  <a:rPr lang="en-US" altLang="zh-CN" sz="1600">
                    <a:solidFill>
                      <a:schemeClr val="tx1"/>
                    </a:solidFill>
                    <a:ea typeface="宋体" panose="02010600030101010101" pitchFamily="2" charset="-122"/>
                  </a:rPr>
                  <a:t>32</a:t>
                </a:r>
              </a:p>
            </p:txBody>
          </p:sp>
          <p:sp>
            <p:nvSpPr>
              <p:cNvPr id="30749" name="Line 19"/>
              <p:cNvSpPr>
                <a:spLocks noChangeShapeType="1"/>
              </p:cNvSpPr>
              <p:nvPr/>
            </p:nvSpPr>
            <p:spPr bwMode="auto">
              <a:xfrm>
                <a:off x="1377" y="1735"/>
                <a:ext cx="0" cy="198"/>
              </a:xfrm>
              <a:prstGeom prst="line">
                <a:avLst/>
              </a:prstGeom>
              <a:noFill/>
              <a:ln w="19050">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0" name="Line 20"/>
              <p:cNvSpPr>
                <a:spLocks noChangeShapeType="1"/>
              </p:cNvSpPr>
              <p:nvPr/>
            </p:nvSpPr>
            <p:spPr bwMode="auto">
              <a:xfrm flipH="1">
                <a:off x="640" y="1735"/>
                <a:ext cx="539" cy="227"/>
              </a:xfrm>
              <a:prstGeom prst="line">
                <a:avLst/>
              </a:prstGeom>
              <a:noFill/>
              <a:ln w="12700">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1" name="Line 21"/>
              <p:cNvSpPr>
                <a:spLocks noChangeShapeType="1"/>
              </p:cNvSpPr>
              <p:nvPr/>
            </p:nvSpPr>
            <p:spPr bwMode="auto">
              <a:xfrm>
                <a:off x="1576" y="1735"/>
                <a:ext cx="567" cy="227"/>
              </a:xfrm>
              <a:prstGeom prst="line">
                <a:avLst/>
              </a:prstGeom>
              <a:noFill/>
              <a:ln w="12700">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2" name="Line 22"/>
              <p:cNvSpPr>
                <a:spLocks noChangeShapeType="1"/>
              </p:cNvSpPr>
              <p:nvPr/>
            </p:nvSpPr>
            <p:spPr bwMode="auto">
              <a:xfrm flipH="1">
                <a:off x="1236" y="2160"/>
                <a:ext cx="141" cy="142"/>
              </a:xfrm>
              <a:prstGeom prst="line">
                <a:avLst/>
              </a:prstGeom>
              <a:noFill/>
              <a:ln w="12700">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3" name="Line 23"/>
              <p:cNvSpPr>
                <a:spLocks noChangeShapeType="1"/>
              </p:cNvSpPr>
              <p:nvPr/>
            </p:nvSpPr>
            <p:spPr bwMode="auto">
              <a:xfrm>
                <a:off x="1463" y="2188"/>
                <a:ext cx="113" cy="142"/>
              </a:xfrm>
              <a:prstGeom prst="line">
                <a:avLst/>
              </a:prstGeom>
              <a:noFill/>
              <a:ln w="12700">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4" name="Line 24"/>
              <p:cNvSpPr>
                <a:spLocks noChangeShapeType="1"/>
              </p:cNvSpPr>
              <p:nvPr/>
            </p:nvSpPr>
            <p:spPr bwMode="auto">
              <a:xfrm flipH="1">
                <a:off x="385" y="2160"/>
                <a:ext cx="170" cy="283"/>
              </a:xfrm>
              <a:prstGeom prst="line">
                <a:avLst/>
              </a:prstGeom>
              <a:noFill/>
              <a:ln w="12700">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5" name="Line 25"/>
              <p:cNvSpPr>
                <a:spLocks noChangeShapeType="1"/>
              </p:cNvSpPr>
              <p:nvPr/>
            </p:nvSpPr>
            <p:spPr bwMode="auto">
              <a:xfrm>
                <a:off x="754" y="2188"/>
                <a:ext cx="198" cy="255"/>
              </a:xfrm>
              <a:prstGeom prst="line">
                <a:avLst/>
              </a:prstGeom>
              <a:noFill/>
              <a:ln w="12700">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6" name="Line 26"/>
              <p:cNvSpPr>
                <a:spLocks noChangeShapeType="1"/>
              </p:cNvSpPr>
              <p:nvPr/>
            </p:nvSpPr>
            <p:spPr bwMode="auto">
              <a:xfrm flipH="1">
                <a:off x="1831" y="2188"/>
                <a:ext cx="255" cy="255"/>
              </a:xfrm>
              <a:prstGeom prst="line">
                <a:avLst/>
              </a:prstGeom>
              <a:noFill/>
              <a:ln w="12700">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7" name="Line 27"/>
              <p:cNvSpPr>
                <a:spLocks noChangeShapeType="1"/>
              </p:cNvSpPr>
              <p:nvPr/>
            </p:nvSpPr>
            <p:spPr bwMode="auto">
              <a:xfrm>
                <a:off x="2171" y="2188"/>
                <a:ext cx="284" cy="255"/>
              </a:xfrm>
              <a:prstGeom prst="line">
                <a:avLst/>
              </a:prstGeom>
              <a:noFill/>
              <a:ln w="12700">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740" name="Text Box 29"/>
            <p:cNvSpPr txBox="1">
              <a:spLocks noChangeArrowheads="1"/>
            </p:cNvSpPr>
            <p:nvPr/>
          </p:nvSpPr>
          <p:spPr bwMode="auto">
            <a:xfrm>
              <a:off x="329" y="2812"/>
              <a:ext cx="206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b="0">
                  <a:ea typeface="宋体" panose="02010600030101010101" pitchFamily="2" charset="-122"/>
                </a:rPr>
                <a:t>控制的调用</a:t>
              </a:r>
              <a:r>
                <a:rPr lang="en-US" altLang="zh-CN" sz="2000" b="0">
                  <a:latin typeface="宋体" panose="02010600030101010101" pitchFamily="2" charset="-122"/>
                  <a:ea typeface="宋体" panose="02010600030101010101" pitchFamily="2" charset="-122"/>
                </a:rPr>
                <a:t>—</a:t>
              </a:r>
              <a:r>
                <a:rPr lang="zh-CN" altLang="en-US" sz="2000" b="0">
                  <a:ea typeface="宋体" panose="02010600030101010101" pitchFamily="2" charset="-122"/>
                </a:rPr>
                <a:t>返回模型</a:t>
              </a:r>
            </a:p>
          </p:txBody>
        </p:sp>
      </p:grpSp>
      <p:grpSp>
        <p:nvGrpSpPr>
          <p:cNvPr id="102448" name="Group 48"/>
          <p:cNvGrpSpPr>
            <a:grpSpLocks/>
          </p:cNvGrpSpPr>
          <p:nvPr/>
        </p:nvGrpSpPr>
        <p:grpSpPr bwMode="auto">
          <a:xfrm>
            <a:off x="4702175" y="2370138"/>
            <a:ext cx="3983038" cy="2990850"/>
            <a:chOff x="2922" y="1168"/>
            <a:chExt cx="2509" cy="1884"/>
          </a:xfrm>
        </p:grpSpPr>
        <p:grpSp>
          <p:nvGrpSpPr>
            <p:cNvPr id="30726" name="Group 46"/>
            <p:cNvGrpSpPr>
              <a:grpSpLocks/>
            </p:cNvGrpSpPr>
            <p:nvPr/>
          </p:nvGrpSpPr>
          <p:grpSpPr bwMode="auto">
            <a:xfrm>
              <a:off x="2922" y="1168"/>
              <a:ext cx="2481" cy="1446"/>
              <a:chOff x="2922" y="1168"/>
              <a:chExt cx="2481" cy="1446"/>
            </a:xfrm>
          </p:grpSpPr>
          <p:sp>
            <p:nvSpPr>
              <p:cNvPr id="30728" name="AutoShape 35"/>
              <p:cNvSpPr>
                <a:spLocks noChangeArrowheads="1"/>
              </p:cNvSpPr>
              <p:nvPr/>
            </p:nvSpPr>
            <p:spPr bwMode="auto">
              <a:xfrm>
                <a:off x="3702" y="1735"/>
                <a:ext cx="766" cy="312"/>
              </a:xfrm>
              <a:prstGeom prst="flowChartAlternateProcess">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b="0" dirty="0">
                    <a:solidFill>
                      <a:schemeClr val="tx1"/>
                    </a:solidFill>
                  </a:rPr>
                  <a:t>系统控制器</a:t>
                </a:r>
              </a:p>
            </p:txBody>
          </p:sp>
          <p:sp>
            <p:nvSpPr>
              <p:cNvPr id="30729" name="AutoShape 36"/>
              <p:cNvSpPr>
                <a:spLocks noChangeArrowheads="1"/>
              </p:cNvSpPr>
              <p:nvPr/>
            </p:nvSpPr>
            <p:spPr bwMode="auto">
              <a:xfrm>
                <a:off x="2922" y="2302"/>
                <a:ext cx="680" cy="312"/>
              </a:xfrm>
              <a:prstGeom prst="flowChartAlternateProcess">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b="0" dirty="0">
                    <a:solidFill>
                      <a:schemeClr val="tx1"/>
                    </a:solidFill>
                  </a:rPr>
                  <a:t>计算进程</a:t>
                </a:r>
              </a:p>
            </p:txBody>
          </p:sp>
          <p:sp>
            <p:nvSpPr>
              <p:cNvPr id="30730" name="AutoShape 37"/>
              <p:cNvSpPr>
                <a:spLocks noChangeArrowheads="1"/>
              </p:cNvSpPr>
              <p:nvPr/>
            </p:nvSpPr>
            <p:spPr bwMode="auto">
              <a:xfrm>
                <a:off x="3787" y="2302"/>
                <a:ext cx="680" cy="312"/>
              </a:xfrm>
              <a:prstGeom prst="flowChartAlternateProcess">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b="0" dirty="0">
                    <a:solidFill>
                      <a:schemeClr val="tx1"/>
                    </a:solidFill>
                  </a:rPr>
                  <a:t>用户界面</a:t>
                </a:r>
              </a:p>
            </p:txBody>
          </p:sp>
          <p:sp>
            <p:nvSpPr>
              <p:cNvPr id="30731" name="AutoShape 38"/>
              <p:cNvSpPr>
                <a:spLocks noChangeArrowheads="1"/>
              </p:cNvSpPr>
              <p:nvPr/>
            </p:nvSpPr>
            <p:spPr bwMode="auto">
              <a:xfrm>
                <a:off x="4666" y="2302"/>
                <a:ext cx="737" cy="312"/>
              </a:xfrm>
              <a:prstGeom prst="flowChartAlternateProcess">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b="0" dirty="0">
                    <a:solidFill>
                      <a:schemeClr val="tx1"/>
                    </a:solidFill>
                  </a:rPr>
                  <a:t>故障处理器</a:t>
                </a:r>
              </a:p>
            </p:txBody>
          </p:sp>
          <p:sp>
            <p:nvSpPr>
              <p:cNvPr id="30732" name="AutoShape 39"/>
              <p:cNvSpPr>
                <a:spLocks noChangeArrowheads="1"/>
              </p:cNvSpPr>
              <p:nvPr/>
            </p:nvSpPr>
            <p:spPr bwMode="auto">
              <a:xfrm>
                <a:off x="2965" y="1168"/>
                <a:ext cx="851" cy="312"/>
              </a:xfrm>
              <a:prstGeom prst="flowChartAlternateProcess">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b="0" dirty="0">
                    <a:solidFill>
                      <a:schemeClr val="tx1"/>
                    </a:solidFill>
                  </a:rPr>
                  <a:t>传感器进程</a:t>
                </a:r>
              </a:p>
            </p:txBody>
          </p:sp>
          <p:sp>
            <p:nvSpPr>
              <p:cNvPr id="30733" name="AutoShape 40"/>
              <p:cNvSpPr>
                <a:spLocks noChangeArrowheads="1"/>
              </p:cNvSpPr>
              <p:nvPr/>
            </p:nvSpPr>
            <p:spPr bwMode="auto">
              <a:xfrm>
                <a:off x="4354" y="1168"/>
                <a:ext cx="936" cy="312"/>
              </a:xfrm>
              <a:prstGeom prst="flowChartAlternateProcess">
                <a:avLst/>
              </a:prstGeom>
              <a:solidFill>
                <a:srgbClr val="FFFF66"/>
              </a:solidFill>
              <a:ln w="9525">
                <a:solidFill>
                  <a:srgbClr val="CC66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800" b="0" dirty="0">
                    <a:solidFill>
                      <a:schemeClr val="tx1"/>
                    </a:solidFill>
                  </a:rPr>
                  <a:t>传动装置进程</a:t>
                </a:r>
              </a:p>
            </p:txBody>
          </p:sp>
          <p:sp>
            <p:nvSpPr>
              <p:cNvPr id="30734" name="Line 41"/>
              <p:cNvSpPr>
                <a:spLocks noChangeShapeType="1"/>
              </p:cNvSpPr>
              <p:nvPr/>
            </p:nvSpPr>
            <p:spPr bwMode="auto">
              <a:xfrm>
                <a:off x="3419" y="1480"/>
                <a:ext cx="453" cy="255"/>
              </a:xfrm>
              <a:prstGeom prst="line">
                <a:avLst/>
              </a:prstGeom>
              <a:noFill/>
              <a:ln w="28575">
                <a:solidFill>
                  <a:schemeClr val="bg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5" name="Line 42"/>
              <p:cNvSpPr>
                <a:spLocks noChangeShapeType="1"/>
              </p:cNvSpPr>
              <p:nvPr/>
            </p:nvSpPr>
            <p:spPr bwMode="auto">
              <a:xfrm flipH="1">
                <a:off x="4297" y="1508"/>
                <a:ext cx="426" cy="198"/>
              </a:xfrm>
              <a:prstGeom prst="line">
                <a:avLst/>
              </a:prstGeom>
              <a:noFill/>
              <a:ln w="28575">
                <a:solidFill>
                  <a:schemeClr val="bg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6" name="Line 43"/>
              <p:cNvSpPr>
                <a:spLocks noChangeShapeType="1"/>
              </p:cNvSpPr>
              <p:nvPr/>
            </p:nvSpPr>
            <p:spPr bwMode="auto">
              <a:xfrm flipH="1">
                <a:off x="3334" y="2047"/>
                <a:ext cx="567" cy="255"/>
              </a:xfrm>
              <a:prstGeom prst="line">
                <a:avLst/>
              </a:prstGeom>
              <a:noFill/>
              <a:ln w="28575">
                <a:solidFill>
                  <a:schemeClr val="bg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7" name="Line 44"/>
              <p:cNvSpPr>
                <a:spLocks noChangeShapeType="1"/>
              </p:cNvSpPr>
              <p:nvPr/>
            </p:nvSpPr>
            <p:spPr bwMode="auto">
              <a:xfrm>
                <a:off x="4099" y="2047"/>
                <a:ext cx="0" cy="255"/>
              </a:xfrm>
              <a:prstGeom prst="line">
                <a:avLst/>
              </a:prstGeom>
              <a:noFill/>
              <a:ln w="28575">
                <a:solidFill>
                  <a:schemeClr val="bg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8" name="Line 45"/>
              <p:cNvSpPr>
                <a:spLocks noChangeShapeType="1"/>
              </p:cNvSpPr>
              <p:nvPr/>
            </p:nvSpPr>
            <p:spPr bwMode="auto">
              <a:xfrm>
                <a:off x="4326" y="2047"/>
                <a:ext cx="737" cy="255"/>
              </a:xfrm>
              <a:prstGeom prst="line">
                <a:avLst/>
              </a:prstGeom>
              <a:noFill/>
              <a:ln w="28575">
                <a:solidFill>
                  <a:schemeClr val="bg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727" name="Text Box 47"/>
            <p:cNvSpPr txBox="1">
              <a:spLocks noChangeArrowheads="1"/>
            </p:cNvSpPr>
            <p:nvPr/>
          </p:nvSpPr>
          <p:spPr bwMode="auto">
            <a:xfrm>
              <a:off x="2937" y="2802"/>
              <a:ext cx="249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b="0">
                  <a:ea typeface="宋体" panose="02010600030101010101" pitchFamily="2" charset="-122"/>
                </a:rPr>
                <a:t>实时系统的集中式模型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10"/>
                                        </p:tgtEl>
                                        <p:attrNameLst>
                                          <p:attrName>style.visibility</p:attrName>
                                        </p:attrNameLst>
                                      </p:cBhvr>
                                      <p:to>
                                        <p:strVal val="visible"/>
                                      </p:to>
                                    </p:set>
                                    <p:animEffect transition="in" filter="wipe(left)">
                                      <p:cBhvr>
                                        <p:cTn id="7" dur="500"/>
                                        <p:tgtEl>
                                          <p:spTgt spid="10241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02430"/>
                                        </p:tgtEl>
                                        <p:attrNameLst>
                                          <p:attrName>style.visibility</p:attrName>
                                        </p:attrNameLst>
                                      </p:cBhvr>
                                      <p:to>
                                        <p:strVal val="visible"/>
                                      </p:to>
                                    </p:set>
                                    <p:animEffect transition="in" filter="wipe(up)">
                                      <p:cBhvr>
                                        <p:cTn id="11" dur="1000"/>
                                        <p:tgtEl>
                                          <p:spTgt spid="1024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102448"/>
                                        </p:tgtEl>
                                        <p:attrNameLst>
                                          <p:attrName>style.visibility</p:attrName>
                                        </p:attrNameLst>
                                      </p:cBhvr>
                                      <p:to>
                                        <p:strVal val="visible"/>
                                      </p:to>
                                    </p:set>
                                    <p:animEffect transition="in" filter="box(out)">
                                      <p:cBhvr>
                                        <p:cTn id="16" dur="500"/>
                                        <p:tgtEl>
                                          <p:spTgt spid="102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1" name="Text Box 31"/>
          <p:cNvSpPr txBox="1">
            <a:spLocks noChangeArrowheads="1"/>
          </p:cNvSpPr>
          <p:nvPr/>
        </p:nvSpPr>
        <p:spPr bwMode="auto">
          <a:xfrm>
            <a:off x="452438" y="863600"/>
            <a:ext cx="81026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2800" dirty="0">
                <a:solidFill>
                  <a:srgbClr val="FFFF00"/>
                </a:solidFill>
                <a:latin typeface="楷体" pitchFamily="49" charset="-122"/>
                <a:ea typeface="楷体" pitchFamily="49" charset="-122"/>
              </a:rPr>
              <a:t>2.</a:t>
            </a:r>
            <a:r>
              <a:rPr lang="zh-CN" altLang="en-US" sz="2800" dirty="0">
                <a:solidFill>
                  <a:srgbClr val="FFFF00"/>
                </a:solidFill>
                <a:latin typeface="楷体" pitchFamily="49" charset="-122"/>
                <a:ea typeface="楷体" pitchFamily="49" charset="-122"/>
              </a:rPr>
              <a:t>事件驱动系统</a:t>
            </a:r>
            <a:r>
              <a:rPr lang="zh-CN" altLang="en-US" sz="2800" dirty="0">
                <a:latin typeface="楷体" pitchFamily="49" charset="-122"/>
                <a:ea typeface="楷体" pitchFamily="49" charset="-122"/>
              </a:rPr>
              <a:t> </a:t>
            </a:r>
            <a:r>
              <a:rPr lang="en-US" altLang="zh-CN" sz="2800" dirty="0">
                <a:latin typeface="楷体" pitchFamily="49" charset="-122"/>
                <a:ea typeface="楷体" pitchFamily="49" charset="-122"/>
              </a:rPr>
              <a:t>—</a:t>
            </a:r>
            <a:r>
              <a:rPr lang="zh-CN" altLang="en-US" sz="2800" dirty="0">
                <a:latin typeface="楷体" pitchFamily="49" charset="-122"/>
                <a:ea typeface="楷体" pitchFamily="49" charset="-122"/>
              </a:rPr>
              <a:t>由外部产生的事件来驱动系统</a:t>
            </a:r>
          </a:p>
        </p:txBody>
      </p:sp>
      <p:grpSp>
        <p:nvGrpSpPr>
          <p:cNvPr id="102450" name="Group 50"/>
          <p:cNvGrpSpPr>
            <a:grpSpLocks/>
          </p:cNvGrpSpPr>
          <p:nvPr/>
        </p:nvGrpSpPr>
        <p:grpSpPr bwMode="auto">
          <a:xfrm>
            <a:off x="836613" y="1401768"/>
            <a:ext cx="7785100" cy="523875"/>
            <a:chOff x="385" y="3577"/>
            <a:chExt cx="4904" cy="330"/>
          </a:xfrm>
        </p:grpSpPr>
        <p:sp>
          <p:nvSpPr>
            <p:cNvPr id="31772" name="Text Box 32"/>
            <p:cNvSpPr txBox="1">
              <a:spLocks noChangeArrowheads="1"/>
            </p:cNvSpPr>
            <p:nvPr/>
          </p:nvSpPr>
          <p:spPr bwMode="auto">
            <a:xfrm>
              <a:off x="385" y="3577"/>
              <a:ext cx="4904"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2800" dirty="0">
                  <a:latin typeface="楷体" pitchFamily="49" charset="-122"/>
                  <a:ea typeface="楷体" pitchFamily="49" charset="-122"/>
                </a:rPr>
                <a:t>分为：   </a:t>
              </a:r>
              <a:r>
                <a:rPr lang="zh-CN" altLang="en-US" sz="2800" dirty="0" smtClean="0">
                  <a:latin typeface="楷体" pitchFamily="49" charset="-122"/>
                  <a:ea typeface="楷体" pitchFamily="49" charset="-122"/>
                </a:rPr>
                <a:t>广播</a:t>
              </a:r>
              <a:r>
                <a:rPr lang="zh-CN" altLang="en-US" sz="2800" dirty="0">
                  <a:latin typeface="楷体" pitchFamily="49" charset="-122"/>
                  <a:ea typeface="楷体" pitchFamily="49" charset="-122"/>
                </a:rPr>
                <a:t>模型     </a:t>
              </a:r>
              <a:r>
                <a:rPr lang="zh-CN" altLang="en-US" sz="2800" dirty="0" smtClean="0">
                  <a:latin typeface="楷体" pitchFamily="49" charset="-122"/>
                  <a:ea typeface="楷体" pitchFamily="49" charset="-122"/>
                </a:rPr>
                <a:t>中断</a:t>
              </a:r>
              <a:r>
                <a:rPr lang="zh-CN" altLang="en-US" sz="2800" dirty="0">
                  <a:latin typeface="楷体" pitchFamily="49" charset="-122"/>
                  <a:ea typeface="楷体" pitchFamily="49" charset="-122"/>
                </a:rPr>
                <a:t>驱动的模型</a:t>
              </a:r>
            </a:p>
          </p:txBody>
        </p:sp>
        <p:pic>
          <p:nvPicPr>
            <p:cNvPr id="31773" name="Picture 33" descr="变色小球"/>
            <p:cNvPicPr>
              <a:picLocks noChangeAspect="1" noChangeArrowheads="1" noCrop="1"/>
            </p:cNvPicPr>
            <p:nvPr/>
          </p:nvPicPr>
          <p:blipFill>
            <a:blip r:embed="rId3">
              <a:extLst>
                <a:ext uri="{28A0092B-C50C-407E-A947-70E740481C1C}">
                  <a14:useLocalDpi xmlns="" xmlns:a14="http://schemas.microsoft.com/office/drawing/2010/main" val="0"/>
                </a:ext>
              </a:extLst>
            </a:blip>
            <a:srcRect/>
            <a:stretch>
              <a:fillRect/>
            </a:stretch>
          </p:blipFill>
          <p:spPr bwMode="auto">
            <a:xfrm>
              <a:off x="1292" y="3719"/>
              <a:ext cx="84" cy="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1774" name="Picture 34" descr="变色小球"/>
            <p:cNvPicPr>
              <a:picLocks noChangeAspect="1" noChangeArrowheads="1" noCrop="1"/>
            </p:cNvPicPr>
            <p:nvPr/>
          </p:nvPicPr>
          <p:blipFill>
            <a:blip r:embed="rId3">
              <a:extLst>
                <a:ext uri="{28A0092B-C50C-407E-A947-70E740481C1C}">
                  <a14:useLocalDpi xmlns="" xmlns:a14="http://schemas.microsoft.com/office/drawing/2010/main" val="0"/>
                </a:ext>
              </a:extLst>
            </a:blip>
            <a:srcRect/>
            <a:stretch>
              <a:fillRect/>
            </a:stretch>
          </p:blipFill>
          <p:spPr bwMode="auto">
            <a:xfrm>
              <a:off x="2738" y="3719"/>
              <a:ext cx="84" cy="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1748" name="Rectangle 2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grpSp>
        <p:nvGrpSpPr>
          <p:cNvPr id="31749" name="画布 588"/>
          <p:cNvGrpSpPr>
            <a:grpSpLocks/>
          </p:cNvGrpSpPr>
          <p:nvPr/>
        </p:nvGrpSpPr>
        <p:grpSpPr bwMode="auto">
          <a:xfrm>
            <a:off x="-423863" y="2376488"/>
            <a:ext cx="6462713" cy="2551112"/>
            <a:chOff x="0" y="0"/>
            <a:chExt cx="53644" cy="14414"/>
          </a:xfrm>
        </p:grpSpPr>
        <p:sp>
          <p:nvSpPr>
            <p:cNvPr id="31751" name="AutoShape 22"/>
            <p:cNvSpPr>
              <a:spLocks noChangeAspect="1" noChangeArrowheads="1"/>
            </p:cNvSpPr>
            <p:nvPr/>
          </p:nvSpPr>
          <p:spPr bwMode="auto">
            <a:xfrm>
              <a:off x="0" y="0"/>
              <a:ext cx="53644" cy="14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sz="3600"/>
            </a:p>
          </p:txBody>
        </p:sp>
        <p:sp>
          <p:nvSpPr>
            <p:cNvPr id="31752" name="Picture 278"/>
            <p:cNvSpPr>
              <a:spLocks noChangeAspect="1" noChangeArrowheads="1"/>
            </p:cNvSpPr>
            <p:nvPr/>
          </p:nvSpPr>
          <p:spPr bwMode="auto">
            <a:xfrm>
              <a:off x="7242" y="253"/>
              <a:ext cx="34697" cy="14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sz="3600"/>
            </a:p>
          </p:txBody>
        </p:sp>
        <p:sp>
          <p:nvSpPr>
            <p:cNvPr id="31753" name="矩形 268"/>
            <p:cNvSpPr>
              <a:spLocks noChangeArrowheads="1"/>
            </p:cNvSpPr>
            <p:nvPr/>
          </p:nvSpPr>
          <p:spPr bwMode="auto">
            <a:xfrm>
              <a:off x="7242" y="11263"/>
              <a:ext cx="33423" cy="2786"/>
            </a:xfrm>
            <a:prstGeom prst="rect">
              <a:avLst/>
            </a:prstGeom>
            <a:solidFill>
              <a:srgbClr val="FFFFFF"/>
            </a:solidFill>
            <a:ln w="9525">
              <a:solidFill>
                <a:srgbClr val="000000"/>
              </a:solidFill>
              <a:miter lim="200000"/>
              <a:headEnd/>
              <a:tailEnd/>
            </a:ln>
          </p:spPr>
          <p:txBody>
            <a:bodyPr lIns="0" tIns="0" rIns="0" bIns="0"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100" b="0">
                  <a:solidFill>
                    <a:srgbClr val="666666"/>
                  </a:solidFill>
                  <a:ea typeface="宋体" panose="02010600030101010101" pitchFamily="2" charset="-122"/>
                  <a:cs typeface="Arial" panose="020B0604020202020204" pitchFamily="34" charset="0"/>
                </a:rPr>
                <a:t>事件</a:t>
              </a:r>
              <a:r>
                <a:rPr lang="en-US" altLang="zh-CN" sz="1100" b="0">
                  <a:solidFill>
                    <a:srgbClr val="666666"/>
                  </a:solidFill>
                  <a:latin typeface="Arial" panose="020B0604020202020204" pitchFamily="34" charset="0"/>
                  <a:ea typeface="宋体" panose="02010600030101010101" pitchFamily="2" charset="-122"/>
                  <a:cs typeface="Arial" panose="020B0604020202020204" pitchFamily="34" charset="0"/>
                </a:rPr>
                <a:t>/</a:t>
              </a:r>
              <a:r>
                <a:rPr lang="zh-CN" altLang="en-US" sz="1100" b="0">
                  <a:solidFill>
                    <a:srgbClr val="666666"/>
                  </a:solidFill>
                  <a:ea typeface="宋体" panose="02010600030101010101" pitchFamily="2" charset="-122"/>
                  <a:cs typeface="Arial" panose="020B0604020202020204" pitchFamily="34" charset="0"/>
                </a:rPr>
                <a:t>消息监听器</a:t>
              </a:r>
              <a:endParaRPr lang="zh-CN" altLang="en-US" sz="3600" b="0">
                <a:solidFill>
                  <a:schemeClr val="tx1"/>
                </a:solidFill>
                <a:ea typeface="宋体" panose="02010600030101010101" pitchFamily="2" charset="-122"/>
                <a:cs typeface="Arial" panose="020B0604020202020204" pitchFamily="34" charset="0"/>
              </a:endParaRPr>
            </a:p>
          </p:txBody>
        </p:sp>
        <p:sp>
          <p:nvSpPr>
            <p:cNvPr id="31754" name="圆角矩形 269"/>
            <p:cNvSpPr>
              <a:spLocks noChangeArrowheads="1"/>
            </p:cNvSpPr>
            <p:nvPr/>
          </p:nvSpPr>
          <p:spPr bwMode="auto">
            <a:xfrm>
              <a:off x="9849" y="297"/>
              <a:ext cx="7049" cy="2787"/>
            </a:xfrm>
            <a:prstGeom prst="roundRect">
              <a:avLst>
                <a:gd name="adj" fmla="val 16667"/>
              </a:avLst>
            </a:prstGeom>
            <a:solidFill>
              <a:srgbClr val="FFFFFF"/>
            </a:solidFill>
            <a:ln w="9525">
              <a:solidFill>
                <a:srgbClr val="000000"/>
              </a:solidFill>
              <a:round/>
              <a:headEnd/>
              <a:tailEnd/>
            </a:ln>
          </p:spPr>
          <p:txBody>
            <a:bodyPr lIns="0" tIns="0" rIns="0" bIns="0"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100" b="0">
                  <a:solidFill>
                    <a:schemeClr val="tx1"/>
                  </a:solidFill>
                  <a:ea typeface="宋体" panose="02010600030101010101" pitchFamily="2" charset="-122"/>
                  <a:cs typeface="Arial" panose="020B0604020202020204" pitchFamily="34" charset="0"/>
                </a:rPr>
                <a:t>子系统</a:t>
              </a:r>
              <a:r>
                <a:rPr lang="en-US" altLang="zh-CN" sz="1100" b="0">
                  <a:solidFill>
                    <a:schemeClr val="tx1"/>
                  </a:solidFill>
                  <a:ea typeface="宋体" panose="02010600030101010101" pitchFamily="2" charset="-122"/>
                  <a:cs typeface="Times New Roman" panose="02020603050405020304" pitchFamily="18" charset="0"/>
                </a:rPr>
                <a:t>1</a:t>
              </a:r>
              <a:endParaRPr lang="en-US" altLang="zh-CN" sz="3600" b="0">
                <a:solidFill>
                  <a:schemeClr val="tx1"/>
                </a:solidFill>
                <a:ea typeface="宋体" panose="02010600030101010101" pitchFamily="2" charset="-122"/>
              </a:endParaRPr>
            </a:p>
          </p:txBody>
        </p:sp>
        <p:sp>
          <p:nvSpPr>
            <p:cNvPr id="31755" name="圆角矩形 270"/>
            <p:cNvSpPr>
              <a:spLocks noChangeArrowheads="1"/>
            </p:cNvSpPr>
            <p:nvPr/>
          </p:nvSpPr>
          <p:spPr bwMode="auto">
            <a:xfrm>
              <a:off x="30674" y="253"/>
              <a:ext cx="7048" cy="2793"/>
            </a:xfrm>
            <a:prstGeom prst="roundRect">
              <a:avLst>
                <a:gd name="adj" fmla="val 16667"/>
              </a:avLst>
            </a:prstGeom>
            <a:solidFill>
              <a:srgbClr val="FFFFFF"/>
            </a:solidFill>
            <a:ln w="9525">
              <a:solidFill>
                <a:srgbClr val="000000"/>
              </a:solidFill>
              <a:round/>
              <a:headEnd/>
              <a:tailEnd/>
            </a:ln>
          </p:spPr>
          <p:txBody>
            <a:bodyPr lIns="0" tIns="0" rIns="0" bIns="0"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100" b="0">
                  <a:solidFill>
                    <a:schemeClr val="tx1"/>
                  </a:solidFill>
                  <a:ea typeface="宋体" panose="02010600030101010101" pitchFamily="2" charset="-122"/>
                  <a:cs typeface="Arial" panose="020B0604020202020204" pitchFamily="34" charset="0"/>
                </a:rPr>
                <a:t>子系统</a:t>
              </a:r>
              <a:r>
                <a:rPr lang="en-US" altLang="zh-CN" sz="1100" b="0">
                  <a:solidFill>
                    <a:schemeClr val="tx1"/>
                  </a:solidFill>
                  <a:ea typeface="宋体" panose="02010600030101010101" pitchFamily="2" charset="-122"/>
                  <a:cs typeface="Times New Roman" panose="02020603050405020304" pitchFamily="18" charset="0"/>
                </a:rPr>
                <a:t>n</a:t>
              </a:r>
              <a:endParaRPr lang="en-US" altLang="zh-CN" sz="3600" b="0">
                <a:solidFill>
                  <a:schemeClr val="tx1"/>
                </a:solidFill>
                <a:ea typeface="宋体" panose="02010600030101010101" pitchFamily="2" charset="-122"/>
              </a:endParaRPr>
            </a:p>
          </p:txBody>
        </p:sp>
        <p:sp>
          <p:nvSpPr>
            <p:cNvPr id="31756" name="圆角矩形 272"/>
            <p:cNvSpPr>
              <a:spLocks noChangeArrowheads="1"/>
            </p:cNvSpPr>
            <p:nvPr/>
          </p:nvSpPr>
          <p:spPr bwMode="auto">
            <a:xfrm>
              <a:off x="20124" y="253"/>
              <a:ext cx="7428" cy="2793"/>
            </a:xfrm>
            <a:prstGeom prst="roundRect">
              <a:avLst>
                <a:gd name="adj" fmla="val 16667"/>
              </a:avLst>
            </a:prstGeom>
            <a:solidFill>
              <a:srgbClr val="FFFFFF"/>
            </a:solidFill>
            <a:ln w="9525">
              <a:solidFill>
                <a:srgbClr val="000000"/>
              </a:solidFill>
              <a:round/>
              <a:headEnd/>
              <a:tailEnd/>
            </a:ln>
          </p:spPr>
          <p:txBody>
            <a:bodyPr lIns="0" tIns="0" rIns="0" bIns="0"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100" b="0">
                  <a:solidFill>
                    <a:schemeClr val="tx1"/>
                  </a:solidFill>
                  <a:ea typeface="宋体" panose="02010600030101010101" pitchFamily="2" charset="-122"/>
                  <a:cs typeface="Arial" panose="020B0604020202020204" pitchFamily="34" charset="0"/>
                </a:rPr>
                <a:t>子系统</a:t>
              </a:r>
              <a:r>
                <a:rPr lang="en-US" altLang="zh-CN" sz="1100" b="0">
                  <a:solidFill>
                    <a:schemeClr val="tx1"/>
                  </a:solidFill>
                  <a:ea typeface="宋体" panose="02010600030101010101" pitchFamily="2" charset="-122"/>
                  <a:cs typeface="Times New Roman" panose="02020603050405020304" pitchFamily="18" charset="0"/>
                </a:rPr>
                <a:t>2</a:t>
              </a:r>
              <a:endParaRPr lang="en-US" altLang="zh-CN" sz="3600" b="0">
                <a:solidFill>
                  <a:schemeClr val="tx1"/>
                </a:solidFill>
                <a:ea typeface="宋体" panose="02010600030101010101" pitchFamily="2" charset="-122"/>
              </a:endParaRPr>
            </a:p>
          </p:txBody>
        </p:sp>
        <p:cxnSp>
          <p:nvCxnSpPr>
            <p:cNvPr id="31757" name="直接箭头连接符 274"/>
            <p:cNvCxnSpPr>
              <a:cxnSpLocks noChangeShapeType="1"/>
            </p:cNvCxnSpPr>
            <p:nvPr/>
          </p:nvCxnSpPr>
          <p:spPr bwMode="auto">
            <a:xfrm flipV="1">
              <a:off x="13373" y="3084"/>
              <a:ext cx="0" cy="2413"/>
            </a:xfrm>
            <a:prstGeom prst="straightConnector1">
              <a:avLst/>
            </a:prstGeom>
            <a:noFill/>
            <a:ln w="9525">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31758" name="直接箭头连接符 281"/>
            <p:cNvCxnSpPr>
              <a:cxnSpLocks noChangeShapeType="1"/>
            </p:cNvCxnSpPr>
            <p:nvPr/>
          </p:nvCxnSpPr>
          <p:spPr bwMode="auto">
            <a:xfrm flipV="1">
              <a:off x="34198" y="3046"/>
              <a:ext cx="0" cy="2451"/>
            </a:xfrm>
            <a:prstGeom prst="straightConnector1">
              <a:avLst/>
            </a:prstGeom>
            <a:noFill/>
            <a:ln w="9525">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31759" name="直接箭头连接符 291"/>
            <p:cNvCxnSpPr>
              <a:cxnSpLocks noChangeShapeType="1"/>
            </p:cNvCxnSpPr>
            <p:nvPr/>
          </p:nvCxnSpPr>
          <p:spPr bwMode="auto">
            <a:xfrm flipH="1">
              <a:off x="24013" y="2957"/>
              <a:ext cx="22" cy="2458"/>
            </a:xfrm>
            <a:prstGeom prst="straightConnector1">
              <a:avLst/>
            </a:prstGeom>
            <a:noFill/>
            <a:ln w="9525">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cxnSp>
        <p:sp>
          <p:nvSpPr>
            <p:cNvPr id="31760" name="梯形 431"/>
            <p:cNvSpPr>
              <a:spLocks noChangeArrowheads="1"/>
            </p:cNvSpPr>
            <p:nvPr/>
          </p:nvSpPr>
          <p:spPr bwMode="auto">
            <a:xfrm>
              <a:off x="8992" y="5370"/>
              <a:ext cx="7906" cy="2198"/>
            </a:xfrm>
            <a:custGeom>
              <a:avLst/>
              <a:gdLst>
                <a:gd name="T0" fmla="*/ 0 w 790575"/>
                <a:gd name="T1" fmla="*/ 2198 h 219710"/>
                <a:gd name="T2" fmla="*/ 549 w 790575"/>
                <a:gd name="T3" fmla="*/ 0 h 219710"/>
                <a:gd name="T4" fmla="*/ 7356 w 790575"/>
                <a:gd name="T5" fmla="*/ 0 h 219710"/>
                <a:gd name="T6" fmla="*/ 7905 w 790575"/>
                <a:gd name="T7" fmla="*/ 2198 h 219710"/>
                <a:gd name="T8" fmla="*/ 0 w 790575"/>
                <a:gd name="T9" fmla="*/ 2198 h 219710"/>
                <a:gd name="T10" fmla="*/ 0 60000 65536"/>
                <a:gd name="T11" fmla="*/ 0 60000 65536"/>
                <a:gd name="T12" fmla="*/ 0 60000 65536"/>
                <a:gd name="T13" fmla="*/ 0 60000 65536"/>
                <a:gd name="T14" fmla="*/ 0 60000 65536"/>
                <a:gd name="T15" fmla="*/ 0 w 790575"/>
                <a:gd name="T16" fmla="*/ 0 h 219710"/>
                <a:gd name="T17" fmla="*/ 790575 w 790575"/>
                <a:gd name="T18" fmla="*/ 219710 h 219710"/>
              </a:gdLst>
              <a:ahLst/>
              <a:cxnLst>
                <a:cxn ang="T10">
                  <a:pos x="T0" y="T1"/>
                </a:cxn>
                <a:cxn ang="T11">
                  <a:pos x="T2" y="T3"/>
                </a:cxn>
                <a:cxn ang="T12">
                  <a:pos x="T4" y="T5"/>
                </a:cxn>
                <a:cxn ang="T13">
                  <a:pos x="T6" y="T7"/>
                </a:cxn>
                <a:cxn ang="T14">
                  <a:pos x="T8" y="T9"/>
                </a:cxn>
              </a:cxnLst>
              <a:rect l="T15" t="T16" r="T17" b="T18"/>
              <a:pathLst>
                <a:path w="790575" h="219710">
                  <a:moveTo>
                    <a:pt x="0" y="219710"/>
                  </a:moveTo>
                  <a:lnTo>
                    <a:pt x="54928" y="0"/>
                  </a:lnTo>
                  <a:lnTo>
                    <a:pt x="735648" y="0"/>
                  </a:lnTo>
                  <a:lnTo>
                    <a:pt x="790575" y="219710"/>
                  </a:lnTo>
                  <a:lnTo>
                    <a:pt x="0" y="219710"/>
                  </a:lnTo>
                  <a:close/>
                </a:path>
              </a:pathLst>
            </a:custGeom>
            <a:solidFill>
              <a:srgbClr val="FFFFFF"/>
            </a:solidFill>
            <a:ln w="9525">
              <a:solidFill>
                <a:srgbClr val="000000"/>
              </a:solidFill>
              <a:round/>
              <a:headEnd/>
              <a:tailEnd/>
            </a:ln>
          </p:spPr>
          <p:txBody>
            <a:bodyPr lIns="0" tIns="0" rIns="0" bIns="0" anchor="ctr"/>
            <a:lstStyle/>
            <a:p>
              <a:endParaRPr lang="zh-CN" altLang="en-US"/>
            </a:p>
          </p:txBody>
        </p:sp>
        <p:sp>
          <p:nvSpPr>
            <p:cNvPr id="31761" name="梯形 428"/>
            <p:cNvSpPr>
              <a:spLocks noChangeArrowheads="1"/>
            </p:cNvSpPr>
            <p:nvPr/>
          </p:nvSpPr>
          <p:spPr bwMode="auto">
            <a:xfrm>
              <a:off x="9633" y="5974"/>
              <a:ext cx="7905" cy="2197"/>
            </a:xfrm>
            <a:custGeom>
              <a:avLst/>
              <a:gdLst>
                <a:gd name="T0" fmla="*/ 0 w 790863"/>
                <a:gd name="T1" fmla="*/ 2197 h 219759"/>
                <a:gd name="T2" fmla="*/ 549 w 790863"/>
                <a:gd name="T3" fmla="*/ 0 h 219759"/>
                <a:gd name="T4" fmla="*/ 7353 w 790863"/>
                <a:gd name="T5" fmla="*/ 0 h 219759"/>
                <a:gd name="T6" fmla="*/ 7902 w 790863"/>
                <a:gd name="T7" fmla="*/ 2197 h 219759"/>
                <a:gd name="T8" fmla="*/ 0 w 790863"/>
                <a:gd name="T9" fmla="*/ 2197 h 219759"/>
                <a:gd name="T10" fmla="*/ 0 60000 65536"/>
                <a:gd name="T11" fmla="*/ 0 60000 65536"/>
                <a:gd name="T12" fmla="*/ 0 60000 65536"/>
                <a:gd name="T13" fmla="*/ 0 60000 65536"/>
                <a:gd name="T14" fmla="*/ 0 60000 65536"/>
                <a:gd name="T15" fmla="*/ 0 w 790863"/>
                <a:gd name="T16" fmla="*/ 0 h 219759"/>
                <a:gd name="T17" fmla="*/ 790863 w 790863"/>
                <a:gd name="T18" fmla="*/ 219759 h 219759"/>
              </a:gdLst>
              <a:ahLst/>
              <a:cxnLst>
                <a:cxn ang="T10">
                  <a:pos x="T0" y="T1"/>
                </a:cxn>
                <a:cxn ang="T11">
                  <a:pos x="T2" y="T3"/>
                </a:cxn>
                <a:cxn ang="T12">
                  <a:pos x="T4" y="T5"/>
                </a:cxn>
                <a:cxn ang="T13">
                  <a:pos x="T6" y="T7"/>
                </a:cxn>
                <a:cxn ang="T14">
                  <a:pos x="T8" y="T9"/>
                </a:cxn>
              </a:cxnLst>
              <a:rect l="T15" t="T16" r="T17" b="T18"/>
              <a:pathLst>
                <a:path w="790863" h="219759">
                  <a:moveTo>
                    <a:pt x="0" y="219759"/>
                  </a:moveTo>
                  <a:lnTo>
                    <a:pt x="54940" y="0"/>
                  </a:lnTo>
                  <a:lnTo>
                    <a:pt x="735923" y="0"/>
                  </a:lnTo>
                  <a:lnTo>
                    <a:pt x="790863" y="219759"/>
                  </a:lnTo>
                  <a:lnTo>
                    <a:pt x="0" y="219759"/>
                  </a:lnTo>
                  <a:close/>
                </a:path>
              </a:pathLst>
            </a:custGeom>
            <a:solidFill>
              <a:srgbClr val="FFFFFF"/>
            </a:solidFill>
            <a:ln w="9525">
              <a:solidFill>
                <a:srgbClr val="000000"/>
              </a:solidFill>
              <a:round/>
              <a:headEnd/>
              <a:tailEnd/>
            </a:ln>
          </p:spPr>
          <p:txBody>
            <a:bodyPr lIns="0" tIns="0" rIns="0" bIns="0" anchor="ctr"/>
            <a:lstStyle/>
            <a:p>
              <a:endParaRPr lang="zh-CN" altLang="en-US"/>
            </a:p>
          </p:txBody>
        </p:sp>
        <p:sp>
          <p:nvSpPr>
            <p:cNvPr id="31762" name="梯形 432"/>
            <p:cNvSpPr>
              <a:spLocks noChangeArrowheads="1"/>
            </p:cNvSpPr>
            <p:nvPr/>
          </p:nvSpPr>
          <p:spPr bwMode="auto">
            <a:xfrm>
              <a:off x="10311" y="6622"/>
              <a:ext cx="7905" cy="2198"/>
            </a:xfrm>
            <a:custGeom>
              <a:avLst/>
              <a:gdLst>
                <a:gd name="T0" fmla="*/ 0 w 790575"/>
                <a:gd name="T1" fmla="*/ 2198 h 219710"/>
                <a:gd name="T2" fmla="*/ 549 w 790575"/>
                <a:gd name="T3" fmla="*/ 0 h 219710"/>
                <a:gd name="T4" fmla="*/ 7355 w 790575"/>
                <a:gd name="T5" fmla="*/ 0 h 219710"/>
                <a:gd name="T6" fmla="*/ 7904 w 790575"/>
                <a:gd name="T7" fmla="*/ 2198 h 219710"/>
                <a:gd name="T8" fmla="*/ 0 w 790575"/>
                <a:gd name="T9" fmla="*/ 2198 h 219710"/>
                <a:gd name="T10" fmla="*/ 0 60000 65536"/>
                <a:gd name="T11" fmla="*/ 0 60000 65536"/>
                <a:gd name="T12" fmla="*/ 0 60000 65536"/>
                <a:gd name="T13" fmla="*/ 0 60000 65536"/>
                <a:gd name="T14" fmla="*/ 0 60000 65536"/>
                <a:gd name="T15" fmla="*/ 0 w 790575"/>
                <a:gd name="T16" fmla="*/ 0 h 219710"/>
                <a:gd name="T17" fmla="*/ 790575 w 790575"/>
                <a:gd name="T18" fmla="*/ 219710 h 219710"/>
              </a:gdLst>
              <a:ahLst/>
              <a:cxnLst>
                <a:cxn ang="T10">
                  <a:pos x="T0" y="T1"/>
                </a:cxn>
                <a:cxn ang="T11">
                  <a:pos x="T2" y="T3"/>
                </a:cxn>
                <a:cxn ang="T12">
                  <a:pos x="T4" y="T5"/>
                </a:cxn>
                <a:cxn ang="T13">
                  <a:pos x="T6" y="T7"/>
                </a:cxn>
                <a:cxn ang="T14">
                  <a:pos x="T8" y="T9"/>
                </a:cxn>
              </a:cxnLst>
              <a:rect l="T15" t="T16" r="T17" b="T18"/>
              <a:pathLst>
                <a:path w="790575" h="219710">
                  <a:moveTo>
                    <a:pt x="0" y="219710"/>
                  </a:moveTo>
                  <a:lnTo>
                    <a:pt x="54928" y="0"/>
                  </a:lnTo>
                  <a:lnTo>
                    <a:pt x="735648" y="0"/>
                  </a:lnTo>
                  <a:lnTo>
                    <a:pt x="790575" y="219710"/>
                  </a:lnTo>
                  <a:lnTo>
                    <a:pt x="0" y="219710"/>
                  </a:lnTo>
                  <a:close/>
                </a:path>
              </a:pathLst>
            </a:custGeom>
            <a:solidFill>
              <a:srgbClr val="FFFFFF"/>
            </a:solidFill>
            <a:ln w="9525">
              <a:solidFill>
                <a:srgbClr val="000000"/>
              </a:solidFill>
              <a:round/>
              <a:headEnd/>
              <a:tailEnd/>
            </a:ln>
          </p:spPr>
          <p:txBody>
            <a:bodyPr lIns="0" tIns="0" rIns="0" bIns="0"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000" b="0">
                  <a:solidFill>
                    <a:srgbClr val="000000"/>
                  </a:solidFill>
                  <a:ea typeface="宋体" panose="02010600030101010101" pitchFamily="2" charset="-122"/>
                  <a:cs typeface="Times New Roman" panose="02020603050405020304" pitchFamily="18" charset="0"/>
                </a:rPr>
                <a:t>事件处理器</a:t>
              </a:r>
              <a:endParaRPr lang="zh-CN" altLang="en-US" sz="3600" b="0">
                <a:solidFill>
                  <a:schemeClr val="tx1"/>
                </a:solidFill>
                <a:ea typeface="宋体" panose="02010600030101010101" pitchFamily="2" charset="-122"/>
                <a:cs typeface="Times New Roman" panose="02020603050405020304" pitchFamily="18" charset="0"/>
              </a:endParaRPr>
            </a:p>
          </p:txBody>
        </p:sp>
        <p:sp>
          <p:nvSpPr>
            <p:cNvPr id="31763" name="梯形 437"/>
            <p:cNvSpPr>
              <a:spLocks noChangeArrowheads="1"/>
            </p:cNvSpPr>
            <p:nvPr/>
          </p:nvSpPr>
          <p:spPr bwMode="auto">
            <a:xfrm>
              <a:off x="19647" y="5370"/>
              <a:ext cx="7905" cy="2198"/>
            </a:xfrm>
            <a:custGeom>
              <a:avLst/>
              <a:gdLst>
                <a:gd name="T0" fmla="*/ 0 w 790575"/>
                <a:gd name="T1" fmla="*/ 2198 h 219710"/>
                <a:gd name="T2" fmla="*/ 549 w 790575"/>
                <a:gd name="T3" fmla="*/ 0 h 219710"/>
                <a:gd name="T4" fmla="*/ 7355 w 790575"/>
                <a:gd name="T5" fmla="*/ 0 h 219710"/>
                <a:gd name="T6" fmla="*/ 7904 w 790575"/>
                <a:gd name="T7" fmla="*/ 2198 h 219710"/>
                <a:gd name="T8" fmla="*/ 0 w 790575"/>
                <a:gd name="T9" fmla="*/ 2198 h 219710"/>
                <a:gd name="T10" fmla="*/ 0 60000 65536"/>
                <a:gd name="T11" fmla="*/ 0 60000 65536"/>
                <a:gd name="T12" fmla="*/ 0 60000 65536"/>
                <a:gd name="T13" fmla="*/ 0 60000 65536"/>
                <a:gd name="T14" fmla="*/ 0 60000 65536"/>
                <a:gd name="T15" fmla="*/ 0 w 790575"/>
                <a:gd name="T16" fmla="*/ 0 h 219710"/>
                <a:gd name="T17" fmla="*/ 790575 w 790575"/>
                <a:gd name="T18" fmla="*/ 219710 h 219710"/>
              </a:gdLst>
              <a:ahLst/>
              <a:cxnLst>
                <a:cxn ang="T10">
                  <a:pos x="T0" y="T1"/>
                </a:cxn>
                <a:cxn ang="T11">
                  <a:pos x="T2" y="T3"/>
                </a:cxn>
                <a:cxn ang="T12">
                  <a:pos x="T4" y="T5"/>
                </a:cxn>
                <a:cxn ang="T13">
                  <a:pos x="T6" y="T7"/>
                </a:cxn>
                <a:cxn ang="T14">
                  <a:pos x="T8" y="T9"/>
                </a:cxn>
              </a:cxnLst>
              <a:rect l="T15" t="T16" r="T17" b="T18"/>
              <a:pathLst>
                <a:path w="790575" h="219710">
                  <a:moveTo>
                    <a:pt x="0" y="219710"/>
                  </a:moveTo>
                  <a:lnTo>
                    <a:pt x="54928" y="0"/>
                  </a:lnTo>
                  <a:lnTo>
                    <a:pt x="735648" y="0"/>
                  </a:lnTo>
                  <a:lnTo>
                    <a:pt x="790575" y="219710"/>
                  </a:lnTo>
                  <a:lnTo>
                    <a:pt x="0" y="219710"/>
                  </a:lnTo>
                  <a:close/>
                </a:path>
              </a:pathLst>
            </a:custGeom>
            <a:solidFill>
              <a:srgbClr val="FFFFFF"/>
            </a:solidFill>
            <a:ln w="9525">
              <a:solidFill>
                <a:srgbClr val="000000"/>
              </a:solidFill>
              <a:round/>
              <a:headEnd/>
              <a:tailEnd/>
            </a:ln>
          </p:spPr>
          <p:txBody>
            <a:bodyPr lIns="0" tIns="0" rIns="0" bIns="0" anchor="ctr"/>
            <a:lstStyle/>
            <a:p>
              <a:endParaRPr lang="zh-CN" altLang="en-US"/>
            </a:p>
          </p:txBody>
        </p:sp>
        <p:sp>
          <p:nvSpPr>
            <p:cNvPr id="31764" name="梯形 438"/>
            <p:cNvSpPr>
              <a:spLocks noChangeArrowheads="1"/>
            </p:cNvSpPr>
            <p:nvPr/>
          </p:nvSpPr>
          <p:spPr bwMode="auto">
            <a:xfrm>
              <a:off x="20280" y="5974"/>
              <a:ext cx="7905" cy="2197"/>
            </a:xfrm>
            <a:custGeom>
              <a:avLst/>
              <a:gdLst>
                <a:gd name="T0" fmla="*/ 0 w 790575"/>
                <a:gd name="T1" fmla="*/ 2197 h 219710"/>
                <a:gd name="T2" fmla="*/ 549 w 790575"/>
                <a:gd name="T3" fmla="*/ 0 h 219710"/>
                <a:gd name="T4" fmla="*/ 7355 w 790575"/>
                <a:gd name="T5" fmla="*/ 0 h 219710"/>
                <a:gd name="T6" fmla="*/ 7904 w 790575"/>
                <a:gd name="T7" fmla="*/ 2197 h 219710"/>
                <a:gd name="T8" fmla="*/ 0 w 790575"/>
                <a:gd name="T9" fmla="*/ 2197 h 219710"/>
                <a:gd name="T10" fmla="*/ 0 60000 65536"/>
                <a:gd name="T11" fmla="*/ 0 60000 65536"/>
                <a:gd name="T12" fmla="*/ 0 60000 65536"/>
                <a:gd name="T13" fmla="*/ 0 60000 65536"/>
                <a:gd name="T14" fmla="*/ 0 60000 65536"/>
                <a:gd name="T15" fmla="*/ 0 w 790575"/>
                <a:gd name="T16" fmla="*/ 0 h 219710"/>
                <a:gd name="T17" fmla="*/ 790575 w 790575"/>
                <a:gd name="T18" fmla="*/ 219710 h 219710"/>
              </a:gdLst>
              <a:ahLst/>
              <a:cxnLst>
                <a:cxn ang="T10">
                  <a:pos x="T0" y="T1"/>
                </a:cxn>
                <a:cxn ang="T11">
                  <a:pos x="T2" y="T3"/>
                </a:cxn>
                <a:cxn ang="T12">
                  <a:pos x="T4" y="T5"/>
                </a:cxn>
                <a:cxn ang="T13">
                  <a:pos x="T6" y="T7"/>
                </a:cxn>
                <a:cxn ang="T14">
                  <a:pos x="T8" y="T9"/>
                </a:cxn>
              </a:cxnLst>
              <a:rect l="T15" t="T16" r="T17" b="T18"/>
              <a:pathLst>
                <a:path w="790575" h="219710">
                  <a:moveTo>
                    <a:pt x="0" y="219710"/>
                  </a:moveTo>
                  <a:lnTo>
                    <a:pt x="54928" y="0"/>
                  </a:lnTo>
                  <a:lnTo>
                    <a:pt x="735648" y="0"/>
                  </a:lnTo>
                  <a:lnTo>
                    <a:pt x="790575" y="219710"/>
                  </a:lnTo>
                  <a:lnTo>
                    <a:pt x="0" y="219710"/>
                  </a:lnTo>
                  <a:close/>
                </a:path>
              </a:pathLst>
            </a:custGeom>
            <a:solidFill>
              <a:srgbClr val="FFFFFF"/>
            </a:solidFill>
            <a:ln w="9525">
              <a:solidFill>
                <a:srgbClr val="000000"/>
              </a:solidFill>
              <a:round/>
              <a:headEnd/>
              <a:tailEnd/>
            </a:ln>
          </p:spPr>
          <p:txBody>
            <a:bodyPr lIns="0" tIns="0" rIns="0" bIns="0" anchor="ctr"/>
            <a:lstStyle/>
            <a:p>
              <a:endParaRPr lang="zh-CN" altLang="en-US"/>
            </a:p>
          </p:txBody>
        </p:sp>
        <p:sp>
          <p:nvSpPr>
            <p:cNvPr id="31765" name="梯形 439"/>
            <p:cNvSpPr>
              <a:spLocks noChangeArrowheads="1"/>
            </p:cNvSpPr>
            <p:nvPr/>
          </p:nvSpPr>
          <p:spPr bwMode="auto">
            <a:xfrm>
              <a:off x="20958" y="6622"/>
              <a:ext cx="7905" cy="2198"/>
            </a:xfrm>
            <a:custGeom>
              <a:avLst/>
              <a:gdLst>
                <a:gd name="T0" fmla="*/ 0 w 790575"/>
                <a:gd name="T1" fmla="*/ 2198 h 219710"/>
                <a:gd name="T2" fmla="*/ 549 w 790575"/>
                <a:gd name="T3" fmla="*/ 0 h 219710"/>
                <a:gd name="T4" fmla="*/ 7355 w 790575"/>
                <a:gd name="T5" fmla="*/ 0 h 219710"/>
                <a:gd name="T6" fmla="*/ 7904 w 790575"/>
                <a:gd name="T7" fmla="*/ 2198 h 219710"/>
                <a:gd name="T8" fmla="*/ 0 w 790575"/>
                <a:gd name="T9" fmla="*/ 2198 h 219710"/>
                <a:gd name="T10" fmla="*/ 0 60000 65536"/>
                <a:gd name="T11" fmla="*/ 0 60000 65536"/>
                <a:gd name="T12" fmla="*/ 0 60000 65536"/>
                <a:gd name="T13" fmla="*/ 0 60000 65536"/>
                <a:gd name="T14" fmla="*/ 0 60000 65536"/>
                <a:gd name="T15" fmla="*/ 0 w 790575"/>
                <a:gd name="T16" fmla="*/ 0 h 219710"/>
                <a:gd name="T17" fmla="*/ 790575 w 790575"/>
                <a:gd name="T18" fmla="*/ 219710 h 219710"/>
              </a:gdLst>
              <a:ahLst/>
              <a:cxnLst>
                <a:cxn ang="T10">
                  <a:pos x="T0" y="T1"/>
                </a:cxn>
                <a:cxn ang="T11">
                  <a:pos x="T2" y="T3"/>
                </a:cxn>
                <a:cxn ang="T12">
                  <a:pos x="T4" y="T5"/>
                </a:cxn>
                <a:cxn ang="T13">
                  <a:pos x="T6" y="T7"/>
                </a:cxn>
                <a:cxn ang="T14">
                  <a:pos x="T8" y="T9"/>
                </a:cxn>
              </a:cxnLst>
              <a:rect l="T15" t="T16" r="T17" b="T18"/>
              <a:pathLst>
                <a:path w="790575" h="219710">
                  <a:moveTo>
                    <a:pt x="0" y="219710"/>
                  </a:moveTo>
                  <a:lnTo>
                    <a:pt x="54928" y="0"/>
                  </a:lnTo>
                  <a:lnTo>
                    <a:pt x="735648" y="0"/>
                  </a:lnTo>
                  <a:lnTo>
                    <a:pt x="790575" y="219710"/>
                  </a:lnTo>
                  <a:lnTo>
                    <a:pt x="0" y="219710"/>
                  </a:lnTo>
                  <a:close/>
                </a:path>
              </a:pathLst>
            </a:custGeom>
            <a:solidFill>
              <a:srgbClr val="FFFFFF"/>
            </a:solidFill>
            <a:ln w="9525">
              <a:solidFill>
                <a:srgbClr val="000000"/>
              </a:solidFill>
              <a:round/>
              <a:headEnd/>
              <a:tailEnd/>
            </a:ln>
          </p:spPr>
          <p:txBody>
            <a:bodyPr lIns="0" tIns="0" rIns="0" bIns="0"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000" b="0">
                  <a:solidFill>
                    <a:srgbClr val="000000"/>
                  </a:solidFill>
                  <a:ea typeface="宋体" panose="02010600030101010101" pitchFamily="2" charset="-122"/>
                  <a:cs typeface="Times New Roman" panose="02020603050405020304" pitchFamily="18" charset="0"/>
                </a:rPr>
                <a:t>事件处理器</a:t>
              </a:r>
              <a:endParaRPr lang="zh-CN" altLang="en-US" sz="3600" b="0">
                <a:solidFill>
                  <a:schemeClr val="tx1"/>
                </a:solidFill>
                <a:ea typeface="宋体" panose="02010600030101010101" pitchFamily="2" charset="-122"/>
                <a:cs typeface="Times New Roman" panose="02020603050405020304" pitchFamily="18" charset="0"/>
              </a:endParaRPr>
            </a:p>
          </p:txBody>
        </p:sp>
        <p:sp>
          <p:nvSpPr>
            <p:cNvPr id="31766" name="梯形 442"/>
            <p:cNvSpPr>
              <a:spLocks noChangeArrowheads="1"/>
            </p:cNvSpPr>
            <p:nvPr/>
          </p:nvSpPr>
          <p:spPr bwMode="auto">
            <a:xfrm>
              <a:off x="29817" y="5497"/>
              <a:ext cx="7905" cy="2198"/>
            </a:xfrm>
            <a:custGeom>
              <a:avLst/>
              <a:gdLst>
                <a:gd name="T0" fmla="*/ 0 w 790575"/>
                <a:gd name="T1" fmla="*/ 2198 h 219710"/>
                <a:gd name="T2" fmla="*/ 549 w 790575"/>
                <a:gd name="T3" fmla="*/ 0 h 219710"/>
                <a:gd name="T4" fmla="*/ 7355 w 790575"/>
                <a:gd name="T5" fmla="*/ 0 h 219710"/>
                <a:gd name="T6" fmla="*/ 7904 w 790575"/>
                <a:gd name="T7" fmla="*/ 2198 h 219710"/>
                <a:gd name="T8" fmla="*/ 0 w 790575"/>
                <a:gd name="T9" fmla="*/ 2198 h 219710"/>
                <a:gd name="T10" fmla="*/ 0 60000 65536"/>
                <a:gd name="T11" fmla="*/ 0 60000 65536"/>
                <a:gd name="T12" fmla="*/ 0 60000 65536"/>
                <a:gd name="T13" fmla="*/ 0 60000 65536"/>
                <a:gd name="T14" fmla="*/ 0 60000 65536"/>
                <a:gd name="T15" fmla="*/ 0 w 790575"/>
                <a:gd name="T16" fmla="*/ 0 h 219710"/>
                <a:gd name="T17" fmla="*/ 790575 w 790575"/>
                <a:gd name="T18" fmla="*/ 219710 h 219710"/>
              </a:gdLst>
              <a:ahLst/>
              <a:cxnLst>
                <a:cxn ang="T10">
                  <a:pos x="T0" y="T1"/>
                </a:cxn>
                <a:cxn ang="T11">
                  <a:pos x="T2" y="T3"/>
                </a:cxn>
                <a:cxn ang="T12">
                  <a:pos x="T4" y="T5"/>
                </a:cxn>
                <a:cxn ang="T13">
                  <a:pos x="T6" y="T7"/>
                </a:cxn>
                <a:cxn ang="T14">
                  <a:pos x="T8" y="T9"/>
                </a:cxn>
              </a:cxnLst>
              <a:rect l="T15" t="T16" r="T17" b="T18"/>
              <a:pathLst>
                <a:path w="790575" h="219710">
                  <a:moveTo>
                    <a:pt x="0" y="219710"/>
                  </a:moveTo>
                  <a:lnTo>
                    <a:pt x="54928" y="0"/>
                  </a:lnTo>
                  <a:lnTo>
                    <a:pt x="735648" y="0"/>
                  </a:lnTo>
                  <a:lnTo>
                    <a:pt x="790575" y="219710"/>
                  </a:lnTo>
                  <a:lnTo>
                    <a:pt x="0" y="219710"/>
                  </a:lnTo>
                  <a:close/>
                </a:path>
              </a:pathLst>
            </a:custGeom>
            <a:solidFill>
              <a:srgbClr val="FFFFFF"/>
            </a:solidFill>
            <a:ln w="9525">
              <a:solidFill>
                <a:srgbClr val="000000"/>
              </a:solidFill>
              <a:round/>
              <a:headEnd/>
              <a:tailEnd/>
            </a:ln>
          </p:spPr>
          <p:txBody>
            <a:bodyPr lIns="0" tIns="0" rIns="0" bIns="0" anchor="ctr"/>
            <a:lstStyle/>
            <a:p>
              <a:endParaRPr lang="zh-CN" altLang="en-US"/>
            </a:p>
          </p:txBody>
        </p:sp>
        <p:sp>
          <p:nvSpPr>
            <p:cNvPr id="31767" name="梯形 443"/>
            <p:cNvSpPr>
              <a:spLocks noChangeArrowheads="1"/>
            </p:cNvSpPr>
            <p:nvPr/>
          </p:nvSpPr>
          <p:spPr bwMode="auto">
            <a:xfrm>
              <a:off x="30450" y="6101"/>
              <a:ext cx="7906" cy="2197"/>
            </a:xfrm>
            <a:custGeom>
              <a:avLst/>
              <a:gdLst>
                <a:gd name="T0" fmla="*/ 0 w 790575"/>
                <a:gd name="T1" fmla="*/ 2197 h 219710"/>
                <a:gd name="T2" fmla="*/ 549 w 790575"/>
                <a:gd name="T3" fmla="*/ 0 h 219710"/>
                <a:gd name="T4" fmla="*/ 7356 w 790575"/>
                <a:gd name="T5" fmla="*/ 0 h 219710"/>
                <a:gd name="T6" fmla="*/ 7905 w 790575"/>
                <a:gd name="T7" fmla="*/ 2197 h 219710"/>
                <a:gd name="T8" fmla="*/ 0 w 790575"/>
                <a:gd name="T9" fmla="*/ 2197 h 219710"/>
                <a:gd name="T10" fmla="*/ 0 60000 65536"/>
                <a:gd name="T11" fmla="*/ 0 60000 65536"/>
                <a:gd name="T12" fmla="*/ 0 60000 65536"/>
                <a:gd name="T13" fmla="*/ 0 60000 65536"/>
                <a:gd name="T14" fmla="*/ 0 60000 65536"/>
                <a:gd name="T15" fmla="*/ 0 w 790575"/>
                <a:gd name="T16" fmla="*/ 0 h 219710"/>
                <a:gd name="T17" fmla="*/ 790575 w 790575"/>
                <a:gd name="T18" fmla="*/ 219710 h 219710"/>
              </a:gdLst>
              <a:ahLst/>
              <a:cxnLst>
                <a:cxn ang="T10">
                  <a:pos x="T0" y="T1"/>
                </a:cxn>
                <a:cxn ang="T11">
                  <a:pos x="T2" y="T3"/>
                </a:cxn>
                <a:cxn ang="T12">
                  <a:pos x="T4" y="T5"/>
                </a:cxn>
                <a:cxn ang="T13">
                  <a:pos x="T6" y="T7"/>
                </a:cxn>
                <a:cxn ang="T14">
                  <a:pos x="T8" y="T9"/>
                </a:cxn>
              </a:cxnLst>
              <a:rect l="T15" t="T16" r="T17" b="T18"/>
              <a:pathLst>
                <a:path w="790575" h="219710">
                  <a:moveTo>
                    <a:pt x="0" y="219710"/>
                  </a:moveTo>
                  <a:lnTo>
                    <a:pt x="54928" y="0"/>
                  </a:lnTo>
                  <a:lnTo>
                    <a:pt x="735648" y="0"/>
                  </a:lnTo>
                  <a:lnTo>
                    <a:pt x="790575" y="219710"/>
                  </a:lnTo>
                  <a:lnTo>
                    <a:pt x="0" y="219710"/>
                  </a:lnTo>
                  <a:close/>
                </a:path>
              </a:pathLst>
            </a:custGeom>
            <a:solidFill>
              <a:srgbClr val="FFFFFF"/>
            </a:solidFill>
            <a:ln w="9525">
              <a:solidFill>
                <a:srgbClr val="000000"/>
              </a:solidFill>
              <a:round/>
              <a:headEnd/>
              <a:tailEnd/>
            </a:ln>
          </p:spPr>
          <p:txBody>
            <a:bodyPr lIns="0" tIns="0" rIns="0" bIns="0" anchor="ctr"/>
            <a:lstStyle/>
            <a:p>
              <a:endParaRPr lang="zh-CN" altLang="en-US"/>
            </a:p>
          </p:txBody>
        </p:sp>
        <p:sp>
          <p:nvSpPr>
            <p:cNvPr id="31768" name="梯形 444"/>
            <p:cNvSpPr>
              <a:spLocks noChangeArrowheads="1"/>
            </p:cNvSpPr>
            <p:nvPr/>
          </p:nvSpPr>
          <p:spPr bwMode="auto">
            <a:xfrm>
              <a:off x="31136" y="6749"/>
              <a:ext cx="7905" cy="2197"/>
            </a:xfrm>
            <a:custGeom>
              <a:avLst/>
              <a:gdLst>
                <a:gd name="T0" fmla="*/ 0 w 790575"/>
                <a:gd name="T1" fmla="*/ 2197 h 219710"/>
                <a:gd name="T2" fmla="*/ 549 w 790575"/>
                <a:gd name="T3" fmla="*/ 0 h 219710"/>
                <a:gd name="T4" fmla="*/ 7355 w 790575"/>
                <a:gd name="T5" fmla="*/ 0 h 219710"/>
                <a:gd name="T6" fmla="*/ 7904 w 790575"/>
                <a:gd name="T7" fmla="*/ 2197 h 219710"/>
                <a:gd name="T8" fmla="*/ 0 w 790575"/>
                <a:gd name="T9" fmla="*/ 2197 h 219710"/>
                <a:gd name="T10" fmla="*/ 0 60000 65536"/>
                <a:gd name="T11" fmla="*/ 0 60000 65536"/>
                <a:gd name="T12" fmla="*/ 0 60000 65536"/>
                <a:gd name="T13" fmla="*/ 0 60000 65536"/>
                <a:gd name="T14" fmla="*/ 0 60000 65536"/>
                <a:gd name="T15" fmla="*/ 0 w 790575"/>
                <a:gd name="T16" fmla="*/ 0 h 219710"/>
                <a:gd name="T17" fmla="*/ 790575 w 790575"/>
                <a:gd name="T18" fmla="*/ 219710 h 219710"/>
              </a:gdLst>
              <a:ahLst/>
              <a:cxnLst>
                <a:cxn ang="T10">
                  <a:pos x="T0" y="T1"/>
                </a:cxn>
                <a:cxn ang="T11">
                  <a:pos x="T2" y="T3"/>
                </a:cxn>
                <a:cxn ang="T12">
                  <a:pos x="T4" y="T5"/>
                </a:cxn>
                <a:cxn ang="T13">
                  <a:pos x="T6" y="T7"/>
                </a:cxn>
                <a:cxn ang="T14">
                  <a:pos x="T8" y="T9"/>
                </a:cxn>
              </a:cxnLst>
              <a:rect l="T15" t="T16" r="T17" b="T18"/>
              <a:pathLst>
                <a:path w="790575" h="219710">
                  <a:moveTo>
                    <a:pt x="0" y="219710"/>
                  </a:moveTo>
                  <a:lnTo>
                    <a:pt x="54928" y="0"/>
                  </a:lnTo>
                  <a:lnTo>
                    <a:pt x="735648" y="0"/>
                  </a:lnTo>
                  <a:lnTo>
                    <a:pt x="790575" y="219710"/>
                  </a:lnTo>
                  <a:lnTo>
                    <a:pt x="0" y="219710"/>
                  </a:lnTo>
                  <a:close/>
                </a:path>
              </a:pathLst>
            </a:custGeom>
            <a:solidFill>
              <a:srgbClr val="FFFFFF"/>
            </a:solidFill>
            <a:ln w="9525">
              <a:solidFill>
                <a:srgbClr val="000000"/>
              </a:solidFill>
              <a:round/>
              <a:headEnd/>
              <a:tailEnd/>
            </a:ln>
          </p:spPr>
          <p:txBody>
            <a:bodyPr lIns="0" tIns="0" rIns="0" bIns="0"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000" b="0">
                  <a:solidFill>
                    <a:srgbClr val="000000"/>
                  </a:solidFill>
                  <a:ea typeface="宋体" panose="02010600030101010101" pitchFamily="2" charset="-122"/>
                  <a:cs typeface="Times New Roman" panose="02020603050405020304" pitchFamily="18" charset="0"/>
                </a:rPr>
                <a:t>事件处理器</a:t>
              </a:r>
              <a:endParaRPr lang="zh-CN" altLang="en-US" sz="3600" b="0">
                <a:solidFill>
                  <a:schemeClr val="tx1"/>
                </a:solidFill>
                <a:ea typeface="宋体" panose="02010600030101010101" pitchFamily="2" charset="-122"/>
                <a:cs typeface="Times New Roman" panose="02020603050405020304" pitchFamily="18" charset="0"/>
              </a:endParaRPr>
            </a:p>
          </p:txBody>
        </p:sp>
        <p:cxnSp>
          <p:nvCxnSpPr>
            <p:cNvPr id="31769" name="直接箭头连接符 447"/>
            <p:cNvCxnSpPr>
              <a:cxnSpLocks noChangeShapeType="1"/>
            </p:cNvCxnSpPr>
            <p:nvPr/>
          </p:nvCxnSpPr>
          <p:spPr bwMode="auto">
            <a:xfrm flipV="1">
              <a:off x="13403" y="8946"/>
              <a:ext cx="0" cy="2414"/>
            </a:xfrm>
            <a:prstGeom prst="straightConnector1">
              <a:avLst/>
            </a:prstGeom>
            <a:noFill/>
            <a:ln w="9525">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31770" name="直接箭头连接符 448"/>
            <p:cNvCxnSpPr>
              <a:cxnSpLocks noChangeShapeType="1"/>
            </p:cNvCxnSpPr>
            <p:nvPr/>
          </p:nvCxnSpPr>
          <p:spPr bwMode="auto">
            <a:xfrm flipV="1">
              <a:off x="34228" y="8909"/>
              <a:ext cx="0" cy="2451"/>
            </a:xfrm>
            <a:prstGeom prst="straightConnector1">
              <a:avLst/>
            </a:prstGeom>
            <a:noFill/>
            <a:ln w="9525">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31771" name="直接箭头连接符 449"/>
            <p:cNvCxnSpPr>
              <a:cxnSpLocks noChangeShapeType="1"/>
            </p:cNvCxnSpPr>
            <p:nvPr/>
          </p:nvCxnSpPr>
          <p:spPr bwMode="auto">
            <a:xfrm flipH="1">
              <a:off x="24035" y="8820"/>
              <a:ext cx="15" cy="2450"/>
            </a:xfrm>
            <a:prstGeom prst="straightConnector1">
              <a:avLst/>
            </a:prstGeom>
            <a:noFill/>
            <a:ln w="9525">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cxnSp>
      </p:grpSp>
      <p:pic>
        <p:nvPicPr>
          <p:cNvPr id="31750" name="图片 24"/>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4818063" y="2522538"/>
            <a:ext cx="4094162" cy="2259012"/>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431"/>
                                        </p:tgtEl>
                                        <p:attrNameLst>
                                          <p:attrName>style.visibility</p:attrName>
                                        </p:attrNameLst>
                                      </p:cBhvr>
                                      <p:to>
                                        <p:strVal val="visible"/>
                                      </p:to>
                                    </p:set>
                                    <p:animEffect transition="in" filter="wipe(up)">
                                      <p:cBhvr>
                                        <p:cTn id="7" dur="500"/>
                                        <p:tgtEl>
                                          <p:spTgt spid="10243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2450"/>
                                        </p:tgtEl>
                                        <p:attrNameLst>
                                          <p:attrName>style.visibility</p:attrName>
                                        </p:attrNameLst>
                                      </p:cBhvr>
                                      <p:to>
                                        <p:strVal val="visible"/>
                                      </p:to>
                                    </p:set>
                                    <p:animEffect transition="in" filter="wipe(left)">
                                      <p:cBhvr>
                                        <p:cTn id="11" dur="500"/>
                                        <p:tgtEl>
                                          <p:spTgt spid="102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522288" y="323850"/>
            <a:ext cx="8415337" cy="163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defRPr/>
            </a:pPr>
            <a:r>
              <a:rPr lang="en-US" altLang="zh-CN" sz="2800" dirty="0">
                <a:solidFill>
                  <a:srgbClr val="FFFF66"/>
                </a:solidFill>
                <a:effectLst>
                  <a:outerShdw blurRad="38100" dist="38100" dir="2700000" algn="tl">
                    <a:srgbClr val="C0C0C0"/>
                  </a:outerShdw>
                </a:effectLst>
                <a:latin typeface="楷体" pitchFamily="49" charset="-122"/>
                <a:ea typeface="楷体" pitchFamily="49" charset="-122"/>
              </a:rPr>
              <a:t>2</a:t>
            </a:r>
            <a:r>
              <a:rPr lang="zh-CN" altLang="en-US" sz="2800" dirty="0">
                <a:solidFill>
                  <a:srgbClr val="FFFF66"/>
                </a:solidFill>
                <a:effectLst>
                  <a:outerShdw blurRad="38100" dist="38100" dir="2700000" algn="tl">
                    <a:srgbClr val="C0C0C0"/>
                  </a:outerShdw>
                </a:effectLst>
                <a:latin typeface="楷体" pitchFamily="49" charset="-122"/>
                <a:ea typeface="楷体" pitchFamily="49" charset="-122"/>
              </a:rPr>
              <a:t>、软件设计的目标</a:t>
            </a:r>
            <a:r>
              <a:rPr lang="zh-CN" altLang="en-US" sz="2800" dirty="0">
                <a:latin typeface="楷体" pitchFamily="49" charset="-122"/>
                <a:ea typeface="楷体" pitchFamily="49" charset="-122"/>
              </a:rPr>
              <a:t>       </a:t>
            </a:r>
          </a:p>
          <a:p>
            <a:pPr eaLnBrk="1" hangingPunct="1">
              <a:lnSpc>
                <a:spcPct val="120000"/>
              </a:lnSpc>
              <a:spcBef>
                <a:spcPct val="10000"/>
              </a:spcBef>
              <a:defRPr/>
            </a:pPr>
            <a:r>
              <a:rPr lang="zh-CN" altLang="en-US" sz="2800" dirty="0">
                <a:latin typeface="楷体" pitchFamily="49" charset="-122"/>
                <a:ea typeface="楷体" pitchFamily="49" charset="-122"/>
              </a:rPr>
              <a:t>   </a:t>
            </a:r>
            <a:r>
              <a:rPr lang="zh-CN" altLang="en-US" sz="2800" dirty="0" smtClean="0">
                <a:latin typeface="楷体" pitchFamily="49" charset="-122"/>
                <a:ea typeface="楷体" pitchFamily="49" charset="-122"/>
              </a:rPr>
              <a:t> </a:t>
            </a:r>
            <a:r>
              <a:rPr lang="zh-CN" altLang="en-US" sz="2600" dirty="0" smtClean="0">
                <a:latin typeface="楷体" pitchFamily="49" charset="-122"/>
                <a:ea typeface="楷体" pitchFamily="49" charset="-122"/>
              </a:rPr>
              <a:t>软件</a:t>
            </a:r>
            <a:r>
              <a:rPr lang="zh-CN" altLang="en-US" sz="2600" dirty="0">
                <a:latin typeface="楷体" pitchFamily="49" charset="-122"/>
                <a:ea typeface="楷体" pitchFamily="49" charset="-122"/>
              </a:rPr>
              <a:t>设计的目标就是构造一个高内聚低耦合的软件模型。</a:t>
            </a:r>
          </a:p>
        </p:txBody>
      </p:sp>
      <p:grpSp>
        <p:nvGrpSpPr>
          <p:cNvPr id="5123" name="Group 13"/>
          <p:cNvGrpSpPr>
            <a:grpSpLocks/>
          </p:cNvGrpSpPr>
          <p:nvPr/>
        </p:nvGrpSpPr>
        <p:grpSpPr bwMode="auto">
          <a:xfrm>
            <a:off x="1511300" y="1943100"/>
            <a:ext cx="6391275" cy="1889125"/>
            <a:chOff x="2746" y="648"/>
            <a:chExt cx="5011" cy="1914"/>
          </a:xfrm>
        </p:grpSpPr>
        <p:grpSp>
          <p:nvGrpSpPr>
            <p:cNvPr id="5129" name="Group 14"/>
            <p:cNvGrpSpPr>
              <a:grpSpLocks/>
            </p:cNvGrpSpPr>
            <p:nvPr/>
          </p:nvGrpSpPr>
          <p:grpSpPr bwMode="auto">
            <a:xfrm>
              <a:off x="2746" y="648"/>
              <a:ext cx="5011" cy="1374"/>
              <a:chOff x="2741" y="859"/>
              <a:chExt cx="5012" cy="1374"/>
            </a:xfrm>
          </p:grpSpPr>
          <p:sp>
            <p:nvSpPr>
              <p:cNvPr id="124943" name="AutoShape 15"/>
              <p:cNvSpPr>
                <a:spLocks noChangeArrowheads="1"/>
              </p:cNvSpPr>
              <p:nvPr/>
            </p:nvSpPr>
            <p:spPr bwMode="auto">
              <a:xfrm>
                <a:off x="4888" y="1461"/>
                <a:ext cx="794" cy="772"/>
              </a:xfrm>
              <a:prstGeom prst="can">
                <a:avLst>
                  <a:gd name="adj" fmla="val 25000"/>
                </a:avLst>
              </a:prstGeom>
              <a:solidFill>
                <a:srgbClr val="FFFF99"/>
              </a:solidFill>
              <a:ln w="6350">
                <a:solidFill>
                  <a:srgbClr val="000000"/>
                </a:solidFill>
                <a:round/>
                <a:headEnd/>
                <a:tailEnd/>
              </a:ln>
              <a:effectLst>
                <a:outerShdw dist="35921" dir="2700000" algn="ctr" rotWithShape="0">
                  <a:srgbClr val="808080">
                    <a:alpha val="50000"/>
                  </a:srgbClr>
                </a:outerShdw>
              </a:effectLst>
            </p:spPr>
            <p:txBody>
              <a:bodyPr anchor="ctr"/>
              <a:lstStyle/>
              <a:p>
                <a:pPr algn="ctr" eaLnBrk="1" hangingPunct="1">
                  <a:spcBef>
                    <a:spcPct val="50000"/>
                  </a:spcBef>
                  <a:defRPr/>
                </a:pPr>
                <a:endParaRPr lang="en-US" altLang="zh-CN" sz="1600">
                  <a:solidFill>
                    <a:srgbClr val="000000"/>
                  </a:solidFill>
                  <a:ea typeface="宋体" panose="02010600030101010101" pitchFamily="2" charset="-122"/>
                </a:endParaRPr>
              </a:p>
              <a:p>
                <a:pPr algn="ctr" eaLnBrk="1" hangingPunct="1">
                  <a:spcBef>
                    <a:spcPct val="50000"/>
                  </a:spcBef>
                  <a:defRPr/>
                </a:pPr>
                <a:r>
                  <a:rPr lang="zh-CN" altLang="en-US" sz="1600">
                    <a:solidFill>
                      <a:srgbClr val="000000"/>
                    </a:solidFill>
                    <a:ea typeface="宋体" panose="02010600030101010101" pitchFamily="2" charset="-122"/>
                  </a:rPr>
                  <a:t>软件</a:t>
                </a:r>
              </a:p>
              <a:p>
                <a:pPr algn="ctr" eaLnBrk="1" hangingPunct="1">
                  <a:lnSpc>
                    <a:spcPct val="96000"/>
                  </a:lnSpc>
                  <a:defRPr/>
                </a:pPr>
                <a:r>
                  <a:rPr lang="zh-CN" altLang="en-US" sz="1600">
                    <a:solidFill>
                      <a:srgbClr val="000000"/>
                    </a:solidFill>
                    <a:effectLst>
                      <a:outerShdw blurRad="38100" dist="38100" dir="2700000" algn="tl">
                        <a:srgbClr val="FFFFFF"/>
                      </a:outerShdw>
                    </a:effectLst>
                    <a:ea typeface="宋体" panose="02010600030101010101" pitchFamily="2" charset="-122"/>
                  </a:rPr>
                  <a:t>设计</a:t>
                </a:r>
              </a:p>
              <a:p>
                <a:pPr algn="ctr" eaLnBrk="1" hangingPunct="1">
                  <a:defRPr/>
                </a:pPr>
                <a:endParaRPr lang="en-US" altLang="zh-CN" sz="1600"/>
              </a:p>
            </p:txBody>
          </p:sp>
          <p:sp>
            <p:nvSpPr>
              <p:cNvPr id="5132" name="Oval 16"/>
              <p:cNvSpPr>
                <a:spLocks noChangeArrowheads="1"/>
              </p:cNvSpPr>
              <p:nvPr/>
            </p:nvSpPr>
            <p:spPr bwMode="auto">
              <a:xfrm>
                <a:off x="3247" y="859"/>
                <a:ext cx="1162" cy="615"/>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ts val="300"/>
                  </a:spcBef>
                </a:pPr>
                <a:r>
                  <a:rPr lang="zh-CN" altLang="en-US" sz="1600">
                    <a:solidFill>
                      <a:srgbClr val="000000"/>
                    </a:solidFill>
                    <a:latin typeface="宋体" panose="02010600030101010101" pitchFamily="2" charset="-122"/>
                    <a:ea typeface="宋体" panose="02010600030101010101" pitchFamily="2" charset="-122"/>
                  </a:rPr>
                  <a:t>高可靠性</a:t>
                </a:r>
                <a:endParaRPr lang="zh-CN" altLang="en-US" sz="1600"/>
              </a:p>
            </p:txBody>
          </p:sp>
          <p:sp>
            <p:nvSpPr>
              <p:cNvPr id="5133" name="Oval 17"/>
              <p:cNvSpPr>
                <a:spLocks noChangeArrowheads="1"/>
              </p:cNvSpPr>
              <p:nvPr/>
            </p:nvSpPr>
            <p:spPr bwMode="auto">
              <a:xfrm>
                <a:off x="6061" y="893"/>
                <a:ext cx="1186" cy="614"/>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88000"/>
                  </a:lnSpc>
                </a:pPr>
                <a:r>
                  <a:rPr lang="zh-CN" altLang="en-US" sz="1600">
                    <a:solidFill>
                      <a:srgbClr val="000000"/>
                    </a:solidFill>
                    <a:latin typeface="宋体" panose="02010600030101010101" pitchFamily="2" charset="-122"/>
                    <a:ea typeface="宋体" panose="02010600030101010101" pitchFamily="2" charset="-122"/>
                  </a:rPr>
                  <a:t>高可维</a:t>
                </a:r>
              </a:p>
              <a:p>
                <a:pPr algn="ctr" eaLnBrk="1" hangingPunct="1">
                  <a:lnSpc>
                    <a:spcPct val="88000"/>
                  </a:lnSpc>
                </a:pPr>
                <a:r>
                  <a:rPr lang="zh-CN" altLang="en-US" sz="1600">
                    <a:solidFill>
                      <a:srgbClr val="000000"/>
                    </a:solidFill>
                    <a:latin typeface="宋体" panose="02010600030101010101" pitchFamily="2" charset="-122"/>
                    <a:ea typeface="宋体" panose="02010600030101010101" pitchFamily="2" charset="-122"/>
                  </a:rPr>
                  <a:t>护性</a:t>
                </a:r>
                <a:endParaRPr lang="zh-CN" altLang="en-US" sz="1600"/>
              </a:p>
            </p:txBody>
          </p:sp>
          <p:sp>
            <p:nvSpPr>
              <p:cNvPr id="5134" name="Oval 18"/>
              <p:cNvSpPr>
                <a:spLocks noChangeArrowheads="1"/>
              </p:cNvSpPr>
              <p:nvPr/>
            </p:nvSpPr>
            <p:spPr bwMode="auto">
              <a:xfrm>
                <a:off x="6567" y="1557"/>
                <a:ext cx="1186" cy="630"/>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88000"/>
                  </a:lnSpc>
                </a:pPr>
                <a:r>
                  <a:rPr lang="zh-CN" altLang="en-US" sz="1600">
                    <a:solidFill>
                      <a:srgbClr val="000000"/>
                    </a:solidFill>
                    <a:latin typeface="宋体" panose="02010600030101010101" pitchFamily="2" charset="-122"/>
                    <a:ea typeface="宋体" panose="02010600030101010101" pitchFamily="2" charset="-122"/>
                  </a:rPr>
                  <a:t>高可理</a:t>
                </a:r>
              </a:p>
              <a:p>
                <a:pPr algn="ctr" eaLnBrk="1" hangingPunct="1">
                  <a:lnSpc>
                    <a:spcPct val="88000"/>
                  </a:lnSpc>
                </a:pPr>
                <a:r>
                  <a:rPr lang="zh-CN" altLang="en-US" sz="1600">
                    <a:solidFill>
                      <a:srgbClr val="000000"/>
                    </a:solidFill>
                    <a:latin typeface="宋体" panose="02010600030101010101" pitchFamily="2" charset="-122"/>
                    <a:ea typeface="宋体" panose="02010600030101010101" pitchFamily="2" charset="-122"/>
                  </a:rPr>
                  <a:t>解性</a:t>
                </a:r>
                <a:endParaRPr lang="zh-CN" altLang="en-US" sz="1600"/>
              </a:p>
            </p:txBody>
          </p:sp>
          <p:sp>
            <p:nvSpPr>
              <p:cNvPr id="5135" name="Oval 19"/>
              <p:cNvSpPr>
                <a:spLocks noChangeArrowheads="1"/>
              </p:cNvSpPr>
              <p:nvPr/>
            </p:nvSpPr>
            <p:spPr bwMode="auto">
              <a:xfrm>
                <a:off x="2741" y="1531"/>
                <a:ext cx="1195" cy="628"/>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ts val="300"/>
                  </a:spcBef>
                </a:pPr>
                <a:r>
                  <a:rPr lang="zh-CN" altLang="en-US" sz="1600">
                    <a:solidFill>
                      <a:srgbClr val="000000"/>
                    </a:solidFill>
                    <a:latin typeface="宋体" panose="02010600030101010101" pitchFamily="2" charset="-122"/>
                    <a:ea typeface="宋体" panose="02010600030101010101" pitchFamily="2" charset="-122"/>
                  </a:rPr>
                  <a:t>高效率</a:t>
                </a:r>
                <a:endParaRPr lang="zh-CN" altLang="en-US" sz="1600"/>
              </a:p>
            </p:txBody>
          </p:sp>
          <p:sp>
            <p:nvSpPr>
              <p:cNvPr id="5136" name="AutoShape 20"/>
              <p:cNvSpPr>
                <a:spLocks noChangeArrowheads="1"/>
              </p:cNvSpPr>
              <p:nvPr/>
            </p:nvSpPr>
            <p:spPr bwMode="auto">
              <a:xfrm rot="2222235">
                <a:off x="4416" y="1212"/>
                <a:ext cx="520" cy="290"/>
              </a:xfrm>
              <a:prstGeom prst="rightArrow">
                <a:avLst>
                  <a:gd name="adj1" fmla="val 50000"/>
                  <a:gd name="adj2" fmla="val 44828"/>
                </a:avLst>
              </a:prstGeom>
              <a:gradFill rotWithShape="0">
                <a:gsLst>
                  <a:gs pos="0">
                    <a:srgbClr val="666666"/>
                  </a:gs>
                  <a:gs pos="100000">
                    <a:srgbClr val="FFFFFF"/>
                  </a:gs>
                </a:gsLst>
                <a:lin ang="18900000" scaled="1"/>
              </a:gra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000000"/>
                      </a:outerShdw>
                    </a:effectLst>
                  </a14:hiddenEffects>
                </a:ext>
              </a:extLst>
            </p:spPr>
            <p:txBody>
              <a:bodyPr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5137" name="AutoShape 21"/>
              <p:cNvSpPr>
                <a:spLocks noChangeArrowheads="1"/>
              </p:cNvSpPr>
              <p:nvPr/>
            </p:nvSpPr>
            <p:spPr bwMode="auto">
              <a:xfrm rot="-3828">
                <a:off x="4093" y="1754"/>
                <a:ext cx="734" cy="335"/>
              </a:xfrm>
              <a:prstGeom prst="rightArrow">
                <a:avLst>
                  <a:gd name="adj1" fmla="val 50000"/>
                  <a:gd name="adj2" fmla="val 54776"/>
                </a:avLst>
              </a:prstGeom>
              <a:gradFill rotWithShape="0">
                <a:gsLst>
                  <a:gs pos="0">
                    <a:srgbClr val="FFFFFF"/>
                  </a:gs>
                  <a:gs pos="100000">
                    <a:srgbClr val="2A2A2A"/>
                  </a:gs>
                </a:gsLst>
                <a:lin ang="5400000" scaled="1"/>
              </a:gra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000000"/>
                      </a:outerShdw>
                    </a:effectLst>
                  </a14:hiddenEffects>
                </a:ext>
              </a:extLst>
            </p:spPr>
            <p:txBody>
              <a:bodyPr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5138" name="AutoShape 22"/>
              <p:cNvSpPr>
                <a:spLocks noChangeArrowheads="1"/>
              </p:cNvSpPr>
              <p:nvPr/>
            </p:nvSpPr>
            <p:spPr bwMode="auto">
              <a:xfrm rot="-10799359">
                <a:off x="5745" y="1766"/>
                <a:ext cx="770" cy="307"/>
              </a:xfrm>
              <a:prstGeom prst="rightArrow">
                <a:avLst>
                  <a:gd name="adj1" fmla="val 50000"/>
                  <a:gd name="adj2" fmla="val 62704"/>
                </a:avLst>
              </a:prstGeom>
              <a:gradFill rotWithShape="0">
                <a:gsLst>
                  <a:gs pos="0">
                    <a:srgbClr val="FFFFFF"/>
                  </a:gs>
                  <a:gs pos="100000">
                    <a:srgbClr val="767676"/>
                  </a:gs>
                </a:gsLst>
                <a:lin ang="5400000" scaled="1"/>
              </a:gra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000000"/>
                      </a:outerShdw>
                    </a:effectLst>
                  </a14:hiddenEffects>
                </a:ext>
              </a:extLst>
            </p:spPr>
            <p:txBody>
              <a:bodyPr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5139" name="AutoShape 23"/>
              <p:cNvSpPr>
                <a:spLocks noChangeArrowheads="1"/>
              </p:cNvSpPr>
              <p:nvPr/>
            </p:nvSpPr>
            <p:spPr bwMode="auto">
              <a:xfrm rot="8571741">
                <a:off x="5574" y="1214"/>
                <a:ext cx="489" cy="290"/>
              </a:xfrm>
              <a:prstGeom prst="rightArrow">
                <a:avLst>
                  <a:gd name="adj1" fmla="val 50000"/>
                  <a:gd name="adj2" fmla="val 42155"/>
                </a:avLst>
              </a:prstGeom>
              <a:gradFill rotWithShape="0">
                <a:gsLst>
                  <a:gs pos="0">
                    <a:srgbClr val="FFFFFF"/>
                  </a:gs>
                  <a:gs pos="100000">
                    <a:srgbClr val="767676"/>
                  </a:gs>
                </a:gsLst>
                <a:lin ang="2700000" scaled="1"/>
              </a:gra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000000"/>
                      </a:outerShdw>
                    </a:effectLst>
                  </a14:hiddenEffects>
                </a:ext>
              </a:extLst>
            </p:spPr>
            <p:txBody>
              <a:bodyPr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grpSp>
        <p:sp>
          <p:nvSpPr>
            <p:cNvPr id="5130" name="Text Box 24"/>
            <p:cNvSpPr txBox="1">
              <a:spLocks noChangeArrowheads="1"/>
            </p:cNvSpPr>
            <p:nvPr/>
          </p:nvSpPr>
          <p:spPr bwMode="auto">
            <a:xfrm>
              <a:off x="3998" y="2143"/>
              <a:ext cx="2589" cy="419"/>
            </a:xfrm>
            <a:prstGeom prst="rect">
              <a:avLst/>
            </a:prstGeom>
            <a:noFill/>
            <a:ln>
              <a:noFill/>
            </a:ln>
            <a:effectLst/>
            <a:extLst>
              <a:ext uri="{909E8E84-426E-40DD-AFC4-6F175D3DCCD1}">
                <a14:hiddenFill xmlns="" xmlns:a14="http://schemas.microsoft.com/office/drawing/2010/main">
                  <a:solidFill>
                    <a:srgbClr val="FF9900"/>
                  </a:solidFill>
                </a14:hiddenFill>
              </a:ext>
              <a:ext uri="{91240B29-F687-4F45-9708-019B960494DF}">
                <a14:hiddenLine xmlns="" xmlns:a14="http://schemas.microsoft.com/office/drawing/2010/main" w="9525">
                  <a:solidFill>
                    <a:srgbClr val="FFFFFF"/>
                  </a:solidFill>
                  <a:miter lim="800000"/>
                  <a:headEnd/>
                  <a:tailEnd/>
                </a14:hiddenLine>
              </a:ext>
              <a:ext uri="{AF507438-7753-43E0-B8FC-AC1667EBCBE1}">
                <a14:hiddenEffects xmlns="" xmlns:a14="http://schemas.microsoft.com/office/drawing/2010/main">
                  <a:effectLst>
                    <a:outerShdw dist="35921" dir="2700000" algn="ctr" rotWithShape="0">
                      <a:srgbClr val="000000"/>
                    </a:outerShdw>
                  </a:effectLst>
                </a14:hiddenEffects>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1600" b="0">
                  <a:ea typeface="宋体" panose="02010600030101010101" pitchFamily="2" charset="-122"/>
                </a:rPr>
                <a:t>软件设计的目标</a:t>
              </a:r>
              <a:endParaRPr lang="zh-CN" altLang="en-US" sz="1600"/>
            </a:p>
          </p:txBody>
        </p:sp>
      </p:grpSp>
      <p:sp>
        <p:nvSpPr>
          <p:cNvPr id="124953" name="Text Box 25"/>
          <p:cNvSpPr txBox="1">
            <a:spLocks noChangeArrowheads="1"/>
          </p:cNvSpPr>
          <p:nvPr/>
        </p:nvSpPr>
        <p:spPr bwMode="auto">
          <a:xfrm>
            <a:off x="476250" y="3924300"/>
            <a:ext cx="8372475" cy="2076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bg1"/>
                </a:solidFill>
                <a:latin typeface="Times New Roman" panose="02020603050405020304" pitchFamily="18" charset="0"/>
                <a:ea typeface="楷体_GB2312" pitchFamily="49" charset="-122"/>
              </a:defRPr>
            </a:lvl1pPr>
            <a:lvl2pPr marL="914400" indent="-457200">
              <a:defRPr kumimoji="1" sz="2400" b="1">
                <a:solidFill>
                  <a:schemeClr val="bg1"/>
                </a:solidFill>
                <a:latin typeface="Times New Roman" panose="02020603050405020304" pitchFamily="18" charset="0"/>
                <a:ea typeface="楷体_GB2312" pitchFamily="49" charset="-122"/>
              </a:defRPr>
            </a:lvl2pPr>
            <a:lvl3pPr marL="1371600" indent="-457200">
              <a:defRPr kumimoji="1" sz="2400" b="1">
                <a:solidFill>
                  <a:schemeClr val="bg1"/>
                </a:solidFill>
                <a:latin typeface="Times New Roman" panose="02020603050405020304" pitchFamily="18" charset="0"/>
                <a:ea typeface="楷体_GB2312" pitchFamily="49" charset="-122"/>
              </a:defRPr>
            </a:lvl3pPr>
            <a:lvl4pPr marL="1828800" indent="-457200">
              <a:defRPr kumimoji="1" sz="2400" b="1">
                <a:solidFill>
                  <a:schemeClr val="bg1"/>
                </a:solidFill>
                <a:latin typeface="Times New Roman" panose="02020603050405020304" pitchFamily="18" charset="0"/>
                <a:ea typeface="楷体_GB2312" pitchFamily="49" charset="-122"/>
              </a:defRPr>
            </a:lvl4pPr>
            <a:lvl5pPr marL="2286000" indent="-457200">
              <a:defRPr kumimoji="1" sz="2400" b="1">
                <a:solidFill>
                  <a:schemeClr val="bg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2600" dirty="0">
                <a:latin typeface="+mn-lt"/>
                <a:ea typeface="楷体" pitchFamily="49" charset="-122"/>
              </a:rPr>
              <a:t>衡量软件设计的目标的</a:t>
            </a:r>
            <a:r>
              <a:rPr lang="zh-CN" altLang="en-US" dirty="0">
                <a:latin typeface="+mn-lt"/>
                <a:ea typeface="楷体" pitchFamily="49" charset="-122"/>
              </a:rPr>
              <a:t>准则</a:t>
            </a:r>
            <a:r>
              <a:rPr lang="zh-CN" altLang="en-US" sz="2600" dirty="0">
                <a:latin typeface="+mn-lt"/>
                <a:ea typeface="楷体" pitchFamily="49" charset="-122"/>
              </a:rPr>
              <a:t>： </a:t>
            </a:r>
          </a:p>
          <a:p>
            <a:pPr eaLnBrk="1" hangingPunct="1"/>
            <a:r>
              <a:rPr lang="zh-CN" altLang="en-US" sz="2600" dirty="0">
                <a:latin typeface="+mn-lt"/>
                <a:ea typeface="楷体" pitchFamily="49" charset="-122"/>
              </a:rPr>
              <a:t>     软件实体有明显的层次结构，利于软件元素间控制；</a:t>
            </a:r>
          </a:p>
          <a:p>
            <a:pPr eaLnBrk="1" hangingPunct="1"/>
            <a:r>
              <a:rPr lang="zh-CN" altLang="en-US" sz="2600" dirty="0">
                <a:latin typeface="+mn-lt"/>
                <a:ea typeface="楷体" pitchFamily="49" charset="-122"/>
              </a:rPr>
              <a:t>     软件实体应该是模块化的，模块具有独立功能；</a:t>
            </a:r>
          </a:p>
          <a:p>
            <a:pPr eaLnBrk="1" hangingPunct="1"/>
            <a:r>
              <a:rPr lang="zh-CN" altLang="en-US" dirty="0">
                <a:latin typeface="+mn-lt"/>
                <a:ea typeface="楷体" pitchFamily="49" charset="-122"/>
              </a:rPr>
              <a:t>     </a:t>
            </a:r>
            <a:r>
              <a:rPr lang="zh-CN" altLang="en-US" sz="2600" dirty="0">
                <a:latin typeface="+mn-lt"/>
                <a:ea typeface="楷体" pitchFamily="49" charset="-122"/>
              </a:rPr>
              <a:t>设计规格说明清晰、简洁、完整和无二义性。</a:t>
            </a:r>
          </a:p>
          <a:p>
            <a:pPr eaLnBrk="1" hangingPunct="1"/>
            <a:r>
              <a:rPr lang="zh-CN" altLang="en-US" sz="2600" dirty="0">
                <a:latin typeface="+mn-lt"/>
                <a:ea typeface="楷体" pitchFamily="49" charset="-122"/>
              </a:rPr>
              <a:t>     软件实体与环境的界面清晰；</a:t>
            </a:r>
          </a:p>
        </p:txBody>
      </p:sp>
      <p:pic>
        <p:nvPicPr>
          <p:cNvPr id="124954" name="Picture 26" descr="变色小球"/>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657225" y="4565650"/>
            <a:ext cx="127000" cy="13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4955" name="Picture 27" descr="变色小球"/>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657225" y="4979988"/>
            <a:ext cx="127000" cy="13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4956" name="Picture 28" descr="变色小球"/>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657225" y="5394325"/>
            <a:ext cx="127000" cy="13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4957" name="Picture 29" descr="变色小球"/>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657225" y="5808663"/>
            <a:ext cx="127000" cy="13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4953"/>
                                        </p:tgtEl>
                                        <p:attrNameLst>
                                          <p:attrName>style.visibility</p:attrName>
                                        </p:attrNameLst>
                                      </p:cBhvr>
                                      <p:to>
                                        <p:strVal val="visible"/>
                                      </p:to>
                                    </p:set>
                                    <p:animEffect transition="in" filter="wipe(up)">
                                      <p:cBhvr>
                                        <p:cTn id="7" dur="1000"/>
                                        <p:tgtEl>
                                          <p:spTgt spid="124953"/>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1249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9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9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0" y="0"/>
            <a:ext cx="5334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bg1"/>
                </a:solidFill>
                <a:latin typeface="Times New Roman" panose="02020603050405020304" pitchFamily="18" charset="0"/>
                <a:ea typeface="楷体_GB2312" pitchFamily="49" charset="-122"/>
              </a:defRPr>
            </a:lvl1pPr>
            <a:lvl2pPr>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lvl="1" algn="just"/>
            <a:endParaRPr lang="zh-CN" altLang="zh-CN" sz="2800">
              <a:solidFill>
                <a:schemeClr val="tx1"/>
              </a:solidFill>
              <a:latin typeface="隶书" panose="02010509060101010101" pitchFamily="49" charset="-122"/>
              <a:ea typeface="隶书" panose="02010509060101010101" pitchFamily="49" charset="-122"/>
            </a:endParaRPr>
          </a:p>
        </p:txBody>
      </p:sp>
      <p:sp>
        <p:nvSpPr>
          <p:cNvPr id="32771" name="Text Box 5"/>
          <p:cNvSpPr txBox="1">
            <a:spLocks noChangeArrowheads="1"/>
          </p:cNvSpPr>
          <p:nvPr/>
        </p:nvSpPr>
        <p:spPr bwMode="auto">
          <a:xfrm>
            <a:off x="500034" y="1428736"/>
            <a:ext cx="8101012" cy="292721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just" eaLnBrk="1" hangingPunct="1">
              <a:lnSpc>
                <a:spcPct val="120000"/>
              </a:lnSpc>
              <a:spcBef>
                <a:spcPct val="30000"/>
              </a:spcBef>
            </a:pPr>
            <a:r>
              <a:rPr lang="en-US" altLang="zh-CN" dirty="0" smtClean="0">
                <a:latin typeface="+mn-lt"/>
                <a:ea typeface="楷体" pitchFamily="49" charset="-122"/>
              </a:rPr>
              <a:t>         </a:t>
            </a:r>
            <a:r>
              <a:rPr lang="zh-CN" altLang="zh-CN" sz="2600" dirty="0" smtClean="0">
                <a:latin typeface="+mn-lt"/>
                <a:ea typeface="楷体" pitchFamily="49" charset="-122"/>
              </a:rPr>
              <a:t>模块</a:t>
            </a:r>
            <a:r>
              <a:rPr lang="zh-CN" altLang="zh-CN" sz="2600" dirty="0">
                <a:latin typeface="+mn-lt"/>
                <a:ea typeface="楷体" pitchFamily="49" charset="-122"/>
              </a:rPr>
              <a:t>（</a:t>
            </a:r>
            <a:r>
              <a:rPr lang="en-US" altLang="zh-CN" sz="2600" dirty="0">
                <a:latin typeface="+mn-lt"/>
                <a:ea typeface="楷体" pitchFamily="49" charset="-122"/>
              </a:rPr>
              <a:t>Module</a:t>
            </a:r>
            <a:r>
              <a:rPr lang="zh-CN" altLang="zh-CN" sz="2600" dirty="0">
                <a:latin typeface="+mn-lt"/>
                <a:ea typeface="楷体" pitchFamily="49" charset="-122"/>
              </a:rPr>
              <a:t>）是命名的程序对象的集合，如过程、函数、类等。模块是构成软件系统结构的基本元素。一个大的系统总是由若干稍小的功能模块聚合而成的，而这些子模块可能又由更小的模块构成。如何对系统进行合理的分解是个值得考虑的问题，因为模块划分好坏将会决定整个系统的质量。</a:t>
            </a:r>
            <a:endParaRPr lang="zh-CN" altLang="en-US" sz="2600" dirty="0">
              <a:latin typeface="+mn-lt"/>
              <a:ea typeface="楷体" pitchFamily="49" charset="-122"/>
            </a:endParaRPr>
          </a:p>
        </p:txBody>
      </p:sp>
      <p:sp>
        <p:nvSpPr>
          <p:cNvPr id="32772" name="Text Box 9"/>
          <p:cNvSpPr txBox="1">
            <a:spLocks noChangeArrowheads="1"/>
          </p:cNvSpPr>
          <p:nvPr/>
        </p:nvSpPr>
        <p:spPr bwMode="auto">
          <a:xfrm>
            <a:off x="428596" y="642918"/>
            <a:ext cx="7985125"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15000"/>
              </a:spcBef>
            </a:pPr>
            <a:r>
              <a:rPr lang="en-US" altLang="zh-CN" sz="2800" dirty="0">
                <a:solidFill>
                  <a:srgbClr val="FFFF00"/>
                </a:solidFill>
                <a:latin typeface="楷体" pitchFamily="49" charset="-122"/>
                <a:ea typeface="楷体" pitchFamily="49" charset="-122"/>
              </a:rPr>
              <a:t>3.2.7 </a:t>
            </a:r>
            <a:r>
              <a:rPr lang="zh-CN" altLang="en-US" sz="2800" dirty="0">
                <a:solidFill>
                  <a:srgbClr val="FFFF00"/>
                </a:solidFill>
                <a:latin typeface="楷体" pitchFamily="49" charset="-122"/>
                <a:ea typeface="楷体" pitchFamily="49" charset="-122"/>
              </a:rPr>
              <a:t>模块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0" y="0"/>
            <a:ext cx="5334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bg1"/>
                </a:solidFill>
                <a:latin typeface="Times New Roman" panose="02020603050405020304" pitchFamily="18" charset="0"/>
                <a:ea typeface="楷体_GB2312" pitchFamily="49" charset="-122"/>
              </a:defRPr>
            </a:lvl1pPr>
            <a:lvl2pPr>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lvl="1" algn="just"/>
            <a:endParaRPr lang="zh-CN" altLang="zh-CN" sz="2800">
              <a:solidFill>
                <a:schemeClr val="tx1"/>
              </a:solidFill>
              <a:latin typeface="隶书" panose="02010509060101010101" pitchFamily="49" charset="-122"/>
              <a:ea typeface="隶书" panose="02010509060101010101" pitchFamily="49" charset="-122"/>
            </a:endParaRPr>
          </a:p>
        </p:txBody>
      </p:sp>
      <p:sp>
        <p:nvSpPr>
          <p:cNvPr id="33795" name="Text Box 5"/>
          <p:cNvSpPr txBox="1">
            <a:spLocks noChangeArrowheads="1"/>
          </p:cNvSpPr>
          <p:nvPr/>
        </p:nvSpPr>
        <p:spPr bwMode="auto">
          <a:xfrm>
            <a:off x="566738" y="1042988"/>
            <a:ext cx="8101012" cy="1379537"/>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indent="627063" algn="just" eaLnBrk="1" hangingPunct="1">
              <a:lnSpc>
                <a:spcPct val="120000"/>
              </a:lnSpc>
              <a:spcBef>
                <a:spcPct val="30000"/>
              </a:spcBef>
            </a:pPr>
            <a:r>
              <a:rPr lang="zh-CN" altLang="zh-CN" dirty="0">
                <a:latin typeface="楷体" pitchFamily="49" charset="-122"/>
                <a:ea typeface="楷体" pitchFamily="49" charset="-122"/>
              </a:rPr>
              <a:t>模块分解的目的是将系统“分而治之”，以降低问题的复杂性，使软件结构清晰，便于阅读和理解，易于测试和调试，因而也有助于提高软件的可靠性。</a:t>
            </a:r>
            <a:endParaRPr lang="zh-CN" altLang="en-US" sz="2800" dirty="0">
              <a:latin typeface="楷体" pitchFamily="49" charset="-122"/>
              <a:ea typeface="楷体" pitchFamily="49" charset="-122"/>
            </a:endParaRPr>
          </a:p>
        </p:txBody>
      </p:sp>
      <p:sp>
        <p:nvSpPr>
          <p:cNvPr id="33796" name="Text Box 9"/>
          <p:cNvSpPr txBox="1">
            <a:spLocks noChangeArrowheads="1"/>
          </p:cNvSpPr>
          <p:nvPr/>
        </p:nvSpPr>
        <p:spPr bwMode="auto">
          <a:xfrm>
            <a:off x="476250" y="458788"/>
            <a:ext cx="7985125"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15000"/>
              </a:spcBef>
            </a:pPr>
            <a:r>
              <a:rPr lang="en-US" altLang="zh-CN" sz="2800" dirty="0">
                <a:solidFill>
                  <a:srgbClr val="FFFF00"/>
                </a:solidFill>
                <a:latin typeface="楷体" pitchFamily="49" charset="-122"/>
                <a:ea typeface="楷体" pitchFamily="49" charset="-122"/>
              </a:rPr>
              <a:t>1.</a:t>
            </a:r>
            <a:r>
              <a:rPr lang="zh-CN" altLang="en-US" sz="2800" dirty="0">
                <a:solidFill>
                  <a:srgbClr val="FFFF00"/>
                </a:solidFill>
                <a:latin typeface="楷体" pitchFamily="49" charset="-122"/>
                <a:ea typeface="楷体" pitchFamily="49" charset="-122"/>
              </a:rPr>
              <a:t>模块分解的目的</a:t>
            </a:r>
          </a:p>
        </p:txBody>
      </p:sp>
      <p:pic>
        <p:nvPicPr>
          <p:cNvPr id="33797" name="图片 1"/>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2501900" y="2432050"/>
            <a:ext cx="3825875" cy="3673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0" y="0"/>
            <a:ext cx="5334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bg1"/>
                </a:solidFill>
                <a:latin typeface="Times New Roman" panose="02020603050405020304" pitchFamily="18" charset="0"/>
                <a:ea typeface="楷体_GB2312" pitchFamily="49" charset="-122"/>
              </a:defRPr>
            </a:lvl1pPr>
            <a:lvl2pPr>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lvl="1" algn="just"/>
            <a:endParaRPr lang="zh-CN" altLang="zh-CN" sz="2800">
              <a:solidFill>
                <a:schemeClr val="tx1"/>
              </a:solidFill>
              <a:latin typeface="隶书" panose="02010509060101010101" pitchFamily="49" charset="-122"/>
              <a:ea typeface="隶书" panose="02010509060101010101" pitchFamily="49" charset="-122"/>
            </a:endParaRPr>
          </a:p>
        </p:txBody>
      </p:sp>
      <p:sp>
        <p:nvSpPr>
          <p:cNvPr id="8197" name="Text Box 5"/>
          <p:cNvSpPr txBox="1">
            <a:spLocks noChangeArrowheads="1"/>
          </p:cNvSpPr>
          <p:nvPr/>
        </p:nvSpPr>
        <p:spPr bwMode="auto">
          <a:xfrm>
            <a:off x="566738" y="1042988"/>
            <a:ext cx="8101012" cy="489426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zh-CN" dirty="0">
                <a:latin typeface="楷体" pitchFamily="49" charset="-122"/>
                <a:ea typeface="楷体" pitchFamily="49" charset="-122"/>
              </a:rPr>
              <a:t>模块具有如下三个基本属性：</a:t>
            </a:r>
          </a:p>
          <a:p>
            <a:pPr marL="342900" indent="-342900" eaLnBrk="1" hangingPunct="1">
              <a:buFont typeface="Arial" panose="020B0604020202020204" pitchFamily="34" charset="0"/>
              <a:buChar char="•"/>
              <a:defRPr/>
            </a:pPr>
            <a:r>
              <a:rPr lang="zh-CN" altLang="zh-CN" dirty="0">
                <a:latin typeface="楷体" pitchFamily="49" charset="-122"/>
                <a:ea typeface="楷体" pitchFamily="49" charset="-122"/>
              </a:rPr>
              <a:t>功能：指该模块实现什么功能，做什么事情。必须注意，这里所说的模块功能，应是该模块本身的功能加上它所调用的所有子模块的功能。</a:t>
            </a:r>
          </a:p>
          <a:p>
            <a:pPr marL="342900" indent="-342900" eaLnBrk="1" hangingPunct="1">
              <a:buFont typeface="Arial" panose="020B0604020202020204" pitchFamily="34" charset="0"/>
              <a:buChar char="•"/>
              <a:defRPr/>
            </a:pPr>
            <a:r>
              <a:rPr lang="zh-CN" altLang="zh-CN" dirty="0">
                <a:latin typeface="楷体" pitchFamily="49" charset="-122"/>
                <a:ea typeface="楷体" pitchFamily="49" charset="-122"/>
              </a:rPr>
              <a:t>逻辑：描述模块内部怎么做。</a:t>
            </a:r>
          </a:p>
          <a:p>
            <a:pPr marL="342900" indent="-342900" eaLnBrk="1" hangingPunct="1">
              <a:buFont typeface="Arial" panose="020B0604020202020204" pitchFamily="34" charset="0"/>
              <a:buChar char="•"/>
              <a:defRPr/>
            </a:pPr>
            <a:r>
              <a:rPr lang="zh-CN" altLang="zh-CN" dirty="0">
                <a:latin typeface="楷体" pitchFamily="49" charset="-122"/>
                <a:ea typeface="楷体" pitchFamily="49" charset="-122"/>
              </a:rPr>
              <a:t>状态：该模块使用时的环境和条件。</a:t>
            </a:r>
          </a:p>
          <a:p>
            <a:pPr indent="627063" eaLnBrk="1" hangingPunct="1">
              <a:defRPr/>
            </a:pPr>
            <a:r>
              <a:rPr lang="zh-CN" altLang="zh-CN" dirty="0">
                <a:latin typeface="楷体" pitchFamily="49" charset="-122"/>
                <a:ea typeface="楷体" pitchFamily="49" charset="-122"/>
              </a:rPr>
              <a:t>所谓模块的独立性，是指软件系统中每个模块只涉及软件要求的具体的子功能，而和软件系统中其他的模块的接口是简单的。即独立性的模块应具有专一功能，模块之间无过多的相互作用的模块。</a:t>
            </a:r>
          </a:p>
          <a:p>
            <a:pPr indent="627063" eaLnBrk="1" hangingPunct="1">
              <a:defRPr/>
            </a:pPr>
            <a:r>
              <a:rPr lang="zh-CN" altLang="zh-CN" dirty="0">
                <a:latin typeface="楷体" pitchFamily="49" charset="-122"/>
                <a:ea typeface="楷体" pitchFamily="49" charset="-122"/>
              </a:rPr>
              <a:t>这种类型的模块可以并行开发，模块独立性越强，并行开发越容易。独立性强的模块，还能减少错误的影响，使模块容易组合、修改及测试。</a:t>
            </a:r>
            <a:endParaRPr lang="zh-CN" altLang="en-US" sz="2800" dirty="0">
              <a:latin typeface="楷体" pitchFamily="49" charset="-122"/>
              <a:ea typeface="楷体" pitchFamily="49" charset="-122"/>
            </a:endParaRPr>
          </a:p>
        </p:txBody>
      </p:sp>
      <p:sp>
        <p:nvSpPr>
          <p:cNvPr id="34820" name="Text Box 9"/>
          <p:cNvSpPr txBox="1">
            <a:spLocks noChangeArrowheads="1"/>
          </p:cNvSpPr>
          <p:nvPr/>
        </p:nvSpPr>
        <p:spPr bwMode="auto">
          <a:xfrm>
            <a:off x="476250" y="458788"/>
            <a:ext cx="7985125"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15000"/>
              </a:spcBef>
            </a:pPr>
            <a:r>
              <a:rPr lang="en-US" altLang="zh-CN" sz="2800" dirty="0">
                <a:solidFill>
                  <a:srgbClr val="FFFF00"/>
                </a:solidFill>
                <a:latin typeface="楷体" pitchFamily="49" charset="-122"/>
                <a:ea typeface="楷体" pitchFamily="49" charset="-122"/>
              </a:rPr>
              <a:t>2.</a:t>
            </a:r>
            <a:r>
              <a:rPr lang="zh-CN" altLang="en-US" sz="2800" dirty="0">
                <a:solidFill>
                  <a:srgbClr val="FFFF00"/>
                </a:solidFill>
                <a:latin typeface="楷体" pitchFamily="49" charset="-122"/>
                <a:ea typeface="楷体" pitchFamily="49" charset="-122"/>
              </a:rPr>
              <a:t>模块的独立性</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14"/>
          <p:cNvGrpSpPr>
            <a:grpSpLocks/>
          </p:cNvGrpSpPr>
          <p:nvPr/>
        </p:nvGrpSpPr>
        <p:grpSpPr bwMode="auto">
          <a:xfrm>
            <a:off x="476250" y="954088"/>
            <a:ext cx="8370888" cy="508000"/>
            <a:chOff x="521" y="1071"/>
            <a:chExt cx="4770" cy="320"/>
          </a:xfrm>
        </p:grpSpPr>
        <p:sp>
          <p:nvSpPr>
            <p:cNvPr id="35871" name="Rectangle 7"/>
            <p:cNvSpPr>
              <a:spLocks noChangeArrowheads="1"/>
            </p:cNvSpPr>
            <p:nvPr/>
          </p:nvSpPr>
          <p:spPr bwMode="auto">
            <a:xfrm>
              <a:off x="521" y="1071"/>
              <a:ext cx="4770"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bg1"/>
                  </a:solidFill>
                  <a:latin typeface="Times New Roman" panose="02020603050405020304" pitchFamily="18" charset="0"/>
                  <a:ea typeface="楷体_GB2312" pitchFamily="49" charset="-122"/>
                </a:defRPr>
              </a:lvl1pPr>
              <a:lvl2pPr>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lvl="1">
                <a:lnSpc>
                  <a:spcPct val="110000"/>
                </a:lnSpc>
              </a:pPr>
              <a:r>
                <a:rPr lang="en-US" altLang="zh-CN" dirty="0">
                  <a:solidFill>
                    <a:schemeClr val="tx1"/>
                  </a:solidFill>
                  <a:latin typeface="幼圆" panose="02010509060101010101" pitchFamily="49" charset="-122"/>
                  <a:ea typeface="幼圆" panose="02010509060101010101" pitchFamily="49" charset="-122"/>
                </a:rPr>
                <a:t> </a:t>
              </a:r>
              <a:r>
                <a:rPr lang="zh-CN" altLang="en-US" sz="2800" dirty="0">
                  <a:solidFill>
                    <a:srgbClr val="FFFF00"/>
                  </a:solidFill>
                  <a:latin typeface="楷体" pitchFamily="49" charset="-122"/>
                  <a:ea typeface="楷体" pitchFamily="49" charset="-122"/>
                </a:rPr>
                <a:t>耦合性</a:t>
              </a:r>
              <a:r>
                <a:rPr lang="zh-CN" altLang="en-US" sz="2800" dirty="0">
                  <a:solidFill>
                    <a:schemeClr val="tx1"/>
                  </a:solidFill>
                  <a:latin typeface="楷体" pitchFamily="49" charset="-122"/>
                  <a:ea typeface="楷体" pitchFamily="49" charset="-122"/>
                </a:rPr>
                <a:t>   用于描述模块之间联系的紧密程度。</a:t>
              </a:r>
            </a:p>
          </p:txBody>
        </p:sp>
        <p:pic>
          <p:nvPicPr>
            <p:cNvPr id="35872" name="Picture 9" descr="变色小球"/>
            <p:cNvPicPr>
              <a:picLocks noChangeAspect="1" noChangeArrowheads="1" noCrop="1"/>
            </p:cNvPicPr>
            <p:nvPr/>
          </p:nvPicPr>
          <p:blipFill>
            <a:blip r:embed="rId3">
              <a:extLst>
                <a:ext uri="{28A0092B-C50C-407E-A947-70E740481C1C}">
                  <a14:useLocalDpi xmlns="" xmlns:a14="http://schemas.microsoft.com/office/drawing/2010/main" val="0"/>
                </a:ext>
              </a:extLst>
            </a:blip>
            <a:srcRect/>
            <a:stretch>
              <a:fillRect/>
            </a:stretch>
          </p:blipFill>
          <p:spPr bwMode="auto">
            <a:xfrm>
              <a:off x="713" y="1211"/>
              <a:ext cx="125"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5843" name="Group 13"/>
          <p:cNvGrpSpPr>
            <a:grpSpLocks/>
          </p:cNvGrpSpPr>
          <p:nvPr/>
        </p:nvGrpSpPr>
        <p:grpSpPr bwMode="auto">
          <a:xfrm>
            <a:off x="701675" y="3519488"/>
            <a:ext cx="8056563" cy="508000"/>
            <a:chOff x="617" y="1515"/>
            <a:chExt cx="4506" cy="320"/>
          </a:xfrm>
        </p:grpSpPr>
        <p:sp>
          <p:nvSpPr>
            <p:cNvPr id="35869" name="Rectangle 8"/>
            <p:cNvSpPr>
              <a:spLocks noChangeArrowheads="1"/>
            </p:cNvSpPr>
            <p:nvPr/>
          </p:nvSpPr>
          <p:spPr bwMode="auto">
            <a:xfrm>
              <a:off x="617" y="1515"/>
              <a:ext cx="4506"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bg1"/>
                  </a:solidFill>
                  <a:latin typeface="Times New Roman" panose="02020603050405020304" pitchFamily="18" charset="0"/>
                  <a:ea typeface="楷体_GB2312" pitchFamily="49" charset="-122"/>
                </a:defRPr>
              </a:lvl1pPr>
              <a:lvl2pPr>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lvl="1">
                <a:lnSpc>
                  <a:spcPct val="110000"/>
                </a:lnSpc>
              </a:pPr>
              <a:r>
                <a:rPr lang="zh-CN" altLang="en-US" sz="2800" dirty="0">
                  <a:solidFill>
                    <a:srgbClr val="FFFF00"/>
                  </a:solidFill>
                  <a:latin typeface="楷体" pitchFamily="49" charset="-122"/>
                  <a:ea typeface="楷体" pitchFamily="49" charset="-122"/>
                </a:rPr>
                <a:t>内聚性</a:t>
              </a:r>
              <a:r>
                <a:rPr lang="zh-CN" altLang="en-US" sz="2800" dirty="0">
                  <a:solidFill>
                    <a:schemeClr val="tx1"/>
                  </a:solidFill>
                  <a:latin typeface="楷体" pitchFamily="49" charset="-122"/>
                  <a:ea typeface="楷体" pitchFamily="49" charset="-122"/>
                </a:rPr>
                <a:t>   用于描述模块内部联系的紧密程度。</a:t>
              </a:r>
            </a:p>
          </p:txBody>
        </p:sp>
        <p:pic>
          <p:nvPicPr>
            <p:cNvPr id="35870" name="Picture 10" descr="变色小球"/>
            <p:cNvPicPr>
              <a:picLocks noChangeAspect="1" noChangeArrowheads="1" noCrop="1"/>
            </p:cNvPicPr>
            <p:nvPr/>
          </p:nvPicPr>
          <p:blipFill>
            <a:blip r:embed="rId3">
              <a:extLst>
                <a:ext uri="{28A0092B-C50C-407E-A947-70E740481C1C}">
                  <a14:useLocalDpi xmlns="" xmlns:a14="http://schemas.microsoft.com/office/drawing/2010/main" val="0"/>
                </a:ext>
              </a:extLst>
            </a:blip>
            <a:srcRect/>
            <a:stretch>
              <a:fillRect/>
            </a:stretch>
          </p:blipFill>
          <p:spPr bwMode="auto">
            <a:xfrm>
              <a:off x="713" y="1655"/>
              <a:ext cx="125"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5844" name="Text Box 12"/>
          <p:cNvSpPr txBox="1">
            <a:spLocks noChangeArrowheads="1"/>
          </p:cNvSpPr>
          <p:nvPr/>
        </p:nvSpPr>
        <p:spPr bwMode="auto">
          <a:xfrm>
            <a:off x="746125" y="368300"/>
            <a:ext cx="792003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2800" dirty="0">
                <a:solidFill>
                  <a:schemeClr val="tx1"/>
                </a:solidFill>
                <a:latin typeface="楷体" pitchFamily="49" charset="-122"/>
                <a:ea typeface="楷体" pitchFamily="49" charset="-122"/>
              </a:rPr>
              <a:t>软件独立性的度量标准是两个定性指标：</a:t>
            </a:r>
          </a:p>
        </p:txBody>
      </p:sp>
      <p:sp>
        <p:nvSpPr>
          <p:cNvPr id="14351" name="Rectangle 15"/>
          <p:cNvSpPr>
            <a:spLocks noChangeArrowheads="1"/>
          </p:cNvSpPr>
          <p:nvPr/>
        </p:nvSpPr>
        <p:spPr bwMode="auto">
          <a:xfrm>
            <a:off x="2816225" y="1493838"/>
            <a:ext cx="39163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defRPr/>
            </a:pPr>
            <a:r>
              <a:rPr lang="zh-CN" altLang="en-US" sz="2400" b="0" smtClean="0">
                <a:effectLst>
                  <a:outerShdw blurRad="38100" dist="38100" dir="2700000" algn="tl">
                    <a:srgbClr val="000000"/>
                  </a:outerShdw>
                </a:effectLst>
                <a:latin typeface="黑体" panose="02010609060101010101" pitchFamily="49" charset="-122"/>
                <a:ea typeface="黑体" panose="02010609060101010101" pitchFamily="49" charset="-122"/>
              </a:rPr>
              <a:t>耦合性的几种类型</a:t>
            </a:r>
          </a:p>
        </p:txBody>
      </p:sp>
      <p:sp>
        <p:nvSpPr>
          <p:cNvPr id="14352" name="Rectangle 16"/>
          <p:cNvSpPr>
            <a:spLocks noChangeArrowheads="1"/>
          </p:cNvSpPr>
          <p:nvPr/>
        </p:nvSpPr>
        <p:spPr bwMode="auto">
          <a:xfrm>
            <a:off x="1508125" y="2084388"/>
            <a:ext cx="1409700" cy="361950"/>
          </a:xfrm>
          <a:prstGeom prst="rect">
            <a:avLst/>
          </a:prstGeom>
          <a:solidFill>
            <a:srgbClr val="FFFFCC"/>
          </a:solidFill>
          <a:ln>
            <a:noFill/>
          </a:ln>
          <a:effectLst>
            <a:prstShdw prst="shdw17" dist="63500" dir="13987806">
              <a:srgbClr val="FF3300"/>
            </a:prstShdw>
          </a:effectLst>
          <a:extLst>
            <a:ext uri="{91240B29-F687-4F45-9708-019B960494DF}">
              <a14:hiddenLine xmlns="" xmlns:a14="http://schemas.microsoft.com/office/drawing/2010/main" w="9525">
                <a:solidFill>
                  <a:srgbClr val="FF33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1800">
                <a:solidFill>
                  <a:srgbClr val="010000"/>
                </a:solidFill>
                <a:latin typeface="仿宋_GB2312" pitchFamily="49" charset="-122"/>
                <a:ea typeface="仿宋_GB2312" pitchFamily="49" charset="-122"/>
              </a:rPr>
              <a:t>内容耦合</a:t>
            </a:r>
          </a:p>
        </p:txBody>
      </p:sp>
      <p:sp>
        <p:nvSpPr>
          <p:cNvPr id="14353" name="Rectangle 17"/>
          <p:cNvSpPr>
            <a:spLocks noChangeArrowheads="1"/>
          </p:cNvSpPr>
          <p:nvPr/>
        </p:nvSpPr>
        <p:spPr bwMode="auto">
          <a:xfrm>
            <a:off x="2803525" y="2160588"/>
            <a:ext cx="1314450" cy="361950"/>
          </a:xfrm>
          <a:prstGeom prst="rect">
            <a:avLst/>
          </a:prstGeom>
          <a:solidFill>
            <a:srgbClr val="FFFFCC"/>
          </a:solidFill>
          <a:ln>
            <a:noFill/>
          </a:ln>
          <a:effectLst>
            <a:prstShdw prst="shdw17" dist="63500" dir="13987806">
              <a:srgbClr val="FF3300"/>
            </a:prstShdw>
          </a:effectLst>
          <a:extLst>
            <a:ext uri="{91240B29-F687-4F45-9708-019B960494DF}">
              <a14:hiddenLine xmlns="" xmlns:a14="http://schemas.microsoft.com/office/drawing/2010/main" w="9525">
                <a:solidFill>
                  <a:srgbClr val="FF33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1800">
                <a:solidFill>
                  <a:srgbClr val="010000"/>
                </a:solidFill>
                <a:latin typeface="仿宋_GB2312" pitchFamily="49" charset="-122"/>
                <a:ea typeface="仿宋_GB2312" pitchFamily="49" charset="-122"/>
              </a:rPr>
              <a:t>公共耦合</a:t>
            </a:r>
          </a:p>
        </p:txBody>
      </p:sp>
      <p:sp>
        <p:nvSpPr>
          <p:cNvPr id="14354" name="Rectangle 18"/>
          <p:cNvSpPr>
            <a:spLocks noChangeArrowheads="1"/>
          </p:cNvSpPr>
          <p:nvPr/>
        </p:nvSpPr>
        <p:spPr bwMode="auto">
          <a:xfrm>
            <a:off x="3948113" y="2259013"/>
            <a:ext cx="1371600" cy="381000"/>
          </a:xfrm>
          <a:prstGeom prst="rect">
            <a:avLst/>
          </a:prstGeom>
          <a:solidFill>
            <a:srgbClr val="FFFFCC"/>
          </a:solidFill>
          <a:ln>
            <a:noFill/>
          </a:ln>
          <a:effectLst>
            <a:prstShdw prst="shdw17" dist="63500" dir="13987806">
              <a:srgbClr val="FF3300"/>
            </a:prstShdw>
          </a:effectLst>
          <a:extLst>
            <a:ext uri="{91240B29-F687-4F45-9708-019B960494DF}">
              <a14:hiddenLine xmlns="" xmlns:a14="http://schemas.microsoft.com/office/drawing/2010/main" w="9525">
                <a:solidFill>
                  <a:srgbClr val="FF33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1800">
                <a:solidFill>
                  <a:srgbClr val="010000"/>
                </a:solidFill>
                <a:latin typeface="仿宋_GB2312" pitchFamily="49" charset="-122"/>
                <a:ea typeface="仿宋_GB2312" pitchFamily="49" charset="-122"/>
              </a:rPr>
              <a:t>控制耦合</a:t>
            </a:r>
          </a:p>
        </p:txBody>
      </p:sp>
      <p:sp>
        <p:nvSpPr>
          <p:cNvPr id="14355" name="Rectangle 19"/>
          <p:cNvSpPr>
            <a:spLocks noChangeArrowheads="1"/>
          </p:cNvSpPr>
          <p:nvPr/>
        </p:nvSpPr>
        <p:spPr bwMode="auto">
          <a:xfrm>
            <a:off x="5165725" y="2351088"/>
            <a:ext cx="1314450" cy="419100"/>
          </a:xfrm>
          <a:prstGeom prst="rect">
            <a:avLst/>
          </a:prstGeom>
          <a:solidFill>
            <a:srgbClr val="FFFFCC"/>
          </a:solidFill>
          <a:ln>
            <a:noFill/>
          </a:ln>
          <a:effectLst>
            <a:prstShdw prst="shdw17" dist="63500" dir="13987806">
              <a:srgbClr val="FF3300"/>
            </a:prstShdw>
          </a:effectLst>
          <a:extLst>
            <a:ext uri="{91240B29-F687-4F45-9708-019B960494DF}">
              <a14:hiddenLine xmlns="" xmlns:a14="http://schemas.microsoft.com/office/drawing/2010/main" w="9525">
                <a:solidFill>
                  <a:srgbClr val="FF33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1800">
                <a:solidFill>
                  <a:srgbClr val="010000"/>
                </a:solidFill>
                <a:latin typeface="仿宋_GB2312" pitchFamily="49" charset="-122"/>
                <a:ea typeface="仿宋_GB2312" pitchFamily="49" charset="-122"/>
              </a:rPr>
              <a:t>复合耦合</a:t>
            </a:r>
          </a:p>
        </p:txBody>
      </p:sp>
      <p:sp>
        <p:nvSpPr>
          <p:cNvPr id="14356" name="Rectangle 20"/>
          <p:cNvSpPr>
            <a:spLocks noChangeArrowheads="1"/>
          </p:cNvSpPr>
          <p:nvPr/>
        </p:nvSpPr>
        <p:spPr bwMode="auto">
          <a:xfrm>
            <a:off x="6308725" y="2427288"/>
            <a:ext cx="1257300" cy="419100"/>
          </a:xfrm>
          <a:prstGeom prst="rect">
            <a:avLst/>
          </a:prstGeom>
          <a:solidFill>
            <a:srgbClr val="FFFFCC"/>
          </a:solidFill>
          <a:ln>
            <a:noFill/>
          </a:ln>
          <a:effectLst>
            <a:prstShdw prst="shdw17" dist="63500" dir="13987806">
              <a:srgbClr val="FF3300"/>
            </a:prstShdw>
          </a:effectLst>
          <a:extLst>
            <a:ext uri="{91240B29-F687-4F45-9708-019B960494DF}">
              <a14:hiddenLine xmlns="" xmlns:a14="http://schemas.microsoft.com/office/drawing/2010/main" w="9525">
                <a:solidFill>
                  <a:srgbClr val="FF33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1800">
                <a:solidFill>
                  <a:srgbClr val="010000"/>
                </a:solidFill>
                <a:latin typeface="仿宋_GB2312" pitchFamily="49" charset="-122"/>
                <a:ea typeface="仿宋_GB2312" pitchFamily="49" charset="-122"/>
              </a:rPr>
              <a:t>数据耦合</a:t>
            </a:r>
          </a:p>
        </p:txBody>
      </p:sp>
      <p:sp>
        <p:nvSpPr>
          <p:cNvPr id="14357" name="Line 21"/>
          <p:cNvSpPr>
            <a:spLocks noChangeShapeType="1"/>
          </p:cNvSpPr>
          <p:nvPr/>
        </p:nvSpPr>
        <p:spPr bwMode="auto">
          <a:xfrm rot="-182038">
            <a:off x="2895600" y="2881313"/>
            <a:ext cx="3790950" cy="514350"/>
          </a:xfrm>
          <a:prstGeom prst="line">
            <a:avLst/>
          </a:prstGeom>
          <a:noFill/>
          <a:ln w="57150">
            <a:solidFill>
              <a:srgbClr val="FFFF6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8" name="Line 22"/>
          <p:cNvSpPr>
            <a:spLocks noChangeShapeType="1"/>
          </p:cNvSpPr>
          <p:nvPr/>
        </p:nvSpPr>
        <p:spPr bwMode="auto">
          <a:xfrm rot="-180508">
            <a:off x="2862263" y="2889250"/>
            <a:ext cx="3835400" cy="500063"/>
          </a:xfrm>
          <a:prstGeom prst="line">
            <a:avLst/>
          </a:prstGeom>
          <a:noFill/>
          <a:ln w="57150">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9" name="Text Box 23"/>
          <p:cNvSpPr txBox="1">
            <a:spLocks noChangeArrowheads="1"/>
          </p:cNvSpPr>
          <p:nvPr/>
        </p:nvSpPr>
        <p:spPr bwMode="auto">
          <a:xfrm>
            <a:off x="2193925" y="2598738"/>
            <a:ext cx="7810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1800">
                <a:solidFill>
                  <a:schemeClr val="tx1"/>
                </a:solidFill>
                <a:effectLst>
                  <a:outerShdw blurRad="38100" dist="38100" dir="2700000" algn="tl">
                    <a:srgbClr val="000000"/>
                  </a:outerShdw>
                </a:effectLst>
                <a:ea typeface="宋体" panose="02010600030101010101" pitchFamily="2" charset="-122"/>
              </a:rPr>
              <a:t>高</a:t>
            </a:r>
            <a:endParaRPr lang="zh-CN" altLang="en-US" sz="1800" b="0">
              <a:solidFill>
                <a:schemeClr val="tx1"/>
              </a:solidFill>
              <a:effectLst>
                <a:outerShdw blurRad="38100" dist="38100" dir="2700000" algn="tl">
                  <a:srgbClr val="000000"/>
                </a:outerShdw>
              </a:effectLst>
              <a:ea typeface="宋体" panose="02010600030101010101" pitchFamily="2" charset="-122"/>
            </a:endParaRPr>
          </a:p>
        </p:txBody>
      </p:sp>
      <p:sp>
        <p:nvSpPr>
          <p:cNvPr id="14360" name="Text Box 24"/>
          <p:cNvSpPr txBox="1">
            <a:spLocks noChangeArrowheads="1"/>
          </p:cNvSpPr>
          <p:nvPr/>
        </p:nvSpPr>
        <p:spPr bwMode="auto">
          <a:xfrm>
            <a:off x="1108075" y="2598738"/>
            <a:ext cx="1219200" cy="366712"/>
          </a:xfrm>
          <a:prstGeom prst="rect">
            <a:avLst/>
          </a:prstGeom>
          <a:noFill/>
          <a:ln>
            <a:noFill/>
          </a:ln>
          <a:effectLst>
            <a:outerShdw dist="35921" dir="2700000" algn="ctr" rotWithShape="0">
              <a:srgbClr val="FF3300"/>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lang="zh-CN" altLang="en-US" sz="1800">
                <a:solidFill>
                  <a:srgbClr val="FFFF99"/>
                </a:solidFill>
                <a:effectLst>
                  <a:outerShdw blurRad="38100" dist="38100" dir="2700000" algn="tl">
                    <a:srgbClr val="000000"/>
                  </a:outerShdw>
                </a:effectLst>
                <a:latin typeface="宋体" panose="02010600030101010101" pitchFamily="2" charset="-122"/>
                <a:ea typeface="宋体" panose="02010600030101010101" pitchFamily="2" charset="-122"/>
              </a:rPr>
              <a:t>耦合性</a:t>
            </a:r>
          </a:p>
        </p:txBody>
      </p:sp>
      <p:sp>
        <p:nvSpPr>
          <p:cNvPr id="14361" name="Text Box 25"/>
          <p:cNvSpPr txBox="1">
            <a:spLocks noChangeArrowheads="1"/>
          </p:cNvSpPr>
          <p:nvPr/>
        </p:nvSpPr>
        <p:spPr bwMode="auto">
          <a:xfrm>
            <a:off x="6842125" y="3074988"/>
            <a:ext cx="7810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1800">
                <a:solidFill>
                  <a:schemeClr val="tx1"/>
                </a:solidFill>
                <a:effectLst>
                  <a:outerShdw blurRad="38100" dist="38100" dir="2700000" algn="tl">
                    <a:srgbClr val="000000"/>
                  </a:outerShdw>
                </a:effectLst>
                <a:ea typeface="宋体" panose="02010600030101010101" pitchFamily="2" charset="-122"/>
              </a:rPr>
              <a:t>低</a:t>
            </a:r>
            <a:endParaRPr lang="zh-CN" altLang="en-US" sz="1800" b="0">
              <a:solidFill>
                <a:schemeClr val="tx1"/>
              </a:solidFill>
              <a:effectLst>
                <a:outerShdw blurRad="38100" dist="38100" dir="2700000" algn="tl">
                  <a:srgbClr val="000000"/>
                </a:outerShdw>
              </a:effectLst>
              <a:ea typeface="宋体" panose="02010600030101010101" pitchFamily="2" charset="-122"/>
            </a:endParaRPr>
          </a:p>
        </p:txBody>
      </p:sp>
      <p:sp>
        <p:nvSpPr>
          <p:cNvPr id="14371" name="Line 35"/>
          <p:cNvSpPr>
            <a:spLocks noChangeShapeType="1"/>
          </p:cNvSpPr>
          <p:nvPr/>
        </p:nvSpPr>
        <p:spPr bwMode="auto">
          <a:xfrm rot="-1063575">
            <a:off x="3132138" y="5138738"/>
            <a:ext cx="3984625" cy="941387"/>
          </a:xfrm>
          <a:prstGeom prst="line">
            <a:avLst/>
          </a:prstGeom>
          <a:noFill/>
          <a:ln w="57150">
            <a:solidFill>
              <a:srgbClr val="FFFF6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2" name="Line 36"/>
          <p:cNvSpPr>
            <a:spLocks noChangeShapeType="1"/>
          </p:cNvSpPr>
          <p:nvPr/>
        </p:nvSpPr>
        <p:spPr bwMode="auto">
          <a:xfrm rot="-1042507">
            <a:off x="3165475" y="5137150"/>
            <a:ext cx="3960813" cy="900113"/>
          </a:xfrm>
          <a:prstGeom prst="line">
            <a:avLst/>
          </a:prstGeom>
          <a:noFill/>
          <a:ln w="57150">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3" name="Text Box 37"/>
          <p:cNvSpPr txBox="1">
            <a:spLocks noChangeArrowheads="1"/>
          </p:cNvSpPr>
          <p:nvPr/>
        </p:nvSpPr>
        <p:spPr bwMode="auto">
          <a:xfrm>
            <a:off x="2457450" y="5589588"/>
            <a:ext cx="7270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1800">
                <a:solidFill>
                  <a:schemeClr val="tx1"/>
                </a:solidFill>
                <a:effectLst>
                  <a:outerShdw blurRad="38100" dist="38100" dir="2700000" algn="tl">
                    <a:srgbClr val="000000"/>
                  </a:outerShdw>
                </a:effectLst>
                <a:ea typeface="宋体" panose="02010600030101010101" pitchFamily="2" charset="-122"/>
              </a:rPr>
              <a:t>弱</a:t>
            </a:r>
            <a:endParaRPr lang="zh-CN" altLang="en-US" sz="1800" b="0">
              <a:solidFill>
                <a:schemeClr val="tx1"/>
              </a:solidFill>
              <a:effectLst>
                <a:outerShdw blurRad="38100" dist="38100" dir="2700000" algn="tl">
                  <a:srgbClr val="000000"/>
                </a:outerShdw>
              </a:effectLst>
              <a:ea typeface="宋体" panose="02010600030101010101" pitchFamily="2" charset="-122"/>
            </a:endParaRPr>
          </a:p>
        </p:txBody>
      </p:sp>
      <p:sp>
        <p:nvSpPr>
          <p:cNvPr id="14374" name="Text Box 38"/>
          <p:cNvSpPr txBox="1">
            <a:spLocks noChangeArrowheads="1"/>
          </p:cNvSpPr>
          <p:nvPr/>
        </p:nvSpPr>
        <p:spPr bwMode="auto">
          <a:xfrm>
            <a:off x="1376363" y="5543550"/>
            <a:ext cx="1135062" cy="366713"/>
          </a:xfrm>
          <a:prstGeom prst="rect">
            <a:avLst/>
          </a:prstGeom>
          <a:noFill/>
          <a:ln>
            <a:noFill/>
          </a:ln>
          <a:effectLst>
            <a:outerShdw dist="35921" dir="2700000" algn="ctr" rotWithShape="0">
              <a:srgbClr val="FF3300"/>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lang="zh-CN" altLang="en-US" sz="1800">
                <a:solidFill>
                  <a:srgbClr val="FFFF66"/>
                </a:solidFill>
                <a:effectLst>
                  <a:outerShdw blurRad="38100" dist="38100" dir="2700000" algn="tl">
                    <a:srgbClr val="000000"/>
                  </a:outerShdw>
                </a:effectLst>
                <a:latin typeface="幼圆" panose="02010509060101010101" pitchFamily="49" charset="-122"/>
                <a:ea typeface="幼圆" panose="02010509060101010101" pitchFamily="49" charset="-122"/>
              </a:rPr>
              <a:t>内聚性</a:t>
            </a:r>
          </a:p>
        </p:txBody>
      </p:sp>
      <p:sp>
        <p:nvSpPr>
          <p:cNvPr id="14375" name="Text Box 39"/>
          <p:cNvSpPr txBox="1">
            <a:spLocks noChangeArrowheads="1"/>
          </p:cNvSpPr>
          <p:nvPr/>
        </p:nvSpPr>
        <p:spPr bwMode="auto">
          <a:xfrm>
            <a:off x="7316788" y="5319713"/>
            <a:ext cx="7270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1800">
                <a:solidFill>
                  <a:schemeClr val="tx1"/>
                </a:solidFill>
                <a:effectLst>
                  <a:outerShdw blurRad="38100" dist="38100" dir="2700000" algn="tl">
                    <a:srgbClr val="000000"/>
                  </a:outerShdw>
                </a:effectLst>
                <a:ea typeface="宋体" panose="02010600030101010101" pitchFamily="2" charset="-122"/>
              </a:rPr>
              <a:t>强</a:t>
            </a:r>
            <a:endParaRPr lang="zh-CN" altLang="en-US" sz="1800" b="0">
              <a:solidFill>
                <a:schemeClr val="tx1"/>
              </a:solidFill>
              <a:effectLst>
                <a:outerShdw blurRad="38100" dist="38100" dir="2700000" algn="tl">
                  <a:srgbClr val="000000"/>
                </a:outerShdw>
              </a:effectLst>
              <a:ea typeface="宋体" panose="02010600030101010101" pitchFamily="2" charset="-122"/>
            </a:endParaRPr>
          </a:p>
        </p:txBody>
      </p:sp>
      <p:grpSp>
        <p:nvGrpSpPr>
          <p:cNvPr id="14378" name="Group 42"/>
          <p:cNvGrpSpPr>
            <a:grpSpLocks/>
          </p:cNvGrpSpPr>
          <p:nvPr/>
        </p:nvGrpSpPr>
        <p:grpSpPr bwMode="auto">
          <a:xfrm>
            <a:off x="1557338" y="4733925"/>
            <a:ext cx="6594475" cy="636588"/>
            <a:chOff x="981" y="2982"/>
            <a:chExt cx="4154" cy="401"/>
          </a:xfrm>
        </p:grpSpPr>
        <p:sp>
          <p:nvSpPr>
            <p:cNvPr id="35863" name="Rectangle 30"/>
            <p:cNvSpPr>
              <a:spLocks noChangeArrowheads="1"/>
            </p:cNvSpPr>
            <p:nvPr/>
          </p:nvSpPr>
          <p:spPr bwMode="auto">
            <a:xfrm>
              <a:off x="981" y="3181"/>
              <a:ext cx="748" cy="202"/>
            </a:xfrm>
            <a:prstGeom prst="rect">
              <a:avLst/>
            </a:prstGeom>
            <a:solidFill>
              <a:srgbClr val="FFFFCC"/>
            </a:solidFill>
            <a:ln>
              <a:noFill/>
            </a:ln>
            <a:effectLst>
              <a:prstShdw prst="shdw17" dist="63500" dir="13987806">
                <a:srgbClr val="FF3300"/>
              </a:prstShdw>
            </a:effectLst>
            <a:extLst>
              <a:ext uri="{91240B29-F687-4F45-9708-019B960494DF}">
                <a14:hiddenLine xmlns="" xmlns:a14="http://schemas.microsoft.com/office/drawing/2010/main" w="9525">
                  <a:solidFill>
                    <a:srgbClr val="FF33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1800">
                  <a:solidFill>
                    <a:srgbClr val="010000"/>
                  </a:solidFill>
                  <a:ea typeface="宋体" panose="02010600030101010101" pitchFamily="2" charset="-122"/>
                </a:rPr>
                <a:t>偶然型</a:t>
              </a:r>
            </a:p>
          </p:txBody>
        </p:sp>
        <p:sp>
          <p:nvSpPr>
            <p:cNvPr id="35864" name="Rectangle 31"/>
            <p:cNvSpPr>
              <a:spLocks noChangeArrowheads="1"/>
            </p:cNvSpPr>
            <p:nvPr/>
          </p:nvSpPr>
          <p:spPr bwMode="auto">
            <a:xfrm>
              <a:off x="1718" y="3152"/>
              <a:ext cx="792" cy="184"/>
            </a:xfrm>
            <a:prstGeom prst="rect">
              <a:avLst/>
            </a:prstGeom>
            <a:solidFill>
              <a:srgbClr val="FFFFCC"/>
            </a:solidFill>
            <a:ln>
              <a:noFill/>
            </a:ln>
            <a:effectLst>
              <a:prstShdw prst="shdw17" dist="63500" dir="13987806">
                <a:srgbClr val="FF3300"/>
              </a:prstShdw>
            </a:effectLst>
            <a:extLst>
              <a:ext uri="{91240B29-F687-4F45-9708-019B960494DF}">
                <a14:hiddenLine xmlns="" xmlns:a14="http://schemas.microsoft.com/office/drawing/2010/main" w="9525">
                  <a:solidFill>
                    <a:srgbClr val="FF33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1800">
                  <a:solidFill>
                    <a:srgbClr val="010000"/>
                  </a:solidFill>
                  <a:ea typeface="宋体" panose="02010600030101010101" pitchFamily="2" charset="-122"/>
                </a:rPr>
                <a:t>逻辑型</a:t>
              </a:r>
            </a:p>
          </p:txBody>
        </p:sp>
        <p:sp>
          <p:nvSpPr>
            <p:cNvPr id="35865" name="Rectangle 32"/>
            <p:cNvSpPr>
              <a:spLocks noChangeArrowheads="1"/>
            </p:cNvSpPr>
            <p:nvPr/>
          </p:nvSpPr>
          <p:spPr bwMode="auto">
            <a:xfrm>
              <a:off x="2398" y="3096"/>
              <a:ext cx="759" cy="212"/>
            </a:xfrm>
            <a:prstGeom prst="rect">
              <a:avLst/>
            </a:prstGeom>
            <a:solidFill>
              <a:srgbClr val="FFFFCC"/>
            </a:solidFill>
            <a:ln>
              <a:noFill/>
            </a:ln>
            <a:effectLst>
              <a:prstShdw prst="shdw17" dist="63500" dir="13987806">
                <a:srgbClr val="FF3300"/>
              </a:prstShdw>
            </a:effectLst>
            <a:extLst>
              <a:ext uri="{91240B29-F687-4F45-9708-019B960494DF}">
                <a14:hiddenLine xmlns="" xmlns:a14="http://schemas.microsoft.com/office/drawing/2010/main" w="9525">
                  <a:solidFill>
                    <a:srgbClr val="FF33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1800">
                  <a:solidFill>
                    <a:srgbClr val="010000"/>
                  </a:solidFill>
                  <a:ea typeface="宋体" panose="02010600030101010101" pitchFamily="2" charset="-122"/>
                </a:rPr>
                <a:t>瞬时型</a:t>
              </a:r>
            </a:p>
          </p:txBody>
        </p:sp>
        <p:sp>
          <p:nvSpPr>
            <p:cNvPr id="35866" name="Rectangle 33"/>
            <p:cNvSpPr>
              <a:spLocks noChangeArrowheads="1"/>
            </p:cNvSpPr>
            <p:nvPr/>
          </p:nvSpPr>
          <p:spPr bwMode="auto">
            <a:xfrm>
              <a:off x="3022" y="3067"/>
              <a:ext cx="793" cy="221"/>
            </a:xfrm>
            <a:prstGeom prst="rect">
              <a:avLst/>
            </a:prstGeom>
            <a:solidFill>
              <a:srgbClr val="FFFFCC"/>
            </a:solidFill>
            <a:ln>
              <a:noFill/>
            </a:ln>
            <a:effectLst>
              <a:prstShdw prst="shdw17" dist="63500" dir="13987806">
                <a:srgbClr val="FF3300"/>
              </a:prstShdw>
            </a:effectLst>
            <a:extLst>
              <a:ext uri="{91240B29-F687-4F45-9708-019B960494DF}">
                <a14:hiddenLine xmlns="" xmlns:a14="http://schemas.microsoft.com/office/drawing/2010/main" w="9525">
                  <a:solidFill>
                    <a:srgbClr val="FF33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nSpc>
                  <a:spcPct val="90000"/>
                </a:lnSpc>
                <a:spcBef>
                  <a:spcPct val="50000"/>
                </a:spcBef>
              </a:pPr>
              <a:r>
                <a:rPr lang="zh-CN" altLang="en-US" sz="1800">
                  <a:solidFill>
                    <a:srgbClr val="010000"/>
                  </a:solidFill>
                  <a:ea typeface="宋体" panose="02010600030101010101" pitchFamily="2" charset="-122"/>
                </a:rPr>
                <a:t>通讯型</a:t>
              </a:r>
            </a:p>
          </p:txBody>
        </p:sp>
        <p:sp>
          <p:nvSpPr>
            <p:cNvPr id="35867" name="Rectangle 34"/>
            <p:cNvSpPr>
              <a:spLocks noChangeArrowheads="1"/>
            </p:cNvSpPr>
            <p:nvPr/>
          </p:nvSpPr>
          <p:spPr bwMode="auto">
            <a:xfrm>
              <a:off x="3702" y="3010"/>
              <a:ext cx="782" cy="194"/>
            </a:xfrm>
            <a:prstGeom prst="rect">
              <a:avLst/>
            </a:prstGeom>
            <a:solidFill>
              <a:srgbClr val="FFFFCC"/>
            </a:solidFill>
            <a:ln>
              <a:noFill/>
            </a:ln>
            <a:effectLst>
              <a:prstShdw prst="shdw17" dist="63500" dir="13987806">
                <a:srgbClr val="FF3300"/>
              </a:prstShdw>
            </a:effectLst>
            <a:extLst>
              <a:ext uri="{91240B29-F687-4F45-9708-019B960494DF}">
                <a14:hiddenLine xmlns="" xmlns:a14="http://schemas.microsoft.com/office/drawing/2010/main" w="9525">
                  <a:solidFill>
                    <a:srgbClr val="FF33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1800">
                  <a:solidFill>
                    <a:srgbClr val="010000"/>
                  </a:solidFill>
                  <a:ea typeface="宋体" panose="02010600030101010101" pitchFamily="2" charset="-122"/>
                </a:rPr>
                <a:t>顺序型</a:t>
              </a:r>
            </a:p>
          </p:txBody>
        </p:sp>
        <p:sp>
          <p:nvSpPr>
            <p:cNvPr id="35868" name="Rectangle 40"/>
            <p:cNvSpPr>
              <a:spLocks noChangeArrowheads="1"/>
            </p:cNvSpPr>
            <p:nvPr/>
          </p:nvSpPr>
          <p:spPr bwMode="auto">
            <a:xfrm>
              <a:off x="4354" y="2982"/>
              <a:ext cx="781" cy="194"/>
            </a:xfrm>
            <a:prstGeom prst="rect">
              <a:avLst/>
            </a:prstGeom>
            <a:solidFill>
              <a:srgbClr val="FFFFCC"/>
            </a:solidFill>
            <a:ln>
              <a:noFill/>
            </a:ln>
            <a:effectLst>
              <a:prstShdw prst="shdw17" dist="63500" dir="13987806">
                <a:srgbClr val="FF3300"/>
              </a:prstShdw>
            </a:effectLst>
            <a:extLst>
              <a:ext uri="{91240B29-F687-4F45-9708-019B960494DF}">
                <a14:hiddenLine xmlns="" xmlns:a14="http://schemas.microsoft.com/office/drawing/2010/main" w="9525">
                  <a:solidFill>
                    <a:srgbClr val="FF33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1800">
                  <a:solidFill>
                    <a:srgbClr val="010000"/>
                  </a:solidFill>
                  <a:ea typeface="宋体" panose="02010600030101010101" pitchFamily="2" charset="-122"/>
                </a:rPr>
                <a:t>功能型</a:t>
              </a:r>
            </a:p>
          </p:txBody>
        </p:sp>
      </p:grpSp>
      <p:sp>
        <p:nvSpPr>
          <p:cNvPr id="14377" name="Rectangle 41"/>
          <p:cNvSpPr>
            <a:spLocks noChangeArrowheads="1"/>
          </p:cNvSpPr>
          <p:nvPr/>
        </p:nvSpPr>
        <p:spPr bwMode="auto">
          <a:xfrm>
            <a:off x="2681288" y="4194175"/>
            <a:ext cx="418623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defRPr/>
            </a:pPr>
            <a:r>
              <a:rPr lang="zh-CN" altLang="en-US" sz="2400" b="0" smtClean="0">
                <a:effectLst>
                  <a:outerShdw blurRad="38100" dist="38100" dir="2700000" algn="tl">
                    <a:srgbClr val="000000"/>
                  </a:outerShdw>
                </a:effectLst>
                <a:latin typeface="黑体" panose="02010609060101010101" pitchFamily="49" charset="-122"/>
                <a:ea typeface="黑体" panose="02010609060101010101" pitchFamily="49" charset="-122"/>
              </a:rPr>
              <a:t>内聚性的几种类型</a:t>
            </a:r>
          </a:p>
        </p:txBody>
      </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351"/>
                                        </p:tgtEl>
                                        <p:attrNameLst>
                                          <p:attrName>style.visibility</p:attrName>
                                        </p:attrNameLst>
                                      </p:cBhvr>
                                      <p:to>
                                        <p:strVal val="visible"/>
                                      </p:to>
                                    </p:set>
                                    <p:animEffect transition="in" filter="wipe(up)">
                                      <p:cBhvr>
                                        <p:cTn id="7" dur="500"/>
                                        <p:tgtEl>
                                          <p:spTgt spid="14351"/>
                                        </p:tgtEl>
                                      </p:cBhvr>
                                    </p:animEffect>
                                  </p:childTnLst>
                                </p:cTn>
                              </p:par>
                            </p:childTnLst>
                          </p:cTn>
                        </p:par>
                        <p:par>
                          <p:cTn id="8" fill="hold" nodeType="afterGroup">
                            <p:stCondLst>
                              <p:cond delay="500"/>
                            </p:stCondLst>
                            <p:childTnLst>
                              <p:par>
                                <p:cTn id="9" presetID="17" presetClass="entr" presetSubtype="8" fill="hold" grpId="0" nodeType="afterEffect">
                                  <p:stCondLst>
                                    <p:cond delay="0"/>
                                  </p:stCondLst>
                                  <p:childTnLst>
                                    <p:set>
                                      <p:cBhvr>
                                        <p:cTn id="10" dur="1" fill="hold">
                                          <p:stCondLst>
                                            <p:cond delay="0"/>
                                          </p:stCondLst>
                                        </p:cTn>
                                        <p:tgtEl>
                                          <p:spTgt spid="14352"/>
                                        </p:tgtEl>
                                        <p:attrNameLst>
                                          <p:attrName>style.visibility</p:attrName>
                                        </p:attrNameLst>
                                      </p:cBhvr>
                                      <p:to>
                                        <p:strVal val="visible"/>
                                      </p:to>
                                    </p:set>
                                    <p:anim calcmode="lin" valueType="num">
                                      <p:cBhvr>
                                        <p:cTn id="11" dur="500" fill="hold"/>
                                        <p:tgtEl>
                                          <p:spTgt spid="14352"/>
                                        </p:tgtEl>
                                        <p:attrNameLst>
                                          <p:attrName>ppt_x</p:attrName>
                                        </p:attrNameLst>
                                      </p:cBhvr>
                                      <p:tavLst>
                                        <p:tav tm="0">
                                          <p:val>
                                            <p:strVal val="#ppt_x-#ppt_w/2"/>
                                          </p:val>
                                        </p:tav>
                                        <p:tav tm="100000">
                                          <p:val>
                                            <p:strVal val="#ppt_x"/>
                                          </p:val>
                                        </p:tav>
                                      </p:tavLst>
                                    </p:anim>
                                    <p:anim calcmode="lin" valueType="num">
                                      <p:cBhvr>
                                        <p:cTn id="12" dur="500" fill="hold"/>
                                        <p:tgtEl>
                                          <p:spTgt spid="14352"/>
                                        </p:tgtEl>
                                        <p:attrNameLst>
                                          <p:attrName>ppt_y</p:attrName>
                                        </p:attrNameLst>
                                      </p:cBhvr>
                                      <p:tavLst>
                                        <p:tav tm="0">
                                          <p:val>
                                            <p:strVal val="#ppt_y"/>
                                          </p:val>
                                        </p:tav>
                                        <p:tav tm="100000">
                                          <p:val>
                                            <p:strVal val="#ppt_y"/>
                                          </p:val>
                                        </p:tav>
                                      </p:tavLst>
                                    </p:anim>
                                    <p:anim calcmode="lin" valueType="num">
                                      <p:cBhvr>
                                        <p:cTn id="13" dur="500" fill="hold"/>
                                        <p:tgtEl>
                                          <p:spTgt spid="14352"/>
                                        </p:tgtEl>
                                        <p:attrNameLst>
                                          <p:attrName>ppt_w</p:attrName>
                                        </p:attrNameLst>
                                      </p:cBhvr>
                                      <p:tavLst>
                                        <p:tav tm="0">
                                          <p:val>
                                            <p:fltVal val="0"/>
                                          </p:val>
                                        </p:tav>
                                        <p:tav tm="100000">
                                          <p:val>
                                            <p:strVal val="#ppt_w"/>
                                          </p:val>
                                        </p:tav>
                                      </p:tavLst>
                                    </p:anim>
                                    <p:anim calcmode="lin" valueType="num">
                                      <p:cBhvr>
                                        <p:cTn id="14" dur="500" fill="hold"/>
                                        <p:tgtEl>
                                          <p:spTgt spid="14352"/>
                                        </p:tgtEl>
                                        <p:attrNameLst>
                                          <p:attrName>ppt_h</p:attrName>
                                        </p:attrNameLst>
                                      </p:cBhvr>
                                      <p:tavLst>
                                        <p:tav tm="0">
                                          <p:val>
                                            <p:strVal val="#ppt_h"/>
                                          </p:val>
                                        </p:tav>
                                        <p:tav tm="100000">
                                          <p:val>
                                            <p:strVal val="#ppt_h"/>
                                          </p:val>
                                        </p:tav>
                                      </p:tavLst>
                                    </p:anim>
                                  </p:childTnLst>
                                </p:cTn>
                              </p:par>
                            </p:childTnLst>
                          </p:cTn>
                        </p:par>
                        <p:par>
                          <p:cTn id="15" fill="hold" nodeType="afterGroup">
                            <p:stCondLst>
                              <p:cond delay="1000"/>
                            </p:stCondLst>
                            <p:childTnLst>
                              <p:par>
                                <p:cTn id="16" presetID="17" presetClass="entr" presetSubtype="8" fill="hold" grpId="0" nodeType="afterEffect">
                                  <p:stCondLst>
                                    <p:cond delay="0"/>
                                  </p:stCondLst>
                                  <p:childTnLst>
                                    <p:set>
                                      <p:cBhvr>
                                        <p:cTn id="17" dur="1" fill="hold">
                                          <p:stCondLst>
                                            <p:cond delay="0"/>
                                          </p:stCondLst>
                                        </p:cTn>
                                        <p:tgtEl>
                                          <p:spTgt spid="14353"/>
                                        </p:tgtEl>
                                        <p:attrNameLst>
                                          <p:attrName>style.visibility</p:attrName>
                                        </p:attrNameLst>
                                      </p:cBhvr>
                                      <p:to>
                                        <p:strVal val="visible"/>
                                      </p:to>
                                    </p:set>
                                    <p:anim calcmode="lin" valueType="num">
                                      <p:cBhvr>
                                        <p:cTn id="18" dur="500" fill="hold"/>
                                        <p:tgtEl>
                                          <p:spTgt spid="14353"/>
                                        </p:tgtEl>
                                        <p:attrNameLst>
                                          <p:attrName>ppt_x</p:attrName>
                                        </p:attrNameLst>
                                      </p:cBhvr>
                                      <p:tavLst>
                                        <p:tav tm="0">
                                          <p:val>
                                            <p:strVal val="#ppt_x-#ppt_w/2"/>
                                          </p:val>
                                        </p:tav>
                                        <p:tav tm="100000">
                                          <p:val>
                                            <p:strVal val="#ppt_x"/>
                                          </p:val>
                                        </p:tav>
                                      </p:tavLst>
                                    </p:anim>
                                    <p:anim calcmode="lin" valueType="num">
                                      <p:cBhvr>
                                        <p:cTn id="19" dur="500" fill="hold"/>
                                        <p:tgtEl>
                                          <p:spTgt spid="14353"/>
                                        </p:tgtEl>
                                        <p:attrNameLst>
                                          <p:attrName>ppt_y</p:attrName>
                                        </p:attrNameLst>
                                      </p:cBhvr>
                                      <p:tavLst>
                                        <p:tav tm="0">
                                          <p:val>
                                            <p:strVal val="#ppt_y"/>
                                          </p:val>
                                        </p:tav>
                                        <p:tav tm="100000">
                                          <p:val>
                                            <p:strVal val="#ppt_y"/>
                                          </p:val>
                                        </p:tav>
                                      </p:tavLst>
                                    </p:anim>
                                    <p:anim calcmode="lin" valueType="num">
                                      <p:cBhvr>
                                        <p:cTn id="20" dur="500" fill="hold"/>
                                        <p:tgtEl>
                                          <p:spTgt spid="14353"/>
                                        </p:tgtEl>
                                        <p:attrNameLst>
                                          <p:attrName>ppt_w</p:attrName>
                                        </p:attrNameLst>
                                      </p:cBhvr>
                                      <p:tavLst>
                                        <p:tav tm="0">
                                          <p:val>
                                            <p:fltVal val="0"/>
                                          </p:val>
                                        </p:tav>
                                        <p:tav tm="100000">
                                          <p:val>
                                            <p:strVal val="#ppt_w"/>
                                          </p:val>
                                        </p:tav>
                                      </p:tavLst>
                                    </p:anim>
                                    <p:anim calcmode="lin" valueType="num">
                                      <p:cBhvr>
                                        <p:cTn id="21" dur="500" fill="hold"/>
                                        <p:tgtEl>
                                          <p:spTgt spid="14353"/>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1500"/>
                            </p:stCondLst>
                            <p:childTnLst>
                              <p:par>
                                <p:cTn id="23" presetID="17" presetClass="entr" presetSubtype="8" fill="hold" grpId="0" nodeType="afterEffect">
                                  <p:stCondLst>
                                    <p:cond delay="0"/>
                                  </p:stCondLst>
                                  <p:childTnLst>
                                    <p:set>
                                      <p:cBhvr>
                                        <p:cTn id="24" dur="1" fill="hold">
                                          <p:stCondLst>
                                            <p:cond delay="0"/>
                                          </p:stCondLst>
                                        </p:cTn>
                                        <p:tgtEl>
                                          <p:spTgt spid="14354"/>
                                        </p:tgtEl>
                                        <p:attrNameLst>
                                          <p:attrName>style.visibility</p:attrName>
                                        </p:attrNameLst>
                                      </p:cBhvr>
                                      <p:to>
                                        <p:strVal val="visible"/>
                                      </p:to>
                                    </p:set>
                                    <p:anim calcmode="lin" valueType="num">
                                      <p:cBhvr>
                                        <p:cTn id="25" dur="500" fill="hold"/>
                                        <p:tgtEl>
                                          <p:spTgt spid="14354"/>
                                        </p:tgtEl>
                                        <p:attrNameLst>
                                          <p:attrName>ppt_x</p:attrName>
                                        </p:attrNameLst>
                                      </p:cBhvr>
                                      <p:tavLst>
                                        <p:tav tm="0">
                                          <p:val>
                                            <p:strVal val="#ppt_x-#ppt_w/2"/>
                                          </p:val>
                                        </p:tav>
                                        <p:tav tm="100000">
                                          <p:val>
                                            <p:strVal val="#ppt_x"/>
                                          </p:val>
                                        </p:tav>
                                      </p:tavLst>
                                    </p:anim>
                                    <p:anim calcmode="lin" valueType="num">
                                      <p:cBhvr>
                                        <p:cTn id="26" dur="500" fill="hold"/>
                                        <p:tgtEl>
                                          <p:spTgt spid="14354"/>
                                        </p:tgtEl>
                                        <p:attrNameLst>
                                          <p:attrName>ppt_y</p:attrName>
                                        </p:attrNameLst>
                                      </p:cBhvr>
                                      <p:tavLst>
                                        <p:tav tm="0">
                                          <p:val>
                                            <p:strVal val="#ppt_y"/>
                                          </p:val>
                                        </p:tav>
                                        <p:tav tm="100000">
                                          <p:val>
                                            <p:strVal val="#ppt_y"/>
                                          </p:val>
                                        </p:tav>
                                      </p:tavLst>
                                    </p:anim>
                                    <p:anim calcmode="lin" valueType="num">
                                      <p:cBhvr>
                                        <p:cTn id="27" dur="500" fill="hold"/>
                                        <p:tgtEl>
                                          <p:spTgt spid="14354"/>
                                        </p:tgtEl>
                                        <p:attrNameLst>
                                          <p:attrName>ppt_w</p:attrName>
                                        </p:attrNameLst>
                                      </p:cBhvr>
                                      <p:tavLst>
                                        <p:tav tm="0">
                                          <p:val>
                                            <p:fltVal val="0"/>
                                          </p:val>
                                        </p:tav>
                                        <p:tav tm="100000">
                                          <p:val>
                                            <p:strVal val="#ppt_w"/>
                                          </p:val>
                                        </p:tav>
                                      </p:tavLst>
                                    </p:anim>
                                    <p:anim calcmode="lin" valueType="num">
                                      <p:cBhvr>
                                        <p:cTn id="28" dur="500" fill="hold"/>
                                        <p:tgtEl>
                                          <p:spTgt spid="14354"/>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2000"/>
                            </p:stCondLst>
                            <p:childTnLst>
                              <p:par>
                                <p:cTn id="30" presetID="17" presetClass="entr" presetSubtype="8" fill="hold" grpId="0" nodeType="afterEffect">
                                  <p:stCondLst>
                                    <p:cond delay="0"/>
                                  </p:stCondLst>
                                  <p:childTnLst>
                                    <p:set>
                                      <p:cBhvr>
                                        <p:cTn id="31" dur="1" fill="hold">
                                          <p:stCondLst>
                                            <p:cond delay="0"/>
                                          </p:stCondLst>
                                        </p:cTn>
                                        <p:tgtEl>
                                          <p:spTgt spid="14355"/>
                                        </p:tgtEl>
                                        <p:attrNameLst>
                                          <p:attrName>style.visibility</p:attrName>
                                        </p:attrNameLst>
                                      </p:cBhvr>
                                      <p:to>
                                        <p:strVal val="visible"/>
                                      </p:to>
                                    </p:set>
                                    <p:anim calcmode="lin" valueType="num">
                                      <p:cBhvr>
                                        <p:cTn id="32" dur="500" fill="hold"/>
                                        <p:tgtEl>
                                          <p:spTgt spid="14355"/>
                                        </p:tgtEl>
                                        <p:attrNameLst>
                                          <p:attrName>ppt_x</p:attrName>
                                        </p:attrNameLst>
                                      </p:cBhvr>
                                      <p:tavLst>
                                        <p:tav tm="0">
                                          <p:val>
                                            <p:strVal val="#ppt_x-#ppt_w/2"/>
                                          </p:val>
                                        </p:tav>
                                        <p:tav tm="100000">
                                          <p:val>
                                            <p:strVal val="#ppt_x"/>
                                          </p:val>
                                        </p:tav>
                                      </p:tavLst>
                                    </p:anim>
                                    <p:anim calcmode="lin" valueType="num">
                                      <p:cBhvr>
                                        <p:cTn id="33" dur="500" fill="hold"/>
                                        <p:tgtEl>
                                          <p:spTgt spid="14355"/>
                                        </p:tgtEl>
                                        <p:attrNameLst>
                                          <p:attrName>ppt_y</p:attrName>
                                        </p:attrNameLst>
                                      </p:cBhvr>
                                      <p:tavLst>
                                        <p:tav tm="0">
                                          <p:val>
                                            <p:strVal val="#ppt_y"/>
                                          </p:val>
                                        </p:tav>
                                        <p:tav tm="100000">
                                          <p:val>
                                            <p:strVal val="#ppt_y"/>
                                          </p:val>
                                        </p:tav>
                                      </p:tavLst>
                                    </p:anim>
                                    <p:anim calcmode="lin" valueType="num">
                                      <p:cBhvr>
                                        <p:cTn id="34" dur="500" fill="hold"/>
                                        <p:tgtEl>
                                          <p:spTgt spid="14355"/>
                                        </p:tgtEl>
                                        <p:attrNameLst>
                                          <p:attrName>ppt_w</p:attrName>
                                        </p:attrNameLst>
                                      </p:cBhvr>
                                      <p:tavLst>
                                        <p:tav tm="0">
                                          <p:val>
                                            <p:fltVal val="0"/>
                                          </p:val>
                                        </p:tav>
                                        <p:tav tm="100000">
                                          <p:val>
                                            <p:strVal val="#ppt_w"/>
                                          </p:val>
                                        </p:tav>
                                      </p:tavLst>
                                    </p:anim>
                                    <p:anim calcmode="lin" valueType="num">
                                      <p:cBhvr>
                                        <p:cTn id="35" dur="500" fill="hold"/>
                                        <p:tgtEl>
                                          <p:spTgt spid="14355"/>
                                        </p:tgtEl>
                                        <p:attrNameLst>
                                          <p:attrName>ppt_h</p:attrName>
                                        </p:attrNameLst>
                                      </p:cBhvr>
                                      <p:tavLst>
                                        <p:tav tm="0">
                                          <p:val>
                                            <p:strVal val="#ppt_h"/>
                                          </p:val>
                                        </p:tav>
                                        <p:tav tm="100000">
                                          <p:val>
                                            <p:strVal val="#ppt_h"/>
                                          </p:val>
                                        </p:tav>
                                      </p:tavLst>
                                    </p:anim>
                                  </p:childTnLst>
                                </p:cTn>
                              </p:par>
                            </p:childTnLst>
                          </p:cTn>
                        </p:par>
                        <p:par>
                          <p:cTn id="36" fill="hold" nodeType="afterGroup">
                            <p:stCondLst>
                              <p:cond delay="2500"/>
                            </p:stCondLst>
                            <p:childTnLst>
                              <p:par>
                                <p:cTn id="37" presetID="17" presetClass="entr" presetSubtype="8" fill="hold" grpId="0" nodeType="afterEffect">
                                  <p:stCondLst>
                                    <p:cond delay="0"/>
                                  </p:stCondLst>
                                  <p:childTnLst>
                                    <p:set>
                                      <p:cBhvr>
                                        <p:cTn id="38" dur="1" fill="hold">
                                          <p:stCondLst>
                                            <p:cond delay="0"/>
                                          </p:stCondLst>
                                        </p:cTn>
                                        <p:tgtEl>
                                          <p:spTgt spid="14356"/>
                                        </p:tgtEl>
                                        <p:attrNameLst>
                                          <p:attrName>style.visibility</p:attrName>
                                        </p:attrNameLst>
                                      </p:cBhvr>
                                      <p:to>
                                        <p:strVal val="visible"/>
                                      </p:to>
                                    </p:set>
                                    <p:anim calcmode="lin" valueType="num">
                                      <p:cBhvr>
                                        <p:cTn id="39" dur="500" fill="hold"/>
                                        <p:tgtEl>
                                          <p:spTgt spid="14356"/>
                                        </p:tgtEl>
                                        <p:attrNameLst>
                                          <p:attrName>ppt_x</p:attrName>
                                        </p:attrNameLst>
                                      </p:cBhvr>
                                      <p:tavLst>
                                        <p:tav tm="0">
                                          <p:val>
                                            <p:strVal val="#ppt_x-#ppt_w/2"/>
                                          </p:val>
                                        </p:tav>
                                        <p:tav tm="100000">
                                          <p:val>
                                            <p:strVal val="#ppt_x"/>
                                          </p:val>
                                        </p:tav>
                                      </p:tavLst>
                                    </p:anim>
                                    <p:anim calcmode="lin" valueType="num">
                                      <p:cBhvr>
                                        <p:cTn id="40" dur="500" fill="hold"/>
                                        <p:tgtEl>
                                          <p:spTgt spid="14356"/>
                                        </p:tgtEl>
                                        <p:attrNameLst>
                                          <p:attrName>ppt_y</p:attrName>
                                        </p:attrNameLst>
                                      </p:cBhvr>
                                      <p:tavLst>
                                        <p:tav tm="0">
                                          <p:val>
                                            <p:strVal val="#ppt_y"/>
                                          </p:val>
                                        </p:tav>
                                        <p:tav tm="100000">
                                          <p:val>
                                            <p:strVal val="#ppt_y"/>
                                          </p:val>
                                        </p:tav>
                                      </p:tavLst>
                                    </p:anim>
                                    <p:anim calcmode="lin" valueType="num">
                                      <p:cBhvr>
                                        <p:cTn id="41" dur="500" fill="hold"/>
                                        <p:tgtEl>
                                          <p:spTgt spid="14356"/>
                                        </p:tgtEl>
                                        <p:attrNameLst>
                                          <p:attrName>ppt_w</p:attrName>
                                        </p:attrNameLst>
                                      </p:cBhvr>
                                      <p:tavLst>
                                        <p:tav tm="0">
                                          <p:val>
                                            <p:fltVal val="0"/>
                                          </p:val>
                                        </p:tav>
                                        <p:tav tm="100000">
                                          <p:val>
                                            <p:strVal val="#ppt_w"/>
                                          </p:val>
                                        </p:tav>
                                      </p:tavLst>
                                    </p:anim>
                                    <p:anim calcmode="lin" valueType="num">
                                      <p:cBhvr>
                                        <p:cTn id="42" dur="500" fill="hold"/>
                                        <p:tgtEl>
                                          <p:spTgt spid="14356"/>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3000"/>
                            </p:stCondLst>
                            <p:childTnLst>
                              <p:par>
                                <p:cTn id="44" presetID="9" presetClass="entr" presetSubtype="0" fill="hold" grpId="0" nodeType="afterEffect">
                                  <p:stCondLst>
                                    <p:cond delay="0"/>
                                  </p:stCondLst>
                                  <p:childTnLst>
                                    <p:set>
                                      <p:cBhvr>
                                        <p:cTn id="45" dur="1" fill="hold">
                                          <p:stCondLst>
                                            <p:cond delay="0"/>
                                          </p:stCondLst>
                                        </p:cTn>
                                        <p:tgtEl>
                                          <p:spTgt spid="14360"/>
                                        </p:tgtEl>
                                        <p:attrNameLst>
                                          <p:attrName>style.visibility</p:attrName>
                                        </p:attrNameLst>
                                      </p:cBhvr>
                                      <p:to>
                                        <p:strVal val="visible"/>
                                      </p:to>
                                    </p:set>
                                    <p:animEffect transition="in" filter="dissolve">
                                      <p:cBhvr>
                                        <p:cTn id="46" dur="500"/>
                                        <p:tgtEl>
                                          <p:spTgt spid="14360"/>
                                        </p:tgtEl>
                                      </p:cBhvr>
                                    </p:animEffect>
                                  </p:childTnLst>
                                </p:cTn>
                              </p:par>
                            </p:childTnLst>
                          </p:cTn>
                        </p:par>
                        <p:par>
                          <p:cTn id="47" fill="hold" nodeType="afterGroup">
                            <p:stCondLst>
                              <p:cond delay="3500"/>
                            </p:stCondLst>
                            <p:childTnLst>
                              <p:par>
                                <p:cTn id="48" presetID="1" presetClass="entr" presetSubtype="0" fill="hold" grpId="0" nodeType="afterEffect">
                                  <p:stCondLst>
                                    <p:cond delay="0"/>
                                  </p:stCondLst>
                                  <p:childTnLst>
                                    <p:set>
                                      <p:cBhvr>
                                        <p:cTn id="49" dur="1" fill="hold">
                                          <p:stCondLst>
                                            <p:cond delay="499"/>
                                          </p:stCondLst>
                                        </p:cTn>
                                        <p:tgtEl>
                                          <p:spTgt spid="14359"/>
                                        </p:tgtEl>
                                        <p:attrNameLst>
                                          <p:attrName>style.visibility</p:attrName>
                                        </p:attrNameLst>
                                      </p:cBhvr>
                                      <p:to>
                                        <p:strVal val="visible"/>
                                      </p:to>
                                    </p:set>
                                  </p:childTnLst>
                                </p:cTn>
                              </p:par>
                            </p:childTnLst>
                          </p:cTn>
                        </p:par>
                        <p:par>
                          <p:cTn id="50" fill="hold" nodeType="afterGroup">
                            <p:stCondLst>
                              <p:cond delay="4000"/>
                            </p:stCondLst>
                            <p:childTnLst>
                              <p:par>
                                <p:cTn id="51" presetID="22" presetClass="entr" presetSubtype="8" fill="hold" nodeType="afterEffect">
                                  <p:stCondLst>
                                    <p:cond delay="0"/>
                                  </p:stCondLst>
                                  <p:childTnLst>
                                    <p:set>
                                      <p:cBhvr>
                                        <p:cTn id="52" dur="1" fill="hold">
                                          <p:stCondLst>
                                            <p:cond delay="0"/>
                                          </p:stCondLst>
                                        </p:cTn>
                                        <p:tgtEl>
                                          <p:spTgt spid="14357"/>
                                        </p:tgtEl>
                                        <p:attrNameLst>
                                          <p:attrName>style.visibility</p:attrName>
                                        </p:attrNameLst>
                                      </p:cBhvr>
                                      <p:to>
                                        <p:strVal val="visible"/>
                                      </p:to>
                                    </p:set>
                                    <p:animEffect transition="in" filter="wipe(left)">
                                      <p:cBhvr>
                                        <p:cTn id="53" dur="500"/>
                                        <p:tgtEl>
                                          <p:spTgt spid="14357"/>
                                        </p:tgtEl>
                                      </p:cBhvr>
                                    </p:animEffect>
                                  </p:childTnLst>
                                </p:cTn>
                              </p:par>
                            </p:childTnLst>
                          </p:cTn>
                        </p:par>
                        <p:par>
                          <p:cTn id="54" fill="hold" nodeType="afterGroup">
                            <p:stCondLst>
                              <p:cond delay="4500"/>
                            </p:stCondLst>
                            <p:childTnLst>
                              <p:par>
                                <p:cTn id="55" presetID="22" presetClass="entr" presetSubtype="8" fill="hold" nodeType="afterEffect">
                                  <p:stCondLst>
                                    <p:cond delay="0"/>
                                  </p:stCondLst>
                                  <p:childTnLst>
                                    <p:set>
                                      <p:cBhvr>
                                        <p:cTn id="56" dur="1" fill="hold">
                                          <p:stCondLst>
                                            <p:cond delay="0"/>
                                          </p:stCondLst>
                                        </p:cTn>
                                        <p:tgtEl>
                                          <p:spTgt spid="14358"/>
                                        </p:tgtEl>
                                        <p:attrNameLst>
                                          <p:attrName>style.visibility</p:attrName>
                                        </p:attrNameLst>
                                      </p:cBhvr>
                                      <p:to>
                                        <p:strVal val="visible"/>
                                      </p:to>
                                    </p:set>
                                    <p:animEffect transition="in" filter="wipe(left)">
                                      <p:cBhvr>
                                        <p:cTn id="57" dur="500"/>
                                        <p:tgtEl>
                                          <p:spTgt spid="14358"/>
                                        </p:tgtEl>
                                      </p:cBhvr>
                                    </p:animEffect>
                                  </p:childTnLst>
                                </p:cTn>
                              </p:par>
                            </p:childTnLst>
                          </p:cTn>
                        </p:par>
                        <p:par>
                          <p:cTn id="58" fill="hold" nodeType="afterGroup">
                            <p:stCondLst>
                              <p:cond delay="5000"/>
                            </p:stCondLst>
                            <p:childTnLst>
                              <p:par>
                                <p:cTn id="59" presetID="1" presetClass="entr" presetSubtype="0" fill="hold" grpId="0" nodeType="afterEffect">
                                  <p:stCondLst>
                                    <p:cond delay="0"/>
                                  </p:stCondLst>
                                  <p:childTnLst>
                                    <p:set>
                                      <p:cBhvr>
                                        <p:cTn id="60" dur="1" fill="hold">
                                          <p:stCondLst>
                                            <p:cond delay="499"/>
                                          </p:stCondLst>
                                        </p:cTn>
                                        <p:tgtEl>
                                          <p:spTgt spid="14361"/>
                                        </p:tgtEl>
                                        <p:attrNameLst>
                                          <p:attrName>style.visibility</p:attrName>
                                        </p:attrNameLst>
                                      </p:cBhvr>
                                      <p:to>
                                        <p:strVal val="visible"/>
                                      </p:to>
                                    </p:set>
                                  </p:childTnLst>
                                </p:cTn>
                              </p:par>
                            </p:childTnLst>
                          </p:cTn>
                        </p:par>
                        <p:par>
                          <p:cTn id="61" fill="hold" nodeType="afterGroup">
                            <p:stCondLst>
                              <p:cond delay="5500"/>
                            </p:stCondLst>
                            <p:childTnLst>
                              <p:par>
                                <p:cTn id="62" presetID="22" presetClass="entr" presetSubtype="1" fill="hold" grpId="0" nodeType="afterEffect">
                                  <p:stCondLst>
                                    <p:cond delay="0"/>
                                  </p:stCondLst>
                                  <p:childTnLst>
                                    <p:set>
                                      <p:cBhvr>
                                        <p:cTn id="63" dur="1" fill="hold">
                                          <p:stCondLst>
                                            <p:cond delay="0"/>
                                          </p:stCondLst>
                                        </p:cTn>
                                        <p:tgtEl>
                                          <p:spTgt spid="14377"/>
                                        </p:tgtEl>
                                        <p:attrNameLst>
                                          <p:attrName>style.visibility</p:attrName>
                                        </p:attrNameLst>
                                      </p:cBhvr>
                                      <p:to>
                                        <p:strVal val="visible"/>
                                      </p:to>
                                    </p:set>
                                    <p:animEffect transition="in" filter="wipe(up)">
                                      <p:cBhvr>
                                        <p:cTn id="64" dur="1000"/>
                                        <p:tgtEl>
                                          <p:spTgt spid="14377"/>
                                        </p:tgtEl>
                                      </p:cBhvr>
                                    </p:animEffect>
                                  </p:childTnLst>
                                </p:cTn>
                              </p:par>
                            </p:childTnLst>
                          </p:cTn>
                        </p:par>
                        <p:par>
                          <p:cTn id="65" fill="hold" nodeType="afterGroup">
                            <p:stCondLst>
                              <p:cond delay="6500"/>
                            </p:stCondLst>
                            <p:childTnLst>
                              <p:par>
                                <p:cTn id="66" presetID="22" presetClass="entr" presetSubtype="8" fill="hold" nodeType="afterEffect">
                                  <p:stCondLst>
                                    <p:cond delay="0"/>
                                  </p:stCondLst>
                                  <p:childTnLst>
                                    <p:set>
                                      <p:cBhvr>
                                        <p:cTn id="67" dur="1" fill="hold">
                                          <p:stCondLst>
                                            <p:cond delay="0"/>
                                          </p:stCondLst>
                                        </p:cTn>
                                        <p:tgtEl>
                                          <p:spTgt spid="14378"/>
                                        </p:tgtEl>
                                        <p:attrNameLst>
                                          <p:attrName>style.visibility</p:attrName>
                                        </p:attrNameLst>
                                      </p:cBhvr>
                                      <p:to>
                                        <p:strVal val="visible"/>
                                      </p:to>
                                    </p:set>
                                    <p:animEffect transition="in" filter="wipe(left)">
                                      <p:cBhvr>
                                        <p:cTn id="68" dur="1000"/>
                                        <p:tgtEl>
                                          <p:spTgt spid="14378"/>
                                        </p:tgtEl>
                                      </p:cBhvr>
                                    </p:animEffect>
                                  </p:childTnLst>
                                </p:cTn>
                              </p:par>
                            </p:childTnLst>
                          </p:cTn>
                        </p:par>
                        <p:par>
                          <p:cTn id="69" fill="hold" nodeType="afterGroup">
                            <p:stCondLst>
                              <p:cond delay="7500"/>
                            </p:stCondLst>
                            <p:childTnLst>
                              <p:par>
                                <p:cTn id="70" presetID="1" presetClass="entr" presetSubtype="0" fill="hold" grpId="0" nodeType="afterEffect">
                                  <p:stCondLst>
                                    <p:cond delay="0"/>
                                  </p:stCondLst>
                                  <p:childTnLst>
                                    <p:set>
                                      <p:cBhvr>
                                        <p:cTn id="71" dur="1" fill="hold">
                                          <p:stCondLst>
                                            <p:cond delay="0"/>
                                          </p:stCondLst>
                                        </p:cTn>
                                        <p:tgtEl>
                                          <p:spTgt spid="14374"/>
                                        </p:tgtEl>
                                        <p:attrNameLst>
                                          <p:attrName>style.visibility</p:attrName>
                                        </p:attrNameLst>
                                      </p:cBhvr>
                                      <p:to>
                                        <p:strVal val="visible"/>
                                      </p:to>
                                    </p:set>
                                  </p:childTnLst>
                                </p:cTn>
                              </p:par>
                            </p:childTnLst>
                          </p:cTn>
                        </p:par>
                        <p:par>
                          <p:cTn id="72" fill="hold" nodeType="afterGroup">
                            <p:stCondLst>
                              <p:cond delay="7500"/>
                            </p:stCondLst>
                            <p:childTnLst>
                              <p:par>
                                <p:cTn id="73" presetID="1" presetClass="entr" presetSubtype="0" fill="hold" grpId="0" nodeType="afterEffect">
                                  <p:stCondLst>
                                    <p:cond delay="0"/>
                                  </p:stCondLst>
                                  <p:childTnLst>
                                    <p:set>
                                      <p:cBhvr>
                                        <p:cTn id="74" dur="1" fill="hold">
                                          <p:stCondLst>
                                            <p:cond delay="0"/>
                                          </p:stCondLst>
                                        </p:cTn>
                                        <p:tgtEl>
                                          <p:spTgt spid="14373"/>
                                        </p:tgtEl>
                                        <p:attrNameLst>
                                          <p:attrName>style.visibility</p:attrName>
                                        </p:attrNameLst>
                                      </p:cBhvr>
                                      <p:to>
                                        <p:strVal val="visible"/>
                                      </p:to>
                                    </p:set>
                                  </p:childTnLst>
                                </p:cTn>
                              </p:par>
                            </p:childTnLst>
                          </p:cTn>
                        </p:par>
                        <p:par>
                          <p:cTn id="75" fill="hold" nodeType="afterGroup">
                            <p:stCondLst>
                              <p:cond delay="7500"/>
                            </p:stCondLst>
                            <p:childTnLst>
                              <p:par>
                                <p:cTn id="76" presetID="22" presetClass="entr" presetSubtype="8" fill="hold" nodeType="afterEffect">
                                  <p:stCondLst>
                                    <p:cond delay="0"/>
                                  </p:stCondLst>
                                  <p:childTnLst>
                                    <p:set>
                                      <p:cBhvr>
                                        <p:cTn id="77" dur="1" fill="hold">
                                          <p:stCondLst>
                                            <p:cond delay="0"/>
                                          </p:stCondLst>
                                        </p:cTn>
                                        <p:tgtEl>
                                          <p:spTgt spid="14371"/>
                                        </p:tgtEl>
                                        <p:attrNameLst>
                                          <p:attrName>style.visibility</p:attrName>
                                        </p:attrNameLst>
                                      </p:cBhvr>
                                      <p:to>
                                        <p:strVal val="visible"/>
                                      </p:to>
                                    </p:set>
                                    <p:animEffect transition="in" filter="wipe(left)">
                                      <p:cBhvr>
                                        <p:cTn id="78" dur="1000"/>
                                        <p:tgtEl>
                                          <p:spTgt spid="14371"/>
                                        </p:tgtEl>
                                      </p:cBhvr>
                                    </p:animEffect>
                                  </p:childTnLst>
                                </p:cTn>
                              </p:par>
                              <p:par>
                                <p:cTn id="79" presetID="22" presetClass="entr" presetSubtype="8" fill="hold" nodeType="withEffect">
                                  <p:stCondLst>
                                    <p:cond delay="0"/>
                                  </p:stCondLst>
                                  <p:childTnLst>
                                    <p:set>
                                      <p:cBhvr>
                                        <p:cTn id="80" dur="1" fill="hold">
                                          <p:stCondLst>
                                            <p:cond delay="0"/>
                                          </p:stCondLst>
                                        </p:cTn>
                                        <p:tgtEl>
                                          <p:spTgt spid="14372"/>
                                        </p:tgtEl>
                                        <p:attrNameLst>
                                          <p:attrName>style.visibility</p:attrName>
                                        </p:attrNameLst>
                                      </p:cBhvr>
                                      <p:to>
                                        <p:strVal val="visible"/>
                                      </p:to>
                                    </p:set>
                                    <p:animEffect transition="in" filter="wipe(left)">
                                      <p:cBhvr>
                                        <p:cTn id="81" dur="1000"/>
                                        <p:tgtEl>
                                          <p:spTgt spid="14372"/>
                                        </p:tgtEl>
                                      </p:cBhvr>
                                    </p:animEffect>
                                  </p:childTnLst>
                                </p:cTn>
                              </p:par>
                            </p:childTnLst>
                          </p:cTn>
                        </p:par>
                        <p:par>
                          <p:cTn id="82" fill="hold" nodeType="afterGroup">
                            <p:stCondLst>
                              <p:cond delay="8500"/>
                            </p:stCondLst>
                            <p:childTnLst>
                              <p:par>
                                <p:cTn id="83" presetID="1" presetClass="entr" presetSubtype="0" fill="hold" grpId="0" nodeType="afterEffect">
                                  <p:stCondLst>
                                    <p:cond delay="0"/>
                                  </p:stCondLst>
                                  <p:childTnLst>
                                    <p:set>
                                      <p:cBhvr>
                                        <p:cTn id="84" dur="1" fill="hold">
                                          <p:stCondLst>
                                            <p:cond delay="0"/>
                                          </p:stCondLst>
                                        </p:cTn>
                                        <p:tgtEl>
                                          <p:spTgt spid="14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1" grpId="0" autoUpdateAnimBg="0"/>
      <p:bldP spid="14352" grpId="0" animBg="1" autoUpdateAnimBg="0"/>
      <p:bldP spid="14353" grpId="0" animBg="1" autoUpdateAnimBg="0"/>
      <p:bldP spid="14354" grpId="0" animBg="1" autoUpdateAnimBg="0"/>
      <p:bldP spid="14355" grpId="0" animBg="1" autoUpdateAnimBg="0"/>
      <p:bldP spid="14356" grpId="0" animBg="1" autoUpdateAnimBg="0"/>
      <p:bldP spid="14359" grpId="0" autoUpdateAnimBg="0"/>
      <p:bldP spid="14360" grpId="0" autoUpdateAnimBg="0"/>
      <p:bldP spid="14361" grpId="0" autoUpdateAnimBg="0"/>
      <p:bldP spid="14373" grpId="0"/>
      <p:bldP spid="14374" grpId="0"/>
      <p:bldP spid="14375" grpId="0"/>
      <p:bldP spid="1437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0" y="0"/>
            <a:ext cx="5334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bg1"/>
                </a:solidFill>
                <a:latin typeface="Times New Roman" panose="02020603050405020304" pitchFamily="18" charset="0"/>
                <a:ea typeface="楷体_GB2312" pitchFamily="49" charset="-122"/>
              </a:defRPr>
            </a:lvl1pPr>
            <a:lvl2pPr>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lvl="1" algn="just"/>
            <a:endParaRPr lang="zh-CN" altLang="zh-CN" sz="2800">
              <a:solidFill>
                <a:schemeClr val="tx1"/>
              </a:solidFill>
              <a:latin typeface="隶书" panose="02010509060101010101" pitchFamily="49" charset="-122"/>
              <a:ea typeface="隶书" panose="02010509060101010101" pitchFamily="49" charset="-122"/>
            </a:endParaRPr>
          </a:p>
        </p:txBody>
      </p:sp>
      <p:sp>
        <p:nvSpPr>
          <p:cNvPr id="36867" name="Text Box 5"/>
          <p:cNvSpPr txBox="1">
            <a:spLocks noChangeArrowheads="1"/>
          </p:cNvSpPr>
          <p:nvPr/>
        </p:nvSpPr>
        <p:spPr bwMode="auto">
          <a:xfrm>
            <a:off x="566738" y="1042988"/>
            <a:ext cx="8101012" cy="4524375"/>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257300" indent="-3429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en-US" altLang="zh-CN" dirty="0">
                <a:latin typeface="+mn-lt"/>
                <a:ea typeface="楷体" pitchFamily="49" charset="-122"/>
              </a:rPr>
              <a:t>(1) </a:t>
            </a:r>
            <a:r>
              <a:rPr lang="zh-CN" altLang="zh-CN" dirty="0">
                <a:latin typeface="+mn-lt"/>
                <a:ea typeface="楷体" pitchFamily="49" charset="-122"/>
              </a:rPr>
              <a:t>面向对象模型（</a:t>
            </a:r>
            <a:r>
              <a:rPr lang="en-US" altLang="zh-CN" dirty="0">
                <a:latin typeface="+mn-lt"/>
                <a:ea typeface="楷体" pitchFamily="49" charset="-122"/>
              </a:rPr>
              <a:t>Object-Oriented Model</a:t>
            </a:r>
            <a:r>
              <a:rPr lang="zh-CN" altLang="zh-CN" dirty="0">
                <a:latin typeface="+mn-lt"/>
                <a:ea typeface="楷体" pitchFamily="49" charset="-122"/>
              </a:rPr>
              <a:t>）</a:t>
            </a:r>
          </a:p>
          <a:p>
            <a:pPr indent="627063" eaLnBrk="1" hangingPunct="1"/>
            <a:r>
              <a:rPr lang="zh-CN" altLang="zh-CN" dirty="0" smtClean="0">
                <a:latin typeface="+mn-lt"/>
                <a:ea typeface="楷体" pitchFamily="49" charset="-122"/>
              </a:rPr>
              <a:t>在此</a:t>
            </a:r>
            <a:r>
              <a:rPr lang="zh-CN" altLang="zh-CN" dirty="0">
                <a:latin typeface="+mn-lt"/>
                <a:ea typeface="楷体" pitchFamily="49" charset="-122"/>
              </a:rPr>
              <a:t>模型中，系统被分解为若干能互相通信的、松耦合的对象，这些对象都具有精心设计的接口。一个对象通过调用其他对象的接口获得后者提供的服务。在实现的系统中，会采用某种控制结构来协调对象之间的运作。</a:t>
            </a:r>
            <a:endParaRPr lang="en-US" altLang="zh-CN" dirty="0">
              <a:latin typeface="+mn-lt"/>
              <a:ea typeface="楷体" pitchFamily="49" charset="-122"/>
            </a:endParaRPr>
          </a:p>
          <a:p>
            <a:pPr eaLnBrk="1" hangingPunct="1"/>
            <a:endParaRPr lang="en-US" altLang="zh-CN" dirty="0">
              <a:latin typeface="+mn-lt"/>
              <a:ea typeface="楷体" pitchFamily="49" charset="-122"/>
            </a:endParaRPr>
          </a:p>
          <a:p>
            <a:pPr eaLnBrk="1" hangingPunct="1"/>
            <a:r>
              <a:rPr lang="zh-CN" altLang="zh-CN" dirty="0">
                <a:solidFill>
                  <a:srgbClr val="FFFF00"/>
                </a:solidFill>
                <a:latin typeface="+mn-lt"/>
                <a:ea typeface="楷体" pitchFamily="49" charset="-122"/>
              </a:rPr>
              <a:t>【例</a:t>
            </a:r>
            <a:r>
              <a:rPr lang="en-US" altLang="zh-CN" dirty="0">
                <a:solidFill>
                  <a:srgbClr val="FFFF00"/>
                </a:solidFill>
                <a:latin typeface="+mn-lt"/>
                <a:ea typeface="楷体" pitchFamily="49" charset="-122"/>
              </a:rPr>
              <a:t>3-1</a:t>
            </a:r>
            <a:r>
              <a:rPr lang="zh-CN" altLang="zh-CN" dirty="0">
                <a:solidFill>
                  <a:srgbClr val="FFFF00"/>
                </a:solidFill>
                <a:latin typeface="+mn-lt"/>
                <a:ea typeface="楷体" pitchFamily="49" charset="-122"/>
              </a:rPr>
              <a:t>】考虑一个简化的成绩管理系统的模块分解。</a:t>
            </a:r>
            <a:endParaRPr lang="en-US" altLang="zh-CN" dirty="0">
              <a:solidFill>
                <a:srgbClr val="FFFF00"/>
              </a:solidFill>
              <a:latin typeface="+mn-lt"/>
              <a:ea typeface="楷体" pitchFamily="49" charset="-122"/>
            </a:endParaRPr>
          </a:p>
          <a:p>
            <a:pPr indent="627063" eaLnBrk="1" hangingPunct="1"/>
            <a:r>
              <a:rPr lang="zh-CN" altLang="zh-CN" dirty="0">
                <a:latin typeface="+mn-lt"/>
                <a:ea typeface="楷体" pitchFamily="49" charset="-122"/>
              </a:rPr>
              <a:t>根据常识，该系统中的活跃对象有教师、学生、课程、成绩单。这四类对象的扼要关系是：</a:t>
            </a:r>
          </a:p>
          <a:p>
            <a:pPr lvl="2" eaLnBrk="1" hangingPunct="1">
              <a:buFont typeface="Arial" panose="020B0604020202020204" pitchFamily="34" charset="0"/>
              <a:buChar char="•"/>
            </a:pPr>
            <a:r>
              <a:rPr lang="zh-CN" altLang="zh-CN" dirty="0">
                <a:latin typeface="+mn-lt"/>
                <a:ea typeface="楷体" pitchFamily="49" charset="-122"/>
              </a:rPr>
              <a:t>教师任课</a:t>
            </a:r>
          </a:p>
          <a:p>
            <a:pPr lvl="2" eaLnBrk="1" hangingPunct="1">
              <a:buFont typeface="Arial" panose="020B0604020202020204" pitchFamily="34" charset="0"/>
              <a:buChar char="•"/>
            </a:pPr>
            <a:r>
              <a:rPr lang="zh-CN" altLang="zh-CN" dirty="0">
                <a:latin typeface="+mn-lt"/>
                <a:ea typeface="楷体" pitchFamily="49" charset="-122"/>
              </a:rPr>
              <a:t>学生选课</a:t>
            </a:r>
            <a:endParaRPr lang="en-US" altLang="zh-CN" dirty="0">
              <a:latin typeface="+mn-lt"/>
              <a:ea typeface="楷体" pitchFamily="49" charset="-122"/>
            </a:endParaRPr>
          </a:p>
          <a:p>
            <a:pPr lvl="2" eaLnBrk="1" hangingPunct="1">
              <a:buFont typeface="Arial" panose="020B0604020202020204" pitchFamily="34" charset="0"/>
              <a:buChar char="•"/>
            </a:pPr>
            <a:r>
              <a:rPr lang="zh-CN" altLang="zh-CN" dirty="0">
                <a:latin typeface="+mn-lt"/>
                <a:ea typeface="楷体" pitchFamily="49" charset="-122"/>
              </a:rPr>
              <a:t>教师评分出学生课程成绩</a:t>
            </a:r>
          </a:p>
        </p:txBody>
      </p:sp>
      <p:sp>
        <p:nvSpPr>
          <p:cNvPr id="36868" name="Text Box 9"/>
          <p:cNvSpPr txBox="1">
            <a:spLocks noChangeArrowheads="1"/>
          </p:cNvSpPr>
          <p:nvPr/>
        </p:nvSpPr>
        <p:spPr bwMode="auto">
          <a:xfrm>
            <a:off x="476250" y="458788"/>
            <a:ext cx="7985125"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15000"/>
              </a:spcBef>
            </a:pPr>
            <a:r>
              <a:rPr lang="en-US" altLang="zh-CN" sz="2800" dirty="0">
                <a:solidFill>
                  <a:srgbClr val="FFFF00"/>
                </a:solidFill>
                <a:latin typeface="楷体" pitchFamily="49" charset="-122"/>
                <a:ea typeface="楷体" pitchFamily="49" charset="-122"/>
              </a:rPr>
              <a:t>3.</a:t>
            </a:r>
            <a:r>
              <a:rPr lang="zh-CN" altLang="en-US" sz="2800" dirty="0">
                <a:solidFill>
                  <a:srgbClr val="FFFF00"/>
                </a:solidFill>
                <a:latin typeface="楷体" pitchFamily="49" charset="-122"/>
                <a:ea typeface="楷体" pitchFamily="49" charset="-122"/>
              </a:rPr>
              <a:t>分解模型</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16000" y="1179513"/>
            <a:ext cx="6977063" cy="4776787"/>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0" y="0"/>
            <a:ext cx="5334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bg1"/>
                </a:solidFill>
                <a:latin typeface="Times New Roman" panose="02020603050405020304" pitchFamily="18" charset="0"/>
                <a:ea typeface="楷体_GB2312" pitchFamily="49" charset="-122"/>
              </a:defRPr>
            </a:lvl1pPr>
            <a:lvl2pPr>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lvl="1" algn="just"/>
            <a:endParaRPr lang="zh-CN" altLang="zh-CN" sz="2800">
              <a:solidFill>
                <a:schemeClr val="tx1"/>
              </a:solidFill>
              <a:latin typeface="隶书" panose="02010509060101010101" pitchFamily="49" charset="-122"/>
              <a:ea typeface="隶书" panose="02010509060101010101" pitchFamily="49" charset="-122"/>
            </a:endParaRPr>
          </a:p>
        </p:txBody>
      </p:sp>
      <p:sp>
        <p:nvSpPr>
          <p:cNvPr id="38915" name="Text Box 5"/>
          <p:cNvSpPr txBox="1">
            <a:spLocks noChangeArrowheads="1"/>
          </p:cNvSpPr>
          <p:nvPr/>
        </p:nvSpPr>
        <p:spPr bwMode="auto">
          <a:xfrm>
            <a:off x="566738" y="1042988"/>
            <a:ext cx="8101012" cy="2308225"/>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en-US" altLang="zh-CN" dirty="0">
                <a:latin typeface="+mn-lt"/>
                <a:ea typeface="楷体" pitchFamily="49" charset="-122"/>
              </a:rPr>
              <a:t>(2) </a:t>
            </a:r>
            <a:r>
              <a:rPr lang="zh-CN" altLang="en-US" dirty="0">
                <a:latin typeface="+mn-lt"/>
                <a:ea typeface="楷体" pitchFamily="49" charset="-122"/>
              </a:rPr>
              <a:t>数据流</a:t>
            </a:r>
            <a:r>
              <a:rPr lang="zh-CN" altLang="zh-CN" dirty="0">
                <a:latin typeface="+mn-lt"/>
                <a:ea typeface="楷体" pitchFamily="49" charset="-122"/>
              </a:rPr>
              <a:t>模型（</a:t>
            </a:r>
            <a:r>
              <a:rPr lang="en-US" altLang="zh-CN" dirty="0">
                <a:latin typeface="+mn-lt"/>
                <a:ea typeface="楷体" pitchFamily="49" charset="-122"/>
              </a:rPr>
              <a:t>Data-flow Model</a:t>
            </a:r>
            <a:r>
              <a:rPr lang="zh-CN" altLang="zh-CN" dirty="0">
                <a:latin typeface="+mn-lt"/>
                <a:ea typeface="楷体" pitchFamily="49" charset="-122"/>
              </a:rPr>
              <a:t>）</a:t>
            </a:r>
          </a:p>
          <a:p>
            <a:pPr indent="627063" eaLnBrk="1" hangingPunct="1"/>
            <a:r>
              <a:rPr lang="zh-CN" altLang="zh-CN" dirty="0">
                <a:latin typeface="+mn-lt"/>
                <a:ea typeface="楷体" pitchFamily="49" charset="-122"/>
              </a:rPr>
              <a:t>在模型中，一种称为函数转换（</a:t>
            </a:r>
            <a:r>
              <a:rPr lang="en-US" altLang="zh-CN" dirty="0">
                <a:latin typeface="+mn-lt"/>
                <a:ea typeface="楷体" pitchFamily="49" charset="-122"/>
              </a:rPr>
              <a:t>Functional Transformation</a:t>
            </a:r>
            <a:r>
              <a:rPr lang="zh-CN" altLang="zh-CN" dirty="0">
                <a:latin typeface="+mn-lt"/>
                <a:ea typeface="楷体" pitchFamily="49" charset="-122"/>
              </a:rPr>
              <a:t>）的单元处理数据的输入和输出。数据流从一个单元流向下一个单元时被处理转换，最终从输入被转换为输出。函数转换单元的执行可以是顺序的，也可以是并行的，这依赖于系统的运作方式</a:t>
            </a:r>
          </a:p>
        </p:txBody>
      </p:sp>
      <p:sp>
        <p:nvSpPr>
          <p:cNvPr id="38916" name="Text Box 9"/>
          <p:cNvSpPr txBox="1">
            <a:spLocks noChangeArrowheads="1"/>
          </p:cNvSpPr>
          <p:nvPr/>
        </p:nvSpPr>
        <p:spPr bwMode="auto">
          <a:xfrm>
            <a:off x="476250" y="458788"/>
            <a:ext cx="7985125"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15000"/>
              </a:spcBef>
            </a:pPr>
            <a:r>
              <a:rPr lang="en-US" altLang="zh-CN" sz="2800" dirty="0">
                <a:solidFill>
                  <a:srgbClr val="FFFF00"/>
                </a:solidFill>
                <a:latin typeface="楷体" pitchFamily="49" charset="-122"/>
                <a:ea typeface="楷体" pitchFamily="49" charset="-122"/>
              </a:rPr>
              <a:t>3.</a:t>
            </a:r>
            <a:r>
              <a:rPr lang="zh-CN" altLang="en-US" sz="2800" dirty="0">
                <a:solidFill>
                  <a:srgbClr val="FFFF00"/>
                </a:solidFill>
                <a:latin typeface="楷体" pitchFamily="49" charset="-122"/>
                <a:ea typeface="楷体" pitchFamily="49" charset="-122"/>
              </a:rPr>
              <a:t>分解模型</a:t>
            </a:r>
          </a:p>
        </p:txBody>
      </p:sp>
      <p:pic>
        <p:nvPicPr>
          <p:cNvPr id="38917" name="图片 23"/>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1958975" y="3654425"/>
            <a:ext cx="5316538" cy="2024063"/>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609600"/>
            <a:ext cx="7772400" cy="704850"/>
          </a:xfrm>
        </p:spPr>
        <p:txBody>
          <a:bodyPr/>
          <a:lstStyle/>
          <a:p>
            <a:pPr eaLnBrk="1" hangingPunct="1"/>
            <a:r>
              <a:rPr lang="en-US" altLang="zh-CN" sz="3200" smtClean="0">
                <a:solidFill>
                  <a:srgbClr val="FFFF00"/>
                </a:solidFill>
                <a:latin typeface="华文新魏" panose="02010800040101010101" pitchFamily="2" charset="-122"/>
                <a:ea typeface="华文新魏" panose="02010800040101010101" pitchFamily="2" charset="-122"/>
              </a:rPr>
              <a:t>3.3 </a:t>
            </a:r>
            <a:r>
              <a:rPr lang="zh-CN" altLang="en-US" sz="3200" smtClean="0">
                <a:solidFill>
                  <a:srgbClr val="FFFF00"/>
                </a:solidFill>
                <a:latin typeface="华文新魏" panose="02010800040101010101" pitchFamily="2" charset="-122"/>
                <a:ea typeface="华文新魏" panose="02010800040101010101" pitchFamily="2" charset="-122"/>
              </a:rPr>
              <a:t>面向对象设计</a:t>
            </a:r>
          </a:p>
        </p:txBody>
      </p:sp>
      <p:sp>
        <p:nvSpPr>
          <p:cNvPr id="113668" name="Text Box 4"/>
          <p:cNvSpPr txBox="1">
            <a:spLocks noChangeArrowheads="1"/>
          </p:cNvSpPr>
          <p:nvPr/>
        </p:nvSpPr>
        <p:spPr bwMode="auto">
          <a:xfrm>
            <a:off x="657225" y="1538288"/>
            <a:ext cx="8010525" cy="4154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zh-CN" dirty="0">
                <a:latin typeface="+mn-lt"/>
                <a:ea typeface="楷体" pitchFamily="49" charset="-122"/>
              </a:rPr>
              <a:t>面向对象的系统开发分为三个阶段：</a:t>
            </a:r>
          </a:p>
          <a:p>
            <a:pPr marL="342900" indent="-342900" eaLnBrk="1" hangingPunct="1">
              <a:buFont typeface="Arial" panose="020B0604020202020204" pitchFamily="34" charset="0"/>
              <a:buChar char="•"/>
              <a:defRPr/>
            </a:pPr>
            <a:r>
              <a:rPr lang="zh-CN" altLang="zh-CN" dirty="0">
                <a:latin typeface="+mn-lt"/>
                <a:ea typeface="楷体" pitchFamily="49" charset="-122"/>
              </a:rPr>
              <a:t>面向对象分析（</a:t>
            </a:r>
            <a:r>
              <a:rPr lang="en-US" altLang="zh-CN" dirty="0">
                <a:latin typeface="+mn-lt"/>
                <a:ea typeface="楷体" pitchFamily="49" charset="-122"/>
              </a:rPr>
              <a:t>Object-Oriented Analysis</a:t>
            </a:r>
            <a:r>
              <a:rPr lang="zh-CN" altLang="zh-CN" dirty="0">
                <a:latin typeface="+mn-lt"/>
                <a:ea typeface="楷体" pitchFamily="49" charset="-122"/>
              </a:rPr>
              <a:t>，</a:t>
            </a:r>
            <a:r>
              <a:rPr lang="en-US" altLang="zh-CN" dirty="0">
                <a:latin typeface="+mn-lt"/>
                <a:ea typeface="楷体" pitchFamily="49" charset="-122"/>
              </a:rPr>
              <a:t>OOA</a:t>
            </a:r>
            <a:r>
              <a:rPr lang="zh-CN" altLang="zh-CN" dirty="0">
                <a:latin typeface="+mn-lt"/>
                <a:ea typeface="楷体" pitchFamily="49" charset="-122"/>
              </a:rPr>
              <a:t>）；</a:t>
            </a:r>
          </a:p>
          <a:p>
            <a:pPr marL="342900" indent="-342900" eaLnBrk="1" hangingPunct="1">
              <a:buFont typeface="Arial" panose="020B0604020202020204" pitchFamily="34" charset="0"/>
              <a:buChar char="•"/>
              <a:defRPr/>
            </a:pPr>
            <a:r>
              <a:rPr lang="zh-CN" altLang="zh-CN" dirty="0">
                <a:latin typeface="+mn-lt"/>
                <a:ea typeface="楷体" pitchFamily="49" charset="-122"/>
              </a:rPr>
              <a:t>面向对象设计（</a:t>
            </a:r>
            <a:r>
              <a:rPr lang="en-US" altLang="zh-CN" dirty="0">
                <a:latin typeface="+mn-lt"/>
                <a:ea typeface="楷体" pitchFamily="49" charset="-122"/>
              </a:rPr>
              <a:t>Object-Oriented Design</a:t>
            </a:r>
            <a:r>
              <a:rPr lang="zh-CN" altLang="zh-CN" dirty="0">
                <a:latin typeface="+mn-lt"/>
                <a:ea typeface="楷体" pitchFamily="49" charset="-122"/>
              </a:rPr>
              <a:t>，</a:t>
            </a:r>
            <a:r>
              <a:rPr lang="en-US" altLang="zh-CN" dirty="0">
                <a:latin typeface="+mn-lt"/>
                <a:ea typeface="楷体" pitchFamily="49" charset="-122"/>
              </a:rPr>
              <a:t>OOD</a:t>
            </a:r>
            <a:r>
              <a:rPr lang="zh-CN" altLang="zh-CN" dirty="0">
                <a:latin typeface="+mn-lt"/>
                <a:ea typeface="楷体" pitchFamily="49" charset="-122"/>
              </a:rPr>
              <a:t>）；</a:t>
            </a:r>
          </a:p>
          <a:p>
            <a:pPr marL="342900" indent="-342900" eaLnBrk="1" hangingPunct="1">
              <a:buFont typeface="Arial" panose="020B0604020202020204" pitchFamily="34" charset="0"/>
              <a:buChar char="•"/>
              <a:defRPr/>
            </a:pPr>
            <a:r>
              <a:rPr lang="zh-CN" altLang="zh-CN" dirty="0">
                <a:latin typeface="+mn-lt"/>
                <a:ea typeface="楷体" pitchFamily="49" charset="-122"/>
              </a:rPr>
              <a:t>面向对象程序设计（</a:t>
            </a:r>
            <a:r>
              <a:rPr lang="en-US" altLang="zh-CN" dirty="0">
                <a:latin typeface="+mn-lt"/>
                <a:ea typeface="楷体" pitchFamily="49" charset="-122"/>
              </a:rPr>
              <a:t>Object-Oriented Programming</a:t>
            </a:r>
            <a:r>
              <a:rPr lang="zh-CN" altLang="zh-CN" dirty="0">
                <a:latin typeface="+mn-lt"/>
                <a:ea typeface="楷体" pitchFamily="49" charset="-122"/>
              </a:rPr>
              <a:t>，</a:t>
            </a:r>
            <a:r>
              <a:rPr lang="en-US" altLang="zh-CN" dirty="0">
                <a:latin typeface="+mn-lt"/>
                <a:ea typeface="楷体" pitchFamily="49" charset="-122"/>
              </a:rPr>
              <a:t>OOP</a:t>
            </a:r>
            <a:r>
              <a:rPr lang="zh-CN" altLang="zh-CN" dirty="0">
                <a:latin typeface="+mn-lt"/>
                <a:ea typeface="楷体" pitchFamily="49" charset="-122"/>
              </a:rPr>
              <a:t>）。</a:t>
            </a:r>
          </a:p>
          <a:p>
            <a:pPr indent="627063" eaLnBrk="1" hangingPunct="1">
              <a:defRPr/>
            </a:pPr>
            <a:r>
              <a:rPr lang="zh-CN" altLang="zh-CN" dirty="0">
                <a:latin typeface="+mn-lt"/>
                <a:ea typeface="楷体" pitchFamily="49" charset="-122"/>
              </a:rPr>
              <a:t>从一个阶段过渡到下一个阶段应该是平滑无缝的。过渡中，可能涉及对已有设计的改进，例如添加一些细节。由于信息是被封装的，因此与信息呈现相关的设计细节的决策可以推迟到实现阶段。这意味着，系统设计者可以不被系统的实现细节束缚住，他们更应该关注的是如何设计出在不同环境下都能运行的系统。</a:t>
            </a:r>
            <a:endParaRPr lang="en-US" altLang="zh-CN" sz="2800" dirty="0">
              <a:latin typeface="+mn-lt"/>
              <a:ea typeface="楷体" pitchFamily="49"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571472" y="928670"/>
            <a:ext cx="8010525" cy="377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indent="627063" eaLnBrk="1" hangingPunct="1">
              <a:spcBef>
                <a:spcPts val="600"/>
              </a:spcBef>
            </a:pPr>
            <a:r>
              <a:rPr lang="zh-CN" altLang="zh-CN" sz="2600" dirty="0">
                <a:latin typeface="+mn-lt"/>
                <a:ea typeface="楷体" pitchFamily="49" charset="-122"/>
              </a:rPr>
              <a:t>在三个阶段中，</a:t>
            </a:r>
            <a:r>
              <a:rPr lang="en-US" altLang="zh-CN" sz="2600" dirty="0">
                <a:latin typeface="+mn-lt"/>
                <a:ea typeface="楷体" pitchFamily="49" charset="-122"/>
              </a:rPr>
              <a:t>OOD</a:t>
            </a:r>
            <a:r>
              <a:rPr lang="zh-CN" altLang="zh-CN" sz="2600" dirty="0">
                <a:latin typeface="+mn-lt"/>
                <a:ea typeface="楷体" pitchFamily="49" charset="-122"/>
              </a:rPr>
              <a:t>是面向对象方法（</a:t>
            </a:r>
            <a:r>
              <a:rPr lang="en-US" altLang="zh-CN" sz="2600" dirty="0">
                <a:latin typeface="+mn-lt"/>
                <a:ea typeface="楷体" pitchFamily="49" charset="-122"/>
              </a:rPr>
              <a:t>OO</a:t>
            </a:r>
            <a:r>
              <a:rPr lang="zh-CN" altLang="zh-CN" sz="2600" dirty="0">
                <a:latin typeface="+mn-lt"/>
                <a:ea typeface="楷体" pitchFamily="49" charset="-122"/>
              </a:rPr>
              <a:t>）的核心阶段。按照描述</a:t>
            </a:r>
            <a:r>
              <a:rPr lang="en-US" altLang="zh-CN" sz="2600" dirty="0">
                <a:latin typeface="+mn-lt"/>
                <a:ea typeface="楷体" pitchFamily="49" charset="-122"/>
              </a:rPr>
              <a:t>OO</a:t>
            </a:r>
            <a:r>
              <a:rPr lang="zh-CN" altLang="zh-CN" sz="2600" dirty="0">
                <a:latin typeface="+mn-lt"/>
                <a:ea typeface="楷体" pitchFamily="49" charset="-122"/>
              </a:rPr>
              <a:t>方法的“喷泉模型”，软件生命期的各阶段交叠回溯，整个生命期的概念、术语、描述方式具有一致性，因此从分析到设计无须表示方式的转换，只是分析和设计的任务分工与侧重不同。</a:t>
            </a:r>
          </a:p>
          <a:p>
            <a:pPr indent="627063" eaLnBrk="1" hangingPunct="1">
              <a:spcBef>
                <a:spcPts val="600"/>
              </a:spcBef>
            </a:pPr>
            <a:r>
              <a:rPr lang="en-US" altLang="zh-CN" sz="2600" dirty="0">
                <a:latin typeface="+mn-lt"/>
                <a:ea typeface="楷体" pitchFamily="49" charset="-122"/>
              </a:rPr>
              <a:t>OOA</a:t>
            </a:r>
            <a:r>
              <a:rPr lang="zh-CN" altLang="zh-CN" sz="2600" dirty="0">
                <a:latin typeface="+mn-lt"/>
                <a:ea typeface="楷体" pitchFamily="49" charset="-122"/>
              </a:rPr>
              <a:t>建立的是应用领域面向对象的模型，而</a:t>
            </a:r>
            <a:r>
              <a:rPr lang="en-US" altLang="zh-CN" sz="2600" dirty="0">
                <a:latin typeface="+mn-lt"/>
                <a:ea typeface="楷体" pitchFamily="49" charset="-122"/>
              </a:rPr>
              <a:t>OOD</a:t>
            </a:r>
            <a:r>
              <a:rPr lang="zh-CN" altLang="zh-CN" sz="2600" dirty="0">
                <a:latin typeface="+mn-lt"/>
                <a:ea typeface="楷体" pitchFamily="49" charset="-122"/>
              </a:rPr>
              <a:t>建立的则是软件系统的模型。与</a:t>
            </a:r>
            <a:r>
              <a:rPr lang="en-US" altLang="zh-CN" sz="2600" dirty="0">
                <a:latin typeface="+mn-lt"/>
                <a:ea typeface="楷体" pitchFamily="49" charset="-122"/>
              </a:rPr>
              <a:t>OOA</a:t>
            </a:r>
            <a:r>
              <a:rPr lang="zh-CN" altLang="zh-CN" sz="2600" dirty="0">
                <a:latin typeface="+mn-lt"/>
                <a:ea typeface="楷体" pitchFamily="49" charset="-122"/>
              </a:rPr>
              <a:t>的模型比较，</a:t>
            </a:r>
            <a:r>
              <a:rPr lang="en-US" altLang="zh-CN" sz="2600" dirty="0">
                <a:latin typeface="+mn-lt"/>
                <a:ea typeface="楷体" pitchFamily="49" charset="-122"/>
              </a:rPr>
              <a:t>OOD</a:t>
            </a:r>
            <a:r>
              <a:rPr lang="zh-CN" altLang="zh-CN" sz="2600" dirty="0">
                <a:latin typeface="+mn-lt"/>
                <a:ea typeface="楷体" pitchFamily="49" charset="-122"/>
              </a:rPr>
              <a:t>模型的抽象层次较低，因为它包含了与具体实现有关的细节，但是建模的原则和方法是相同的</a:t>
            </a:r>
            <a:r>
              <a:rPr lang="zh-CN" altLang="zh-CN" sz="2600" dirty="0"/>
              <a:t>。</a:t>
            </a:r>
            <a:endParaRPr lang="en-US" altLang="zh-CN" sz="2600"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ext Box 3"/>
          <p:cNvSpPr txBox="1">
            <a:spLocks noChangeArrowheads="1"/>
          </p:cNvSpPr>
          <p:nvPr/>
        </p:nvSpPr>
        <p:spPr bwMode="auto">
          <a:xfrm>
            <a:off x="827088" y="1341438"/>
            <a:ext cx="7921625" cy="4078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
              </a:spcBef>
              <a:defRPr/>
            </a:pPr>
            <a:r>
              <a:rPr lang="en-US" altLang="zh-CN" sz="2800" dirty="0">
                <a:solidFill>
                  <a:srgbClr val="FFFF99"/>
                </a:solidFill>
                <a:effectLst>
                  <a:outerShdw blurRad="38100" dist="38100" dir="2700000" algn="tl">
                    <a:srgbClr val="C0C0C0"/>
                  </a:outerShdw>
                </a:effectLst>
                <a:latin typeface="楷体" pitchFamily="49" charset="-122"/>
                <a:ea typeface="楷体" pitchFamily="49" charset="-122"/>
              </a:rPr>
              <a:t>1. </a:t>
            </a:r>
            <a:r>
              <a:rPr lang="zh-CN" altLang="en-US" sz="2800" dirty="0">
                <a:solidFill>
                  <a:srgbClr val="FFFF99"/>
                </a:solidFill>
                <a:effectLst>
                  <a:outerShdw blurRad="38100" dist="38100" dir="2700000" algn="tl">
                    <a:srgbClr val="C0C0C0"/>
                  </a:outerShdw>
                </a:effectLst>
                <a:latin typeface="楷体" pitchFamily="49" charset="-122"/>
                <a:ea typeface="楷体" pitchFamily="49" charset="-122"/>
              </a:rPr>
              <a:t>面向对象设计准则：</a:t>
            </a:r>
          </a:p>
          <a:p>
            <a:pPr algn="just" eaLnBrk="1" hangingPunct="1">
              <a:lnSpc>
                <a:spcPct val="115000"/>
              </a:lnSpc>
              <a:spcBef>
                <a:spcPct val="50000"/>
              </a:spcBef>
              <a:defRPr/>
            </a:pPr>
            <a:r>
              <a:rPr lang="en-US" altLang="zh-CN" sz="2800" dirty="0">
                <a:solidFill>
                  <a:srgbClr val="FFFFFF"/>
                </a:solidFill>
                <a:effectLst>
                  <a:outerShdw blurRad="38100" dist="38100" dir="2700000" algn="tl">
                    <a:srgbClr val="C0C0C0"/>
                  </a:outerShdw>
                </a:effectLst>
                <a:latin typeface="楷体" pitchFamily="49" charset="-122"/>
                <a:ea typeface="楷体" pitchFamily="49" charset="-122"/>
              </a:rPr>
              <a:t>1</a:t>
            </a:r>
            <a:r>
              <a:rPr lang="zh-CN" altLang="en-US" sz="2800" dirty="0">
                <a:solidFill>
                  <a:srgbClr val="FFFFFF"/>
                </a:solidFill>
                <a:effectLst>
                  <a:outerShdw blurRad="38100" dist="38100" dir="2700000" algn="tl">
                    <a:srgbClr val="C0C0C0"/>
                  </a:outerShdw>
                </a:effectLst>
                <a:latin typeface="楷体" pitchFamily="49" charset="-122"/>
                <a:ea typeface="楷体" pitchFamily="49" charset="-122"/>
              </a:rPr>
              <a:t>）抽象     </a:t>
            </a:r>
          </a:p>
          <a:p>
            <a:pPr algn="just" eaLnBrk="1" hangingPunct="1">
              <a:lnSpc>
                <a:spcPct val="115000"/>
              </a:lnSpc>
              <a:spcBef>
                <a:spcPct val="50000"/>
              </a:spcBef>
              <a:defRPr/>
            </a:pPr>
            <a:r>
              <a:rPr lang="en-US" altLang="zh-CN" sz="2800" dirty="0">
                <a:solidFill>
                  <a:srgbClr val="FFFFFF"/>
                </a:solidFill>
                <a:effectLst>
                  <a:outerShdw blurRad="38100" dist="38100" dir="2700000" algn="tl">
                    <a:srgbClr val="C0C0C0"/>
                  </a:outerShdw>
                </a:effectLst>
                <a:latin typeface="楷体" pitchFamily="49" charset="-122"/>
                <a:ea typeface="楷体" pitchFamily="49" charset="-122"/>
              </a:rPr>
              <a:t>2</a:t>
            </a:r>
            <a:r>
              <a:rPr lang="zh-CN" altLang="en-US" sz="2800" dirty="0">
                <a:solidFill>
                  <a:srgbClr val="FFFFFF"/>
                </a:solidFill>
                <a:effectLst>
                  <a:outerShdw blurRad="38100" dist="38100" dir="2700000" algn="tl">
                    <a:srgbClr val="C0C0C0"/>
                  </a:outerShdw>
                </a:effectLst>
                <a:latin typeface="楷体" pitchFamily="49" charset="-122"/>
                <a:ea typeface="楷体" pitchFamily="49" charset="-122"/>
              </a:rPr>
              <a:t>）信息隐藏</a:t>
            </a:r>
            <a:endParaRPr lang="en-US" altLang="zh-CN" sz="2800" dirty="0">
              <a:solidFill>
                <a:srgbClr val="FFFFFF"/>
              </a:solidFill>
              <a:effectLst>
                <a:outerShdw blurRad="38100" dist="38100" dir="2700000" algn="tl">
                  <a:srgbClr val="C0C0C0"/>
                </a:outerShdw>
              </a:effectLst>
              <a:latin typeface="楷体" pitchFamily="49" charset="-122"/>
              <a:ea typeface="楷体" pitchFamily="49" charset="-122"/>
            </a:endParaRPr>
          </a:p>
          <a:p>
            <a:pPr algn="just" eaLnBrk="1" hangingPunct="1">
              <a:lnSpc>
                <a:spcPct val="115000"/>
              </a:lnSpc>
              <a:spcBef>
                <a:spcPct val="50000"/>
              </a:spcBef>
              <a:defRPr/>
            </a:pPr>
            <a:r>
              <a:rPr lang="en-US" altLang="zh-CN" sz="2800" dirty="0">
                <a:solidFill>
                  <a:srgbClr val="FFFFFF"/>
                </a:solidFill>
                <a:effectLst>
                  <a:outerShdw blurRad="38100" dist="38100" dir="2700000" algn="tl">
                    <a:srgbClr val="C0C0C0"/>
                  </a:outerShdw>
                </a:effectLst>
                <a:latin typeface="楷体" pitchFamily="49" charset="-122"/>
                <a:ea typeface="楷体" pitchFamily="49" charset="-122"/>
              </a:rPr>
              <a:t>3</a:t>
            </a:r>
            <a:r>
              <a:rPr lang="zh-CN" altLang="en-US" sz="2800" dirty="0">
                <a:solidFill>
                  <a:srgbClr val="FFFFFF"/>
                </a:solidFill>
                <a:effectLst>
                  <a:outerShdw blurRad="38100" dist="38100" dir="2700000" algn="tl">
                    <a:srgbClr val="C0C0C0"/>
                  </a:outerShdw>
                </a:effectLst>
                <a:latin typeface="楷体" pitchFamily="49" charset="-122"/>
                <a:ea typeface="楷体" pitchFamily="49" charset="-122"/>
              </a:rPr>
              <a:t>）弱耦合	</a:t>
            </a:r>
          </a:p>
          <a:p>
            <a:pPr algn="just" eaLnBrk="1" hangingPunct="1">
              <a:lnSpc>
                <a:spcPct val="115000"/>
              </a:lnSpc>
              <a:spcBef>
                <a:spcPct val="50000"/>
              </a:spcBef>
              <a:defRPr/>
            </a:pPr>
            <a:r>
              <a:rPr lang="en-US" altLang="zh-CN" sz="2800" dirty="0">
                <a:solidFill>
                  <a:srgbClr val="FFFFFF"/>
                </a:solidFill>
                <a:effectLst>
                  <a:outerShdw blurRad="38100" dist="38100" dir="2700000" algn="tl">
                    <a:srgbClr val="C0C0C0"/>
                  </a:outerShdw>
                </a:effectLst>
                <a:latin typeface="楷体" pitchFamily="49" charset="-122"/>
                <a:ea typeface="楷体" pitchFamily="49" charset="-122"/>
              </a:rPr>
              <a:t>4</a:t>
            </a:r>
            <a:r>
              <a:rPr lang="zh-CN" altLang="en-US" sz="2800" dirty="0">
                <a:solidFill>
                  <a:srgbClr val="FFFFFF"/>
                </a:solidFill>
                <a:effectLst>
                  <a:outerShdw blurRad="38100" dist="38100" dir="2700000" algn="tl">
                    <a:srgbClr val="C0C0C0"/>
                  </a:outerShdw>
                </a:effectLst>
                <a:latin typeface="楷体" pitchFamily="49" charset="-122"/>
                <a:ea typeface="楷体" pitchFamily="49" charset="-122"/>
              </a:rPr>
              <a:t>）强内聚</a:t>
            </a:r>
            <a:endParaRPr lang="en-US" altLang="zh-CN" sz="2800" dirty="0">
              <a:solidFill>
                <a:srgbClr val="FFFFFF"/>
              </a:solidFill>
              <a:effectLst>
                <a:outerShdw blurRad="38100" dist="38100" dir="2700000" algn="tl">
                  <a:srgbClr val="C0C0C0"/>
                </a:outerShdw>
              </a:effectLst>
              <a:latin typeface="楷体" pitchFamily="49" charset="-122"/>
              <a:ea typeface="楷体" pitchFamily="49" charset="-122"/>
            </a:endParaRPr>
          </a:p>
          <a:p>
            <a:pPr algn="just" eaLnBrk="1" hangingPunct="1">
              <a:lnSpc>
                <a:spcPct val="115000"/>
              </a:lnSpc>
              <a:spcBef>
                <a:spcPct val="50000"/>
              </a:spcBef>
              <a:defRPr/>
            </a:pPr>
            <a:r>
              <a:rPr lang="en-US" altLang="zh-CN" sz="2800" dirty="0">
                <a:solidFill>
                  <a:srgbClr val="FFFFFF"/>
                </a:solidFill>
                <a:effectLst>
                  <a:outerShdw blurRad="38100" dist="38100" dir="2700000" algn="tl">
                    <a:srgbClr val="C0C0C0"/>
                  </a:outerShdw>
                </a:effectLst>
                <a:latin typeface="楷体" pitchFamily="49" charset="-122"/>
                <a:ea typeface="楷体" pitchFamily="49" charset="-122"/>
              </a:rPr>
              <a:t>5</a:t>
            </a:r>
            <a:r>
              <a:rPr lang="zh-CN" altLang="en-US" sz="2800" dirty="0">
                <a:solidFill>
                  <a:srgbClr val="FFFFFF"/>
                </a:solidFill>
                <a:effectLst>
                  <a:outerShdw blurRad="38100" dist="38100" dir="2700000" algn="tl">
                    <a:srgbClr val="C0C0C0"/>
                  </a:outerShdw>
                </a:effectLst>
                <a:latin typeface="楷体" pitchFamily="49" charset="-122"/>
                <a:ea typeface="楷体" pitchFamily="49" charset="-122"/>
              </a:rPr>
              <a:t>）可重用</a:t>
            </a:r>
          </a:p>
        </p:txBody>
      </p:sp>
      <p:sp>
        <p:nvSpPr>
          <p:cNvPr id="6" name="Text Box 2"/>
          <p:cNvSpPr txBox="1">
            <a:spLocks noChangeArrowheads="1"/>
          </p:cNvSpPr>
          <p:nvPr/>
        </p:nvSpPr>
        <p:spPr bwMode="auto">
          <a:xfrm>
            <a:off x="539750" y="593725"/>
            <a:ext cx="8496300" cy="544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0000"/>
              </a:lnSpc>
              <a:spcBef>
                <a:spcPct val="20000"/>
              </a:spcBef>
              <a:defRPr/>
            </a:pPr>
            <a:r>
              <a:rPr lang="en-US" altLang="zh-CN" sz="2800" b="0" dirty="0">
                <a:solidFill>
                  <a:srgbClr val="FFFF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3.3.1 </a:t>
            </a:r>
            <a:r>
              <a:rPr lang="zh-CN" altLang="en-US" sz="2800" b="0" dirty="0">
                <a:solidFill>
                  <a:srgbClr val="FFFF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800" b="0" dirty="0">
                <a:solidFill>
                  <a:srgbClr val="FFFF00"/>
                </a:solidFill>
                <a:effectLst>
                  <a:outerShdw blurRad="38100" dist="38100" dir="2700000" algn="tl">
                    <a:srgbClr val="C0C0C0"/>
                  </a:outerShdw>
                </a:effectLst>
                <a:ea typeface="华文新魏" panose="02010800040101010101" pitchFamily="2" charset="-122"/>
              </a:rPr>
              <a:t>OOD</a:t>
            </a:r>
            <a:r>
              <a:rPr lang="zh-CN" altLang="en-US" sz="2800" b="0" dirty="0">
                <a:solidFill>
                  <a:srgbClr val="FFFF00"/>
                </a:solidFill>
                <a:effectLst>
                  <a:outerShdw blurRad="38100" dist="38100" dir="2700000" algn="tl">
                    <a:srgbClr val="C0C0C0"/>
                  </a:outerShdw>
                </a:effectLst>
                <a:ea typeface="华文新魏" panose="02010800040101010101" pitchFamily="2" charset="-122"/>
              </a:rPr>
              <a:t>的准则和</a:t>
            </a:r>
            <a:r>
              <a:rPr lang="zh-CN" altLang="en-US" sz="2800" dirty="0">
                <a:solidFill>
                  <a:srgbClr val="FFFF00"/>
                </a:solidFill>
                <a:effectLst>
                  <a:outerShdw blurRad="38100" dist="38100" dir="2700000" algn="tl">
                    <a:srgbClr val="C0C0C0"/>
                  </a:outerShdw>
                </a:effectLst>
                <a:ea typeface="华文新魏" panose="02010800040101010101" pitchFamily="2" charset="-122"/>
              </a:rPr>
              <a:t>基本任务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8000"/>
                                  </p:stCondLst>
                                  <p:childTnLst>
                                    <p:set>
                                      <p:cBhvr>
                                        <p:cTn id="6" dur="1" fill="hold">
                                          <p:stCondLst>
                                            <p:cond delay="0"/>
                                          </p:stCondLst>
                                        </p:cTn>
                                        <p:tgtEl>
                                          <p:spTgt spid="153603"/>
                                        </p:tgtEl>
                                        <p:attrNameLst>
                                          <p:attrName>style.visibility</p:attrName>
                                        </p:attrNameLst>
                                      </p:cBhvr>
                                      <p:to>
                                        <p:strVal val="visible"/>
                                      </p:to>
                                    </p:set>
                                    <p:animEffect transition="in" filter="wipe(up)">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431800" y="1133475"/>
            <a:ext cx="8326438" cy="3262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bg1"/>
                </a:solidFill>
                <a:latin typeface="Times New Roman" panose="02020603050405020304" pitchFamily="18" charset="0"/>
                <a:ea typeface="楷体_GB2312" pitchFamily="49" charset="-122"/>
              </a:defRPr>
            </a:lvl1pPr>
            <a:lvl2pPr marL="914400" indent="-457200">
              <a:defRPr kumimoji="1" sz="2400" b="1">
                <a:solidFill>
                  <a:schemeClr val="bg1"/>
                </a:solidFill>
                <a:latin typeface="Times New Roman" panose="02020603050405020304" pitchFamily="18" charset="0"/>
                <a:ea typeface="楷体_GB2312" pitchFamily="49" charset="-122"/>
              </a:defRPr>
            </a:lvl2pPr>
            <a:lvl3pPr marL="1371600" indent="-457200">
              <a:defRPr kumimoji="1" sz="2400" b="1">
                <a:solidFill>
                  <a:schemeClr val="bg1"/>
                </a:solidFill>
                <a:latin typeface="Times New Roman" panose="02020603050405020304" pitchFamily="18" charset="0"/>
                <a:ea typeface="楷体_GB2312" pitchFamily="49" charset="-122"/>
              </a:defRPr>
            </a:lvl3pPr>
            <a:lvl4pPr marL="1828800" indent="-457200">
              <a:defRPr kumimoji="1" sz="2400" b="1">
                <a:solidFill>
                  <a:schemeClr val="bg1"/>
                </a:solidFill>
                <a:latin typeface="Times New Roman" panose="02020603050405020304" pitchFamily="18" charset="0"/>
                <a:ea typeface="楷体_GB2312" pitchFamily="49" charset="-122"/>
              </a:defRPr>
            </a:lvl4pPr>
            <a:lvl5pPr marL="2286000" indent="-457200">
              <a:defRPr kumimoji="1" sz="2400" b="1">
                <a:solidFill>
                  <a:schemeClr val="bg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zh-CN" sz="2600" dirty="0">
                <a:latin typeface="楷体" pitchFamily="49" charset="-122"/>
                <a:ea typeface="楷体" pitchFamily="49" charset="-122"/>
              </a:rPr>
              <a:t>软件设计的过程大致包括如下活动：</a:t>
            </a:r>
            <a:endParaRPr lang="en-US" altLang="zh-CN" sz="2600" dirty="0">
              <a:latin typeface="楷体" pitchFamily="49" charset="-122"/>
              <a:ea typeface="楷体" pitchFamily="49" charset="-122"/>
            </a:endParaRPr>
          </a:p>
          <a:p>
            <a:pPr eaLnBrk="1" hangingPunct="1"/>
            <a:r>
              <a:rPr lang="en-US" altLang="zh-CN" dirty="0">
                <a:solidFill>
                  <a:schemeClr val="tx1"/>
                </a:solidFill>
                <a:latin typeface="楷体" pitchFamily="49" charset="-122"/>
                <a:ea typeface="楷体" pitchFamily="49" charset="-122"/>
              </a:rPr>
              <a:t> </a:t>
            </a:r>
            <a:endParaRPr lang="zh-CN" altLang="zh-CN" dirty="0">
              <a:solidFill>
                <a:schemeClr val="tx1"/>
              </a:solidFill>
              <a:latin typeface="楷体" pitchFamily="49" charset="-122"/>
              <a:ea typeface="楷体" pitchFamily="49" charset="-122"/>
            </a:endParaRPr>
          </a:p>
          <a:p>
            <a:pPr eaLnBrk="1" hangingPunct="1">
              <a:buFont typeface="Arial" panose="020B0604020202020204" pitchFamily="34" charset="0"/>
              <a:buChar char="•"/>
            </a:pPr>
            <a:r>
              <a:rPr lang="zh-CN" altLang="zh-CN" sz="2600" dirty="0">
                <a:latin typeface="楷体" pitchFamily="49" charset="-122"/>
                <a:ea typeface="楷体" pitchFamily="49" charset="-122"/>
              </a:rPr>
              <a:t>体系结构设计</a:t>
            </a:r>
            <a:endParaRPr lang="en-US" altLang="zh-CN" sz="2600" dirty="0">
              <a:latin typeface="楷体" pitchFamily="49" charset="-122"/>
              <a:ea typeface="楷体" pitchFamily="49" charset="-122"/>
            </a:endParaRPr>
          </a:p>
          <a:p>
            <a:pPr eaLnBrk="1" hangingPunct="1">
              <a:buFont typeface="Arial" panose="020B0604020202020204" pitchFamily="34" charset="0"/>
              <a:buChar char="•"/>
            </a:pPr>
            <a:r>
              <a:rPr lang="zh-CN" altLang="zh-CN" sz="2600" dirty="0">
                <a:latin typeface="楷体" pitchFamily="49" charset="-122"/>
                <a:ea typeface="楷体" pitchFamily="49" charset="-122"/>
              </a:rPr>
              <a:t>抽象说明书</a:t>
            </a:r>
            <a:endParaRPr lang="en-US" altLang="zh-CN" sz="2600" dirty="0">
              <a:latin typeface="楷体" pitchFamily="49" charset="-122"/>
              <a:ea typeface="楷体" pitchFamily="49" charset="-122"/>
            </a:endParaRPr>
          </a:p>
          <a:p>
            <a:pPr eaLnBrk="1" hangingPunct="1">
              <a:buFont typeface="Arial" panose="020B0604020202020204" pitchFamily="34" charset="0"/>
              <a:buChar char="•"/>
            </a:pPr>
            <a:r>
              <a:rPr lang="zh-CN" altLang="zh-CN" sz="2600" dirty="0">
                <a:latin typeface="楷体" pitchFamily="49" charset="-122"/>
                <a:ea typeface="楷体" pitchFamily="49" charset="-122"/>
              </a:rPr>
              <a:t>接口设计</a:t>
            </a:r>
            <a:endParaRPr lang="en-US" altLang="zh-CN" sz="2600" dirty="0">
              <a:latin typeface="楷体" pitchFamily="49" charset="-122"/>
              <a:ea typeface="楷体" pitchFamily="49" charset="-122"/>
            </a:endParaRPr>
          </a:p>
          <a:p>
            <a:pPr eaLnBrk="1" hangingPunct="1">
              <a:buFont typeface="Arial" panose="020B0604020202020204" pitchFamily="34" charset="0"/>
              <a:buChar char="•"/>
            </a:pPr>
            <a:r>
              <a:rPr lang="zh-CN" altLang="zh-CN" sz="2600" dirty="0">
                <a:latin typeface="楷体" pitchFamily="49" charset="-122"/>
                <a:ea typeface="楷体" pitchFamily="49" charset="-122"/>
              </a:rPr>
              <a:t>构件设计</a:t>
            </a:r>
            <a:endParaRPr lang="en-US" altLang="zh-CN" sz="2600" dirty="0">
              <a:latin typeface="楷体" pitchFamily="49" charset="-122"/>
              <a:ea typeface="楷体" pitchFamily="49" charset="-122"/>
            </a:endParaRPr>
          </a:p>
          <a:p>
            <a:pPr eaLnBrk="1" hangingPunct="1">
              <a:buFont typeface="Arial" panose="020B0604020202020204" pitchFamily="34" charset="0"/>
              <a:buChar char="•"/>
            </a:pPr>
            <a:r>
              <a:rPr lang="zh-CN" altLang="zh-CN" sz="2600" dirty="0">
                <a:latin typeface="楷体" pitchFamily="49" charset="-122"/>
                <a:ea typeface="楷体" pitchFamily="49" charset="-122"/>
              </a:rPr>
              <a:t>数据结构设计</a:t>
            </a:r>
            <a:endParaRPr lang="en-US" altLang="zh-CN" sz="2600" dirty="0">
              <a:latin typeface="楷体" pitchFamily="49" charset="-122"/>
              <a:ea typeface="楷体" pitchFamily="49" charset="-122"/>
            </a:endParaRPr>
          </a:p>
          <a:p>
            <a:pPr eaLnBrk="1" hangingPunct="1">
              <a:buFont typeface="Arial" panose="020B0604020202020204" pitchFamily="34" charset="0"/>
              <a:buChar char="•"/>
            </a:pPr>
            <a:r>
              <a:rPr lang="zh-CN" altLang="zh-CN" sz="2600" dirty="0">
                <a:latin typeface="楷体" pitchFamily="49" charset="-122"/>
                <a:ea typeface="楷体" pitchFamily="49" charset="-122"/>
              </a:rPr>
              <a:t>算法设计</a:t>
            </a:r>
          </a:p>
        </p:txBody>
      </p:sp>
      <p:sp>
        <p:nvSpPr>
          <p:cNvPr id="142367" name="Text Box 31"/>
          <p:cNvSpPr txBox="1">
            <a:spLocks noChangeArrowheads="1"/>
          </p:cNvSpPr>
          <p:nvPr/>
        </p:nvSpPr>
        <p:spPr bwMode="auto">
          <a:xfrm>
            <a:off x="566738" y="549275"/>
            <a:ext cx="738187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dirty="0">
                <a:solidFill>
                  <a:srgbClr val="FFFF66"/>
                </a:solidFill>
                <a:effectLst>
                  <a:outerShdw blurRad="38100" dist="38100" dir="2700000" algn="tl">
                    <a:srgbClr val="C0C0C0"/>
                  </a:outerShdw>
                </a:effectLst>
              </a:rPr>
              <a:t>二、软件设计过程</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ext Box 3"/>
          <p:cNvSpPr txBox="1">
            <a:spLocks noChangeArrowheads="1"/>
          </p:cNvSpPr>
          <p:nvPr/>
        </p:nvSpPr>
        <p:spPr bwMode="auto">
          <a:xfrm>
            <a:off x="522288" y="684213"/>
            <a:ext cx="7921625" cy="4954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
              </a:spcBef>
              <a:defRPr/>
            </a:pPr>
            <a:r>
              <a:rPr lang="en-US" altLang="zh-CN" sz="2800" dirty="0">
                <a:solidFill>
                  <a:srgbClr val="FFFF99"/>
                </a:solidFill>
                <a:effectLst>
                  <a:outerShdw blurRad="38100" dist="38100" dir="2700000" algn="tl">
                    <a:srgbClr val="C0C0C0"/>
                  </a:outerShdw>
                </a:effectLst>
                <a:latin typeface="+mn-lt"/>
                <a:ea typeface="楷体" pitchFamily="49" charset="-122"/>
              </a:rPr>
              <a:t>2. </a:t>
            </a:r>
            <a:r>
              <a:rPr lang="zh-CN" altLang="en-US" sz="2800" dirty="0">
                <a:solidFill>
                  <a:srgbClr val="FFFF99"/>
                </a:solidFill>
                <a:effectLst>
                  <a:outerShdw blurRad="38100" dist="38100" dir="2700000" algn="tl">
                    <a:srgbClr val="C0C0C0"/>
                  </a:outerShdw>
                </a:effectLst>
                <a:latin typeface="+mn-lt"/>
                <a:ea typeface="楷体" pitchFamily="49" charset="-122"/>
              </a:rPr>
              <a:t>基本任务</a:t>
            </a:r>
          </a:p>
          <a:p>
            <a:pPr indent="627063" eaLnBrk="1" hangingPunct="1">
              <a:tabLst>
                <a:tab pos="627063" algn="l"/>
              </a:tabLst>
              <a:defRPr/>
            </a:pPr>
            <a:r>
              <a:rPr lang="en-US" altLang="zh-CN" dirty="0">
                <a:latin typeface="+mn-lt"/>
                <a:ea typeface="楷体" pitchFamily="49" charset="-122"/>
              </a:rPr>
              <a:t>OOA</a:t>
            </a:r>
            <a:r>
              <a:rPr lang="zh-CN" altLang="zh-CN" dirty="0">
                <a:latin typeface="+mn-lt"/>
                <a:ea typeface="楷体" pitchFamily="49" charset="-122"/>
              </a:rPr>
              <a:t>主要考虑系统做什么，而不关心系统如何实现的问题。在</a:t>
            </a:r>
            <a:r>
              <a:rPr lang="en-US" altLang="zh-CN" dirty="0">
                <a:latin typeface="+mn-lt"/>
                <a:ea typeface="楷体" pitchFamily="49" charset="-122"/>
              </a:rPr>
              <a:t>OOD</a:t>
            </a:r>
            <a:r>
              <a:rPr lang="zh-CN" altLang="zh-CN" dirty="0">
                <a:latin typeface="+mn-lt"/>
                <a:ea typeface="楷体" pitchFamily="49" charset="-122"/>
              </a:rPr>
              <a:t>中为了实现系统，需要以</a:t>
            </a:r>
            <a:r>
              <a:rPr lang="en-US" altLang="zh-CN" dirty="0">
                <a:latin typeface="+mn-lt"/>
                <a:ea typeface="楷体" pitchFamily="49" charset="-122"/>
              </a:rPr>
              <a:t>OOA</a:t>
            </a:r>
            <a:r>
              <a:rPr lang="zh-CN" altLang="zh-CN" dirty="0">
                <a:latin typeface="+mn-lt"/>
                <a:ea typeface="楷体" pitchFamily="49" charset="-122"/>
              </a:rPr>
              <a:t>模型为基础，重新定义或补充一些新的类，或在原有类中补充或修改一些属性及操作。因此，</a:t>
            </a:r>
            <a:r>
              <a:rPr lang="en-US" altLang="zh-CN" dirty="0">
                <a:latin typeface="+mn-lt"/>
                <a:ea typeface="楷体" pitchFamily="49" charset="-122"/>
              </a:rPr>
              <a:t>OOD</a:t>
            </a:r>
            <a:r>
              <a:rPr lang="zh-CN" altLang="zh-CN" dirty="0">
                <a:latin typeface="+mn-lt"/>
                <a:ea typeface="楷体" pitchFamily="49" charset="-122"/>
              </a:rPr>
              <a:t>的目标是产生一个满足用户需求的可实现的</a:t>
            </a:r>
            <a:r>
              <a:rPr lang="en-US" altLang="zh-CN" dirty="0">
                <a:latin typeface="+mn-lt"/>
                <a:ea typeface="楷体" pitchFamily="49" charset="-122"/>
              </a:rPr>
              <a:t>OOD</a:t>
            </a:r>
            <a:r>
              <a:rPr lang="zh-CN" altLang="zh-CN" dirty="0">
                <a:latin typeface="+mn-lt"/>
                <a:ea typeface="楷体" pitchFamily="49" charset="-122"/>
              </a:rPr>
              <a:t>模型。</a:t>
            </a:r>
          </a:p>
          <a:p>
            <a:pPr indent="627063" eaLnBrk="1" hangingPunct="1">
              <a:defRPr/>
            </a:pPr>
            <a:r>
              <a:rPr lang="en-US" altLang="zh-CN" dirty="0">
                <a:latin typeface="+mn-lt"/>
                <a:ea typeface="楷体" pitchFamily="49" charset="-122"/>
              </a:rPr>
              <a:t>OOD</a:t>
            </a:r>
            <a:r>
              <a:rPr lang="zh-CN" altLang="zh-CN" dirty="0">
                <a:latin typeface="+mn-lt"/>
                <a:ea typeface="楷体" pitchFamily="49" charset="-122"/>
              </a:rPr>
              <a:t>的主要任务是对象设计。对象是一种封装了其状态以及改变状态的一系列操作的实体。在面向对象技术中，状态用一系列对象属性（</a:t>
            </a:r>
            <a:r>
              <a:rPr lang="en-US" altLang="zh-CN" dirty="0">
                <a:latin typeface="+mn-lt"/>
                <a:ea typeface="楷体" pitchFamily="49" charset="-122"/>
              </a:rPr>
              <a:t>Attribute</a:t>
            </a:r>
            <a:r>
              <a:rPr lang="zh-CN" altLang="zh-CN" dirty="0">
                <a:latin typeface="+mn-lt"/>
                <a:ea typeface="楷体" pitchFamily="49" charset="-122"/>
              </a:rPr>
              <a:t>）来表示；操作常称为方法（</a:t>
            </a:r>
            <a:r>
              <a:rPr lang="en-US" altLang="zh-CN" dirty="0">
                <a:latin typeface="+mn-lt"/>
                <a:ea typeface="楷体" pitchFamily="49" charset="-122"/>
              </a:rPr>
              <a:t>Method</a:t>
            </a:r>
            <a:r>
              <a:rPr lang="zh-CN" altLang="zh-CN" dirty="0">
                <a:latin typeface="+mn-lt"/>
                <a:ea typeface="楷体" pitchFamily="49" charset="-122"/>
              </a:rPr>
              <a:t>），用来描述对象可以提供的服务。对象由其关联的类创建。</a:t>
            </a:r>
          </a:p>
          <a:p>
            <a:pPr indent="627063" eaLnBrk="1" hangingPunct="1">
              <a:defRPr/>
            </a:pPr>
            <a:r>
              <a:rPr lang="zh-CN" altLang="zh-CN" dirty="0">
                <a:latin typeface="+mn-lt"/>
                <a:ea typeface="楷体" pitchFamily="49" charset="-122"/>
              </a:rPr>
              <a:t>对象设计确定解空间中的类、关联、接口形式及实现服务的算法。</a:t>
            </a:r>
            <a:endParaRPr lang="zh-CN" altLang="en-US" sz="2800" dirty="0">
              <a:solidFill>
                <a:srgbClr val="FFFFFF"/>
              </a:solidFill>
              <a:effectLst>
                <a:outerShdw blurRad="38100" dist="38100" dir="2700000" algn="tl">
                  <a:srgbClr val="C0C0C0"/>
                </a:outerShdw>
              </a:effectLst>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8000"/>
                                  </p:stCondLst>
                                  <p:childTnLst>
                                    <p:set>
                                      <p:cBhvr>
                                        <p:cTn id="6" dur="1" fill="hold">
                                          <p:stCondLst>
                                            <p:cond delay="0"/>
                                          </p:stCondLst>
                                        </p:cTn>
                                        <p:tgtEl>
                                          <p:spTgt spid="153603"/>
                                        </p:tgtEl>
                                        <p:attrNameLst>
                                          <p:attrName>style.visibility</p:attrName>
                                        </p:attrNameLst>
                                      </p:cBhvr>
                                      <p:to>
                                        <p:strVal val="visible"/>
                                      </p:to>
                                    </p:set>
                                    <p:animEffect transition="in" filter="wipe(up)">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ext Box 3"/>
          <p:cNvSpPr txBox="1">
            <a:spLocks noChangeArrowheads="1"/>
          </p:cNvSpPr>
          <p:nvPr/>
        </p:nvSpPr>
        <p:spPr bwMode="auto">
          <a:xfrm>
            <a:off x="539750" y="1268413"/>
            <a:ext cx="7921625" cy="198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
              </a:spcBef>
              <a:defRPr/>
            </a:pPr>
            <a:r>
              <a:rPr lang="en-US" altLang="zh-CN" sz="2800" dirty="0">
                <a:solidFill>
                  <a:srgbClr val="FFFF99"/>
                </a:solidFill>
                <a:effectLst>
                  <a:outerShdw blurRad="38100" dist="38100" dir="2700000" algn="tl">
                    <a:srgbClr val="C0C0C0"/>
                  </a:outerShdw>
                </a:effectLst>
                <a:latin typeface="+mn-lt"/>
                <a:ea typeface="楷体" pitchFamily="49" charset="-122"/>
              </a:rPr>
              <a:t>1. </a:t>
            </a:r>
            <a:r>
              <a:rPr lang="zh-CN" altLang="en-US" sz="2800" dirty="0">
                <a:solidFill>
                  <a:srgbClr val="FFFF99"/>
                </a:solidFill>
                <a:effectLst>
                  <a:outerShdw blurRad="38100" dist="38100" dir="2700000" algn="tl">
                    <a:srgbClr val="C0C0C0"/>
                  </a:outerShdw>
                </a:effectLst>
                <a:latin typeface="+mn-lt"/>
                <a:ea typeface="楷体" pitchFamily="49" charset="-122"/>
              </a:rPr>
              <a:t>理解和定义系统上下文及用例模型</a:t>
            </a:r>
          </a:p>
          <a:p>
            <a:pPr algn="just" eaLnBrk="1" hangingPunct="1">
              <a:lnSpc>
                <a:spcPct val="115000"/>
              </a:lnSpc>
              <a:spcBef>
                <a:spcPct val="50000"/>
              </a:spcBef>
              <a:defRPr/>
            </a:pPr>
            <a:r>
              <a:rPr lang="zh-CN" altLang="zh-CN" dirty="0">
                <a:latin typeface="+mn-lt"/>
                <a:ea typeface="楷体" pitchFamily="49" charset="-122"/>
              </a:rPr>
              <a:t>系统上下文（</a:t>
            </a:r>
            <a:r>
              <a:rPr lang="en-US" altLang="zh-CN" dirty="0">
                <a:latin typeface="+mn-lt"/>
                <a:ea typeface="楷体" pitchFamily="49" charset="-122"/>
              </a:rPr>
              <a:t>System Context</a:t>
            </a:r>
            <a:r>
              <a:rPr lang="zh-CN" altLang="zh-CN" dirty="0">
                <a:latin typeface="+mn-lt"/>
                <a:ea typeface="楷体" pitchFamily="49" charset="-122"/>
              </a:rPr>
              <a:t>）是一种静态模型，它描述系统结构的概貌。我们可以用一个框图（关联模型，</a:t>
            </a:r>
            <a:r>
              <a:rPr lang="en-US" altLang="zh-CN" dirty="0">
                <a:latin typeface="+mn-lt"/>
                <a:ea typeface="楷体" pitchFamily="49" charset="-122"/>
              </a:rPr>
              <a:t>Association Model</a:t>
            </a:r>
            <a:r>
              <a:rPr lang="zh-CN" altLang="zh-CN" dirty="0">
                <a:latin typeface="+mn-lt"/>
                <a:ea typeface="楷体" pitchFamily="49" charset="-122"/>
              </a:rPr>
              <a:t>）来刻画系统上下文。</a:t>
            </a:r>
            <a:endParaRPr lang="zh-CN" altLang="en-US" sz="2800" dirty="0">
              <a:solidFill>
                <a:srgbClr val="FFFFFF"/>
              </a:solidFill>
              <a:effectLst>
                <a:outerShdw blurRad="38100" dist="38100" dir="2700000" algn="tl">
                  <a:srgbClr val="C0C0C0"/>
                </a:outerShdw>
              </a:effectLst>
              <a:latin typeface="+mn-lt"/>
              <a:ea typeface="楷体" pitchFamily="49" charset="-122"/>
            </a:endParaRPr>
          </a:p>
        </p:txBody>
      </p:sp>
      <p:sp>
        <p:nvSpPr>
          <p:cNvPr id="6" name="Text Box 2"/>
          <p:cNvSpPr txBox="1">
            <a:spLocks noChangeArrowheads="1"/>
          </p:cNvSpPr>
          <p:nvPr/>
        </p:nvSpPr>
        <p:spPr bwMode="auto">
          <a:xfrm>
            <a:off x="539750" y="593725"/>
            <a:ext cx="8496300" cy="608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0000"/>
              </a:lnSpc>
              <a:spcBef>
                <a:spcPct val="20000"/>
              </a:spcBef>
              <a:defRPr/>
            </a:pPr>
            <a:r>
              <a:rPr lang="en-US" altLang="zh-CN" sz="3200" b="0" dirty="0">
                <a:solidFill>
                  <a:srgbClr val="FFFF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3.3.2 </a:t>
            </a:r>
            <a:r>
              <a:rPr lang="zh-CN" altLang="en-US" sz="3200" b="0" dirty="0">
                <a:solidFill>
                  <a:srgbClr val="FFFF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zh-CN" altLang="en-US" sz="3200" b="0" dirty="0">
                <a:solidFill>
                  <a:srgbClr val="FFFF00"/>
                </a:solidFill>
                <a:effectLst>
                  <a:outerShdw blurRad="38100" dist="38100" dir="2700000" algn="tl">
                    <a:srgbClr val="C0C0C0"/>
                  </a:outerShdw>
                </a:effectLst>
                <a:ea typeface="华文新魏" panose="02010800040101010101" pitchFamily="2" charset="-122"/>
              </a:rPr>
              <a:t>设计过程</a:t>
            </a:r>
            <a:endParaRPr lang="zh-CN" altLang="en-US" sz="3200" dirty="0">
              <a:solidFill>
                <a:srgbClr val="FFFF00"/>
              </a:solidFill>
              <a:effectLst>
                <a:outerShdw blurRad="38100" dist="38100" dir="2700000" algn="tl">
                  <a:srgbClr val="C0C0C0"/>
                </a:outerShdw>
              </a:effectLst>
              <a:ea typeface="华文新魏" panose="02010800040101010101" pitchFamily="2" charset="-122"/>
            </a:endParaRPr>
          </a:p>
        </p:txBody>
      </p:sp>
      <p:sp>
        <p:nvSpPr>
          <p:cNvPr id="13" name="矩形 12"/>
          <p:cNvSpPr/>
          <p:nvPr/>
        </p:nvSpPr>
        <p:spPr>
          <a:xfrm>
            <a:off x="547688" y="3251200"/>
            <a:ext cx="7913687" cy="461963"/>
          </a:xfrm>
          <a:prstGeom prst="rect">
            <a:avLst/>
          </a:prstGeom>
        </p:spPr>
        <p:txBody>
          <a:bodyPr>
            <a:spAutoFit/>
          </a:bodyPr>
          <a:lstStyle/>
          <a:p>
            <a:pPr eaLnBrk="1" hangingPunct="1">
              <a:defRPr/>
            </a:pPr>
            <a:r>
              <a:rPr lang="zh-CN" altLang="zh-CN" kern="100" dirty="0">
                <a:solidFill>
                  <a:srgbClr val="FFFF00"/>
                </a:solidFill>
                <a:latin typeface="楷体" pitchFamily="49" charset="-122"/>
                <a:ea typeface="楷体" pitchFamily="49" charset="-122"/>
                <a:cs typeface="Times New Roman" panose="02020603050405020304" pitchFamily="18" charset="0"/>
              </a:rPr>
              <a:t>【例</a:t>
            </a:r>
            <a:r>
              <a:rPr lang="en-US" altLang="zh-CN" kern="100" dirty="0">
                <a:solidFill>
                  <a:srgbClr val="FFFF00"/>
                </a:solidFill>
                <a:latin typeface="楷体" pitchFamily="49" charset="-122"/>
                <a:ea typeface="楷体" pitchFamily="49" charset="-122"/>
              </a:rPr>
              <a:t>3-2</a:t>
            </a:r>
            <a:r>
              <a:rPr lang="zh-CN" altLang="zh-CN" kern="100" dirty="0">
                <a:solidFill>
                  <a:srgbClr val="FFFF00"/>
                </a:solidFill>
                <a:latin typeface="楷体" pitchFamily="49" charset="-122"/>
                <a:ea typeface="楷体" pitchFamily="49" charset="-122"/>
                <a:cs typeface="Times New Roman" panose="02020603050405020304" pitchFamily="18" charset="0"/>
              </a:rPr>
              <a:t>】一个报表系统的扼要功能模型</a:t>
            </a:r>
            <a:endParaRPr lang="zh-CN" altLang="en-US" dirty="0">
              <a:solidFill>
                <a:srgbClr val="FFFF00"/>
              </a:solidFill>
              <a:latin typeface="楷体" pitchFamily="49" charset="-122"/>
              <a:ea typeface="楷体" pitchFamily="49" charset="-122"/>
            </a:endParaRPr>
          </a:p>
        </p:txBody>
      </p:sp>
      <p:grpSp>
        <p:nvGrpSpPr>
          <p:cNvPr id="14" name="画布 5"/>
          <p:cNvGrpSpPr>
            <a:grpSpLocks/>
          </p:cNvGrpSpPr>
          <p:nvPr/>
        </p:nvGrpSpPr>
        <p:grpSpPr bwMode="auto">
          <a:xfrm>
            <a:off x="1530232" y="4059070"/>
            <a:ext cx="5940660" cy="1440160"/>
            <a:chOff x="0" y="0"/>
            <a:chExt cx="34838" cy="4171"/>
          </a:xfrm>
          <a:solidFill>
            <a:srgbClr val="FFFF99"/>
          </a:solidFill>
        </p:grpSpPr>
        <p:sp>
          <p:nvSpPr>
            <p:cNvPr id="15" name="Picture 384"/>
            <p:cNvSpPr>
              <a:spLocks noChangeAspect="1" noChangeArrowheads="1"/>
            </p:cNvSpPr>
            <p:nvPr/>
          </p:nvSpPr>
          <p:spPr bwMode="auto">
            <a:xfrm>
              <a:off x="0" y="0"/>
              <a:ext cx="34810" cy="417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endParaRPr lang="zh-CN" altLang="en-US" sz="4400"/>
            </a:p>
          </p:txBody>
        </p:sp>
        <p:sp>
          <p:nvSpPr>
            <p:cNvPr id="16" name="Rectangle 172"/>
            <p:cNvSpPr>
              <a:spLocks noChangeArrowheads="1"/>
            </p:cNvSpPr>
            <p:nvPr/>
          </p:nvSpPr>
          <p:spPr bwMode="auto">
            <a:xfrm>
              <a:off x="14251" y="0"/>
              <a:ext cx="6875" cy="3240"/>
            </a:xfrm>
            <a:prstGeom prst="rect">
              <a:avLst/>
            </a:prstGeom>
            <a:grpFill/>
            <a:ln w="9525">
              <a:solidFill>
                <a:srgbClr val="000000"/>
              </a:solidFill>
              <a:miter lim="200000"/>
              <a:headEnd/>
              <a:tailEnd/>
            </a:ln>
            <a:extLst/>
          </p:spPr>
          <p:txBody>
            <a:bodyPr lIns="0" tIns="0" rIns="0" bIns="0" anchor="ctr"/>
            <a:lstStyle/>
            <a:p>
              <a:pPr algn="ctr" eaLnBrk="1" hangingPunct="1">
                <a:defRPr/>
              </a:pPr>
              <a:r>
                <a:rPr lang="zh-CN" altLang="en-US" sz="1400" b="0">
                  <a:solidFill>
                    <a:srgbClr val="000000"/>
                  </a:solidFill>
                </a:rPr>
                <a:t>分析数据</a:t>
              </a:r>
              <a:endParaRPr lang="zh-CN" altLang="zh-CN" sz="4400"/>
            </a:p>
          </p:txBody>
        </p:sp>
        <p:sp>
          <p:nvSpPr>
            <p:cNvPr id="17" name="Rectangle 172"/>
            <p:cNvSpPr>
              <a:spLocks noChangeArrowheads="1"/>
            </p:cNvSpPr>
            <p:nvPr/>
          </p:nvSpPr>
          <p:spPr bwMode="auto">
            <a:xfrm>
              <a:off x="360" y="0"/>
              <a:ext cx="6870" cy="3238"/>
            </a:xfrm>
            <a:prstGeom prst="rect">
              <a:avLst/>
            </a:prstGeom>
            <a:grpFill/>
            <a:ln w="9525">
              <a:solidFill>
                <a:srgbClr val="000000"/>
              </a:solidFill>
              <a:miter lim="200000"/>
              <a:headEnd/>
              <a:tailEnd/>
            </a:ln>
            <a:extLst/>
          </p:spPr>
          <p:txBody>
            <a:bodyPr lIns="0" tIns="0" rIns="0" bIns="0" anchor="ctr"/>
            <a:lstStyle/>
            <a:p>
              <a:pPr algn="ctr" eaLnBrk="1" hangingPunct="1">
                <a:defRPr/>
              </a:pPr>
              <a:r>
                <a:rPr lang="zh-CN" altLang="en-US" sz="1400" b="0">
                  <a:solidFill>
                    <a:srgbClr val="000000"/>
                  </a:solidFill>
                </a:rPr>
                <a:t>输入数据</a:t>
              </a:r>
              <a:endParaRPr lang="zh-CN" altLang="zh-CN" sz="4400"/>
            </a:p>
          </p:txBody>
        </p:sp>
        <p:sp>
          <p:nvSpPr>
            <p:cNvPr id="18" name="Rectangle 172"/>
            <p:cNvSpPr>
              <a:spLocks noChangeArrowheads="1"/>
            </p:cNvSpPr>
            <p:nvPr/>
          </p:nvSpPr>
          <p:spPr bwMode="auto">
            <a:xfrm>
              <a:off x="27967" y="0"/>
              <a:ext cx="6871" cy="3238"/>
            </a:xfrm>
            <a:prstGeom prst="rect">
              <a:avLst/>
            </a:prstGeom>
            <a:grpFill/>
            <a:ln w="9525">
              <a:solidFill>
                <a:srgbClr val="000000"/>
              </a:solidFill>
              <a:miter lim="200000"/>
              <a:headEnd/>
              <a:tailEnd/>
            </a:ln>
            <a:extLst/>
          </p:spPr>
          <p:txBody>
            <a:bodyPr lIns="0" tIns="0" rIns="0" bIns="0" anchor="ctr"/>
            <a:lstStyle/>
            <a:p>
              <a:pPr algn="ctr" eaLnBrk="1" hangingPunct="1">
                <a:defRPr/>
              </a:pPr>
              <a:r>
                <a:rPr lang="zh-CN" altLang="en-US" sz="1400" b="0">
                  <a:solidFill>
                    <a:srgbClr val="000000"/>
                  </a:solidFill>
                </a:rPr>
                <a:t>输出报表</a:t>
              </a:r>
              <a:endParaRPr lang="zh-CN" altLang="zh-CN" sz="4400"/>
            </a:p>
          </p:txBody>
        </p:sp>
        <p:cxnSp>
          <p:nvCxnSpPr>
            <p:cNvPr id="393" name="直接箭头连接符 18"/>
            <p:cNvCxnSpPr>
              <a:cxnSpLocks noChangeShapeType="1"/>
            </p:cNvCxnSpPr>
            <p:nvPr/>
          </p:nvCxnSpPr>
          <p:spPr bwMode="auto">
            <a:xfrm>
              <a:off x="7230" y="1619"/>
              <a:ext cx="7021" cy="1"/>
            </a:xfrm>
            <a:prstGeom prst="straightConnector1">
              <a:avLst/>
            </a:prstGeom>
            <a:grpFill/>
            <a:ln w="9525">
              <a:solidFill>
                <a:srgbClr val="000000"/>
              </a:solidFill>
              <a:round/>
              <a:headEnd/>
              <a:tailEnd type="triangle" w="med" len="med"/>
            </a:ln>
            <a:extLst/>
          </p:spPr>
        </p:cxnSp>
        <p:cxnSp>
          <p:nvCxnSpPr>
            <p:cNvPr id="394" name="直接箭头连接符 557"/>
            <p:cNvCxnSpPr>
              <a:cxnSpLocks noChangeShapeType="1"/>
            </p:cNvCxnSpPr>
            <p:nvPr/>
          </p:nvCxnSpPr>
          <p:spPr bwMode="auto">
            <a:xfrm>
              <a:off x="21126" y="1620"/>
              <a:ext cx="6841" cy="0"/>
            </a:xfrm>
            <a:prstGeom prst="straightConnector1">
              <a:avLst/>
            </a:prstGeom>
            <a:grpFill/>
            <a:ln w="9525">
              <a:solidFill>
                <a:srgbClr val="000000"/>
              </a:solidFill>
              <a:round/>
              <a:headEnd/>
              <a:tailEnd type="triangle" w="med" len="med"/>
            </a:ln>
            <a:extLst/>
          </p:spPr>
        </p:cxnSp>
        <p:sp>
          <p:nvSpPr>
            <p:cNvPr id="19" name="Rectangle 172"/>
            <p:cNvSpPr>
              <a:spLocks noChangeArrowheads="1"/>
            </p:cNvSpPr>
            <p:nvPr/>
          </p:nvSpPr>
          <p:spPr bwMode="auto">
            <a:xfrm>
              <a:off x="21481" y="1697"/>
              <a:ext cx="5703" cy="159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eaLnBrk="1" hangingPunct="1">
                <a:defRPr/>
              </a:pPr>
              <a:r>
                <a:rPr lang="zh-CN" altLang="en-US" sz="1100" b="0" dirty="0">
                  <a:solidFill>
                    <a:srgbClr val="000000"/>
                  </a:solidFill>
                </a:rPr>
                <a:t>分析结果</a:t>
              </a:r>
              <a:endParaRPr lang="zh-CN" altLang="zh-CN" sz="44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8000"/>
                                  </p:stCondLst>
                                  <p:childTnLst>
                                    <p:set>
                                      <p:cBhvr>
                                        <p:cTn id="6" dur="1" fill="hold">
                                          <p:stCondLst>
                                            <p:cond delay="0"/>
                                          </p:stCondLst>
                                        </p:cTn>
                                        <p:tgtEl>
                                          <p:spTgt spid="153603"/>
                                        </p:tgtEl>
                                        <p:attrNameLst>
                                          <p:attrName>style.visibility</p:attrName>
                                        </p:attrNameLst>
                                      </p:cBhvr>
                                      <p:to>
                                        <p:strVal val="visible"/>
                                      </p:to>
                                    </p:set>
                                    <p:animEffect transition="in" filter="wipe(up)">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250" y="2227263"/>
            <a:ext cx="7915275" cy="461962"/>
          </a:xfrm>
          <a:prstGeom prst="rect">
            <a:avLst/>
          </a:prstGeom>
        </p:spPr>
        <p:txBody>
          <a:bodyPr>
            <a:spAutoFit/>
          </a:bodyPr>
          <a:lstStyle/>
          <a:p>
            <a:pPr eaLnBrk="1" hangingPunct="1">
              <a:defRPr/>
            </a:pPr>
            <a:r>
              <a:rPr lang="zh-CN" altLang="zh-CN" kern="100" dirty="0">
                <a:solidFill>
                  <a:srgbClr val="FFFF00"/>
                </a:solidFill>
                <a:latin typeface="楷体" pitchFamily="49" charset="-122"/>
                <a:ea typeface="楷体" pitchFamily="49" charset="-122"/>
                <a:cs typeface="Times New Roman" panose="02020603050405020304" pitchFamily="18" charset="0"/>
              </a:rPr>
              <a:t>【例</a:t>
            </a:r>
            <a:r>
              <a:rPr lang="en-US" altLang="zh-CN" kern="100" dirty="0">
                <a:solidFill>
                  <a:srgbClr val="FFFF00"/>
                </a:solidFill>
                <a:latin typeface="楷体" pitchFamily="49" charset="-122"/>
                <a:ea typeface="楷体" pitchFamily="49" charset="-122"/>
              </a:rPr>
              <a:t>3-3</a:t>
            </a:r>
            <a:r>
              <a:rPr lang="zh-CN" altLang="zh-CN" kern="100" dirty="0">
                <a:solidFill>
                  <a:srgbClr val="FFFF00"/>
                </a:solidFill>
                <a:latin typeface="楷体" pitchFamily="49" charset="-122"/>
                <a:ea typeface="楷体" pitchFamily="49" charset="-122"/>
                <a:cs typeface="Times New Roman" panose="02020603050405020304" pitchFamily="18" charset="0"/>
              </a:rPr>
              <a:t>】报表系统的</a:t>
            </a:r>
            <a:r>
              <a:rPr lang="zh-CN" altLang="en-US" kern="100" dirty="0">
                <a:solidFill>
                  <a:srgbClr val="FFFF00"/>
                </a:solidFill>
                <a:latin typeface="楷体" pitchFamily="49" charset="-122"/>
                <a:ea typeface="楷体" pitchFamily="49" charset="-122"/>
                <a:cs typeface="Times New Roman" panose="02020603050405020304" pitchFamily="18" charset="0"/>
              </a:rPr>
              <a:t>用例图</a:t>
            </a:r>
            <a:endParaRPr lang="zh-CN" altLang="en-US" dirty="0">
              <a:solidFill>
                <a:srgbClr val="FFFF00"/>
              </a:solidFill>
              <a:latin typeface="楷体" pitchFamily="49" charset="-122"/>
              <a:ea typeface="楷体" pitchFamily="49" charset="-122"/>
            </a:endParaRPr>
          </a:p>
        </p:txBody>
      </p:sp>
      <p:sp>
        <p:nvSpPr>
          <p:cNvPr id="3" name="Text Box 3"/>
          <p:cNvSpPr txBox="1">
            <a:spLocks noChangeArrowheads="1"/>
          </p:cNvSpPr>
          <p:nvPr/>
        </p:nvSpPr>
        <p:spPr bwMode="auto">
          <a:xfrm>
            <a:off x="566738" y="684213"/>
            <a:ext cx="7921625" cy="1557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
              </a:spcBef>
              <a:defRPr/>
            </a:pPr>
            <a:r>
              <a:rPr lang="en-US" altLang="zh-CN" sz="2800" dirty="0">
                <a:solidFill>
                  <a:srgbClr val="FFFF99"/>
                </a:solidFill>
                <a:effectLst>
                  <a:outerShdw blurRad="38100" dist="38100" dir="2700000" algn="tl">
                    <a:srgbClr val="C0C0C0"/>
                  </a:outerShdw>
                </a:effectLst>
                <a:latin typeface="楷体_GB2312" pitchFamily="49" charset="-122"/>
              </a:rPr>
              <a:t>2. </a:t>
            </a:r>
            <a:r>
              <a:rPr lang="zh-CN" altLang="en-US" sz="2800" dirty="0">
                <a:solidFill>
                  <a:srgbClr val="FFFF99"/>
                </a:solidFill>
                <a:effectLst>
                  <a:outerShdw blurRad="38100" dist="38100" dir="2700000" algn="tl">
                    <a:srgbClr val="C0C0C0"/>
                  </a:outerShdw>
                </a:effectLst>
                <a:latin typeface="楷体_GB2312" pitchFamily="49" charset="-122"/>
              </a:rPr>
              <a:t>用例模型</a:t>
            </a:r>
          </a:p>
          <a:p>
            <a:pPr algn="just" eaLnBrk="1" hangingPunct="1">
              <a:lnSpc>
                <a:spcPct val="115000"/>
              </a:lnSpc>
              <a:spcBef>
                <a:spcPct val="50000"/>
              </a:spcBef>
              <a:defRPr/>
            </a:pPr>
            <a:r>
              <a:rPr lang="zh-CN" altLang="zh-CN" dirty="0">
                <a:latin typeface="楷体" pitchFamily="49" charset="-122"/>
                <a:ea typeface="楷体" pitchFamily="49" charset="-122"/>
              </a:rPr>
              <a:t>用例模型（</a:t>
            </a:r>
            <a:r>
              <a:rPr lang="en-US" altLang="zh-CN" dirty="0">
                <a:latin typeface="楷体" pitchFamily="49" charset="-122"/>
                <a:ea typeface="楷体" pitchFamily="49" charset="-122"/>
              </a:rPr>
              <a:t>Use-case Model</a:t>
            </a:r>
            <a:r>
              <a:rPr lang="zh-CN" altLang="zh-CN" dirty="0">
                <a:latin typeface="楷体" pitchFamily="49" charset="-122"/>
                <a:ea typeface="楷体" pitchFamily="49" charset="-122"/>
              </a:rPr>
              <a:t>）是一种动态模型，它描述了系统如何与环境交互。可以用</a:t>
            </a:r>
            <a:r>
              <a:rPr lang="en-US" altLang="zh-CN" dirty="0">
                <a:latin typeface="楷体" pitchFamily="49" charset="-122"/>
                <a:ea typeface="楷体" pitchFamily="49" charset="-122"/>
              </a:rPr>
              <a:t>UML</a:t>
            </a:r>
            <a:r>
              <a:rPr lang="zh-CN" altLang="zh-CN" dirty="0">
                <a:latin typeface="楷体" pitchFamily="49" charset="-122"/>
                <a:ea typeface="楷体" pitchFamily="49" charset="-122"/>
              </a:rPr>
              <a:t>用例图来刻画此模型。</a:t>
            </a:r>
            <a:endParaRPr lang="zh-CN" altLang="en-US" sz="2800" dirty="0">
              <a:solidFill>
                <a:srgbClr val="FFFFFF"/>
              </a:solidFill>
              <a:effectLst>
                <a:outerShdw blurRad="38100" dist="38100" dir="2700000" algn="tl">
                  <a:srgbClr val="C0C0C0"/>
                </a:outerShdw>
              </a:effectLst>
              <a:latin typeface="楷体" pitchFamily="49" charset="-122"/>
              <a:ea typeface="楷体" pitchFamily="49" charset="-122"/>
            </a:endParaRPr>
          </a:p>
        </p:txBody>
      </p:sp>
      <p:pic>
        <p:nvPicPr>
          <p:cNvPr id="181250" name="图片 267"/>
          <p:cNvPicPr>
            <a:picLocks noChangeAspect="1" noChangeArrowheads="1"/>
          </p:cNvPicPr>
          <p:nvPr/>
        </p:nvPicPr>
        <p:blipFill>
          <a:blip r:embed="rId2"/>
          <a:srcRect l="9201" t="3691" r="16290" b="8054"/>
          <a:stretch>
            <a:fillRect/>
          </a:stretch>
        </p:blipFill>
        <p:spPr bwMode="auto">
          <a:xfrm>
            <a:off x="2303463" y="2643188"/>
            <a:ext cx="4260850" cy="3621087"/>
          </a:xfrm>
          <a:prstGeom prst="rect">
            <a:avLst/>
          </a:prstGeom>
          <a:solidFill>
            <a:schemeClr val="accent5">
              <a:lumMod val="60000"/>
              <a:lumOff val="40000"/>
            </a:schemeClr>
          </a:solid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800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ext Box 3"/>
          <p:cNvSpPr txBox="1">
            <a:spLocks noChangeArrowheads="1"/>
          </p:cNvSpPr>
          <p:nvPr/>
        </p:nvSpPr>
        <p:spPr bwMode="auto">
          <a:xfrm>
            <a:off x="531813" y="709613"/>
            <a:ext cx="7921625" cy="1649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
              </a:spcBef>
              <a:defRPr/>
            </a:pPr>
            <a:r>
              <a:rPr lang="en-US" altLang="zh-CN" sz="2800" dirty="0">
                <a:solidFill>
                  <a:srgbClr val="FFFF99"/>
                </a:solidFill>
                <a:effectLst>
                  <a:outerShdw blurRad="38100" dist="38100" dir="2700000" algn="tl">
                    <a:srgbClr val="C0C0C0"/>
                  </a:outerShdw>
                </a:effectLst>
                <a:latin typeface="+mn-lt"/>
                <a:ea typeface="楷体" pitchFamily="49" charset="-122"/>
              </a:rPr>
              <a:t>2. </a:t>
            </a:r>
            <a:r>
              <a:rPr lang="zh-CN" altLang="en-US" sz="2800" dirty="0">
                <a:solidFill>
                  <a:srgbClr val="FFFF99"/>
                </a:solidFill>
                <a:effectLst>
                  <a:outerShdw blurRad="38100" dist="38100" dir="2700000" algn="tl">
                    <a:srgbClr val="C0C0C0"/>
                  </a:outerShdw>
                </a:effectLst>
                <a:latin typeface="+mn-lt"/>
                <a:ea typeface="楷体" pitchFamily="49" charset="-122"/>
              </a:rPr>
              <a:t>设计系统体系结构</a:t>
            </a:r>
            <a:endParaRPr lang="en-US" altLang="zh-CN" sz="2800" dirty="0">
              <a:solidFill>
                <a:srgbClr val="FFFF99"/>
              </a:solidFill>
              <a:effectLst>
                <a:outerShdw blurRad="38100" dist="38100" dir="2700000" algn="tl">
                  <a:srgbClr val="C0C0C0"/>
                </a:outerShdw>
              </a:effectLst>
              <a:latin typeface="+mn-lt"/>
              <a:ea typeface="楷体" pitchFamily="49" charset="-122"/>
            </a:endParaRPr>
          </a:p>
          <a:p>
            <a:pPr algn="just" eaLnBrk="1" hangingPunct="1">
              <a:spcBef>
                <a:spcPct val="5000"/>
              </a:spcBef>
              <a:defRPr/>
            </a:pPr>
            <a:r>
              <a:rPr lang="zh-CN" altLang="zh-CN" dirty="0">
                <a:latin typeface="+mn-lt"/>
                <a:ea typeface="楷体" pitchFamily="49" charset="-122"/>
              </a:rPr>
              <a:t>一旦环境与系统的交互方式定下来，那么我们就可以据此进行系统体系结构设计。我们可以用</a:t>
            </a:r>
            <a:r>
              <a:rPr lang="en-US" altLang="zh-CN" dirty="0">
                <a:latin typeface="+mn-lt"/>
                <a:ea typeface="楷体" pitchFamily="49" charset="-122"/>
              </a:rPr>
              <a:t>UML</a:t>
            </a:r>
            <a:r>
              <a:rPr lang="zh-CN" altLang="zh-CN" dirty="0">
                <a:latin typeface="+mn-lt"/>
                <a:ea typeface="楷体" pitchFamily="49" charset="-122"/>
              </a:rPr>
              <a:t>包图来展示设计结果。</a:t>
            </a:r>
            <a:endParaRPr lang="zh-CN" altLang="en-US" sz="2800" dirty="0">
              <a:solidFill>
                <a:srgbClr val="FFFFFF"/>
              </a:solidFill>
              <a:effectLst>
                <a:outerShdw blurRad="38100" dist="38100" dir="2700000" algn="tl">
                  <a:srgbClr val="C0C0C0"/>
                </a:outerShdw>
              </a:effectLst>
              <a:latin typeface="+mn-lt"/>
              <a:ea typeface="楷体" pitchFamily="49" charset="-122"/>
            </a:endParaRPr>
          </a:p>
        </p:txBody>
      </p:sp>
      <p:sp>
        <p:nvSpPr>
          <p:cNvPr id="13" name="矩形 12"/>
          <p:cNvSpPr/>
          <p:nvPr/>
        </p:nvSpPr>
        <p:spPr>
          <a:xfrm>
            <a:off x="431800" y="2386013"/>
            <a:ext cx="7913688" cy="460375"/>
          </a:xfrm>
          <a:prstGeom prst="rect">
            <a:avLst/>
          </a:prstGeom>
        </p:spPr>
        <p:txBody>
          <a:bodyPr>
            <a:spAutoFit/>
          </a:bodyPr>
          <a:lstStyle/>
          <a:p>
            <a:pPr eaLnBrk="1" hangingPunct="1">
              <a:defRPr/>
            </a:pPr>
            <a:r>
              <a:rPr lang="zh-CN" altLang="zh-CN" kern="100" dirty="0">
                <a:solidFill>
                  <a:srgbClr val="FFFF00"/>
                </a:solidFill>
                <a:latin typeface="楷体" pitchFamily="49" charset="-122"/>
                <a:ea typeface="楷体" pitchFamily="49" charset="-122"/>
                <a:cs typeface="Times New Roman" panose="02020603050405020304" pitchFamily="18" charset="0"/>
              </a:rPr>
              <a:t>【例</a:t>
            </a:r>
            <a:r>
              <a:rPr lang="en-US" altLang="zh-CN" kern="100" dirty="0">
                <a:solidFill>
                  <a:srgbClr val="FFFF00"/>
                </a:solidFill>
                <a:latin typeface="楷体" pitchFamily="49" charset="-122"/>
                <a:ea typeface="楷体" pitchFamily="49" charset="-122"/>
              </a:rPr>
              <a:t>3-4</a:t>
            </a:r>
            <a:r>
              <a:rPr lang="zh-CN" altLang="zh-CN" kern="100" dirty="0">
                <a:solidFill>
                  <a:srgbClr val="FFFF00"/>
                </a:solidFill>
                <a:latin typeface="楷体" pitchFamily="49" charset="-122"/>
                <a:ea typeface="楷体" pitchFamily="49" charset="-122"/>
                <a:cs typeface="Times New Roman" panose="02020603050405020304" pitchFamily="18" charset="0"/>
              </a:rPr>
              <a:t>】报表系统的</a:t>
            </a:r>
            <a:r>
              <a:rPr lang="zh-CN" altLang="en-US" kern="100" dirty="0">
                <a:solidFill>
                  <a:srgbClr val="FFFF00"/>
                </a:solidFill>
                <a:latin typeface="楷体" pitchFamily="49" charset="-122"/>
                <a:ea typeface="楷体" pitchFamily="49" charset="-122"/>
                <a:cs typeface="Times New Roman" panose="02020603050405020304" pitchFamily="18" charset="0"/>
              </a:rPr>
              <a:t>结构</a:t>
            </a:r>
            <a:endParaRPr lang="zh-CN" altLang="en-US" dirty="0">
              <a:solidFill>
                <a:srgbClr val="FFFF00"/>
              </a:solidFill>
              <a:latin typeface="楷体" pitchFamily="49" charset="-122"/>
              <a:ea typeface="楷体" pitchFamily="49" charset="-122"/>
            </a:endParaRPr>
          </a:p>
        </p:txBody>
      </p:sp>
      <p:sp>
        <p:nvSpPr>
          <p:cNvPr id="4915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grpSp>
        <p:nvGrpSpPr>
          <p:cNvPr id="3" name="画布 315"/>
          <p:cNvGrpSpPr>
            <a:grpSpLocks/>
          </p:cNvGrpSpPr>
          <p:nvPr/>
        </p:nvGrpSpPr>
        <p:grpSpPr bwMode="auto">
          <a:xfrm>
            <a:off x="1792604" y="2945531"/>
            <a:ext cx="5400600" cy="3111988"/>
            <a:chOff x="0" y="0"/>
            <a:chExt cx="31367" cy="16248"/>
          </a:xfrm>
          <a:solidFill>
            <a:schemeClr val="accent5">
              <a:lumMod val="60000"/>
              <a:lumOff val="40000"/>
            </a:schemeClr>
          </a:solidFill>
        </p:grpSpPr>
        <p:sp>
          <p:nvSpPr>
            <p:cNvPr id="4" name="Picture 468"/>
            <p:cNvSpPr>
              <a:spLocks noChangeAspect="1" noChangeArrowheads="1"/>
            </p:cNvSpPr>
            <p:nvPr/>
          </p:nvSpPr>
          <p:spPr bwMode="auto">
            <a:xfrm>
              <a:off x="0" y="0"/>
              <a:ext cx="31356" cy="1623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endParaRPr lang="zh-CN" altLang="en-US"/>
            </a:p>
          </p:txBody>
        </p:sp>
        <p:pic>
          <p:nvPicPr>
            <p:cNvPr id="385" name="图片 45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0" y="360"/>
              <a:ext cx="31007" cy="15888"/>
            </a:xfrm>
            <a:prstGeom prst="rect">
              <a:avLst/>
            </a:prstGeom>
            <a:grpFill/>
            <a:extLst/>
          </p:spPr>
        </p:pic>
        <p:sp>
          <p:nvSpPr>
            <p:cNvPr id="5" name="直接箭头连接符 459"/>
            <p:cNvSpPr>
              <a:spLocks noChangeShapeType="1"/>
            </p:cNvSpPr>
            <p:nvPr/>
          </p:nvSpPr>
          <p:spPr bwMode="auto">
            <a:xfrm>
              <a:off x="9967" y="7557"/>
              <a:ext cx="2343" cy="0"/>
            </a:xfrm>
            <a:prstGeom prst="straightConnector1">
              <a:avLst/>
            </a:prstGeom>
            <a:grpFill/>
            <a:ln w="9525">
              <a:solidFill>
                <a:srgbClr val="000000"/>
              </a:solidFill>
              <a:round/>
              <a:headEnd/>
              <a:tailEnd type="arrow" w="sm" len="sm"/>
            </a:ln>
            <a:extLst/>
          </p:spPr>
          <p:txBody>
            <a:bodyPr/>
            <a:lstStyle/>
            <a:p>
              <a:pPr eaLnBrk="1" hangingPunct="1">
                <a:defRPr/>
              </a:pPr>
              <a:endParaRPr lang="zh-CN" altLang="en-US"/>
            </a:p>
          </p:txBody>
        </p:sp>
        <p:sp>
          <p:nvSpPr>
            <p:cNvPr id="7" name="直接箭头连接符 460"/>
            <p:cNvSpPr>
              <a:spLocks noChangeShapeType="1"/>
            </p:cNvSpPr>
            <p:nvPr/>
          </p:nvSpPr>
          <p:spPr bwMode="auto">
            <a:xfrm>
              <a:off x="19225" y="7557"/>
              <a:ext cx="2343" cy="0"/>
            </a:xfrm>
            <a:prstGeom prst="straightConnector1">
              <a:avLst/>
            </a:prstGeom>
            <a:grpFill/>
            <a:ln w="9525">
              <a:solidFill>
                <a:srgbClr val="000000"/>
              </a:solidFill>
              <a:round/>
              <a:headEnd/>
              <a:tailEnd type="arrow" w="sm" len="sm"/>
            </a:ln>
            <a:extLst/>
          </p:spPr>
          <p:txBody>
            <a:bodyPr/>
            <a:lstStyle/>
            <a:p>
              <a:pPr eaLnBrk="1" hangingPunct="1">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8000"/>
                                  </p:stCondLst>
                                  <p:childTnLst>
                                    <p:set>
                                      <p:cBhvr>
                                        <p:cTn id="6" dur="1" fill="hold">
                                          <p:stCondLst>
                                            <p:cond delay="0"/>
                                          </p:stCondLst>
                                        </p:cTn>
                                        <p:tgtEl>
                                          <p:spTgt spid="153603"/>
                                        </p:tgtEl>
                                        <p:attrNameLst>
                                          <p:attrName>style.visibility</p:attrName>
                                        </p:attrNameLst>
                                      </p:cBhvr>
                                      <p:to>
                                        <p:strVal val="visible"/>
                                      </p:to>
                                    </p:set>
                                    <p:animEffect transition="in" filter="wipe(up)">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ext Box 3"/>
          <p:cNvSpPr txBox="1">
            <a:spLocks noChangeArrowheads="1"/>
          </p:cNvSpPr>
          <p:nvPr/>
        </p:nvSpPr>
        <p:spPr bwMode="auto">
          <a:xfrm>
            <a:off x="531813" y="709613"/>
            <a:ext cx="7921625" cy="2738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
              </a:spcBef>
              <a:defRPr/>
            </a:pPr>
            <a:r>
              <a:rPr lang="en-US" altLang="zh-CN" sz="2800" dirty="0">
                <a:solidFill>
                  <a:srgbClr val="FFFF99"/>
                </a:solidFill>
                <a:effectLst>
                  <a:outerShdw blurRad="38100" dist="38100" dir="2700000" algn="tl">
                    <a:srgbClr val="C0C0C0"/>
                  </a:outerShdw>
                </a:effectLst>
                <a:latin typeface="楷体" pitchFamily="49" charset="-122"/>
                <a:ea typeface="楷体" pitchFamily="49" charset="-122"/>
              </a:rPr>
              <a:t>3. </a:t>
            </a:r>
            <a:r>
              <a:rPr lang="zh-CN" altLang="en-US" sz="2800" dirty="0">
                <a:solidFill>
                  <a:srgbClr val="FFFF99"/>
                </a:solidFill>
                <a:effectLst>
                  <a:outerShdw blurRad="38100" dist="38100" dir="2700000" algn="tl">
                    <a:srgbClr val="C0C0C0"/>
                  </a:outerShdw>
                </a:effectLst>
                <a:latin typeface="楷体" pitchFamily="49" charset="-122"/>
                <a:ea typeface="楷体" pitchFamily="49" charset="-122"/>
              </a:rPr>
              <a:t>表示系统中的主要对象</a:t>
            </a:r>
            <a:endParaRPr lang="en-US" altLang="zh-CN" sz="2800" dirty="0">
              <a:solidFill>
                <a:srgbClr val="FFFF99"/>
              </a:solidFill>
              <a:effectLst>
                <a:outerShdw blurRad="38100" dist="38100" dir="2700000" algn="tl">
                  <a:srgbClr val="C0C0C0"/>
                </a:outerShdw>
              </a:effectLst>
              <a:latin typeface="楷体" pitchFamily="49" charset="-122"/>
              <a:ea typeface="楷体" pitchFamily="49" charset="-122"/>
            </a:endParaRPr>
          </a:p>
          <a:p>
            <a:pPr indent="627063" eaLnBrk="1" hangingPunct="1">
              <a:defRPr/>
            </a:pPr>
            <a:r>
              <a:rPr lang="zh-CN" altLang="zh-CN" dirty="0">
                <a:latin typeface="楷体" pitchFamily="49" charset="-122"/>
                <a:ea typeface="楷体" pitchFamily="49" charset="-122"/>
              </a:rPr>
              <a:t>接下来的过程是标识系统中主要的对象。这里所说的对象实际上系指对象所属的类。</a:t>
            </a:r>
          </a:p>
          <a:p>
            <a:pPr eaLnBrk="1" hangingPunct="1">
              <a:defRPr/>
            </a:pPr>
            <a:r>
              <a:rPr lang="zh-CN" altLang="zh-CN" dirty="0">
                <a:latin typeface="楷体" pitchFamily="49" charset="-122"/>
                <a:ea typeface="楷体" pitchFamily="49" charset="-122"/>
              </a:rPr>
              <a:t>在实践中，有多种方法可以在系统中发现对象和对象所属的类。例如基于场景的分析可以帮助设计者发现在每个场景中活跃的对象，并且能很容易地标识出这些对象的属性和方法；在后期的设计中，更多的细节会被添加到类中。</a:t>
            </a:r>
            <a:endParaRPr lang="zh-CN" altLang="en-US" sz="2800" dirty="0">
              <a:solidFill>
                <a:srgbClr val="FFFFFF"/>
              </a:solidFill>
              <a:effectLst>
                <a:outerShdw blurRad="38100" dist="38100" dir="2700000" algn="tl">
                  <a:srgbClr val="C0C0C0"/>
                </a:outerShdw>
              </a:effectLst>
              <a:latin typeface="楷体" pitchFamily="49" charset="-122"/>
              <a:ea typeface="楷体" pitchFamily="49" charset="-122"/>
            </a:endParaRPr>
          </a:p>
        </p:txBody>
      </p:sp>
      <p:sp>
        <p:nvSpPr>
          <p:cNvPr id="13" name="矩形 12"/>
          <p:cNvSpPr/>
          <p:nvPr/>
        </p:nvSpPr>
        <p:spPr>
          <a:xfrm>
            <a:off x="476250" y="3405188"/>
            <a:ext cx="7915275" cy="461962"/>
          </a:xfrm>
          <a:prstGeom prst="rect">
            <a:avLst/>
          </a:prstGeom>
        </p:spPr>
        <p:txBody>
          <a:bodyPr>
            <a:spAutoFit/>
          </a:bodyPr>
          <a:lstStyle/>
          <a:p>
            <a:pPr eaLnBrk="1" hangingPunct="1">
              <a:defRPr/>
            </a:pPr>
            <a:r>
              <a:rPr lang="zh-CN" altLang="zh-CN" kern="100" dirty="0">
                <a:solidFill>
                  <a:srgbClr val="FFFF00"/>
                </a:solidFill>
                <a:latin typeface="楷体" pitchFamily="49" charset="-122"/>
                <a:ea typeface="楷体" pitchFamily="49" charset="-122"/>
                <a:cs typeface="Times New Roman" panose="02020603050405020304" pitchFamily="18" charset="0"/>
              </a:rPr>
              <a:t>【例</a:t>
            </a:r>
            <a:r>
              <a:rPr lang="en-US" altLang="zh-CN" kern="100" dirty="0">
                <a:solidFill>
                  <a:srgbClr val="FFFF00"/>
                </a:solidFill>
                <a:latin typeface="楷体" pitchFamily="49" charset="-122"/>
                <a:ea typeface="楷体" pitchFamily="49" charset="-122"/>
              </a:rPr>
              <a:t>3-5</a:t>
            </a:r>
            <a:r>
              <a:rPr lang="zh-CN" altLang="zh-CN" kern="100" dirty="0">
                <a:solidFill>
                  <a:srgbClr val="FFFF00"/>
                </a:solidFill>
                <a:latin typeface="楷体" pitchFamily="49" charset="-122"/>
                <a:ea typeface="楷体" pitchFamily="49" charset="-122"/>
                <a:cs typeface="Times New Roman" panose="02020603050405020304" pitchFamily="18" charset="0"/>
              </a:rPr>
              <a:t>】报表系统</a:t>
            </a:r>
            <a:r>
              <a:rPr lang="zh-CN" altLang="en-US" kern="100" dirty="0">
                <a:solidFill>
                  <a:srgbClr val="FFFF00"/>
                </a:solidFill>
                <a:latin typeface="楷体" pitchFamily="49" charset="-122"/>
                <a:ea typeface="楷体" pitchFamily="49" charset="-122"/>
                <a:cs typeface="Times New Roman" panose="02020603050405020304" pitchFamily="18" charset="0"/>
              </a:rPr>
              <a:t>中主要的类</a:t>
            </a:r>
            <a:endParaRPr lang="zh-CN" altLang="en-US" dirty="0">
              <a:solidFill>
                <a:srgbClr val="FFFF00"/>
              </a:solidFill>
              <a:latin typeface="楷体" pitchFamily="49" charset="-122"/>
              <a:ea typeface="楷体" pitchFamily="49" charset="-122"/>
            </a:endParaRPr>
          </a:p>
        </p:txBody>
      </p:sp>
      <p:sp>
        <p:nvSpPr>
          <p:cNvPr id="51204"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pic>
        <p:nvPicPr>
          <p:cNvPr id="184322" name="Picture 2"/>
          <p:cNvPicPr>
            <a:picLocks noChangeAspect="1" noChangeArrowheads="1"/>
          </p:cNvPicPr>
          <p:nvPr/>
        </p:nvPicPr>
        <p:blipFill>
          <a:blip r:embed="rId3"/>
          <a:srcRect/>
          <a:stretch>
            <a:fillRect/>
          </a:stretch>
        </p:blipFill>
        <p:spPr bwMode="auto">
          <a:xfrm>
            <a:off x="1016000" y="4005263"/>
            <a:ext cx="6826250" cy="1898650"/>
          </a:xfrm>
          <a:prstGeom prst="rect">
            <a:avLst/>
          </a:prstGeom>
          <a:solidFill>
            <a:schemeClr val="accent5">
              <a:lumMod val="60000"/>
              <a:lumOff val="40000"/>
            </a:schemeClr>
          </a:solid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8000"/>
                                  </p:stCondLst>
                                  <p:childTnLst>
                                    <p:set>
                                      <p:cBhvr>
                                        <p:cTn id="6" dur="1" fill="hold">
                                          <p:stCondLst>
                                            <p:cond delay="0"/>
                                          </p:stCondLst>
                                        </p:cTn>
                                        <p:tgtEl>
                                          <p:spTgt spid="153603"/>
                                        </p:tgtEl>
                                        <p:attrNameLst>
                                          <p:attrName>style.visibility</p:attrName>
                                        </p:attrNameLst>
                                      </p:cBhvr>
                                      <p:to>
                                        <p:strVal val="visible"/>
                                      </p:to>
                                    </p:set>
                                    <p:animEffect transition="in" filter="wipe(up)">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ext Box 3"/>
          <p:cNvSpPr txBox="1">
            <a:spLocks noChangeArrowheads="1"/>
          </p:cNvSpPr>
          <p:nvPr/>
        </p:nvSpPr>
        <p:spPr bwMode="auto">
          <a:xfrm>
            <a:off x="531813" y="709613"/>
            <a:ext cx="7921625" cy="47397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ts val="1200"/>
              </a:spcBef>
              <a:defRPr/>
            </a:pPr>
            <a:r>
              <a:rPr lang="en-US" altLang="zh-CN" sz="2800" dirty="0">
                <a:solidFill>
                  <a:srgbClr val="FFFF99"/>
                </a:solidFill>
                <a:effectLst>
                  <a:outerShdw blurRad="38100" dist="38100" dir="2700000" algn="tl">
                    <a:srgbClr val="C0C0C0"/>
                  </a:outerShdw>
                </a:effectLst>
                <a:latin typeface="楷体" pitchFamily="49" charset="-122"/>
                <a:ea typeface="楷体" pitchFamily="49" charset="-122"/>
              </a:rPr>
              <a:t>4. </a:t>
            </a:r>
            <a:r>
              <a:rPr lang="zh-CN" altLang="en-US" sz="2800" dirty="0">
                <a:solidFill>
                  <a:srgbClr val="FFFF99"/>
                </a:solidFill>
                <a:effectLst>
                  <a:outerShdw blurRad="38100" dist="38100" dir="2700000" algn="tl">
                    <a:srgbClr val="C0C0C0"/>
                  </a:outerShdw>
                </a:effectLst>
                <a:latin typeface="楷体" pitchFamily="49" charset="-122"/>
                <a:ea typeface="楷体" pitchFamily="49" charset="-122"/>
              </a:rPr>
              <a:t>形成设计模型</a:t>
            </a:r>
            <a:endParaRPr lang="en-US" altLang="zh-CN" sz="2800" dirty="0">
              <a:solidFill>
                <a:srgbClr val="FFFF99"/>
              </a:solidFill>
              <a:effectLst>
                <a:outerShdw blurRad="38100" dist="38100" dir="2700000" algn="tl">
                  <a:srgbClr val="C0C0C0"/>
                </a:outerShdw>
              </a:effectLst>
              <a:latin typeface="楷体" pitchFamily="49" charset="-122"/>
              <a:ea typeface="楷体" pitchFamily="49" charset="-122"/>
            </a:endParaRPr>
          </a:p>
          <a:p>
            <a:pPr indent="627063" eaLnBrk="1" hangingPunct="1">
              <a:spcBef>
                <a:spcPts val="1200"/>
              </a:spcBef>
              <a:defRPr/>
            </a:pPr>
            <a:r>
              <a:rPr lang="zh-CN" altLang="zh-CN" dirty="0">
                <a:latin typeface="+mn-lt"/>
                <a:ea typeface="楷体" pitchFamily="49" charset="-122"/>
              </a:rPr>
              <a:t>设计模型（</a:t>
            </a:r>
            <a:r>
              <a:rPr lang="en-US" altLang="zh-CN" dirty="0">
                <a:latin typeface="+mn-lt"/>
                <a:ea typeface="楷体" pitchFamily="49" charset="-122"/>
              </a:rPr>
              <a:t>Design Model</a:t>
            </a:r>
            <a:r>
              <a:rPr lang="zh-CN" altLang="zh-CN" dirty="0">
                <a:latin typeface="+mn-lt"/>
                <a:ea typeface="楷体" pitchFamily="49" charset="-122"/>
              </a:rPr>
              <a:t>）展示了对象（类）之间的关系，是桥接系统需求与实现的关键。</a:t>
            </a:r>
          </a:p>
          <a:p>
            <a:pPr eaLnBrk="1" hangingPunct="1">
              <a:defRPr/>
            </a:pPr>
            <a:r>
              <a:rPr lang="zh-CN" altLang="zh-CN" dirty="0">
                <a:latin typeface="+mn-lt"/>
                <a:ea typeface="楷体" pitchFamily="49" charset="-122"/>
              </a:rPr>
              <a:t>设计模型应当是抽象的，不包含不必要的细节。但是另一方面，模型的细节又必须是足够的，以方便程序员的程序设计。</a:t>
            </a:r>
          </a:p>
          <a:p>
            <a:pPr indent="627063" eaLnBrk="1" hangingPunct="1">
              <a:defRPr/>
            </a:pPr>
            <a:r>
              <a:rPr lang="zh-CN" altLang="zh-CN" dirty="0">
                <a:latin typeface="+mn-lt"/>
                <a:ea typeface="楷体" pitchFamily="49" charset="-122"/>
              </a:rPr>
              <a:t>模型设计中重要的一步是决定采用哪种设计模型，以及模型必须的细节。这在很大程度上取决于系统的类型，不同类型的系统应该有不同的设计。</a:t>
            </a:r>
          </a:p>
          <a:p>
            <a:pPr eaLnBrk="1" hangingPunct="1">
              <a:defRPr/>
            </a:pPr>
            <a:r>
              <a:rPr lang="zh-CN" altLang="zh-CN" dirty="0">
                <a:latin typeface="+mn-lt"/>
                <a:ea typeface="楷体" pitchFamily="49" charset="-122"/>
              </a:rPr>
              <a:t>有两种设计模型可共选择：</a:t>
            </a:r>
          </a:p>
          <a:p>
            <a:pPr marL="342900" indent="-342900" eaLnBrk="1" hangingPunct="1">
              <a:buFont typeface="Arial" panose="020B0604020202020204" pitchFamily="34" charset="0"/>
              <a:buChar char="•"/>
              <a:defRPr/>
            </a:pPr>
            <a:r>
              <a:rPr lang="zh-CN" altLang="zh-CN" dirty="0">
                <a:latin typeface="+mn-lt"/>
                <a:ea typeface="楷体" pitchFamily="49" charset="-122"/>
              </a:rPr>
              <a:t>静态模型：描述系统中对象静态关系的结构；</a:t>
            </a:r>
          </a:p>
          <a:p>
            <a:pPr marL="342900" indent="-342900" eaLnBrk="1" hangingPunct="1">
              <a:buFont typeface="Arial" panose="020B0604020202020204" pitchFamily="34" charset="0"/>
              <a:buChar char="•"/>
              <a:defRPr/>
            </a:pPr>
            <a:r>
              <a:rPr lang="zh-CN" altLang="zh-CN" dirty="0">
                <a:latin typeface="+mn-lt"/>
                <a:ea typeface="楷体" pitchFamily="49" charset="-122"/>
              </a:rPr>
              <a:t>动态模型：描述系统中对象交互的动态结构。</a:t>
            </a:r>
            <a:endParaRPr lang="zh-CN" altLang="en-US" sz="2800" dirty="0">
              <a:solidFill>
                <a:srgbClr val="FFFFFF"/>
              </a:solidFill>
              <a:effectLst>
                <a:outerShdw blurRad="38100" dist="38100" dir="2700000" algn="tl">
                  <a:srgbClr val="C0C0C0"/>
                </a:outerShdw>
              </a:effectLst>
              <a:latin typeface="+mn-lt"/>
              <a:ea typeface="楷体" pitchFamily="49" charset="-122"/>
            </a:endParaRPr>
          </a:p>
        </p:txBody>
      </p:sp>
      <p:sp>
        <p:nvSpPr>
          <p:cNvPr id="53251"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8000"/>
                                  </p:stCondLst>
                                  <p:childTnLst>
                                    <p:set>
                                      <p:cBhvr>
                                        <p:cTn id="6" dur="1" fill="hold">
                                          <p:stCondLst>
                                            <p:cond delay="0"/>
                                          </p:stCondLst>
                                        </p:cTn>
                                        <p:tgtEl>
                                          <p:spTgt spid="153603"/>
                                        </p:tgtEl>
                                        <p:attrNameLst>
                                          <p:attrName>style.visibility</p:attrName>
                                        </p:attrNameLst>
                                      </p:cBhvr>
                                      <p:to>
                                        <p:strVal val="visible"/>
                                      </p:to>
                                    </p:set>
                                    <p:animEffect transition="in" filter="wipe(up)">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250" y="684213"/>
            <a:ext cx="7915275" cy="460375"/>
          </a:xfrm>
          <a:prstGeom prst="rect">
            <a:avLst/>
          </a:prstGeom>
        </p:spPr>
        <p:txBody>
          <a:bodyPr>
            <a:spAutoFit/>
          </a:bodyPr>
          <a:lstStyle/>
          <a:p>
            <a:pPr eaLnBrk="1" hangingPunct="1">
              <a:defRPr/>
            </a:pPr>
            <a:r>
              <a:rPr lang="zh-CN" altLang="zh-CN" kern="100" dirty="0">
                <a:solidFill>
                  <a:srgbClr val="FFFF00"/>
                </a:solidFill>
                <a:latin typeface="楷体" pitchFamily="49" charset="-122"/>
                <a:ea typeface="楷体" pitchFamily="49" charset="-122"/>
                <a:cs typeface="Times New Roman" panose="02020603050405020304" pitchFamily="18" charset="0"/>
              </a:rPr>
              <a:t>【例</a:t>
            </a:r>
            <a:r>
              <a:rPr lang="en-US" altLang="zh-CN" kern="100" dirty="0">
                <a:solidFill>
                  <a:srgbClr val="FFFF00"/>
                </a:solidFill>
                <a:latin typeface="楷体" pitchFamily="49" charset="-122"/>
                <a:ea typeface="楷体" pitchFamily="49" charset="-122"/>
              </a:rPr>
              <a:t>3-6</a:t>
            </a:r>
            <a:r>
              <a:rPr lang="zh-CN" altLang="zh-CN" kern="100" dirty="0">
                <a:solidFill>
                  <a:srgbClr val="FFFF00"/>
                </a:solidFill>
                <a:latin typeface="楷体" pitchFamily="49" charset="-122"/>
                <a:ea typeface="楷体" pitchFamily="49" charset="-122"/>
                <a:cs typeface="Times New Roman" panose="02020603050405020304" pitchFamily="18" charset="0"/>
              </a:rPr>
              <a:t>】报表系统</a:t>
            </a:r>
            <a:r>
              <a:rPr lang="zh-CN" altLang="en-US" kern="100" dirty="0">
                <a:solidFill>
                  <a:srgbClr val="FFFF00"/>
                </a:solidFill>
                <a:latin typeface="楷体" pitchFamily="49" charset="-122"/>
                <a:ea typeface="楷体" pitchFamily="49" charset="-122"/>
                <a:cs typeface="Times New Roman" panose="02020603050405020304" pitchFamily="18" charset="0"/>
              </a:rPr>
              <a:t>的动态模型</a:t>
            </a:r>
            <a:endParaRPr lang="zh-CN" altLang="en-US" dirty="0">
              <a:solidFill>
                <a:srgbClr val="FFFF00"/>
              </a:solidFill>
              <a:latin typeface="楷体" pitchFamily="49" charset="-122"/>
              <a:ea typeface="楷体" pitchFamily="49" charset="-122"/>
            </a:endParaRPr>
          </a:p>
        </p:txBody>
      </p:sp>
      <p:pic>
        <p:nvPicPr>
          <p:cNvPr id="185346" name="Picture 2"/>
          <p:cNvPicPr>
            <a:picLocks noChangeAspect="1" noChangeArrowheads="1"/>
          </p:cNvPicPr>
          <p:nvPr/>
        </p:nvPicPr>
        <p:blipFill>
          <a:blip r:embed="rId2"/>
          <a:srcRect/>
          <a:stretch>
            <a:fillRect/>
          </a:stretch>
        </p:blipFill>
        <p:spPr bwMode="auto">
          <a:xfrm>
            <a:off x="1081088" y="1155700"/>
            <a:ext cx="6705600" cy="5314950"/>
          </a:xfrm>
          <a:prstGeom prst="rect">
            <a:avLst/>
          </a:prstGeom>
          <a:solidFill>
            <a:schemeClr val="accent5">
              <a:lumMod val="60000"/>
              <a:lumOff val="40000"/>
            </a:schemeClr>
          </a:solid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ext Box 3"/>
          <p:cNvSpPr txBox="1">
            <a:spLocks noChangeArrowheads="1"/>
          </p:cNvSpPr>
          <p:nvPr/>
        </p:nvSpPr>
        <p:spPr bwMode="auto">
          <a:xfrm>
            <a:off x="531813" y="709613"/>
            <a:ext cx="7921625" cy="34132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
              </a:spcBef>
              <a:defRPr/>
            </a:pPr>
            <a:r>
              <a:rPr lang="en-US" altLang="zh-CN" sz="2800" dirty="0">
                <a:solidFill>
                  <a:srgbClr val="FFFF99"/>
                </a:solidFill>
                <a:effectLst>
                  <a:outerShdw blurRad="38100" dist="38100" dir="2700000" algn="tl">
                    <a:srgbClr val="C0C0C0"/>
                  </a:outerShdw>
                </a:effectLst>
                <a:latin typeface="楷体" pitchFamily="49" charset="-122"/>
                <a:ea typeface="楷体" pitchFamily="49" charset="-122"/>
              </a:rPr>
              <a:t>5. </a:t>
            </a:r>
            <a:r>
              <a:rPr lang="zh-CN" altLang="en-US" sz="2800" dirty="0">
                <a:solidFill>
                  <a:srgbClr val="FFFF99"/>
                </a:solidFill>
                <a:effectLst>
                  <a:outerShdw blurRad="38100" dist="38100" dir="2700000" algn="tl">
                    <a:srgbClr val="C0C0C0"/>
                  </a:outerShdw>
                </a:effectLst>
                <a:latin typeface="楷体" pitchFamily="49" charset="-122"/>
                <a:ea typeface="楷体" pitchFamily="49" charset="-122"/>
              </a:rPr>
              <a:t>说明对象接口</a:t>
            </a:r>
            <a:endParaRPr lang="en-US" altLang="zh-CN" sz="2800" dirty="0">
              <a:solidFill>
                <a:srgbClr val="FFFF99"/>
              </a:solidFill>
              <a:effectLst>
                <a:outerShdw blurRad="38100" dist="38100" dir="2700000" algn="tl">
                  <a:srgbClr val="C0C0C0"/>
                </a:outerShdw>
              </a:effectLst>
              <a:latin typeface="楷体" pitchFamily="49" charset="-122"/>
              <a:ea typeface="楷体" pitchFamily="49" charset="-122"/>
            </a:endParaRPr>
          </a:p>
          <a:p>
            <a:pPr indent="627063" eaLnBrk="1" hangingPunct="1">
              <a:lnSpc>
                <a:spcPct val="120000"/>
              </a:lnSpc>
              <a:spcBef>
                <a:spcPts val="1200"/>
              </a:spcBef>
              <a:defRPr/>
            </a:pPr>
            <a:r>
              <a:rPr lang="zh-CN" altLang="zh-CN" dirty="0">
                <a:latin typeface="楷体" pitchFamily="49" charset="-122"/>
                <a:ea typeface="楷体" pitchFamily="49" charset="-122"/>
              </a:rPr>
              <a:t>对象的接口（对外暴露的方法）是各对象之间交互的界面。一旦接口定下来，那么这些接口就应该有相当的稳定性，并且其他对象的开发者应该确信这些接口能够实现。</a:t>
            </a:r>
          </a:p>
          <a:p>
            <a:pPr eaLnBrk="1" hangingPunct="1">
              <a:lnSpc>
                <a:spcPct val="120000"/>
              </a:lnSpc>
              <a:spcBef>
                <a:spcPts val="600"/>
              </a:spcBef>
              <a:defRPr/>
            </a:pPr>
            <a:r>
              <a:rPr lang="zh-CN" altLang="zh-CN" dirty="0">
                <a:latin typeface="楷体" pitchFamily="49" charset="-122"/>
                <a:ea typeface="楷体" pitchFamily="49" charset="-122"/>
              </a:rPr>
              <a:t>接口设计者应当避免设计的接口暴露内部信息，信息应当是隐藏的。如果信息隐藏做得很成功，那么类的内部信息的改变就不会影响到其他使用该类的对象。</a:t>
            </a:r>
            <a:endParaRPr lang="zh-CN" altLang="en-US" sz="2800" dirty="0">
              <a:solidFill>
                <a:srgbClr val="FFFFFF"/>
              </a:solidFill>
              <a:effectLst>
                <a:outerShdw blurRad="38100" dist="38100" dir="2700000" algn="tl">
                  <a:srgbClr val="C0C0C0"/>
                </a:outerShdw>
              </a:effectLst>
              <a:latin typeface="楷体" pitchFamily="49" charset="-122"/>
              <a:ea typeface="楷体" pitchFamily="49" charset="-122"/>
            </a:endParaRPr>
          </a:p>
        </p:txBody>
      </p:sp>
      <p:sp>
        <p:nvSpPr>
          <p:cNvPr id="56323"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8000"/>
                                  </p:stCondLst>
                                  <p:childTnLst>
                                    <p:set>
                                      <p:cBhvr>
                                        <p:cTn id="6" dur="1" fill="hold">
                                          <p:stCondLst>
                                            <p:cond delay="0"/>
                                          </p:stCondLst>
                                        </p:cTn>
                                        <p:tgtEl>
                                          <p:spTgt spid="153603"/>
                                        </p:tgtEl>
                                        <p:attrNameLst>
                                          <p:attrName>style.visibility</p:attrName>
                                        </p:attrNameLst>
                                      </p:cBhvr>
                                      <p:to>
                                        <p:strVal val="visible"/>
                                      </p:to>
                                    </p:set>
                                    <p:animEffect transition="in" filter="wipe(up)">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250" y="684213"/>
            <a:ext cx="7915275" cy="492443"/>
          </a:xfrm>
          <a:prstGeom prst="rect">
            <a:avLst/>
          </a:prstGeom>
        </p:spPr>
        <p:txBody>
          <a:bodyPr>
            <a:spAutoFit/>
          </a:bodyPr>
          <a:lstStyle/>
          <a:p>
            <a:pPr eaLnBrk="1" hangingPunct="1">
              <a:defRPr/>
            </a:pPr>
            <a:r>
              <a:rPr lang="zh-CN" altLang="zh-CN" sz="2600" kern="100" dirty="0">
                <a:solidFill>
                  <a:srgbClr val="FFFF00"/>
                </a:solidFill>
                <a:latin typeface="+mn-lt"/>
                <a:ea typeface="楷体" pitchFamily="49" charset="-122"/>
                <a:cs typeface="Times New Roman" panose="02020603050405020304" pitchFamily="18" charset="0"/>
              </a:rPr>
              <a:t>【例</a:t>
            </a:r>
            <a:r>
              <a:rPr lang="en-US" altLang="zh-CN" sz="2600" kern="100" dirty="0">
                <a:solidFill>
                  <a:srgbClr val="FFFF00"/>
                </a:solidFill>
                <a:latin typeface="+mn-lt"/>
                <a:ea typeface="楷体" pitchFamily="49" charset="-122"/>
              </a:rPr>
              <a:t>3-7</a:t>
            </a:r>
            <a:r>
              <a:rPr lang="zh-CN" altLang="zh-CN" sz="2600" kern="100" dirty="0">
                <a:solidFill>
                  <a:srgbClr val="FFFF00"/>
                </a:solidFill>
                <a:latin typeface="+mn-lt"/>
                <a:ea typeface="楷体" pitchFamily="49" charset="-122"/>
                <a:cs typeface="Times New Roman" panose="02020603050405020304" pitchFamily="18" charset="0"/>
              </a:rPr>
              <a:t>】</a:t>
            </a:r>
            <a:r>
              <a:rPr lang="zh-CN" altLang="en-US" sz="2600" kern="100" dirty="0">
                <a:solidFill>
                  <a:srgbClr val="FFFF00"/>
                </a:solidFill>
                <a:latin typeface="+mn-lt"/>
                <a:ea typeface="楷体" pitchFamily="49" charset="-122"/>
                <a:cs typeface="Times New Roman" panose="02020603050405020304" pitchFamily="18" charset="0"/>
              </a:rPr>
              <a:t>类</a:t>
            </a:r>
            <a:r>
              <a:rPr lang="en-US" altLang="zh-CN" sz="2600" kern="100" dirty="0" err="1">
                <a:solidFill>
                  <a:srgbClr val="FFFF00"/>
                </a:solidFill>
                <a:latin typeface="+mn-lt"/>
                <a:ea typeface="楷体" pitchFamily="49" charset="-122"/>
                <a:cs typeface="Times New Roman" panose="02020603050405020304" pitchFamily="18" charset="0"/>
              </a:rPr>
              <a:t>Analyser</a:t>
            </a:r>
            <a:r>
              <a:rPr lang="zh-CN" altLang="en-US" sz="2600" kern="100" dirty="0">
                <a:solidFill>
                  <a:srgbClr val="FFFF00"/>
                </a:solidFill>
                <a:latin typeface="+mn-lt"/>
                <a:ea typeface="楷体" pitchFamily="49" charset="-122"/>
                <a:cs typeface="Times New Roman" panose="02020603050405020304" pitchFamily="18" charset="0"/>
              </a:rPr>
              <a:t>的接口说明</a:t>
            </a:r>
            <a:endParaRPr lang="zh-CN" altLang="en-US" sz="2600" dirty="0">
              <a:solidFill>
                <a:srgbClr val="FFFF00"/>
              </a:solidFill>
              <a:latin typeface="+mn-lt"/>
              <a:ea typeface="楷体" pitchFamily="49" charset="-122"/>
            </a:endParaRPr>
          </a:p>
        </p:txBody>
      </p:sp>
      <p:sp>
        <p:nvSpPr>
          <p:cNvPr id="3" name="矩形 2"/>
          <p:cNvSpPr/>
          <p:nvPr/>
        </p:nvSpPr>
        <p:spPr>
          <a:xfrm>
            <a:off x="785813" y="1130300"/>
            <a:ext cx="7605712" cy="5078413"/>
          </a:xfrm>
          <a:prstGeom prst="rect">
            <a:avLst/>
          </a:prstGeom>
        </p:spPr>
        <p:txBody>
          <a:bodyPr>
            <a:spAutoFit/>
          </a:bodyPr>
          <a:lstStyle/>
          <a:p>
            <a:pPr indent="539750" algn="just" eaLnBrk="1" hangingPunct="1">
              <a:lnSpc>
                <a:spcPct val="150000"/>
              </a:lnSpc>
              <a:spcAft>
                <a:spcPts val="0"/>
              </a:spcAft>
              <a:defRPr/>
            </a:pPr>
            <a:r>
              <a:rPr lang="en-US" altLang="zh-CN" kern="100" dirty="0">
                <a:ea typeface="宋体" panose="02010600030101010101" pitchFamily="2" charset="-122"/>
                <a:cs typeface="Times New Roman" panose="02020603050405020304" pitchFamily="18" charset="0"/>
              </a:rPr>
              <a:t>class </a:t>
            </a:r>
            <a:r>
              <a:rPr lang="en-US" altLang="zh-CN" kern="100" dirty="0" err="1">
                <a:ea typeface="宋体" panose="02010600030101010101" pitchFamily="2" charset="-122"/>
                <a:cs typeface="Times New Roman" panose="02020603050405020304" pitchFamily="18" charset="0"/>
              </a:rPr>
              <a:t>Analyser</a:t>
            </a:r>
            <a:endParaRPr lang="zh-CN" altLang="zh-CN" sz="3200" kern="100" dirty="0">
              <a:latin typeface="宋体" panose="02010600030101010101" pitchFamily="2" charset="-122"/>
              <a:ea typeface="宋体" panose="02010600030101010101" pitchFamily="2" charset="-122"/>
              <a:cs typeface="Times New Roman" panose="02020603050405020304" pitchFamily="18" charset="0"/>
            </a:endParaRPr>
          </a:p>
          <a:p>
            <a:pPr indent="539750" algn="just" eaLnBrk="1" hangingPunct="1">
              <a:lnSpc>
                <a:spcPct val="150000"/>
              </a:lnSpc>
              <a:spcAft>
                <a:spcPts val="0"/>
              </a:spcAft>
              <a:defRPr/>
            </a:pPr>
            <a:r>
              <a:rPr lang="en-US" altLang="zh-CN" kern="100" dirty="0">
                <a:ea typeface="宋体" panose="02010600030101010101" pitchFamily="2" charset="-122"/>
                <a:cs typeface="Times New Roman" panose="02020603050405020304" pitchFamily="18" charset="0"/>
              </a:rPr>
              <a:t>{      </a:t>
            </a:r>
            <a:endParaRPr lang="zh-CN" altLang="zh-CN" sz="3200" kern="100" dirty="0">
              <a:latin typeface="宋体" panose="02010600030101010101" pitchFamily="2" charset="-122"/>
              <a:ea typeface="宋体" panose="02010600030101010101" pitchFamily="2" charset="-122"/>
              <a:cs typeface="Times New Roman" panose="02020603050405020304" pitchFamily="18" charset="0"/>
            </a:endParaRPr>
          </a:p>
          <a:p>
            <a:pPr marL="133350" indent="654050" algn="just" eaLnBrk="1" hangingPunct="1">
              <a:lnSpc>
                <a:spcPct val="150000"/>
              </a:lnSpc>
              <a:spcAft>
                <a:spcPts val="0"/>
              </a:spcAft>
              <a:defRPr/>
            </a:pPr>
            <a:r>
              <a:rPr lang="en-US" altLang="zh-CN" kern="100" dirty="0">
                <a:ea typeface="宋体" panose="02010600030101010101" pitchFamily="2" charset="-122"/>
                <a:cs typeface="Times New Roman" panose="02020603050405020304" pitchFamily="18" charset="0"/>
              </a:rPr>
              <a:t>public dataset;   	//</a:t>
            </a:r>
            <a:r>
              <a:rPr lang="zh-CN" altLang="zh-CN" kern="100" dirty="0">
                <a:ea typeface="宋体" panose="02010600030101010101" pitchFamily="2" charset="-122"/>
                <a:cs typeface="Times New Roman" panose="02020603050405020304" pitchFamily="18" charset="0"/>
              </a:rPr>
              <a:t>数据集</a:t>
            </a:r>
            <a:endParaRPr lang="zh-CN" altLang="zh-CN" sz="3200" kern="100" dirty="0">
              <a:latin typeface="宋体" panose="02010600030101010101" pitchFamily="2" charset="-122"/>
              <a:ea typeface="宋体" panose="02010600030101010101" pitchFamily="2" charset="-122"/>
              <a:cs typeface="Times New Roman" panose="02020603050405020304" pitchFamily="18" charset="0"/>
            </a:endParaRPr>
          </a:p>
          <a:p>
            <a:pPr marL="133350" indent="654050" algn="just" eaLnBrk="1" hangingPunct="1">
              <a:lnSpc>
                <a:spcPct val="150000"/>
              </a:lnSpc>
              <a:spcAft>
                <a:spcPts val="0"/>
              </a:spcAft>
              <a:defRPr/>
            </a:pPr>
            <a:r>
              <a:rPr lang="en-US" altLang="zh-CN" kern="100" dirty="0">
                <a:ea typeface="宋体" panose="02010600030101010101" pitchFamily="2" charset="-122"/>
                <a:cs typeface="Times New Roman" panose="02020603050405020304" pitchFamily="18" charset="0"/>
              </a:rPr>
              <a:t>public report;		//</a:t>
            </a:r>
            <a:r>
              <a:rPr lang="zh-CN" altLang="zh-CN" kern="100" dirty="0">
                <a:ea typeface="宋体" panose="02010600030101010101" pitchFamily="2" charset="-122"/>
                <a:cs typeface="Times New Roman" panose="02020603050405020304" pitchFamily="18" charset="0"/>
              </a:rPr>
              <a:t>报表</a:t>
            </a:r>
            <a:endParaRPr lang="zh-CN" altLang="zh-CN" sz="3200" kern="100" dirty="0">
              <a:latin typeface="宋体" panose="02010600030101010101" pitchFamily="2" charset="-122"/>
              <a:ea typeface="宋体" panose="02010600030101010101" pitchFamily="2" charset="-122"/>
              <a:cs typeface="Times New Roman" panose="02020603050405020304" pitchFamily="18" charset="0"/>
            </a:endParaRPr>
          </a:p>
          <a:p>
            <a:pPr marL="133350" indent="654050" algn="just" eaLnBrk="1" hangingPunct="1">
              <a:lnSpc>
                <a:spcPct val="150000"/>
              </a:lnSpc>
              <a:spcAft>
                <a:spcPts val="0"/>
              </a:spcAft>
              <a:defRPr/>
            </a:pPr>
            <a:r>
              <a:rPr lang="en-US" altLang="zh-CN" kern="100" dirty="0">
                <a:ea typeface="宋体" panose="02010600030101010101" pitchFamily="2" charset="-122"/>
                <a:cs typeface="Times New Roman" panose="02020603050405020304" pitchFamily="18" charset="0"/>
              </a:rPr>
              <a:t>public </a:t>
            </a:r>
            <a:r>
              <a:rPr lang="en-US" altLang="zh-CN" kern="100" dirty="0" err="1">
                <a:ea typeface="宋体" panose="02010600030101010101" pitchFamily="2" charset="-122"/>
                <a:cs typeface="Times New Roman" panose="02020603050405020304" pitchFamily="18" charset="0"/>
              </a:rPr>
              <a:t>dataimporter</a:t>
            </a:r>
            <a:r>
              <a:rPr lang="en-US" altLang="zh-CN" kern="100" dirty="0">
                <a:ea typeface="宋体" panose="02010600030101010101" pitchFamily="2" charset="-122"/>
                <a:cs typeface="Times New Roman" panose="02020603050405020304" pitchFamily="18" charset="0"/>
              </a:rPr>
              <a:t>; //</a:t>
            </a:r>
            <a:r>
              <a:rPr lang="zh-CN" altLang="zh-CN" kern="100" dirty="0">
                <a:ea typeface="宋体" panose="02010600030101010101" pitchFamily="2" charset="-122"/>
                <a:cs typeface="Times New Roman" panose="02020603050405020304" pitchFamily="18" charset="0"/>
              </a:rPr>
              <a:t>数据输入器</a:t>
            </a:r>
            <a:endParaRPr lang="zh-CN" altLang="zh-CN" sz="3200" kern="100" dirty="0">
              <a:latin typeface="宋体" panose="02010600030101010101" pitchFamily="2" charset="-122"/>
              <a:ea typeface="宋体" panose="02010600030101010101" pitchFamily="2" charset="-122"/>
              <a:cs typeface="Times New Roman" panose="02020603050405020304" pitchFamily="18" charset="0"/>
            </a:endParaRPr>
          </a:p>
          <a:p>
            <a:pPr marL="133350" indent="654050" algn="just" eaLnBrk="1" hangingPunct="1">
              <a:lnSpc>
                <a:spcPct val="150000"/>
              </a:lnSpc>
              <a:spcAft>
                <a:spcPts val="0"/>
              </a:spcAft>
              <a:defRPr/>
            </a:pPr>
            <a:r>
              <a:rPr lang="en-US" altLang="zh-CN" kern="100" dirty="0">
                <a:ea typeface="宋体" panose="02010600030101010101" pitchFamily="2" charset="-122"/>
                <a:cs typeface="Times New Roman" panose="02020603050405020304" pitchFamily="18" charset="0"/>
              </a:rPr>
              <a:t>public </a:t>
            </a:r>
            <a:r>
              <a:rPr lang="en-US" altLang="zh-CN" kern="100" dirty="0" err="1">
                <a:ea typeface="宋体" panose="02010600030101010101" pitchFamily="2" charset="-122"/>
                <a:cs typeface="Times New Roman" panose="02020603050405020304" pitchFamily="18" charset="0"/>
              </a:rPr>
              <a:t>dataexporter</a:t>
            </a:r>
            <a:r>
              <a:rPr lang="en-US" altLang="zh-CN" kern="100" dirty="0">
                <a:ea typeface="宋体" panose="02010600030101010101" pitchFamily="2" charset="-122"/>
                <a:cs typeface="Times New Roman" panose="02020603050405020304" pitchFamily="18" charset="0"/>
              </a:rPr>
              <a:t>; //</a:t>
            </a:r>
            <a:r>
              <a:rPr lang="zh-CN" altLang="zh-CN" kern="100" dirty="0">
                <a:ea typeface="宋体" panose="02010600030101010101" pitchFamily="2" charset="-122"/>
                <a:cs typeface="Times New Roman" panose="02020603050405020304" pitchFamily="18" charset="0"/>
              </a:rPr>
              <a:t>报表输出器</a:t>
            </a:r>
            <a:endParaRPr lang="zh-CN" altLang="zh-CN" sz="3200" kern="100" dirty="0">
              <a:latin typeface="宋体" panose="02010600030101010101" pitchFamily="2" charset="-122"/>
              <a:ea typeface="宋体" panose="02010600030101010101" pitchFamily="2" charset="-122"/>
              <a:cs typeface="Times New Roman" panose="02020603050405020304" pitchFamily="18" charset="0"/>
            </a:endParaRPr>
          </a:p>
          <a:p>
            <a:pPr marL="133350" indent="654050" algn="just" eaLnBrk="1" hangingPunct="1">
              <a:lnSpc>
                <a:spcPct val="150000"/>
              </a:lnSpc>
              <a:spcAft>
                <a:spcPts val="0"/>
              </a:spcAft>
              <a:defRPr/>
            </a:pPr>
            <a:r>
              <a:rPr lang="en-US" altLang="zh-CN" kern="100" dirty="0">
                <a:ea typeface="宋体" panose="02010600030101010101" pitchFamily="2" charset="-122"/>
                <a:cs typeface="Times New Roman" panose="02020603050405020304" pitchFamily="18" charset="0"/>
              </a:rPr>
              <a:t>public analyze();   //</a:t>
            </a:r>
            <a:r>
              <a:rPr lang="zh-CN" altLang="zh-CN" kern="100" dirty="0">
                <a:ea typeface="宋体" panose="02010600030101010101" pitchFamily="2" charset="-122"/>
                <a:cs typeface="Times New Roman" panose="02020603050405020304" pitchFamily="18" charset="0"/>
              </a:rPr>
              <a:t>数据分析器</a:t>
            </a:r>
            <a:endParaRPr lang="zh-CN" altLang="zh-CN" sz="3200" kern="100" dirty="0">
              <a:latin typeface="宋体" panose="02010600030101010101" pitchFamily="2" charset="-122"/>
              <a:ea typeface="宋体" panose="02010600030101010101" pitchFamily="2" charset="-122"/>
              <a:cs typeface="Times New Roman" panose="02020603050405020304" pitchFamily="18" charset="0"/>
            </a:endParaRPr>
          </a:p>
          <a:p>
            <a:pPr marL="133350" indent="654050" algn="just" eaLnBrk="1" hangingPunct="1">
              <a:lnSpc>
                <a:spcPct val="150000"/>
              </a:lnSpc>
              <a:spcAft>
                <a:spcPts val="0"/>
              </a:spcAft>
              <a:defRPr/>
            </a:pPr>
            <a:r>
              <a:rPr lang="en-US" altLang="zh-CN" kern="100" dirty="0">
                <a:ea typeface="宋体" panose="02010600030101010101" pitchFamily="2" charset="-122"/>
                <a:cs typeface="Times New Roman" panose="02020603050405020304" pitchFamily="18" charset="0"/>
              </a:rPr>
              <a:t>public </a:t>
            </a:r>
            <a:r>
              <a:rPr lang="en-US" altLang="zh-CN" kern="100" dirty="0" err="1">
                <a:ea typeface="宋体" panose="02010600030101010101" pitchFamily="2" charset="-122"/>
                <a:cs typeface="Times New Roman" panose="02020603050405020304" pitchFamily="18" charset="0"/>
              </a:rPr>
              <a:t>generateReport</a:t>
            </a:r>
            <a:r>
              <a:rPr lang="en-US" altLang="zh-CN" kern="100" dirty="0">
                <a:ea typeface="宋体" panose="02010600030101010101" pitchFamily="2" charset="-122"/>
                <a:cs typeface="Times New Roman" panose="02020603050405020304" pitchFamily="18" charset="0"/>
              </a:rPr>
              <a:t>(); //</a:t>
            </a:r>
            <a:r>
              <a:rPr lang="zh-CN" altLang="zh-CN" kern="100" dirty="0">
                <a:ea typeface="宋体" panose="02010600030101010101" pitchFamily="2" charset="-122"/>
                <a:cs typeface="Times New Roman" panose="02020603050405020304" pitchFamily="18" charset="0"/>
              </a:rPr>
              <a:t>报表生成器</a:t>
            </a:r>
            <a:endParaRPr lang="zh-CN" altLang="zh-CN" sz="3200" kern="100" dirty="0">
              <a:latin typeface="宋体" panose="02010600030101010101" pitchFamily="2" charset="-122"/>
              <a:ea typeface="宋体" panose="02010600030101010101" pitchFamily="2" charset="-122"/>
              <a:cs typeface="Times New Roman" panose="02020603050405020304" pitchFamily="18" charset="0"/>
            </a:endParaRPr>
          </a:p>
          <a:p>
            <a:pPr indent="539750" algn="just" eaLnBrk="1" hangingPunct="1">
              <a:lnSpc>
                <a:spcPct val="150000"/>
              </a:lnSpc>
              <a:spcAft>
                <a:spcPts val="0"/>
              </a:spcAft>
              <a:defRPr/>
            </a:pPr>
            <a:r>
              <a:rPr lang="en-US" altLang="zh-CN" kern="100" dirty="0">
                <a:ea typeface="宋体" panose="02010600030101010101" pitchFamily="2" charset="-122"/>
                <a:cs typeface="Times New Roman" panose="02020603050405020304" pitchFamily="18" charset="0"/>
              </a:rPr>
              <a:t>};</a:t>
            </a:r>
            <a:endParaRPr lang="zh-CN" altLang="zh-CN" sz="3200" kern="100"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ext Box 3"/>
          <p:cNvSpPr txBox="1">
            <a:spLocks noChangeArrowheads="1"/>
          </p:cNvSpPr>
          <p:nvPr/>
        </p:nvSpPr>
        <p:spPr bwMode="auto">
          <a:xfrm>
            <a:off x="657225" y="1201738"/>
            <a:ext cx="7921625" cy="4715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
              </a:spcBef>
              <a:defRPr/>
            </a:pPr>
            <a:r>
              <a:rPr lang="zh-CN" altLang="en-US" sz="2800" dirty="0">
                <a:solidFill>
                  <a:srgbClr val="FFFF99"/>
                </a:solidFill>
                <a:effectLst>
                  <a:outerShdw blurRad="38100" dist="38100" dir="2700000" algn="tl">
                    <a:srgbClr val="C0C0C0"/>
                  </a:outerShdw>
                </a:effectLst>
                <a:latin typeface="+mn-lt"/>
                <a:ea typeface="楷体" pitchFamily="49" charset="-122"/>
              </a:rPr>
              <a:t>设计原则：</a:t>
            </a:r>
            <a:endParaRPr lang="en-US" altLang="zh-CN" sz="2800" dirty="0">
              <a:solidFill>
                <a:srgbClr val="FFFF99"/>
              </a:solidFill>
              <a:effectLst>
                <a:outerShdw blurRad="38100" dist="38100" dir="2700000" algn="tl">
                  <a:srgbClr val="C0C0C0"/>
                </a:outerShdw>
              </a:effectLst>
              <a:latin typeface="+mn-lt"/>
              <a:ea typeface="楷体" pitchFamily="49" charset="-122"/>
            </a:endParaRPr>
          </a:p>
          <a:p>
            <a:pPr marL="457200" indent="-457200" algn="just" eaLnBrk="1" hangingPunct="1">
              <a:spcBef>
                <a:spcPct val="5000"/>
              </a:spcBef>
              <a:buFont typeface="+mj-ea"/>
              <a:buAutoNum type="circleNumDbPlain"/>
              <a:defRPr/>
            </a:pPr>
            <a:r>
              <a:rPr lang="zh-CN" altLang="zh-CN" dirty="0">
                <a:latin typeface="+mn-lt"/>
                <a:ea typeface="楷体" pitchFamily="49" charset="-122"/>
              </a:rPr>
              <a:t>单一职责原则（</a:t>
            </a:r>
            <a:r>
              <a:rPr lang="en-US" altLang="zh-CN" dirty="0">
                <a:latin typeface="+mn-lt"/>
                <a:ea typeface="楷体" pitchFamily="49" charset="-122"/>
              </a:rPr>
              <a:t>SRP</a:t>
            </a:r>
            <a:r>
              <a:rPr lang="zh-CN" altLang="zh-CN" dirty="0">
                <a:latin typeface="+mn-lt"/>
                <a:ea typeface="楷体" pitchFamily="49" charset="-122"/>
              </a:rPr>
              <a:t>，</a:t>
            </a:r>
            <a:r>
              <a:rPr lang="en-US" altLang="zh-CN" dirty="0">
                <a:latin typeface="+mn-lt"/>
                <a:ea typeface="楷体" pitchFamily="49" charset="-122"/>
              </a:rPr>
              <a:t>The Single Responsibility Principle</a:t>
            </a:r>
            <a:r>
              <a:rPr lang="zh-CN" altLang="zh-CN" dirty="0">
                <a:latin typeface="+mn-lt"/>
                <a:ea typeface="楷体" pitchFamily="49" charset="-122"/>
              </a:rPr>
              <a:t>）</a:t>
            </a:r>
            <a:endParaRPr lang="en-US" altLang="zh-CN" dirty="0">
              <a:latin typeface="+mn-lt"/>
              <a:ea typeface="楷体" pitchFamily="49" charset="-122"/>
            </a:endParaRPr>
          </a:p>
          <a:p>
            <a:pPr marL="457200" indent="-457200" algn="just" eaLnBrk="1" hangingPunct="1">
              <a:spcBef>
                <a:spcPct val="5000"/>
              </a:spcBef>
              <a:buFont typeface="+mj-ea"/>
              <a:buAutoNum type="circleNumDbPlain"/>
              <a:defRPr/>
            </a:pPr>
            <a:r>
              <a:rPr lang="zh-CN" altLang="zh-CN" dirty="0">
                <a:latin typeface="+mn-lt"/>
                <a:ea typeface="楷体" pitchFamily="49" charset="-122"/>
              </a:rPr>
              <a:t>开放封闭原则（</a:t>
            </a:r>
            <a:r>
              <a:rPr lang="en-US" altLang="zh-CN" dirty="0">
                <a:latin typeface="+mn-lt"/>
                <a:ea typeface="楷体" pitchFamily="49" charset="-122"/>
              </a:rPr>
              <a:t>OCR</a:t>
            </a:r>
            <a:r>
              <a:rPr lang="zh-CN" altLang="zh-CN" dirty="0">
                <a:latin typeface="+mn-lt"/>
                <a:ea typeface="楷体" pitchFamily="49" charset="-122"/>
              </a:rPr>
              <a:t>，</a:t>
            </a:r>
            <a:r>
              <a:rPr lang="en-US" altLang="zh-CN" dirty="0">
                <a:latin typeface="+mn-lt"/>
                <a:ea typeface="楷体" pitchFamily="49" charset="-122"/>
              </a:rPr>
              <a:t>The Open-Closed Principle</a:t>
            </a:r>
            <a:r>
              <a:rPr lang="zh-CN" altLang="zh-CN" dirty="0">
                <a:latin typeface="+mn-lt"/>
                <a:ea typeface="楷体" pitchFamily="49" charset="-122"/>
              </a:rPr>
              <a:t>）</a:t>
            </a:r>
          </a:p>
          <a:p>
            <a:pPr marL="457200" indent="-457200" algn="just" eaLnBrk="1" hangingPunct="1">
              <a:spcBef>
                <a:spcPct val="5000"/>
              </a:spcBef>
              <a:buFont typeface="+mj-ea"/>
              <a:buAutoNum type="circleNumDbPlain"/>
              <a:defRPr/>
            </a:pPr>
            <a:r>
              <a:rPr lang="zh-CN" altLang="zh-CN" dirty="0">
                <a:latin typeface="+mn-lt"/>
                <a:ea typeface="楷体" pitchFamily="49" charset="-122"/>
              </a:rPr>
              <a:t>依赖倒置原则（</a:t>
            </a:r>
            <a:r>
              <a:rPr lang="en-US" altLang="zh-CN" dirty="0">
                <a:latin typeface="+mn-lt"/>
                <a:ea typeface="楷体" pitchFamily="49" charset="-122"/>
              </a:rPr>
              <a:t>DIP</a:t>
            </a:r>
            <a:r>
              <a:rPr lang="zh-CN" altLang="zh-CN" dirty="0">
                <a:latin typeface="+mn-lt"/>
                <a:ea typeface="楷体" pitchFamily="49" charset="-122"/>
              </a:rPr>
              <a:t>，</a:t>
            </a:r>
            <a:r>
              <a:rPr lang="en-US" altLang="zh-CN" dirty="0">
                <a:latin typeface="+mn-lt"/>
                <a:ea typeface="楷体" pitchFamily="49" charset="-122"/>
              </a:rPr>
              <a:t>The Dependency Inversion Principle</a:t>
            </a:r>
            <a:r>
              <a:rPr lang="zh-CN" altLang="zh-CN" dirty="0">
                <a:latin typeface="+mn-lt"/>
                <a:ea typeface="楷体" pitchFamily="49" charset="-122"/>
              </a:rPr>
              <a:t>）</a:t>
            </a:r>
            <a:endParaRPr lang="en-US" altLang="zh-CN" dirty="0">
              <a:latin typeface="+mn-lt"/>
              <a:ea typeface="楷体" pitchFamily="49" charset="-122"/>
            </a:endParaRPr>
          </a:p>
          <a:p>
            <a:pPr marL="457200" indent="-457200" algn="just" eaLnBrk="1" hangingPunct="1">
              <a:spcBef>
                <a:spcPct val="5000"/>
              </a:spcBef>
              <a:buFont typeface="+mj-ea"/>
              <a:buAutoNum type="circleNumDbPlain"/>
              <a:defRPr/>
            </a:pPr>
            <a:r>
              <a:rPr lang="zh-CN" altLang="zh-CN" dirty="0">
                <a:latin typeface="+mn-lt"/>
                <a:ea typeface="楷体" pitchFamily="49" charset="-122"/>
              </a:rPr>
              <a:t>接口分离原则（</a:t>
            </a:r>
            <a:r>
              <a:rPr lang="en-US" altLang="zh-CN" dirty="0">
                <a:latin typeface="+mn-lt"/>
                <a:ea typeface="楷体" pitchFamily="49" charset="-122"/>
              </a:rPr>
              <a:t>ISP</a:t>
            </a:r>
            <a:r>
              <a:rPr lang="zh-CN" altLang="zh-CN" dirty="0">
                <a:latin typeface="+mn-lt"/>
                <a:ea typeface="楷体" pitchFamily="49" charset="-122"/>
              </a:rPr>
              <a:t>，</a:t>
            </a:r>
            <a:r>
              <a:rPr lang="en-US" altLang="zh-CN" dirty="0">
                <a:latin typeface="+mn-lt"/>
                <a:ea typeface="楷体" pitchFamily="49" charset="-122"/>
              </a:rPr>
              <a:t>The Interface Segregation Principle</a:t>
            </a:r>
            <a:r>
              <a:rPr lang="zh-CN" altLang="zh-CN" dirty="0">
                <a:latin typeface="+mn-lt"/>
                <a:ea typeface="楷体" pitchFamily="49" charset="-122"/>
              </a:rPr>
              <a:t>）</a:t>
            </a:r>
            <a:endParaRPr lang="en-US" altLang="zh-CN" dirty="0">
              <a:latin typeface="+mn-lt"/>
              <a:ea typeface="楷体" pitchFamily="49" charset="-122"/>
            </a:endParaRPr>
          </a:p>
          <a:p>
            <a:pPr marL="457200" indent="-457200" algn="just" eaLnBrk="1" hangingPunct="1">
              <a:spcBef>
                <a:spcPct val="5000"/>
              </a:spcBef>
              <a:buFont typeface="+mj-ea"/>
              <a:buAutoNum type="circleNumDbPlain"/>
              <a:defRPr/>
            </a:pPr>
            <a:r>
              <a:rPr lang="zh-CN" altLang="zh-CN" dirty="0">
                <a:latin typeface="+mn-lt"/>
                <a:ea typeface="楷体" pitchFamily="49" charset="-122"/>
              </a:rPr>
              <a:t>里氏替换原则（</a:t>
            </a:r>
            <a:r>
              <a:rPr lang="en-US" altLang="zh-CN" dirty="0">
                <a:latin typeface="+mn-lt"/>
                <a:ea typeface="楷体" pitchFamily="49" charset="-122"/>
              </a:rPr>
              <a:t>LSP</a:t>
            </a:r>
            <a:r>
              <a:rPr lang="zh-CN" altLang="zh-CN" dirty="0">
                <a:latin typeface="+mn-lt"/>
                <a:ea typeface="楷体" pitchFamily="49" charset="-122"/>
              </a:rPr>
              <a:t>，</a:t>
            </a:r>
            <a:r>
              <a:rPr lang="en-US" altLang="zh-CN" dirty="0" err="1">
                <a:latin typeface="+mn-lt"/>
                <a:ea typeface="楷体" pitchFamily="49" charset="-122"/>
              </a:rPr>
              <a:t>Liskov</a:t>
            </a:r>
            <a:r>
              <a:rPr lang="en-US" altLang="zh-CN" dirty="0">
                <a:latin typeface="+mn-lt"/>
                <a:ea typeface="楷体" pitchFamily="49" charset="-122"/>
              </a:rPr>
              <a:t> Substitution Principle</a:t>
            </a:r>
            <a:r>
              <a:rPr lang="zh-CN" altLang="zh-CN" dirty="0">
                <a:latin typeface="+mn-lt"/>
                <a:ea typeface="楷体" pitchFamily="49" charset="-122"/>
              </a:rPr>
              <a:t>）</a:t>
            </a:r>
            <a:endParaRPr lang="en-US" altLang="zh-CN" dirty="0">
              <a:latin typeface="+mn-lt"/>
              <a:ea typeface="楷体" pitchFamily="49" charset="-122"/>
            </a:endParaRPr>
          </a:p>
          <a:p>
            <a:pPr marL="457200" indent="-457200" algn="just" eaLnBrk="1" hangingPunct="1">
              <a:spcBef>
                <a:spcPct val="5000"/>
              </a:spcBef>
              <a:buFont typeface="+mj-ea"/>
              <a:buAutoNum type="circleNumDbPlain"/>
              <a:defRPr/>
            </a:pPr>
            <a:r>
              <a:rPr lang="zh-CN" altLang="zh-CN" dirty="0">
                <a:latin typeface="+mn-lt"/>
                <a:ea typeface="楷体" pitchFamily="49" charset="-122"/>
              </a:rPr>
              <a:t>组合</a:t>
            </a:r>
            <a:r>
              <a:rPr lang="en-US" altLang="zh-CN" dirty="0">
                <a:latin typeface="+mn-lt"/>
                <a:ea typeface="楷体" pitchFamily="49" charset="-122"/>
              </a:rPr>
              <a:t>/</a:t>
            </a:r>
            <a:r>
              <a:rPr lang="zh-CN" altLang="zh-CN" dirty="0">
                <a:latin typeface="+mn-lt"/>
                <a:ea typeface="楷体" pitchFamily="49" charset="-122"/>
              </a:rPr>
              <a:t>聚合复用原则（</a:t>
            </a:r>
            <a:r>
              <a:rPr lang="en-US" altLang="zh-CN" dirty="0">
                <a:latin typeface="+mn-lt"/>
                <a:ea typeface="楷体" pitchFamily="49" charset="-122"/>
              </a:rPr>
              <a:t>CARP </a:t>
            </a:r>
            <a:r>
              <a:rPr lang="zh-CN" altLang="zh-CN" dirty="0">
                <a:latin typeface="+mn-lt"/>
                <a:ea typeface="楷体" pitchFamily="49" charset="-122"/>
              </a:rPr>
              <a:t>，</a:t>
            </a:r>
            <a:r>
              <a:rPr lang="en-US" altLang="zh-CN" dirty="0">
                <a:latin typeface="+mn-lt"/>
                <a:ea typeface="楷体" pitchFamily="49" charset="-122"/>
              </a:rPr>
              <a:t>Composite/Aggregate Reuse Principle</a:t>
            </a:r>
            <a:r>
              <a:rPr lang="zh-CN" altLang="zh-CN" dirty="0">
                <a:latin typeface="+mn-lt"/>
                <a:ea typeface="楷体" pitchFamily="49" charset="-122"/>
              </a:rPr>
              <a:t>）</a:t>
            </a:r>
            <a:endParaRPr lang="en-US" altLang="zh-CN" dirty="0">
              <a:latin typeface="+mn-lt"/>
              <a:ea typeface="楷体" pitchFamily="49" charset="-122"/>
            </a:endParaRPr>
          </a:p>
          <a:p>
            <a:pPr marL="457200" indent="-457200" algn="just" eaLnBrk="1" hangingPunct="1">
              <a:spcBef>
                <a:spcPct val="5000"/>
              </a:spcBef>
              <a:buFont typeface="+mj-ea"/>
              <a:buAutoNum type="circleNumDbPlain"/>
              <a:defRPr/>
            </a:pPr>
            <a:r>
              <a:rPr lang="zh-CN" altLang="zh-CN" dirty="0">
                <a:latin typeface="+mn-lt"/>
                <a:ea typeface="楷体" pitchFamily="49" charset="-122"/>
              </a:rPr>
              <a:t>最少知识原则（</a:t>
            </a:r>
            <a:r>
              <a:rPr lang="en-US" altLang="zh-CN" dirty="0">
                <a:latin typeface="+mn-lt"/>
                <a:ea typeface="楷体" pitchFamily="49" charset="-122"/>
              </a:rPr>
              <a:t>LKP </a:t>
            </a:r>
            <a:r>
              <a:rPr lang="zh-CN" altLang="zh-CN" dirty="0">
                <a:latin typeface="+mn-lt"/>
                <a:ea typeface="楷体" pitchFamily="49" charset="-122"/>
              </a:rPr>
              <a:t>，</a:t>
            </a:r>
            <a:r>
              <a:rPr lang="en-US" altLang="zh-CN" dirty="0">
                <a:latin typeface="+mn-lt"/>
                <a:ea typeface="楷体" pitchFamily="49" charset="-122"/>
              </a:rPr>
              <a:t>Least Knowledge Principle</a:t>
            </a:r>
            <a:r>
              <a:rPr lang="zh-CN" altLang="zh-CN" dirty="0">
                <a:latin typeface="+mn-lt"/>
                <a:ea typeface="楷体" pitchFamily="49" charset="-122"/>
              </a:rPr>
              <a:t>）</a:t>
            </a:r>
            <a:endParaRPr lang="zh-CN" altLang="en-US" dirty="0">
              <a:latin typeface="+mn-lt"/>
              <a:ea typeface="楷体" pitchFamily="49" charset="-122"/>
            </a:endParaRPr>
          </a:p>
        </p:txBody>
      </p:sp>
      <p:sp>
        <p:nvSpPr>
          <p:cNvPr id="6" name="Text Box 2"/>
          <p:cNvSpPr txBox="1">
            <a:spLocks noChangeArrowheads="1"/>
          </p:cNvSpPr>
          <p:nvPr/>
        </p:nvSpPr>
        <p:spPr bwMode="auto">
          <a:xfrm>
            <a:off x="539750" y="593725"/>
            <a:ext cx="8496300" cy="608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0000"/>
              </a:lnSpc>
              <a:spcBef>
                <a:spcPct val="20000"/>
              </a:spcBef>
              <a:defRPr/>
            </a:pPr>
            <a:r>
              <a:rPr lang="en-US" altLang="zh-CN" sz="3200" b="0" dirty="0">
                <a:solidFill>
                  <a:srgbClr val="FFFF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3.3.3 </a:t>
            </a:r>
            <a:r>
              <a:rPr lang="zh-CN" altLang="en-US" sz="3200" b="0" dirty="0">
                <a:solidFill>
                  <a:srgbClr val="FFFF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zh-CN" altLang="en-US" sz="3200" b="0" dirty="0">
                <a:solidFill>
                  <a:srgbClr val="FFFF00"/>
                </a:solidFill>
                <a:effectLst>
                  <a:outerShdw blurRad="38100" dist="38100" dir="2700000" algn="tl">
                    <a:srgbClr val="C0C0C0"/>
                  </a:outerShdw>
                </a:effectLst>
                <a:ea typeface="华文新魏" panose="02010800040101010101" pitchFamily="2" charset="-122"/>
              </a:rPr>
              <a:t>对象设计</a:t>
            </a:r>
            <a:endParaRPr lang="zh-CN" altLang="en-US" sz="3200" dirty="0">
              <a:solidFill>
                <a:srgbClr val="FFFF00"/>
              </a:solidFill>
              <a:effectLst>
                <a:outerShdw blurRad="38100" dist="38100" dir="2700000" algn="tl">
                  <a:srgbClr val="C0C0C0"/>
                </a:outerShdw>
              </a:effectLst>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8000"/>
                                  </p:stCondLst>
                                  <p:childTnLst>
                                    <p:set>
                                      <p:cBhvr>
                                        <p:cTn id="6" dur="1" fill="hold">
                                          <p:stCondLst>
                                            <p:cond delay="0"/>
                                          </p:stCondLst>
                                        </p:cTn>
                                        <p:tgtEl>
                                          <p:spTgt spid="153603"/>
                                        </p:tgtEl>
                                        <p:attrNameLst>
                                          <p:attrName>style.visibility</p:attrName>
                                        </p:attrNameLst>
                                      </p:cBhvr>
                                      <p:to>
                                        <p:strVal val="visible"/>
                                      </p:to>
                                    </p:set>
                                    <p:animEffect transition="in" filter="wipe(up)">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611188" y="323850"/>
            <a:ext cx="7772400" cy="720725"/>
          </a:xfrm>
        </p:spPr>
        <p:txBody>
          <a:bodyPr/>
          <a:lstStyle/>
          <a:p>
            <a:pPr eaLnBrk="1" hangingPunct="1"/>
            <a:r>
              <a:rPr lang="en-US" altLang="zh-CN" sz="3000" b="1" smtClean="0">
                <a:solidFill>
                  <a:srgbClr val="FFFF00"/>
                </a:solidFill>
                <a:latin typeface="华文新魏" panose="02010800040101010101" pitchFamily="2" charset="-122"/>
                <a:ea typeface="华文新魏" panose="02010800040101010101" pitchFamily="2" charset="-122"/>
              </a:rPr>
              <a:t>3.2 </a:t>
            </a:r>
            <a:r>
              <a:rPr lang="zh-CN" altLang="en-US" sz="3000" b="1" smtClean="0">
                <a:solidFill>
                  <a:srgbClr val="FFFF00"/>
                </a:solidFill>
                <a:latin typeface="华文新魏" panose="02010800040101010101" pitchFamily="2" charset="-122"/>
                <a:ea typeface="华文新魏" panose="02010800040101010101" pitchFamily="2" charset="-122"/>
              </a:rPr>
              <a:t>软件体系结构设计</a:t>
            </a:r>
          </a:p>
        </p:txBody>
      </p:sp>
      <p:sp>
        <p:nvSpPr>
          <p:cNvPr id="96261" name="Text Box 5"/>
          <p:cNvSpPr txBox="1">
            <a:spLocks noChangeArrowheads="1"/>
          </p:cNvSpPr>
          <p:nvPr/>
        </p:nvSpPr>
        <p:spPr bwMode="auto">
          <a:xfrm>
            <a:off x="385763" y="1269786"/>
            <a:ext cx="8461375" cy="3826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725488">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just" eaLnBrk="1" hangingPunct="1">
              <a:lnSpc>
                <a:spcPct val="110000"/>
              </a:lnSpc>
            </a:pPr>
            <a:r>
              <a:rPr lang="zh-CN" altLang="zh-CN" sz="2800" dirty="0">
                <a:solidFill>
                  <a:srgbClr val="FFFF99"/>
                </a:solidFill>
                <a:latin typeface="楷体" pitchFamily="49" charset="-122"/>
                <a:ea typeface="楷体" pitchFamily="49" charset="-122"/>
              </a:rPr>
              <a:t>软件体系结构为软件系统提供了一个结构、行为和属性的高级抽象，由构成系统的元素的描述、元素间的相互作用、指导元素集成的模式，以及这些模式的约束组成。软件体系结构不仅指定了系统的组织结构和拓扑结构，显示了系统需求和构成系统的元素之间的对应关系，而且提供了一些设计决策的基本原理。良好的体系结构是普遍适用的，它可以高效地处理各种各样的个体需求。</a:t>
            </a:r>
            <a:endParaRPr lang="en-US" altLang="zh-CN" sz="2800" dirty="0">
              <a:solidFill>
                <a:srgbClr val="FFFF99"/>
              </a:solidFill>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6261"/>
                                        </p:tgtEl>
                                        <p:attrNameLst>
                                          <p:attrName>style.visibility</p:attrName>
                                        </p:attrNameLst>
                                      </p:cBhvr>
                                      <p:to>
                                        <p:strVal val="visible"/>
                                      </p:to>
                                    </p:set>
                                    <p:animEffect transition="in" filter="wipe(up)">
                                      <p:cBhvr>
                                        <p:cTn id="7"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611188" y="1020763"/>
            <a:ext cx="8147050" cy="5016500"/>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just">
              <a:lnSpc>
                <a:spcPct val="105000"/>
              </a:lnSpc>
              <a:spcBef>
                <a:spcPct val="35000"/>
              </a:spcBef>
            </a:pPr>
            <a:r>
              <a:rPr lang="en-US" altLang="zh-CN" dirty="0">
                <a:solidFill>
                  <a:srgbClr val="000099"/>
                </a:solidFill>
                <a:latin typeface="楷体_GB2312" pitchFamily="49" charset="-122"/>
              </a:rPr>
              <a:t> </a:t>
            </a:r>
            <a:r>
              <a:rPr lang="zh-CN" altLang="en-US" sz="2800" dirty="0">
                <a:solidFill>
                  <a:srgbClr val="FFFF00"/>
                </a:solidFill>
                <a:latin typeface="华文新魏" panose="02010800040101010101" pitchFamily="2" charset="-122"/>
                <a:ea typeface="华文新魏" panose="02010800040101010101" pitchFamily="2" charset="-122"/>
              </a:rPr>
              <a:t>一、</a:t>
            </a:r>
            <a:r>
              <a:rPr lang="zh-CN" altLang="en-US" sz="2800" dirty="0">
                <a:solidFill>
                  <a:srgbClr val="FFFF00"/>
                </a:solidFill>
                <a:ea typeface="华文新魏" panose="02010800040101010101" pitchFamily="2" charset="-122"/>
              </a:rPr>
              <a:t>详细设计</a:t>
            </a:r>
            <a:r>
              <a:rPr lang="zh-CN" altLang="en-US" sz="2800" dirty="0">
                <a:solidFill>
                  <a:srgbClr val="FFFF00"/>
                </a:solidFill>
                <a:latin typeface="宋体" panose="02010600030101010101" pitchFamily="2" charset="-122"/>
                <a:ea typeface="华文新魏" panose="02010800040101010101" pitchFamily="2" charset="-122"/>
              </a:rPr>
              <a:t>任务</a:t>
            </a:r>
            <a:r>
              <a:rPr lang="zh-CN" altLang="en-US" sz="2800" dirty="0">
                <a:solidFill>
                  <a:srgbClr val="FFFF99"/>
                </a:solidFill>
                <a:latin typeface="宋体" panose="02010600030101010101" pitchFamily="2" charset="-122"/>
                <a:ea typeface="宋体" panose="02010600030101010101" pitchFamily="2" charset="-122"/>
              </a:rPr>
              <a:t>  </a:t>
            </a:r>
          </a:p>
          <a:p>
            <a:pPr indent="712788" algn="just">
              <a:lnSpc>
                <a:spcPct val="105000"/>
              </a:lnSpc>
              <a:spcBef>
                <a:spcPct val="35000"/>
              </a:spcBef>
            </a:pPr>
            <a:r>
              <a:rPr lang="zh-CN" altLang="en-US" sz="2800" dirty="0" smtClean="0">
                <a:latin typeface="楷体" pitchFamily="49" charset="-122"/>
                <a:ea typeface="楷体" pitchFamily="49" charset="-122"/>
              </a:rPr>
              <a:t>详细设计</a:t>
            </a:r>
            <a:r>
              <a:rPr lang="zh-CN" altLang="en-US" sz="2800" dirty="0">
                <a:latin typeface="楷体" pitchFamily="49" charset="-122"/>
                <a:ea typeface="楷体" pitchFamily="49" charset="-122"/>
              </a:rPr>
              <a:t>阶段的任务是开发一个可以直接转换为程序的软件表示，即对系统中每个模块的内部过程进行设计和描述。</a:t>
            </a:r>
          </a:p>
          <a:p>
            <a:pPr algn="just">
              <a:lnSpc>
                <a:spcPct val="105000"/>
              </a:lnSpc>
              <a:spcBef>
                <a:spcPct val="35000"/>
              </a:spcBef>
            </a:pPr>
            <a:r>
              <a:rPr lang="zh-CN" altLang="en-US" sz="2800" dirty="0">
                <a:latin typeface="楷体_GB2312" pitchFamily="49" charset="-122"/>
              </a:rPr>
              <a:t> </a:t>
            </a:r>
            <a:r>
              <a:rPr lang="zh-CN" altLang="en-US" sz="2800" dirty="0">
                <a:solidFill>
                  <a:srgbClr val="FFFF00"/>
                </a:solidFill>
                <a:latin typeface="楷体_GB2312" pitchFamily="49" charset="-122"/>
                <a:ea typeface="华文新魏" panose="02010800040101010101" pitchFamily="2" charset="-122"/>
              </a:rPr>
              <a:t>二、常用的描述方法工具</a:t>
            </a:r>
          </a:p>
          <a:p>
            <a:pPr algn="just">
              <a:lnSpc>
                <a:spcPct val="105000"/>
              </a:lnSpc>
              <a:spcBef>
                <a:spcPct val="35000"/>
              </a:spcBef>
            </a:pPr>
            <a:r>
              <a:rPr lang="zh-CN" altLang="en-US" sz="2800" dirty="0">
                <a:ea typeface="宋体" panose="02010600030101010101" pitchFamily="2" charset="-122"/>
              </a:rPr>
              <a:t>      </a:t>
            </a:r>
            <a:r>
              <a:rPr lang="en-US" altLang="zh-CN" sz="2800" dirty="0">
                <a:latin typeface="楷体" pitchFamily="49" charset="-122"/>
                <a:ea typeface="楷体" pitchFamily="49" charset="-122"/>
              </a:rPr>
              <a:t>1</a:t>
            </a:r>
            <a:r>
              <a:rPr lang="zh-CN" altLang="en-US" sz="2800" dirty="0">
                <a:latin typeface="楷体" pitchFamily="49" charset="-122"/>
                <a:ea typeface="楷体" pitchFamily="49" charset="-122"/>
              </a:rPr>
              <a:t>、流程图</a:t>
            </a:r>
          </a:p>
          <a:p>
            <a:pPr algn="just">
              <a:lnSpc>
                <a:spcPct val="105000"/>
              </a:lnSpc>
              <a:spcBef>
                <a:spcPct val="35000"/>
              </a:spcBef>
            </a:pPr>
            <a:r>
              <a:rPr lang="zh-CN" altLang="en-US" sz="2800" dirty="0">
                <a:latin typeface="楷体" pitchFamily="49" charset="-122"/>
                <a:ea typeface="楷体" pitchFamily="49" charset="-122"/>
              </a:rPr>
              <a:t>   </a:t>
            </a:r>
            <a:r>
              <a:rPr lang="en-US" altLang="zh-CN" sz="2800" dirty="0">
                <a:latin typeface="楷体" pitchFamily="49" charset="-122"/>
                <a:ea typeface="楷体" pitchFamily="49" charset="-122"/>
              </a:rPr>
              <a:t>2</a:t>
            </a:r>
            <a:r>
              <a:rPr lang="zh-CN" altLang="en-US" sz="2800" dirty="0">
                <a:latin typeface="楷体" pitchFamily="49" charset="-122"/>
                <a:ea typeface="楷体" pitchFamily="49" charset="-122"/>
              </a:rPr>
              <a:t>、结构化流程图（</a:t>
            </a:r>
            <a:r>
              <a:rPr lang="en-US" altLang="zh-CN" sz="2800" dirty="0">
                <a:latin typeface="楷体" pitchFamily="49" charset="-122"/>
                <a:ea typeface="楷体" pitchFamily="49" charset="-122"/>
              </a:rPr>
              <a:t>N-S</a:t>
            </a:r>
            <a:r>
              <a:rPr lang="zh-CN" altLang="en-US" sz="2800" dirty="0">
                <a:latin typeface="楷体" pitchFamily="49" charset="-122"/>
                <a:ea typeface="楷体" pitchFamily="49" charset="-122"/>
              </a:rPr>
              <a:t>图）</a:t>
            </a:r>
          </a:p>
          <a:p>
            <a:pPr algn="just">
              <a:lnSpc>
                <a:spcPct val="105000"/>
              </a:lnSpc>
              <a:spcBef>
                <a:spcPct val="35000"/>
              </a:spcBef>
            </a:pPr>
            <a:r>
              <a:rPr lang="zh-CN" altLang="en-US" sz="2800" dirty="0">
                <a:latin typeface="楷体" pitchFamily="49" charset="-122"/>
                <a:ea typeface="楷体" pitchFamily="49" charset="-122"/>
              </a:rPr>
              <a:t>   </a:t>
            </a:r>
            <a:r>
              <a:rPr lang="en-US" altLang="zh-CN" sz="2800" dirty="0">
                <a:latin typeface="楷体" pitchFamily="49" charset="-122"/>
                <a:ea typeface="楷体" pitchFamily="49" charset="-122"/>
              </a:rPr>
              <a:t>3</a:t>
            </a:r>
            <a:r>
              <a:rPr lang="zh-CN" altLang="en-US" sz="2800" dirty="0">
                <a:latin typeface="楷体" pitchFamily="49" charset="-122"/>
                <a:ea typeface="楷体" pitchFamily="49" charset="-122"/>
              </a:rPr>
              <a:t>、</a:t>
            </a:r>
            <a:r>
              <a:rPr lang="en-US" altLang="zh-CN" sz="2800" dirty="0">
                <a:latin typeface="楷体" pitchFamily="49" charset="-122"/>
                <a:ea typeface="楷体" pitchFamily="49" charset="-122"/>
              </a:rPr>
              <a:t>PAD</a:t>
            </a:r>
            <a:r>
              <a:rPr lang="zh-CN" altLang="en-US" sz="2800" dirty="0">
                <a:latin typeface="楷体" pitchFamily="49" charset="-122"/>
                <a:ea typeface="楷体" pitchFamily="49" charset="-122"/>
              </a:rPr>
              <a:t>图</a:t>
            </a:r>
            <a:r>
              <a:rPr lang="en-US" altLang="zh-CN" sz="2800" dirty="0">
                <a:latin typeface="楷体" pitchFamily="49" charset="-122"/>
                <a:ea typeface="楷体" pitchFamily="49" charset="-122"/>
              </a:rPr>
              <a:t>—</a:t>
            </a:r>
            <a:r>
              <a:rPr lang="zh-CN" altLang="en-US" sz="2800" dirty="0">
                <a:latin typeface="楷体" pitchFamily="49" charset="-122"/>
                <a:ea typeface="楷体" pitchFamily="49" charset="-122"/>
              </a:rPr>
              <a:t>问题分析图</a:t>
            </a:r>
          </a:p>
          <a:p>
            <a:pPr>
              <a:lnSpc>
                <a:spcPct val="105000"/>
              </a:lnSpc>
              <a:spcBef>
                <a:spcPct val="35000"/>
              </a:spcBef>
            </a:pPr>
            <a:r>
              <a:rPr lang="zh-CN" altLang="en-US" sz="2800" dirty="0">
                <a:latin typeface="楷体" pitchFamily="49" charset="-122"/>
                <a:ea typeface="楷体" pitchFamily="49" charset="-122"/>
              </a:rPr>
              <a:t>   </a:t>
            </a:r>
            <a:r>
              <a:rPr lang="en-US" altLang="zh-CN" sz="2800" dirty="0">
                <a:latin typeface="楷体" pitchFamily="49" charset="-122"/>
                <a:ea typeface="楷体" pitchFamily="49" charset="-122"/>
              </a:rPr>
              <a:t>4</a:t>
            </a:r>
            <a:r>
              <a:rPr lang="zh-CN" altLang="en-US" sz="2800" dirty="0">
                <a:latin typeface="楷体" pitchFamily="49" charset="-122"/>
                <a:ea typeface="楷体" pitchFamily="49" charset="-122"/>
              </a:rPr>
              <a:t>、</a:t>
            </a:r>
            <a:r>
              <a:rPr lang="en-US" altLang="zh-CN" sz="2800" dirty="0">
                <a:latin typeface="楷体" pitchFamily="49" charset="-122"/>
                <a:ea typeface="楷体" pitchFamily="49" charset="-122"/>
              </a:rPr>
              <a:t>PDL </a:t>
            </a:r>
            <a:r>
              <a:rPr lang="zh-CN" altLang="en-US" sz="2800" dirty="0">
                <a:latin typeface="楷体" pitchFamily="49" charset="-122"/>
                <a:ea typeface="楷体" pitchFamily="49" charset="-122"/>
              </a:rPr>
              <a:t>语言</a:t>
            </a:r>
          </a:p>
        </p:txBody>
      </p:sp>
      <p:sp>
        <p:nvSpPr>
          <p:cNvPr id="61443" name="Rectangle 3"/>
          <p:cNvSpPr>
            <a:spLocks noGrp="1" noChangeArrowheads="1"/>
          </p:cNvSpPr>
          <p:nvPr>
            <p:ph type="title" idx="4294967295"/>
          </p:nvPr>
        </p:nvSpPr>
        <p:spPr>
          <a:xfrm>
            <a:off x="657225" y="458788"/>
            <a:ext cx="7772400" cy="566737"/>
          </a:xfrm>
          <a:extLst>
            <a:ext uri="{909E8E84-426E-40DD-AFC4-6F175D3DCCD1}">
              <a14:hiddenFill xmlns="" xmlns:a14="http://schemas.microsoft.com/office/drawing/2010/main">
                <a:solidFill>
                  <a:schemeClr val="tx1"/>
                </a:solidFill>
              </a14:hiddenFill>
            </a:ext>
          </a:extLst>
        </p:spPr>
        <p:txBody>
          <a:bodyPr/>
          <a:lstStyle/>
          <a:p>
            <a:pPr eaLnBrk="1" hangingPunct="1"/>
            <a:r>
              <a:rPr lang="en-US" altLang="zh-CN" sz="3200" b="1" smtClean="0">
                <a:solidFill>
                  <a:srgbClr val="FFFF00"/>
                </a:solidFill>
                <a:latin typeface="华文新魏" panose="02010800040101010101" pitchFamily="2" charset="-122"/>
                <a:ea typeface="华文新魏" panose="02010800040101010101" pitchFamily="2" charset="-122"/>
              </a:rPr>
              <a:t>3.4 </a:t>
            </a:r>
            <a:r>
              <a:rPr lang="zh-CN" altLang="en-US" sz="3200" b="1" smtClean="0">
                <a:solidFill>
                  <a:srgbClr val="FFFF00"/>
                </a:solidFill>
                <a:latin typeface="华文新魏" panose="02010800040101010101" pitchFamily="2" charset="-122"/>
                <a:ea typeface="华文新魏" panose="02010800040101010101" pitchFamily="2" charset="-122"/>
              </a:rPr>
              <a:t>详细设计描述工具</a:t>
            </a:r>
            <a:endParaRPr lang="zh-CN" altLang="en-US" sz="3200" smtClean="0">
              <a:solidFill>
                <a:srgbClr val="FFFF00"/>
              </a:solidFill>
              <a:latin typeface="华文新魏" panose="02010800040101010101" pitchFamily="2" charset="-122"/>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up)">
                                      <p:cBhvr>
                                        <p:cTn id="7" dur="10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285875" y="414338"/>
            <a:ext cx="699135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spcBef>
                <a:spcPct val="50000"/>
              </a:spcBef>
            </a:pPr>
            <a:r>
              <a:rPr lang="zh-CN" altLang="en-US" sz="2800" dirty="0">
                <a:latin typeface="楷体" pitchFamily="49" charset="-122"/>
                <a:ea typeface="楷体" pitchFamily="49" charset="-122"/>
              </a:rPr>
              <a:t>结构化流程图（</a:t>
            </a:r>
            <a:r>
              <a:rPr lang="en-US" altLang="zh-CN" sz="2800" dirty="0">
                <a:latin typeface="楷体" pitchFamily="49" charset="-122"/>
                <a:ea typeface="楷体" pitchFamily="49" charset="-122"/>
              </a:rPr>
              <a:t>N-S</a:t>
            </a:r>
            <a:r>
              <a:rPr lang="zh-CN" altLang="en-US" sz="2800" dirty="0">
                <a:latin typeface="楷体" pitchFamily="49" charset="-122"/>
                <a:ea typeface="楷体" pitchFamily="49" charset="-122"/>
              </a:rPr>
              <a:t>图）</a:t>
            </a:r>
          </a:p>
        </p:txBody>
      </p:sp>
      <p:sp>
        <p:nvSpPr>
          <p:cNvPr id="62467" name="Text Box 4"/>
          <p:cNvSpPr txBox="1">
            <a:spLocks noChangeArrowheads="1"/>
          </p:cNvSpPr>
          <p:nvPr/>
        </p:nvSpPr>
        <p:spPr bwMode="auto">
          <a:xfrm>
            <a:off x="701675" y="998538"/>
            <a:ext cx="7983538"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2800" dirty="0">
                <a:latin typeface="楷体" pitchFamily="49" charset="-122"/>
                <a:ea typeface="楷体" pitchFamily="49" charset="-122"/>
              </a:rPr>
              <a:t>由顺序、选择、循环三种基本结构组成。</a:t>
            </a:r>
          </a:p>
        </p:txBody>
      </p:sp>
      <p:grpSp>
        <p:nvGrpSpPr>
          <p:cNvPr id="66619" name="Group 59"/>
          <p:cNvGrpSpPr>
            <a:grpSpLocks/>
          </p:cNvGrpSpPr>
          <p:nvPr/>
        </p:nvGrpSpPr>
        <p:grpSpPr bwMode="auto">
          <a:xfrm>
            <a:off x="1295400" y="1719263"/>
            <a:ext cx="1600200" cy="2149475"/>
            <a:chOff x="816" y="1248"/>
            <a:chExt cx="1008" cy="1354"/>
          </a:xfrm>
        </p:grpSpPr>
        <p:sp>
          <p:nvSpPr>
            <p:cNvPr id="62510" name="Text Box 11"/>
            <p:cNvSpPr txBox="1">
              <a:spLocks noChangeArrowheads="1"/>
            </p:cNvSpPr>
            <p:nvPr/>
          </p:nvSpPr>
          <p:spPr bwMode="auto">
            <a:xfrm>
              <a:off x="816" y="2352"/>
              <a:ext cx="100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a:solidFill>
                    <a:schemeClr val="tx1"/>
                  </a:solidFill>
                </a:rPr>
                <a:t>顺序结构</a:t>
              </a:r>
            </a:p>
          </p:txBody>
        </p:sp>
        <p:grpSp>
          <p:nvGrpSpPr>
            <p:cNvPr id="62511" name="Group 16"/>
            <p:cNvGrpSpPr>
              <a:grpSpLocks/>
            </p:cNvGrpSpPr>
            <p:nvPr/>
          </p:nvGrpSpPr>
          <p:grpSpPr bwMode="auto">
            <a:xfrm>
              <a:off x="816" y="1248"/>
              <a:ext cx="1008" cy="1135"/>
              <a:chOff x="384" y="1440"/>
              <a:chExt cx="1440" cy="1579"/>
            </a:xfrm>
          </p:grpSpPr>
          <p:sp>
            <p:nvSpPr>
              <p:cNvPr id="62512" name="Rectangle 5"/>
              <p:cNvSpPr>
                <a:spLocks noChangeArrowheads="1"/>
              </p:cNvSpPr>
              <p:nvPr/>
            </p:nvSpPr>
            <p:spPr bwMode="auto">
              <a:xfrm>
                <a:off x="384" y="1440"/>
                <a:ext cx="1440" cy="153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2513" name="Rectangle 6"/>
              <p:cNvSpPr>
                <a:spLocks noChangeArrowheads="1"/>
              </p:cNvSpPr>
              <p:nvPr/>
            </p:nvSpPr>
            <p:spPr bwMode="auto">
              <a:xfrm>
                <a:off x="384" y="1440"/>
                <a:ext cx="1440" cy="384"/>
              </a:xfrm>
              <a:prstGeom prst="rect">
                <a:avLst/>
              </a:prstGeom>
              <a:solidFill>
                <a:srgbClr val="FFFF99"/>
              </a:solidFill>
              <a:ln w="38100">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endParaRPr lang="zh-CN" altLang="zh-CN">
                  <a:solidFill>
                    <a:schemeClr val="tx1"/>
                  </a:solidFill>
                </a:endParaRPr>
              </a:p>
            </p:txBody>
          </p:sp>
          <p:sp>
            <p:nvSpPr>
              <p:cNvPr id="62514" name="Rectangle 7"/>
              <p:cNvSpPr>
                <a:spLocks noChangeArrowheads="1"/>
              </p:cNvSpPr>
              <p:nvPr/>
            </p:nvSpPr>
            <p:spPr bwMode="auto">
              <a:xfrm>
                <a:off x="384" y="1824"/>
                <a:ext cx="1440" cy="384"/>
              </a:xfrm>
              <a:prstGeom prst="rect">
                <a:avLst/>
              </a:prstGeom>
              <a:solidFill>
                <a:srgbClr val="FFFF99"/>
              </a:solidFill>
              <a:ln w="38100">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2515" name="Rectangle 8"/>
              <p:cNvSpPr>
                <a:spLocks noChangeArrowheads="1"/>
              </p:cNvSpPr>
              <p:nvPr/>
            </p:nvSpPr>
            <p:spPr bwMode="auto">
              <a:xfrm>
                <a:off x="384" y="2208"/>
                <a:ext cx="1440" cy="384"/>
              </a:xfrm>
              <a:prstGeom prst="rect">
                <a:avLst/>
              </a:prstGeom>
              <a:solidFill>
                <a:srgbClr val="FFFF99"/>
              </a:solidFill>
              <a:ln w="38100">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2516" name="Rectangle 9"/>
              <p:cNvSpPr>
                <a:spLocks noChangeArrowheads="1"/>
              </p:cNvSpPr>
              <p:nvPr/>
            </p:nvSpPr>
            <p:spPr bwMode="auto">
              <a:xfrm>
                <a:off x="384" y="2592"/>
                <a:ext cx="1440" cy="384"/>
              </a:xfrm>
              <a:prstGeom prst="rect">
                <a:avLst/>
              </a:prstGeom>
              <a:solidFill>
                <a:srgbClr val="FFFF99"/>
              </a:solidFill>
              <a:ln w="38100">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2517" name="Rectangle 12"/>
              <p:cNvSpPr>
                <a:spLocks noChangeArrowheads="1"/>
              </p:cNvSpPr>
              <p:nvPr/>
            </p:nvSpPr>
            <p:spPr bwMode="auto">
              <a:xfrm>
                <a:off x="913" y="1567"/>
                <a:ext cx="510" cy="3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2000">
                    <a:solidFill>
                      <a:schemeClr val="bg2"/>
                    </a:solidFill>
                  </a:rPr>
                  <a:t>块</a:t>
                </a:r>
                <a:r>
                  <a:rPr lang="en-US" altLang="zh-CN" sz="2000">
                    <a:solidFill>
                      <a:schemeClr val="bg2"/>
                    </a:solidFill>
                  </a:rPr>
                  <a:t>1</a:t>
                </a:r>
              </a:p>
            </p:txBody>
          </p:sp>
          <p:sp>
            <p:nvSpPr>
              <p:cNvPr id="62518" name="Rectangle 13"/>
              <p:cNvSpPr>
                <a:spLocks noChangeArrowheads="1"/>
              </p:cNvSpPr>
              <p:nvPr/>
            </p:nvSpPr>
            <p:spPr bwMode="auto">
              <a:xfrm>
                <a:off x="913" y="1903"/>
                <a:ext cx="510" cy="3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2000">
                    <a:solidFill>
                      <a:schemeClr val="bg2"/>
                    </a:solidFill>
                  </a:rPr>
                  <a:t>块</a:t>
                </a:r>
                <a:r>
                  <a:rPr lang="en-US" altLang="zh-CN" sz="2000">
                    <a:solidFill>
                      <a:schemeClr val="bg2"/>
                    </a:solidFill>
                  </a:rPr>
                  <a:t>2</a:t>
                </a:r>
              </a:p>
            </p:txBody>
          </p:sp>
          <p:sp>
            <p:nvSpPr>
              <p:cNvPr id="62519" name="Rectangle 14"/>
              <p:cNvSpPr>
                <a:spLocks noChangeArrowheads="1"/>
              </p:cNvSpPr>
              <p:nvPr/>
            </p:nvSpPr>
            <p:spPr bwMode="auto">
              <a:xfrm>
                <a:off x="913" y="2287"/>
                <a:ext cx="510" cy="3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2000">
                    <a:solidFill>
                      <a:schemeClr val="bg2"/>
                    </a:solidFill>
                  </a:rPr>
                  <a:t>块</a:t>
                </a:r>
                <a:r>
                  <a:rPr lang="en-US" altLang="zh-CN" sz="2000">
                    <a:solidFill>
                      <a:schemeClr val="bg2"/>
                    </a:solidFill>
                  </a:rPr>
                  <a:t>3</a:t>
                </a:r>
              </a:p>
            </p:txBody>
          </p:sp>
          <p:sp>
            <p:nvSpPr>
              <p:cNvPr id="62520" name="Rectangle 15"/>
              <p:cNvSpPr>
                <a:spLocks noChangeArrowheads="1"/>
              </p:cNvSpPr>
              <p:nvPr/>
            </p:nvSpPr>
            <p:spPr bwMode="auto">
              <a:xfrm>
                <a:off x="913" y="2671"/>
                <a:ext cx="510" cy="3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2000">
                    <a:solidFill>
                      <a:schemeClr val="bg2"/>
                    </a:solidFill>
                  </a:rPr>
                  <a:t>块</a:t>
                </a:r>
                <a:r>
                  <a:rPr lang="en-US" altLang="zh-CN" sz="2000">
                    <a:solidFill>
                      <a:schemeClr val="bg2"/>
                    </a:solidFill>
                  </a:rPr>
                  <a:t>4</a:t>
                </a:r>
              </a:p>
            </p:txBody>
          </p:sp>
        </p:grpSp>
      </p:grpSp>
      <p:grpSp>
        <p:nvGrpSpPr>
          <p:cNvPr id="66620" name="Group 60"/>
          <p:cNvGrpSpPr>
            <a:grpSpLocks/>
          </p:cNvGrpSpPr>
          <p:nvPr/>
        </p:nvGrpSpPr>
        <p:grpSpPr bwMode="auto">
          <a:xfrm>
            <a:off x="3446463" y="1719263"/>
            <a:ext cx="1828800" cy="2149475"/>
            <a:chOff x="2160" y="1248"/>
            <a:chExt cx="1152" cy="1354"/>
          </a:xfrm>
        </p:grpSpPr>
        <p:grpSp>
          <p:nvGrpSpPr>
            <p:cNvPr id="62499" name="Group 28"/>
            <p:cNvGrpSpPr>
              <a:grpSpLocks/>
            </p:cNvGrpSpPr>
            <p:nvPr/>
          </p:nvGrpSpPr>
          <p:grpSpPr bwMode="auto">
            <a:xfrm>
              <a:off x="2160" y="1248"/>
              <a:ext cx="1152" cy="1104"/>
              <a:chOff x="1824" y="1440"/>
              <a:chExt cx="1152" cy="1104"/>
            </a:xfrm>
          </p:grpSpPr>
          <p:sp>
            <p:nvSpPr>
              <p:cNvPr id="62501" name="Rectangle 17"/>
              <p:cNvSpPr>
                <a:spLocks noChangeArrowheads="1"/>
              </p:cNvSpPr>
              <p:nvPr/>
            </p:nvSpPr>
            <p:spPr bwMode="auto">
              <a:xfrm>
                <a:off x="1824" y="1440"/>
                <a:ext cx="1104" cy="1104"/>
              </a:xfrm>
              <a:prstGeom prst="rect">
                <a:avLst/>
              </a:prstGeom>
              <a:solidFill>
                <a:srgbClr val="FFFF99"/>
              </a:solidFill>
              <a:ln w="38100">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2502" name="Line 19"/>
              <p:cNvSpPr>
                <a:spLocks noChangeShapeType="1"/>
              </p:cNvSpPr>
              <p:nvPr/>
            </p:nvSpPr>
            <p:spPr bwMode="auto">
              <a:xfrm>
                <a:off x="1824" y="1824"/>
                <a:ext cx="1104" cy="0"/>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3" name="Line 20"/>
              <p:cNvSpPr>
                <a:spLocks noChangeShapeType="1"/>
              </p:cNvSpPr>
              <p:nvPr/>
            </p:nvSpPr>
            <p:spPr bwMode="auto">
              <a:xfrm flipH="1" flipV="1">
                <a:off x="1824" y="1440"/>
                <a:ext cx="528" cy="384"/>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4" name="Line 21"/>
              <p:cNvSpPr>
                <a:spLocks noChangeShapeType="1"/>
              </p:cNvSpPr>
              <p:nvPr/>
            </p:nvSpPr>
            <p:spPr bwMode="auto">
              <a:xfrm flipV="1">
                <a:off x="2352" y="1440"/>
                <a:ext cx="576" cy="384"/>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5" name="Line 22"/>
              <p:cNvSpPr>
                <a:spLocks noChangeShapeType="1"/>
              </p:cNvSpPr>
              <p:nvPr/>
            </p:nvSpPr>
            <p:spPr bwMode="auto">
              <a:xfrm>
                <a:off x="2352" y="1824"/>
                <a:ext cx="0" cy="720"/>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6" name="Text Box 23"/>
              <p:cNvSpPr txBox="1">
                <a:spLocks noChangeArrowheads="1"/>
              </p:cNvSpPr>
              <p:nvPr/>
            </p:nvSpPr>
            <p:spPr bwMode="auto">
              <a:xfrm>
                <a:off x="2112" y="1440"/>
                <a:ext cx="52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2000">
                    <a:solidFill>
                      <a:schemeClr val="bg2"/>
                    </a:solidFill>
                  </a:rPr>
                  <a:t>条件</a:t>
                </a:r>
              </a:p>
            </p:txBody>
          </p:sp>
          <p:sp>
            <p:nvSpPr>
              <p:cNvPr id="62507" name="Text Box 24"/>
              <p:cNvSpPr txBox="1">
                <a:spLocks noChangeArrowheads="1"/>
              </p:cNvSpPr>
              <p:nvPr/>
            </p:nvSpPr>
            <p:spPr bwMode="auto">
              <a:xfrm>
                <a:off x="1872" y="1584"/>
                <a:ext cx="110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2000">
                    <a:solidFill>
                      <a:schemeClr val="bg2"/>
                    </a:solidFill>
                  </a:rPr>
                  <a:t>T                 F</a:t>
                </a:r>
              </a:p>
            </p:txBody>
          </p:sp>
          <p:sp>
            <p:nvSpPr>
              <p:cNvPr id="62508" name="Rectangle 26"/>
              <p:cNvSpPr>
                <a:spLocks noChangeArrowheads="1"/>
              </p:cNvSpPr>
              <p:nvPr/>
            </p:nvSpPr>
            <p:spPr bwMode="auto">
              <a:xfrm>
                <a:off x="1920" y="2064"/>
                <a:ext cx="35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2000">
                    <a:solidFill>
                      <a:schemeClr val="bg2"/>
                    </a:solidFill>
                  </a:rPr>
                  <a:t>块</a:t>
                </a:r>
                <a:r>
                  <a:rPr lang="en-US" altLang="zh-CN" sz="2000">
                    <a:solidFill>
                      <a:schemeClr val="bg2"/>
                    </a:solidFill>
                  </a:rPr>
                  <a:t>1</a:t>
                </a:r>
              </a:p>
            </p:txBody>
          </p:sp>
          <p:sp>
            <p:nvSpPr>
              <p:cNvPr id="62509" name="Rectangle 27"/>
              <p:cNvSpPr>
                <a:spLocks noChangeArrowheads="1"/>
              </p:cNvSpPr>
              <p:nvPr/>
            </p:nvSpPr>
            <p:spPr bwMode="auto">
              <a:xfrm>
                <a:off x="2448" y="2064"/>
                <a:ext cx="35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2000">
                    <a:solidFill>
                      <a:schemeClr val="bg2"/>
                    </a:solidFill>
                  </a:rPr>
                  <a:t>块</a:t>
                </a:r>
                <a:r>
                  <a:rPr lang="en-US" altLang="zh-CN" sz="2000">
                    <a:solidFill>
                      <a:schemeClr val="bg2"/>
                    </a:solidFill>
                  </a:rPr>
                  <a:t>2</a:t>
                </a:r>
              </a:p>
            </p:txBody>
          </p:sp>
        </p:grpSp>
        <p:sp>
          <p:nvSpPr>
            <p:cNvPr id="62500" name="Text Box 29"/>
            <p:cNvSpPr txBox="1">
              <a:spLocks noChangeArrowheads="1"/>
            </p:cNvSpPr>
            <p:nvPr/>
          </p:nvSpPr>
          <p:spPr bwMode="auto">
            <a:xfrm>
              <a:off x="2160" y="2352"/>
              <a:ext cx="110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a:solidFill>
                    <a:schemeClr val="tx1"/>
                  </a:solidFill>
                </a:rPr>
                <a:t>选择结构</a:t>
              </a:r>
            </a:p>
          </p:txBody>
        </p:sp>
      </p:grpSp>
      <p:grpSp>
        <p:nvGrpSpPr>
          <p:cNvPr id="66621" name="Group 61"/>
          <p:cNvGrpSpPr>
            <a:grpSpLocks/>
          </p:cNvGrpSpPr>
          <p:nvPr/>
        </p:nvGrpSpPr>
        <p:grpSpPr bwMode="auto">
          <a:xfrm>
            <a:off x="5791200" y="1719263"/>
            <a:ext cx="2514600" cy="2149475"/>
            <a:chOff x="3648" y="1248"/>
            <a:chExt cx="1584" cy="1354"/>
          </a:xfrm>
        </p:grpSpPr>
        <p:sp>
          <p:nvSpPr>
            <p:cNvPr id="62486" name="Rectangle 32"/>
            <p:cNvSpPr>
              <a:spLocks noChangeArrowheads="1"/>
            </p:cNvSpPr>
            <p:nvPr/>
          </p:nvSpPr>
          <p:spPr bwMode="auto">
            <a:xfrm>
              <a:off x="3648" y="1248"/>
              <a:ext cx="1488" cy="1104"/>
            </a:xfrm>
            <a:prstGeom prst="rect">
              <a:avLst/>
            </a:prstGeom>
            <a:solidFill>
              <a:srgbClr val="FFFF99"/>
            </a:solidFill>
            <a:ln w="38100">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2487" name="Line 33"/>
            <p:cNvSpPr>
              <a:spLocks noChangeShapeType="1"/>
            </p:cNvSpPr>
            <p:nvPr/>
          </p:nvSpPr>
          <p:spPr bwMode="auto">
            <a:xfrm>
              <a:off x="3648" y="1632"/>
              <a:ext cx="1488" cy="0"/>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8" name="Line 34"/>
            <p:cNvSpPr>
              <a:spLocks noChangeShapeType="1"/>
            </p:cNvSpPr>
            <p:nvPr/>
          </p:nvSpPr>
          <p:spPr bwMode="auto">
            <a:xfrm flipH="1" flipV="1">
              <a:off x="3648" y="1248"/>
              <a:ext cx="336" cy="384"/>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9" name="Line 35"/>
            <p:cNvSpPr>
              <a:spLocks noChangeShapeType="1"/>
            </p:cNvSpPr>
            <p:nvPr/>
          </p:nvSpPr>
          <p:spPr bwMode="auto">
            <a:xfrm flipV="1">
              <a:off x="4800" y="1248"/>
              <a:ext cx="288" cy="384"/>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0" name="Line 36"/>
            <p:cNvSpPr>
              <a:spLocks noChangeShapeType="1"/>
            </p:cNvSpPr>
            <p:nvPr/>
          </p:nvSpPr>
          <p:spPr bwMode="auto">
            <a:xfrm>
              <a:off x="4176" y="1632"/>
              <a:ext cx="0" cy="720"/>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1" name="Text Box 37"/>
            <p:cNvSpPr txBox="1">
              <a:spLocks noChangeArrowheads="1"/>
            </p:cNvSpPr>
            <p:nvPr/>
          </p:nvSpPr>
          <p:spPr bwMode="auto">
            <a:xfrm>
              <a:off x="3888" y="1344"/>
              <a:ext cx="115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1800">
                  <a:solidFill>
                    <a:schemeClr val="bg2"/>
                  </a:solidFill>
                </a:rPr>
                <a:t>Case I=1,2,3</a:t>
              </a:r>
            </a:p>
          </p:txBody>
        </p:sp>
        <p:sp>
          <p:nvSpPr>
            <p:cNvPr id="62492" name="Text Box 38"/>
            <p:cNvSpPr txBox="1">
              <a:spLocks noChangeArrowheads="1"/>
            </p:cNvSpPr>
            <p:nvPr/>
          </p:nvSpPr>
          <p:spPr bwMode="auto">
            <a:xfrm>
              <a:off x="3648" y="1382"/>
              <a:ext cx="19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2000">
                  <a:solidFill>
                    <a:schemeClr val="bg2"/>
                  </a:solidFill>
                </a:rPr>
                <a:t>T</a:t>
              </a:r>
            </a:p>
          </p:txBody>
        </p:sp>
        <p:sp>
          <p:nvSpPr>
            <p:cNvPr id="62493" name="Rectangle 39"/>
            <p:cNvSpPr>
              <a:spLocks noChangeArrowheads="1"/>
            </p:cNvSpPr>
            <p:nvPr/>
          </p:nvSpPr>
          <p:spPr bwMode="auto">
            <a:xfrm>
              <a:off x="3696" y="1824"/>
              <a:ext cx="35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2000">
                  <a:solidFill>
                    <a:schemeClr val="bg2"/>
                  </a:solidFill>
                </a:rPr>
                <a:t>块</a:t>
              </a:r>
              <a:r>
                <a:rPr lang="en-US" altLang="zh-CN" sz="2000">
                  <a:solidFill>
                    <a:schemeClr val="bg2"/>
                  </a:solidFill>
                </a:rPr>
                <a:t>1</a:t>
              </a:r>
            </a:p>
          </p:txBody>
        </p:sp>
        <p:sp>
          <p:nvSpPr>
            <p:cNvPr id="62494" name="Rectangle 40"/>
            <p:cNvSpPr>
              <a:spLocks noChangeArrowheads="1"/>
            </p:cNvSpPr>
            <p:nvPr/>
          </p:nvSpPr>
          <p:spPr bwMode="auto">
            <a:xfrm>
              <a:off x="4176" y="1824"/>
              <a:ext cx="35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2000">
                  <a:solidFill>
                    <a:schemeClr val="bg2"/>
                  </a:solidFill>
                </a:rPr>
                <a:t>块</a:t>
              </a:r>
              <a:r>
                <a:rPr lang="en-US" altLang="zh-CN" sz="2000">
                  <a:solidFill>
                    <a:schemeClr val="bg2"/>
                  </a:solidFill>
                </a:rPr>
                <a:t>2</a:t>
              </a:r>
            </a:p>
          </p:txBody>
        </p:sp>
        <p:sp>
          <p:nvSpPr>
            <p:cNvPr id="62495" name="Text Box 41"/>
            <p:cNvSpPr txBox="1">
              <a:spLocks noChangeArrowheads="1"/>
            </p:cNvSpPr>
            <p:nvPr/>
          </p:nvSpPr>
          <p:spPr bwMode="auto">
            <a:xfrm>
              <a:off x="3744" y="2352"/>
              <a:ext cx="134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a:solidFill>
                    <a:schemeClr val="tx1"/>
                  </a:solidFill>
                </a:rPr>
                <a:t>多分支选择结构</a:t>
              </a:r>
            </a:p>
          </p:txBody>
        </p:sp>
        <p:sp>
          <p:nvSpPr>
            <p:cNvPr id="62496" name="Text Box 42"/>
            <p:cNvSpPr txBox="1">
              <a:spLocks noChangeArrowheads="1"/>
            </p:cNvSpPr>
            <p:nvPr/>
          </p:nvSpPr>
          <p:spPr bwMode="auto">
            <a:xfrm>
              <a:off x="4944" y="1392"/>
              <a:ext cx="28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2000">
                  <a:solidFill>
                    <a:schemeClr val="bg2"/>
                  </a:solidFill>
                </a:rPr>
                <a:t>F</a:t>
              </a:r>
              <a:endParaRPr lang="en-US" altLang="zh-CN">
                <a:solidFill>
                  <a:schemeClr val="tx1"/>
                </a:solidFill>
              </a:endParaRPr>
            </a:p>
          </p:txBody>
        </p:sp>
        <p:sp>
          <p:nvSpPr>
            <p:cNvPr id="62497" name="Line 43"/>
            <p:cNvSpPr>
              <a:spLocks noChangeShapeType="1"/>
            </p:cNvSpPr>
            <p:nvPr/>
          </p:nvSpPr>
          <p:spPr bwMode="auto">
            <a:xfrm>
              <a:off x="4656" y="1632"/>
              <a:ext cx="0" cy="720"/>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8" name="Rectangle 44"/>
            <p:cNvSpPr>
              <a:spLocks noChangeArrowheads="1"/>
            </p:cNvSpPr>
            <p:nvPr/>
          </p:nvSpPr>
          <p:spPr bwMode="auto">
            <a:xfrm>
              <a:off x="4704" y="1824"/>
              <a:ext cx="35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r>
                <a:rPr lang="zh-CN" altLang="en-US" sz="2000">
                  <a:solidFill>
                    <a:schemeClr val="bg2"/>
                  </a:solidFill>
                </a:rPr>
                <a:t>块</a:t>
              </a:r>
              <a:r>
                <a:rPr lang="en-US" altLang="zh-CN" sz="2000">
                  <a:solidFill>
                    <a:schemeClr val="bg2"/>
                  </a:solidFill>
                </a:rPr>
                <a:t>3</a:t>
              </a:r>
            </a:p>
          </p:txBody>
        </p:sp>
      </p:grpSp>
      <p:grpSp>
        <p:nvGrpSpPr>
          <p:cNvPr id="66622" name="Group 62"/>
          <p:cNvGrpSpPr>
            <a:grpSpLocks/>
          </p:cNvGrpSpPr>
          <p:nvPr/>
        </p:nvGrpSpPr>
        <p:grpSpPr bwMode="auto">
          <a:xfrm>
            <a:off x="1447800" y="4103688"/>
            <a:ext cx="1981200" cy="1997075"/>
            <a:chOff x="912" y="2832"/>
            <a:chExt cx="1248" cy="1258"/>
          </a:xfrm>
        </p:grpSpPr>
        <p:grpSp>
          <p:nvGrpSpPr>
            <p:cNvPr id="62479" name="Group 49"/>
            <p:cNvGrpSpPr>
              <a:grpSpLocks/>
            </p:cNvGrpSpPr>
            <p:nvPr/>
          </p:nvGrpSpPr>
          <p:grpSpPr bwMode="auto">
            <a:xfrm>
              <a:off x="960" y="2832"/>
              <a:ext cx="1200" cy="1008"/>
              <a:chOff x="816" y="2688"/>
              <a:chExt cx="1104" cy="1104"/>
            </a:xfrm>
          </p:grpSpPr>
          <p:sp>
            <p:nvSpPr>
              <p:cNvPr id="62481" name="Rectangle 30"/>
              <p:cNvSpPr>
                <a:spLocks noChangeArrowheads="1"/>
              </p:cNvSpPr>
              <p:nvPr/>
            </p:nvSpPr>
            <p:spPr bwMode="auto">
              <a:xfrm>
                <a:off x="816" y="2688"/>
                <a:ext cx="1104" cy="1104"/>
              </a:xfrm>
              <a:prstGeom prst="rect">
                <a:avLst/>
              </a:prstGeom>
              <a:solidFill>
                <a:srgbClr val="FFFF99"/>
              </a:solidFill>
              <a:ln w="38100">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2482" name="Line 45"/>
              <p:cNvSpPr>
                <a:spLocks noChangeShapeType="1"/>
              </p:cNvSpPr>
              <p:nvPr/>
            </p:nvSpPr>
            <p:spPr bwMode="auto">
              <a:xfrm>
                <a:off x="816" y="2976"/>
                <a:ext cx="816" cy="0"/>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3" name="Line 46"/>
              <p:cNvSpPr>
                <a:spLocks noChangeShapeType="1"/>
              </p:cNvSpPr>
              <p:nvPr/>
            </p:nvSpPr>
            <p:spPr bwMode="auto">
              <a:xfrm>
                <a:off x="1632" y="2976"/>
                <a:ext cx="0" cy="816"/>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4" name="Text Box 47"/>
              <p:cNvSpPr txBox="1">
                <a:spLocks noChangeArrowheads="1"/>
              </p:cNvSpPr>
              <p:nvPr/>
            </p:nvSpPr>
            <p:spPr bwMode="auto">
              <a:xfrm>
                <a:off x="1056" y="3168"/>
                <a:ext cx="384" cy="2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2000">
                    <a:solidFill>
                      <a:schemeClr val="bg2"/>
                    </a:solidFill>
                  </a:rPr>
                  <a:t>块</a:t>
                </a:r>
              </a:p>
            </p:txBody>
          </p:sp>
          <p:sp>
            <p:nvSpPr>
              <p:cNvPr id="62485" name="Text Box 48"/>
              <p:cNvSpPr txBox="1">
                <a:spLocks noChangeArrowheads="1"/>
              </p:cNvSpPr>
              <p:nvPr/>
            </p:nvSpPr>
            <p:spPr bwMode="auto">
              <a:xfrm>
                <a:off x="816" y="2688"/>
                <a:ext cx="1104" cy="2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2000">
                    <a:solidFill>
                      <a:schemeClr val="bg2"/>
                    </a:solidFill>
                  </a:rPr>
                  <a:t>当条件成立时</a:t>
                </a:r>
              </a:p>
            </p:txBody>
          </p:sp>
        </p:grpSp>
        <p:sp>
          <p:nvSpPr>
            <p:cNvPr id="62480" name="Text Box 56"/>
            <p:cNvSpPr txBox="1">
              <a:spLocks noChangeArrowheads="1"/>
            </p:cNvSpPr>
            <p:nvPr/>
          </p:nvSpPr>
          <p:spPr bwMode="auto">
            <a:xfrm>
              <a:off x="912" y="3840"/>
              <a:ext cx="124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a:solidFill>
                    <a:schemeClr val="tx1"/>
                  </a:solidFill>
                </a:rPr>
                <a:t>当型循环</a:t>
              </a:r>
            </a:p>
          </p:txBody>
        </p:sp>
      </p:grpSp>
      <p:grpSp>
        <p:nvGrpSpPr>
          <p:cNvPr id="66623" name="Group 63"/>
          <p:cNvGrpSpPr>
            <a:grpSpLocks/>
          </p:cNvGrpSpPr>
          <p:nvPr/>
        </p:nvGrpSpPr>
        <p:grpSpPr bwMode="auto">
          <a:xfrm>
            <a:off x="4270375" y="4103688"/>
            <a:ext cx="2057400" cy="1997075"/>
            <a:chOff x="2448" y="2844"/>
            <a:chExt cx="1296" cy="1258"/>
          </a:xfrm>
        </p:grpSpPr>
        <p:sp>
          <p:nvSpPr>
            <p:cNvPr id="62473" name="Rectangle 51"/>
            <p:cNvSpPr>
              <a:spLocks noChangeArrowheads="1"/>
            </p:cNvSpPr>
            <p:nvPr/>
          </p:nvSpPr>
          <p:spPr bwMode="auto">
            <a:xfrm>
              <a:off x="2496" y="2844"/>
              <a:ext cx="1200" cy="1008"/>
            </a:xfrm>
            <a:prstGeom prst="rect">
              <a:avLst/>
            </a:prstGeom>
            <a:solidFill>
              <a:srgbClr val="FFFF99"/>
            </a:solidFill>
            <a:ln w="38100">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2474" name="Line 52"/>
            <p:cNvSpPr>
              <a:spLocks noChangeShapeType="1"/>
            </p:cNvSpPr>
            <p:nvPr/>
          </p:nvSpPr>
          <p:spPr bwMode="auto">
            <a:xfrm>
              <a:off x="2496" y="3564"/>
              <a:ext cx="912" cy="0"/>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75" name="Line 53"/>
            <p:cNvSpPr>
              <a:spLocks noChangeShapeType="1"/>
            </p:cNvSpPr>
            <p:nvPr/>
          </p:nvSpPr>
          <p:spPr bwMode="auto">
            <a:xfrm>
              <a:off x="3408" y="2844"/>
              <a:ext cx="0" cy="720"/>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76" name="Text Box 54"/>
            <p:cNvSpPr txBox="1">
              <a:spLocks noChangeArrowheads="1"/>
            </p:cNvSpPr>
            <p:nvPr/>
          </p:nvSpPr>
          <p:spPr bwMode="auto">
            <a:xfrm>
              <a:off x="2784" y="3084"/>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2000">
                  <a:solidFill>
                    <a:schemeClr val="bg2"/>
                  </a:solidFill>
                </a:rPr>
                <a:t>块</a:t>
              </a:r>
            </a:p>
          </p:txBody>
        </p:sp>
        <p:sp>
          <p:nvSpPr>
            <p:cNvPr id="62477" name="Text Box 55"/>
            <p:cNvSpPr txBox="1">
              <a:spLocks noChangeArrowheads="1"/>
            </p:cNvSpPr>
            <p:nvPr/>
          </p:nvSpPr>
          <p:spPr bwMode="auto">
            <a:xfrm>
              <a:off x="2448" y="3564"/>
              <a:ext cx="12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2000">
                  <a:solidFill>
                    <a:schemeClr val="bg2"/>
                  </a:solidFill>
                </a:rPr>
                <a:t>直到条件成立时</a:t>
              </a:r>
            </a:p>
          </p:txBody>
        </p:sp>
        <p:sp>
          <p:nvSpPr>
            <p:cNvPr id="62478" name="Text Box 57"/>
            <p:cNvSpPr txBox="1">
              <a:spLocks noChangeArrowheads="1"/>
            </p:cNvSpPr>
            <p:nvPr/>
          </p:nvSpPr>
          <p:spPr bwMode="auto">
            <a:xfrm>
              <a:off x="2496" y="3852"/>
              <a:ext cx="124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a:solidFill>
                    <a:schemeClr val="tx1"/>
                  </a:solidFill>
                </a:rPr>
                <a:t>直到型循环</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66619"/>
                                        </p:tgtEl>
                                        <p:attrNameLst>
                                          <p:attrName>style.visibility</p:attrName>
                                        </p:attrNameLst>
                                      </p:cBhvr>
                                      <p:to>
                                        <p:strVal val="visible"/>
                                      </p:to>
                                    </p:set>
                                    <p:animEffect transition="in" filter="wipe(up)">
                                      <p:cBhvr>
                                        <p:cTn id="7" dur="500"/>
                                        <p:tgtEl>
                                          <p:spTgt spid="6661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6620"/>
                                        </p:tgtEl>
                                        <p:attrNameLst>
                                          <p:attrName>style.visibility</p:attrName>
                                        </p:attrNameLst>
                                      </p:cBhvr>
                                      <p:to>
                                        <p:strVal val="visible"/>
                                      </p:to>
                                    </p:set>
                                    <p:animEffect transition="in" filter="wipe(up)">
                                      <p:cBhvr>
                                        <p:cTn id="11" dur="500"/>
                                        <p:tgtEl>
                                          <p:spTgt spid="66620"/>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66621"/>
                                        </p:tgtEl>
                                        <p:attrNameLst>
                                          <p:attrName>style.visibility</p:attrName>
                                        </p:attrNameLst>
                                      </p:cBhvr>
                                      <p:to>
                                        <p:strVal val="visible"/>
                                      </p:to>
                                    </p:set>
                                    <p:animEffect transition="in" filter="wipe(up)">
                                      <p:cBhvr>
                                        <p:cTn id="15" dur="500"/>
                                        <p:tgtEl>
                                          <p:spTgt spid="66621"/>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6622"/>
                                        </p:tgtEl>
                                        <p:attrNameLst>
                                          <p:attrName>style.visibility</p:attrName>
                                        </p:attrNameLst>
                                      </p:cBhvr>
                                      <p:to>
                                        <p:strVal val="visible"/>
                                      </p:to>
                                    </p:set>
                                    <p:animEffect transition="in" filter="wipe(up)">
                                      <p:cBhvr>
                                        <p:cTn id="19" dur="500"/>
                                        <p:tgtEl>
                                          <p:spTgt spid="66622"/>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66623"/>
                                        </p:tgtEl>
                                        <p:attrNameLst>
                                          <p:attrName>style.visibility</p:attrName>
                                        </p:attrNameLst>
                                      </p:cBhvr>
                                      <p:to>
                                        <p:strVal val="visible"/>
                                      </p:to>
                                    </p:set>
                                    <p:animEffect transition="in" filter="wipe(up)">
                                      <p:cBhvr>
                                        <p:cTn id="23" dur="500"/>
                                        <p:tgtEl>
                                          <p:spTgt spid="66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566738" y="458788"/>
            <a:ext cx="8101012"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spcBef>
                <a:spcPct val="50000"/>
              </a:spcBef>
            </a:pPr>
            <a:r>
              <a:rPr lang="zh-CN" altLang="en-US" sz="2800" dirty="0">
                <a:latin typeface="楷体" pitchFamily="49" charset="-122"/>
                <a:ea typeface="楷体" pitchFamily="49" charset="-122"/>
              </a:rPr>
              <a:t>结构化流程图（</a:t>
            </a:r>
            <a:r>
              <a:rPr lang="en-US" altLang="zh-CN" sz="2800" dirty="0">
                <a:latin typeface="楷体" pitchFamily="49" charset="-122"/>
                <a:ea typeface="楷体" pitchFamily="49" charset="-122"/>
              </a:rPr>
              <a:t>N-S</a:t>
            </a:r>
            <a:r>
              <a:rPr lang="zh-CN" altLang="en-US" sz="2800" dirty="0">
                <a:latin typeface="楷体" pitchFamily="49" charset="-122"/>
                <a:ea typeface="楷体" pitchFamily="49" charset="-122"/>
              </a:rPr>
              <a:t>图）</a:t>
            </a:r>
          </a:p>
        </p:txBody>
      </p:sp>
      <p:sp>
        <p:nvSpPr>
          <p:cNvPr id="63491" name="Rectangle 3"/>
          <p:cNvSpPr>
            <a:spLocks noChangeArrowheads="1"/>
          </p:cNvSpPr>
          <p:nvPr/>
        </p:nvSpPr>
        <p:spPr bwMode="auto">
          <a:xfrm>
            <a:off x="1676400" y="1266825"/>
            <a:ext cx="5638800" cy="4876800"/>
          </a:xfrm>
          <a:prstGeom prst="rect">
            <a:avLst/>
          </a:prstGeom>
          <a:noFill/>
          <a:ln w="28575">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3492" name="Line 4"/>
          <p:cNvSpPr>
            <a:spLocks noChangeShapeType="1"/>
          </p:cNvSpPr>
          <p:nvPr/>
        </p:nvSpPr>
        <p:spPr bwMode="auto">
          <a:xfrm>
            <a:off x="1692275" y="1673225"/>
            <a:ext cx="5638800" cy="1588"/>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3" name="Text Box 5"/>
          <p:cNvSpPr txBox="1">
            <a:spLocks noChangeArrowheads="1"/>
          </p:cNvSpPr>
          <p:nvPr/>
        </p:nvSpPr>
        <p:spPr bwMode="auto">
          <a:xfrm>
            <a:off x="4138613" y="1220788"/>
            <a:ext cx="5095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ea typeface="宋体" panose="02010600030101010101" pitchFamily="2" charset="-122"/>
              </a:rPr>
              <a:t>a</a:t>
            </a:r>
            <a:endParaRPr lang="en-US" altLang="zh-CN" b="0">
              <a:ea typeface="宋体" panose="02010600030101010101" pitchFamily="2" charset="-122"/>
            </a:endParaRPr>
          </a:p>
        </p:txBody>
      </p:sp>
      <p:sp>
        <p:nvSpPr>
          <p:cNvPr id="63494" name="Line 6"/>
          <p:cNvSpPr>
            <a:spLocks noChangeShapeType="1"/>
          </p:cNvSpPr>
          <p:nvPr/>
        </p:nvSpPr>
        <p:spPr bwMode="auto">
          <a:xfrm>
            <a:off x="1676400" y="5791200"/>
            <a:ext cx="5638800" cy="1588"/>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5" name="Line 7"/>
          <p:cNvSpPr>
            <a:spLocks noChangeShapeType="1"/>
          </p:cNvSpPr>
          <p:nvPr/>
        </p:nvSpPr>
        <p:spPr bwMode="auto">
          <a:xfrm>
            <a:off x="1676400" y="5408613"/>
            <a:ext cx="5106988" cy="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6" name="Line 8"/>
          <p:cNvSpPr>
            <a:spLocks noChangeShapeType="1"/>
          </p:cNvSpPr>
          <p:nvPr/>
        </p:nvSpPr>
        <p:spPr bwMode="auto">
          <a:xfrm flipV="1">
            <a:off x="6781800" y="1676400"/>
            <a:ext cx="1588" cy="373380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7" name="Line 9"/>
          <p:cNvSpPr>
            <a:spLocks noChangeShapeType="1"/>
          </p:cNvSpPr>
          <p:nvPr/>
        </p:nvSpPr>
        <p:spPr bwMode="auto">
          <a:xfrm>
            <a:off x="1676400" y="2057400"/>
            <a:ext cx="5105400" cy="1588"/>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8" name="Line 10"/>
          <p:cNvSpPr>
            <a:spLocks noChangeShapeType="1"/>
          </p:cNvSpPr>
          <p:nvPr/>
        </p:nvSpPr>
        <p:spPr bwMode="auto">
          <a:xfrm>
            <a:off x="1676400" y="2514600"/>
            <a:ext cx="5105400" cy="1588"/>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9" name="Line 11"/>
          <p:cNvSpPr>
            <a:spLocks noChangeShapeType="1"/>
          </p:cNvSpPr>
          <p:nvPr/>
        </p:nvSpPr>
        <p:spPr bwMode="auto">
          <a:xfrm>
            <a:off x="1676400" y="2057400"/>
            <a:ext cx="2667000" cy="45720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0" name="Line 12"/>
          <p:cNvSpPr>
            <a:spLocks noChangeShapeType="1"/>
          </p:cNvSpPr>
          <p:nvPr/>
        </p:nvSpPr>
        <p:spPr bwMode="auto">
          <a:xfrm flipV="1">
            <a:off x="4344988" y="2057400"/>
            <a:ext cx="2436812" cy="45720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1" name="Line 13"/>
          <p:cNvSpPr>
            <a:spLocks noChangeShapeType="1"/>
          </p:cNvSpPr>
          <p:nvPr/>
        </p:nvSpPr>
        <p:spPr bwMode="auto">
          <a:xfrm>
            <a:off x="4344988" y="2516188"/>
            <a:ext cx="0" cy="289401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2" name="Line 14"/>
          <p:cNvSpPr>
            <a:spLocks noChangeShapeType="1"/>
          </p:cNvSpPr>
          <p:nvPr/>
        </p:nvSpPr>
        <p:spPr bwMode="auto">
          <a:xfrm>
            <a:off x="1676400" y="2971800"/>
            <a:ext cx="5105400" cy="1588"/>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Line 15"/>
          <p:cNvSpPr>
            <a:spLocks noChangeShapeType="1"/>
          </p:cNvSpPr>
          <p:nvPr/>
        </p:nvSpPr>
        <p:spPr bwMode="auto">
          <a:xfrm>
            <a:off x="1676400" y="2514600"/>
            <a:ext cx="458788" cy="458788"/>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Line 16"/>
          <p:cNvSpPr>
            <a:spLocks noChangeShapeType="1"/>
          </p:cNvSpPr>
          <p:nvPr/>
        </p:nvSpPr>
        <p:spPr bwMode="auto">
          <a:xfrm flipH="1">
            <a:off x="3886200" y="2514600"/>
            <a:ext cx="457200" cy="45720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5" name="Line 17"/>
          <p:cNvSpPr>
            <a:spLocks noChangeShapeType="1"/>
          </p:cNvSpPr>
          <p:nvPr/>
        </p:nvSpPr>
        <p:spPr bwMode="auto">
          <a:xfrm>
            <a:off x="1676400" y="3429000"/>
            <a:ext cx="5105400" cy="1588"/>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6" name="Line 18"/>
          <p:cNvSpPr>
            <a:spLocks noChangeShapeType="1"/>
          </p:cNvSpPr>
          <p:nvPr/>
        </p:nvSpPr>
        <p:spPr bwMode="auto">
          <a:xfrm>
            <a:off x="4343400" y="2971800"/>
            <a:ext cx="914400" cy="45720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Line 19"/>
          <p:cNvSpPr>
            <a:spLocks noChangeShapeType="1"/>
          </p:cNvSpPr>
          <p:nvPr/>
        </p:nvSpPr>
        <p:spPr bwMode="auto">
          <a:xfrm flipV="1">
            <a:off x="5257800" y="2971800"/>
            <a:ext cx="1524000" cy="458788"/>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Line 20"/>
          <p:cNvSpPr>
            <a:spLocks noChangeShapeType="1"/>
          </p:cNvSpPr>
          <p:nvPr/>
        </p:nvSpPr>
        <p:spPr bwMode="auto">
          <a:xfrm>
            <a:off x="3048000" y="2971800"/>
            <a:ext cx="0" cy="243840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9" name="Line 21"/>
          <p:cNvSpPr>
            <a:spLocks noChangeShapeType="1"/>
          </p:cNvSpPr>
          <p:nvPr/>
        </p:nvSpPr>
        <p:spPr bwMode="auto">
          <a:xfrm>
            <a:off x="3659188" y="2971800"/>
            <a:ext cx="0" cy="243840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0" name="Line 22"/>
          <p:cNvSpPr>
            <a:spLocks noChangeShapeType="1"/>
          </p:cNvSpPr>
          <p:nvPr/>
        </p:nvSpPr>
        <p:spPr bwMode="auto">
          <a:xfrm>
            <a:off x="1995488" y="3873500"/>
            <a:ext cx="1050925" cy="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1" name="Line 23"/>
          <p:cNvSpPr>
            <a:spLocks noChangeShapeType="1"/>
          </p:cNvSpPr>
          <p:nvPr/>
        </p:nvSpPr>
        <p:spPr bwMode="auto">
          <a:xfrm>
            <a:off x="1995488" y="3886200"/>
            <a:ext cx="1587" cy="152400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2" name="Line 24"/>
          <p:cNvSpPr>
            <a:spLocks noChangeShapeType="1"/>
          </p:cNvSpPr>
          <p:nvPr/>
        </p:nvSpPr>
        <p:spPr bwMode="auto">
          <a:xfrm>
            <a:off x="5257800" y="3430588"/>
            <a:ext cx="0" cy="197961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3" name="Line 25"/>
          <p:cNvSpPr>
            <a:spLocks noChangeShapeType="1"/>
          </p:cNvSpPr>
          <p:nvPr/>
        </p:nvSpPr>
        <p:spPr bwMode="auto">
          <a:xfrm>
            <a:off x="4344988" y="4268788"/>
            <a:ext cx="912812" cy="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4" name="Line 26"/>
          <p:cNvSpPr>
            <a:spLocks noChangeShapeType="1"/>
          </p:cNvSpPr>
          <p:nvPr/>
        </p:nvSpPr>
        <p:spPr bwMode="auto">
          <a:xfrm>
            <a:off x="5257800" y="4878388"/>
            <a:ext cx="1211263" cy="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5" name="Line 27"/>
          <p:cNvSpPr>
            <a:spLocks noChangeShapeType="1"/>
          </p:cNvSpPr>
          <p:nvPr/>
        </p:nvSpPr>
        <p:spPr bwMode="auto">
          <a:xfrm flipV="1">
            <a:off x="6469063" y="3430588"/>
            <a:ext cx="0" cy="144780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6" name="Text Box 28"/>
          <p:cNvSpPr txBox="1">
            <a:spLocks noChangeArrowheads="1"/>
          </p:cNvSpPr>
          <p:nvPr/>
        </p:nvSpPr>
        <p:spPr bwMode="auto">
          <a:xfrm>
            <a:off x="4138613" y="1677988"/>
            <a:ext cx="5095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ea typeface="宋体" panose="02010600030101010101" pitchFamily="2" charset="-122"/>
              </a:rPr>
              <a:t>b</a:t>
            </a:r>
            <a:endParaRPr lang="en-US" altLang="zh-CN" b="0">
              <a:ea typeface="宋体" panose="02010600030101010101" pitchFamily="2" charset="-122"/>
            </a:endParaRPr>
          </a:p>
        </p:txBody>
      </p:sp>
      <p:sp>
        <p:nvSpPr>
          <p:cNvPr id="63517" name="Text Box 29"/>
          <p:cNvSpPr txBox="1">
            <a:spLocks noChangeArrowheads="1"/>
          </p:cNvSpPr>
          <p:nvPr/>
        </p:nvSpPr>
        <p:spPr bwMode="auto">
          <a:xfrm>
            <a:off x="3581400" y="2071688"/>
            <a:ext cx="16764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spcBef>
                <a:spcPct val="50000"/>
              </a:spcBef>
            </a:pPr>
            <a:r>
              <a:rPr lang="zh-CN" altLang="en-US" sz="1800">
                <a:ea typeface="宋体" panose="02010600030101010101" pitchFamily="2" charset="-122"/>
              </a:rPr>
              <a:t>条   件   </a:t>
            </a:r>
            <a:r>
              <a:rPr lang="en-US" altLang="zh-CN" sz="1800">
                <a:ea typeface="宋体" panose="02010600030101010101" pitchFamily="2" charset="-122"/>
              </a:rPr>
              <a:t>1</a:t>
            </a:r>
            <a:endParaRPr lang="en-US" altLang="zh-CN" b="0">
              <a:ea typeface="宋体" panose="02010600030101010101" pitchFamily="2" charset="-122"/>
            </a:endParaRPr>
          </a:p>
        </p:txBody>
      </p:sp>
      <p:sp>
        <p:nvSpPr>
          <p:cNvPr id="63518" name="Text Box 30"/>
          <p:cNvSpPr txBox="1">
            <a:spLocks noChangeArrowheads="1"/>
          </p:cNvSpPr>
          <p:nvPr/>
        </p:nvSpPr>
        <p:spPr bwMode="auto">
          <a:xfrm>
            <a:off x="1995488" y="2147888"/>
            <a:ext cx="457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1800">
                <a:ea typeface="宋体" panose="02010600030101010101" pitchFamily="2" charset="-122"/>
              </a:rPr>
              <a:t>T</a:t>
            </a:r>
            <a:endParaRPr lang="en-US" altLang="zh-CN" b="0">
              <a:ea typeface="宋体" panose="02010600030101010101" pitchFamily="2" charset="-122"/>
            </a:endParaRPr>
          </a:p>
        </p:txBody>
      </p:sp>
      <p:sp>
        <p:nvSpPr>
          <p:cNvPr id="63519" name="Text Box 31"/>
          <p:cNvSpPr txBox="1">
            <a:spLocks noChangeArrowheads="1"/>
          </p:cNvSpPr>
          <p:nvPr/>
        </p:nvSpPr>
        <p:spPr bwMode="auto">
          <a:xfrm>
            <a:off x="6011863" y="2149475"/>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1800">
                <a:ea typeface="宋体" panose="02010600030101010101" pitchFamily="2" charset="-122"/>
              </a:rPr>
              <a:t>F</a:t>
            </a:r>
            <a:endParaRPr lang="en-US" altLang="zh-CN" b="0">
              <a:ea typeface="宋体" panose="02010600030101010101" pitchFamily="2" charset="-122"/>
            </a:endParaRPr>
          </a:p>
        </p:txBody>
      </p:sp>
      <p:sp>
        <p:nvSpPr>
          <p:cNvPr id="63520" name="Text Box 32"/>
          <p:cNvSpPr txBox="1">
            <a:spLocks noChangeArrowheads="1"/>
          </p:cNvSpPr>
          <p:nvPr/>
        </p:nvSpPr>
        <p:spPr bwMode="auto">
          <a:xfrm>
            <a:off x="1905000" y="2590800"/>
            <a:ext cx="2362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1800">
                <a:ea typeface="宋体" panose="02010600030101010101" pitchFamily="2" charset="-122"/>
              </a:rPr>
              <a:t>    Case</a:t>
            </a:r>
            <a:r>
              <a:rPr lang="en-US" altLang="zh-CN" b="0">
                <a:ea typeface="宋体" panose="02010600030101010101" pitchFamily="2" charset="-122"/>
              </a:rPr>
              <a:t> </a:t>
            </a:r>
            <a:r>
              <a:rPr lang="en-US" altLang="zh-CN" sz="1800">
                <a:ea typeface="宋体" panose="02010600030101010101" pitchFamily="2" charset="-122"/>
              </a:rPr>
              <a:t>Xi, i=2,3,4</a:t>
            </a:r>
            <a:endParaRPr lang="en-US" altLang="zh-CN" b="0">
              <a:ea typeface="宋体" panose="02010600030101010101" pitchFamily="2" charset="-122"/>
            </a:endParaRPr>
          </a:p>
        </p:txBody>
      </p:sp>
      <p:sp>
        <p:nvSpPr>
          <p:cNvPr id="63521" name="Text Box 33"/>
          <p:cNvSpPr txBox="1">
            <a:spLocks noChangeArrowheads="1"/>
          </p:cNvSpPr>
          <p:nvPr/>
        </p:nvSpPr>
        <p:spPr bwMode="auto">
          <a:xfrm>
            <a:off x="20574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1800">
                <a:ea typeface="宋体" panose="02010600030101010101" pitchFamily="2" charset="-122"/>
              </a:rPr>
              <a:t>X2</a:t>
            </a:r>
            <a:endParaRPr lang="en-US" altLang="zh-CN" sz="1800" b="0">
              <a:ea typeface="宋体" panose="02010600030101010101" pitchFamily="2" charset="-122"/>
            </a:endParaRPr>
          </a:p>
        </p:txBody>
      </p:sp>
      <p:sp>
        <p:nvSpPr>
          <p:cNvPr id="63522" name="Text Box 34"/>
          <p:cNvSpPr txBox="1">
            <a:spLocks noChangeArrowheads="1"/>
          </p:cNvSpPr>
          <p:nvPr/>
        </p:nvSpPr>
        <p:spPr bwMode="auto">
          <a:xfrm>
            <a:off x="30480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1800">
                <a:ea typeface="宋体" panose="02010600030101010101" pitchFamily="2" charset="-122"/>
              </a:rPr>
              <a:t>X3</a:t>
            </a:r>
            <a:endParaRPr lang="en-US" altLang="zh-CN" b="0">
              <a:ea typeface="宋体" panose="02010600030101010101" pitchFamily="2" charset="-122"/>
            </a:endParaRPr>
          </a:p>
        </p:txBody>
      </p:sp>
      <p:sp>
        <p:nvSpPr>
          <p:cNvPr id="63523" name="Text Box 35"/>
          <p:cNvSpPr txBox="1">
            <a:spLocks noChangeArrowheads="1"/>
          </p:cNvSpPr>
          <p:nvPr/>
        </p:nvSpPr>
        <p:spPr bwMode="auto">
          <a:xfrm>
            <a:off x="3733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1800">
                <a:ea typeface="宋体" panose="02010600030101010101" pitchFamily="2" charset="-122"/>
              </a:rPr>
              <a:t>X4</a:t>
            </a:r>
            <a:endParaRPr lang="en-US" altLang="zh-CN" sz="1800" b="0">
              <a:ea typeface="宋体" panose="02010600030101010101" pitchFamily="2" charset="-122"/>
            </a:endParaRPr>
          </a:p>
        </p:txBody>
      </p:sp>
      <p:sp>
        <p:nvSpPr>
          <p:cNvPr id="63524" name="Text Box 36"/>
          <p:cNvSpPr txBox="1">
            <a:spLocks noChangeArrowheads="1"/>
          </p:cNvSpPr>
          <p:nvPr/>
        </p:nvSpPr>
        <p:spPr bwMode="auto">
          <a:xfrm>
            <a:off x="1676400" y="3519488"/>
            <a:ext cx="1600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1800">
                <a:ea typeface="宋体" panose="02010600030101010101" pitchFamily="2" charset="-122"/>
              </a:rPr>
              <a:t>当条件</a:t>
            </a:r>
            <a:r>
              <a:rPr lang="en-US" altLang="zh-CN" sz="1800">
                <a:ea typeface="宋体" panose="02010600030101010101" pitchFamily="2" charset="-122"/>
              </a:rPr>
              <a:t>3</a:t>
            </a:r>
            <a:r>
              <a:rPr lang="zh-CN" altLang="en-US" sz="1800">
                <a:ea typeface="宋体" panose="02010600030101010101" pitchFamily="2" charset="-122"/>
              </a:rPr>
              <a:t>成立</a:t>
            </a:r>
            <a:endParaRPr lang="zh-CN" altLang="en-US" sz="1800" b="0">
              <a:ea typeface="宋体" panose="02010600030101010101" pitchFamily="2" charset="-122"/>
            </a:endParaRPr>
          </a:p>
        </p:txBody>
      </p:sp>
      <p:sp>
        <p:nvSpPr>
          <p:cNvPr id="63525" name="Text Box 37"/>
          <p:cNvSpPr txBox="1">
            <a:spLocks noChangeArrowheads="1"/>
          </p:cNvSpPr>
          <p:nvPr/>
        </p:nvSpPr>
        <p:spPr bwMode="auto">
          <a:xfrm>
            <a:off x="5029200" y="2971800"/>
            <a:ext cx="990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spcBef>
                <a:spcPct val="50000"/>
              </a:spcBef>
            </a:pPr>
            <a:r>
              <a:rPr lang="zh-CN" altLang="en-US" sz="1800">
                <a:ea typeface="宋体" panose="02010600030101010101" pitchFamily="2" charset="-122"/>
              </a:rPr>
              <a:t>条 件 </a:t>
            </a:r>
            <a:r>
              <a:rPr lang="en-US" altLang="zh-CN" sz="1800">
                <a:ea typeface="宋体" panose="02010600030101010101" pitchFamily="2" charset="-122"/>
              </a:rPr>
              <a:t>2</a:t>
            </a:r>
            <a:endParaRPr lang="en-US" altLang="zh-CN" sz="1800" b="0">
              <a:ea typeface="宋体" panose="02010600030101010101" pitchFamily="2" charset="-122"/>
            </a:endParaRPr>
          </a:p>
        </p:txBody>
      </p:sp>
      <p:sp>
        <p:nvSpPr>
          <p:cNvPr id="63526" name="Text Box 38"/>
          <p:cNvSpPr txBox="1">
            <a:spLocks noChangeArrowheads="1"/>
          </p:cNvSpPr>
          <p:nvPr/>
        </p:nvSpPr>
        <p:spPr bwMode="auto">
          <a:xfrm>
            <a:off x="5183188" y="4953000"/>
            <a:ext cx="17510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1800">
                <a:ea typeface="宋体" panose="02010600030101010101" pitchFamily="2" charset="-122"/>
              </a:rPr>
              <a:t>直到条件</a:t>
            </a:r>
            <a:r>
              <a:rPr lang="en-US" altLang="zh-CN" sz="1800">
                <a:ea typeface="宋体" panose="02010600030101010101" pitchFamily="2" charset="-122"/>
              </a:rPr>
              <a:t>4</a:t>
            </a:r>
            <a:r>
              <a:rPr lang="zh-CN" altLang="en-US" sz="1800">
                <a:ea typeface="宋体" panose="02010600030101010101" pitchFamily="2" charset="-122"/>
              </a:rPr>
              <a:t>成立</a:t>
            </a:r>
            <a:endParaRPr lang="zh-CN" altLang="en-US" sz="1800" b="0">
              <a:ea typeface="宋体" panose="02010600030101010101" pitchFamily="2" charset="-122"/>
            </a:endParaRPr>
          </a:p>
        </p:txBody>
      </p:sp>
      <p:sp>
        <p:nvSpPr>
          <p:cNvPr id="63527" name="Text Box 39"/>
          <p:cNvSpPr txBox="1">
            <a:spLocks noChangeArrowheads="1"/>
          </p:cNvSpPr>
          <p:nvPr/>
        </p:nvSpPr>
        <p:spPr bwMode="auto">
          <a:xfrm>
            <a:off x="3733800" y="5410200"/>
            <a:ext cx="1981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1800">
                <a:ea typeface="宋体" panose="02010600030101010101" pitchFamily="2" charset="-122"/>
              </a:rPr>
              <a:t>直 到 条 件 成立</a:t>
            </a:r>
            <a:endParaRPr lang="zh-CN" altLang="en-US" b="0">
              <a:ea typeface="宋体" panose="02010600030101010101" pitchFamily="2" charset="-122"/>
            </a:endParaRPr>
          </a:p>
        </p:txBody>
      </p:sp>
      <p:sp>
        <p:nvSpPr>
          <p:cNvPr id="63528" name="Text Box 40"/>
          <p:cNvSpPr txBox="1">
            <a:spLocks noChangeArrowheads="1"/>
          </p:cNvSpPr>
          <p:nvPr/>
        </p:nvSpPr>
        <p:spPr bwMode="auto">
          <a:xfrm>
            <a:off x="2362200" y="4322763"/>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ea typeface="宋体" panose="02010600030101010101" pitchFamily="2" charset="-122"/>
              </a:rPr>
              <a:t>c</a:t>
            </a:r>
            <a:endParaRPr lang="en-US" altLang="zh-CN" b="0">
              <a:ea typeface="宋体" panose="02010600030101010101" pitchFamily="2" charset="-122"/>
            </a:endParaRPr>
          </a:p>
        </p:txBody>
      </p:sp>
      <p:sp>
        <p:nvSpPr>
          <p:cNvPr id="63529" name="Text Box 41"/>
          <p:cNvSpPr txBox="1">
            <a:spLocks noChangeArrowheads="1"/>
          </p:cNvSpPr>
          <p:nvPr/>
        </p:nvSpPr>
        <p:spPr bwMode="auto">
          <a:xfrm>
            <a:off x="3124200" y="4302125"/>
            <a:ext cx="838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ea typeface="宋体" panose="02010600030101010101" pitchFamily="2" charset="-122"/>
              </a:rPr>
              <a:t>d</a:t>
            </a:r>
            <a:endParaRPr lang="en-US" altLang="zh-CN" b="0">
              <a:ea typeface="宋体" panose="02010600030101010101" pitchFamily="2" charset="-122"/>
            </a:endParaRPr>
          </a:p>
        </p:txBody>
      </p:sp>
      <p:sp>
        <p:nvSpPr>
          <p:cNvPr id="63530" name="Text Box 42"/>
          <p:cNvSpPr txBox="1">
            <a:spLocks noChangeArrowheads="1"/>
          </p:cNvSpPr>
          <p:nvPr/>
        </p:nvSpPr>
        <p:spPr bwMode="auto">
          <a:xfrm>
            <a:off x="3886200" y="4343400"/>
            <a:ext cx="457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2800">
                <a:ea typeface="宋体" panose="02010600030101010101" pitchFamily="2" charset="-122"/>
              </a:rPr>
              <a:t>e</a:t>
            </a:r>
            <a:endParaRPr lang="en-US" altLang="zh-CN" b="0">
              <a:ea typeface="宋体" panose="02010600030101010101" pitchFamily="2" charset="-122"/>
            </a:endParaRPr>
          </a:p>
        </p:txBody>
      </p:sp>
      <p:sp>
        <p:nvSpPr>
          <p:cNvPr id="63531" name="Text Box 43"/>
          <p:cNvSpPr txBox="1">
            <a:spLocks noChangeArrowheads="1"/>
          </p:cNvSpPr>
          <p:nvPr/>
        </p:nvSpPr>
        <p:spPr bwMode="auto">
          <a:xfrm>
            <a:off x="5562600" y="2514600"/>
            <a:ext cx="457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ea typeface="宋体" panose="02010600030101010101" pitchFamily="2" charset="-122"/>
              </a:rPr>
              <a:t>f</a:t>
            </a:r>
            <a:endParaRPr lang="en-US" altLang="zh-CN" b="0">
              <a:ea typeface="宋体" panose="02010600030101010101" pitchFamily="2" charset="-122"/>
            </a:endParaRPr>
          </a:p>
        </p:txBody>
      </p:sp>
      <p:sp>
        <p:nvSpPr>
          <p:cNvPr id="63532" name="Text Box 44"/>
          <p:cNvSpPr txBox="1">
            <a:spLocks noChangeArrowheads="1"/>
          </p:cNvSpPr>
          <p:nvPr/>
        </p:nvSpPr>
        <p:spPr bwMode="auto">
          <a:xfrm>
            <a:off x="4724400" y="3581400"/>
            <a:ext cx="304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ea typeface="宋体" panose="02010600030101010101" pitchFamily="2" charset="-122"/>
              </a:rPr>
              <a:t>g</a:t>
            </a:r>
            <a:endParaRPr lang="en-US" altLang="zh-CN" b="0">
              <a:ea typeface="宋体" panose="02010600030101010101" pitchFamily="2" charset="-122"/>
            </a:endParaRPr>
          </a:p>
        </p:txBody>
      </p:sp>
      <p:sp>
        <p:nvSpPr>
          <p:cNvPr id="63533" name="Text Box 45"/>
          <p:cNvSpPr txBox="1">
            <a:spLocks noChangeArrowheads="1"/>
          </p:cNvSpPr>
          <p:nvPr/>
        </p:nvSpPr>
        <p:spPr bwMode="auto">
          <a:xfrm>
            <a:off x="4724400" y="44958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ea typeface="宋体" panose="02010600030101010101" pitchFamily="2" charset="-122"/>
              </a:rPr>
              <a:t>h</a:t>
            </a:r>
            <a:endParaRPr lang="en-US" altLang="zh-CN" b="0">
              <a:ea typeface="宋体" panose="02010600030101010101" pitchFamily="2" charset="-122"/>
            </a:endParaRPr>
          </a:p>
        </p:txBody>
      </p:sp>
      <p:sp>
        <p:nvSpPr>
          <p:cNvPr id="63534" name="Text Box 46"/>
          <p:cNvSpPr txBox="1">
            <a:spLocks noChangeArrowheads="1"/>
          </p:cNvSpPr>
          <p:nvPr/>
        </p:nvSpPr>
        <p:spPr bwMode="auto">
          <a:xfrm>
            <a:off x="5791200" y="3900488"/>
            <a:ext cx="8382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2800">
                <a:ea typeface="宋体" panose="02010600030101010101" pitchFamily="2" charset="-122"/>
              </a:rPr>
              <a:t>i</a:t>
            </a:r>
            <a:endParaRPr lang="en-US" altLang="zh-CN" b="0">
              <a:ea typeface="宋体" panose="02010600030101010101" pitchFamily="2" charset="-122"/>
            </a:endParaRPr>
          </a:p>
        </p:txBody>
      </p:sp>
      <p:sp>
        <p:nvSpPr>
          <p:cNvPr id="63535" name="Text Box 47"/>
          <p:cNvSpPr txBox="1">
            <a:spLocks noChangeArrowheads="1"/>
          </p:cNvSpPr>
          <p:nvPr/>
        </p:nvSpPr>
        <p:spPr bwMode="auto">
          <a:xfrm>
            <a:off x="4191000" y="5776913"/>
            <a:ext cx="838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spcBef>
                <a:spcPct val="50000"/>
              </a:spcBef>
            </a:pPr>
            <a:r>
              <a:rPr lang="en-US" altLang="zh-CN" sz="1800">
                <a:ea typeface="宋体" panose="02010600030101010101" pitchFamily="2" charset="-122"/>
              </a:rPr>
              <a:t>j</a:t>
            </a:r>
            <a:endParaRPr lang="en-US" altLang="zh-CN" sz="1800" b="0">
              <a:ea typeface="宋体" panose="02010600030101010101" pitchFamily="2" charset="-122"/>
            </a:endParaRPr>
          </a:p>
        </p:txBody>
      </p:sp>
      <p:sp>
        <p:nvSpPr>
          <p:cNvPr id="60464" name="AutoShape 48"/>
          <p:cNvSpPr>
            <a:spLocks noChangeArrowheads="1"/>
          </p:cNvSpPr>
          <p:nvPr/>
        </p:nvSpPr>
        <p:spPr bwMode="auto">
          <a:xfrm rot="10769650">
            <a:off x="7239000" y="1370013"/>
            <a:ext cx="838200" cy="306387"/>
          </a:xfrm>
          <a:prstGeom prst="leftArrow">
            <a:avLst>
              <a:gd name="adj1" fmla="val 50000"/>
              <a:gd name="adj2" fmla="val 68394"/>
            </a:avLst>
          </a:prstGeom>
          <a:solidFill>
            <a:schemeClr val="hlink"/>
          </a:solidFill>
          <a:ln w="952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0465" name="Text Box 49"/>
          <p:cNvSpPr txBox="1">
            <a:spLocks noChangeArrowheads="1"/>
          </p:cNvSpPr>
          <p:nvPr/>
        </p:nvSpPr>
        <p:spPr bwMode="auto">
          <a:xfrm>
            <a:off x="8229600" y="685800"/>
            <a:ext cx="488950"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2000"/>
              <a:t>顺序结构</a:t>
            </a:r>
          </a:p>
        </p:txBody>
      </p:sp>
      <p:sp>
        <p:nvSpPr>
          <p:cNvPr id="60466" name="AutoShape 50"/>
          <p:cNvSpPr>
            <a:spLocks noChangeArrowheads="1"/>
          </p:cNvSpPr>
          <p:nvPr/>
        </p:nvSpPr>
        <p:spPr bwMode="auto">
          <a:xfrm rot="-10757769">
            <a:off x="6705600" y="2057400"/>
            <a:ext cx="838200" cy="327025"/>
          </a:xfrm>
          <a:prstGeom prst="leftArrow">
            <a:avLst>
              <a:gd name="adj1" fmla="val 50000"/>
              <a:gd name="adj2" fmla="val 64078"/>
            </a:avLst>
          </a:prstGeom>
          <a:solidFill>
            <a:schemeClr val="hlink"/>
          </a:solidFill>
          <a:ln w="952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0467" name="Text Box 51"/>
          <p:cNvSpPr txBox="1">
            <a:spLocks noChangeArrowheads="1"/>
          </p:cNvSpPr>
          <p:nvPr/>
        </p:nvSpPr>
        <p:spPr bwMode="auto">
          <a:xfrm>
            <a:off x="7696200" y="1995488"/>
            <a:ext cx="488950" cy="129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2000"/>
              <a:t>选择结构</a:t>
            </a:r>
            <a:endParaRPr lang="zh-CN" altLang="en-US" b="0">
              <a:ea typeface="宋体" panose="02010600030101010101" pitchFamily="2" charset="-122"/>
            </a:endParaRPr>
          </a:p>
        </p:txBody>
      </p:sp>
      <p:sp>
        <p:nvSpPr>
          <p:cNvPr id="60468" name="AutoShape 52"/>
          <p:cNvSpPr>
            <a:spLocks noChangeArrowheads="1"/>
          </p:cNvSpPr>
          <p:nvPr/>
        </p:nvSpPr>
        <p:spPr bwMode="auto">
          <a:xfrm rot="1919143">
            <a:off x="990600" y="2436813"/>
            <a:ext cx="838200" cy="306387"/>
          </a:xfrm>
          <a:prstGeom prst="leftArrow">
            <a:avLst>
              <a:gd name="adj1" fmla="val 39222"/>
              <a:gd name="adj2" fmla="val 70560"/>
            </a:avLst>
          </a:prstGeom>
          <a:solidFill>
            <a:schemeClr val="hlink"/>
          </a:solidFill>
          <a:ln w="9525">
            <a:solidFill>
              <a:srgbClr val="FFFF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0469" name="Text Box 53"/>
          <p:cNvSpPr txBox="1">
            <a:spLocks noChangeArrowheads="1"/>
          </p:cNvSpPr>
          <p:nvPr/>
        </p:nvSpPr>
        <p:spPr bwMode="auto">
          <a:xfrm>
            <a:off x="552450" y="1447800"/>
            <a:ext cx="488950"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2000"/>
              <a:t>多分支选择结构</a:t>
            </a:r>
            <a:endParaRPr lang="zh-CN" altLang="en-US" b="0">
              <a:ea typeface="宋体" panose="02010600030101010101" pitchFamily="2" charset="-122"/>
            </a:endParaRPr>
          </a:p>
        </p:txBody>
      </p:sp>
      <p:sp>
        <p:nvSpPr>
          <p:cNvPr id="60470" name="AutoShape 54"/>
          <p:cNvSpPr>
            <a:spLocks noChangeArrowheads="1"/>
          </p:cNvSpPr>
          <p:nvPr/>
        </p:nvSpPr>
        <p:spPr bwMode="auto">
          <a:xfrm>
            <a:off x="990600" y="4267200"/>
            <a:ext cx="838200" cy="304800"/>
          </a:xfrm>
          <a:prstGeom prst="leftArrow">
            <a:avLst>
              <a:gd name="adj1" fmla="val 50000"/>
              <a:gd name="adj2" fmla="val 68750"/>
            </a:avLst>
          </a:prstGeom>
          <a:solidFill>
            <a:schemeClr val="hlink"/>
          </a:solidFill>
          <a:ln w="9525">
            <a:solidFill>
              <a:srgbClr val="FFFF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0471" name="Text Box 55"/>
          <p:cNvSpPr txBox="1">
            <a:spLocks noChangeArrowheads="1"/>
          </p:cNvSpPr>
          <p:nvPr/>
        </p:nvSpPr>
        <p:spPr bwMode="auto">
          <a:xfrm>
            <a:off x="496888" y="3597275"/>
            <a:ext cx="488950"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2000"/>
              <a:t>先判定型循环结构</a:t>
            </a:r>
            <a:endParaRPr lang="zh-CN" altLang="en-US" b="0">
              <a:ea typeface="宋体" panose="02010600030101010101" pitchFamily="2" charset="-122"/>
            </a:endParaRPr>
          </a:p>
        </p:txBody>
      </p:sp>
      <p:sp>
        <p:nvSpPr>
          <p:cNvPr id="60472" name="AutoShape 56"/>
          <p:cNvSpPr>
            <a:spLocks noChangeArrowheads="1"/>
          </p:cNvSpPr>
          <p:nvPr/>
        </p:nvSpPr>
        <p:spPr bwMode="auto">
          <a:xfrm rot="-10797245">
            <a:off x="6702425" y="4267200"/>
            <a:ext cx="993775" cy="304800"/>
          </a:xfrm>
          <a:prstGeom prst="leftArrow">
            <a:avLst>
              <a:gd name="adj1" fmla="val 50000"/>
              <a:gd name="adj2" fmla="val 81510"/>
            </a:avLst>
          </a:prstGeom>
          <a:solidFill>
            <a:schemeClr val="hlink"/>
          </a:solidFill>
          <a:ln w="952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0473" name="Text Box 57"/>
          <p:cNvSpPr txBox="1">
            <a:spLocks noChangeArrowheads="1"/>
          </p:cNvSpPr>
          <p:nvPr/>
        </p:nvSpPr>
        <p:spPr bwMode="auto">
          <a:xfrm>
            <a:off x="7696200" y="3429000"/>
            <a:ext cx="488950"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2000"/>
              <a:t>后判定型循环结构</a:t>
            </a:r>
            <a:endParaRPr lang="zh-CN" altLang="en-US" b="0">
              <a:ea typeface="宋体" panose="02010600030101010101" pitchFamily="2" charset="-122"/>
            </a:endParaRPr>
          </a:p>
        </p:txBody>
      </p:sp>
      <p:sp>
        <p:nvSpPr>
          <p:cNvPr id="63546" name="Text Box 58"/>
          <p:cNvSpPr txBox="1">
            <a:spLocks noChangeArrowheads="1"/>
          </p:cNvSpPr>
          <p:nvPr/>
        </p:nvSpPr>
        <p:spPr bwMode="auto">
          <a:xfrm>
            <a:off x="4051300" y="2679700"/>
            <a:ext cx="30797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857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1600">
                <a:ea typeface="宋体" panose="02010600030101010101" pitchFamily="2" charset="-122"/>
              </a:rPr>
              <a:t>F</a:t>
            </a:r>
          </a:p>
        </p:txBody>
      </p:sp>
      <p:sp>
        <p:nvSpPr>
          <p:cNvPr id="63547" name="Text Box 59"/>
          <p:cNvSpPr txBox="1">
            <a:spLocks noChangeArrowheads="1"/>
          </p:cNvSpPr>
          <p:nvPr/>
        </p:nvSpPr>
        <p:spPr bwMode="auto">
          <a:xfrm>
            <a:off x="1676400" y="2695575"/>
            <a:ext cx="319088"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857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1600">
                <a:ea typeface="宋体" panose="02010600030101010101" pitchFamily="2" charset="-122"/>
              </a:rPr>
              <a:t>T</a:t>
            </a:r>
            <a:endParaRPr lang="en-US" altLang="zh-CN" sz="1600" b="0">
              <a:ea typeface="宋体" panose="02010600030101010101" pitchFamily="2" charset="-122"/>
            </a:endParaRPr>
          </a:p>
        </p:txBody>
      </p:sp>
      <p:sp>
        <p:nvSpPr>
          <p:cNvPr id="63548" name="Text Box 60"/>
          <p:cNvSpPr txBox="1">
            <a:spLocks noChangeArrowheads="1"/>
          </p:cNvSpPr>
          <p:nvPr/>
        </p:nvSpPr>
        <p:spPr bwMode="auto">
          <a:xfrm>
            <a:off x="4344988" y="3063875"/>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1800">
                <a:ea typeface="宋体" panose="02010600030101010101" pitchFamily="2" charset="-122"/>
              </a:rPr>
              <a:t>T</a:t>
            </a:r>
            <a:endParaRPr lang="en-US" altLang="zh-CN" b="0">
              <a:ea typeface="宋体" panose="02010600030101010101" pitchFamily="2" charset="-122"/>
            </a:endParaRPr>
          </a:p>
        </p:txBody>
      </p:sp>
      <p:sp>
        <p:nvSpPr>
          <p:cNvPr id="63549" name="Text Box 61"/>
          <p:cNvSpPr txBox="1">
            <a:spLocks noChangeArrowheads="1"/>
          </p:cNvSpPr>
          <p:nvPr/>
        </p:nvSpPr>
        <p:spPr bwMode="auto">
          <a:xfrm>
            <a:off x="6324600" y="3062288"/>
            <a:ext cx="457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1800">
                <a:ea typeface="宋体" panose="02010600030101010101" pitchFamily="2" charset="-122"/>
              </a:rPr>
              <a:t>F</a:t>
            </a:r>
            <a:endParaRPr lang="en-US" altLang="zh-CN" b="0">
              <a:ea typeface="宋体" panose="02010600030101010101" pitchFamily="2" charset="-122"/>
            </a:endParaRPr>
          </a:p>
        </p:txBody>
      </p:sp>
      <p:sp>
        <p:nvSpPr>
          <p:cNvPr id="60482" name="Rectangle 66"/>
          <p:cNvSpPr>
            <a:spLocks noChangeArrowheads="1"/>
          </p:cNvSpPr>
          <p:nvPr/>
        </p:nvSpPr>
        <p:spPr bwMode="auto">
          <a:xfrm>
            <a:off x="1692275" y="1673225"/>
            <a:ext cx="5624513" cy="4141788"/>
          </a:xfrm>
          <a:prstGeom prst="rect">
            <a:avLst/>
          </a:prstGeom>
          <a:noFill/>
          <a:ln w="28575">
            <a:solidFill>
              <a:srgbClr val="FFFF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0483" name="Line 67"/>
          <p:cNvSpPr>
            <a:spLocks noChangeShapeType="1"/>
          </p:cNvSpPr>
          <p:nvPr/>
        </p:nvSpPr>
        <p:spPr bwMode="auto">
          <a:xfrm>
            <a:off x="6792913" y="1673225"/>
            <a:ext cx="0" cy="3735388"/>
          </a:xfrm>
          <a:prstGeom prst="line">
            <a:avLst/>
          </a:prstGeom>
          <a:noFill/>
          <a:ln w="28575">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84" name="Line 68"/>
          <p:cNvSpPr>
            <a:spLocks noChangeShapeType="1"/>
          </p:cNvSpPr>
          <p:nvPr/>
        </p:nvSpPr>
        <p:spPr bwMode="auto">
          <a:xfrm flipH="1">
            <a:off x="1708150" y="5408613"/>
            <a:ext cx="5084763" cy="0"/>
          </a:xfrm>
          <a:prstGeom prst="line">
            <a:avLst/>
          </a:prstGeom>
          <a:noFill/>
          <a:ln w="28575">
            <a:solidFill>
              <a:srgbClr val="FF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0482"/>
                                        </p:tgtEl>
                                        <p:attrNameLst>
                                          <p:attrName>style.visibility</p:attrName>
                                        </p:attrNameLst>
                                      </p:cBhvr>
                                      <p:to>
                                        <p:strVal val="visible"/>
                                      </p:to>
                                    </p:set>
                                    <p:anim calcmode="lin" valueType="num">
                                      <p:cBhvr>
                                        <p:cTn id="7" dur="1000" fill="hold"/>
                                        <p:tgtEl>
                                          <p:spTgt spid="60482"/>
                                        </p:tgtEl>
                                        <p:attrNameLst>
                                          <p:attrName>ppt_w</p:attrName>
                                        </p:attrNameLst>
                                      </p:cBhvr>
                                      <p:tavLst>
                                        <p:tav tm="0">
                                          <p:val>
                                            <p:fltVal val="0"/>
                                          </p:val>
                                        </p:tav>
                                        <p:tav tm="100000">
                                          <p:val>
                                            <p:strVal val="#ppt_w"/>
                                          </p:val>
                                        </p:tav>
                                      </p:tavLst>
                                    </p:anim>
                                    <p:anim calcmode="lin" valueType="num">
                                      <p:cBhvr>
                                        <p:cTn id="8" dur="1000" fill="hold"/>
                                        <p:tgtEl>
                                          <p:spTgt spid="60482"/>
                                        </p:tgtEl>
                                        <p:attrNameLst>
                                          <p:attrName>ppt_h</p:attrName>
                                        </p:attrNameLst>
                                      </p:cBhvr>
                                      <p:tavLst>
                                        <p:tav tm="0">
                                          <p:val>
                                            <p:fltVal val="0"/>
                                          </p:val>
                                        </p:tav>
                                        <p:tav tm="100000">
                                          <p:val>
                                            <p:strVal val="#ppt_h"/>
                                          </p:val>
                                        </p:tav>
                                      </p:tavLst>
                                    </p:anim>
                                    <p:animEffect transition="in" filter="fade">
                                      <p:cBhvr>
                                        <p:cTn id="9" dur="1000"/>
                                        <p:tgtEl>
                                          <p:spTgt spid="60482"/>
                                        </p:tgtEl>
                                      </p:cBhvr>
                                    </p:animEffect>
                                  </p:childTnLst>
                                </p:cTn>
                              </p:par>
                            </p:childTnLst>
                          </p:cTn>
                        </p:par>
                        <p:par>
                          <p:cTn id="10" fill="hold" nodeType="afterGroup">
                            <p:stCondLst>
                              <p:cond delay="1000"/>
                            </p:stCondLst>
                            <p:childTnLst>
                              <p:par>
                                <p:cTn id="11" presetID="22" presetClass="entr" presetSubtype="1" fill="hold" nodeType="afterEffect">
                                  <p:stCondLst>
                                    <p:cond delay="0"/>
                                  </p:stCondLst>
                                  <p:childTnLst>
                                    <p:set>
                                      <p:cBhvr>
                                        <p:cTn id="12" dur="1" fill="hold">
                                          <p:stCondLst>
                                            <p:cond delay="0"/>
                                          </p:stCondLst>
                                        </p:cTn>
                                        <p:tgtEl>
                                          <p:spTgt spid="60483"/>
                                        </p:tgtEl>
                                        <p:attrNameLst>
                                          <p:attrName>style.visibility</p:attrName>
                                        </p:attrNameLst>
                                      </p:cBhvr>
                                      <p:to>
                                        <p:strVal val="visible"/>
                                      </p:to>
                                    </p:set>
                                    <p:animEffect transition="in" filter="wipe(up)">
                                      <p:cBhvr>
                                        <p:cTn id="13" dur="2000"/>
                                        <p:tgtEl>
                                          <p:spTgt spid="60483"/>
                                        </p:tgtEl>
                                      </p:cBhvr>
                                    </p:animEffect>
                                  </p:childTnLst>
                                </p:cTn>
                              </p:par>
                            </p:childTnLst>
                          </p:cTn>
                        </p:par>
                        <p:par>
                          <p:cTn id="14" fill="hold" nodeType="afterGroup">
                            <p:stCondLst>
                              <p:cond delay="3000"/>
                            </p:stCondLst>
                            <p:childTnLst>
                              <p:par>
                                <p:cTn id="15" presetID="22" presetClass="entr" presetSubtype="2" fill="hold" nodeType="afterEffect">
                                  <p:stCondLst>
                                    <p:cond delay="0"/>
                                  </p:stCondLst>
                                  <p:childTnLst>
                                    <p:set>
                                      <p:cBhvr>
                                        <p:cTn id="16" dur="1" fill="hold">
                                          <p:stCondLst>
                                            <p:cond delay="0"/>
                                          </p:stCondLst>
                                        </p:cTn>
                                        <p:tgtEl>
                                          <p:spTgt spid="60484"/>
                                        </p:tgtEl>
                                        <p:attrNameLst>
                                          <p:attrName>style.visibility</p:attrName>
                                        </p:attrNameLst>
                                      </p:cBhvr>
                                      <p:to>
                                        <p:strVal val="visible"/>
                                      </p:to>
                                    </p:set>
                                    <p:animEffect transition="in" filter="wipe(right)">
                                      <p:cBhvr>
                                        <p:cTn id="17" dur="2000"/>
                                        <p:tgtEl>
                                          <p:spTgt spid="604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60468"/>
                                        </p:tgtEl>
                                        <p:attrNameLst>
                                          <p:attrName>style.visibility</p:attrName>
                                        </p:attrNameLst>
                                      </p:cBhvr>
                                      <p:to>
                                        <p:strVal val="visible"/>
                                      </p:to>
                                    </p:set>
                                    <p:animEffect transition="in" filter="wipe(right)">
                                      <p:cBhvr>
                                        <p:cTn id="22" dur="500"/>
                                        <p:tgtEl>
                                          <p:spTgt spid="60468"/>
                                        </p:tgtEl>
                                      </p:cBhvr>
                                    </p:animEffect>
                                  </p:childTnLst>
                                </p:cTn>
                              </p:par>
                            </p:childTnLst>
                          </p:cTn>
                        </p:par>
                        <p:par>
                          <p:cTn id="23" fill="hold" nodeType="afterGroup">
                            <p:stCondLst>
                              <p:cond delay="500"/>
                            </p:stCondLst>
                            <p:childTnLst>
                              <p:par>
                                <p:cTn id="24" presetID="12" presetClass="entr" presetSubtype="1" fill="hold" grpId="0" nodeType="afterEffect">
                                  <p:stCondLst>
                                    <p:cond delay="0"/>
                                  </p:stCondLst>
                                  <p:childTnLst>
                                    <p:set>
                                      <p:cBhvr>
                                        <p:cTn id="25" dur="1" fill="hold">
                                          <p:stCondLst>
                                            <p:cond delay="0"/>
                                          </p:stCondLst>
                                        </p:cTn>
                                        <p:tgtEl>
                                          <p:spTgt spid="60469"/>
                                        </p:tgtEl>
                                        <p:attrNameLst>
                                          <p:attrName>style.visibility</p:attrName>
                                        </p:attrNameLst>
                                      </p:cBhvr>
                                      <p:to>
                                        <p:strVal val="visible"/>
                                      </p:to>
                                    </p:set>
                                    <p:animEffect transition="in" filter="slide(fromTop)">
                                      <p:cBhvr>
                                        <p:cTn id="26" dur="500"/>
                                        <p:tgtEl>
                                          <p:spTgt spid="60469"/>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60464"/>
                                        </p:tgtEl>
                                        <p:attrNameLst>
                                          <p:attrName>style.visibility</p:attrName>
                                        </p:attrNameLst>
                                      </p:cBhvr>
                                      <p:to>
                                        <p:strVal val="visible"/>
                                      </p:to>
                                    </p:set>
                                    <p:animEffect transition="in" filter="wipe(left)">
                                      <p:cBhvr>
                                        <p:cTn id="30" dur="500"/>
                                        <p:tgtEl>
                                          <p:spTgt spid="60464"/>
                                        </p:tgtEl>
                                      </p:cBhvr>
                                    </p:animEffect>
                                  </p:childTnLst>
                                </p:cTn>
                              </p:par>
                            </p:childTnLst>
                          </p:cTn>
                        </p:par>
                        <p:par>
                          <p:cTn id="31" fill="hold" nodeType="afterGroup">
                            <p:stCondLst>
                              <p:cond delay="1500"/>
                            </p:stCondLst>
                            <p:childTnLst>
                              <p:par>
                                <p:cTn id="32" presetID="9" presetClass="entr" presetSubtype="0" fill="hold" grpId="0" nodeType="afterEffect">
                                  <p:stCondLst>
                                    <p:cond delay="0"/>
                                  </p:stCondLst>
                                  <p:childTnLst>
                                    <p:set>
                                      <p:cBhvr>
                                        <p:cTn id="33" dur="1" fill="hold">
                                          <p:stCondLst>
                                            <p:cond delay="0"/>
                                          </p:stCondLst>
                                        </p:cTn>
                                        <p:tgtEl>
                                          <p:spTgt spid="60465"/>
                                        </p:tgtEl>
                                        <p:attrNameLst>
                                          <p:attrName>style.visibility</p:attrName>
                                        </p:attrNameLst>
                                      </p:cBhvr>
                                      <p:to>
                                        <p:strVal val="visible"/>
                                      </p:to>
                                    </p:set>
                                    <p:animEffect transition="in" filter="dissolve">
                                      <p:cBhvr>
                                        <p:cTn id="34" dur="500"/>
                                        <p:tgtEl>
                                          <p:spTgt spid="60465"/>
                                        </p:tgtEl>
                                      </p:cBhvr>
                                    </p:animEffect>
                                  </p:childTnLst>
                                </p:cTn>
                              </p:par>
                            </p:childTnLst>
                          </p:cTn>
                        </p:par>
                        <p:par>
                          <p:cTn id="35" fill="hold" nodeType="afterGroup">
                            <p:stCondLst>
                              <p:cond delay="2000"/>
                            </p:stCondLst>
                            <p:childTnLst>
                              <p:par>
                                <p:cTn id="36" presetID="22" presetClass="entr" presetSubtype="8" fill="hold" nodeType="afterEffect">
                                  <p:stCondLst>
                                    <p:cond delay="0"/>
                                  </p:stCondLst>
                                  <p:childTnLst>
                                    <p:set>
                                      <p:cBhvr>
                                        <p:cTn id="37" dur="1" fill="hold">
                                          <p:stCondLst>
                                            <p:cond delay="0"/>
                                          </p:stCondLst>
                                        </p:cTn>
                                        <p:tgtEl>
                                          <p:spTgt spid="60466"/>
                                        </p:tgtEl>
                                        <p:attrNameLst>
                                          <p:attrName>style.visibility</p:attrName>
                                        </p:attrNameLst>
                                      </p:cBhvr>
                                      <p:to>
                                        <p:strVal val="visible"/>
                                      </p:to>
                                    </p:set>
                                    <p:animEffect transition="in" filter="wipe(left)">
                                      <p:cBhvr>
                                        <p:cTn id="38" dur="500"/>
                                        <p:tgtEl>
                                          <p:spTgt spid="60466"/>
                                        </p:tgtEl>
                                      </p:cBhvr>
                                    </p:animEffect>
                                  </p:childTnLst>
                                </p:cTn>
                              </p:par>
                            </p:childTnLst>
                          </p:cTn>
                        </p:par>
                        <p:par>
                          <p:cTn id="39" fill="hold" nodeType="afterGroup">
                            <p:stCondLst>
                              <p:cond delay="2500"/>
                            </p:stCondLst>
                            <p:childTnLst>
                              <p:par>
                                <p:cTn id="40" presetID="3" presetClass="entr" presetSubtype="10" fill="hold" grpId="0" nodeType="afterEffect">
                                  <p:stCondLst>
                                    <p:cond delay="0"/>
                                  </p:stCondLst>
                                  <p:childTnLst>
                                    <p:set>
                                      <p:cBhvr>
                                        <p:cTn id="41" dur="1" fill="hold">
                                          <p:stCondLst>
                                            <p:cond delay="0"/>
                                          </p:stCondLst>
                                        </p:cTn>
                                        <p:tgtEl>
                                          <p:spTgt spid="60467"/>
                                        </p:tgtEl>
                                        <p:attrNameLst>
                                          <p:attrName>style.visibility</p:attrName>
                                        </p:attrNameLst>
                                      </p:cBhvr>
                                      <p:to>
                                        <p:strVal val="visible"/>
                                      </p:to>
                                    </p:set>
                                    <p:animEffect transition="in" filter="blinds(horizontal)">
                                      <p:cBhvr>
                                        <p:cTn id="42" dur="500"/>
                                        <p:tgtEl>
                                          <p:spTgt spid="60467"/>
                                        </p:tgtEl>
                                      </p:cBhvr>
                                    </p:animEffect>
                                  </p:childTnLst>
                                </p:cTn>
                              </p:par>
                            </p:childTnLst>
                          </p:cTn>
                        </p:par>
                        <p:par>
                          <p:cTn id="43" fill="hold" nodeType="afterGroup">
                            <p:stCondLst>
                              <p:cond delay="3000"/>
                            </p:stCondLst>
                            <p:childTnLst>
                              <p:par>
                                <p:cTn id="44" presetID="22" presetClass="entr" presetSubtype="2" fill="hold" nodeType="afterEffect">
                                  <p:stCondLst>
                                    <p:cond delay="0"/>
                                  </p:stCondLst>
                                  <p:childTnLst>
                                    <p:set>
                                      <p:cBhvr>
                                        <p:cTn id="45" dur="1" fill="hold">
                                          <p:stCondLst>
                                            <p:cond delay="0"/>
                                          </p:stCondLst>
                                        </p:cTn>
                                        <p:tgtEl>
                                          <p:spTgt spid="60470"/>
                                        </p:tgtEl>
                                        <p:attrNameLst>
                                          <p:attrName>style.visibility</p:attrName>
                                        </p:attrNameLst>
                                      </p:cBhvr>
                                      <p:to>
                                        <p:strVal val="visible"/>
                                      </p:to>
                                    </p:set>
                                    <p:animEffect transition="in" filter="wipe(right)">
                                      <p:cBhvr>
                                        <p:cTn id="46" dur="500"/>
                                        <p:tgtEl>
                                          <p:spTgt spid="60470"/>
                                        </p:tgtEl>
                                      </p:cBhvr>
                                    </p:animEffect>
                                  </p:childTnLst>
                                </p:cTn>
                              </p:par>
                            </p:childTnLst>
                          </p:cTn>
                        </p:par>
                        <p:par>
                          <p:cTn id="47" fill="hold" nodeType="afterGroup">
                            <p:stCondLst>
                              <p:cond delay="3500"/>
                            </p:stCondLst>
                            <p:childTnLst>
                              <p:par>
                                <p:cTn id="48" presetID="17" presetClass="entr" presetSubtype="1" fill="hold" grpId="0" nodeType="afterEffect">
                                  <p:stCondLst>
                                    <p:cond delay="0"/>
                                  </p:stCondLst>
                                  <p:childTnLst>
                                    <p:set>
                                      <p:cBhvr>
                                        <p:cTn id="49" dur="1" fill="hold">
                                          <p:stCondLst>
                                            <p:cond delay="0"/>
                                          </p:stCondLst>
                                        </p:cTn>
                                        <p:tgtEl>
                                          <p:spTgt spid="60471"/>
                                        </p:tgtEl>
                                        <p:attrNameLst>
                                          <p:attrName>style.visibility</p:attrName>
                                        </p:attrNameLst>
                                      </p:cBhvr>
                                      <p:to>
                                        <p:strVal val="visible"/>
                                      </p:to>
                                    </p:set>
                                    <p:anim calcmode="lin" valueType="num">
                                      <p:cBhvr>
                                        <p:cTn id="50" dur="500" fill="hold"/>
                                        <p:tgtEl>
                                          <p:spTgt spid="60471"/>
                                        </p:tgtEl>
                                        <p:attrNameLst>
                                          <p:attrName>ppt_x</p:attrName>
                                        </p:attrNameLst>
                                      </p:cBhvr>
                                      <p:tavLst>
                                        <p:tav tm="0">
                                          <p:val>
                                            <p:strVal val="#ppt_x"/>
                                          </p:val>
                                        </p:tav>
                                        <p:tav tm="100000">
                                          <p:val>
                                            <p:strVal val="#ppt_x"/>
                                          </p:val>
                                        </p:tav>
                                      </p:tavLst>
                                    </p:anim>
                                    <p:anim calcmode="lin" valueType="num">
                                      <p:cBhvr>
                                        <p:cTn id="51" dur="500" fill="hold"/>
                                        <p:tgtEl>
                                          <p:spTgt spid="60471"/>
                                        </p:tgtEl>
                                        <p:attrNameLst>
                                          <p:attrName>ppt_y</p:attrName>
                                        </p:attrNameLst>
                                      </p:cBhvr>
                                      <p:tavLst>
                                        <p:tav tm="0">
                                          <p:val>
                                            <p:strVal val="#ppt_y-#ppt_h/2"/>
                                          </p:val>
                                        </p:tav>
                                        <p:tav tm="100000">
                                          <p:val>
                                            <p:strVal val="#ppt_y"/>
                                          </p:val>
                                        </p:tav>
                                      </p:tavLst>
                                    </p:anim>
                                    <p:anim calcmode="lin" valueType="num">
                                      <p:cBhvr>
                                        <p:cTn id="52" dur="500" fill="hold"/>
                                        <p:tgtEl>
                                          <p:spTgt spid="60471"/>
                                        </p:tgtEl>
                                        <p:attrNameLst>
                                          <p:attrName>ppt_w</p:attrName>
                                        </p:attrNameLst>
                                      </p:cBhvr>
                                      <p:tavLst>
                                        <p:tav tm="0">
                                          <p:val>
                                            <p:strVal val="#ppt_w"/>
                                          </p:val>
                                        </p:tav>
                                        <p:tav tm="100000">
                                          <p:val>
                                            <p:strVal val="#ppt_w"/>
                                          </p:val>
                                        </p:tav>
                                      </p:tavLst>
                                    </p:anim>
                                    <p:anim calcmode="lin" valueType="num">
                                      <p:cBhvr>
                                        <p:cTn id="53" dur="500" fill="hold"/>
                                        <p:tgtEl>
                                          <p:spTgt spid="60471"/>
                                        </p:tgtEl>
                                        <p:attrNameLst>
                                          <p:attrName>ppt_h</p:attrName>
                                        </p:attrNameLst>
                                      </p:cBhvr>
                                      <p:tavLst>
                                        <p:tav tm="0">
                                          <p:val>
                                            <p:fltVal val="0"/>
                                          </p:val>
                                        </p:tav>
                                        <p:tav tm="100000">
                                          <p:val>
                                            <p:strVal val="#ppt_h"/>
                                          </p:val>
                                        </p:tav>
                                      </p:tavLst>
                                    </p:anim>
                                  </p:childTnLst>
                                </p:cTn>
                              </p:par>
                            </p:childTnLst>
                          </p:cTn>
                        </p:par>
                        <p:par>
                          <p:cTn id="54" fill="hold" nodeType="afterGroup">
                            <p:stCondLst>
                              <p:cond delay="4000"/>
                            </p:stCondLst>
                            <p:childTnLst>
                              <p:par>
                                <p:cTn id="55" presetID="22" presetClass="entr" presetSubtype="8" fill="hold" nodeType="afterEffect">
                                  <p:stCondLst>
                                    <p:cond delay="0"/>
                                  </p:stCondLst>
                                  <p:childTnLst>
                                    <p:set>
                                      <p:cBhvr>
                                        <p:cTn id="56" dur="1" fill="hold">
                                          <p:stCondLst>
                                            <p:cond delay="0"/>
                                          </p:stCondLst>
                                        </p:cTn>
                                        <p:tgtEl>
                                          <p:spTgt spid="60472"/>
                                        </p:tgtEl>
                                        <p:attrNameLst>
                                          <p:attrName>style.visibility</p:attrName>
                                        </p:attrNameLst>
                                      </p:cBhvr>
                                      <p:to>
                                        <p:strVal val="visible"/>
                                      </p:to>
                                    </p:set>
                                    <p:animEffect transition="in" filter="wipe(left)">
                                      <p:cBhvr>
                                        <p:cTn id="57" dur="500"/>
                                        <p:tgtEl>
                                          <p:spTgt spid="60472"/>
                                        </p:tgtEl>
                                      </p:cBhvr>
                                    </p:animEffect>
                                  </p:childTnLst>
                                </p:cTn>
                              </p:par>
                            </p:childTnLst>
                          </p:cTn>
                        </p:par>
                        <p:par>
                          <p:cTn id="58" fill="hold" nodeType="afterGroup">
                            <p:stCondLst>
                              <p:cond delay="4500"/>
                            </p:stCondLst>
                            <p:childTnLst>
                              <p:par>
                                <p:cTn id="59" presetID="18" presetClass="entr" presetSubtype="6" fill="hold" grpId="0" nodeType="afterEffect">
                                  <p:stCondLst>
                                    <p:cond delay="0"/>
                                  </p:stCondLst>
                                  <p:childTnLst>
                                    <p:set>
                                      <p:cBhvr>
                                        <p:cTn id="60" dur="1" fill="hold">
                                          <p:stCondLst>
                                            <p:cond delay="0"/>
                                          </p:stCondLst>
                                        </p:cTn>
                                        <p:tgtEl>
                                          <p:spTgt spid="60473"/>
                                        </p:tgtEl>
                                        <p:attrNameLst>
                                          <p:attrName>style.visibility</p:attrName>
                                        </p:attrNameLst>
                                      </p:cBhvr>
                                      <p:to>
                                        <p:strVal val="visible"/>
                                      </p:to>
                                    </p:set>
                                    <p:animEffect transition="in" filter="strips(downRight)">
                                      <p:cBhvr>
                                        <p:cTn id="61" dur="500"/>
                                        <p:tgtEl>
                                          <p:spTgt spid="60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65" grpId="0" autoUpdateAnimBg="0"/>
      <p:bldP spid="60467" grpId="0" autoUpdateAnimBg="0"/>
      <p:bldP spid="60469" grpId="0" autoUpdateAnimBg="0"/>
      <p:bldP spid="60471" grpId="0" autoUpdateAnimBg="0"/>
      <p:bldP spid="6047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476250" y="684213"/>
            <a:ext cx="866775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20000"/>
              </a:spcBef>
            </a:pPr>
            <a:r>
              <a:rPr lang="en-US" altLang="zh-CN" sz="2800" dirty="0">
                <a:latin typeface="+mn-lt"/>
                <a:ea typeface="楷体" pitchFamily="49" charset="-122"/>
              </a:rPr>
              <a:t>PAD</a:t>
            </a:r>
            <a:r>
              <a:rPr lang="zh-CN" altLang="en-US" sz="2800" dirty="0">
                <a:latin typeface="+mn-lt"/>
                <a:ea typeface="楷体" pitchFamily="49" charset="-122"/>
              </a:rPr>
              <a:t>图</a:t>
            </a:r>
            <a:r>
              <a:rPr lang="en-US" altLang="zh-CN" sz="2800" dirty="0">
                <a:latin typeface="+mn-lt"/>
                <a:ea typeface="楷体" pitchFamily="49" charset="-122"/>
              </a:rPr>
              <a:t>—</a:t>
            </a:r>
            <a:r>
              <a:rPr lang="zh-CN" altLang="en-US" sz="2800" dirty="0">
                <a:latin typeface="+mn-lt"/>
                <a:ea typeface="楷体" pitchFamily="49" charset="-122"/>
              </a:rPr>
              <a:t>问题分析图（</a:t>
            </a:r>
            <a:r>
              <a:rPr lang="en-US" altLang="zh-CN" sz="2800" dirty="0">
                <a:latin typeface="+mn-lt"/>
                <a:ea typeface="楷体" pitchFamily="49" charset="-122"/>
              </a:rPr>
              <a:t>problem Analysis Diagram</a:t>
            </a:r>
            <a:r>
              <a:rPr lang="zh-CN" altLang="en-US" sz="2800" dirty="0">
                <a:latin typeface="+mn-lt"/>
                <a:ea typeface="楷体" pitchFamily="49" charset="-122"/>
              </a:rPr>
              <a:t>）</a:t>
            </a:r>
          </a:p>
          <a:p>
            <a:pPr>
              <a:lnSpc>
                <a:spcPct val="80000"/>
              </a:lnSpc>
              <a:spcBef>
                <a:spcPct val="20000"/>
              </a:spcBef>
            </a:pPr>
            <a:r>
              <a:rPr lang="zh-CN" altLang="en-US" sz="2800" dirty="0">
                <a:latin typeface="+mn-lt"/>
                <a:ea typeface="楷体" pitchFamily="49" charset="-122"/>
              </a:rPr>
              <a:t>其基本控制结构如下：</a:t>
            </a:r>
          </a:p>
        </p:txBody>
      </p:sp>
      <p:grpSp>
        <p:nvGrpSpPr>
          <p:cNvPr id="42040" name="Group 56"/>
          <p:cNvGrpSpPr>
            <a:grpSpLocks/>
          </p:cNvGrpSpPr>
          <p:nvPr/>
        </p:nvGrpSpPr>
        <p:grpSpPr bwMode="auto">
          <a:xfrm>
            <a:off x="2276475" y="2528888"/>
            <a:ext cx="2787650" cy="1752600"/>
            <a:chOff x="1427" y="1594"/>
            <a:chExt cx="1756" cy="1104"/>
          </a:xfrm>
        </p:grpSpPr>
        <p:sp>
          <p:nvSpPr>
            <p:cNvPr id="64557" name="Rectangle 7"/>
            <p:cNvSpPr>
              <a:spLocks noChangeArrowheads="1"/>
            </p:cNvSpPr>
            <p:nvPr/>
          </p:nvSpPr>
          <p:spPr bwMode="auto">
            <a:xfrm>
              <a:off x="1427" y="1757"/>
              <a:ext cx="480" cy="451"/>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zh-CN" altLang="en-US" sz="2000">
                  <a:ea typeface="宋体" panose="02010600030101010101" pitchFamily="2" charset="-122"/>
                </a:rPr>
                <a:t>条件</a:t>
              </a:r>
              <a:endParaRPr lang="zh-CN" altLang="en-US" b="0">
                <a:solidFill>
                  <a:schemeClr val="tx1"/>
                </a:solidFill>
                <a:ea typeface="宋体" panose="02010600030101010101" pitchFamily="2" charset="-122"/>
              </a:endParaRPr>
            </a:p>
          </p:txBody>
        </p:sp>
        <p:sp>
          <p:nvSpPr>
            <p:cNvPr id="64558" name="AutoShape 8"/>
            <p:cNvSpPr>
              <a:spLocks noChangeArrowheads="1"/>
            </p:cNvSpPr>
            <p:nvPr/>
          </p:nvSpPr>
          <p:spPr bwMode="auto">
            <a:xfrm>
              <a:off x="1824" y="1949"/>
              <a:ext cx="432" cy="240"/>
            </a:xfrm>
            <a:prstGeom prst="rtTriangle">
              <a:avLst/>
            </a:prstGeom>
            <a:solidFill>
              <a:srgbClr val="003300"/>
            </a:solidFill>
            <a:ln>
              <a:noFill/>
            </a:ln>
            <a:effectLst/>
            <a:extLst>
              <a:ext uri="{91240B29-F687-4F45-9708-019B960494DF}">
                <a14:hiddenLine xmlns="" xmlns:a14="http://schemas.microsoft.com/office/drawing/2010/main" w="2857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endParaRPr lang="zh-CN" altLang="zh-CN" sz="2000">
                <a:ea typeface="宋体" panose="02010600030101010101" pitchFamily="2" charset="-122"/>
              </a:endParaRPr>
            </a:p>
          </p:txBody>
        </p:sp>
        <p:sp>
          <p:nvSpPr>
            <p:cNvPr id="64559" name="AutoShape 9"/>
            <p:cNvSpPr>
              <a:spLocks noChangeArrowheads="1"/>
            </p:cNvSpPr>
            <p:nvPr/>
          </p:nvSpPr>
          <p:spPr bwMode="auto">
            <a:xfrm flipV="1">
              <a:off x="1859" y="1757"/>
              <a:ext cx="432" cy="240"/>
            </a:xfrm>
            <a:prstGeom prst="rtTriangle">
              <a:avLst/>
            </a:prstGeom>
            <a:solidFill>
              <a:srgbClr val="003300"/>
            </a:solidFill>
            <a:ln>
              <a:noFill/>
            </a:ln>
            <a:effectLst/>
            <a:extLst>
              <a:ext uri="{91240B29-F687-4F45-9708-019B960494DF}">
                <a14:hiddenLine xmlns="" xmlns:a14="http://schemas.microsoft.com/office/drawing/2010/main" w="2857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endParaRPr lang="zh-CN" altLang="zh-CN" sz="2000" b="0">
                <a:solidFill>
                  <a:schemeClr val="tx1"/>
                </a:solidFill>
                <a:ea typeface="宋体" panose="02010600030101010101" pitchFamily="2" charset="-122"/>
              </a:endParaRPr>
            </a:p>
          </p:txBody>
        </p:sp>
        <p:sp>
          <p:nvSpPr>
            <p:cNvPr id="64560" name="Line 10"/>
            <p:cNvSpPr>
              <a:spLocks noChangeShapeType="1"/>
            </p:cNvSpPr>
            <p:nvPr/>
          </p:nvSpPr>
          <p:spPr bwMode="auto">
            <a:xfrm>
              <a:off x="1440" y="2208"/>
              <a:ext cx="1032" cy="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61" name="Line 11"/>
            <p:cNvSpPr>
              <a:spLocks noChangeShapeType="1"/>
            </p:cNvSpPr>
            <p:nvPr/>
          </p:nvSpPr>
          <p:spPr bwMode="auto">
            <a:xfrm>
              <a:off x="1820" y="1748"/>
              <a:ext cx="635" cy="9"/>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62" name="Rectangle 12"/>
            <p:cNvSpPr>
              <a:spLocks noChangeArrowheads="1"/>
            </p:cNvSpPr>
            <p:nvPr/>
          </p:nvSpPr>
          <p:spPr bwMode="auto">
            <a:xfrm>
              <a:off x="2463" y="1594"/>
              <a:ext cx="720" cy="288"/>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en-US" altLang="zh-CN" sz="2000">
                  <a:ea typeface="宋体" panose="02010600030101010101" pitchFamily="2" charset="-122"/>
                </a:rPr>
                <a:t>then</a:t>
              </a:r>
              <a:r>
                <a:rPr lang="zh-CN" altLang="en-US" sz="2000">
                  <a:ea typeface="宋体" panose="02010600030101010101" pitchFamily="2" charset="-122"/>
                </a:rPr>
                <a:t>部分</a:t>
              </a:r>
              <a:endParaRPr lang="zh-CN" altLang="en-US" b="0">
                <a:solidFill>
                  <a:schemeClr val="tx1"/>
                </a:solidFill>
                <a:ea typeface="宋体" panose="02010600030101010101" pitchFamily="2" charset="-122"/>
              </a:endParaRPr>
            </a:p>
          </p:txBody>
        </p:sp>
        <p:sp>
          <p:nvSpPr>
            <p:cNvPr id="64563" name="Rectangle 13"/>
            <p:cNvSpPr>
              <a:spLocks noChangeArrowheads="1"/>
            </p:cNvSpPr>
            <p:nvPr/>
          </p:nvSpPr>
          <p:spPr bwMode="auto">
            <a:xfrm>
              <a:off x="2462" y="2096"/>
              <a:ext cx="720" cy="288"/>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en-US" altLang="zh-CN" sz="2000">
                  <a:ea typeface="宋体" panose="02010600030101010101" pitchFamily="2" charset="-122"/>
                </a:rPr>
                <a:t>else</a:t>
              </a:r>
              <a:r>
                <a:rPr lang="zh-CN" altLang="en-US" sz="2000">
                  <a:ea typeface="宋体" panose="02010600030101010101" pitchFamily="2" charset="-122"/>
                </a:rPr>
                <a:t>部分</a:t>
              </a:r>
              <a:endParaRPr lang="zh-CN" altLang="en-US" b="0">
                <a:solidFill>
                  <a:schemeClr val="tx1"/>
                </a:solidFill>
                <a:ea typeface="宋体" panose="02010600030101010101" pitchFamily="2" charset="-122"/>
              </a:endParaRPr>
            </a:p>
          </p:txBody>
        </p:sp>
        <p:sp>
          <p:nvSpPr>
            <p:cNvPr id="64564" name="Text Box 36"/>
            <p:cNvSpPr txBox="1">
              <a:spLocks noChangeArrowheads="1"/>
            </p:cNvSpPr>
            <p:nvPr/>
          </p:nvSpPr>
          <p:spPr bwMode="auto">
            <a:xfrm>
              <a:off x="1872" y="2448"/>
              <a:ext cx="91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spcBef>
                  <a:spcPct val="50000"/>
                </a:spcBef>
              </a:pPr>
              <a:r>
                <a:rPr lang="zh-CN" altLang="en-US" sz="2000"/>
                <a:t>选择结构</a:t>
              </a:r>
              <a:endParaRPr lang="zh-CN" altLang="en-US" b="0">
                <a:ea typeface="宋体" panose="02010600030101010101" pitchFamily="2" charset="-122"/>
              </a:endParaRPr>
            </a:p>
          </p:txBody>
        </p:sp>
        <p:sp>
          <p:nvSpPr>
            <p:cNvPr id="64565" name="Line 40"/>
            <p:cNvSpPr>
              <a:spLocks noChangeShapeType="1"/>
            </p:cNvSpPr>
            <p:nvPr/>
          </p:nvSpPr>
          <p:spPr bwMode="auto">
            <a:xfrm flipV="1">
              <a:off x="1920" y="1757"/>
              <a:ext cx="371" cy="205"/>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66" name="Line 41"/>
            <p:cNvSpPr>
              <a:spLocks noChangeShapeType="1"/>
            </p:cNvSpPr>
            <p:nvPr/>
          </p:nvSpPr>
          <p:spPr bwMode="auto">
            <a:xfrm>
              <a:off x="1884" y="1975"/>
              <a:ext cx="420" cy="233"/>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67" name="Text Box 45"/>
            <p:cNvSpPr txBox="1">
              <a:spLocks noChangeArrowheads="1"/>
            </p:cNvSpPr>
            <p:nvPr/>
          </p:nvSpPr>
          <p:spPr bwMode="auto">
            <a:xfrm>
              <a:off x="1811" y="1722"/>
              <a:ext cx="384" cy="250"/>
            </a:xfrm>
            <a:prstGeom prst="rect">
              <a:avLst/>
            </a:prstGeom>
            <a:noFill/>
            <a:ln>
              <a:noFill/>
            </a:ln>
            <a:effectLst/>
            <a:extLst>
              <a:ext uri="{909E8E84-426E-40DD-AFC4-6F175D3DCCD1}">
                <a14:hiddenFill xmlns="" xmlns:a14="http://schemas.microsoft.com/office/drawing/2010/main">
                  <a:solidFill>
                    <a:srgbClr val="003300"/>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2000">
                  <a:ea typeface="宋体" panose="02010600030101010101" pitchFamily="2" charset="-122"/>
                </a:rPr>
                <a:t>T</a:t>
              </a:r>
              <a:endParaRPr lang="en-US" altLang="zh-CN" b="0">
                <a:solidFill>
                  <a:schemeClr val="tx1"/>
                </a:solidFill>
                <a:ea typeface="宋体" panose="02010600030101010101" pitchFamily="2" charset="-122"/>
              </a:endParaRPr>
            </a:p>
          </p:txBody>
        </p:sp>
        <p:sp>
          <p:nvSpPr>
            <p:cNvPr id="64568" name="Text Box 46"/>
            <p:cNvSpPr txBox="1">
              <a:spLocks noChangeArrowheads="1"/>
            </p:cNvSpPr>
            <p:nvPr/>
          </p:nvSpPr>
          <p:spPr bwMode="auto">
            <a:xfrm>
              <a:off x="1798" y="1984"/>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2000">
                  <a:ea typeface="宋体" panose="02010600030101010101" pitchFamily="2" charset="-122"/>
                </a:rPr>
                <a:t>F</a:t>
              </a:r>
              <a:endParaRPr lang="en-US" altLang="zh-CN" b="0">
                <a:solidFill>
                  <a:schemeClr val="tx1"/>
                </a:solidFill>
                <a:ea typeface="宋体" panose="02010600030101010101" pitchFamily="2" charset="-122"/>
              </a:endParaRPr>
            </a:p>
          </p:txBody>
        </p:sp>
      </p:grpSp>
      <p:grpSp>
        <p:nvGrpSpPr>
          <p:cNvPr id="42045" name="Group 61"/>
          <p:cNvGrpSpPr>
            <a:grpSpLocks/>
          </p:cNvGrpSpPr>
          <p:nvPr/>
        </p:nvGrpSpPr>
        <p:grpSpPr bwMode="auto">
          <a:xfrm>
            <a:off x="617538" y="1981200"/>
            <a:ext cx="1516062" cy="2533650"/>
            <a:chOff x="389" y="1248"/>
            <a:chExt cx="955" cy="1596"/>
          </a:xfrm>
        </p:grpSpPr>
        <p:sp>
          <p:nvSpPr>
            <p:cNvPr id="64551" name="Rectangle 3"/>
            <p:cNvSpPr>
              <a:spLocks noChangeArrowheads="1"/>
            </p:cNvSpPr>
            <p:nvPr/>
          </p:nvSpPr>
          <p:spPr bwMode="auto">
            <a:xfrm>
              <a:off x="528" y="1248"/>
              <a:ext cx="624" cy="288"/>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zh-CN" altLang="en-US" sz="2000">
                  <a:ea typeface="宋体" panose="02010600030101010101" pitchFamily="2" charset="-122"/>
                </a:rPr>
                <a:t>任务</a:t>
              </a:r>
              <a:r>
                <a:rPr lang="en-US" altLang="zh-CN" sz="2000">
                  <a:ea typeface="宋体" panose="02010600030101010101" pitchFamily="2" charset="-122"/>
                </a:rPr>
                <a:t>1</a:t>
              </a:r>
              <a:endParaRPr lang="en-US" altLang="zh-CN" sz="2000" b="0">
                <a:solidFill>
                  <a:schemeClr val="tx1"/>
                </a:solidFill>
                <a:ea typeface="宋体" panose="02010600030101010101" pitchFamily="2" charset="-122"/>
              </a:endParaRPr>
            </a:p>
          </p:txBody>
        </p:sp>
        <p:sp>
          <p:nvSpPr>
            <p:cNvPr id="64552" name="Rectangle 4"/>
            <p:cNvSpPr>
              <a:spLocks noChangeArrowheads="1"/>
            </p:cNvSpPr>
            <p:nvPr/>
          </p:nvSpPr>
          <p:spPr bwMode="auto">
            <a:xfrm>
              <a:off x="533" y="1730"/>
              <a:ext cx="624" cy="288"/>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zh-CN" altLang="en-US" sz="2000">
                  <a:ea typeface="宋体" panose="02010600030101010101" pitchFamily="2" charset="-122"/>
                </a:rPr>
                <a:t>任务</a:t>
              </a:r>
              <a:r>
                <a:rPr lang="en-US" altLang="zh-CN" sz="2000">
                  <a:ea typeface="宋体" panose="02010600030101010101" pitchFamily="2" charset="-122"/>
                </a:rPr>
                <a:t>2</a:t>
              </a:r>
              <a:endParaRPr lang="en-US" altLang="zh-CN" sz="2000">
                <a:solidFill>
                  <a:schemeClr val="tx1"/>
                </a:solidFill>
                <a:ea typeface="宋体" panose="02010600030101010101" pitchFamily="2" charset="-122"/>
              </a:endParaRPr>
            </a:p>
          </p:txBody>
        </p:sp>
        <p:sp>
          <p:nvSpPr>
            <p:cNvPr id="64553" name="Rectangle 5"/>
            <p:cNvSpPr>
              <a:spLocks noChangeArrowheads="1"/>
            </p:cNvSpPr>
            <p:nvPr/>
          </p:nvSpPr>
          <p:spPr bwMode="auto">
            <a:xfrm>
              <a:off x="533" y="2210"/>
              <a:ext cx="624" cy="288"/>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zh-CN" altLang="en-US" sz="2000">
                  <a:ea typeface="宋体" panose="02010600030101010101" pitchFamily="2" charset="-122"/>
                </a:rPr>
                <a:t>任务</a:t>
              </a:r>
              <a:r>
                <a:rPr lang="en-US" altLang="zh-CN" sz="2000">
                  <a:ea typeface="宋体" panose="02010600030101010101" pitchFamily="2" charset="-122"/>
                </a:rPr>
                <a:t>3</a:t>
              </a:r>
            </a:p>
          </p:txBody>
        </p:sp>
        <p:sp>
          <p:nvSpPr>
            <p:cNvPr id="64554" name="Line 6"/>
            <p:cNvSpPr>
              <a:spLocks noChangeShapeType="1"/>
            </p:cNvSpPr>
            <p:nvPr/>
          </p:nvSpPr>
          <p:spPr bwMode="auto">
            <a:xfrm>
              <a:off x="528" y="1248"/>
              <a:ext cx="0" cy="1248"/>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55" name="Text Box 35"/>
            <p:cNvSpPr txBox="1">
              <a:spLocks noChangeArrowheads="1"/>
            </p:cNvSpPr>
            <p:nvPr/>
          </p:nvSpPr>
          <p:spPr bwMode="auto">
            <a:xfrm>
              <a:off x="389" y="2594"/>
              <a:ext cx="955"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spcBef>
                  <a:spcPct val="50000"/>
                </a:spcBef>
              </a:pPr>
              <a:r>
                <a:rPr lang="en-US" altLang="zh-CN" sz="1800">
                  <a:solidFill>
                    <a:schemeClr val="tx1"/>
                  </a:solidFill>
                </a:rPr>
                <a:t> </a:t>
              </a:r>
              <a:r>
                <a:rPr lang="zh-CN" altLang="en-US" sz="2000"/>
                <a:t>顺序结构</a:t>
              </a:r>
              <a:endParaRPr lang="zh-CN" altLang="en-US" sz="1800"/>
            </a:p>
          </p:txBody>
        </p:sp>
        <p:sp>
          <p:nvSpPr>
            <p:cNvPr id="64556" name="Line 47"/>
            <p:cNvSpPr>
              <a:spLocks noChangeShapeType="1"/>
            </p:cNvSpPr>
            <p:nvPr/>
          </p:nvSpPr>
          <p:spPr bwMode="auto">
            <a:xfrm>
              <a:off x="528" y="2112"/>
              <a:ext cx="0" cy="384"/>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43" name="Group 59"/>
          <p:cNvGrpSpPr>
            <a:grpSpLocks/>
          </p:cNvGrpSpPr>
          <p:nvPr/>
        </p:nvGrpSpPr>
        <p:grpSpPr bwMode="auto">
          <a:xfrm>
            <a:off x="914400" y="4953000"/>
            <a:ext cx="3621088" cy="1082675"/>
            <a:chOff x="555" y="3275"/>
            <a:chExt cx="2281" cy="682"/>
          </a:xfrm>
        </p:grpSpPr>
        <p:sp>
          <p:nvSpPr>
            <p:cNvPr id="64546" name="Rectangle 29"/>
            <p:cNvSpPr>
              <a:spLocks noChangeArrowheads="1"/>
            </p:cNvSpPr>
            <p:nvPr/>
          </p:nvSpPr>
          <p:spPr bwMode="auto">
            <a:xfrm>
              <a:off x="555" y="3275"/>
              <a:ext cx="1235" cy="336"/>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r>
                <a:rPr lang="en-US" altLang="zh-CN" sz="2000">
                  <a:ea typeface="宋体" panose="02010600030101010101" pitchFamily="2" charset="-122"/>
                </a:rPr>
                <a:t>WHILE</a:t>
              </a:r>
              <a:r>
                <a:rPr lang="zh-CN" altLang="en-US" sz="2000">
                  <a:ea typeface="宋体" panose="02010600030101010101" pitchFamily="2" charset="-122"/>
                </a:rPr>
                <a:t>型条件</a:t>
              </a:r>
              <a:endParaRPr lang="zh-CN" altLang="en-US" b="0">
                <a:solidFill>
                  <a:schemeClr val="tx1"/>
                </a:solidFill>
                <a:ea typeface="宋体" panose="02010600030101010101" pitchFamily="2" charset="-122"/>
              </a:endParaRPr>
            </a:p>
          </p:txBody>
        </p:sp>
        <p:sp>
          <p:nvSpPr>
            <p:cNvPr id="64547" name="Rectangle 30"/>
            <p:cNvSpPr>
              <a:spLocks noChangeArrowheads="1"/>
            </p:cNvSpPr>
            <p:nvPr/>
          </p:nvSpPr>
          <p:spPr bwMode="auto">
            <a:xfrm>
              <a:off x="2020" y="3275"/>
              <a:ext cx="624" cy="336"/>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zh-CN" altLang="en-US" sz="2000">
                  <a:ea typeface="宋体" panose="02010600030101010101" pitchFamily="2" charset="-122"/>
                </a:rPr>
                <a:t>循环体</a:t>
              </a:r>
              <a:endParaRPr lang="zh-CN" altLang="en-US" sz="2000" b="0">
                <a:solidFill>
                  <a:schemeClr val="tx1"/>
                </a:solidFill>
                <a:ea typeface="宋体" panose="02010600030101010101" pitchFamily="2" charset="-122"/>
              </a:endParaRPr>
            </a:p>
          </p:txBody>
        </p:sp>
        <p:sp>
          <p:nvSpPr>
            <p:cNvPr id="64548" name="Line 31"/>
            <p:cNvSpPr>
              <a:spLocks noChangeShapeType="1"/>
            </p:cNvSpPr>
            <p:nvPr/>
          </p:nvSpPr>
          <p:spPr bwMode="auto">
            <a:xfrm>
              <a:off x="1788" y="3419"/>
              <a:ext cx="240" cy="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49" name="Text Box 38"/>
            <p:cNvSpPr txBox="1">
              <a:spLocks noChangeArrowheads="1"/>
            </p:cNvSpPr>
            <p:nvPr/>
          </p:nvSpPr>
          <p:spPr bwMode="auto">
            <a:xfrm>
              <a:off x="1012" y="3707"/>
              <a:ext cx="182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2000"/>
                <a:t>先判定型循环结构</a:t>
              </a:r>
            </a:p>
          </p:txBody>
        </p:sp>
        <p:sp>
          <p:nvSpPr>
            <p:cNvPr id="64550" name="Line 48"/>
            <p:cNvSpPr>
              <a:spLocks noChangeShapeType="1"/>
            </p:cNvSpPr>
            <p:nvPr/>
          </p:nvSpPr>
          <p:spPr bwMode="auto">
            <a:xfrm>
              <a:off x="1727" y="3289"/>
              <a:ext cx="0" cy="31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42044" name="Group 60"/>
          <p:cNvGrpSpPr>
            <a:grpSpLocks/>
          </p:cNvGrpSpPr>
          <p:nvPr/>
        </p:nvGrpSpPr>
        <p:grpSpPr bwMode="auto">
          <a:xfrm>
            <a:off x="4800600" y="4953000"/>
            <a:ext cx="3925888" cy="1008063"/>
            <a:chOff x="3037" y="3274"/>
            <a:chExt cx="2473" cy="635"/>
          </a:xfrm>
        </p:grpSpPr>
        <p:sp>
          <p:nvSpPr>
            <p:cNvPr id="64541" name="Rectangle 32"/>
            <p:cNvSpPr>
              <a:spLocks noChangeArrowheads="1"/>
            </p:cNvSpPr>
            <p:nvPr/>
          </p:nvSpPr>
          <p:spPr bwMode="auto">
            <a:xfrm>
              <a:off x="3037" y="3274"/>
              <a:ext cx="1176" cy="336"/>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r>
                <a:rPr lang="en-US" altLang="zh-CN" sz="2000">
                  <a:ea typeface="宋体" panose="02010600030101010101" pitchFamily="2" charset="-122"/>
                </a:rPr>
                <a:t>UNTIL</a:t>
              </a:r>
              <a:r>
                <a:rPr lang="zh-CN" altLang="en-US" sz="2000">
                  <a:ea typeface="宋体" panose="02010600030101010101" pitchFamily="2" charset="-122"/>
                </a:rPr>
                <a:t>型条件</a:t>
              </a:r>
              <a:endParaRPr lang="zh-CN" altLang="en-US" b="0">
                <a:solidFill>
                  <a:schemeClr val="tx1"/>
                </a:solidFill>
                <a:ea typeface="宋体" panose="02010600030101010101" pitchFamily="2" charset="-122"/>
              </a:endParaRPr>
            </a:p>
          </p:txBody>
        </p:sp>
        <p:sp>
          <p:nvSpPr>
            <p:cNvPr id="64542" name="Rectangle 33"/>
            <p:cNvSpPr>
              <a:spLocks noChangeArrowheads="1"/>
            </p:cNvSpPr>
            <p:nvPr/>
          </p:nvSpPr>
          <p:spPr bwMode="auto">
            <a:xfrm>
              <a:off x="4550" y="3275"/>
              <a:ext cx="624" cy="336"/>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zh-CN" altLang="en-US" sz="2000">
                  <a:ea typeface="宋体" panose="02010600030101010101" pitchFamily="2" charset="-122"/>
                </a:rPr>
                <a:t>循环体</a:t>
              </a:r>
              <a:endParaRPr lang="zh-CN" altLang="en-US" sz="2000" b="0">
                <a:solidFill>
                  <a:schemeClr val="tx1"/>
                </a:solidFill>
                <a:ea typeface="宋体" panose="02010600030101010101" pitchFamily="2" charset="-122"/>
              </a:endParaRPr>
            </a:p>
          </p:txBody>
        </p:sp>
        <p:sp>
          <p:nvSpPr>
            <p:cNvPr id="64543" name="Line 34"/>
            <p:cNvSpPr>
              <a:spLocks noChangeShapeType="1"/>
            </p:cNvSpPr>
            <p:nvPr/>
          </p:nvSpPr>
          <p:spPr bwMode="auto">
            <a:xfrm>
              <a:off x="4214" y="3419"/>
              <a:ext cx="336" cy="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44" name="Text Box 39"/>
            <p:cNvSpPr txBox="1">
              <a:spLocks noChangeArrowheads="1"/>
            </p:cNvSpPr>
            <p:nvPr/>
          </p:nvSpPr>
          <p:spPr bwMode="auto">
            <a:xfrm>
              <a:off x="3494" y="3659"/>
              <a:ext cx="201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2000"/>
                <a:t>后判定型循环结构</a:t>
              </a:r>
              <a:endParaRPr lang="zh-CN" altLang="en-US" b="0">
                <a:ea typeface="宋体" panose="02010600030101010101" pitchFamily="2" charset="-122"/>
              </a:endParaRPr>
            </a:p>
          </p:txBody>
        </p:sp>
        <p:sp>
          <p:nvSpPr>
            <p:cNvPr id="64545" name="Line 49"/>
            <p:cNvSpPr>
              <a:spLocks noChangeShapeType="1"/>
            </p:cNvSpPr>
            <p:nvPr/>
          </p:nvSpPr>
          <p:spPr bwMode="auto">
            <a:xfrm>
              <a:off x="4139" y="3279"/>
              <a:ext cx="0" cy="331"/>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42042" name="Group 58"/>
          <p:cNvGrpSpPr>
            <a:grpSpLocks/>
          </p:cNvGrpSpPr>
          <p:nvPr/>
        </p:nvGrpSpPr>
        <p:grpSpPr bwMode="auto">
          <a:xfrm>
            <a:off x="5486400" y="1295400"/>
            <a:ext cx="3108325" cy="3368675"/>
            <a:chOff x="3449" y="1056"/>
            <a:chExt cx="1958" cy="2122"/>
          </a:xfrm>
        </p:grpSpPr>
        <p:sp>
          <p:nvSpPr>
            <p:cNvPr id="64521" name="Rectangle 14"/>
            <p:cNvSpPr>
              <a:spLocks noChangeArrowheads="1"/>
            </p:cNvSpPr>
            <p:nvPr/>
          </p:nvSpPr>
          <p:spPr bwMode="auto">
            <a:xfrm>
              <a:off x="3449" y="1246"/>
              <a:ext cx="432" cy="1680"/>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r>
                <a:rPr lang="zh-CN" altLang="en-US" sz="1800">
                  <a:ea typeface="宋体" panose="02010600030101010101" pitchFamily="2" charset="-122"/>
                </a:rPr>
                <a:t>控</a:t>
              </a:r>
            </a:p>
            <a:p>
              <a:r>
                <a:rPr lang="zh-CN" altLang="en-US" sz="1800">
                  <a:ea typeface="宋体" panose="02010600030101010101" pitchFamily="2" charset="-122"/>
                </a:rPr>
                <a:t>制</a:t>
              </a:r>
            </a:p>
            <a:p>
              <a:r>
                <a:rPr lang="zh-CN" altLang="en-US" sz="1800">
                  <a:ea typeface="宋体" panose="02010600030101010101" pitchFamily="2" charset="-122"/>
                </a:rPr>
                <a:t>变</a:t>
              </a:r>
            </a:p>
            <a:p>
              <a:r>
                <a:rPr lang="zh-CN" altLang="en-US" sz="1800">
                  <a:ea typeface="宋体" panose="02010600030101010101" pitchFamily="2" charset="-122"/>
                </a:rPr>
                <a:t>量</a:t>
              </a:r>
            </a:p>
            <a:p>
              <a:r>
                <a:rPr lang="zh-CN" altLang="en-US" sz="1800">
                  <a:ea typeface="宋体" panose="02010600030101010101" pitchFamily="2" charset="-122"/>
                </a:rPr>
                <a:t> </a:t>
              </a:r>
              <a:endParaRPr lang="zh-CN" altLang="en-US" b="0">
                <a:solidFill>
                  <a:schemeClr val="tx1"/>
                </a:solidFill>
                <a:ea typeface="宋体" panose="02010600030101010101" pitchFamily="2" charset="-122"/>
              </a:endParaRPr>
            </a:p>
          </p:txBody>
        </p:sp>
        <p:sp>
          <p:nvSpPr>
            <p:cNvPr id="64522" name="AutoShape 15"/>
            <p:cNvSpPr>
              <a:spLocks noChangeArrowheads="1"/>
            </p:cNvSpPr>
            <p:nvPr/>
          </p:nvSpPr>
          <p:spPr bwMode="auto">
            <a:xfrm>
              <a:off x="3823" y="2638"/>
              <a:ext cx="432" cy="288"/>
            </a:xfrm>
            <a:prstGeom prst="rtTriangle">
              <a:avLst/>
            </a:prstGeom>
            <a:solidFill>
              <a:srgbClr val="003300"/>
            </a:solidFill>
            <a:ln>
              <a:noFill/>
            </a:ln>
            <a:effectLst/>
            <a:extLst>
              <a:ext uri="{91240B29-F687-4F45-9708-019B960494DF}">
                <a14:hiddenLine xmlns="" xmlns:a14="http://schemas.microsoft.com/office/drawing/2010/main" w="2857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4523" name="AutoShape 16"/>
            <p:cNvSpPr>
              <a:spLocks noChangeArrowheads="1"/>
            </p:cNvSpPr>
            <p:nvPr/>
          </p:nvSpPr>
          <p:spPr bwMode="auto">
            <a:xfrm flipV="1">
              <a:off x="3816" y="1272"/>
              <a:ext cx="432" cy="288"/>
            </a:xfrm>
            <a:prstGeom prst="rtTriangle">
              <a:avLst/>
            </a:prstGeom>
            <a:solidFill>
              <a:srgbClr val="003300"/>
            </a:solidFill>
            <a:ln>
              <a:noFill/>
            </a:ln>
            <a:effectLst/>
            <a:extLst>
              <a:ext uri="{91240B29-F687-4F45-9708-019B960494DF}">
                <a14:hiddenLine xmlns="" xmlns:a14="http://schemas.microsoft.com/office/drawing/2010/main" w="2857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endParaRPr lang="zh-CN" altLang="zh-CN" sz="2000">
                <a:ea typeface="宋体" panose="02010600030101010101" pitchFamily="2" charset="-122"/>
              </a:endParaRPr>
            </a:p>
          </p:txBody>
        </p:sp>
        <p:sp>
          <p:nvSpPr>
            <p:cNvPr id="64524" name="AutoShape 17"/>
            <p:cNvSpPr>
              <a:spLocks noChangeArrowheads="1"/>
            </p:cNvSpPr>
            <p:nvPr/>
          </p:nvSpPr>
          <p:spPr bwMode="auto">
            <a:xfrm rot="5290529">
              <a:off x="3684" y="1452"/>
              <a:ext cx="641" cy="617"/>
            </a:xfrm>
            <a:prstGeom prst="triangle">
              <a:avLst>
                <a:gd name="adj" fmla="val 50000"/>
              </a:avLst>
            </a:prstGeom>
            <a:solidFill>
              <a:srgbClr val="003300"/>
            </a:solidFill>
            <a:ln>
              <a:noFill/>
            </a:ln>
            <a:effectLst/>
            <a:extLst>
              <a:ext uri="{91240B29-F687-4F45-9708-019B960494DF}">
                <a14:hiddenLine xmlns="" xmlns:a14="http://schemas.microsoft.com/office/drawing/2010/main" w="2857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64525" name="Line 18"/>
            <p:cNvSpPr>
              <a:spLocks noChangeShapeType="1"/>
            </p:cNvSpPr>
            <p:nvPr/>
          </p:nvSpPr>
          <p:spPr bwMode="auto">
            <a:xfrm flipV="1">
              <a:off x="3792" y="1248"/>
              <a:ext cx="974" cy="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6" name="Line 19"/>
            <p:cNvSpPr>
              <a:spLocks noChangeShapeType="1"/>
            </p:cNvSpPr>
            <p:nvPr/>
          </p:nvSpPr>
          <p:spPr bwMode="auto">
            <a:xfrm flipV="1">
              <a:off x="3840" y="1248"/>
              <a:ext cx="432" cy="288"/>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7" name="Line 20"/>
            <p:cNvSpPr>
              <a:spLocks noChangeShapeType="1"/>
            </p:cNvSpPr>
            <p:nvPr/>
          </p:nvSpPr>
          <p:spPr bwMode="auto">
            <a:xfrm>
              <a:off x="3871" y="1534"/>
              <a:ext cx="432" cy="192"/>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Line 21"/>
            <p:cNvSpPr>
              <a:spLocks noChangeShapeType="1"/>
            </p:cNvSpPr>
            <p:nvPr/>
          </p:nvSpPr>
          <p:spPr bwMode="auto">
            <a:xfrm flipV="1">
              <a:off x="3882" y="1726"/>
              <a:ext cx="432" cy="288"/>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9" name="Line 22"/>
            <p:cNvSpPr>
              <a:spLocks noChangeShapeType="1"/>
            </p:cNvSpPr>
            <p:nvPr/>
          </p:nvSpPr>
          <p:spPr bwMode="auto">
            <a:xfrm>
              <a:off x="3871" y="2686"/>
              <a:ext cx="384" cy="24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0" name="Line 23"/>
            <p:cNvSpPr>
              <a:spLocks noChangeShapeType="1"/>
            </p:cNvSpPr>
            <p:nvPr/>
          </p:nvSpPr>
          <p:spPr bwMode="auto">
            <a:xfrm>
              <a:off x="5071" y="1882"/>
              <a:ext cx="0" cy="528"/>
            </a:xfrm>
            <a:prstGeom prst="line">
              <a:avLst/>
            </a:prstGeom>
            <a:noFill/>
            <a:ln w="28575">
              <a:solidFill>
                <a:schemeClr val="bg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1" name="Line 24"/>
            <p:cNvSpPr>
              <a:spLocks noChangeShapeType="1"/>
            </p:cNvSpPr>
            <p:nvPr/>
          </p:nvSpPr>
          <p:spPr bwMode="auto">
            <a:xfrm>
              <a:off x="3871" y="2926"/>
              <a:ext cx="915" cy="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2" name="Rectangle 25"/>
            <p:cNvSpPr>
              <a:spLocks noChangeArrowheads="1"/>
            </p:cNvSpPr>
            <p:nvPr/>
          </p:nvSpPr>
          <p:spPr bwMode="auto">
            <a:xfrm>
              <a:off x="4752" y="1056"/>
              <a:ext cx="624" cy="288"/>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zh-CN" altLang="en-US" sz="2000">
                  <a:ea typeface="宋体" panose="02010600030101010101" pitchFamily="2" charset="-122"/>
                </a:rPr>
                <a:t>任务</a:t>
              </a:r>
              <a:r>
                <a:rPr lang="en-US" altLang="zh-CN" sz="2000">
                  <a:ea typeface="宋体" panose="02010600030101010101" pitchFamily="2" charset="-122"/>
                </a:rPr>
                <a:t>1</a:t>
              </a:r>
              <a:endParaRPr lang="en-US" altLang="zh-CN" sz="2000" b="0">
                <a:solidFill>
                  <a:schemeClr val="tx1"/>
                </a:solidFill>
                <a:ea typeface="宋体" panose="02010600030101010101" pitchFamily="2" charset="-122"/>
              </a:endParaRPr>
            </a:p>
          </p:txBody>
        </p:sp>
        <p:sp>
          <p:nvSpPr>
            <p:cNvPr id="64533" name="Rectangle 26"/>
            <p:cNvSpPr>
              <a:spLocks noChangeArrowheads="1"/>
            </p:cNvSpPr>
            <p:nvPr/>
          </p:nvSpPr>
          <p:spPr bwMode="auto">
            <a:xfrm>
              <a:off x="4752" y="1440"/>
              <a:ext cx="624" cy="288"/>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zh-CN" altLang="en-US" sz="2000">
                  <a:ea typeface="宋体" panose="02010600030101010101" pitchFamily="2" charset="-122"/>
                </a:rPr>
                <a:t>任务</a:t>
              </a:r>
              <a:r>
                <a:rPr lang="en-US" altLang="zh-CN" sz="2000">
                  <a:ea typeface="宋体" panose="02010600030101010101" pitchFamily="2" charset="-122"/>
                </a:rPr>
                <a:t>2</a:t>
              </a:r>
              <a:endParaRPr lang="en-US" altLang="zh-CN" sz="2000" b="0">
                <a:solidFill>
                  <a:schemeClr val="tx1"/>
                </a:solidFill>
                <a:ea typeface="宋体" panose="02010600030101010101" pitchFamily="2" charset="-122"/>
              </a:endParaRPr>
            </a:p>
          </p:txBody>
        </p:sp>
        <p:sp>
          <p:nvSpPr>
            <p:cNvPr id="64534" name="Line 27"/>
            <p:cNvSpPr>
              <a:spLocks noChangeShapeType="1"/>
            </p:cNvSpPr>
            <p:nvPr/>
          </p:nvSpPr>
          <p:spPr bwMode="auto">
            <a:xfrm>
              <a:off x="4303" y="1726"/>
              <a:ext cx="465" cy="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5" name="Rectangle 28"/>
            <p:cNvSpPr>
              <a:spLocks noChangeArrowheads="1"/>
            </p:cNvSpPr>
            <p:nvPr/>
          </p:nvSpPr>
          <p:spPr bwMode="auto">
            <a:xfrm>
              <a:off x="4783" y="2638"/>
              <a:ext cx="624" cy="288"/>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zh-CN" altLang="en-US" sz="2000">
                  <a:ea typeface="宋体" panose="02010600030101010101" pitchFamily="2" charset="-122"/>
                </a:rPr>
                <a:t>任务</a:t>
              </a:r>
              <a:r>
                <a:rPr lang="en-US" altLang="zh-CN" sz="2000">
                  <a:ea typeface="宋体" panose="02010600030101010101" pitchFamily="2" charset="-122"/>
                </a:rPr>
                <a:t>n</a:t>
              </a:r>
              <a:endParaRPr lang="en-US" altLang="zh-CN" sz="2000" b="0">
                <a:solidFill>
                  <a:schemeClr val="tx1"/>
                </a:solidFill>
                <a:ea typeface="宋体" panose="02010600030101010101" pitchFamily="2" charset="-122"/>
              </a:endParaRPr>
            </a:p>
          </p:txBody>
        </p:sp>
        <p:sp>
          <p:nvSpPr>
            <p:cNvPr id="64536" name="Text Box 37"/>
            <p:cNvSpPr txBox="1">
              <a:spLocks noChangeArrowheads="1"/>
            </p:cNvSpPr>
            <p:nvPr/>
          </p:nvSpPr>
          <p:spPr bwMode="auto">
            <a:xfrm>
              <a:off x="3840" y="2928"/>
              <a:ext cx="148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2000"/>
                <a:t>多分支选择结构</a:t>
              </a:r>
            </a:p>
          </p:txBody>
        </p:sp>
        <p:sp>
          <p:nvSpPr>
            <p:cNvPr id="64537" name="Text Box 42"/>
            <p:cNvSpPr txBox="1">
              <a:spLocks noChangeArrowheads="1"/>
            </p:cNvSpPr>
            <p:nvPr/>
          </p:nvSpPr>
          <p:spPr bwMode="auto">
            <a:xfrm>
              <a:off x="3744" y="1200"/>
              <a:ext cx="62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1800">
                  <a:ea typeface="宋体" panose="02010600030101010101" pitchFamily="2" charset="-122"/>
                </a:rPr>
                <a:t>值 </a:t>
              </a:r>
              <a:r>
                <a:rPr lang="en-US" altLang="zh-CN" sz="2000">
                  <a:ea typeface="宋体" panose="02010600030101010101" pitchFamily="2" charset="-122"/>
                </a:rPr>
                <a:t>1</a:t>
              </a:r>
              <a:endParaRPr lang="en-US" altLang="zh-CN" b="0">
                <a:solidFill>
                  <a:schemeClr val="tx1"/>
                </a:solidFill>
                <a:ea typeface="宋体" panose="02010600030101010101" pitchFamily="2" charset="-122"/>
              </a:endParaRPr>
            </a:p>
          </p:txBody>
        </p:sp>
        <p:sp>
          <p:nvSpPr>
            <p:cNvPr id="64538" name="Text Box 43"/>
            <p:cNvSpPr txBox="1">
              <a:spLocks noChangeArrowheads="1"/>
            </p:cNvSpPr>
            <p:nvPr/>
          </p:nvSpPr>
          <p:spPr bwMode="auto">
            <a:xfrm>
              <a:off x="3792" y="1632"/>
              <a:ext cx="52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1800">
                  <a:ea typeface="宋体" panose="02010600030101010101" pitchFamily="2" charset="-122"/>
                </a:rPr>
                <a:t>值 </a:t>
              </a:r>
              <a:r>
                <a:rPr lang="en-US" altLang="zh-CN" sz="1800">
                  <a:ea typeface="宋体" panose="02010600030101010101" pitchFamily="2" charset="-122"/>
                </a:rPr>
                <a:t>2</a:t>
              </a:r>
              <a:endParaRPr lang="en-US" altLang="zh-CN" b="0">
                <a:solidFill>
                  <a:schemeClr val="tx1"/>
                </a:solidFill>
                <a:ea typeface="宋体" panose="02010600030101010101" pitchFamily="2" charset="-122"/>
              </a:endParaRPr>
            </a:p>
          </p:txBody>
        </p:sp>
        <p:sp>
          <p:nvSpPr>
            <p:cNvPr id="64539" name="Text Box 44"/>
            <p:cNvSpPr txBox="1">
              <a:spLocks noChangeArrowheads="1"/>
            </p:cNvSpPr>
            <p:nvPr/>
          </p:nvSpPr>
          <p:spPr bwMode="auto">
            <a:xfrm>
              <a:off x="3744" y="2688"/>
              <a:ext cx="52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en-US" sz="1800">
                  <a:ea typeface="宋体" panose="02010600030101010101" pitchFamily="2" charset="-122"/>
                </a:rPr>
                <a:t>值 </a:t>
              </a:r>
              <a:r>
                <a:rPr lang="en-US" altLang="zh-CN" sz="2000">
                  <a:ea typeface="宋体" panose="02010600030101010101" pitchFamily="2" charset="-122"/>
                </a:rPr>
                <a:t>n</a:t>
              </a:r>
              <a:endParaRPr lang="en-US" altLang="zh-CN" b="0">
                <a:solidFill>
                  <a:schemeClr val="tx1"/>
                </a:solidFill>
                <a:ea typeface="宋体" panose="02010600030101010101" pitchFamily="2" charset="-122"/>
              </a:endParaRPr>
            </a:p>
          </p:txBody>
        </p:sp>
        <p:sp>
          <p:nvSpPr>
            <p:cNvPr id="64540" name="Line 50"/>
            <p:cNvSpPr>
              <a:spLocks noChangeShapeType="1"/>
            </p:cNvSpPr>
            <p:nvPr/>
          </p:nvSpPr>
          <p:spPr bwMode="auto">
            <a:xfrm>
              <a:off x="4176" y="1968"/>
              <a:ext cx="0" cy="528"/>
            </a:xfrm>
            <a:prstGeom prst="line">
              <a:avLst/>
            </a:prstGeom>
            <a:noFill/>
            <a:ln w="28575">
              <a:solidFill>
                <a:schemeClr val="bg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035" name="Rectangle 51"/>
          <p:cNvSpPr>
            <a:spLocks noGrp="1" noChangeArrowheads="1"/>
          </p:cNvSpPr>
          <p:nvPr>
            <p:ph type="title" idx="4294967295"/>
          </p:nvPr>
        </p:nvSpPr>
        <p:spPr>
          <a:xfrm>
            <a:off x="611188" y="98425"/>
            <a:ext cx="7874000" cy="630238"/>
          </a:xfrm>
        </p:spPr>
        <p:txBody>
          <a:bodyPr/>
          <a:lstStyle/>
          <a:p>
            <a:pPr eaLnBrk="1" hangingPunct="1">
              <a:defRPr/>
            </a:pPr>
            <a:r>
              <a:rPr lang="en-US" altLang="zh-CN" sz="2800" b="1" dirty="0" smtClean="0">
                <a:solidFill>
                  <a:schemeClr val="bg1"/>
                </a:solidFill>
                <a:effectLst>
                  <a:outerShdw blurRad="38100" dist="38100" dir="2700000" algn="tl">
                    <a:srgbClr val="C0C0C0"/>
                  </a:outerShdw>
                </a:effectLst>
                <a:latin typeface="楷体" pitchFamily="49" charset="-122"/>
                <a:ea typeface="楷体" pitchFamily="49" charset="-122"/>
              </a:rPr>
              <a:t>PAD</a:t>
            </a:r>
            <a:r>
              <a:rPr lang="zh-CN" altLang="en-US" sz="2800" b="1" dirty="0" smtClean="0">
                <a:solidFill>
                  <a:schemeClr val="bg1"/>
                </a:solidFill>
                <a:effectLst>
                  <a:outerShdw blurRad="38100" dist="38100" dir="2700000" algn="tl">
                    <a:srgbClr val="C0C0C0"/>
                  </a:outerShdw>
                </a:effectLst>
                <a:latin typeface="楷体" pitchFamily="49" charset="-122"/>
                <a:ea typeface="楷体" pitchFamily="49" charset="-122"/>
              </a:rPr>
              <a:t>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2045"/>
                                        </p:tgtEl>
                                        <p:attrNameLst>
                                          <p:attrName>style.visibility</p:attrName>
                                        </p:attrNameLst>
                                      </p:cBhvr>
                                      <p:to>
                                        <p:strVal val="visible"/>
                                      </p:to>
                                    </p:set>
                                    <p:animEffect transition="in" filter="wipe(up)">
                                      <p:cBhvr>
                                        <p:cTn id="7" dur="500"/>
                                        <p:tgtEl>
                                          <p:spTgt spid="42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040"/>
                                        </p:tgtEl>
                                        <p:attrNameLst>
                                          <p:attrName>style.visibility</p:attrName>
                                        </p:attrNameLst>
                                      </p:cBhvr>
                                      <p:to>
                                        <p:strVal val="visible"/>
                                      </p:to>
                                    </p:set>
                                    <p:animEffect transition="in" filter="wipe(left)">
                                      <p:cBhvr>
                                        <p:cTn id="12" dur="500"/>
                                        <p:tgtEl>
                                          <p:spTgt spid="42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2042"/>
                                        </p:tgtEl>
                                        <p:attrNameLst>
                                          <p:attrName>style.visibility</p:attrName>
                                        </p:attrNameLst>
                                      </p:cBhvr>
                                      <p:to>
                                        <p:strVal val="visible"/>
                                      </p:to>
                                    </p:set>
                                    <p:animEffect transition="in" filter="wipe(left)">
                                      <p:cBhvr>
                                        <p:cTn id="17" dur="500"/>
                                        <p:tgtEl>
                                          <p:spTgt spid="420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043"/>
                                        </p:tgtEl>
                                        <p:attrNameLst>
                                          <p:attrName>style.visibility</p:attrName>
                                        </p:attrNameLst>
                                      </p:cBhvr>
                                      <p:to>
                                        <p:strVal val="visible"/>
                                      </p:to>
                                    </p:set>
                                    <p:animEffect transition="in" filter="wipe(left)">
                                      <p:cBhvr>
                                        <p:cTn id="22" dur="500"/>
                                        <p:tgtEl>
                                          <p:spTgt spid="420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2044"/>
                                        </p:tgtEl>
                                        <p:attrNameLst>
                                          <p:attrName>style.visibility</p:attrName>
                                        </p:attrNameLst>
                                      </p:cBhvr>
                                      <p:to>
                                        <p:strVal val="visible"/>
                                      </p:to>
                                    </p:set>
                                    <p:animEffect transition="in" filter="wipe(left)">
                                      <p:cBhvr>
                                        <p:cTn id="27" dur="500"/>
                                        <p:tgtEl>
                                          <p:spTgt spid="42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42910" y="330200"/>
            <a:ext cx="850109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zh-CN" altLang="zh-CN" sz="2800" dirty="0">
                <a:latin typeface="+mn-lt"/>
                <a:ea typeface="楷体" pitchFamily="49" charset="-122"/>
              </a:rPr>
              <a:t>例1：对数组</a:t>
            </a:r>
            <a:r>
              <a:rPr lang="en-US" altLang="zh-CN" sz="2800" dirty="0">
                <a:latin typeface="+mn-lt"/>
                <a:ea typeface="楷体" pitchFamily="49" charset="-122"/>
              </a:rPr>
              <a:t>X</a:t>
            </a:r>
            <a:r>
              <a:rPr lang="zh-CN" altLang="zh-CN" sz="2800" dirty="0">
                <a:latin typeface="+mn-lt"/>
                <a:ea typeface="楷体" pitchFamily="49" charset="-122"/>
              </a:rPr>
              <a:t>进行排序。 “自顶而下，逐步求精”</a:t>
            </a:r>
            <a:endParaRPr lang="zh-CN" altLang="en-US" sz="2800" dirty="0">
              <a:latin typeface="+mn-lt"/>
              <a:ea typeface="楷体" pitchFamily="49" charset="-122"/>
            </a:endParaRPr>
          </a:p>
        </p:txBody>
      </p:sp>
      <p:sp>
        <p:nvSpPr>
          <p:cNvPr id="43011" name="Rectangle 3"/>
          <p:cNvSpPr>
            <a:spLocks noChangeArrowheads="1"/>
          </p:cNvSpPr>
          <p:nvPr/>
        </p:nvSpPr>
        <p:spPr bwMode="auto">
          <a:xfrm>
            <a:off x="3711575" y="4106863"/>
            <a:ext cx="990600" cy="360362"/>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en-US" altLang="zh-CN" sz="2000">
                <a:ea typeface="宋体" panose="02010600030101010101" pitchFamily="2" charset="-122"/>
              </a:rPr>
              <a:t>J</a:t>
            </a:r>
            <a:r>
              <a:rPr lang="zh-CN" altLang="en-US" sz="2000">
                <a:ea typeface="宋体" panose="02010600030101010101" pitchFamily="2" charset="-122"/>
              </a:rPr>
              <a:t>：</a:t>
            </a:r>
            <a:r>
              <a:rPr lang="en-US" altLang="zh-CN" sz="2000">
                <a:ea typeface="宋体" panose="02010600030101010101" pitchFamily="2" charset="-122"/>
              </a:rPr>
              <a:t>=h</a:t>
            </a:r>
            <a:endParaRPr lang="en-US" altLang="zh-CN" sz="2000" b="0">
              <a:solidFill>
                <a:schemeClr val="tx1"/>
              </a:solidFill>
              <a:ea typeface="宋体" panose="02010600030101010101" pitchFamily="2" charset="-122"/>
            </a:endParaRPr>
          </a:p>
        </p:txBody>
      </p:sp>
      <p:sp>
        <p:nvSpPr>
          <p:cNvPr id="43012" name="Rectangle 4"/>
          <p:cNvSpPr>
            <a:spLocks noChangeArrowheads="1"/>
          </p:cNvSpPr>
          <p:nvPr/>
        </p:nvSpPr>
        <p:spPr bwMode="auto">
          <a:xfrm>
            <a:off x="3711575" y="4686300"/>
            <a:ext cx="1697038" cy="390525"/>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r>
              <a:rPr lang="en-US" altLang="zh-CN" sz="1800">
                <a:ea typeface="宋体" panose="02010600030101010101" pitchFamily="2" charset="-122"/>
              </a:rPr>
              <a:t>k</a:t>
            </a:r>
            <a:r>
              <a:rPr lang="zh-CN" altLang="en-US" sz="2000">
                <a:ea typeface="宋体" panose="02010600030101010101" pitchFamily="2" charset="-122"/>
              </a:rPr>
              <a:t>：</a:t>
            </a:r>
            <a:r>
              <a:rPr lang="en-US" altLang="zh-CN" sz="2000">
                <a:ea typeface="宋体" panose="02010600030101010101" pitchFamily="2" charset="-122"/>
              </a:rPr>
              <a:t>=h+1</a:t>
            </a:r>
            <a:r>
              <a:rPr lang="zh-CN" altLang="en-US" sz="2000">
                <a:ea typeface="宋体" panose="02010600030101010101" pitchFamily="2" charset="-122"/>
              </a:rPr>
              <a:t>，</a:t>
            </a:r>
            <a:r>
              <a:rPr lang="en-US" altLang="zh-CN" sz="2000">
                <a:ea typeface="宋体" panose="02010600030101010101" pitchFamily="2" charset="-122"/>
              </a:rPr>
              <a:t>n</a:t>
            </a:r>
            <a:endParaRPr lang="en-US" altLang="zh-CN" sz="2000">
              <a:solidFill>
                <a:schemeClr val="tx1"/>
              </a:solidFill>
              <a:ea typeface="宋体" panose="02010600030101010101" pitchFamily="2" charset="-122"/>
            </a:endParaRPr>
          </a:p>
        </p:txBody>
      </p:sp>
      <p:sp>
        <p:nvSpPr>
          <p:cNvPr id="43013" name="Line 5"/>
          <p:cNvSpPr>
            <a:spLocks noChangeShapeType="1"/>
          </p:cNvSpPr>
          <p:nvPr/>
        </p:nvSpPr>
        <p:spPr bwMode="auto">
          <a:xfrm>
            <a:off x="3711575" y="4373563"/>
            <a:ext cx="0" cy="68580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8" name="Rectangle 10"/>
          <p:cNvSpPr>
            <a:spLocks noChangeArrowheads="1"/>
          </p:cNvSpPr>
          <p:nvPr/>
        </p:nvSpPr>
        <p:spPr bwMode="auto">
          <a:xfrm>
            <a:off x="7004050" y="4357688"/>
            <a:ext cx="847725" cy="376237"/>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en-US" altLang="zh-CN" sz="2000">
                <a:ea typeface="宋体" panose="02010600030101010101" pitchFamily="2" charset="-122"/>
              </a:rPr>
              <a:t>J:=k</a:t>
            </a:r>
            <a:endParaRPr lang="en-US" altLang="zh-CN" b="0">
              <a:solidFill>
                <a:schemeClr val="tx1"/>
              </a:solidFill>
              <a:ea typeface="宋体" panose="02010600030101010101" pitchFamily="2" charset="-122"/>
            </a:endParaRPr>
          </a:p>
        </p:txBody>
      </p:sp>
      <p:sp>
        <p:nvSpPr>
          <p:cNvPr id="43019" name="Rectangle 11"/>
          <p:cNvSpPr>
            <a:spLocks noChangeArrowheads="1"/>
          </p:cNvSpPr>
          <p:nvPr/>
        </p:nvSpPr>
        <p:spPr bwMode="auto">
          <a:xfrm>
            <a:off x="2166938" y="1370013"/>
            <a:ext cx="1516062" cy="352425"/>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r>
              <a:rPr lang="en-US" altLang="zh-CN" sz="1800">
                <a:ea typeface="宋体" panose="02010600030101010101" pitchFamily="2" charset="-122"/>
              </a:rPr>
              <a:t>H</a:t>
            </a:r>
            <a:r>
              <a:rPr lang="zh-CN" altLang="en-US" sz="1800">
                <a:ea typeface="宋体" panose="02010600030101010101" pitchFamily="2" charset="-122"/>
              </a:rPr>
              <a:t>：</a:t>
            </a:r>
            <a:r>
              <a:rPr lang="en-US" altLang="zh-CN" sz="1800">
                <a:ea typeface="宋体" panose="02010600030101010101" pitchFamily="2" charset="-122"/>
              </a:rPr>
              <a:t>=1</a:t>
            </a:r>
            <a:r>
              <a:rPr lang="zh-CN" altLang="en-US" sz="1800">
                <a:ea typeface="宋体" panose="02010600030101010101" pitchFamily="2" charset="-122"/>
              </a:rPr>
              <a:t>，</a:t>
            </a:r>
            <a:r>
              <a:rPr lang="en-US" altLang="zh-CN" sz="1800">
                <a:ea typeface="宋体" panose="02010600030101010101" pitchFamily="2" charset="-122"/>
              </a:rPr>
              <a:t>n-1</a:t>
            </a:r>
            <a:endParaRPr lang="en-US" altLang="zh-CN" sz="1800" b="0">
              <a:solidFill>
                <a:schemeClr val="tx1"/>
              </a:solidFill>
              <a:ea typeface="宋体" panose="02010600030101010101" pitchFamily="2" charset="-122"/>
            </a:endParaRPr>
          </a:p>
        </p:txBody>
      </p:sp>
      <p:sp>
        <p:nvSpPr>
          <p:cNvPr id="43020" name="Rectangle 12"/>
          <p:cNvSpPr>
            <a:spLocks noChangeArrowheads="1"/>
          </p:cNvSpPr>
          <p:nvPr/>
        </p:nvSpPr>
        <p:spPr bwMode="auto">
          <a:xfrm>
            <a:off x="4067175" y="1350963"/>
            <a:ext cx="1647825" cy="369887"/>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zh-CN" altLang="en-US" sz="1800">
                <a:ea typeface="宋体" panose="02010600030101010101" pitchFamily="2" charset="-122"/>
              </a:rPr>
              <a:t>排好第</a:t>
            </a:r>
            <a:r>
              <a:rPr lang="en-US" altLang="zh-CN" sz="1800">
                <a:ea typeface="宋体" panose="02010600030101010101" pitchFamily="2" charset="-122"/>
              </a:rPr>
              <a:t>h</a:t>
            </a:r>
            <a:r>
              <a:rPr lang="zh-CN" altLang="en-US" sz="1800">
                <a:ea typeface="宋体" panose="02010600030101010101" pitchFamily="2" charset="-122"/>
              </a:rPr>
              <a:t>个</a:t>
            </a:r>
            <a:r>
              <a:rPr lang="en-US" altLang="zh-CN" sz="1800">
                <a:ea typeface="宋体" panose="02010600030101010101" pitchFamily="2" charset="-122"/>
              </a:rPr>
              <a:t>X </a:t>
            </a:r>
            <a:r>
              <a:rPr lang="en-US" altLang="zh-CN" sz="1600">
                <a:ea typeface="宋体" panose="02010600030101010101" pitchFamily="2" charset="-122"/>
              </a:rPr>
              <a:t>[h]</a:t>
            </a:r>
            <a:endParaRPr lang="en-US" altLang="zh-CN" sz="1800" b="0">
              <a:solidFill>
                <a:schemeClr val="tx1"/>
              </a:solidFill>
              <a:ea typeface="宋体" panose="02010600030101010101" pitchFamily="2" charset="-122"/>
            </a:endParaRPr>
          </a:p>
        </p:txBody>
      </p:sp>
      <p:sp>
        <p:nvSpPr>
          <p:cNvPr id="43021" name="Line 13"/>
          <p:cNvSpPr>
            <a:spLocks noChangeShapeType="1"/>
          </p:cNvSpPr>
          <p:nvPr/>
        </p:nvSpPr>
        <p:spPr bwMode="auto">
          <a:xfrm>
            <a:off x="3686175" y="1579563"/>
            <a:ext cx="381000" cy="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2" name="Rectangle 14"/>
          <p:cNvSpPr>
            <a:spLocks noChangeArrowheads="1"/>
          </p:cNvSpPr>
          <p:nvPr/>
        </p:nvSpPr>
        <p:spPr bwMode="auto">
          <a:xfrm>
            <a:off x="3708400" y="5368925"/>
            <a:ext cx="1276350" cy="1123950"/>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r>
              <a:rPr lang="en-US" altLang="zh-CN" sz="1800">
                <a:ea typeface="宋体" panose="02010600030101010101" pitchFamily="2" charset="-122"/>
              </a:rPr>
              <a:t>W:=X[h]</a:t>
            </a:r>
          </a:p>
          <a:p>
            <a:r>
              <a:rPr lang="en-US" altLang="zh-CN" sz="1800">
                <a:ea typeface="宋体" panose="02010600030101010101" pitchFamily="2" charset="-122"/>
              </a:rPr>
              <a:t>X[h]:=X[j]</a:t>
            </a:r>
          </a:p>
          <a:p>
            <a:r>
              <a:rPr lang="en-US" altLang="zh-CN" sz="1800">
                <a:ea typeface="宋体" panose="02010600030101010101" pitchFamily="2" charset="-122"/>
              </a:rPr>
              <a:t>X[j]:=</a:t>
            </a:r>
            <a:r>
              <a:rPr lang="en-US" altLang="zh-CN" b="0">
                <a:ea typeface="宋体" panose="02010600030101010101" pitchFamily="2" charset="-122"/>
              </a:rPr>
              <a:t>w</a:t>
            </a:r>
          </a:p>
        </p:txBody>
      </p:sp>
      <p:sp>
        <p:nvSpPr>
          <p:cNvPr id="43025" name="Line 17"/>
          <p:cNvSpPr>
            <a:spLocks noChangeShapeType="1"/>
          </p:cNvSpPr>
          <p:nvPr/>
        </p:nvSpPr>
        <p:spPr bwMode="auto">
          <a:xfrm>
            <a:off x="3582988" y="1392238"/>
            <a:ext cx="0" cy="312737"/>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5548" name="Text Box 18"/>
          <p:cNvSpPr txBox="1">
            <a:spLocks noChangeArrowheads="1"/>
          </p:cNvSpPr>
          <p:nvPr/>
        </p:nvSpPr>
        <p:spPr bwMode="auto">
          <a:xfrm>
            <a:off x="987425" y="3349625"/>
            <a:ext cx="60118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sz="2000" b="0">
                <a:solidFill>
                  <a:schemeClr val="tx1"/>
                </a:solidFill>
                <a:ea typeface="宋体" panose="02010600030101010101" pitchFamily="2" charset="-122"/>
              </a:rPr>
              <a:t> </a:t>
            </a:r>
            <a:endParaRPr lang="en-US" altLang="zh-CN" sz="1600">
              <a:solidFill>
                <a:schemeClr val="tx1"/>
              </a:solidFill>
              <a:ea typeface="宋体" panose="02010600030101010101" pitchFamily="2" charset="-122"/>
            </a:endParaRPr>
          </a:p>
        </p:txBody>
      </p:sp>
      <p:sp>
        <p:nvSpPr>
          <p:cNvPr id="43027" name="Text Box 19"/>
          <p:cNvSpPr txBox="1">
            <a:spLocks noChangeArrowheads="1"/>
          </p:cNvSpPr>
          <p:nvPr/>
        </p:nvSpPr>
        <p:spPr bwMode="auto">
          <a:xfrm>
            <a:off x="1028700" y="850900"/>
            <a:ext cx="5434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ea typeface="宋体" panose="02010600030101010101" pitchFamily="2" charset="-122"/>
                <a:sym typeface="Monotype Sorts" pitchFamily="2" charset="2"/>
              </a:rPr>
              <a:t>1</a:t>
            </a:r>
            <a:r>
              <a:rPr lang="zh-CN" altLang="en-US">
                <a:ea typeface="宋体" panose="02010600030101010101" pitchFamily="2" charset="-122"/>
                <a:sym typeface="Monotype Sorts" pitchFamily="2" charset="2"/>
              </a:rPr>
              <a:t>、</a:t>
            </a:r>
            <a:r>
              <a:rPr lang="zh-CN" altLang="en-US">
                <a:sym typeface="Monotype Sorts" pitchFamily="2" charset="2"/>
              </a:rPr>
              <a:t>循环一次，排好一个</a:t>
            </a:r>
            <a:r>
              <a:rPr lang="en-US" altLang="zh-CN">
                <a:sym typeface="Monotype Sorts" pitchFamily="2" charset="2"/>
              </a:rPr>
              <a:t>X[h]</a:t>
            </a:r>
            <a:endParaRPr lang="en-US" altLang="zh-CN">
              <a:ea typeface="宋体" panose="02010600030101010101" pitchFamily="2" charset="-122"/>
            </a:endParaRPr>
          </a:p>
        </p:txBody>
      </p:sp>
      <p:sp>
        <p:nvSpPr>
          <p:cNvPr id="43028" name="Rectangle 20"/>
          <p:cNvSpPr>
            <a:spLocks noChangeArrowheads="1"/>
          </p:cNvSpPr>
          <p:nvPr/>
        </p:nvSpPr>
        <p:spPr bwMode="auto">
          <a:xfrm>
            <a:off x="2149475" y="2406650"/>
            <a:ext cx="1647825" cy="352425"/>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zh-CN" altLang="en-US" sz="1800">
                <a:ea typeface="宋体" panose="02010600030101010101" pitchFamily="2" charset="-122"/>
              </a:rPr>
              <a:t>排好第</a:t>
            </a:r>
            <a:r>
              <a:rPr lang="en-US" altLang="zh-CN" sz="1800">
                <a:ea typeface="宋体" panose="02010600030101010101" pitchFamily="2" charset="-122"/>
              </a:rPr>
              <a:t>H</a:t>
            </a:r>
            <a:r>
              <a:rPr lang="zh-CN" altLang="en-US" sz="1800">
                <a:ea typeface="宋体" panose="02010600030101010101" pitchFamily="2" charset="-122"/>
              </a:rPr>
              <a:t>个</a:t>
            </a:r>
            <a:r>
              <a:rPr lang="en-US" altLang="zh-CN" sz="1800">
                <a:ea typeface="宋体" panose="02010600030101010101" pitchFamily="2" charset="-122"/>
              </a:rPr>
              <a:t>X </a:t>
            </a:r>
            <a:r>
              <a:rPr lang="en-US" altLang="zh-CN" sz="1600">
                <a:ea typeface="宋体" panose="02010600030101010101" pitchFamily="2" charset="-122"/>
              </a:rPr>
              <a:t>[h]</a:t>
            </a:r>
            <a:endParaRPr lang="en-US" altLang="zh-CN" sz="1800" b="0">
              <a:solidFill>
                <a:schemeClr val="tx1"/>
              </a:solidFill>
              <a:ea typeface="宋体" panose="02010600030101010101" pitchFamily="2" charset="-122"/>
            </a:endParaRPr>
          </a:p>
        </p:txBody>
      </p:sp>
      <p:sp>
        <p:nvSpPr>
          <p:cNvPr id="43029" name="Rectangle 21"/>
          <p:cNvSpPr>
            <a:spLocks noChangeArrowheads="1"/>
          </p:cNvSpPr>
          <p:nvPr/>
        </p:nvSpPr>
        <p:spPr bwMode="auto">
          <a:xfrm>
            <a:off x="4044950" y="2162175"/>
            <a:ext cx="3173413" cy="363538"/>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zh-CN" altLang="en-US" sz="1800">
                <a:ea typeface="宋体" panose="02010600030101010101" pitchFamily="2" charset="-122"/>
              </a:rPr>
              <a:t>找 </a:t>
            </a:r>
            <a:r>
              <a:rPr lang="en-US" altLang="zh-CN" sz="1800">
                <a:ea typeface="宋体" panose="02010600030101010101" pitchFamily="2" charset="-122"/>
              </a:rPr>
              <a:t>X[J]= MAX</a:t>
            </a:r>
            <a:r>
              <a:rPr lang="zh-CN" altLang="en-US" sz="1800">
                <a:ea typeface="宋体" panose="02010600030101010101" pitchFamily="2" charset="-122"/>
              </a:rPr>
              <a:t>（</a:t>
            </a:r>
            <a:r>
              <a:rPr lang="en-US" altLang="zh-CN" sz="1800">
                <a:ea typeface="宋体" panose="02010600030101010101" pitchFamily="2" charset="-122"/>
              </a:rPr>
              <a:t>X</a:t>
            </a:r>
            <a:r>
              <a:rPr lang="en-US" altLang="zh-CN" sz="1600">
                <a:ea typeface="宋体" panose="02010600030101010101" pitchFamily="2" charset="-122"/>
              </a:rPr>
              <a:t>[h]…</a:t>
            </a:r>
            <a:r>
              <a:rPr lang="en-US" altLang="zh-CN" sz="1800">
                <a:ea typeface="宋体" panose="02010600030101010101" pitchFamily="2" charset="-122"/>
              </a:rPr>
              <a:t>X</a:t>
            </a:r>
            <a:r>
              <a:rPr lang="en-US" altLang="zh-CN" sz="1600">
                <a:ea typeface="宋体" panose="02010600030101010101" pitchFamily="2" charset="-122"/>
              </a:rPr>
              <a:t>[n]</a:t>
            </a:r>
            <a:r>
              <a:rPr lang="zh-CN" altLang="en-US" sz="1600">
                <a:ea typeface="宋体" panose="02010600030101010101" pitchFamily="2" charset="-122"/>
              </a:rPr>
              <a:t>）</a:t>
            </a:r>
            <a:endParaRPr lang="zh-CN" altLang="en-US" sz="2000" b="0">
              <a:solidFill>
                <a:schemeClr val="tx1"/>
              </a:solidFill>
              <a:ea typeface="宋体" panose="02010600030101010101" pitchFamily="2" charset="-122"/>
            </a:endParaRPr>
          </a:p>
        </p:txBody>
      </p:sp>
      <p:sp>
        <p:nvSpPr>
          <p:cNvPr id="43030" name="Rectangle 22"/>
          <p:cNvSpPr>
            <a:spLocks noChangeArrowheads="1"/>
          </p:cNvSpPr>
          <p:nvPr/>
        </p:nvSpPr>
        <p:spPr bwMode="auto">
          <a:xfrm>
            <a:off x="4044950" y="2774950"/>
            <a:ext cx="1943100" cy="350838"/>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r>
              <a:rPr lang="zh-CN" altLang="en-US" sz="1800">
                <a:ea typeface="宋体" panose="02010600030101010101" pitchFamily="2" charset="-122"/>
              </a:rPr>
              <a:t>交换 </a:t>
            </a:r>
            <a:r>
              <a:rPr lang="en-US" altLang="zh-CN" sz="1800">
                <a:ea typeface="宋体" panose="02010600030101010101" pitchFamily="2" charset="-122"/>
              </a:rPr>
              <a:t>X</a:t>
            </a:r>
            <a:r>
              <a:rPr lang="en-US" altLang="zh-CN" sz="1600">
                <a:ea typeface="宋体" panose="02010600030101010101" pitchFamily="2" charset="-122"/>
              </a:rPr>
              <a:t>[J] </a:t>
            </a:r>
            <a:r>
              <a:rPr lang="zh-CN" altLang="en-US" sz="1800">
                <a:ea typeface="宋体" panose="02010600030101010101" pitchFamily="2" charset="-122"/>
              </a:rPr>
              <a:t>和 </a:t>
            </a:r>
            <a:r>
              <a:rPr lang="en-US" altLang="zh-CN" sz="1800">
                <a:ea typeface="宋体" panose="02010600030101010101" pitchFamily="2" charset="-122"/>
              </a:rPr>
              <a:t>X</a:t>
            </a:r>
            <a:r>
              <a:rPr lang="en-US" altLang="zh-CN" sz="1600">
                <a:ea typeface="宋体" panose="02010600030101010101" pitchFamily="2" charset="-122"/>
              </a:rPr>
              <a:t>[h]</a:t>
            </a:r>
            <a:endParaRPr lang="en-US" altLang="zh-CN" sz="1600">
              <a:solidFill>
                <a:schemeClr val="tx1"/>
              </a:solidFill>
              <a:ea typeface="宋体" panose="02010600030101010101" pitchFamily="2" charset="-122"/>
            </a:endParaRPr>
          </a:p>
        </p:txBody>
      </p:sp>
      <p:sp>
        <p:nvSpPr>
          <p:cNvPr id="43031" name="Line 23"/>
          <p:cNvSpPr>
            <a:spLocks noChangeShapeType="1"/>
          </p:cNvSpPr>
          <p:nvPr/>
        </p:nvSpPr>
        <p:spPr bwMode="auto">
          <a:xfrm>
            <a:off x="4044950" y="2206625"/>
            <a:ext cx="1588" cy="871538"/>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2" name="Line 24"/>
          <p:cNvSpPr>
            <a:spLocks noChangeShapeType="1"/>
          </p:cNvSpPr>
          <p:nvPr/>
        </p:nvSpPr>
        <p:spPr bwMode="auto">
          <a:xfrm flipV="1">
            <a:off x="3784600" y="2605088"/>
            <a:ext cx="242888" cy="3175"/>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033" name="Text Box 25"/>
          <p:cNvSpPr txBox="1">
            <a:spLocks noChangeArrowheads="1"/>
          </p:cNvSpPr>
          <p:nvPr/>
        </p:nvSpPr>
        <p:spPr bwMode="auto">
          <a:xfrm>
            <a:off x="998538" y="1822450"/>
            <a:ext cx="17462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ea typeface="宋体" panose="02010600030101010101" pitchFamily="2" charset="-122"/>
                <a:sym typeface="Monotype Sorts" pitchFamily="2" charset="2"/>
              </a:rPr>
              <a:t>2</a:t>
            </a:r>
            <a:r>
              <a:rPr lang="zh-CN" altLang="en-US">
                <a:ea typeface="宋体" panose="02010600030101010101" pitchFamily="2" charset="-122"/>
                <a:sym typeface="Monotype Sorts" pitchFamily="2" charset="2"/>
              </a:rPr>
              <a:t>、</a:t>
            </a:r>
            <a:r>
              <a:rPr lang="zh-CN" altLang="en-US">
                <a:sym typeface="Monotype Sorts" pitchFamily="2" charset="2"/>
              </a:rPr>
              <a:t>细化</a:t>
            </a:r>
            <a:endParaRPr lang="zh-CN" altLang="en-US" b="0"/>
          </a:p>
        </p:txBody>
      </p:sp>
      <p:grpSp>
        <p:nvGrpSpPr>
          <p:cNvPr id="43057" name="Group 49"/>
          <p:cNvGrpSpPr>
            <a:grpSpLocks/>
          </p:cNvGrpSpPr>
          <p:nvPr/>
        </p:nvGrpSpPr>
        <p:grpSpPr bwMode="auto">
          <a:xfrm>
            <a:off x="5632450" y="4584700"/>
            <a:ext cx="1411288" cy="685800"/>
            <a:chOff x="3548" y="2888"/>
            <a:chExt cx="889" cy="432"/>
          </a:xfrm>
        </p:grpSpPr>
        <p:sp>
          <p:nvSpPr>
            <p:cNvPr id="65577" name="Rectangle 6"/>
            <p:cNvSpPr>
              <a:spLocks noChangeArrowheads="1"/>
            </p:cNvSpPr>
            <p:nvPr/>
          </p:nvSpPr>
          <p:spPr bwMode="auto">
            <a:xfrm>
              <a:off x="3552" y="2888"/>
              <a:ext cx="480" cy="432"/>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lnSpc>
                  <a:spcPct val="70000"/>
                </a:lnSpc>
              </a:pPr>
              <a:r>
                <a:rPr lang="en-US" altLang="zh-CN" sz="1600">
                  <a:ea typeface="宋体" panose="02010600030101010101" pitchFamily="2" charset="-122"/>
                </a:rPr>
                <a:t>X[k]</a:t>
              </a:r>
            </a:p>
            <a:p>
              <a:pPr algn="ctr">
                <a:lnSpc>
                  <a:spcPct val="70000"/>
                </a:lnSpc>
              </a:pPr>
              <a:r>
                <a:rPr lang="en-US" altLang="zh-CN" sz="2000">
                  <a:ea typeface="宋体" panose="02010600030101010101" pitchFamily="2" charset="-122"/>
                </a:rPr>
                <a:t>&gt;</a:t>
              </a:r>
            </a:p>
            <a:p>
              <a:pPr algn="ctr">
                <a:lnSpc>
                  <a:spcPct val="70000"/>
                </a:lnSpc>
              </a:pPr>
              <a:r>
                <a:rPr lang="en-US" altLang="zh-CN" sz="1600">
                  <a:ea typeface="宋体" panose="02010600030101010101" pitchFamily="2" charset="-122"/>
                </a:rPr>
                <a:t>X[J]</a:t>
              </a:r>
              <a:endParaRPr lang="en-US" altLang="zh-CN" sz="2000">
                <a:solidFill>
                  <a:schemeClr val="tx1"/>
                </a:solidFill>
                <a:ea typeface="宋体" panose="02010600030101010101" pitchFamily="2" charset="-122"/>
              </a:endParaRPr>
            </a:p>
          </p:txBody>
        </p:sp>
        <p:sp>
          <p:nvSpPr>
            <p:cNvPr id="65578" name="AutoShape 7"/>
            <p:cNvSpPr>
              <a:spLocks noChangeArrowheads="1"/>
            </p:cNvSpPr>
            <p:nvPr/>
          </p:nvSpPr>
          <p:spPr bwMode="auto">
            <a:xfrm>
              <a:off x="3984" y="3080"/>
              <a:ext cx="432" cy="240"/>
            </a:xfrm>
            <a:prstGeom prst="rtTriangle">
              <a:avLst/>
            </a:prstGeom>
            <a:solidFill>
              <a:srgbClr val="003300"/>
            </a:solidFill>
            <a:ln>
              <a:noFill/>
            </a:ln>
            <a:effectLst/>
            <a:extLs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endParaRPr lang="zh-CN" altLang="zh-CN" sz="2000">
                <a:ea typeface="宋体" panose="02010600030101010101" pitchFamily="2" charset="-122"/>
              </a:endParaRPr>
            </a:p>
          </p:txBody>
        </p:sp>
        <p:sp>
          <p:nvSpPr>
            <p:cNvPr id="65579" name="AutoShape 8"/>
            <p:cNvSpPr>
              <a:spLocks noChangeArrowheads="1"/>
            </p:cNvSpPr>
            <p:nvPr/>
          </p:nvSpPr>
          <p:spPr bwMode="auto">
            <a:xfrm flipV="1">
              <a:off x="3984" y="2888"/>
              <a:ext cx="432" cy="240"/>
            </a:xfrm>
            <a:prstGeom prst="rtTriangle">
              <a:avLst/>
            </a:prstGeom>
            <a:solidFill>
              <a:srgbClr val="003300"/>
            </a:solidFill>
            <a:ln>
              <a:noFill/>
            </a:ln>
            <a:effectLst/>
            <a:extLs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a:endParaRPr lang="zh-CN" altLang="zh-CN" sz="2000" b="0">
                <a:solidFill>
                  <a:schemeClr val="tx1"/>
                </a:solidFill>
                <a:ea typeface="宋体" panose="02010600030101010101" pitchFamily="2" charset="-122"/>
              </a:endParaRPr>
            </a:p>
          </p:txBody>
        </p:sp>
        <p:sp>
          <p:nvSpPr>
            <p:cNvPr id="65580" name="Line 9"/>
            <p:cNvSpPr>
              <a:spLocks noChangeShapeType="1"/>
            </p:cNvSpPr>
            <p:nvPr/>
          </p:nvSpPr>
          <p:spPr bwMode="auto">
            <a:xfrm>
              <a:off x="3552" y="3320"/>
              <a:ext cx="882" cy="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1" name="Line 15"/>
            <p:cNvSpPr>
              <a:spLocks noChangeShapeType="1"/>
            </p:cNvSpPr>
            <p:nvPr/>
          </p:nvSpPr>
          <p:spPr bwMode="auto">
            <a:xfrm flipV="1">
              <a:off x="4032" y="2888"/>
              <a:ext cx="384" cy="192"/>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2" name="Line 16"/>
            <p:cNvSpPr>
              <a:spLocks noChangeShapeType="1"/>
            </p:cNvSpPr>
            <p:nvPr/>
          </p:nvSpPr>
          <p:spPr bwMode="auto">
            <a:xfrm>
              <a:off x="4005" y="3080"/>
              <a:ext cx="432" cy="24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3" name="Line 26"/>
            <p:cNvSpPr>
              <a:spLocks noChangeShapeType="1"/>
            </p:cNvSpPr>
            <p:nvPr/>
          </p:nvSpPr>
          <p:spPr bwMode="auto">
            <a:xfrm flipV="1">
              <a:off x="3548" y="2891"/>
              <a:ext cx="860" cy="2"/>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43035" name="Line 27"/>
          <p:cNvSpPr>
            <a:spLocks noChangeShapeType="1"/>
          </p:cNvSpPr>
          <p:nvPr/>
        </p:nvSpPr>
        <p:spPr bwMode="auto">
          <a:xfrm flipH="1">
            <a:off x="5260975" y="4692650"/>
            <a:ext cx="1588" cy="388938"/>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036" name="Line 28"/>
          <p:cNvSpPr>
            <a:spLocks noChangeShapeType="1"/>
          </p:cNvSpPr>
          <p:nvPr/>
        </p:nvSpPr>
        <p:spPr bwMode="auto">
          <a:xfrm flipV="1">
            <a:off x="5408613" y="4900613"/>
            <a:ext cx="214312" cy="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037" name="Text Box 29"/>
          <p:cNvSpPr txBox="1">
            <a:spLocks noChangeArrowheads="1"/>
          </p:cNvSpPr>
          <p:nvPr/>
        </p:nvSpPr>
        <p:spPr bwMode="auto">
          <a:xfrm>
            <a:off x="2443163" y="4135438"/>
            <a:ext cx="539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solidFill>
                  <a:srgbClr val="FFFF00"/>
                </a:solidFill>
                <a:ea typeface="宋体" panose="02010600030101010101" pitchFamily="2" charset="-122"/>
              </a:rPr>
              <a:t>(a)</a:t>
            </a:r>
          </a:p>
        </p:txBody>
      </p:sp>
      <p:sp>
        <p:nvSpPr>
          <p:cNvPr id="43038" name="Text Box 30"/>
          <p:cNvSpPr txBox="1">
            <a:spLocks noChangeArrowheads="1"/>
          </p:cNvSpPr>
          <p:nvPr/>
        </p:nvSpPr>
        <p:spPr bwMode="auto">
          <a:xfrm>
            <a:off x="6054725" y="2641600"/>
            <a:ext cx="557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solidFill>
                  <a:srgbClr val="FFFF00"/>
                </a:solidFill>
                <a:ea typeface="宋体" panose="02010600030101010101" pitchFamily="2" charset="-122"/>
              </a:rPr>
              <a:t>(b)</a:t>
            </a:r>
            <a:endParaRPr lang="en-US" altLang="zh-CN" b="0">
              <a:solidFill>
                <a:srgbClr val="FFFF00"/>
              </a:solidFill>
              <a:ea typeface="宋体" panose="02010600030101010101" pitchFamily="2" charset="-122"/>
            </a:endParaRPr>
          </a:p>
        </p:txBody>
      </p:sp>
      <p:sp>
        <p:nvSpPr>
          <p:cNvPr id="43039" name="Text Box 31"/>
          <p:cNvSpPr txBox="1">
            <a:spLocks noChangeArrowheads="1"/>
          </p:cNvSpPr>
          <p:nvPr/>
        </p:nvSpPr>
        <p:spPr bwMode="auto">
          <a:xfrm>
            <a:off x="2446338" y="5534025"/>
            <a:ext cx="5572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solidFill>
                  <a:srgbClr val="FFFF00"/>
                </a:solidFill>
                <a:ea typeface="宋体" panose="02010600030101010101" pitchFamily="2" charset="-122"/>
              </a:rPr>
              <a:t>(b)</a:t>
            </a:r>
            <a:endParaRPr lang="en-US" altLang="zh-CN" b="0">
              <a:solidFill>
                <a:srgbClr val="FFFF00"/>
              </a:solidFill>
              <a:ea typeface="宋体" panose="02010600030101010101" pitchFamily="2" charset="-122"/>
            </a:endParaRPr>
          </a:p>
        </p:txBody>
      </p:sp>
      <p:sp>
        <p:nvSpPr>
          <p:cNvPr id="43040" name="Text Box 32"/>
          <p:cNvSpPr txBox="1">
            <a:spLocks noChangeArrowheads="1"/>
          </p:cNvSpPr>
          <p:nvPr/>
        </p:nvSpPr>
        <p:spPr bwMode="auto">
          <a:xfrm>
            <a:off x="7375525" y="2039938"/>
            <a:ext cx="539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solidFill>
                  <a:srgbClr val="FFFF00"/>
                </a:solidFill>
                <a:ea typeface="宋体" panose="02010600030101010101" pitchFamily="2" charset="-122"/>
              </a:rPr>
              <a:t>(a)</a:t>
            </a:r>
          </a:p>
        </p:txBody>
      </p:sp>
      <p:sp>
        <p:nvSpPr>
          <p:cNvPr id="43041" name="Text Box 33"/>
          <p:cNvSpPr txBox="1">
            <a:spLocks noChangeArrowheads="1"/>
          </p:cNvSpPr>
          <p:nvPr/>
        </p:nvSpPr>
        <p:spPr bwMode="auto">
          <a:xfrm>
            <a:off x="1012825" y="3443288"/>
            <a:ext cx="55800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spcBef>
                <a:spcPct val="50000"/>
              </a:spcBef>
            </a:pPr>
            <a:r>
              <a:rPr lang="en-US" altLang="zh-CN">
                <a:latin typeface="楷体_GB2312" pitchFamily="49" charset="-122"/>
                <a:sym typeface="Monotype Sorts" pitchFamily="2" charset="2"/>
              </a:rPr>
              <a:t>3</a:t>
            </a:r>
            <a:r>
              <a:rPr lang="zh-CN" altLang="en-US">
                <a:latin typeface="楷体_GB2312" pitchFamily="49" charset="-122"/>
                <a:sym typeface="Monotype Sorts" pitchFamily="2" charset="2"/>
              </a:rPr>
              <a:t>、</a:t>
            </a:r>
            <a:r>
              <a:rPr lang="zh-CN" altLang="en-US">
                <a:latin typeface="楷体_GB2312" pitchFamily="49" charset="-122"/>
              </a:rPr>
              <a:t>连接各图，构成完整的</a:t>
            </a:r>
            <a:r>
              <a:rPr lang="en-US" altLang="zh-CN">
                <a:latin typeface="楷体_GB2312" pitchFamily="49" charset="-122"/>
              </a:rPr>
              <a:t>PAD</a:t>
            </a:r>
            <a:r>
              <a:rPr lang="zh-CN" altLang="en-US">
                <a:latin typeface="楷体_GB2312" pitchFamily="49" charset="-122"/>
              </a:rPr>
              <a:t>图</a:t>
            </a:r>
            <a:endParaRPr lang="zh-CN" altLang="en-US" b="0">
              <a:ea typeface="宋体" panose="02010600030101010101" pitchFamily="2" charset="-122"/>
            </a:endParaRPr>
          </a:p>
        </p:txBody>
      </p:sp>
      <p:sp>
        <p:nvSpPr>
          <p:cNvPr id="43042" name="Rectangle 34"/>
          <p:cNvSpPr>
            <a:spLocks noChangeArrowheads="1"/>
          </p:cNvSpPr>
          <p:nvPr/>
        </p:nvSpPr>
        <p:spPr bwMode="auto">
          <a:xfrm>
            <a:off x="2171700" y="1390650"/>
            <a:ext cx="1516063" cy="336550"/>
          </a:xfrm>
          <a:prstGeom prst="rect">
            <a:avLst/>
          </a:prstGeom>
          <a:solidFill>
            <a:srgbClr val="FFFFCC"/>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r>
              <a:rPr lang="en-US" altLang="zh-CN" sz="1800">
                <a:solidFill>
                  <a:schemeClr val="tx1"/>
                </a:solidFill>
                <a:ea typeface="宋体" panose="02010600030101010101" pitchFamily="2" charset="-122"/>
              </a:rPr>
              <a:t>H</a:t>
            </a:r>
            <a:r>
              <a:rPr lang="zh-CN" altLang="en-US" sz="1800">
                <a:solidFill>
                  <a:schemeClr val="tx1"/>
                </a:solidFill>
                <a:ea typeface="宋体" panose="02010600030101010101" pitchFamily="2" charset="-122"/>
              </a:rPr>
              <a:t>：</a:t>
            </a:r>
            <a:r>
              <a:rPr lang="en-US" altLang="zh-CN" sz="1800">
                <a:solidFill>
                  <a:schemeClr val="tx1"/>
                </a:solidFill>
                <a:ea typeface="宋体" panose="02010600030101010101" pitchFamily="2" charset="-122"/>
              </a:rPr>
              <a:t>=1</a:t>
            </a:r>
            <a:r>
              <a:rPr lang="zh-CN" altLang="en-US" sz="1800">
                <a:solidFill>
                  <a:schemeClr val="tx1"/>
                </a:solidFill>
                <a:ea typeface="宋体" panose="02010600030101010101" pitchFamily="2" charset="-122"/>
              </a:rPr>
              <a:t>，</a:t>
            </a:r>
            <a:r>
              <a:rPr lang="en-US" altLang="zh-CN" sz="1800">
                <a:solidFill>
                  <a:schemeClr val="tx1"/>
                </a:solidFill>
                <a:ea typeface="宋体" panose="02010600030101010101" pitchFamily="2" charset="-122"/>
              </a:rPr>
              <a:t>n-1</a:t>
            </a:r>
            <a:endParaRPr lang="en-US" altLang="zh-CN" sz="1800" b="0">
              <a:solidFill>
                <a:schemeClr val="tx1"/>
              </a:solidFill>
              <a:ea typeface="宋体" panose="02010600030101010101" pitchFamily="2" charset="-122"/>
            </a:endParaRPr>
          </a:p>
        </p:txBody>
      </p:sp>
      <p:sp>
        <p:nvSpPr>
          <p:cNvPr id="43043" name="Line 35"/>
          <p:cNvSpPr>
            <a:spLocks noChangeShapeType="1"/>
          </p:cNvSpPr>
          <p:nvPr/>
        </p:nvSpPr>
        <p:spPr bwMode="auto">
          <a:xfrm flipH="1">
            <a:off x="3587750" y="1363663"/>
            <a:ext cx="0" cy="325437"/>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044" name="Rectangle 36"/>
          <p:cNvSpPr>
            <a:spLocks noChangeArrowheads="1"/>
          </p:cNvSpPr>
          <p:nvPr/>
        </p:nvSpPr>
        <p:spPr bwMode="auto">
          <a:xfrm>
            <a:off x="2176463" y="1379538"/>
            <a:ext cx="1516062" cy="336550"/>
          </a:xfrm>
          <a:prstGeom prst="rect">
            <a:avLst/>
          </a:prstGeom>
          <a:solidFill>
            <a:srgbClr val="FFFFCC"/>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r>
              <a:rPr lang="en-US" altLang="zh-CN" sz="1800">
                <a:solidFill>
                  <a:schemeClr val="tx1"/>
                </a:solidFill>
                <a:ea typeface="宋体" panose="02010600030101010101" pitchFamily="2" charset="-122"/>
              </a:rPr>
              <a:t>H</a:t>
            </a:r>
            <a:r>
              <a:rPr lang="zh-CN" altLang="en-US" sz="1800">
                <a:solidFill>
                  <a:schemeClr val="tx1"/>
                </a:solidFill>
                <a:ea typeface="宋体" panose="02010600030101010101" pitchFamily="2" charset="-122"/>
              </a:rPr>
              <a:t>：</a:t>
            </a:r>
            <a:r>
              <a:rPr lang="en-US" altLang="zh-CN" sz="1800">
                <a:solidFill>
                  <a:schemeClr val="tx1"/>
                </a:solidFill>
                <a:ea typeface="宋体" panose="02010600030101010101" pitchFamily="2" charset="-122"/>
              </a:rPr>
              <a:t>=1</a:t>
            </a:r>
            <a:r>
              <a:rPr lang="zh-CN" altLang="en-US" sz="1800">
                <a:solidFill>
                  <a:schemeClr val="tx1"/>
                </a:solidFill>
                <a:ea typeface="宋体" panose="02010600030101010101" pitchFamily="2" charset="-122"/>
              </a:rPr>
              <a:t>，</a:t>
            </a:r>
            <a:r>
              <a:rPr lang="en-US" altLang="zh-CN" sz="1800">
                <a:solidFill>
                  <a:schemeClr val="tx1"/>
                </a:solidFill>
                <a:ea typeface="宋体" panose="02010600030101010101" pitchFamily="2" charset="-122"/>
              </a:rPr>
              <a:t>n-1</a:t>
            </a:r>
            <a:endParaRPr lang="en-US" altLang="zh-CN" sz="1800" b="0">
              <a:solidFill>
                <a:schemeClr val="tx1"/>
              </a:solidFill>
              <a:ea typeface="宋体" panose="02010600030101010101" pitchFamily="2" charset="-122"/>
            </a:endParaRPr>
          </a:p>
        </p:txBody>
      </p:sp>
      <p:sp>
        <p:nvSpPr>
          <p:cNvPr id="43045" name="Line 37"/>
          <p:cNvSpPr>
            <a:spLocks noChangeShapeType="1"/>
          </p:cNvSpPr>
          <p:nvPr/>
        </p:nvSpPr>
        <p:spPr bwMode="auto">
          <a:xfrm flipH="1">
            <a:off x="3592513" y="1333500"/>
            <a:ext cx="0" cy="39687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046" name="Rectangle 38"/>
          <p:cNvSpPr>
            <a:spLocks noChangeArrowheads="1"/>
          </p:cNvSpPr>
          <p:nvPr/>
        </p:nvSpPr>
        <p:spPr bwMode="auto">
          <a:xfrm>
            <a:off x="1697038" y="4984750"/>
            <a:ext cx="1516062" cy="352425"/>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r>
              <a:rPr lang="en-US" altLang="zh-CN" sz="1800">
                <a:ea typeface="宋体" panose="02010600030101010101" pitchFamily="2" charset="-122"/>
              </a:rPr>
              <a:t>H</a:t>
            </a:r>
            <a:r>
              <a:rPr lang="zh-CN" altLang="en-US" sz="1800">
                <a:ea typeface="宋体" panose="02010600030101010101" pitchFamily="2" charset="-122"/>
              </a:rPr>
              <a:t>：</a:t>
            </a:r>
            <a:r>
              <a:rPr lang="en-US" altLang="zh-CN" sz="1800">
                <a:ea typeface="宋体" panose="02010600030101010101" pitchFamily="2" charset="-122"/>
              </a:rPr>
              <a:t>=1</a:t>
            </a:r>
            <a:r>
              <a:rPr lang="zh-CN" altLang="en-US" sz="1800">
                <a:ea typeface="宋体" panose="02010600030101010101" pitchFamily="2" charset="-122"/>
              </a:rPr>
              <a:t>，</a:t>
            </a:r>
            <a:r>
              <a:rPr lang="en-US" altLang="zh-CN" sz="1800">
                <a:ea typeface="宋体" panose="02010600030101010101" pitchFamily="2" charset="-122"/>
              </a:rPr>
              <a:t>n-1</a:t>
            </a:r>
            <a:endParaRPr lang="en-US" altLang="zh-CN" sz="1800" b="0">
              <a:solidFill>
                <a:schemeClr val="tx1"/>
              </a:solidFill>
              <a:ea typeface="宋体" panose="02010600030101010101" pitchFamily="2" charset="-122"/>
            </a:endParaRPr>
          </a:p>
        </p:txBody>
      </p:sp>
      <p:sp>
        <p:nvSpPr>
          <p:cNvPr id="43047" name="Line 39"/>
          <p:cNvSpPr>
            <a:spLocks noChangeShapeType="1"/>
          </p:cNvSpPr>
          <p:nvPr/>
        </p:nvSpPr>
        <p:spPr bwMode="auto">
          <a:xfrm>
            <a:off x="3113088" y="5006975"/>
            <a:ext cx="0" cy="312738"/>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048" name="Rectangle 40"/>
          <p:cNvSpPr>
            <a:spLocks noChangeArrowheads="1"/>
          </p:cNvSpPr>
          <p:nvPr/>
        </p:nvSpPr>
        <p:spPr bwMode="auto">
          <a:xfrm>
            <a:off x="1703388" y="4987925"/>
            <a:ext cx="1516062" cy="336550"/>
          </a:xfrm>
          <a:prstGeom prst="rect">
            <a:avLst/>
          </a:prstGeom>
          <a:solidFill>
            <a:srgbClr val="003300"/>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r>
              <a:rPr lang="en-US" altLang="zh-CN" sz="1800">
                <a:ea typeface="宋体" panose="02010600030101010101" pitchFamily="2" charset="-122"/>
              </a:rPr>
              <a:t>H</a:t>
            </a:r>
            <a:r>
              <a:rPr lang="zh-CN" altLang="en-US" sz="1800">
                <a:ea typeface="宋体" panose="02010600030101010101" pitchFamily="2" charset="-122"/>
              </a:rPr>
              <a:t>：</a:t>
            </a:r>
            <a:r>
              <a:rPr lang="en-US" altLang="zh-CN" sz="1800">
                <a:ea typeface="宋体" panose="02010600030101010101" pitchFamily="2" charset="-122"/>
              </a:rPr>
              <a:t>=1</a:t>
            </a:r>
            <a:r>
              <a:rPr lang="zh-CN" altLang="en-US" sz="1800">
                <a:ea typeface="宋体" panose="02010600030101010101" pitchFamily="2" charset="-122"/>
              </a:rPr>
              <a:t>，</a:t>
            </a:r>
            <a:r>
              <a:rPr lang="en-US" altLang="zh-CN" sz="1800">
                <a:ea typeface="宋体" panose="02010600030101010101" pitchFamily="2" charset="-122"/>
              </a:rPr>
              <a:t>n-1</a:t>
            </a:r>
            <a:endParaRPr lang="en-US" altLang="zh-CN" sz="1800" b="0">
              <a:ea typeface="宋体" panose="02010600030101010101" pitchFamily="2" charset="-122"/>
            </a:endParaRPr>
          </a:p>
        </p:txBody>
      </p:sp>
      <p:sp>
        <p:nvSpPr>
          <p:cNvPr id="43051" name="Line 43"/>
          <p:cNvSpPr>
            <a:spLocks noChangeShapeType="1"/>
          </p:cNvSpPr>
          <p:nvPr/>
        </p:nvSpPr>
        <p:spPr bwMode="auto">
          <a:xfrm>
            <a:off x="3122613" y="4986338"/>
            <a:ext cx="0" cy="339725"/>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052" name="Line 44"/>
          <p:cNvSpPr>
            <a:spLocks noChangeShapeType="1"/>
          </p:cNvSpPr>
          <p:nvPr/>
        </p:nvSpPr>
        <p:spPr bwMode="auto">
          <a:xfrm>
            <a:off x="3713163" y="4903788"/>
            <a:ext cx="0" cy="574675"/>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053" name="Line 45"/>
          <p:cNvSpPr>
            <a:spLocks noChangeShapeType="1"/>
          </p:cNvSpPr>
          <p:nvPr/>
        </p:nvSpPr>
        <p:spPr bwMode="auto">
          <a:xfrm>
            <a:off x="3224213" y="5165725"/>
            <a:ext cx="493712" cy="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43059" name="Group 51"/>
          <p:cNvGrpSpPr>
            <a:grpSpLocks/>
          </p:cNvGrpSpPr>
          <p:nvPr/>
        </p:nvGrpSpPr>
        <p:grpSpPr bwMode="auto">
          <a:xfrm>
            <a:off x="1689100" y="4953000"/>
            <a:ext cx="1516063" cy="400050"/>
            <a:chOff x="236" y="3564"/>
            <a:chExt cx="955" cy="252"/>
          </a:xfrm>
        </p:grpSpPr>
        <p:sp>
          <p:nvSpPr>
            <p:cNvPr id="65575" name="Rectangle 42"/>
            <p:cNvSpPr>
              <a:spLocks noChangeArrowheads="1"/>
            </p:cNvSpPr>
            <p:nvPr/>
          </p:nvSpPr>
          <p:spPr bwMode="auto">
            <a:xfrm>
              <a:off x="236" y="3590"/>
              <a:ext cx="955" cy="212"/>
            </a:xfrm>
            <a:prstGeom prst="rect">
              <a:avLst/>
            </a:prstGeom>
            <a:solidFill>
              <a:srgbClr val="FFFFCC"/>
            </a:solidFill>
            <a:ln w="2857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r>
                <a:rPr lang="en-US" altLang="zh-CN" sz="1800">
                  <a:solidFill>
                    <a:schemeClr val="tx1"/>
                  </a:solidFill>
                  <a:ea typeface="宋体" panose="02010600030101010101" pitchFamily="2" charset="-122"/>
                </a:rPr>
                <a:t>H</a:t>
              </a:r>
              <a:r>
                <a:rPr lang="zh-CN" altLang="en-US" sz="1800">
                  <a:solidFill>
                    <a:schemeClr val="tx1"/>
                  </a:solidFill>
                  <a:ea typeface="宋体" panose="02010600030101010101" pitchFamily="2" charset="-122"/>
                </a:rPr>
                <a:t>：</a:t>
              </a:r>
              <a:r>
                <a:rPr lang="en-US" altLang="zh-CN" sz="1800">
                  <a:solidFill>
                    <a:schemeClr val="tx1"/>
                  </a:solidFill>
                  <a:ea typeface="宋体" panose="02010600030101010101" pitchFamily="2" charset="-122"/>
                </a:rPr>
                <a:t>=1</a:t>
              </a:r>
              <a:r>
                <a:rPr lang="zh-CN" altLang="en-US" sz="1800">
                  <a:solidFill>
                    <a:schemeClr val="tx1"/>
                  </a:solidFill>
                  <a:ea typeface="宋体" panose="02010600030101010101" pitchFamily="2" charset="-122"/>
                </a:rPr>
                <a:t>，</a:t>
              </a:r>
              <a:r>
                <a:rPr lang="en-US" altLang="zh-CN" sz="1800">
                  <a:solidFill>
                    <a:schemeClr val="tx1"/>
                  </a:solidFill>
                  <a:ea typeface="宋体" panose="02010600030101010101" pitchFamily="2" charset="-122"/>
                </a:rPr>
                <a:t>n-1</a:t>
              </a:r>
              <a:endParaRPr lang="en-US" altLang="zh-CN" sz="1800" b="0">
                <a:solidFill>
                  <a:schemeClr val="tx1"/>
                </a:solidFill>
                <a:ea typeface="宋体" panose="02010600030101010101" pitchFamily="2" charset="-122"/>
              </a:endParaRPr>
            </a:p>
          </p:txBody>
        </p:sp>
        <p:sp>
          <p:nvSpPr>
            <p:cNvPr id="65576" name="Line 50"/>
            <p:cNvSpPr>
              <a:spLocks noChangeShapeType="1"/>
            </p:cNvSpPr>
            <p:nvPr/>
          </p:nvSpPr>
          <p:spPr bwMode="auto">
            <a:xfrm>
              <a:off x="1128" y="3564"/>
              <a:ext cx="0" cy="25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27"/>
                                        </p:tgtEl>
                                        <p:attrNameLst>
                                          <p:attrName>style.visibility</p:attrName>
                                        </p:attrNameLst>
                                      </p:cBhvr>
                                      <p:to>
                                        <p:strVal val="visible"/>
                                      </p:to>
                                    </p:set>
                                    <p:animEffect transition="in" filter="wipe(left)">
                                      <p:cBhvr>
                                        <p:cTn id="7" dur="500"/>
                                        <p:tgtEl>
                                          <p:spTgt spid="4302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19"/>
                                        </p:tgtEl>
                                        <p:attrNameLst>
                                          <p:attrName>style.visibility</p:attrName>
                                        </p:attrNameLst>
                                      </p:cBhvr>
                                      <p:to>
                                        <p:strVal val="visible"/>
                                      </p:to>
                                    </p:set>
                                    <p:animEffect transition="in" filter="wipe(left)">
                                      <p:cBhvr>
                                        <p:cTn id="11" dur="500"/>
                                        <p:tgtEl>
                                          <p:spTgt spid="43019"/>
                                        </p:tgtEl>
                                      </p:cBhvr>
                                    </p:animEffect>
                                  </p:childTnLst>
                                </p:cTn>
                              </p:par>
                            </p:childTnLst>
                          </p:cTn>
                        </p:par>
                        <p:par>
                          <p:cTn id="12" fill="hold" nodeType="afterGroup">
                            <p:stCondLst>
                              <p:cond delay="1000"/>
                            </p:stCondLst>
                            <p:childTnLst>
                              <p:par>
                                <p:cTn id="13" presetID="1" presetClass="entr" presetSubtype="0" fill="hold" nodeType="afterEffect">
                                  <p:stCondLst>
                                    <p:cond delay="1000"/>
                                  </p:stCondLst>
                                  <p:childTnLst>
                                    <p:set>
                                      <p:cBhvr>
                                        <p:cTn id="14" dur="1" fill="hold">
                                          <p:stCondLst>
                                            <p:cond delay="499"/>
                                          </p:stCondLst>
                                        </p:cTn>
                                        <p:tgtEl>
                                          <p:spTgt spid="43025"/>
                                        </p:tgtEl>
                                        <p:attrNameLst>
                                          <p:attrName>style.visibility</p:attrName>
                                        </p:attrNameLst>
                                      </p:cBhvr>
                                      <p:to>
                                        <p:strVal val="visible"/>
                                      </p:to>
                                    </p:set>
                                  </p:childTnLst>
                                </p:cTn>
                              </p:par>
                            </p:childTnLst>
                          </p:cTn>
                        </p:par>
                        <p:par>
                          <p:cTn id="15" fill="hold" nodeType="afterGroup">
                            <p:stCondLst>
                              <p:cond delay="2500"/>
                            </p:stCondLst>
                            <p:childTnLst>
                              <p:par>
                                <p:cTn id="16" presetID="22" presetClass="entr" presetSubtype="8" fill="hold" nodeType="afterEffect">
                                  <p:stCondLst>
                                    <p:cond delay="0"/>
                                  </p:stCondLst>
                                  <p:childTnLst>
                                    <p:set>
                                      <p:cBhvr>
                                        <p:cTn id="17" dur="1" fill="hold">
                                          <p:stCondLst>
                                            <p:cond delay="0"/>
                                          </p:stCondLst>
                                        </p:cTn>
                                        <p:tgtEl>
                                          <p:spTgt spid="43021"/>
                                        </p:tgtEl>
                                        <p:attrNameLst>
                                          <p:attrName>style.visibility</p:attrName>
                                        </p:attrNameLst>
                                      </p:cBhvr>
                                      <p:to>
                                        <p:strVal val="visible"/>
                                      </p:to>
                                    </p:set>
                                    <p:animEffect transition="in" filter="wipe(left)">
                                      <p:cBhvr>
                                        <p:cTn id="18" dur="500"/>
                                        <p:tgtEl>
                                          <p:spTgt spid="43021"/>
                                        </p:tgtEl>
                                      </p:cBhvr>
                                    </p:animEffect>
                                  </p:childTnLst>
                                </p:cTn>
                              </p:par>
                            </p:childTnLst>
                          </p:cTn>
                        </p:par>
                        <p:par>
                          <p:cTn id="19" fill="hold" nodeType="afterGroup">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43020"/>
                                        </p:tgtEl>
                                        <p:attrNameLst>
                                          <p:attrName>style.visibility</p:attrName>
                                        </p:attrNameLst>
                                      </p:cBhvr>
                                      <p:to>
                                        <p:strVal val="visible"/>
                                      </p:to>
                                    </p:set>
                                    <p:animEffect transition="in" filter="wipe(left)">
                                      <p:cBhvr>
                                        <p:cTn id="22" dur="500"/>
                                        <p:tgtEl>
                                          <p:spTgt spid="430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43033"/>
                                        </p:tgtEl>
                                        <p:attrNameLst>
                                          <p:attrName>style.visibility</p:attrName>
                                        </p:attrNameLst>
                                      </p:cBhvr>
                                      <p:to>
                                        <p:strVal val="visible"/>
                                      </p:to>
                                    </p:set>
                                    <p:animEffect transition="in" filter="slide(fromTop)">
                                      <p:cBhvr>
                                        <p:cTn id="27" dur="500"/>
                                        <p:tgtEl>
                                          <p:spTgt spid="43033"/>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43028"/>
                                        </p:tgtEl>
                                        <p:attrNameLst>
                                          <p:attrName>style.visibility</p:attrName>
                                        </p:attrNameLst>
                                      </p:cBhvr>
                                      <p:to>
                                        <p:strVal val="visible"/>
                                      </p:to>
                                    </p:set>
                                    <p:animEffect transition="in" filter="wipe(left)">
                                      <p:cBhvr>
                                        <p:cTn id="31" dur="500"/>
                                        <p:tgtEl>
                                          <p:spTgt spid="43028"/>
                                        </p:tgtEl>
                                      </p:cBhvr>
                                    </p:animEffect>
                                  </p:childTnLst>
                                </p:cTn>
                              </p:par>
                            </p:childTnLst>
                          </p:cTn>
                        </p:par>
                        <p:par>
                          <p:cTn id="32" fill="hold" nodeType="afterGroup">
                            <p:stCondLst>
                              <p:cond delay="1000"/>
                            </p:stCondLst>
                            <p:childTnLst>
                              <p:par>
                                <p:cTn id="33" presetID="22" presetClass="entr" presetSubtype="8" fill="hold" nodeType="afterEffect">
                                  <p:stCondLst>
                                    <p:cond delay="0"/>
                                  </p:stCondLst>
                                  <p:childTnLst>
                                    <p:set>
                                      <p:cBhvr>
                                        <p:cTn id="34" dur="1" fill="hold">
                                          <p:stCondLst>
                                            <p:cond delay="0"/>
                                          </p:stCondLst>
                                        </p:cTn>
                                        <p:tgtEl>
                                          <p:spTgt spid="43032"/>
                                        </p:tgtEl>
                                        <p:attrNameLst>
                                          <p:attrName>style.visibility</p:attrName>
                                        </p:attrNameLst>
                                      </p:cBhvr>
                                      <p:to>
                                        <p:strVal val="visible"/>
                                      </p:to>
                                    </p:set>
                                    <p:animEffect transition="in" filter="wipe(left)">
                                      <p:cBhvr>
                                        <p:cTn id="35" dur="500"/>
                                        <p:tgtEl>
                                          <p:spTgt spid="43032"/>
                                        </p:tgtEl>
                                      </p:cBhvr>
                                    </p:animEffect>
                                  </p:childTnLst>
                                </p:cTn>
                              </p:par>
                            </p:childTnLst>
                          </p:cTn>
                        </p:par>
                        <p:par>
                          <p:cTn id="36" fill="hold" nodeType="afterGroup">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43029"/>
                                        </p:tgtEl>
                                        <p:attrNameLst>
                                          <p:attrName>style.visibility</p:attrName>
                                        </p:attrNameLst>
                                      </p:cBhvr>
                                      <p:to>
                                        <p:strVal val="visible"/>
                                      </p:to>
                                    </p:set>
                                    <p:animEffect transition="in" filter="wipe(left)">
                                      <p:cBhvr>
                                        <p:cTn id="39" dur="500"/>
                                        <p:tgtEl>
                                          <p:spTgt spid="43029"/>
                                        </p:tgtEl>
                                      </p:cBhvr>
                                    </p:animEffect>
                                  </p:childTnLst>
                                </p:cTn>
                              </p:par>
                            </p:childTnLst>
                          </p:cTn>
                        </p:par>
                        <p:par>
                          <p:cTn id="40" fill="hold" nodeType="afterGroup">
                            <p:stCondLst>
                              <p:cond delay="2000"/>
                            </p:stCondLst>
                            <p:childTnLst>
                              <p:par>
                                <p:cTn id="41" presetID="22" presetClass="entr" presetSubtype="8" fill="hold" nodeType="afterEffect">
                                  <p:stCondLst>
                                    <p:cond delay="0"/>
                                  </p:stCondLst>
                                  <p:childTnLst>
                                    <p:set>
                                      <p:cBhvr>
                                        <p:cTn id="42" dur="1" fill="hold">
                                          <p:stCondLst>
                                            <p:cond delay="0"/>
                                          </p:stCondLst>
                                        </p:cTn>
                                        <p:tgtEl>
                                          <p:spTgt spid="43031"/>
                                        </p:tgtEl>
                                        <p:attrNameLst>
                                          <p:attrName>style.visibility</p:attrName>
                                        </p:attrNameLst>
                                      </p:cBhvr>
                                      <p:to>
                                        <p:strVal val="visible"/>
                                      </p:to>
                                    </p:set>
                                    <p:animEffect transition="in" filter="wipe(left)">
                                      <p:cBhvr>
                                        <p:cTn id="43" dur="500"/>
                                        <p:tgtEl>
                                          <p:spTgt spid="43031"/>
                                        </p:tgtEl>
                                      </p:cBhvr>
                                    </p:animEffect>
                                  </p:childTnLst>
                                </p:cTn>
                              </p:par>
                            </p:childTnLst>
                          </p:cTn>
                        </p:par>
                        <p:par>
                          <p:cTn id="44" fill="hold" nodeType="afterGroup">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43030"/>
                                        </p:tgtEl>
                                        <p:attrNameLst>
                                          <p:attrName>style.visibility</p:attrName>
                                        </p:attrNameLst>
                                      </p:cBhvr>
                                      <p:to>
                                        <p:strVal val="visible"/>
                                      </p:to>
                                    </p:set>
                                    <p:animEffect transition="in" filter="wipe(left)">
                                      <p:cBhvr>
                                        <p:cTn id="47" dur="500"/>
                                        <p:tgtEl>
                                          <p:spTgt spid="43030"/>
                                        </p:tgtEl>
                                      </p:cBhvr>
                                    </p:animEffect>
                                  </p:childTnLst>
                                </p:cTn>
                              </p:par>
                            </p:childTnLst>
                          </p:cTn>
                        </p:par>
                        <p:par>
                          <p:cTn id="48" fill="hold" nodeType="afterGroup">
                            <p:stCondLst>
                              <p:cond delay="3000"/>
                            </p:stCondLst>
                            <p:childTnLst>
                              <p:par>
                                <p:cTn id="49" presetID="19" presetClass="entr" presetSubtype="10" fill="hold" grpId="0" nodeType="afterEffect">
                                  <p:stCondLst>
                                    <p:cond delay="1500"/>
                                  </p:stCondLst>
                                  <p:childTnLst>
                                    <p:set>
                                      <p:cBhvr>
                                        <p:cTn id="50" dur="1" fill="hold">
                                          <p:stCondLst>
                                            <p:cond delay="0"/>
                                          </p:stCondLst>
                                        </p:cTn>
                                        <p:tgtEl>
                                          <p:spTgt spid="43040"/>
                                        </p:tgtEl>
                                        <p:attrNameLst>
                                          <p:attrName>style.visibility</p:attrName>
                                        </p:attrNameLst>
                                      </p:cBhvr>
                                      <p:to>
                                        <p:strVal val="visible"/>
                                      </p:to>
                                    </p:set>
                                    <p:anim calcmode="lin" valueType="num">
                                      <p:cBhvr>
                                        <p:cTn id="51" dur="2000" fill="hold"/>
                                        <p:tgtEl>
                                          <p:spTgt spid="43040"/>
                                        </p:tgtEl>
                                        <p:attrNameLst>
                                          <p:attrName>ppt_w</p:attrName>
                                        </p:attrNameLst>
                                      </p:cBhvr>
                                      <p:tavLst>
                                        <p:tav tm="0" fmla="#ppt_w*sin(2.5*pi*$)">
                                          <p:val>
                                            <p:fltVal val="0"/>
                                          </p:val>
                                        </p:tav>
                                        <p:tav tm="100000">
                                          <p:val>
                                            <p:fltVal val="1"/>
                                          </p:val>
                                        </p:tav>
                                      </p:tavLst>
                                    </p:anim>
                                    <p:anim calcmode="lin" valueType="num">
                                      <p:cBhvr>
                                        <p:cTn id="52" dur="2000" fill="hold"/>
                                        <p:tgtEl>
                                          <p:spTgt spid="43040"/>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6500"/>
                            </p:stCondLst>
                            <p:childTnLst>
                              <p:par>
                                <p:cTn id="54" presetID="2" presetClass="entr" presetSubtype="8" fill="hold" grpId="0" nodeType="afterEffect">
                                  <p:stCondLst>
                                    <p:cond delay="2000"/>
                                  </p:stCondLst>
                                  <p:childTnLst>
                                    <p:set>
                                      <p:cBhvr>
                                        <p:cTn id="55" dur="1" fill="hold">
                                          <p:stCondLst>
                                            <p:cond delay="0"/>
                                          </p:stCondLst>
                                        </p:cTn>
                                        <p:tgtEl>
                                          <p:spTgt spid="43037"/>
                                        </p:tgtEl>
                                        <p:attrNameLst>
                                          <p:attrName>style.visibility</p:attrName>
                                        </p:attrNameLst>
                                      </p:cBhvr>
                                      <p:to>
                                        <p:strVal val="visible"/>
                                      </p:to>
                                    </p:set>
                                    <p:anim calcmode="lin" valueType="num">
                                      <p:cBhvr additive="base">
                                        <p:cTn id="56" dur="500" fill="hold"/>
                                        <p:tgtEl>
                                          <p:spTgt spid="43037"/>
                                        </p:tgtEl>
                                        <p:attrNameLst>
                                          <p:attrName>ppt_x</p:attrName>
                                        </p:attrNameLst>
                                      </p:cBhvr>
                                      <p:tavLst>
                                        <p:tav tm="0">
                                          <p:val>
                                            <p:strVal val="0-#ppt_w/2"/>
                                          </p:val>
                                        </p:tav>
                                        <p:tav tm="100000">
                                          <p:val>
                                            <p:strVal val="#ppt_x"/>
                                          </p:val>
                                        </p:tav>
                                      </p:tavLst>
                                    </p:anim>
                                    <p:anim calcmode="lin" valueType="num">
                                      <p:cBhvr additive="base">
                                        <p:cTn id="57" dur="500" fill="hold"/>
                                        <p:tgtEl>
                                          <p:spTgt spid="43037"/>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9000"/>
                            </p:stCondLst>
                            <p:childTnLst>
                              <p:par>
                                <p:cTn id="59" presetID="22" presetClass="entr" presetSubtype="8" fill="hold" grpId="0" nodeType="afterEffect">
                                  <p:stCondLst>
                                    <p:cond delay="0"/>
                                  </p:stCondLst>
                                  <p:childTnLst>
                                    <p:set>
                                      <p:cBhvr>
                                        <p:cTn id="60" dur="1" fill="hold">
                                          <p:stCondLst>
                                            <p:cond delay="0"/>
                                          </p:stCondLst>
                                        </p:cTn>
                                        <p:tgtEl>
                                          <p:spTgt spid="43011"/>
                                        </p:tgtEl>
                                        <p:attrNameLst>
                                          <p:attrName>style.visibility</p:attrName>
                                        </p:attrNameLst>
                                      </p:cBhvr>
                                      <p:to>
                                        <p:strVal val="visible"/>
                                      </p:to>
                                    </p:set>
                                    <p:animEffect transition="in" filter="wipe(left)">
                                      <p:cBhvr>
                                        <p:cTn id="61" dur="500"/>
                                        <p:tgtEl>
                                          <p:spTgt spid="43011"/>
                                        </p:tgtEl>
                                      </p:cBhvr>
                                    </p:animEffect>
                                  </p:childTnLst>
                                </p:cTn>
                              </p:par>
                            </p:childTnLst>
                          </p:cTn>
                        </p:par>
                        <p:par>
                          <p:cTn id="62" fill="hold" nodeType="afterGroup">
                            <p:stCondLst>
                              <p:cond delay="9500"/>
                            </p:stCondLst>
                            <p:childTnLst>
                              <p:par>
                                <p:cTn id="63" presetID="22" presetClass="entr" presetSubtype="8" fill="hold" nodeType="afterEffect">
                                  <p:stCondLst>
                                    <p:cond delay="0"/>
                                  </p:stCondLst>
                                  <p:childTnLst>
                                    <p:set>
                                      <p:cBhvr>
                                        <p:cTn id="64" dur="1" fill="hold">
                                          <p:stCondLst>
                                            <p:cond delay="0"/>
                                          </p:stCondLst>
                                        </p:cTn>
                                        <p:tgtEl>
                                          <p:spTgt spid="43013"/>
                                        </p:tgtEl>
                                        <p:attrNameLst>
                                          <p:attrName>style.visibility</p:attrName>
                                        </p:attrNameLst>
                                      </p:cBhvr>
                                      <p:to>
                                        <p:strVal val="visible"/>
                                      </p:to>
                                    </p:set>
                                    <p:animEffect transition="in" filter="wipe(left)">
                                      <p:cBhvr>
                                        <p:cTn id="65" dur="500"/>
                                        <p:tgtEl>
                                          <p:spTgt spid="43013"/>
                                        </p:tgtEl>
                                      </p:cBhvr>
                                    </p:animEffect>
                                  </p:childTnLst>
                                </p:cTn>
                              </p:par>
                            </p:childTnLst>
                          </p:cTn>
                        </p:par>
                        <p:par>
                          <p:cTn id="66" fill="hold" nodeType="afterGroup">
                            <p:stCondLst>
                              <p:cond delay="10000"/>
                            </p:stCondLst>
                            <p:childTnLst>
                              <p:par>
                                <p:cTn id="67" presetID="22" presetClass="entr" presetSubtype="8" fill="hold" grpId="0" nodeType="afterEffect">
                                  <p:stCondLst>
                                    <p:cond delay="0"/>
                                  </p:stCondLst>
                                  <p:childTnLst>
                                    <p:set>
                                      <p:cBhvr>
                                        <p:cTn id="68" dur="1" fill="hold">
                                          <p:stCondLst>
                                            <p:cond delay="0"/>
                                          </p:stCondLst>
                                        </p:cTn>
                                        <p:tgtEl>
                                          <p:spTgt spid="43012"/>
                                        </p:tgtEl>
                                        <p:attrNameLst>
                                          <p:attrName>style.visibility</p:attrName>
                                        </p:attrNameLst>
                                      </p:cBhvr>
                                      <p:to>
                                        <p:strVal val="visible"/>
                                      </p:to>
                                    </p:set>
                                    <p:animEffect transition="in" filter="wipe(left)">
                                      <p:cBhvr>
                                        <p:cTn id="69" dur="500"/>
                                        <p:tgtEl>
                                          <p:spTgt spid="43012"/>
                                        </p:tgtEl>
                                      </p:cBhvr>
                                    </p:animEffect>
                                  </p:childTnLst>
                                </p:cTn>
                              </p:par>
                            </p:childTnLst>
                          </p:cTn>
                        </p:par>
                        <p:par>
                          <p:cTn id="70" fill="hold" nodeType="afterGroup">
                            <p:stCondLst>
                              <p:cond delay="10500"/>
                            </p:stCondLst>
                            <p:childTnLst>
                              <p:par>
                                <p:cTn id="71" presetID="22" presetClass="entr" presetSubtype="8" fill="hold" nodeType="afterEffect">
                                  <p:stCondLst>
                                    <p:cond delay="0"/>
                                  </p:stCondLst>
                                  <p:childTnLst>
                                    <p:set>
                                      <p:cBhvr>
                                        <p:cTn id="72" dur="1" fill="hold">
                                          <p:stCondLst>
                                            <p:cond delay="0"/>
                                          </p:stCondLst>
                                        </p:cTn>
                                        <p:tgtEl>
                                          <p:spTgt spid="43035"/>
                                        </p:tgtEl>
                                        <p:attrNameLst>
                                          <p:attrName>style.visibility</p:attrName>
                                        </p:attrNameLst>
                                      </p:cBhvr>
                                      <p:to>
                                        <p:strVal val="visible"/>
                                      </p:to>
                                    </p:set>
                                    <p:animEffect transition="in" filter="wipe(left)">
                                      <p:cBhvr>
                                        <p:cTn id="73" dur="500"/>
                                        <p:tgtEl>
                                          <p:spTgt spid="43035"/>
                                        </p:tgtEl>
                                      </p:cBhvr>
                                    </p:animEffect>
                                  </p:childTnLst>
                                </p:cTn>
                              </p:par>
                            </p:childTnLst>
                          </p:cTn>
                        </p:par>
                        <p:par>
                          <p:cTn id="74" fill="hold" nodeType="afterGroup">
                            <p:stCondLst>
                              <p:cond delay="11000"/>
                            </p:stCondLst>
                            <p:childTnLst>
                              <p:par>
                                <p:cTn id="75" presetID="22" presetClass="entr" presetSubtype="8" fill="hold" nodeType="afterEffect">
                                  <p:stCondLst>
                                    <p:cond delay="0"/>
                                  </p:stCondLst>
                                  <p:childTnLst>
                                    <p:set>
                                      <p:cBhvr>
                                        <p:cTn id="76" dur="1" fill="hold">
                                          <p:stCondLst>
                                            <p:cond delay="0"/>
                                          </p:stCondLst>
                                        </p:cTn>
                                        <p:tgtEl>
                                          <p:spTgt spid="43036"/>
                                        </p:tgtEl>
                                        <p:attrNameLst>
                                          <p:attrName>style.visibility</p:attrName>
                                        </p:attrNameLst>
                                      </p:cBhvr>
                                      <p:to>
                                        <p:strVal val="visible"/>
                                      </p:to>
                                    </p:set>
                                    <p:animEffect transition="in" filter="wipe(left)">
                                      <p:cBhvr>
                                        <p:cTn id="77" dur="500"/>
                                        <p:tgtEl>
                                          <p:spTgt spid="43036"/>
                                        </p:tgtEl>
                                      </p:cBhvr>
                                    </p:animEffect>
                                  </p:childTnLst>
                                </p:cTn>
                              </p:par>
                            </p:childTnLst>
                          </p:cTn>
                        </p:par>
                        <p:par>
                          <p:cTn id="78" fill="hold" nodeType="afterGroup">
                            <p:stCondLst>
                              <p:cond delay="11500"/>
                            </p:stCondLst>
                            <p:childTnLst>
                              <p:par>
                                <p:cTn id="79" presetID="22" presetClass="entr" presetSubtype="8" fill="hold" nodeType="afterEffect">
                                  <p:stCondLst>
                                    <p:cond delay="1000"/>
                                  </p:stCondLst>
                                  <p:childTnLst>
                                    <p:set>
                                      <p:cBhvr>
                                        <p:cTn id="80" dur="1" fill="hold">
                                          <p:stCondLst>
                                            <p:cond delay="0"/>
                                          </p:stCondLst>
                                        </p:cTn>
                                        <p:tgtEl>
                                          <p:spTgt spid="43057"/>
                                        </p:tgtEl>
                                        <p:attrNameLst>
                                          <p:attrName>style.visibility</p:attrName>
                                        </p:attrNameLst>
                                      </p:cBhvr>
                                      <p:to>
                                        <p:strVal val="visible"/>
                                      </p:to>
                                    </p:set>
                                    <p:animEffect transition="in" filter="wipe(left)">
                                      <p:cBhvr>
                                        <p:cTn id="81" dur="500"/>
                                        <p:tgtEl>
                                          <p:spTgt spid="43057"/>
                                        </p:tgtEl>
                                      </p:cBhvr>
                                    </p:animEffect>
                                  </p:childTnLst>
                                </p:cTn>
                              </p:par>
                            </p:childTnLst>
                          </p:cTn>
                        </p:par>
                        <p:par>
                          <p:cTn id="82" fill="hold" nodeType="afterGroup">
                            <p:stCondLst>
                              <p:cond delay="13000"/>
                            </p:stCondLst>
                            <p:childTnLst>
                              <p:par>
                                <p:cTn id="83" presetID="22" presetClass="entr" presetSubtype="8" fill="hold" grpId="0" nodeType="afterEffect">
                                  <p:stCondLst>
                                    <p:cond delay="0"/>
                                  </p:stCondLst>
                                  <p:childTnLst>
                                    <p:set>
                                      <p:cBhvr>
                                        <p:cTn id="84" dur="1" fill="hold">
                                          <p:stCondLst>
                                            <p:cond delay="0"/>
                                          </p:stCondLst>
                                        </p:cTn>
                                        <p:tgtEl>
                                          <p:spTgt spid="43018"/>
                                        </p:tgtEl>
                                        <p:attrNameLst>
                                          <p:attrName>style.visibility</p:attrName>
                                        </p:attrNameLst>
                                      </p:cBhvr>
                                      <p:to>
                                        <p:strVal val="visible"/>
                                      </p:to>
                                    </p:set>
                                    <p:animEffect transition="in" filter="wipe(left)">
                                      <p:cBhvr>
                                        <p:cTn id="85" dur="500"/>
                                        <p:tgtEl>
                                          <p:spTgt spid="43018"/>
                                        </p:tgtEl>
                                      </p:cBhvr>
                                    </p:animEffect>
                                  </p:childTnLst>
                                </p:cTn>
                              </p:par>
                            </p:childTnLst>
                          </p:cTn>
                        </p:par>
                        <p:par>
                          <p:cTn id="86" fill="hold" nodeType="afterGroup">
                            <p:stCondLst>
                              <p:cond delay="13500"/>
                            </p:stCondLst>
                            <p:childTnLst>
                              <p:par>
                                <p:cTn id="87" presetID="19" presetClass="entr" presetSubtype="10" fill="hold" grpId="0" nodeType="afterEffect">
                                  <p:stCondLst>
                                    <p:cond delay="0"/>
                                  </p:stCondLst>
                                  <p:childTnLst>
                                    <p:set>
                                      <p:cBhvr>
                                        <p:cTn id="88" dur="1" fill="hold">
                                          <p:stCondLst>
                                            <p:cond delay="0"/>
                                          </p:stCondLst>
                                        </p:cTn>
                                        <p:tgtEl>
                                          <p:spTgt spid="43038"/>
                                        </p:tgtEl>
                                        <p:attrNameLst>
                                          <p:attrName>style.visibility</p:attrName>
                                        </p:attrNameLst>
                                      </p:cBhvr>
                                      <p:to>
                                        <p:strVal val="visible"/>
                                      </p:to>
                                    </p:set>
                                    <p:anim calcmode="lin" valueType="num">
                                      <p:cBhvr>
                                        <p:cTn id="89" dur="5000" fill="hold"/>
                                        <p:tgtEl>
                                          <p:spTgt spid="43038"/>
                                        </p:tgtEl>
                                        <p:attrNameLst>
                                          <p:attrName>ppt_w</p:attrName>
                                        </p:attrNameLst>
                                      </p:cBhvr>
                                      <p:tavLst>
                                        <p:tav tm="0" fmla="#ppt_w*sin(2.5*pi*$)">
                                          <p:val>
                                            <p:fltVal val="0"/>
                                          </p:val>
                                        </p:tav>
                                        <p:tav tm="100000">
                                          <p:val>
                                            <p:fltVal val="1"/>
                                          </p:val>
                                        </p:tav>
                                      </p:tavLst>
                                    </p:anim>
                                    <p:anim calcmode="lin" valueType="num">
                                      <p:cBhvr>
                                        <p:cTn id="90" dur="5000" fill="hold"/>
                                        <p:tgtEl>
                                          <p:spTgt spid="43038"/>
                                        </p:tgtEl>
                                        <p:attrNameLst>
                                          <p:attrName>ppt_h</p:attrName>
                                        </p:attrNameLst>
                                      </p:cBhvr>
                                      <p:tavLst>
                                        <p:tav tm="0">
                                          <p:val>
                                            <p:strVal val="#ppt_h"/>
                                          </p:val>
                                        </p:tav>
                                        <p:tav tm="100000">
                                          <p:val>
                                            <p:strVal val="#ppt_h"/>
                                          </p:val>
                                        </p:tav>
                                      </p:tavLst>
                                    </p:anim>
                                  </p:childTnLst>
                                </p:cTn>
                              </p:par>
                            </p:childTnLst>
                          </p:cTn>
                        </p:par>
                        <p:par>
                          <p:cTn id="91" fill="hold" nodeType="afterGroup">
                            <p:stCondLst>
                              <p:cond delay="18500"/>
                            </p:stCondLst>
                            <p:childTnLst>
                              <p:par>
                                <p:cTn id="92" presetID="2" presetClass="entr" presetSubtype="8" fill="hold" grpId="0" nodeType="afterEffect">
                                  <p:stCondLst>
                                    <p:cond delay="2000"/>
                                  </p:stCondLst>
                                  <p:childTnLst>
                                    <p:set>
                                      <p:cBhvr>
                                        <p:cTn id="93" dur="1" fill="hold">
                                          <p:stCondLst>
                                            <p:cond delay="0"/>
                                          </p:stCondLst>
                                        </p:cTn>
                                        <p:tgtEl>
                                          <p:spTgt spid="43039"/>
                                        </p:tgtEl>
                                        <p:attrNameLst>
                                          <p:attrName>style.visibility</p:attrName>
                                        </p:attrNameLst>
                                      </p:cBhvr>
                                      <p:to>
                                        <p:strVal val="visible"/>
                                      </p:to>
                                    </p:set>
                                    <p:anim calcmode="lin" valueType="num">
                                      <p:cBhvr additive="base">
                                        <p:cTn id="94" dur="500" fill="hold"/>
                                        <p:tgtEl>
                                          <p:spTgt spid="43039"/>
                                        </p:tgtEl>
                                        <p:attrNameLst>
                                          <p:attrName>ppt_x</p:attrName>
                                        </p:attrNameLst>
                                      </p:cBhvr>
                                      <p:tavLst>
                                        <p:tav tm="0">
                                          <p:val>
                                            <p:strVal val="0-#ppt_w/2"/>
                                          </p:val>
                                        </p:tav>
                                        <p:tav tm="100000">
                                          <p:val>
                                            <p:strVal val="#ppt_x"/>
                                          </p:val>
                                        </p:tav>
                                      </p:tavLst>
                                    </p:anim>
                                    <p:anim calcmode="lin" valueType="num">
                                      <p:cBhvr additive="base">
                                        <p:cTn id="95" dur="500" fill="hold"/>
                                        <p:tgtEl>
                                          <p:spTgt spid="43039"/>
                                        </p:tgtEl>
                                        <p:attrNameLst>
                                          <p:attrName>ppt_y</p:attrName>
                                        </p:attrNameLst>
                                      </p:cBhvr>
                                      <p:tavLst>
                                        <p:tav tm="0">
                                          <p:val>
                                            <p:strVal val="#ppt_y"/>
                                          </p:val>
                                        </p:tav>
                                        <p:tav tm="100000">
                                          <p:val>
                                            <p:strVal val="#ppt_y"/>
                                          </p:val>
                                        </p:tav>
                                      </p:tavLst>
                                    </p:anim>
                                  </p:childTnLst>
                                </p:cTn>
                              </p:par>
                            </p:childTnLst>
                          </p:cTn>
                        </p:par>
                        <p:par>
                          <p:cTn id="96" fill="hold" nodeType="afterGroup">
                            <p:stCondLst>
                              <p:cond delay="21000"/>
                            </p:stCondLst>
                            <p:childTnLst>
                              <p:par>
                                <p:cTn id="97" presetID="22" presetClass="entr" presetSubtype="1" fill="hold" grpId="0" nodeType="afterEffect">
                                  <p:stCondLst>
                                    <p:cond delay="2000"/>
                                  </p:stCondLst>
                                  <p:childTnLst>
                                    <p:set>
                                      <p:cBhvr>
                                        <p:cTn id="98" dur="1" fill="hold">
                                          <p:stCondLst>
                                            <p:cond delay="0"/>
                                          </p:stCondLst>
                                        </p:cTn>
                                        <p:tgtEl>
                                          <p:spTgt spid="43022"/>
                                        </p:tgtEl>
                                        <p:attrNameLst>
                                          <p:attrName>style.visibility</p:attrName>
                                        </p:attrNameLst>
                                      </p:cBhvr>
                                      <p:to>
                                        <p:strVal val="visible"/>
                                      </p:to>
                                    </p:set>
                                    <p:animEffect transition="in" filter="wipe(up)">
                                      <p:cBhvr>
                                        <p:cTn id="99" dur="500"/>
                                        <p:tgtEl>
                                          <p:spTgt spid="4302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43041"/>
                                        </p:tgtEl>
                                        <p:attrNameLst>
                                          <p:attrName>style.visibility</p:attrName>
                                        </p:attrNameLst>
                                      </p:cBhvr>
                                      <p:to>
                                        <p:strVal val="visible"/>
                                      </p:to>
                                    </p:set>
                                    <p:animEffect transition="in" filter="wipe(left)">
                                      <p:cBhvr>
                                        <p:cTn id="104" dur="500"/>
                                        <p:tgtEl>
                                          <p:spTgt spid="43041"/>
                                        </p:tgtEl>
                                      </p:cBhvr>
                                    </p:animEffect>
                                  </p:childTnLst>
                                </p:cTn>
                              </p:par>
                            </p:childTnLst>
                          </p:cTn>
                        </p:par>
                        <p:par>
                          <p:cTn id="105" fill="hold" nodeType="afterGroup">
                            <p:stCondLst>
                              <p:cond delay="500"/>
                            </p:stCondLst>
                            <p:childTnLst>
                              <p:par>
                                <p:cTn id="106" presetID="11" presetClass="entr" presetSubtype="0" fill="hold" grpId="0" nodeType="afterEffect">
                                  <p:stCondLst>
                                    <p:cond delay="1000"/>
                                  </p:stCondLst>
                                  <p:childTnLst>
                                    <p:set>
                                      <p:cBhvr>
                                        <p:cTn id="107" dur="1000">
                                          <p:stCondLst>
                                            <p:cond delay="0"/>
                                          </p:stCondLst>
                                        </p:cTn>
                                        <p:tgtEl>
                                          <p:spTgt spid="43042"/>
                                        </p:tgtEl>
                                        <p:attrNameLst>
                                          <p:attrName>style.visibility</p:attrName>
                                        </p:attrNameLst>
                                      </p:cBhvr>
                                      <p:to>
                                        <p:strVal val="visible"/>
                                      </p:to>
                                    </p:set>
                                  </p:childTnLst>
                                </p:cTn>
                              </p:par>
                            </p:childTnLst>
                          </p:cTn>
                        </p:par>
                        <p:par>
                          <p:cTn id="108" fill="hold" nodeType="afterGroup">
                            <p:stCondLst>
                              <p:cond delay="2500"/>
                            </p:stCondLst>
                            <p:childTnLst>
                              <p:par>
                                <p:cTn id="109" presetID="11" presetClass="entr" presetSubtype="0" fill="hold" nodeType="afterEffect">
                                  <p:stCondLst>
                                    <p:cond delay="0"/>
                                  </p:stCondLst>
                                  <p:childTnLst>
                                    <p:set>
                                      <p:cBhvr>
                                        <p:cTn id="110" dur="1000">
                                          <p:stCondLst>
                                            <p:cond delay="0"/>
                                          </p:stCondLst>
                                        </p:cTn>
                                        <p:tgtEl>
                                          <p:spTgt spid="43043"/>
                                        </p:tgtEl>
                                        <p:attrNameLst>
                                          <p:attrName>style.visibility</p:attrName>
                                        </p:attrNameLst>
                                      </p:cBhvr>
                                      <p:to>
                                        <p:strVal val="visible"/>
                                      </p:to>
                                    </p:set>
                                  </p:childTnLst>
                                </p:cTn>
                              </p:par>
                            </p:childTnLst>
                          </p:cTn>
                        </p:par>
                        <p:par>
                          <p:cTn id="111" fill="hold" nodeType="afterGroup">
                            <p:stCondLst>
                              <p:cond delay="3500"/>
                            </p:stCondLst>
                            <p:childTnLst>
                              <p:par>
                                <p:cTn id="112" presetID="11" presetClass="entr" presetSubtype="0" fill="hold" grpId="0" nodeType="afterEffect">
                                  <p:stCondLst>
                                    <p:cond delay="0"/>
                                  </p:stCondLst>
                                  <p:childTnLst>
                                    <p:set>
                                      <p:cBhvr>
                                        <p:cTn id="113" dur="1000">
                                          <p:stCondLst>
                                            <p:cond delay="0"/>
                                          </p:stCondLst>
                                        </p:cTn>
                                        <p:tgtEl>
                                          <p:spTgt spid="43044"/>
                                        </p:tgtEl>
                                        <p:attrNameLst>
                                          <p:attrName>style.visibility</p:attrName>
                                        </p:attrNameLst>
                                      </p:cBhvr>
                                      <p:to>
                                        <p:strVal val="visible"/>
                                      </p:to>
                                    </p:set>
                                  </p:childTnLst>
                                </p:cTn>
                              </p:par>
                            </p:childTnLst>
                          </p:cTn>
                        </p:par>
                        <p:par>
                          <p:cTn id="114" fill="hold" nodeType="afterGroup">
                            <p:stCondLst>
                              <p:cond delay="4500"/>
                            </p:stCondLst>
                            <p:childTnLst>
                              <p:par>
                                <p:cTn id="115" presetID="11" presetClass="entr" presetSubtype="0" fill="hold" nodeType="afterEffect">
                                  <p:stCondLst>
                                    <p:cond delay="0"/>
                                  </p:stCondLst>
                                  <p:childTnLst>
                                    <p:set>
                                      <p:cBhvr>
                                        <p:cTn id="116" dur="1000">
                                          <p:stCondLst>
                                            <p:cond delay="0"/>
                                          </p:stCondLst>
                                        </p:cTn>
                                        <p:tgtEl>
                                          <p:spTgt spid="43045"/>
                                        </p:tgtEl>
                                        <p:attrNameLst>
                                          <p:attrName>style.visibility</p:attrName>
                                        </p:attrNameLst>
                                      </p:cBhvr>
                                      <p:to>
                                        <p:strVal val="visible"/>
                                      </p:to>
                                    </p:set>
                                  </p:childTnLst>
                                </p:cTn>
                              </p:par>
                            </p:childTnLst>
                          </p:cTn>
                        </p:par>
                        <p:par>
                          <p:cTn id="117" fill="hold" nodeType="afterGroup">
                            <p:stCondLst>
                              <p:cond delay="5500"/>
                            </p:stCondLst>
                            <p:childTnLst>
                              <p:par>
                                <p:cTn id="118" presetID="11" presetClass="entr" presetSubtype="0" fill="hold" nodeType="afterEffect">
                                  <p:stCondLst>
                                    <p:cond delay="1000"/>
                                  </p:stCondLst>
                                  <p:childTnLst>
                                    <p:set>
                                      <p:cBhvr>
                                        <p:cTn id="119" dur="1000">
                                          <p:stCondLst>
                                            <p:cond delay="0"/>
                                          </p:stCondLst>
                                        </p:cTn>
                                        <p:tgtEl>
                                          <p:spTgt spid="43059"/>
                                        </p:tgtEl>
                                        <p:attrNameLst>
                                          <p:attrName>style.visibility</p:attrName>
                                        </p:attrNameLst>
                                      </p:cBhvr>
                                      <p:to>
                                        <p:strVal val="visible"/>
                                      </p:to>
                                    </p:set>
                                  </p:childTnLst>
                                </p:cTn>
                              </p:par>
                            </p:childTnLst>
                          </p:cTn>
                        </p:par>
                        <p:par>
                          <p:cTn id="120" fill="hold" nodeType="afterGroup">
                            <p:stCondLst>
                              <p:cond delay="7500"/>
                            </p:stCondLst>
                            <p:childTnLst>
                              <p:par>
                                <p:cTn id="121" presetID="15" presetClass="entr" presetSubtype="0" fill="hold" grpId="0" nodeType="afterEffect">
                                  <p:stCondLst>
                                    <p:cond delay="1000"/>
                                  </p:stCondLst>
                                  <p:childTnLst>
                                    <p:set>
                                      <p:cBhvr>
                                        <p:cTn id="122" dur="1" fill="hold">
                                          <p:stCondLst>
                                            <p:cond delay="0"/>
                                          </p:stCondLst>
                                        </p:cTn>
                                        <p:tgtEl>
                                          <p:spTgt spid="43048"/>
                                        </p:tgtEl>
                                        <p:attrNameLst>
                                          <p:attrName>style.visibility</p:attrName>
                                        </p:attrNameLst>
                                      </p:cBhvr>
                                      <p:to>
                                        <p:strVal val="visible"/>
                                      </p:to>
                                    </p:set>
                                    <p:anim calcmode="lin" valueType="num">
                                      <p:cBhvr>
                                        <p:cTn id="123" dur="1000" fill="hold"/>
                                        <p:tgtEl>
                                          <p:spTgt spid="43048"/>
                                        </p:tgtEl>
                                        <p:attrNameLst>
                                          <p:attrName>ppt_w</p:attrName>
                                        </p:attrNameLst>
                                      </p:cBhvr>
                                      <p:tavLst>
                                        <p:tav tm="0">
                                          <p:val>
                                            <p:fltVal val="0"/>
                                          </p:val>
                                        </p:tav>
                                        <p:tav tm="100000">
                                          <p:val>
                                            <p:strVal val="#ppt_w"/>
                                          </p:val>
                                        </p:tav>
                                      </p:tavLst>
                                    </p:anim>
                                    <p:anim calcmode="lin" valueType="num">
                                      <p:cBhvr>
                                        <p:cTn id="124" dur="1000" fill="hold"/>
                                        <p:tgtEl>
                                          <p:spTgt spid="43048"/>
                                        </p:tgtEl>
                                        <p:attrNameLst>
                                          <p:attrName>ppt_h</p:attrName>
                                        </p:attrNameLst>
                                      </p:cBhvr>
                                      <p:tavLst>
                                        <p:tav tm="0">
                                          <p:val>
                                            <p:fltVal val="0"/>
                                          </p:val>
                                        </p:tav>
                                        <p:tav tm="100000">
                                          <p:val>
                                            <p:strVal val="#ppt_h"/>
                                          </p:val>
                                        </p:tav>
                                      </p:tavLst>
                                    </p:anim>
                                    <p:anim calcmode="lin" valueType="num">
                                      <p:cBhvr>
                                        <p:cTn id="125" dur="1000" fill="hold"/>
                                        <p:tgtEl>
                                          <p:spTgt spid="43048"/>
                                        </p:tgtEl>
                                        <p:attrNameLst>
                                          <p:attrName>ppt_x</p:attrName>
                                        </p:attrNameLst>
                                      </p:cBhvr>
                                      <p:tavLst>
                                        <p:tav tm="0" fmla="#ppt_x+(cos(-2*pi*(1-$))*-#ppt_x-sin(-2*pi*(1-$))*(1-#ppt_y))*(1-$)">
                                          <p:val>
                                            <p:fltVal val="0"/>
                                          </p:val>
                                        </p:tav>
                                        <p:tav tm="100000">
                                          <p:val>
                                            <p:fltVal val="1"/>
                                          </p:val>
                                        </p:tav>
                                      </p:tavLst>
                                    </p:anim>
                                    <p:anim calcmode="lin" valueType="num">
                                      <p:cBhvr>
                                        <p:cTn id="126" dur="1000" fill="hold"/>
                                        <p:tgtEl>
                                          <p:spTgt spid="43048"/>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sameClick" afterEffect="1">
                                          <p:stCondLst>
                                            <p:cond evt="end" delay="0">
                                              <p:tn val="121"/>
                                            </p:cond>
                                          </p:stCondLst>
                                        </p:cTn>
                                        <p:tgtEl>
                                          <p:spTgt spid="43048"/>
                                        </p:tgtEl>
                                        <p:attrNameLst>
                                          <p:attrName>style.visibility</p:attrName>
                                        </p:attrNameLst>
                                      </p:cBhvr>
                                      <p:to>
                                        <p:strVal val="hidden"/>
                                      </p:to>
                                    </p:set>
                                  </p:subTnLst>
                                </p:cTn>
                              </p:par>
                            </p:childTnLst>
                          </p:cTn>
                        </p:par>
                        <p:par>
                          <p:cTn id="127" fill="hold" nodeType="afterGroup">
                            <p:stCondLst>
                              <p:cond delay="9500"/>
                            </p:stCondLst>
                            <p:childTnLst>
                              <p:par>
                                <p:cTn id="128" presetID="11" presetClass="entr" presetSubtype="0" fill="hold" nodeType="afterEffect">
                                  <p:stCondLst>
                                    <p:cond delay="0"/>
                                  </p:stCondLst>
                                  <p:childTnLst>
                                    <p:set>
                                      <p:cBhvr>
                                        <p:cTn id="129" dur="1000">
                                          <p:stCondLst>
                                            <p:cond delay="0"/>
                                          </p:stCondLst>
                                        </p:cTn>
                                        <p:tgtEl>
                                          <p:spTgt spid="43051"/>
                                        </p:tgtEl>
                                        <p:attrNameLst>
                                          <p:attrName>style.visibility</p:attrName>
                                        </p:attrNameLst>
                                      </p:cBhvr>
                                      <p:to>
                                        <p:strVal val="visible"/>
                                      </p:to>
                                    </p:set>
                                  </p:childTnLst>
                                  <p:subTnLst>
                                    <p:set>
                                      <p:cBhvr override="childStyle">
                                        <p:cTn dur="1" fill="hold" display="0" masterRel="sameClick" afterEffect="1">
                                          <p:stCondLst>
                                            <p:cond evt="end" delay="0">
                                              <p:tn val="128"/>
                                            </p:cond>
                                          </p:stCondLst>
                                        </p:cTn>
                                        <p:tgtEl>
                                          <p:spTgt spid="43051"/>
                                        </p:tgtEl>
                                        <p:attrNameLst>
                                          <p:attrName>style.visibility</p:attrName>
                                        </p:attrNameLst>
                                      </p:cBhvr>
                                      <p:to>
                                        <p:strVal val="hidden"/>
                                      </p:to>
                                    </p:set>
                                  </p:subTnLst>
                                </p:cTn>
                              </p:par>
                            </p:childTnLst>
                          </p:cTn>
                        </p:par>
                        <p:par>
                          <p:cTn id="130" fill="hold" nodeType="afterGroup">
                            <p:stCondLst>
                              <p:cond delay="10500"/>
                            </p:stCondLst>
                            <p:childTnLst>
                              <p:par>
                                <p:cTn id="131" presetID="22" presetClass="entr" presetSubtype="8" fill="hold" grpId="0" nodeType="afterEffect">
                                  <p:stCondLst>
                                    <p:cond delay="0"/>
                                  </p:stCondLst>
                                  <p:childTnLst>
                                    <p:set>
                                      <p:cBhvr>
                                        <p:cTn id="132" dur="1" fill="hold">
                                          <p:stCondLst>
                                            <p:cond delay="0"/>
                                          </p:stCondLst>
                                        </p:cTn>
                                        <p:tgtEl>
                                          <p:spTgt spid="43046"/>
                                        </p:tgtEl>
                                        <p:attrNameLst>
                                          <p:attrName>style.visibility</p:attrName>
                                        </p:attrNameLst>
                                      </p:cBhvr>
                                      <p:to>
                                        <p:strVal val="visible"/>
                                      </p:to>
                                    </p:set>
                                    <p:animEffect transition="in" filter="wipe(left)">
                                      <p:cBhvr>
                                        <p:cTn id="133" dur="500"/>
                                        <p:tgtEl>
                                          <p:spTgt spid="43046"/>
                                        </p:tgtEl>
                                      </p:cBhvr>
                                    </p:animEffect>
                                  </p:childTnLst>
                                </p:cTn>
                              </p:par>
                            </p:childTnLst>
                          </p:cTn>
                        </p:par>
                        <p:par>
                          <p:cTn id="134" fill="hold" nodeType="afterGroup">
                            <p:stCondLst>
                              <p:cond delay="11000"/>
                            </p:stCondLst>
                            <p:childTnLst>
                              <p:par>
                                <p:cTn id="135" presetID="22" presetClass="entr" presetSubtype="8" fill="hold" nodeType="afterEffect">
                                  <p:stCondLst>
                                    <p:cond delay="0"/>
                                  </p:stCondLst>
                                  <p:childTnLst>
                                    <p:set>
                                      <p:cBhvr>
                                        <p:cTn id="136" dur="1" fill="hold">
                                          <p:stCondLst>
                                            <p:cond delay="0"/>
                                          </p:stCondLst>
                                        </p:cTn>
                                        <p:tgtEl>
                                          <p:spTgt spid="43047"/>
                                        </p:tgtEl>
                                        <p:attrNameLst>
                                          <p:attrName>style.visibility</p:attrName>
                                        </p:attrNameLst>
                                      </p:cBhvr>
                                      <p:to>
                                        <p:strVal val="visible"/>
                                      </p:to>
                                    </p:set>
                                    <p:animEffect transition="in" filter="wipe(left)">
                                      <p:cBhvr>
                                        <p:cTn id="137" dur="500"/>
                                        <p:tgtEl>
                                          <p:spTgt spid="43047"/>
                                        </p:tgtEl>
                                      </p:cBhvr>
                                    </p:animEffect>
                                  </p:childTnLst>
                                </p:cTn>
                              </p:par>
                            </p:childTnLst>
                          </p:cTn>
                        </p:par>
                        <p:par>
                          <p:cTn id="138" fill="hold" nodeType="afterGroup">
                            <p:stCondLst>
                              <p:cond delay="11500"/>
                            </p:stCondLst>
                            <p:childTnLst>
                              <p:par>
                                <p:cTn id="139" presetID="22" presetClass="entr" presetSubtype="1" fill="hold" nodeType="afterEffect">
                                  <p:stCondLst>
                                    <p:cond delay="0"/>
                                  </p:stCondLst>
                                  <p:childTnLst>
                                    <p:set>
                                      <p:cBhvr>
                                        <p:cTn id="140" dur="1" fill="hold">
                                          <p:stCondLst>
                                            <p:cond delay="0"/>
                                          </p:stCondLst>
                                        </p:cTn>
                                        <p:tgtEl>
                                          <p:spTgt spid="43052"/>
                                        </p:tgtEl>
                                        <p:attrNameLst>
                                          <p:attrName>style.visibility</p:attrName>
                                        </p:attrNameLst>
                                      </p:cBhvr>
                                      <p:to>
                                        <p:strVal val="visible"/>
                                      </p:to>
                                    </p:set>
                                    <p:animEffect transition="in" filter="wipe(up)">
                                      <p:cBhvr>
                                        <p:cTn id="141" dur="500"/>
                                        <p:tgtEl>
                                          <p:spTgt spid="43052"/>
                                        </p:tgtEl>
                                      </p:cBhvr>
                                    </p:animEffect>
                                  </p:childTnLst>
                                </p:cTn>
                              </p:par>
                            </p:childTnLst>
                          </p:cTn>
                        </p:par>
                        <p:par>
                          <p:cTn id="142" fill="hold" nodeType="afterGroup">
                            <p:stCondLst>
                              <p:cond delay="12000"/>
                            </p:stCondLst>
                            <p:childTnLst>
                              <p:par>
                                <p:cTn id="143" presetID="22" presetClass="entr" presetSubtype="8" fill="hold" nodeType="afterEffect">
                                  <p:stCondLst>
                                    <p:cond delay="0"/>
                                  </p:stCondLst>
                                  <p:childTnLst>
                                    <p:set>
                                      <p:cBhvr>
                                        <p:cTn id="144" dur="1" fill="hold">
                                          <p:stCondLst>
                                            <p:cond delay="0"/>
                                          </p:stCondLst>
                                        </p:cTn>
                                        <p:tgtEl>
                                          <p:spTgt spid="43053"/>
                                        </p:tgtEl>
                                        <p:attrNameLst>
                                          <p:attrName>style.visibility</p:attrName>
                                        </p:attrNameLst>
                                      </p:cBhvr>
                                      <p:to>
                                        <p:strVal val="visible"/>
                                      </p:to>
                                    </p:set>
                                    <p:animEffect transition="in" filter="wipe(left)">
                                      <p:cBhvr>
                                        <p:cTn id="145" dur="500"/>
                                        <p:tgtEl>
                                          <p:spTgt spid="43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autoUpdateAnimBg="0"/>
      <p:bldP spid="43012" grpId="0" animBg="1" autoUpdateAnimBg="0"/>
      <p:bldP spid="43018" grpId="0" animBg="1" autoUpdateAnimBg="0"/>
      <p:bldP spid="43019" grpId="0" animBg="1" autoUpdateAnimBg="0"/>
      <p:bldP spid="43020" grpId="0" animBg="1" autoUpdateAnimBg="0"/>
      <p:bldP spid="43022" grpId="0" animBg="1" autoUpdateAnimBg="0"/>
      <p:bldP spid="43027" grpId="0" autoUpdateAnimBg="0"/>
      <p:bldP spid="43028" grpId="0" animBg="1" autoUpdateAnimBg="0"/>
      <p:bldP spid="43029" grpId="0" animBg="1" autoUpdateAnimBg="0"/>
      <p:bldP spid="43030" grpId="0" animBg="1" autoUpdateAnimBg="0"/>
      <p:bldP spid="43033" grpId="0" autoUpdateAnimBg="0"/>
      <p:bldP spid="43037" grpId="0" autoUpdateAnimBg="0"/>
      <p:bldP spid="43038" grpId="0" autoUpdateAnimBg="0"/>
      <p:bldP spid="43039" grpId="0" autoUpdateAnimBg="0"/>
      <p:bldP spid="43040" grpId="0" autoUpdateAnimBg="0"/>
      <p:bldP spid="43041" grpId="0" autoUpdateAnimBg="0"/>
      <p:bldP spid="43042" grpId="0" animBg="1" autoUpdateAnimBg="0"/>
      <p:bldP spid="43044" grpId="0" animBg="1" autoUpdateAnimBg="0"/>
      <p:bldP spid="43046" grpId="0" animBg="1" autoUpdateAnimBg="0"/>
      <p:bldP spid="43048"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431800" y="1017588"/>
            <a:ext cx="8461375" cy="197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28398" dir="1593903" algn="ctr" rotWithShape="0">
                    <a:schemeClr val="tx1"/>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indent="712788" algn="just" eaLnBrk="1" hangingPunct="1">
              <a:lnSpc>
                <a:spcPct val="110000"/>
              </a:lnSpc>
            </a:pPr>
            <a:r>
              <a:rPr lang="zh-CN" altLang="en-US" sz="2800" dirty="0" smtClean="0">
                <a:solidFill>
                  <a:schemeClr val="tx1"/>
                </a:solidFill>
                <a:latin typeface="楷体" pitchFamily="49" charset="-122"/>
                <a:ea typeface="楷体" pitchFamily="49" charset="-122"/>
              </a:rPr>
              <a:t>随着</a:t>
            </a:r>
            <a:r>
              <a:rPr lang="zh-CN" altLang="en-US" sz="2800" dirty="0">
                <a:solidFill>
                  <a:schemeClr val="tx1"/>
                </a:solidFill>
                <a:latin typeface="楷体" pitchFamily="49" charset="-122"/>
                <a:ea typeface="楷体" pitchFamily="49" charset="-122"/>
              </a:rPr>
              <a:t>各种应用软件的面市，作为人机接口的用户界面具有越来越重要的作用，用户界面是否友好直接影响到软件的寿命与竞争力。因此，对用户界面的设计必须予以足够的重视。</a:t>
            </a:r>
          </a:p>
        </p:txBody>
      </p:sp>
      <p:sp>
        <p:nvSpPr>
          <p:cNvPr id="66563" name="Rectangle 3"/>
          <p:cNvSpPr>
            <a:spLocks noGrp="1" noChangeArrowheads="1"/>
          </p:cNvSpPr>
          <p:nvPr>
            <p:ph type="title" idx="4294967295"/>
          </p:nvPr>
        </p:nvSpPr>
        <p:spPr>
          <a:xfrm>
            <a:off x="657225" y="414338"/>
            <a:ext cx="7740650" cy="361950"/>
          </a:xfrm>
        </p:spPr>
        <p:txBody>
          <a:bodyPr/>
          <a:lstStyle/>
          <a:p>
            <a:pPr eaLnBrk="1" hangingPunct="1"/>
            <a:r>
              <a:rPr lang="en-US" altLang="zh-CN" sz="3200" b="1" smtClean="0">
                <a:solidFill>
                  <a:srgbClr val="FFFF00"/>
                </a:solidFill>
                <a:latin typeface="华文新魏" panose="02010800040101010101" pitchFamily="2" charset="-122"/>
                <a:ea typeface="华文新魏" panose="02010800040101010101" pitchFamily="2" charset="-122"/>
              </a:rPr>
              <a:t>3.5 </a:t>
            </a:r>
            <a:r>
              <a:rPr lang="zh-CN" altLang="en-US" sz="3200" b="1" smtClean="0">
                <a:solidFill>
                  <a:srgbClr val="FFFF00"/>
                </a:solidFill>
                <a:latin typeface="华文新魏" panose="02010800040101010101" pitchFamily="2" charset="-122"/>
                <a:ea typeface="华文新魏" panose="02010800040101010101" pitchFamily="2" charset="-122"/>
              </a:rPr>
              <a:t>用户界面设计</a:t>
            </a:r>
            <a:endParaRPr lang="zh-CN" altLang="en-US" sz="3200" smtClean="0">
              <a:solidFill>
                <a:srgbClr val="FFFF00"/>
              </a:solidFill>
              <a:latin typeface="华文新魏" panose="02010800040101010101" pitchFamily="2" charset="-122"/>
              <a:ea typeface="华文新魏" panose="02010800040101010101" pitchFamily="2" charset="-122"/>
            </a:endParaRPr>
          </a:p>
        </p:txBody>
      </p:sp>
      <p:grpSp>
        <p:nvGrpSpPr>
          <p:cNvPr id="82956" name="Group 12"/>
          <p:cNvGrpSpPr>
            <a:grpSpLocks/>
          </p:cNvGrpSpPr>
          <p:nvPr/>
        </p:nvGrpSpPr>
        <p:grpSpPr bwMode="auto">
          <a:xfrm>
            <a:off x="0" y="3338513"/>
            <a:ext cx="8786842" cy="3151187"/>
            <a:chOff x="0" y="2103"/>
            <a:chExt cx="5760" cy="1985"/>
          </a:xfrm>
        </p:grpSpPr>
        <p:sp>
          <p:nvSpPr>
            <p:cNvPr id="82948" name="Text Box 4"/>
            <p:cNvSpPr txBox="1">
              <a:spLocks noChangeArrowheads="1"/>
            </p:cNvSpPr>
            <p:nvPr/>
          </p:nvSpPr>
          <p:spPr bwMode="auto">
            <a:xfrm>
              <a:off x="0" y="2103"/>
              <a:ext cx="5760" cy="19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indent="1073150" algn="just" eaLnBrk="1" hangingPunct="1">
                <a:spcBef>
                  <a:spcPct val="15000"/>
                </a:spcBef>
                <a:defRPr/>
              </a:pPr>
              <a:r>
                <a:rPr lang="zh-CN" altLang="en-US" dirty="0" smtClean="0">
                  <a:solidFill>
                    <a:schemeClr val="tx1"/>
                  </a:solidFill>
                  <a:latin typeface="楷体" pitchFamily="49" charset="-122"/>
                  <a:ea typeface="楷体" pitchFamily="49" charset="-122"/>
                </a:rPr>
                <a:t>对</a:t>
              </a:r>
              <a:r>
                <a:rPr lang="zh-CN" altLang="en-US" sz="2800" dirty="0" smtClean="0">
                  <a:solidFill>
                    <a:schemeClr val="tx1"/>
                  </a:solidFill>
                  <a:latin typeface="楷体" pitchFamily="49" charset="-122"/>
                  <a:ea typeface="楷体" pitchFamily="49" charset="-122"/>
                </a:rPr>
                <a:t>用户</a:t>
              </a:r>
              <a:r>
                <a:rPr lang="zh-CN" altLang="en-US" sz="2800" dirty="0">
                  <a:solidFill>
                    <a:schemeClr val="tx1"/>
                  </a:solidFill>
                  <a:latin typeface="楷体" pitchFamily="49" charset="-122"/>
                  <a:ea typeface="楷体" pitchFamily="49" charset="-122"/>
                </a:rPr>
                <a:t>界面设计中的主要问题进行讨论。</a:t>
              </a:r>
            </a:p>
            <a:p>
              <a:pPr eaLnBrk="1" hangingPunct="1">
                <a:spcBef>
                  <a:spcPct val="15000"/>
                </a:spcBef>
                <a:defRPr/>
              </a:pPr>
              <a:r>
                <a:rPr lang="zh-CN" altLang="en-US" sz="2800" dirty="0">
                  <a:solidFill>
                    <a:schemeClr val="tx1"/>
                  </a:solidFill>
                  <a:latin typeface="楷体" pitchFamily="49" charset="-122"/>
                  <a:ea typeface="楷体" pitchFamily="49" charset="-122"/>
                </a:rPr>
                <a:t>  </a:t>
              </a:r>
              <a:r>
                <a:rPr lang="zh-CN" altLang="en-US" sz="2800" dirty="0" smtClean="0">
                  <a:solidFill>
                    <a:schemeClr val="tx1"/>
                  </a:solidFill>
                  <a:latin typeface="楷体" pitchFamily="49" charset="-122"/>
                  <a:ea typeface="楷体" pitchFamily="49" charset="-122"/>
                </a:rPr>
                <a:t> </a:t>
              </a:r>
              <a:r>
                <a:rPr lang="zh-CN" altLang="en-US" sz="2800" dirty="0" smtClean="0">
                  <a:solidFill>
                    <a:schemeClr val="tx1"/>
                  </a:solidFill>
                  <a:effectLst>
                    <a:outerShdw blurRad="38100" dist="38100" dir="2700000" algn="tl">
                      <a:srgbClr val="000000"/>
                    </a:outerShdw>
                  </a:effectLst>
                  <a:latin typeface="楷体" pitchFamily="49" charset="-122"/>
                  <a:ea typeface="楷体" pitchFamily="49" charset="-122"/>
                </a:rPr>
                <a:t>用户</a:t>
              </a:r>
              <a:r>
                <a:rPr lang="zh-CN" altLang="en-US" sz="2800" dirty="0">
                  <a:solidFill>
                    <a:schemeClr val="tx1"/>
                  </a:solidFill>
                  <a:effectLst>
                    <a:outerShdw blurRad="38100" dist="38100" dir="2700000" algn="tl">
                      <a:srgbClr val="000000"/>
                    </a:outerShdw>
                  </a:effectLst>
                  <a:latin typeface="楷体" pitchFamily="49" charset="-122"/>
                  <a:ea typeface="楷体" pitchFamily="49" charset="-122"/>
                </a:rPr>
                <a:t>界面应具有的特性</a:t>
              </a:r>
              <a:r>
                <a:rPr lang="en-US" altLang="zh-CN" sz="2800" dirty="0">
                  <a:solidFill>
                    <a:schemeClr val="tx1"/>
                  </a:solidFill>
                  <a:latin typeface="楷体" pitchFamily="49" charset="-122"/>
                  <a:ea typeface="楷体" pitchFamily="49" charset="-122"/>
                </a:rPr>
                <a:t>— </a:t>
              </a:r>
              <a:r>
                <a:rPr lang="zh-CN" altLang="en-US" sz="2800" dirty="0">
                  <a:solidFill>
                    <a:schemeClr val="tx1"/>
                  </a:solidFill>
                  <a:latin typeface="楷体" pitchFamily="49" charset="-122"/>
                  <a:ea typeface="楷体" pitchFamily="49" charset="-122"/>
                </a:rPr>
                <a:t>什么是友好的用户界面。</a:t>
              </a:r>
            </a:p>
            <a:p>
              <a:pPr eaLnBrk="1" hangingPunct="1">
                <a:spcBef>
                  <a:spcPct val="15000"/>
                </a:spcBef>
                <a:defRPr/>
              </a:pPr>
              <a:r>
                <a:rPr lang="zh-CN" altLang="en-US" sz="2800" dirty="0">
                  <a:solidFill>
                    <a:schemeClr val="tx1"/>
                  </a:solidFill>
                  <a:latin typeface="楷体" pitchFamily="49" charset="-122"/>
                  <a:ea typeface="楷体" pitchFamily="49" charset="-122"/>
                </a:rPr>
                <a:t>  </a:t>
              </a:r>
              <a:r>
                <a:rPr lang="zh-CN" altLang="en-US" sz="2800" dirty="0" smtClean="0">
                  <a:solidFill>
                    <a:schemeClr val="tx1"/>
                  </a:solidFill>
                  <a:latin typeface="楷体" pitchFamily="49" charset="-122"/>
                  <a:ea typeface="楷体" pitchFamily="49" charset="-122"/>
                </a:rPr>
                <a:t> </a:t>
              </a:r>
              <a:r>
                <a:rPr lang="zh-CN" altLang="en-US" sz="2800" dirty="0" smtClean="0">
                  <a:solidFill>
                    <a:schemeClr val="tx1"/>
                  </a:solidFill>
                  <a:effectLst>
                    <a:outerShdw blurRad="38100" dist="38100" dir="2700000" algn="tl">
                      <a:srgbClr val="000000"/>
                    </a:outerShdw>
                  </a:effectLst>
                  <a:latin typeface="楷体" pitchFamily="49" charset="-122"/>
                  <a:ea typeface="楷体" pitchFamily="49" charset="-122"/>
                </a:rPr>
                <a:t>用户</a:t>
              </a:r>
              <a:r>
                <a:rPr lang="zh-CN" altLang="en-US" sz="2800" dirty="0">
                  <a:solidFill>
                    <a:schemeClr val="tx1"/>
                  </a:solidFill>
                  <a:effectLst>
                    <a:outerShdw blurRad="38100" dist="38100" dir="2700000" algn="tl">
                      <a:srgbClr val="000000"/>
                    </a:outerShdw>
                  </a:effectLst>
                  <a:latin typeface="楷体" pitchFamily="49" charset="-122"/>
                  <a:ea typeface="楷体" pitchFamily="49" charset="-122"/>
                </a:rPr>
                <a:t>界面设计的任务</a:t>
              </a:r>
              <a:r>
                <a:rPr lang="en-US" altLang="zh-CN" sz="2800" dirty="0">
                  <a:solidFill>
                    <a:schemeClr val="tx1"/>
                  </a:solidFill>
                  <a:latin typeface="楷体" pitchFamily="49" charset="-122"/>
                  <a:ea typeface="楷体" pitchFamily="49" charset="-122"/>
                </a:rPr>
                <a:t>— </a:t>
              </a:r>
              <a:r>
                <a:rPr lang="zh-CN" altLang="en-US" sz="2800" dirty="0" smtClean="0">
                  <a:solidFill>
                    <a:schemeClr val="tx1"/>
                  </a:solidFill>
                  <a:latin typeface="楷体" pitchFamily="49" charset="-122"/>
                  <a:ea typeface="楷体" pitchFamily="49" charset="-122"/>
                </a:rPr>
                <a:t>即用户</a:t>
              </a:r>
              <a:r>
                <a:rPr lang="zh-CN" altLang="en-US" sz="2800" dirty="0">
                  <a:solidFill>
                    <a:schemeClr val="tx1"/>
                  </a:solidFill>
                  <a:latin typeface="楷体" pitchFamily="49" charset="-122"/>
                  <a:ea typeface="楷体" pitchFamily="49" charset="-122"/>
                </a:rPr>
                <a:t>界面设计应该完成</a:t>
              </a:r>
              <a:r>
                <a:rPr lang="zh-CN" altLang="en-US" sz="2800" dirty="0" smtClean="0">
                  <a:solidFill>
                    <a:schemeClr val="tx1"/>
                  </a:solidFill>
                  <a:latin typeface="楷体" pitchFamily="49" charset="-122"/>
                  <a:ea typeface="楷体" pitchFamily="49" charset="-122"/>
                </a:rPr>
                <a:t>的</a:t>
              </a:r>
              <a:endParaRPr lang="en-US" altLang="zh-CN" sz="2800" dirty="0" smtClean="0">
                <a:solidFill>
                  <a:schemeClr val="tx1"/>
                </a:solidFill>
                <a:latin typeface="楷体" pitchFamily="49" charset="-122"/>
                <a:ea typeface="楷体" pitchFamily="49" charset="-122"/>
              </a:endParaRPr>
            </a:p>
            <a:p>
              <a:pPr indent="4306888" eaLnBrk="1" hangingPunct="1">
                <a:spcBef>
                  <a:spcPct val="15000"/>
                </a:spcBef>
                <a:defRPr/>
              </a:pPr>
              <a:r>
                <a:rPr lang="zh-CN" altLang="en-US" sz="2800" dirty="0" smtClean="0">
                  <a:solidFill>
                    <a:schemeClr val="tx1"/>
                  </a:solidFill>
                  <a:latin typeface="楷体" pitchFamily="49" charset="-122"/>
                  <a:ea typeface="楷体" pitchFamily="49" charset="-122"/>
                </a:rPr>
                <a:t>工作</a:t>
              </a:r>
              <a:r>
                <a:rPr lang="zh-CN" altLang="en-US" sz="2800" dirty="0">
                  <a:solidFill>
                    <a:schemeClr val="tx1"/>
                  </a:solidFill>
                  <a:latin typeface="楷体" pitchFamily="49" charset="-122"/>
                  <a:ea typeface="楷体" pitchFamily="49" charset="-122"/>
                </a:rPr>
                <a:t>。</a:t>
              </a:r>
            </a:p>
            <a:p>
              <a:pPr eaLnBrk="1" hangingPunct="1">
                <a:spcBef>
                  <a:spcPct val="15000"/>
                </a:spcBef>
                <a:defRPr/>
              </a:pPr>
              <a:r>
                <a:rPr lang="zh-CN" altLang="en-US" sz="2800" dirty="0">
                  <a:solidFill>
                    <a:schemeClr val="tx1"/>
                  </a:solidFill>
                  <a:effectLst>
                    <a:outerShdw blurRad="38100" dist="38100" dir="2700000" algn="tl">
                      <a:srgbClr val="000000"/>
                    </a:outerShdw>
                  </a:effectLst>
                  <a:latin typeface="楷体" pitchFamily="49" charset="-122"/>
                  <a:ea typeface="楷体" pitchFamily="49" charset="-122"/>
                </a:rPr>
                <a:t>  </a:t>
              </a:r>
              <a:r>
                <a:rPr lang="zh-CN" altLang="en-US" sz="2800" dirty="0" smtClean="0">
                  <a:solidFill>
                    <a:schemeClr val="tx1"/>
                  </a:solidFill>
                  <a:effectLst>
                    <a:outerShdw blurRad="38100" dist="38100" dir="2700000" algn="tl">
                      <a:srgbClr val="000000"/>
                    </a:outerShdw>
                  </a:effectLst>
                  <a:latin typeface="楷体" pitchFamily="49" charset="-122"/>
                  <a:ea typeface="楷体" pitchFamily="49" charset="-122"/>
                </a:rPr>
                <a:t> 用户</a:t>
              </a:r>
              <a:r>
                <a:rPr lang="zh-CN" altLang="en-US" sz="2800" dirty="0">
                  <a:solidFill>
                    <a:schemeClr val="tx1"/>
                  </a:solidFill>
                  <a:effectLst>
                    <a:outerShdw blurRad="38100" dist="38100" dir="2700000" algn="tl">
                      <a:srgbClr val="000000"/>
                    </a:outerShdw>
                  </a:effectLst>
                  <a:latin typeface="楷体" pitchFamily="49" charset="-122"/>
                  <a:ea typeface="楷体" pitchFamily="49" charset="-122"/>
                </a:rPr>
                <a:t>界面的基本类型</a:t>
              </a:r>
              <a:r>
                <a:rPr lang="en-US" altLang="zh-CN" sz="2800" dirty="0">
                  <a:solidFill>
                    <a:schemeClr val="tx1"/>
                  </a:solidFill>
                  <a:effectLst>
                    <a:outerShdw blurRad="38100" dist="38100" dir="2700000" algn="tl">
                      <a:srgbClr val="000000"/>
                    </a:outerShdw>
                  </a:effectLst>
                  <a:latin typeface="楷体" pitchFamily="49" charset="-122"/>
                  <a:ea typeface="楷体" pitchFamily="49" charset="-122"/>
                </a:rPr>
                <a:t>— </a:t>
              </a:r>
              <a:r>
                <a:rPr lang="zh-CN" altLang="en-US" sz="2800" dirty="0">
                  <a:solidFill>
                    <a:schemeClr val="tx1"/>
                  </a:solidFill>
                  <a:effectLst>
                    <a:outerShdw blurRad="38100" dist="38100" dir="2700000" algn="tl">
                      <a:srgbClr val="000000"/>
                    </a:outerShdw>
                  </a:effectLst>
                  <a:latin typeface="楷体" pitchFamily="49" charset="-122"/>
                  <a:ea typeface="楷体" pitchFamily="49" charset="-122"/>
                </a:rPr>
                <a:t>用户界面的工作模式。</a:t>
              </a:r>
              <a:endParaRPr lang="zh-CN" altLang="en-US" sz="2800" dirty="0">
                <a:solidFill>
                  <a:schemeClr val="tx1"/>
                </a:solidFill>
                <a:latin typeface="楷体" pitchFamily="49" charset="-122"/>
                <a:ea typeface="楷体" pitchFamily="49" charset="-122"/>
              </a:endParaRPr>
            </a:p>
            <a:p>
              <a:pPr algn="just" eaLnBrk="1" hangingPunct="1">
                <a:spcBef>
                  <a:spcPct val="50000"/>
                </a:spcBef>
                <a:defRPr/>
              </a:pPr>
              <a:endParaRPr lang="en-US" altLang="zh-CN" sz="2800" dirty="0">
                <a:solidFill>
                  <a:schemeClr val="tx1"/>
                </a:solidFill>
              </a:endParaRPr>
            </a:p>
          </p:txBody>
        </p:sp>
        <p:pic>
          <p:nvPicPr>
            <p:cNvPr id="66566" name="Picture 6" descr="变色小球"/>
            <p:cNvPicPr>
              <a:picLocks noChangeAspect="1" noChangeArrowheads="1" noCrop="1"/>
            </p:cNvPicPr>
            <p:nvPr/>
          </p:nvPicPr>
          <p:blipFill>
            <a:blip r:embed="rId4">
              <a:extLst>
                <a:ext uri="{28A0092B-C50C-407E-A947-70E740481C1C}">
                  <a14:useLocalDpi xmlns="" xmlns:a14="http://schemas.microsoft.com/office/drawing/2010/main" val="0"/>
                </a:ext>
              </a:extLst>
            </a:blip>
            <a:srcRect/>
            <a:stretch>
              <a:fillRect/>
            </a:stretch>
          </p:blipFill>
          <p:spPr bwMode="auto">
            <a:xfrm>
              <a:off x="243" y="2527"/>
              <a:ext cx="101" cy="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6567" name="Picture 7" descr="变色小球"/>
            <p:cNvPicPr>
              <a:picLocks noChangeAspect="1" noChangeArrowheads="1" noCrop="1"/>
            </p:cNvPicPr>
            <p:nvPr/>
          </p:nvPicPr>
          <p:blipFill>
            <a:blip r:embed="rId4">
              <a:extLst>
                <a:ext uri="{28A0092B-C50C-407E-A947-70E740481C1C}">
                  <a14:useLocalDpi xmlns="" xmlns:a14="http://schemas.microsoft.com/office/drawing/2010/main" val="0"/>
                </a:ext>
              </a:extLst>
            </a:blip>
            <a:srcRect/>
            <a:stretch>
              <a:fillRect/>
            </a:stretch>
          </p:blipFill>
          <p:spPr bwMode="auto">
            <a:xfrm>
              <a:off x="243" y="2853"/>
              <a:ext cx="101" cy="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6568" name="Picture 8" descr="变色小球"/>
            <p:cNvPicPr>
              <a:picLocks noChangeAspect="1" noChangeArrowheads="1" noCrop="1"/>
            </p:cNvPicPr>
            <p:nvPr/>
          </p:nvPicPr>
          <p:blipFill>
            <a:blip r:embed="rId4">
              <a:extLst>
                <a:ext uri="{28A0092B-C50C-407E-A947-70E740481C1C}">
                  <a14:useLocalDpi xmlns="" xmlns:a14="http://schemas.microsoft.com/office/drawing/2010/main" val="0"/>
                </a:ext>
              </a:extLst>
            </a:blip>
            <a:srcRect/>
            <a:stretch>
              <a:fillRect/>
            </a:stretch>
          </p:blipFill>
          <p:spPr bwMode="auto">
            <a:xfrm>
              <a:off x="243" y="3436"/>
              <a:ext cx="101" cy="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wipe(left)">
                                      <p:cBhvr>
                                        <p:cTn id="7" dur="500"/>
                                        <p:tgtEl>
                                          <p:spTgt spid="82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2956"/>
                                        </p:tgtEl>
                                        <p:attrNameLst>
                                          <p:attrName>style.visibility</p:attrName>
                                        </p:attrNameLst>
                                      </p:cBhvr>
                                      <p:to>
                                        <p:strVal val="visible"/>
                                      </p:to>
                                    </p:set>
                                    <p:animEffect transition="in" filter="wipe(up)">
                                      <p:cBhvr>
                                        <p:cTn id="12" dur="1000"/>
                                        <p:tgtEl>
                                          <p:spTgt spid="82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5"/>
          <p:cNvSpPr txBox="1">
            <a:spLocks noChangeArrowheads="1"/>
          </p:cNvSpPr>
          <p:nvPr/>
        </p:nvSpPr>
        <p:spPr bwMode="auto">
          <a:xfrm>
            <a:off x="701675" y="638175"/>
            <a:ext cx="792003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2800">
                <a:ea typeface="华文新魏" panose="02010800040101010101" pitchFamily="2" charset="-122"/>
              </a:rPr>
              <a:t>总之，用户界面设计要以人为本。</a:t>
            </a:r>
          </a:p>
        </p:txBody>
      </p:sp>
      <p:sp>
        <p:nvSpPr>
          <p:cNvPr id="116767" name="Text Box 31"/>
          <p:cNvSpPr txBox="1">
            <a:spLocks noChangeArrowheads="1"/>
          </p:cNvSpPr>
          <p:nvPr/>
        </p:nvSpPr>
        <p:spPr bwMode="auto">
          <a:xfrm>
            <a:off x="2268538" y="5661025"/>
            <a:ext cx="46085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sz="1800">
                <a:effectLst>
                  <a:outerShdw blurRad="38100" dist="38100" dir="2700000" algn="tl">
                    <a:srgbClr val="C0C0C0"/>
                  </a:outerShdw>
                </a:effectLst>
                <a:ea typeface="宋体" panose="02010600030101010101" pitchFamily="2" charset="-122"/>
              </a:rPr>
              <a:t> </a:t>
            </a:r>
            <a:r>
              <a:rPr lang="zh-CN" altLang="en-US" sz="1800">
                <a:ea typeface="宋体" panose="02010600030101010101" pitchFamily="2" charset="-122"/>
              </a:rPr>
              <a:t>用户界面设计迭代过程</a:t>
            </a:r>
          </a:p>
        </p:txBody>
      </p:sp>
      <p:grpSp>
        <p:nvGrpSpPr>
          <p:cNvPr id="116769" name="Group 33"/>
          <p:cNvGrpSpPr>
            <a:grpSpLocks/>
          </p:cNvGrpSpPr>
          <p:nvPr/>
        </p:nvGrpSpPr>
        <p:grpSpPr bwMode="auto">
          <a:xfrm>
            <a:off x="611188" y="1719263"/>
            <a:ext cx="7848600" cy="3600450"/>
            <a:chOff x="385" y="1083"/>
            <a:chExt cx="4944" cy="2268"/>
          </a:xfrm>
        </p:grpSpPr>
        <p:grpSp>
          <p:nvGrpSpPr>
            <p:cNvPr id="67589" name="Group 6"/>
            <p:cNvGrpSpPr>
              <a:grpSpLocks/>
            </p:cNvGrpSpPr>
            <p:nvPr/>
          </p:nvGrpSpPr>
          <p:grpSpPr bwMode="auto">
            <a:xfrm>
              <a:off x="385" y="1083"/>
              <a:ext cx="4944" cy="2268"/>
              <a:chOff x="385" y="1071"/>
              <a:chExt cx="4944" cy="2268"/>
            </a:xfrm>
          </p:grpSpPr>
          <p:sp>
            <p:nvSpPr>
              <p:cNvPr id="67591" name="AutoShape 7"/>
              <p:cNvSpPr>
                <a:spLocks noChangeArrowheads="1"/>
              </p:cNvSpPr>
              <p:nvPr/>
            </p:nvSpPr>
            <p:spPr bwMode="auto">
              <a:xfrm>
                <a:off x="385" y="1343"/>
                <a:ext cx="998" cy="409"/>
              </a:xfrm>
              <a:prstGeom prst="roundRect">
                <a:avLst>
                  <a:gd name="adj" fmla="val 16667"/>
                </a:avLst>
              </a:prstGeom>
              <a:solidFill>
                <a:srgbClr val="FFFF99"/>
              </a:solidFill>
              <a:ln w="9525">
                <a:solidFill>
                  <a:schemeClr val="bg2"/>
                </a:solidFill>
                <a:round/>
                <a:headEnd/>
                <a:tailEnd/>
              </a:ln>
              <a:effectLst>
                <a:outerShdw dist="71842" dir="2700000" algn="ctr" rotWithShape="0">
                  <a:schemeClr val="bg2"/>
                </a:outerShdw>
              </a:effec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95000"/>
                  </a:lnSpc>
                </a:pPr>
                <a:r>
                  <a:rPr lang="zh-CN" altLang="en-US" sz="2000">
                    <a:solidFill>
                      <a:schemeClr val="tx1"/>
                    </a:solidFill>
                    <a:ea typeface="宋体" panose="02010600030101010101" pitchFamily="2" charset="-122"/>
                  </a:rPr>
                  <a:t>分析和理解</a:t>
                </a:r>
              </a:p>
              <a:p>
                <a:pPr algn="ctr" eaLnBrk="1" hangingPunct="1">
                  <a:lnSpc>
                    <a:spcPct val="95000"/>
                  </a:lnSpc>
                </a:pPr>
                <a:r>
                  <a:rPr lang="zh-CN" altLang="en-US" sz="2000">
                    <a:solidFill>
                      <a:schemeClr val="tx1"/>
                    </a:solidFill>
                    <a:ea typeface="宋体" panose="02010600030101010101" pitchFamily="2" charset="-122"/>
                  </a:rPr>
                  <a:t>用户活动</a:t>
                </a:r>
              </a:p>
            </p:txBody>
          </p:sp>
          <p:sp>
            <p:nvSpPr>
              <p:cNvPr id="67592" name="AutoShape 8"/>
              <p:cNvSpPr>
                <a:spLocks noChangeArrowheads="1"/>
              </p:cNvSpPr>
              <p:nvPr/>
            </p:nvSpPr>
            <p:spPr bwMode="auto">
              <a:xfrm>
                <a:off x="1700" y="1343"/>
                <a:ext cx="998" cy="409"/>
              </a:xfrm>
              <a:prstGeom prst="roundRect">
                <a:avLst>
                  <a:gd name="adj" fmla="val 16667"/>
                </a:avLst>
              </a:prstGeom>
              <a:solidFill>
                <a:srgbClr val="FFFF99"/>
              </a:solidFill>
              <a:ln w="9525">
                <a:solidFill>
                  <a:schemeClr val="bg1"/>
                </a:solidFill>
                <a:round/>
                <a:headEnd/>
                <a:tailEnd/>
              </a:ln>
              <a:effectLst>
                <a:outerShdw dist="71842" dir="2700000" algn="ctr" rotWithShape="0">
                  <a:schemeClr val="bg2"/>
                </a:outerShdw>
              </a:effec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95000"/>
                  </a:lnSpc>
                </a:pPr>
                <a:r>
                  <a:rPr lang="zh-CN" altLang="en-US" sz="2000">
                    <a:solidFill>
                      <a:schemeClr val="tx1"/>
                    </a:solidFill>
                    <a:ea typeface="宋体" panose="02010600030101010101" pitchFamily="2" charset="-122"/>
                  </a:rPr>
                  <a:t>在纸上设计</a:t>
                </a:r>
              </a:p>
              <a:p>
                <a:pPr algn="ctr" eaLnBrk="1" hangingPunct="1">
                  <a:lnSpc>
                    <a:spcPct val="95000"/>
                  </a:lnSpc>
                </a:pPr>
                <a:r>
                  <a:rPr lang="zh-CN" altLang="en-US" sz="2000">
                    <a:solidFill>
                      <a:schemeClr val="tx1"/>
                    </a:solidFill>
                    <a:ea typeface="宋体" panose="02010600030101010101" pitchFamily="2" charset="-122"/>
                  </a:rPr>
                  <a:t>原型</a:t>
                </a:r>
              </a:p>
            </p:txBody>
          </p:sp>
          <p:sp>
            <p:nvSpPr>
              <p:cNvPr id="67593" name="AutoShape 9"/>
              <p:cNvSpPr>
                <a:spLocks noChangeArrowheads="1"/>
              </p:cNvSpPr>
              <p:nvPr/>
            </p:nvSpPr>
            <p:spPr bwMode="auto">
              <a:xfrm>
                <a:off x="3016" y="1343"/>
                <a:ext cx="998" cy="409"/>
              </a:xfrm>
              <a:prstGeom prst="roundRect">
                <a:avLst>
                  <a:gd name="adj" fmla="val 16667"/>
                </a:avLst>
              </a:prstGeom>
              <a:solidFill>
                <a:srgbClr val="99CCFF"/>
              </a:solidFill>
              <a:ln w="9525">
                <a:solidFill>
                  <a:schemeClr val="bg2"/>
                </a:solidFill>
                <a:round/>
                <a:headEnd/>
                <a:tailEnd/>
              </a:ln>
              <a:effectLst>
                <a:outerShdw dist="71842" dir="2700000" algn="ctr" rotWithShape="0">
                  <a:schemeClr val="bg2"/>
                </a:outerShdw>
              </a:effec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95000"/>
                  </a:lnSpc>
                </a:pPr>
                <a:r>
                  <a:rPr lang="zh-CN" altLang="en-US" sz="2000">
                    <a:solidFill>
                      <a:schemeClr val="tx1"/>
                    </a:solidFill>
                    <a:ea typeface="宋体" panose="02010600030101010101" pitchFamily="2" charset="-122"/>
                  </a:rPr>
                  <a:t>与最终用户</a:t>
                </a:r>
              </a:p>
              <a:p>
                <a:pPr algn="ctr" eaLnBrk="1" hangingPunct="1">
                  <a:lnSpc>
                    <a:spcPct val="95000"/>
                  </a:lnSpc>
                </a:pPr>
                <a:r>
                  <a:rPr lang="zh-CN" altLang="en-US" sz="2000">
                    <a:solidFill>
                      <a:schemeClr val="tx1"/>
                    </a:solidFill>
                    <a:ea typeface="宋体" panose="02010600030101010101" pitchFamily="2" charset="-122"/>
                  </a:rPr>
                  <a:t>一起评价</a:t>
                </a:r>
              </a:p>
            </p:txBody>
          </p:sp>
          <p:sp>
            <p:nvSpPr>
              <p:cNvPr id="67594" name="Rectangle 10"/>
              <p:cNvSpPr>
                <a:spLocks noChangeArrowheads="1"/>
              </p:cNvSpPr>
              <p:nvPr/>
            </p:nvSpPr>
            <p:spPr bwMode="auto">
              <a:xfrm>
                <a:off x="1745" y="2158"/>
                <a:ext cx="953" cy="363"/>
              </a:xfrm>
              <a:prstGeom prst="rect">
                <a:avLst/>
              </a:prstGeom>
              <a:solidFill>
                <a:srgbClr val="FFFF00"/>
              </a:solidFill>
              <a:ln w="9525">
                <a:solidFill>
                  <a:schemeClr val="bg2"/>
                </a:solidFill>
                <a:miter lim="800000"/>
                <a:headEnd/>
                <a:tailEnd/>
              </a:ln>
              <a:effectLst>
                <a:outerShdw dist="71842" dir="2700000" algn="ctr" rotWithShape="0">
                  <a:schemeClr val="bg2"/>
                </a:outerShdw>
              </a:effec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solidFill>
                      <a:schemeClr val="tx1"/>
                    </a:solidFill>
                    <a:ea typeface="宋体" panose="02010600030101010101" pitchFamily="2" charset="-122"/>
                  </a:rPr>
                  <a:t>设计原型</a:t>
                </a:r>
              </a:p>
            </p:txBody>
          </p:sp>
          <p:sp>
            <p:nvSpPr>
              <p:cNvPr id="67595" name="AutoShape 11"/>
              <p:cNvSpPr>
                <a:spLocks noChangeArrowheads="1"/>
              </p:cNvSpPr>
              <p:nvPr/>
            </p:nvSpPr>
            <p:spPr bwMode="auto">
              <a:xfrm>
                <a:off x="3061" y="2158"/>
                <a:ext cx="998" cy="409"/>
              </a:xfrm>
              <a:prstGeom prst="roundRect">
                <a:avLst>
                  <a:gd name="adj" fmla="val 16667"/>
                </a:avLst>
              </a:prstGeom>
              <a:solidFill>
                <a:srgbClr val="FFFF99"/>
              </a:solidFill>
              <a:ln w="9525">
                <a:solidFill>
                  <a:schemeClr val="bg2"/>
                </a:solidFill>
                <a:round/>
                <a:headEnd/>
                <a:tailEnd/>
              </a:ln>
              <a:effectLst>
                <a:outerShdw dist="71842" dir="2700000" algn="ctr" rotWithShape="0">
                  <a:schemeClr val="bg2"/>
                </a:outerShdw>
              </a:effec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95000"/>
                  </a:lnSpc>
                </a:pPr>
                <a:r>
                  <a:rPr lang="zh-CN" altLang="en-US" sz="2000">
                    <a:solidFill>
                      <a:schemeClr val="tx1"/>
                    </a:solidFill>
                    <a:ea typeface="宋体" panose="02010600030101010101" pitchFamily="2" charset="-122"/>
                  </a:rPr>
                  <a:t>产生动态</a:t>
                </a:r>
              </a:p>
              <a:p>
                <a:pPr algn="ctr" eaLnBrk="1" hangingPunct="1">
                  <a:lnSpc>
                    <a:spcPct val="95000"/>
                  </a:lnSpc>
                </a:pPr>
                <a:r>
                  <a:rPr lang="zh-CN" altLang="en-US" sz="2000">
                    <a:solidFill>
                      <a:schemeClr val="tx1"/>
                    </a:solidFill>
                    <a:ea typeface="宋体" panose="02010600030101010101" pitchFamily="2" charset="-122"/>
                  </a:rPr>
                  <a:t>设计原型</a:t>
                </a:r>
              </a:p>
            </p:txBody>
          </p:sp>
          <p:sp>
            <p:nvSpPr>
              <p:cNvPr id="67596" name="AutoShape 12"/>
              <p:cNvSpPr>
                <a:spLocks noChangeArrowheads="1"/>
              </p:cNvSpPr>
              <p:nvPr/>
            </p:nvSpPr>
            <p:spPr bwMode="auto">
              <a:xfrm>
                <a:off x="4331" y="2158"/>
                <a:ext cx="998" cy="409"/>
              </a:xfrm>
              <a:prstGeom prst="roundRect">
                <a:avLst>
                  <a:gd name="adj" fmla="val 16667"/>
                </a:avLst>
              </a:prstGeom>
              <a:solidFill>
                <a:srgbClr val="99CCFF"/>
              </a:solidFill>
              <a:ln w="9525">
                <a:solidFill>
                  <a:schemeClr val="bg2"/>
                </a:solidFill>
                <a:round/>
                <a:headEnd/>
                <a:tailEnd/>
              </a:ln>
              <a:effectLst>
                <a:outerShdw dist="71842" dir="2700000" algn="ctr" rotWithShape="0">
                  <a:schemeClr val="bg2"/>
                </a:outerShdw>
              </a:effec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95000"/>
                  </a:lnSpc>
                </a:pPr>
                <a:r>
                  <a:rPr lang="zh-CN" altLang="en-US" sz="2000">
                    <a:solidFill>
                      <a:schemeClr val="tx1"/>
                    </a:solidFill>
                    <a:ea typeface="宋体" panose="02010600030101010101" pitchFamily="2" charset="-122"/>
                  </a:rPr>
                  <a:t>与最终用户</a:t>
                </a:r>
              </a:p>
              <a:p>
                <a:pPr algn="ctr" eaLnBrk="1" hangingPunct="1">
                  <a:lnSpc>
                    <a:spcPct val="95000"/>
                  </a:lnSpc>
                </a:pPr>
                <a:r>
                  <a:rPr lang="zh-CN" altLang="en-US" sz="2000">
                    <a:solidFill>
                      <a:schemeClr val="tx1"/>
                    </a:solidFill>
                    <a:ea typeface="宋体" panose="02010600030101010101" pitchFamily="2" charset="-122"/>
                  </a:rPr>
                  <a:t>一起评价</a:t>
                </a:r>
              </a:p>
            </p:txBody>
          </p:sp>
          <p:sp>
            <p:nvSpPr>
              <p:cNvPr id="67597" name="AutoShape 13"/>
              <p:cNvSpPr>
                <a:spLocks noChangeArrowheads="1"/>
              </p:cNvSpPr>
              <p:nvPr/>
            </p:nvSpPr>
            <p:spPr bwMode="auto">
              <a:xfrm>
                <a:off x="4331" y="2930"/>
                <a:ext cx="998" cy="409"/>
              </a:xfrm>
              <a:prstGeom prst="roundRect">
                <a:avLst>
                  <a:gd name="adj" fmla="val 16667"/>
                </a:avLst>
              </a:prstGeom>
              <a:solidFill>
                <a:srgbClr val="FFFF99"/>
              </a:solidFill>
              <a:ln w="9525">
                <a:solidFill>
                  <a:schemeClr val="bg2"/>
                </a:solidFill>
                <a:round/>
                <a:headEnd/>
                <a:tailEnd/>
              </a:ln>
              <a:effectLst>
                <a:outerShdw dist="71842" dir="2700000" algn="ctr" rotWithShape="0">
                  <a:schemeClr val="bg2"/>
                </a:outerShdw>
              </a:effec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lnSpc>
                    <a:spcPct val="95000"/>
                  </a:lnSpc>
                </a:pPr>
                <a:r>
                  <a:rPr lang="zh-CN" altLang="en-US" sz="2000">
                    <a:solidFill>
                      <a:schemeClr val="tx1"/>
                    </a:solidFill>
                    <a:ea typeface="宋体" panose="02010600030101010101" pitchFamily="2" charset="-122"/>
                  </a:rPr>
                  <a:t>实现最终的</a:t>
                </a:r>
              </a:p>
              <a:p>
                <a:pPr algn="ctr" eaLnBrk="1" hangingPunct="1">
                  <a:lnSpc>
                    <a:spcPct val="95000"/>
                  </a:lnSpc>
                </a:pPr>
                <a:r>
                  <a:rPr lang="zh-CN" altLang="en-US" sz="2000">
                    <a:solidFill>
                      <a:schemeClr val="tx1"/>
                    </a:solidFill>
                    <a:ea typeface="宋体" panose="02010600030101010101" pitchFamily="2" charset="-122"/>
                  </a:rPr>
                  <a:t>用户界面</a:t>
                </a:r>
              </a:p>
            </p:txBody>
          </p:sp>
          <p:sp>
            <p:nvSpPr>
              <p:cNvPr id="67598" name="Rectangle 14"/>
              <p:cNvSpPr>
                <a:spLocks noChangeArrowheads="1"/>
              </p:cNvSpPr>
              <p:nvPr/>
            </p:nvSpPr>
            <p:spPr bwMode="auto">
              <a:xfrm>
                <a:off x="3061" y="2976"/>
                <a:ext cx="953" cy="363"/>
              </a:xfrm>
              <a:prstGeom prst="rect">
                <a:avLst/>
              </a:prstGeom>
              <a:solidFill>
                <a:srgbClr val="FFFF00"/>
              </a:solidFill>
              <a:ln w="9525">
                <a:solidFill>
                  <a:schemeClr val="bg2"/>
                </a:solidFill>
                <a:miter lim="800000"/>
                <a:headEnd/>
                <a:tailEnd/>
              </a:ln>
              <a:effectLst>
                <a:outerShdw dist="71842" dir="2700000" algn="ctr" rotWithShape="0">
                  <a:schemeClr val="bg2"/>
                </a:outerShdw>
              </a:effec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solidFill>
                      <a:schemeClr val="tx1"/>
                    </a:solidFill>
                    <a:ea typeface="宋体" panose="02010600030101010101" pitchFamily="2" charset="-122"/>
                  </a:rPr>
                  <a:t>可执行原型</a:t>
                </a:r>
              </a:p>
            </p:txBody>
          </p:sp>
          <p:sp>
            <p:nvSpPr>
              <p:cNvPr id="67599" name="Line 15"/>
              <p:cNvSpPr>
                <a:spLocks noChangeShapeType="1"/>
              </p:cNvSpPr>
              <p:nvPr/>
            </p:nvSpPr>
            <p:spPr bwMode="auto">
              <a:xfrm>
                <a:off x="1383" y="1570"/>
                <a:ext cx="318" cy="0"/>
              </a:xfrm>
              <a:prstGeom prst="line">
                <a:avLst/>
              </a:prstGeom>
              <a:noFill/>
              <a:ln w="2857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00" name="Line 16"/>
              <p:cNvSpPr>
                <a:spLocks noChangeShapeType="1"/>
              </p:cNvSpPr>
              <p:nvPr/>
            </p:nvSpPr>
            <p:spPr bwMode="auto">
              <a:xfrm>
                <a:off x="2699" y="1570"/>
                <a:ext cx="317" cy="0"/>
              </a:xfrm>
              <a:prstGeom prst="line">
                <a:avLst/>
              </a:prstGeom>
              <a:noFill/>
              <a:ln w="2857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01" name="Line 17"/>
              <p:cNvSpPr>
                <a:spLocks noChangeShapeType="1"/>
              </p:cNvSpPr>
              <p:nvPr/>
            </p:nvSpPr>
            <p:spPr bwMode="auto">
              <a:xfrm>
                <a:off x="2200" y="1752"/>
                <a:ext cx="0" cy="408"/>
              </a:xfrm>
              <a:prstGeom prst="line">
                <a:avLst/>
              </a:prstGeom>
              <a:noFill/>
              <a:ln w="2857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02" name="Line 18"/>
              <p:cNvSpPr>
                <a:spLocks noChangeShapeType="1"/>
              </p:cNvSpPr>
              <p:nvPr/>
            </p:nvSpPr>
            <p:spPr bwMode="auto">
              <a:xfrm flipV="1">
                <a:off x="2426" y="1752"/>
                <a:ext cx="726" cy="408"/>
              </a:xfrm>
              <a:prstGeom prst="line">
                <a:avLst/>
              </a:prstGeom>
              <a:noFill/>
              <a:ln w="2857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7603" name="Group 19"/>
              <p:cNvGrpSpPr>
                <a:grpSpLocks/>
              </p:cNvGrpSpPr>
              <p:nvPr/>
            </p:nvGrpSpPr>
            <p:grpSpPr bwMode="auto">
              <a:xfrm>
                <a:off x="2200" y="1071"/>
                <a:ext cx="1315" cy="273"/>
                <a:chOff x="2200" y="1071"/>
                <a:chExt cx="1315" cy="273"/>
              </a:xfrm>
            </p:grpSpPr>
            <p:sp>
              <p:nvSpPr>
                <p:cNvPr id="67612" name="Line 20"/>
                <p:cNvSpPr>
                  <a:spLocks noChangeShapeType="1"/>
                </p:cNvSpPr>
                <p:nvPr/>
              </p:nvSpPr>
              <p:spPr bwMode="auto">
                <a:xfrm flipV="1">
                  <a:off x="3515" y="1071"/>
                  <a:ext cx="0" cy="273"/>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3" name="Line 21"/>
                <p:cNvSpPr>
                  <a:spLocks noChangeShapeType="1"/>
                </p:cNvSpPr>
                <p:nvPr/>
              </p:nvSpPr>
              <p:spPr bwMode="auto">
                <a:xfrm flipH="1">
                  <a:off x="2200" y="1071"/>
                  <a:ext cx="1315" cy="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4" name="Line 22"/>
                <p:cNvSpPr>
                  <a:spLocks noChangeShapeType="1"/>
                </p:cNvSpPr>
                <p:nvPr/>
              </p:nvSpPr>
              <p:spPr bwMode="auto">
                <a:xfrm>
                  <a:off x="2200" y="1071"/>
                  <a:ext cx="0" cy="273"/>
                </a:xfrm>
                <a:prstGeom prst="line">
                  <a:avLst/>
                </a:prstGeom>
                <a:noFill/>
                <a:ln w="2857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04" name="Group 23"/>
              <p:cNvGrpSpPr>
                <a:grpSpLocks/>
              </p:cNvGrpSpPr>
              <p:nvPr/>
            </p:nvGrpSpPr>
            <p:grpSpPr bwMode="auto">
              <a:xfrm>
                <a:off x="3560" y="1888"/>
                <a:ext cx="1270" cy="273"/>
                <a:chOff x="2200" y="1071"/>
                <a:chExt cx="1315" cy="273"/>
              </a:xfrm>
            </p:grpSpPr>
            <p:sp>
              <p:nvSpPr>
                <p:cNvPr id="67609" name="Line 24"/>
                <p:cNvSpPr>
                  <a:spLocks noChangeShapeType="1"/>
                </p:cNvSpPr>
                <p:nvPr/>
              </p:nvSpPr>
              <p:spPr bwMode="auto">
                <a:xfrm flipV="1">
                  <a:off x="3515" y="1071"/>
                  <a:ext cx="0" cy="273"/>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0" name="Line 25"/>
                <p:cNvSpPr>
                  <a:spLocks noChangeShapeType="1"/>
                </p:cNvSpPr>
                <p:nvPr/>
              </p:nvSpPr>
              <p:spPr bwMode="auto">
                <a:xfrm flipH="1">
                  <a:off x="2200" y="1071"/>
                  <a:ext cx="1315" cy="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1" name="Line 26"/>
                <p:cNvSpPr>
                  <a:spLocks noChangeShapeType="1"/>
                </p:cNvSpPr>
                <p:nvPr/>
              </p:nvSpPr>
              <p:spPr bwMode="auto">
                <a:xfrm>
                  <a:off x="2200" y="1071"/>
                  <a:ext cx="0" cy="273"/>
                </a:xfrm>
                <a:prstGeom prst="line">
                  <a:avLst/>
                </a:prstGeom>
                <a:noFill/>
                <a:ln w="2857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7605" name="Line 27"/>
              <p:cNvSpPr>
                <a:spLocks noChangeShapeType="1"/>
              </p:cNvSpPr>
              <p:nvPr/>
            </p:nvSpPr>
            <p:spPr bwMode="auto">
              <a:xfrm>
                <a:off x="4059" y="2361"/>
                <a:ext cx="273" cy="0"/>
              </a:xfrm>
              <a:prstGeom prst="line">
                <a:avLst/>
              </a:prstGeom>
              <a:noFill/>
              <a:ln w="2857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06" name="Line 28"/>
              <p:cNvSpPr>
                <a:spLocks noChangeShapeType="1"/>
              </p:cNvSpPr>
              <p:nvPr/>
            </p:nvSpPr>
            <p:spPr bwMode="auto">
              <a:xfrm>
                <a:off x="3560" y="2568"/>
                <a:ext cx="0" cy="408"/>
              </a:xfrm>
              <a:prstGeom prst="line">
                <a:avLst/>
              </a:prstGeom>
              <a:noFill/>
              <a:ln w="2857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07" name="Line 29"/>
              <p:cNvSpPr>
                <a:spLocks noChangeShapeType="1"/>
              </p:cNvSpPr>
              <p:nvPr/>
            </p:nvSpPr>
            <p:spPr bwMode="auto">
              <a:xfrm>
                <a:off x="4014" y="3158"/>
                <a:ext cx="318" cy="0"/>
              </a:xfrm>
              <a:prstGeom prst="line">
                <a:avLst/>
              </a:prstGeom>
              <a:noFill/>
              <a:ln w="2857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08" name="Line 30"/>
              <p:cNvSpPr>
                <a:spLocks noChangeShapeType="1"/>
              </p:cNvSpPr>
              <p:nvPr/>
            </p:nvSpPr>
            <p:spPr bwMode="auto">
              <a:xfrm flipV="1">
                <a:off x="4014" y="2568"/>
                <a:ext cx="408" cy="408"/>
              </a:xfrm>
              <a:prstGeom prst="line">
                <a:avLst/>
              </a:prstGeom>
              <a:noFill/>
              <a:ln w="2857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7590" name="Line 32"/>
            <p:cNvSpPr>
              <a:spLocks noChangeShapeType="1"/>
            </p:cNvSpPr>
            <p:nvPr/>
          </p:nvSpPr>
          <p:spPr bwMode="auto">
            <a:xfrm>
              <a:off x="2699" y="2350"/>
              <a:ext cx="362" cy="0"/>
            </a:xfrm>
            <a:prstGeom prst="line">
              <a:avLst/>
            </a:prstGeom>
            <a:noFill/>
            <a:ln w="2857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67">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53" presetClass="entr" presetSubtype="0" fill="hold" nodeType="afterEffect">
                                  <p:stCondLst>
                                    <p:cond delay="0"/>
                                  </p:stCondLst>
                                  <p:childTnLst>
                                    <p:set>
                                      <p:cBhvr>
                                        <p:cTn id="9" dur="1" fill="hold">
                                          <p:stCondLst>
                                            <p:cond delay="0"/>
                                          </p:stCondLst>
                                        </p:cTn>
                                        <p:tgtEl>
                                          <p:spTgt spid="116769"/>
                                        </p:tgtEl>
                                        <p:attrNameLst>
                                          <p:attrName>style.visibility</p:attrName>
                                        </p:attrNameLst>
                                      </p:cBhvr>
                                      <p:to>
                                        <p:strVal val="visible"/>
                                      </p:to>
                                    </p:set>
                                    <p:anim calcmode="lin" valueType="num">
                                      <p:cBhvr>
                                        <p:cTn id="10" dur="500" fill="hold"/>
                                        <p:tgtEl>
                                          <p:spTgt spid="116769"/>
                                        </p:tgtEl>
                                        <p:attrNameLst>
                                          <p:attrName>ppt_w</p:attrName>
                                        </p:attrNameLst>
                                      </p:cBhvr>
                                      <p:tavLst>
                                        <p:tav tm="0">
                                          <p:val>
                                            <p:fltVal val="0"/>
                                          </p:val>
                                        </p:tav>
                                        <p:tav tm="100000">
                                          <p:val>
                                            <p:strVal val="#ppt_w"/>
                                          </p:val>
                                        </p:tav>
                                      </p:tavLst>
                                    </p:anim>
                                    <p:anim calcmode="lin" valueType="num">
                                      <p:cBhvr>
                                        <p:cTn id="11" dur="500" fill="hold"/>
                                        <p:tgtEl>
                                          <p:spTgt spid="116769"/>
                                        </p:tgtEl>
                                        <p:attrNameLst>
                                          <p:attrName>ppt_h</p:attrName>
                                        </p:attrNameLst>
                                      </p:cBhvr>
                                      <p:tavLst>
                                        <p:tav tm="0">
                                          <p:val>
                                            <p:fltVal val="0"/>
                                          </p:val>
                                        </p:tav>
                                        <p:tav tm="100000">
                                          <p:val>
                                            <p:strVal val="#ppt_h"/>
                                          </p:val>
                                        </p:tav>
                                      </p:tavLst>
                                    </p:anim>
                                    <p:animEffect transition="in" filter="fade">
                                      <p:cBhvr>
                                        <p:cTn id="12" dur="500"/>
                                        <p:tgtEl>
                                          <p:spTgt spid="116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ext Box 3"/>
          <p:cNvSpPr txBox="1">
            <a:spLocks noChangeArrowheads="1"/>
          </p:cNvSpPr>
          <p:nvPr/>
        </p:nvSpPr>
        <p:spPr bwMode="auto">
          <a:xfrm>
            <a:off x="657225" y="1201738"/>
            <a:ext cx="7921625" cy="3807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
              </a:spcBef>
              <a:defRPr/>
            </a:pPr>
            <a:r>
              <a:rPr lang="en-US" altLang="zh-CN" sz="2800" dirty="0">
                <a:solidFill>
                  <a:srgbClr val="FFFF99"/>
                </a:solidFill>
                <a:effectLst>
                  <a:outerShdw blurRad="38100" dist="38100" dir="2700000" algn="tl">
                    <a:srgbClr val="C0C0C0"/>
                  </a:outerShdw>
                </a:effectLst>
                <a:latin typeface="楷体" pitchFamily="49" charset="-122"/>
                <a:ea typeface="楷体" pitchFamily="49" charset="-122"/>
              </a:rPr>
              <a:t>1.</a:t>
            </a:r>
            <a:r>
              <a:rPr lang="zh-CN" altLang="en-US" sz="2800" dirty="0">
                <a:solidFill>
                  <a:srgbClr val="FFFF99"/>
                </a:solidFill>
                <a:effectLst>
                  <a:outerShdw blurRad="38100" dist="38100" dir="2700000" algn="tl">
                    <a:srgbClr val="C0C0C0"/>
                  </a:outerShdw>
                </a:effectLst>
                <a:latin typeface="楷体" pitchFamily="49" charset="-122"/>
                <a:ea typeface="楷体" pitchFamily="49" charset="-122"/>
              </a:rPr>
              <a:t>用户界面设计的特性</a:t>
            </a:r>
            <a:endParaRPr lang="en-US" altLang="zh-CN" sz="2800" dirty="0">
              <a:solidFill>
                <a:srgbClr val="FFFF99"/>
              </a:solidFill>
              <a:effectLst>
                <a:outerShdw blurRad="38100" dist="38100" dir="2700000" algn="tl">
                  <a:srgbClr val="C0C0C0"/>
                </a:outerShdw>
              </a:effectLst>
              <a:latin typeface="楷体" pitchFamily="49" charset="-122"/>
              <a:ea typeface="楷体" pitchFamily="49" charset="-122"/>
            </a:endParaRPr>
          </a:p>
          <a:p>
            <a:pPr marL="457200" indent="-457200" algn="just" eaLnBrk="1" hangingPunct="1">
              <a:spcBef>
                <a:spcPts val="600"/>
              </a:spcBef>
              <a:buFont typeface="+mj-ea"/>
              <a:buAutoNum type="circleNumDbPlain"/>
              <a:defRPr/>
            </a:pPr>
            <a:r>
              <a:rPr lang="zh-CN" altLang="en-US" dirty="0">
                <a:latin typeface="楷体" pitchFamily="49" charset="-122"/>
                <a:ea typeface="楷体" pitchFamily="49" charset="-122"/>
              </a:rPr>
              <a:t>可使用性</a:t>
            </a:r>
            <a:endParaRPr lang="en-US" altLang="zh-CN" dirty="0">
              <a:latin typeface="楷体" pitchFamily="49" charset="-122"/>
              <a:ea typeface="楷体" pitchFamily="49" charset="-122"/>
            </a:endParaRPr>
          </a:p>
          <a:p>
            <a:pPr marL="457200" indent="-457200" algn="just" eaLnBrk="1" hangingPunct="1">
              <a:spcBef>
                <a:spcPct val="5000"/>
              </a:spcBef>
              <a:buFont typeface="+mj-ea"/>
              <a:buAutoNum type="circleNumDbPlain"/>
              <a:defRPr/>
            </a:pPr>
            <a:r>
              <a:rPr lang="zh-CN" altLang="en-US" dirty="0">
                <a:latin typeface="楷体" pitchFamily="49" charset="-122"/>
                <a:ea typeface="楷体" pitchFamily="49" charset="-122"/>
              </a:rPr>
              <a:t>灵活性</a:t>
            </a:r>
            <a:endParaRPr lang="en-US" altLang="zh-CN" dirty="0">
              <a:latin typeface="楷体" pitchFamily="49" charset="-122"/>
              <a:ea typeface="楷体" pitchFamily="49" charset="-122"/>
            </a:endParaRPr>
          </a:p>
          <a:p>
            <a:pPr marL="457200" indent="-457200" algn="just" eaLnBrk="1" hangingPunct="1">
              <a:spcBef>
                <a:spcPct val="5000"/>
              </a:spcBef>
              <a:buFont typeface="+mj-ea"/>
              <a:buAutoNum type="circleNumDbPlain"/>
              <a:defRPr/>
            </a:pPr>
            <a:r>
              <a:rPr lang="zh-CN" altLang="en-US" dirty="0">
                <a:latin typeface="楷体" pitchFamily="49" charset="-122"/>
                <a:ea typeface="楷体" pitchFamily="49" charset="-122"/>
              </a:rPr>
              <a:t>界面的复杂性与可靠性</a:t>
            </a:r>
            <a:endParaRPr lang="en-US" altLang="zh-CN" dirty="0">
              <a:latin typeface="楷体" pitchFamily="49" charset="-122"/>
              <a:ea typeface="楷体" pitchFamily="49" charset="-122"/>
            </a:endParaRPr>
          </a:p>
          <a:p>
            <a:pPr algn="just" eaLnBrk="1" hangingPunct="1">
              <a:spcBef>
                <a:spcPct val="5000"/>
              </a:spcBef>
              <a:defRPr/>
            </a:pPr>
            <a:endParaRPr lang="en-US" altLang="zh-CN" dirty="0">
              <a:latin typeface="楷体" pitchFamily="49" charset="-122"/>
              <a:ea typeface="楷体" pitchFamily="49" charset="-122"/>
            </a:endParaRPr>
          </a:p>
          <a:p>
            <a:pPr algn="just" eaLnBrk="1" hangingPunct="1">
              <a:spcBef>
                <a:spcPct val="5000"/>
              </a:spcBef>
              <a:defRPr/>
            </a:pPr>
            <a:r>
              <a:rPr lang="en-US" altLang="zh-CN" sz="2800" dirty="0">
                <a:solidFill>
                  <a:srgbClr val="FFFF99"/>
                </a:solidFill>
                <a:effectLst>
                  <a:outerShdw blurRad="38100" dist="38100" dir="2700000" algn="tl">
                    <a:srgbClr val="C0C0C0"/>
                  </a:outerShdw>
                </a:effectLst>
                <a:latin typeface="楷体" pitchFamily="49" charset="-122"/>
                <a:ea typeface="楷体" pitchFamily="49" charset="-122"/>
              </a:rPr>
              <a:t>2. </a:t>
            </a:r>
            <a:r>
              <a:rPr lang="zh-CN" altLang="en-US" sz="2800" dirty="0">
                <a:solidFill>
                  <a:srgbClr val="FFFF99"/>
                </a:solidFill>
                <a:effectLst>
                  <a:outerShdw blurRad="38100" dist="38100" dir="2700000" algn="tl">
                    <a:srgbClr val="C0C0C0"/>
                  </a:outerShdw>
                </a:effectLst>
                <a:latin typeface="楷体" pitchFamily="49" charset="-122"/>
                <a:ea typeface="楷体" pitchFamily="49" charset="-122"/>
              </a:rPr>
              <a:t>用户界面设计的任务</a:t>
            </a:r>
            <a:endParaRPr lang="en-US" altLang="zh-CN" sz="2800" dirty="0">
              <a:solidFill>
                <a:srgbClr val="FFFF99"/>
              </a:solidFill>
              <a:effectLst>
                <a:outerShdw blurRad="38100" dist="38100" dir="2700000" algn="tl">
                  <a:srgbClr val="C0C0C0"/>
                </a:outerShdw>
              </a:effectLst>
              <a:latin typeface="楷体" pitchFamily="49" charset="-122"/>
              <a:ea typeface="楷体" pitchFamily="49" charset="-122"/>
            </a:endParaRPr>
          </a:p>
          <a:p>
            <a:pPr marL="457200" indent="-457200" algn="just" eaLnBrk="1" hangingPunct="1">
              <a:spcBef>
                <a:spcPts val="600"/>
              </a:spcBef>
              <a:buFont typeface="+mj-ea"/>
              <a:buAutoNum type="circleNumDbPlain"/>
              <a:defRPr/>
            </a:pPr>
            <a:r>
              <a:rPr lang="zh-CN" altLang="zh-CN" dirty="0">
                <a:latin typeface="楷体" pitchFamily="49" charset="-122"/>
                <a:ea typeface="楷体" pitchFamily="49" charset="-122"/>
              </a:rPr>
              <a:t>用户特性分析——建立用户模型</a:t>
            </a:r>
            <a:endParaRPr lang="en-US" altLang="zh-CN" dirty="0">
              <a:latin typeface="楷体" pitchFamily="49" charset="-122"/>
              <a:ea typeface="楷体" pitchFamily="49" charset="-122"/>
            </a:endParaRPr>
          </a:p>
          <a:p>
            <a:pPr marL="457200" indent="-457200" algn="just" eaLnBrk="1" hangingPunct="1">
              <a:spcBef>
                <a:spcPct val="5000"/>
              </a:spcBef>
              <a:buFont typeface="+mj-ea"/>
              <a:buAutoNum type="circleNumDbPlain"/>
              <a:defRPr/>
            </a:pPr>
            <a:r>
              <a:rPr lang="zh-CN" altLang="zh-CN" dirty="0">
                <a:latin typeface="楷体" pitchFamily="49" charset="-122"/>
                <a:ea typeface="楷体" pitchFamily="49" charset="-122"/>
              </a:rPr>
              <a:t>用户界面的任务分析——建立任务模型（</a:t>
            </a:r>
            <a:r>
              <a:rPr lang="en-US" altLang="zh-CN" dirty="0">
                <a:latin typeface="楷体" pitchFamily="49" charset="-122"/>
                <a:ea typeface="楷体" pitchFamily="49" charset="-122"/>
              </a:rPr>
              <a:t>DFD</a:t>
            </a:r>
            <a:r>
              <a:rPr lang="zh-CN" altLang="zh-CN" dirty="0">
                <a:latin typeface="楷体" pitchFamily="49" charset="-122"/>
                <a:ea typeface="楷体" pitchFamily="49" charset="-122"/>
              </a:rPr>
              <a:t>图）</a:t>
            </a:r>
            <a:endParaRPr lang="en-US" altLang="zh-CN" dirty="0">
              <a:latin typeface="楷体" pitchFamily="49" charset="-122"/>
              <a:ea typeface="楷体" pitchFamily="49" charset="-122"/>
            </a:endParaRPr>
          </a:p>
          <a:p>
            <a:pPr marL="457200" indent="-457200" algn="just" eaLnBrk="1" hangingPunct="1">
              <a:spcBef>
                <a:spcPct val="5000"/>
              </a:spcBef>
              <a:buFont typeface="+mj-ea"/>
              <a:buAutoNum type="circleNumDbPlain"/>
              <a:defRPr/>
            </a:pPr>
            <a:r>
              <a:rPr lang="zh-CN" altLang="zh-CN" dirty="0">
                <a:latin typeface="楷体" pitchFamily="49" charset="-122"/>
                <a:ea typeface="楷体" pitchFamily="49" charset="-122"/>
              </a:rPr>
              <a:t>确定用户界面类型</a:t>
            </a:r>
            <a:endParaRPr lang="zh-CN" altLang="en-US" dirty="0">
              <a:latin typeface="楷体" pitchFamily="49" charset="-122"/>
              <a:ea typeface="楷体" pitchFamily="49" charset="-122"/>
            </a:endParaRPr>
          </a:p>
        </p:txBody>
      </p:sp>
      <p:sp>
        <p:nvSpPr>
          <p:cNvPr id="6" name="Text Box 2"/>
          <p:cNvSpPr txBox="1">
            <a:spLocks noChangeArrowheads="1"/>
          </p:cNvSpPr>
          <p:nvPr/>
        </p:nvSpPr>
        <p:spPr bwMode="auto">
          <a:xfrm>
            <a:off x="539750" y="593725"/>
            <a:ext cx="8496300" cy="608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0000"/>
              </a:lnSpc>
              <a:spcBef>
                <a:spcPct val="20000"/>
              </a:spcBef>
              <a:defRPr/>
            </a:pPr>
            <a:r>
              <a:rPr lang="en-US" altLang="zh-CN" sz="3200" b="0" dirty="0">
                <a:solidFill>
                  <a:srgbClr val="FFFF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3.5.1 </a:t>
            </a:r>
            <a:r>
              <a:rPr lang="zh-CN" altLang="en-US" sz="3200" b="0" dirty="0">
                <a:solidFill>
                  <a:srgbClr val="FFFF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 用户界面设计的特性与设计任务</a:t>
            </a:r>
            <a:endParaRPr lang="zh-CN" altLang="en-US" sz="3200" dirty="0">
              <a:solidFill>
                <a:srgbClr val="FFFF00"/>
              </a:solidFill>
              <a:effectLst>
                <a:outerShdw blurRad="38100" dist="38100" dir="2700000" algn="tl">
                  <a:srgbClr val="C0C0C0"/>
                </a:outerShdw>
              </a:effectLst>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8000"/>
                                  </p:stCondLst>
                                  <p:childTnLst>
                                    <p:set>
                                      <p:cBhvr>
                                        <p:cTn id="6" dur="1" fill="hold">
                                          <p:stCondLst>
                                            <p:cond delay="0"/>
                                          </p:stCondLst>
                                        </p:cTn>
                                        <p:tgtEl>
                                          <p:spTgt spid="153603"/>
                                        </p:tgtEl>
                                        <p:attrNameLst>
                                          <p:attrName>style.visibility</p:attrName>
                                        </p:attrNameLst>
                                      </p:cBhvr>
                                      <p:to>
                                        <p:strVal val="visible"/>
                                      </p:to>
                                    </p:set>
                                    <p:animEffect transition="in" filter="wipe(up)">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4"/>
          <p:cNvSpPr txBox="1">
            <a:spLocks noChangeArrowheads="1"/>
          </p:cNvSpPr>
          <p:nvPr/>
        </p:nvSpPr>
        <p:spPr bwMode="auto">
          <a:xfrm>
            <a:off x="500034" y="1071546"/>
            <a:ext cx="8107389" cy="4382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Times New Roman" panose="02020603050405020304" pitchFamily="18" charset="0"/>
                <a:ea typeface="楷体_GB2312" pitchFamily="49" charset="-122"/>
              </a:defRPr>
            </a:lvl1pPr>
            <a:lvl2pPr marL="914400" indent="-45720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lnSpc>
                <a:spcPct val="110000"/>
              </a:lnSpc>
              <a:spcBef>
                <a:spcPct val="20000"/>
              </a:spcBef>
            </a:pPr>
            <a:r>
              <a:rPr lang="en-US" altLang="zh-CN" sz="2800" dirty="0">
                <a:solidFill>
                  <a:srgbClr val="FFFF00"/>
                </a:solidFill>
              </a:rPr>
              <a:t>  </a:t>
            </a:r>
            <a:r>
              <a:rPr lang="en-US" altLang="zh-CN" sz="2600" dirty="0">
                <a:solidFill>
                  <a:srgbClr val="FFFF00"/>
                </a:solidFill>
                <a:latin typeface="楷体" pitchFamily="49" charset="-122"/>
                <a:ea typeface="楷体" pitchFamily="49" charset="-122"/>
              </a:rPr>
              <a:t>3.5.2 </a:t>
            </a:r>
            <a:r>
              <a:rPr lang="zh-CN" altLang="en-US" sz="2600" dirty="0">
                <a:solidFill>
                  <a:srgbClr val="FFFF00"/>
                </a:solidFill>
                <a:latin typeface="楷体" pitchFamily="49" charset="-122"/>
                <a:ea typeface="楷体" pitchFamily="49" charset="-122"/>
              </a:rPr>
              <a:t>用户界面设计原则</a:t>
            </a:r>
            <a:endParaRPr lang="zh-CN" altLang="en-US" sz="2600" dirty="0">
              <a:latin typeface="楷体" pitchFamily="49" charset="-122"/>
              <a:ea typeface="楷体" pitchFamily="49" charset="-122"/>
            </a:endParaRPr>
          </a:p>
          <a:p>
            <a:pPr lvl="1" eaLnBrk="1" hangingPunct="1">
              <a:spcBef>
                <a:spcPts val="600"/>
              </a:spcBef>
              <a:buFont typeface="宋体" panose="02010600030101010101" pitchFamily="2" charset="-122"/>
              <a:buAutoNum type="circleNumDbPlain"/>
            </a:pPr>
            <a:r>
              <a:rPr lang="zh-CN" altLang="zh-CN" sz="2600" dirty="0">
                <a:latin typeface="楷体" pitchFamily="49" charset="-122"/>
                <a:ea typeface="楷体" pitchFamily="49" charset="-122"/>
              </a:rPr>
              <a:t>争取保持一致性。</a:t>
            </a:r>
          </a:p>
          <a:p>
            <a:pPr lvl="1" eaLnBrk="1" hangingPunct="1">
              <a:spcBef>
                <a:spcPts val="600"/>
              </a:spcBef>
              <a:buFont typeface="宋体" panose="02010600030101010101" pitchFamily="2" charset="-122"/>
              <a:buAutoNum type="circleNumDbPlain"/>
            </a:pPr>
            <a:r>
              <a:rPr lang="zh-CN" altLang="zh-CN" sz="2600" dirty="0">
                <a:latin typeface="楷体" pitchFamily="49" charset="-122"/>
                <a:ea typeface="楷体" pitchFamily="49" charset="-122"/>
              </a:rPr>
              <a:t>满足普遍可用性的需求。</a:t>
            </a:r>
            <a:endParaRPr lang="en-US" altLang="zh-CN" sz="2600" dirty="0">
              <a:latin typeface="楷体" pitchFamily="49" charset="-122"/>
              <a:ea typeface="楷体" pitchFamily="49" charset="-122"/>
            </a:endParaRPr>
          </a:p>
          <a:p>
            <a:pPr lvl="1" eaLnBrk="1" hangingPunct="1">
              <a:spcBef>
                <a:spcPts val="600"/>
              </a:spcBef>
              <a:buFont typeface="宋体" panose="02010600030101010101" pitchFamily="2" charset="-122"/>
              <a:buAutoNum type="circleNumDbPlain"/>
            </a:pPr>
            <a:r>
              <a:rPr lang="zh-CN" altLang="zh-CN" sz="2600" dirty="0">
                <a:latin typeface="楷体" pitchFamily="49" charset="-122"/>
                <a:ea typeface="楷体" pitchFamily="49" charset="-122"/>
              </a:rPr>
              <a:t>提供信息反馈。</a:t>
            </a:r>
          </a:p>
          <a:p>
            <a:pPr lvl="1" eaLnBrk="1" hangingPunct="1">
              <a:spcBef>
                <a:spcPts val="600"/>
              </a:spcBef>
              <a:buFont typeface="宋体" panose="02010600030101010101" pitchFamily="2" charset="-122"/>
              <a:buAutoNum type="circleNumDbPlain"/>
            </a:pPr>
            <a:r>
              <a:rPr lang="zh-CN" altLang="zh-CN" sz="2600" dirty="0">
                <a:latin typeface="楷体" pitchFamily="49" charset="-122"/>
                <a:ea typeface="楷体" pitchFamily="49" charset="-122"/>
              </a:rPr>
              <a:t>设计对话框已产生结束信息。</a:t>
            </a:r>
            <a:endParaRPr lang="en-US" altLang="zh-CN" sz="2600" dirty="0">
              <a:latin typeface="楷体" pitchFamily="49" charset="-122"/>
              <a:ea typeface="楷体" pitchFamily="49" charset="-122"/>
            </a:endParaRPr>
          </a:p>
          <a:p>
            <a:pPr lvl="1" eaLnBrk="1" hangingPunct="1">
              <a:spcBef>
                <a:spcPts val="600"/>
              </a:spcBef>
              <a:buFont typeface="宋体" panose="02010600030101010101" pitchFamily="2" charset="-122"/>
              <a:buAutoNum type="circleNumDbPlain"/>
            </a:pPr>
            <a:r>
              <a:rPr lang="zh-CN" altLang="zh-CN" sz="2600" dirty="0">
                <a:latin typeface="楷体" pitchFamily="49" charset="-122"/>
                <a:ea typeface="楷体" pitchFamily="49" charset="-122"/>
              </a:rPr>
              <a:t>预防错误。</a:t>
            </a:r>
          </a:p>
          <a:p>
            <a:pPr lvl="1" eaLnBrk="1" hangingPunct="1">
              <a:spcBef>
                <a:spcPts val="600"/>
              </a:spcBef>
              <a:buFont typeface="宋体" panose="02010600030101010101" pitchFamily="2" charset="-122"/>
              <a:buAutoNum type="circleNumDbPlain"/>
            </a:pPr>
            <a:r>
              <a:rPr lang="zh-CN" altLang="zh-CN" sz="2600" dirty="0">
                <a:latin typeface="楷体" pitchFamily="49" charset="-122"/>
                <a:ea typeface="楷体" pitchFamily="49" charset="-122"/>
              </a:rPr>
              <a:t>允许动作回退。</a:t>
            </a:r>
            <a:endParaRPr lang="en-US" altLang="zh-CN" sz="2600" dirty="0">
              <a:latin typeface="楷体" pitchFamily="49" charset="-122"/>
              <a:ea typeface="楷体" pitchFamily="49" charset="-122"/>
            </a:endParaRPr>
          </a:p>
          <a:p>
            <a:pPr lvl="1" eaLnBrk="1" hangingPunct="1">
              <a:spcBef>
                <a:spcPts val="600"/>
              </a:spcBef>
              <a:buFont typeface="宋体" panose="02010600030101010101" pitchFamily="2" charset="-122"/>
              <a:buAutoNum type="circleNumDbPlain"/>
            </a:pPr>
            <a:r>
              <a:rPr lang="zh-CN" altLang="zh-CN" sz="2600" dirty="0">
                <a:latin typeface="楷体" pitchFamily="49" charset="-122"/>
                <a:ea typeface="楷体" pitchFamily="49" charset="-122"/>
              </a:rPr>
              <a:t>支持内部控制点。</a:t>
            </a:r>
            <a:endParaRPr lang="en-US" altLang="zh-CN" sz="2600" dirty="0">
              <a:latin typeface="楷体" pitchFamily="49" charset="-122"/>
              <a:ea typeface="楷体" pitchFamily="49" charset="-122"/>
            </a:endParaRPr>
          </a:p>
          <a:p>
            <a:pPr lvl="1" eaLnBrk="1" hangingPunct="1">
              <a:spcBef>
                <a:spcPts val="600"/>
              </a:spcBef>
              <a:buFont typeface="宋体" panose="02010600030101010101" pitchFamily="2" charset="-122"/>
              <a:buAutoNum type="circleNumDbPlain"/>
            </a:pPr>
            <a:r>
              <a:rPr lang="zh-CN" altLang="zh-CN" sz="2600" dirty="0">
                <a:latin typeface="楷体" pitchFamily="49" charset="-122"/>
                <a:ea typeface="楷体" pitchFamily="49" charset="-122"/>
              </a:rPr>
              <a:t>减轻短期记忆负担。</a:t>
            </a:r>
            <a:endParaRPr lang="zh-CN" altLang="en-US" sz="2600" dirty="0">
              <a:latin typeface="楷体" pitchFamily="49" charset="-122"/>
              <a:ea typeface="楷体" pitchFamily="49" charset="-122"/>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5"/>
          <p:cNvSpPr txBox="1">
            <a:spLocks noChangeArrowheads="1"/>
          </p:cNvSpPr>
          <p:nvPr/>
        </p:nvSpPr>
        <p:spPr bwMode="auto">
          <a:xfrm>
            <a:off x="522288" y="323850"/>
            <a:ext cx="7696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2800" dirty="0">
                <a:solidFill>
                  <a:srgbClr val="FFFF66"/>
                </a:solidFill>
                <a:ea typeface="华文新魏" panose="02010800040101010101" pitchFamily="2" charset="-122"/>
              </a:rPr>
              <a:t>3.5.3 </a:t>
            </a:r>
            <a:r>
              <a:rPr lang="zh-CN" altLang="en-US" sz="2800" dirty="0">
                <a:solidFill>
                  <a:srgbClr val="FFFF66"/>
                </a:solidFill>
                <a:ea typeface="华文新魏" panose="02010800040101010101" pitchFamily="2" charset="-122"/>
              </a:rPr>
              <a:t>用户界面基本元素</a:t>
            </a:r>
          </a:p>
        </p:txBody>
      </p:sp>
      <p:grpSp>
        <p:nvGrpSpPr>
          <p:cNvPr id="118790" name="Group 6"/>
          <p:cNvGrpSpPr>
            <a:grpSpLocks/>
          </p:cNvGrpSpPr>
          <p:nvPr/>
        </p:nvGrpSpPr>
        <p:grpSpPr bwMode="auto">
          <a:xfrm>
            <a:off x="476250" y="819150"/>
            <a:ext cx="6696075" cy="1616075"/>
            <a:chOff x="295" y="709"/>
            <a:chExt cx="4218" cy="1018"/>
          </a:xfrm>
        </p:grpSpPr>
        <p:sp>
          <p:nvSpPr>
            <p:cNvPr id="118791" name="Text Box 7"/>
            <p:cNvSpPr txBox="1">
              <a:spLocks noChangeArrowheads="1"/>
            </p:cNvSpPr>
            <p:nvPr/>
          </p:nvSpPr>
          <p:spPr bwMode="auto">
            <a:xfrm>
              <a:off x="295" y="709"/>
              <a:ext cx="4218" cy="10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500" dirty="0">
                  <a:solidFill>
                    <a:srgbClr val="FFFFCC"/>
                  </a:solidFill>
                  <a:effectLst>
                    <a:outerShdw blurRad="38100" dist="38100" dir="2700000" algn="tl">
                      <a:srgbClr val="C0C0C0"/>
                    </a:outerShdw>
                  </a:effectLst>
                  <a:latin typeface="+mn-lt"/>
                  <a:ea typeface="楷体" pitchFamily="49" charset="-122"/>
                </a:rPr>
                <a:t>1</a:t>
              </a:r>
              <a:r>
                <a:rPr lang="zh-CN" altLang="en-US" sz="2500" dirty="0">
                  <a:solidFill>
                    <a:srgbClr val="FFFFCC"/>
                  </a:solidFill>
                  <a:effectLst>
                    <a:outerShdw blurRad="38100" dist="38100" dir="2700000" algn="tl">
                      <a:srgbClr val="C0C0C0"/>
                    </a:outerShdw>
                  </a:effectLst>
                  <a:latin typeface="+mn-lt"/>
                  <a:ea typeface="楷体" pitchFamily="49" charset="-122"/>
                </a:rPr>
                <a:t>、菜单（</a:t>
              </a:r>
              <a:r>
                <a:rPr lang="en-US" altLang="zh-CN" sz="2500" dirty="0">
                  <a:solidFill>
                    <a:srgbClr val="FFFFCC"/>
                  </a:solidFill>
                  <a:effectLst>
                    <a:outerShdw blurRad="38100" dist="38100" dir="2700000" algn="tl">
                      <a:srgbClr val="C0C0C0"/>
                    </a:outerShdw>
                  </a:effectLst>
                  <a:latin typeface="+mn-lt"/>
                  <a:ea typeface="楷体" pitchFamily="49" charset="-122"/>
                </a:rPr>
                <a:t>menu</a:t>
              </a:r>
              <a:r>
                <a:rPr lang="zh-CN" altLang="en-US" sz="2500" dirty="0">
                  <a:solidFill>
                    <a:srgbClr val="FFFFCC"/>
                  </a:solidFill>
                  <a:effectLst>
                    <a:outerShdw blurRad="38100" dist="38100" dir="2700000" algn="tl">
                      <a:srgbClr val="C0C0C0"/>
                    </a:outerShdw>
                  </a:effectLst>
                  <a:latin typeface="+mn-lt"/>
                  <a:ea typeface="楷体" pitchFamily="49" charset="-122"/>
                </a:rPr>
                <a:t>）</a:t>
              </a:r>
            </a:p>
            <a:p>
              <a:pPr eaLnBrk="1" hangingPunct="1">
                <a:defRPr/>
              </a:pPr>
              <a:r>
                <a:rPr lang="zh-CN" altLang="en-US" sz="2500" dirty="0">
                  <a:solidFill>
                    <a:schemeClr val="tx1"/>
                  </a:solidFill>
                  <a:latin typeface="+mn-lt"/>
                  <a:ea typeface="楷体" pitchFamily="49" charset="-122"/>
                </a:rPr>
                <a:t>     </a:t>
              </a:r>
              <a:r>
                <a:rPr lang="zh-CN" altLang="en-US" sz="2500" dirty="0">
                  <a:effectLst>
                    <a:outerShdw blurRad="38100" dist="38100" dir="2700000" algn="tl">
                      <a:srgbClr val="C0C0C0"/>
                    </a:outerShdw>
                  </a:effectLst>
                  <a:latin typeface="+mn-lt"/>
                  <a:ea typeface="楷体" pitchFamily="49" charset="-122"/>
                </a:rPr>
                <a:t>按照显示方式分：</a:t>
              </a:r>
            </a:p>
            <a:p>
              <a:pPr eaLnBrk="1" hangingPunct="1">
                <a:defRPr/>
              </a:pPr>
              <a:r>
                <a:rPr lang="zh-CN" altLang="en-US" sz="2500" dirty="0">
                  <a:latin typeface="+mn-lt"/>
                  <a:ea typeface="楷体" pitchFamily="49" charset="-122"/>
                </a:rPr>
                <a:t>     正文菜单、图标菜单、正文和图标混合菜单，如：开始菜单。</a:t>
              </a:r>
              <a:endParaRPr lang="zh-CN" altLang="en-US" sz="2500" b="0" dirty="0">
                <a:latin typeface="+mn-lt"/>
                <a:ea typeface="楷体" pitchFamily="49" charset="-122"/>
              </a:endParaRPr>
            </a:p>
          </p:txBody>
        </p:sp>
        <p:pic>
          <p:nvPicPr>
            <p:cNvPr id="71698" name="Picture 8" descr="变色小球"/>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405" y="1031"/>
              <a:ext cx="136"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18793" name="Picture 9" descr="开始菜单"/>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092950" y="1268413"/>
            <a:ext cx="1838325" cy="386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18794" name="Group 10"/>
          <p:cNvGrpSpPr>
            <a:grpSpLocks/>
          </p:cNvGrpSpPr>
          <p:nvPr/>
        </p:nvGrpSpPr>
        <p:grpSpPr bwMode="auto">
          <a:xfrm>
            <a:off x="611188" y="2438400"/>
            <a:ext cx="6337300" cy="1273175"/>
            <a:chOff x="375" y="1727"/>
            <a:chExt cx="3992" cy="802"/>
          </a:xfrm>
        </p:grpSpPr>
        <p:sp>
          <p:nvSpPr>
            <p:cNvPr id="118795" name="Text Box 11"/>
            <p:cNvSpPr txBox="1">
              <a:spLocks noChangeArrowheads="1"/>
            </p:cNvSpPr>
            <p:nvPr/>
          </p:nvSpPr>
          <p:spPr bwMode="auto">
            <a:xfrm>
              <a:off x="375" y="1727"/>
              <a:ext cx="3992" cy="8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2746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defRPr/>
              </a:pPr>
              <a:r>
                <a:rPr lang="zh-CN" altLang="en-US" sz="2500" dirty="0" smtClean="0">
                  <a:solidFill>
                    <a:schemeClr val="bg1"/>
                  </a:solidFill>
                  <a:effectLst>
                    <a:outerShdw blurRad="38100" dist="38100" dir="2700000" algn="tl">
                      <a:srgbClr val="C0C0C0"/>
                    </a:outerShdw>
                  </a:effectLst>
                  <a:latin typeface="楷体" pitchFamily="49" charset="-122"/>
                  <a:ea typeface="楷体" pitchFamily="49" charset="-122"/>
                </a:rPr>
                <a:t>按屏幕位置和操作风格</a:t>
              </a:r>
            </a:p>
            <a:p>
              <a:pPr eaLnBrk="1" hangingPunct="1">
                <a:defRPr/>
              </a:pPr>
              <a:r>
                <a:rPr lang="zh-CN" altLang="en-US" sz="2500" dirty="0" smtClean="0">
                  <a:solidFill>
                    <a:schemeClr val="bg1"/>
                  </a:solidFill>
                  <a:latin typeface="楷体" pitchFamily="49" charset="-122"/>
                  <a:ea typeface="楷体" pitchFamily="49" charset="-122"/>
                </a:rPr>
                <a:t>固定位置、浮动位置（弹出）、下拉式、嵌入式</a:t>
              </a:r>
            </a:p>
          </p:txBody>
        </p:sp>
        <p:pic>
          <p:nvPicPr>
            <p:cNvPr id="71696" name="Picture 12" descr="变色小球"/>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385" y="1832"/>
              <a:ext cx="136"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8797" name="Group 13"/>
          <p:cNvGrpSpPr>
            <a:grpSpLocks/>
          </p:cNvGrpSpPr>
          <p:nvPr/>
        </p:nvGrpSpPr>
        <p:grpSpPr bwMode="auto">
          <a:xfrm>
            <a:off x="1241425" y="3654425"/>
            <a:ext cx="5868988" cy="2805113"/>
            <a:chOff x="431" y="2556"/>
            <a:chExt cx="3697" cy="1682"/>
          </a:xfrm>
        </p:grpSpPr>
        <p:pic>
          <p:nvPicPr>
            <p:cNvPr id="71688" name="Picture 14" descr="tu20"/>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31" y="2556"/>
              <a:ext cx="3510" cy="1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689" name="Text Box 15"/>
            <p:cNvSpPr txBox="1">
              <a:spLocks noChangeArrowheads="1"/>
            </p:cNvSpPr>
            <p:nvPr/>
          </p:nvSpPr>
          <p:spPr bwMode="auto">
            <a:xfrm>
              <a:off x="1489" y="4000"/>
              <a:ext cx="1907" cy="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dirty="0">
                  <a:latin typeface="宋体" panose="02010600030101010101" pitchFamily="2" charset="-122"/>
                  <a:ea typeface="宋体" panose="02010600030101010101" pitchFamily="2" charset="-122"/>
                </a:rPr>
                <a:t>固定及下拉菜单</a:t>
              </a:r>
            </a:p>
          </p:txBody>
        </p:sp>
        <p:sp>
          <p:nvSpPr>
            <p:cNvPr id="71690" name="Rectangle 16"/>
            <p:cNvSpPr>
              <a:spLocks noChangeArrowheads="1"/>
            </p:cNvSpPr>
            <p:nvPr/>
          </p:nvSpPr>
          <p:spPr bwMode="auto">
            <a:xfrm>
              <a:off x="432" y="2628"/>
              <a:ext cx="2688" cy="132"/>
            </a:xfrm>
            <a:prstGeom prst="rect">
              <a:avLst/>
            </a:prstGeom>
            <a:noFill/>
            <a:ln w="1905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71691" name="AutoShape 17"/>
            <p:cNvSpPr>
              <a:spLocks noChangeArrowheads="1"/>
            </p:cNvSpPr>
            <p:nvPr/>
          </p:nvSpPr>
          <p:spPr bwMode="auto">
            <a:xfrm rot="1939938">
              <a:off x="3121" y="2743"/>
              <a:ext cx="305" cy="151"/>
            </a:xfrm>
            <a:prstGeom prst="leftArrow">
              <a:avLst>
                <a:gd name="adj1" fmla="val 50000"/>
                <a:gd name="adj2" fmla="val 50497"/>
              </a:avLst>
            </a:prstGeom>
            <a:solidFill>
              <a:srgbClr val="FF0000"/>
            </a:solidFill>
            <a:ln w="9525">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71692" name="Text Box 18"/>
            <p:cNvSpPr txBox="1">
              <a:spLocks noChangeArrowheads="1"/>
            </p:cNvSpPr>
            <p:nvPr/>
          </p:nvSpPr>
          <p:spPr bwMode="auto">
            <a:xfrm>
              <a:off x="3420" y="2796"/>
              <a:ext cx="708" cy="207"/>
            </a:xfrm>
            <a:prstGeom prst="rect">
              <a:avLst/>
            </a:prstGeom>
            <a:solidFill>
              <a:srgbClr val="FFFFCC"/>
            </a:solidFill>
            <a:ln w="9525">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1600">
                  <a:solidFill>
                    <a:schemeClr val="tx1"/>
                  </a:solidFill>
                  <a:ea typeface="宋体" panose="02010600030101010101" pitchFamily="2" charset="-122"/>
                </a:rPr>
                <a:t>固定菜单</a:t>
              </a:r>
            </a:p>
          </p:txBody>
        </p:sp>
        <p:sp>
          <p:nvSpPr>
            <p:cNvPr id="71693" name="Text Box 19"/>
            <p:cNvSpPr txBox="1">
              <a:spLocks noChangeArrowheads="1"/>
            </p:cNvSpPr>
            <p:nvPr/>
          </p:nvSpPr>
          <p:spPr bwMode="auto">
            <a:xfrm>
              <a:off x="1344" y="3552"/>
              <a:ext cx="684" cy="208"/>
            </a:xfrm>
            <a:prstGeom prst="rect">
              <a:avLst/>
            </a:prstGeom>
            <a:solidFill>
              <a:srgbClr val="FFFFCC"/>
            </a:solidFill>
            <a:ln w="9525">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zh-CN" altLang="en-US" sz="1600">
                  <a:ea typeface="宋体" panose="02010600030101010101" pitchFamily="2" charset="-122"/>
                </a:rPr>
                <a:t>下拉菜单</a:t>
              </a:r>
            </a:p>
          </p:txBody>
        </p:sp>
        <p:sp>
          <p:nvSpPr>
            <p:cNvPr id="71694" name="AutoShape 20"/>
            <p:cNvSpPr>
              <a:spLocks noChangeArrowheads="1"/>
            </p:cNvSpPr>
            <p:nvPr/>
          </p:nvSpPr>
          <p:spPr bwMode="auto">
            <a:xfrm>
              <a:off x="1620" y="3312"/>
              <a:ext cx="144" cy="240"/>
            </a:xfrm>
            <a:prstGeom prst="upArrow">
              <a:avLst>
                <a:gd name="adj1" fmla="val 50000"/>
                <a:gd name="adj2" fmla="val 41667"/>
              </a:avLst>
            </a:prstGeom>
            <a:solidFill>
              <a:srgbClr val="FF0000"/>
            </a:solidFill>
            <a:ln w="9525">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grpSp>
      <p:sp>
        <p:nvSpPr>
          <p:cNvPr id="118805" name="Text Box 21"/>
          <p:cNvSpPr txBox="1">
            <a:spLocks noChangeArrowheads="1"/>
          </p:cNvSpPr>
          <p:nvPr/>
        </p:nvSpPr>
        <p:spPr bwMode="auto">
          <a:xfrm>
            <a:off x="6948488" y="5229225"/>
            <a:ext cx="219551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a:ea typeface="宋体" panose="02010600030101010101" pitchFamily="2" charset="-122"/>
              </a:rPr>
              <a:t>开始菜单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8790"/>
                                        </p:tgtEl>
                                        <p:attrNameLst>
                                          <p:attrName>style.visibility</p:attrName>
                                        </p:attrNameLst>
                                      </p:cBhvr>
                                      <p:to>
                                        <p:strVal val="visible"/>
                                      </p:to>
                                    </p:set>
                                    <p:animEffect transition="in" filter="wipe(left)">
                                      <p:cBhvr>
                                        <p:cTn id="7" dur="500"/>
                                        <p:tgtEl>
                                          <p:spTgt spid="1187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18793"/>
                                        </p:tgtEl>
                                        <p:attrNameLst>
                                          <p:attrName>style.visibility</p:attrName>
                                        </p:attrNameLst>
                                      </p:cBhvr>
                                      <p:to>
                                        <p:strVal val="visible"/>
                                      </p:to>
                                    </p:set>
                                    <p:anim calcmode="lin" valueType="num">
                                      <p:cBhvr>
                                        <p:cTn id="12" dur="500" fill="hold"/>
                                        <p:tgtEl>
                                          <p:spTgt spid="118793"/>
                                        </p:tgtEl>
                                        <p:attrNameLst>
                                          <p:attrName>ppt_x</p:attrName>
                                        </p:attrNameLst>
                                      </p:cBhvr>
                                      <p:tavLst>
                                        <p:tav tm="0">
                                          <p:val>
                                            <p:strVal val="#ppt_x-#ppt_w/2"/>
                                          </p:val>
                                        </p:tav>
                                        <p:tav tm="100000">
                                          <p:val>
                                            <p:strVal val="#ppt_x"/>
                                          </p:val>
                                        </p:tav>
                                      </p:tavLst>
                                    </p:anim>
                                    <p:anim calcmode="lin" valueType="num">
                                      <p:cBhvr>
                                        <p:cTn id="13" dur="500" fill="hold"/>
                                        <p:tgtEl>
                                          <p:spTgt spid="118793"/>
                                        </p:tgtEl>
                                        <p:attrNameLst>
                                          <p:attrName>ppt_y</p:attrName>
                                        </p:attrNameLst>
                                      </p:cBhvr>
                                      <p:tavLst>
                                        <p:tav tm="0">
                                          <p:val>
                                            <p:strVal val="#ppt_y"/>
                                          </p:val>
                                        </p:tav>
                                        <p:tav tm="100000">
                                          <p:val>
                                            <p:strVal val="#ppt_y"/>
                                          </p:val>
                                        </p:tav>
                                      </p:tavLst>
                                    </p:anim>
                                    <p:anim calcmode="lin" valueType="num">
                                      <p:cBhvr>
                                        <p:cTn id="14" dur="500" fill="hold"/>
                                        <p:tgtEl>
                                          <p:spTgt spid="118793"/>
                                        </p:tgtEl>
                                        <p:attrNameLst>
                                          <p:attrName>ppt_w</p:attrName>
                                        </p:attrNameLst>
                                      </p:cBhvr>
                                      <p:tavLst>
                                        <p:tav tm="0">
                                          <p:val>
                                            <p:fltVal val="0"/>
                                          </p:val>
                                        </p:tav>
                                        <p:tav tm="100000">
                                          <p:val>
                                            <p:strVal val="#ppt_w"/>
                                          </p:val>
                                        </p:tav>
                                      </p:tavLst>
                                    </p:anim>
                                    <p:anim calcmode="lin" valueType="num">
                                      <p:cBhvr>
                                        <p:cTn id="15" dur="500" fill="hold"/>
                                        <p:tgtEl>
                                          <p:spTgt spid="118793"/>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188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8794"/>
                                        </p:tgtEl>
                                        <p:attrNameLst>
                                          <p:attrName>style.visibility</p:attrName>
                                        </p:attrNameLst>
                                      </p:cBhvr>
                                      <p:to>
                                        <p:strVal val="visible"/>
                                      </p:to>
                                    </p:set>
                                    <p:animEffect transition="in" filter="wipe(left)">
                                      <p:cBhvr>
                                        <p:cTn id="23" dur="1000"/>
                                        <p:tgtEl>
                                          <p:spTgt spid="11879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18797"/>
                                        </p:tgtEl>
                                        <p:attrNameLst>
                                          <p:attrName>style.visibility</p:attrName>
                                        </p:attrNameLst>
                                      </p:cBhvr>
                                      <p:to>
                                        <p:strVal val="visible"/>
                                      </p:to>
                                    </p:set>
                                    <p:animEffect transition="in" filter="wipe(up)">
                                      <p:cBhvr>
                                        <p:cTn id="28" dur="1000"/>
                                        <p:tgtEl>
                                          <p:spTgt spid="118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611188" y="323850"/>
            <a:ext cx="7772400" cy="720725"/>
          </a:xfrm>
        </p:spPr>
        <p:txBody>
          <a:bodyPr/>
          <a:lstStyle/>
          <a:p>
            <a:pPr eaLnBrk="1" hangingPunct="1"/>
            <a:r>
              <a:rPr lang="en-US" altLang="zh-CN" sz="3000" b="1" smtClean="0">
                <a:solidFill>
                  <a:srgbClr val="FFFF00"/>
                </a:solidFill>
                <a:latin typeface="华文新魏" panose="02010800040101010101" pitchFamily="2" charset="-122"/>
                <a:ea typeface="华文新魏" panose="02010800040101010101" pitchFamily="2" charset="-122"/>
              </a:rPr>
              <a:t>3.2 </a:t>
            </a:r>
            <a:r>
              <a:rPr lang="zh-CN" altLang="en-US" sz="3000" b="1" smtClean="0">
                <a:solidFill>
                  <a:srgbClr val="FFFF00"/>
                </a:solidFill>
                <a:latin typeface="华文新魏" panose="02010800040101010101" pitchFamily="2" charset="-122"/>
                <a:ea typeface="华文新魏" panose="02010800040101010101" pitchFamily="2" charset="-122"/>
              </a:rPr>
              <a:t>软件体系结构设计</a:t>
            </a:r>
          </a:p>
        </p:txBody>
      </p:sp>
      <p:sp>
        <p:nvSpPr>
          <p:cNvPr id="96262" name="Text Box 6"/>
          <p:cNvSpPr txBox="1">
            <a:spLocks noChangeArrowheads="1"/>
          </p:cNvSpPr>
          <p:nvPr/>
        </p:nvSpPr>
        <p:spPr bwMode="auto">
          <a:xfrm>
            <a:off x="431800" y="1223963"/>
            <a:ext cx="8370888" cy="38472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1" latinLnBrk="1" hangingPunct="1">
              <a:spcBef>
                <a:spcPct val="30000"/>
              </a:spcBef>
              <a:defRPr/>
            </a:pPr>
            <a:r>
              <a:rPr lang="en-US" altLang="zh-CN" sz="2800" dirty="0">
                <a:latin typeface="楷体" pitchFamily="49" charset="-122"/>
                <a:ea typeface="楷体" pitchFamily="49" charset="-122"/>
              </a:rPr>
              <a:t>3.2.1 </a:t>
            </a:r>
            <a:r>
              <a:rPr lang="zh-CN" altLang="en-US" sz="2800" dirty="0">
                <a:latin typeface="楷体" pitchFamily="49" charset="-122"/>
                <a:ea typeface="楷体" pitchFamily="49" charset="-122"/>
              </a:rPr>
              <a:t>体系结构的设计过程的主要活动</a:t>
            </a:r>
            <a:r>
              <a:rPr lang="zh-CN" altLang="en-US" sz="2800" dirty="0" smtClean="0">
                <a:latin typeface="楷体" pitchFamily="49" charset="-122"/>
                <a:ea typeface="楷体" pitchFamily="49" charset="-122"/>
              </a:rPr>
              <a:t>：</a:t>
            </a:r>
            <a:endParaRPr lang="zh-CN" altLang="en-US" sz="2800" dirty="0"/>
          </a:p>
          <a:p>
            <a:pPr marL="514350" indent="-514350" eaLnBrk="1" hangingPunct="1">
              <a:spcBef>
                <a:spcPts val="1200"/>
              </a:spcBef>
              <a:buFont typeface="+mj-lt"/>
              <a:buAutoNum type="arabicPeriod"/>
              <a:defRPr/>
            </a:pPr>
            <a:r>
              <a:rPr lang="zh-CN" altLang="zh-CN" sz="2800" dirty="0">
                <a:latin typeface="+mn-lt"/>
                <a:ea typeface="楷体" pitchFamily="49" charset="-122"/>
              </a:rPr>
              <a:t>系统结构设计（</a:t>
            </a:r>
            <a:r>
              <a:rPr lang="en-US" altLang="zh-CN" sz="2800" dirty="0">
                <a:latin typeface="+mn-lt"/>
                <a:ea typeface="楷体" pitchFamily="49" charset="-122"/>
              </a:rPr>
              <a:t>System Structuring</a:t>
            </a:r>
            <a:r>
              <a:rPr lang="zh-CN" altLang="zh-CN" sz="2800" dirty="0">
                <a:latin typeface="+mn-lt"/>
                <a:ea typeface="楷体" pitchFamily="49" charset="-122"/>
              </a:rPr>
              <a:t>）。将系统划分为一些主要的独立子系统，确定子系统间的通信方式。</a:t>
            </a:r>
          </a:p>
          <a:p>
            <a:pPr marL="514350" indent="-514350" eaLnBrk="1" hangingPunct="1">
              <a:spcBef>
                <a:spcPts val="600"/>
              </a:spcBef>
              <a:buFont typeface="+mj-lt"/>
              <a:buAutoNum type="arabicPeriod"/>
              <a:defRPr/>
            </a:pPr>
            <a:r>
              <a:rPr lang="zh-CN" altLang="zh-CN" sz="2800" dirty="0">
                <a:latin typeface="+mn-lt"/>
                <a:ea typeface="楷体" pitchFamily="49" charset="-122"/>
              </a:rPr>
              <a:t>控制建模（</a:t>
            </a:r>
            <a:r>
              <a:rPr lang="en-US" altLang="zh-CN" sz="2800" dirty="0">
                <a:latin typeface="+mn-lt"/>
                <a:ea typeface="楷体" pitchFamily="49" charset="-122"/>
              </a:rPr>
              <a:t>Control Modeling</a:t>
            </a:r>
            <a:r>
              <a:rPr lang="zh-CN" altLang="zh-CN" sz="2800" dirty="0">
                <a:latin typeface="+mn-lt"/>
                <a:ea typeface="楷体" pitchFamily="49" charset="-122"/>
              </a:rPr>
              <a:t>）。建立系统各部分之间的控制关系。</a:t>
            </a:r>
          </a:p>
          <a:p>
            <a:pPr marL="514350" indent="-514350" eaLnBrk="1" hangingPunct="1">
              <a:spcBef>
                <a:spcPts val="600"/>
              </a:spcBef>
              <a:buFont typeface="+mj-lt"/>
              <a:buAutoNum type="arabicPeriod"/>
              <a:defRPr/>
            </a:pPr>
            <a:r>
              <a:rPr lang="zh-CN" altLang="zh-CN" sz="2800" dirty="0">
                <a:latin typeface="+mn-lt"/>
                <a:ea typeface="楷体" pitchFamily="49" charset="-122"/>
              </a:rPr>
              <a:t>模块分解（</a:t>
            </a:r>
            <a:r>
              <a:rPr lang="en-US" altLang="zh-CN" sz="2800" dirty="0">
                <a:latin typeface="+mn-lt"/>
                <a:ea typeface="楷体" pitchFamily="49" charset="-122"/>
              </a:rPr>
              <a:t>Modular Decomposition</a:t>
            </a:r>
            <a:r>
              <a:rPr lang="zh-CN" altLang="zh-CN" sz="2800" dirty="0">
                <a:latin typeface="+mn-lt"/>
                <a:ea typeface="楷体" pitchFamily="49" charset="-122"/>
              </a:rPr>
              <a:t>）。将子系统分解为模块。</a:t>
            </a:r>
            <a:endParaRPr lang="zh-CN" altLang="en-US" sz="2800"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6262"/>
                                        </p:tgtEl>
                                        <p:attrNameLst>
                                          <p:attrName>style.visibility</p:attrName>
                                        </p:attrNameLst>
                                      </p:cBhvr>
                                      <p:to>
                                        <p:strVal val="visible"/>
                                      </p:to>
                                    </p:set>
                                    <p:animEffect transition="in" filter="wipe(up)">
                                      <p:cBhvr>
                                        <p:cTn id="7" dur="1000"/>
                                        <p:tgtEl>
                                          <p:spTgt spid="9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Text Box 5"/>
          <p:cNvSpPr txBox="1">
            <a:spLocks noChangeArrowheads="1"/>
          </p:cNvSpPr>
          <p:nvPr/>
        </p:nvSpPr>
        <p:spPr bwMode="auto">
          <a:xfrm>
            <a:off x="323850" y="404813"/>
            <a:ext cx="8569325"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dirty="0">
                <a:effectLst>
                  <a:outerShdw blurRad="38100" dist="38100" dir="2700000" algn="tl">
                    <a:srgbClr val="C0C0C0"/>
                  </a:outerShdw>
                </a:effectLst>
                <a:latin typeface="楷体" pitchFamily="49" charset="-122"/>
                <a:ea typeface="楷体" pitchFamily="49" charset="-122"/>
              </a:rPr>
              <a:t>2</a:t>
            </a:r>
            <a:r>
              <a:rPr lang="zh-CN" altLang="en-US" dirty="0">
                <a:effectLst>
                  <a:outerShdw blurRad="38100" dist="38100" dir="2700000" algn="tl">
                    <a:srgbClr val="C0C0C0"/>
                  </a:outerShdw>
                </a:effectLst>
                <a:latin typeface="楷体" pitchFamily="49" charset="-122"/>
                <a:ea typeface="楷体" pitchFamily="49" charset="-122"/>
              </a:rPr>
              <a:t>、图  象</a:t>
            </a:r>
          </a:p>
          <a:p>
            <a:pPr eaLnBrk="1" hangingPunct="1">
              <a:defRPr/>
            </a:pPr>
            <a:r>
              <a:rPr lang="zh-CN" altLang="en-US" dirty="0">
                <a:latin typeface="楷体" pitchFamily="49" charset="-122"/>
                <a:ea typeface="楷体" pitchFamily="49" charset="-122"/>
              </a:rPr>
              <a:t>    在用户界面中，加入丰富多彩的画面，将能够更加形象地为用户提供有用的信息，以达到可视化的目的。主要的处理操作有：图象的隐蔽和再现、屏幕滚动和图案显示、动画等。</a:t>
            </a:r>
            <a:endParaRPr lang="zh-CN" altLang="en-US" b="0" dirty="0">
              <a:latin typeface="楷体" pitchFamily="49" charset="-122"/>
              <a:ea typeface="楷体" pitchFamily="49" charset="-122"/>
            </a:endParaRPr>
          </a:p>
        </p:txBody>
      </p:sp>
      <p:pic>
        <p:nvPicPr>
          <p:cNvPr id="72707" name="Picture 6" descr="图象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0" y="2143125"/>
            <a:ext cx="2762250" cy="1960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2708" name="Picture 7" descr="图象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66800" y="4152900"/>
            <a:ext cx="3429000" cy="208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2709" name="Picture 8" descr="图象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143000" y="2247900"/>
            <a:ext cx="3341688" cy="176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2710" name="Picture 9" descr="图象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381625" y="4238625"/>
            <a:ext cx="2705100" cy="184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2711" name="Text Box 10"/>
          <p:cNvSpPr txBox="1">
            <a:spLocks noChangeArrowheads="1"/>
          </p:cNvSpPr>
          <p:nvPr/>
        </p:nvSpPr>
        <p:spPr bwMode="auto">
          <a:xfrm>
            <a:off x="3176588" y="6219825"/>
            <a:ext cx="331311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a:ea typeface="宋体" panose="02010600030101010101" pitchFamily="2" charset="-122"/>
              </a:rPr>
              <a:t>图 形</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Text Box 5"/>
          <p:cNvSpPr txBox="1">
            <a:spLocks noChangeArrowheads="1"/>
          </p:cNvSpPr>
          <p:nvPr/>
        </p:nvSpPr>
        <p:spPr bwMode="auto">
          <a:xfrm>
            <a:off x="323850" y="333375"/>
            <a:ext cx="8640763" cy="21066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defRPr/>
            </a:pP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rPr>
              <a:t>3</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rPr>
              <a:t>、对话框</a:t>
            </a:r>
          </a:p>
          <a:p>
            <a:pPr eaLnBrk="1" hangingPunct="1">
              <a:defRPr/>
            </a:pPr>
            <a:r>
              <a:rPr lang="zh-CN" altLang="en-US" sz="2000" dirty="0">
                <a:latin typeface="宋体" panose="02010600030101010101" pitchFamily="2" charset="-122"/>
                <a:ea typeface="宋体" panose="02010600030101010101" pitchFamily="2" charset="-122"/>
              </a:rPr>
              <a:t>  　</a:t>
            </a:r>
            <a:r>
              <a:rPr lang="zh-CN" altLang="en-US" sz="2600" dirty="0">
                <a:latin typeface="楷体" pitchFamily="49" charset="-122"/>
                <a:ea typeface="楷体" pitchFamily="49" charset="-122"/>
              </a:rPr>
              <a:t>对话框是在需要时，显示在屏幕上一个矩形区域内的图形和正文信息。以实现系统和用户之间的通信。</a:t>
            </a:r>
          </a:p>
          <a:p>
            <a:pPr eaLnBrk="1" hangingPunct="1">
              <a:defRPr/>
            </a:pPr>
            <a:r>
              <a:rPr lang="zh-CN" altLang="en-US" sz="2600" dirty="0">
                <a:latin typeface="楷体" pitchFamily="49" charset="-122"/>
                <a:ea typeface="楷体" pitchFamily="49" charset="-122"/>
              </a:rPr>
              <a:t>　　其显示方式与弹出式菜单类似，即瞬时弹出。　　</a:t>
            </a:r>
          </a:p>
          <a:p>
            <a:pPr eaLnBrk="1" hangingPunct="1">
              <a:defRPr/>
            </a:pPr>
            <a:r>
              <a:rPr lang="zh-CN" altLang="en-US" sz="2600" dirty="0">
                <a:latin typeface="楷体" pitchFamily="49" charset="-122"/>
                <a:ea typeface="楷体" pitchFamily="49" charset="-122"/>
              </a:rPr>
              <a:t>有三种对话形式：　</a:t>
            </a:r>
            <a:r>
              <a:rPr lang="zh-CN" altLang="en-US" sz="2600" dirty="0">
                <a:latin typeface="华文新魏" panose="02010800040101010101" pitchFamily="2" charset="-122"/>
                <a:ea typeface="华文新魏" panose="02010800040101010101" pitchFamily="2" charset="-122"/>
              </a:rPr>
              <a:t>　</a:t>
            </a:r>
          </a:p>
        </p:txBody>
      </p:sp>
      <p:pic>
        <p:nvPicPr>
          <p:cNvPr id="73731" name="Picture 7" descr="对话框"/>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2000" y="3967163"/>
            <a:ext cx="3276600" cy="1597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3732" name="Group 8"/>
          <p:cNvGrpSpPr>
            <a:grpSpLocks/>
          </p:cNvGrpSpPr>
          <p:nvPr/>
        </p:nvGrpSpPr>
        <p:grpSpPr bwMode="auto">
          <a:xfrm>
            <a:off x="611188" y="2457450"/>
            <a:ext cx="4132262" cy="1230313"/>
            <a:chOff x="385" y="1616"/>
            <a:chExt cx="2603" cy="775"/>
          </a:xfrm>
        </p:grpSpPr>
        <p:sp>
          <p:nvSpPr>
            <p:cNvPr id="73738" name="Text Box 9"/>
            <p:cNvSpPr txBox="1">
              <a:spLocks noChangeArrowheads="1"/>
            </p:cNvSpPr>
            <p:nvPr/>
          </p:nvSpPr>
          <p:spPr bwMode="auto">
            <a:xfrm>
              <a:off x="483" y="1616"/>
              <a:ext cx="2505" cy="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20000"/>
                </a:spcBef>
              </a:pPr>
              <a:r>
                <a:rPr lang="zh-CN" altLang="en-US" sz="2200">
                  <a:latin typeface="宋体" panose="02010600030101010101" pitchFamily="2" charset="-122"/>
                  <a:ea typeface="宋体" panose="02010600030101010101" pitchFamily="2" charset="-122"/>
                </a:rPr>
                <a:t>必须回答式　如图</a:t>
              </a:r>
              <a:r>
                <a:rPr lang="en-US" altLang="zh-CN" sz="2200">
                  <a:latin typeface="宋体" panose="02010600030101010101" pitchFamily="2" charset="-122"/>
                  <a:ea typeface="宋体" panose="02010600030101010101" pitchFamily="2" charset="-122"/>
                </a:rPr>
                <a:t>1</a:t>
              </a:r>
              <a:r>
                <a:rPr lang="zh-CN" altLang="en-US" sz="2200">
                  <a:latin typeface="宋体" panose="02010600030101010101" pitchFamily="2" charset="-122"/>
                  <a:ea typeface="宋体" panose="02010600030101010101" pitchFamily="2" charset="-122"/>
                </a:rPr>
                <a:t>所示</a:t>
              </a:r>
            </a:p>
            <a:p>
              <a:pPr eaLnBrk="1" hangingPunct="1">
                <a:spcBef>
                  <a:spcPct val="20000"/>
                </a:spcBef>
              </a:pPr>
              <a:r>
                <a:rPr lang="zh-CN" altLang="en-US" sz="2200">
                  <a:latin typeface="宋体" panose="02010600030101010101" pitchFamily="2" charset="-122"/>
                  <a:ea typeface="宋体" panose="02010600030101010101" pitchFamily="2" charset="-122"/>
                </a:rPr>
                <a:t>无需回答式  如图</a:t>
              </a:r>
              <a:r>
                <a:rPr lang="en-US" altLang="zh-CN" sz="2200">
                  <a:latin typeface="宋体" panose="02010600030101010101" pitchFamily="2" charset="-122"/>
                  <a:ea typeface="宋体" panose="02010600030101010101" pitchFamily="2" charset="-122"/>
                </a:rPr>
                <a:t>2</a:t>
              </a:r>
              <a:r>
                <a:rPr lang="zh-CN" altLang="en-US" sz="2200">
                  <a:latin typeface="宋体" panose="02010600030101010101" pitchFamily="2" charset="-122"/>
                  <a:ea typeface="宋体" panose="02010600030101010101" pitchFamily="2" charset="-122"/>
                </a:rPr>
                <a:t>所示　</a:t>
              </a:r>
            </a:p>
            <a:p>
              <a:pPr eaLnBrk="1" hangingPunct="1">
                <a:spcBef>
                  <a:spcPct val="20000"/>
                </a:spcBef>
              </a:pPr>
              <a:r>
                <a:rPr lang="zh-CN" altLang="en-US" sz="2200">
                  <a:latin typeface="宋体" panose="02010600030101010101" pitchFamily="2" charset="-122"/>
                  <a:ea typeface="宋体" panose="02010600030101010101" pitchFamily="2" charset="-122"/>
                </a:rPr>
                <a:t>警告式      如图</a:t>
              </a:r>
              <a:r>
                <a:rPr lang="en-US" altLang="zh-CN" sz="2200">
                  <a:latin typeface="宋体" panose="02010600030101010101" pitchFamily="2" charset="-122"/>
                  <a:ea typeface="宋体" panose="02010600030101010101" pitchFamily="2" charset="-122"/>
                </a:rPr>
                <a:t>3</a:t>
              </a:r>
              <a:r>
                <a:rPr lang="zh-CN" altLang="en-US" sz="2200">
                  <a:latin typeface="宋体" panose="02010600030101010101" pitchFamily="2" charset="-122"/>
                  <a:ea typeface="宋体" panose="02010600030101010101" pitchFamily="2" charset="-122"/>
                </a:rPr>
                <a:t>所示</a:t>
              </a:r>
            </a:p>
          </p:txBody>
        </p:sp>
        <p:graphicFrame>
          <p:nvGraphicFramePr>
            <p:cNvPr id="73739" name="Object 10"/>
            <p:cNvGraphicFramePr>
              <a:graphicFrameLocks noChangeAspect="1"/>
            </p:cNvGraphicFramePr>
            <p:nvPr/>
          </p:nvGraphicFramePr>
          <p:xfrm>
            <a:off x="385" y="1719"/>
            <a:ext cx="89" cy="89"/>
          </p:xfrm>
          <a:graphic>
            <a:graphicData uri="http://schemas.openxmlformats.org/presentationml/2006/ole">
              <p:oleObj spid="_x0000_s73742" name="Clip" r:id="rId4" imgW="142555" imgH="142555" progId="">
                <p:embed/>
              </p:oleObj>
            </a:graphicData>
          </a:graphic>
        </p:graphicFrame>
        <p:graphicFrame>
          <p:nvGraphicFramePr>
            <p:cNvPr id="73740" name="Object 11"/>
            <p:cNvGraphicFramePr>
              <a:graphicFrameLocks noChangeAspect="1"/>
            </p:cNvGraphicFramePr>
            <p:nvPr/>
          </p:nvGraphicFramePr>
          <p:xfrm>
            <a:off x="385" y="1963"/>
            <a:ext cx="89" cy="89"/>
          </p:xfrm>
          <a:graphic>
            <a:graphicData uri="http://schemas.openxmlformats.org/presentationml/2006/ole">
              <p:oleObj spid="_x0000_s73743" name="Clip" r:id="rId5" imgW="142555" imgH="142555" progId="">
                <p:embed/>
              </p:oleObj>
            </a:graphicData>
          </a:graphic>
        </p:graphicFrame>
        <p:graphicFrame>
          <p:nvGraphicFramePr>
            <p:cNvPr id="73741" name="Object 12"/>
            <p:cNvGraphicFramePr>
              <a:graphicFrameLocks noChangeAspect="1"/>
            </p:cNvGraphicFramePr>
            <p:nvPr/>
          </p:nvGraphicFramePr>
          <p:xfrm>
            <a:off x="385" y="2207"/>
            <a:ext cx="89" cy="89"/>
          </p:xfrm>
          <a:graphic>
            <a:graphicData uri="http://schemas.openxmlformats.org/presentationml/2006/ole">
              <p:oleObj spid="_x0000_s73744" name="Clip" r:id="rId6" imgW="142555" imgH="142555" progId="">
                <p:embed/>
              </p:oleObj>
            </a:graphicData>
          </a:graphic>
        </p:graphicFrame>
      </p:grpSp>
      <p:sp>
        <p:nvSpPr>
          <p:cNvPr id="73733" name="Text Box 13"/>
          <p:cNvSpPr txBox="1">
            <a:spLocks noChangeArrowheads="1"/>
          </p:cNvSpPr>
          <p:nvPr/>
        </p:nvSpPr>
        <p:spPr bwMode="auto">
          <a:xfrm>
            <a:off x="1016000" y="5634038"/>
            <a:ext cx="27622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600" b="0">
                <a:latin typeface="宋体" panose="02010600030101010101" pitchFamily="2" charset="-122"/>
                <a:ea typeface="宋体" panose="02010600030101010101" pitchFamily="2" charset="-122"/>
              </a:rPr>
              <a:t>图</a:t>
            </a:r>
            <a:r>
              <a:rPr lang="en-US" altLang="zh-CN" sz="1600" b="0">
                <a:latin typeface="宋体" panose="02010600030101010101" pitchFamily="2" charset="-122"/>
                <a:ea typeface="宋体" panose="02010600030101010101" pitchFamily="2" charset="-122"/>
              </a:rPr>
              <a:t>1 </a:t>
            </a:r>
            <a:r>
              <a:rPr lang="zh-CN" altLang="en-US" sz="1600" b="0">
                <a:latin typeface="宋体" panose="02010600030101010101" pitchFamily="2" charset="-122"/>
                <a:ea typeface="宋体" panose="02010600030101010101" pitchFamily="2" charset="-122"/>
              </a:rPr>
              <a:t>必须回答</a:t>
            </a:r>
            <a:r>
              <a:rPr lang="zh-CN" altLang="en-US" sz="1600" b="0">
                <a:ea typeface="宋体" panose="02010600030101010101" pitchFamily="2" charset="-122"/>
              </a:rPr>
              <a:t>式对话框</a:t>
            </a:r>
          </a:p>
        </p:txBody>
      </p:sp>
      <p:pic>
        <p:nvPicPr>
          <p:cNvPr id="73734" name="Picture 14" descr="图象7"/>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5486400" y="2349500"/>
            <a:ext cx="2581275" cy="1104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3735" name="Picture 15" descr="对话框-1"/>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5832475" y="4103688"/>
            <a:ext cx="2028825" cy="154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3736" name="Text Box 16"/>
          <p:cNvSpPr txBox="1">
            <a:spLocks noChangeArrowheads="1"/>
          </p:cNvSpPr>
          <p:nvPr/>
        </p:nvSpPr>
        <p:spPr bwMode="auto">
          <a:xfrm>
            <a:off x="5427663" y="3519488"/>
            <a:ext cx="27622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600" b="0">
                <a:latin typeface="宋体" panose="02010600030101010101" pitchFamily="2" charset="-122"/>
                <a:ea typeface="宋体" panose="02010600030101010101" pitchFamily="2" charset="-122"/>
              </a:rPr>
              <a:t>图</a:t>
            </a:r>
            <a:r>
              <a:rPr lang="en-US" altLang="zh-CN" sz="1600" b="0">
                <a:latin typeface="宋体" panose="02010600030101010101" pitchFamily="2" charset="-122"/>
                <a:ea typeface="宋体" panose="02010600030101010101" pitchFamily="2" charset="-122"/>
              </a:rPr>
              <a:t>2 </a:t>
            </a:r>
            <a:r>
              <a:rPr lang="zh-CN" altLang="en-US" sz="1600" b="0">
                <a:ea typeface="宋体" panose="02010600030101010101" pitchFamily="2" charset="-122"/>
              </a:rPr>
              <a:t>无需</a:t>
            </a:r>
            <a:r>
              <a:rPr lang="zh-CN" altLang="en-US" sz="1600" b="0">
                <a:latin typeface="宋体" panose="02010600030101010101" pitchFamily="2" charset="-122"/>
                <a:ea typeface="宋体" panose="02010600030101010101" pitchFamily="2" charset="-122"/>
              </a:rPr>
              <a:t>回答</a:t>
            </a:r>
            <a:r>
              <a:rPr lang="zh-CN" altLang="en-US" sz="1600" b="0">
                <a:ea typeface="宋体" panose="02010600030101010101" pitchFamily="2" charset="-122"/>
              </a:rPr>
              <a:t>式对话框</a:t>
            </a:r>
          </a:p>
        </p:txBody>
      </p:sp>
      <p:sp>
        <p:nvSpPr>
          <p:cNvPr id="73737" name="Text Box 17"/>
          <p:cNvSpPr txBox="1">
            <a:spLocks noChangeArrowheads="1"/>
          </p:cNvSpPr>
          <p:nvPr/>
        </p:nvSpPr>
        <p:spPr bwMode="auto">
          <a:xfrm>
            <a:off x="5516563" y="5724525"/>
            <a:ext cx="27622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1600" b="0">
                <a:latin typeface="宋体" panose="02010600030101010101" pitchFamily="2" charset="-122"/>
                <a:ea typeface="宋体" panose="02010600030101010101" pitchFamily="2" charset="-122"/>
              </a:rPr>
              <a:t>图</a:t>
            </a:r>
            <a:r>
              <a:rPr lang="en-US" altLang="zh-CN" sz="1600" b="0">
                <a:latin typeface="宋体" panose="02010600030101010101" pitchFamily="2" charset="-122"/>
                <a:ea typeface="宋体" panose="02010600030101010101" pitchFamily="2" charset="-122"/>
              </a:rPr>
              <a:t>3 </a:t>
            </a:r>
            <a:r>
              <a:rPr lang="zh-CN" altLang="en-US" sz="1600" b="0">
                <a:ea typeface="宋体" panose="02010600030101010101" pitchFamily="2" charset="-122"/>
              </a:rPr>
              <a:t>警告式对话框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0837"/>
                                        </p:tgtEl>
                                        <p:attrNameLst>
                                          <p:attrName>style.visibility</p:attrName>
                                        </p:attrNameLst>
                                      </p:cBhvr>
                                      <p:to>
                                        <p:strVal val="visible"/>
                                      </p:to>
                                    </p:set>
                                    <p:animEffect transition="in" filter="wipe(up)">
                                      <p:cBhvr>
                                        <p:cTn id="7" dur="500"/>
                                        <p:tgtEl>
                                          <p:spTgt spid="12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5"/>
          <p:cNvSpPr txBox="1">
            <a:spLocks noChangeArrowheads="1"/>
          </p:cNvSpPr>
          <p:nvPr/>
        </p:nvSpPr>
        <p:spPr bwMode="auto">
          <a:xfrm>
            <a:off x="566738" y="638175"/>
            <a:ext cx="8196262" cy="507344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just" eaLnBrk="1" hangingPunct="1">
              <a:lnSpc>
                <a:spcPct val="110000"/>
              </a:lnSpc>
              <a:spcBef>
                <a:spcPct val="40000"/>
              </a:spcBef>
            </a:pPr>
            <a:r>
              <a:rPr lang="en-US" altLang="zh-CN" sz="2800" dirty="0">
                <a:latin typeface="+mn-lt"/>
                <a:ea typeface="楷体" pitchFamily="49" charset="-122"/>
              </a:rPr>
              <a:t>4</a:t>
            </a:r>
            <a:r>
              <a:rPr lang="zh-CN" altLang="en-US" sz="2800" dirty="0">
                <a:latin typeface="+mn-lt"/>
                <a:ea typeface="楷体" pitchFamily="49" charset="-122"/>
              </a:rPr>
              <a:t>、窗口（</a:t>
            </a:r>
            <a:r>
              <a:rPr lang="en-US" altLang="zh-CN" sz="2800" dirty="0">
                <a:latin typeface="+mn-lt"/>
                <a:ea typeface="楷体" pitchFamily="49" charset="-122"/>
              </a:rPr>
              <a:t>window</a:t>
            </a:r>
            <a:r>
              <a:rPr lang="zh-CN" altLang="en-US" sz="2800" dirty="0">
                <a:latin typeface="+mn-lt"/>
                <a:ea typeface="楷体" pitchFamily="49" charset="-122"/>
              </a:rPr>
              <a:t>）</a:t>
            </a:r>
          </a:p>
          <a:p>
            <a:pPr algn="just" eaLnBrk="1" hangingPunct="1">
              <a:lnSpc>
                <a:spcPct val="110000"/>
              </a:lnSpc>
              <a:spcBef>
                <a:spcPct val="25000"/>
              </a:spcBef>
            </a:pPr>
            <a:r>
              <a:rPr lang="zh-CN" altLang="zh-CN" sz="2800" dirty="0">
                <a:latin typeface="+mn-lt"/>
                <a:ea typeface="楷体" pitchFamily="49" charset="-122"/>
              </a:rPr>
              <a:t>   </a:t>
            </a:r>
            <a:r>
              <a:rPr lang="zh-CN" altLang="en-US" sz="2800" dirty="0">
                <a:latin typeface="+mn-lt"/>
                <a:ea typeface="楷体" pitchFamily="49" charset="-122"/>
              </a:rPr>
              <a:t>     </a:t>
            </a:r>
            <a:r>
              <a:rPr lang="zh-CN" altLang="zh-CN" sz="2800" dirty="0">
                <a:latin typeface="+mn-lt"/>
                <a:ea typeface="楷体" pitchFamily="49" charset="-122"/>
              </a:rPr>
              <a:t>图形学中称为视图区（Viewport），视为虚拟屏幕。一个实用窗口，可包含部件：</a:t>
            </a:r>
          </a:p>
          <a:p>
            <a:pPr algn="just" eaLnBrk="1" hangingPunct="1">
              <a:lnSpc>
                <a:spcPct val="110000"/>
              </a:lnSpc>
              <a:spcBef>
                <a:spcPct val="25000"/>
              </a:spcBef>
            </a:pPr>
            <a:r>
              <a:rPr lang="zh-CN" altLang="zh-CN" sz="2800" dirty="0">
                <a:latin typeface="+mn-lt"/>
                <a:ea typeface="楷体" pitchFamily="49" charset="-122"/>
              </a:rPr>
              <a:t>   菜单区（menu bar）     图标区（icon bar）</a:t>
            </a:r>
          </a:p>
          <a:p>
            <a:pPr algn="just" eaLnBrk="1" hangingPunct="1">
              <a:lnSpc>
                <a:spcPct val="110000"/>
              </a:lnSpc>
              <a:spcBef>
                <a:spcPct val="25000"/>
              </a:spcBef>
            </a:pPr>
            <a:r>
              <a:rPr lang="zh-CN" altLang="zh-CN" sz="2800" dirty="0">
                <a:latin typeface="+mn-lt"/>
                <a:ea typeface="楷体" pitchFamily="49" charset="-122"/>
              </a:rPr>
              <a:t>   标题区（title bar）    </a:t>
            </a:r>
            <a:r>
              <a:rPr lang="zh-CN" altLang="en-US" sz="2800" dirty="0">
                <a:latin typeface="+mn-lt"/>
                <a:ea typeface="楷体" pitchFamily="49" charset="-122"/>
              </a:rPr>
              <a:t>   </a:t>
            </a:r>
            <a:r>
              <a:rPr lang="zh-CN" altLang="zh-CN" sz="2800" dirty="0">
                <a:latin typeface="+mn-lt"/>
                <a:ea typeface="楷体" pitchFamily="49" charset="-122"/>
              </a:rPr>
              <a:t>移动区（move bar）</a:t>
            </a:r>
          </a:p>
          <a:p>
            <a:pPr algn="just" eaLnBrk="1" hangingPunct="1">
              <a:lnSpc>
                <a:spcPct val="110000"/>
              </a:lnSpc>
              <a:spcBef>
                <a:spcPct val="25000"/>
              </a:spcBef>
            </a:pPr>
            <a:r>
              <a:rPr lang="zh-CN" altLang="zh-CN" sz="2800" dirty="0">
                <a:latin typeface="+mn-lt"/>
                <a:ea typeface="楷体" pitchFamily="49" charset="-122"/>
              </a:rPr>
              <a:t>   大小区（size bar）     </a:t>
            </a:r>
            <a:r>
              <a:rPr lang="zh-CN" altLang="en-US" sz="2800" dirty="0">
                <a:latin typeface="+mn-lt"/>
                <a:ea typeface="楷体" pitchFamily="49" charset="-122"/>
              </a:rPr>
              <a:t>   </a:t>
            </a:r>
            <a:r>
              <a:rPr lang="zh-CN" altLang="zh-CN" sz="2800" dirty="0">
                <a:latin typeface="+mn-lt"/>
                <a:ea typeface="楷体" pitchFamily="49" charset="-122"/>
              </a:rPr>
              <a:t>退出区（quit bar） </a:t>
            </a:r>
          </a:p>
          <a:p>
            <a:pPr algn="just" eaLnBrk="1" hangingPunct="1">
              <a:lnSpc>
                <a:spcPct val="110000"/>
              </a:lnSpc>
              <a:spcBef>
                <a:spcPct val="25000"/>
              </a:spcBef>
            </a:pPr>
            <a:r>
              <a:rPr lang="zh-CN" altLang="zh-CN" sz="2800" dirty="0">
                <a:latin typeface="+mn-lt"/>
                <a:ea typeface="楷体" pitchFamily="49" charset="-122"/>
              </a:rPr>
              <a:t>   用户工作区（user’s work bar）</a:t>
            </a:r>
          </a:p>
          <a:p>
            <a:pPr algn="just" eaLnBrk="1" hangingPunct="1">
              <a:lnSpc>
                <a:spcPct val="110000"/>
              </a:lnSpc>
              <a:spcBef>
                <a:spcPct val="25000"/>
              </a:spcBef>
            </a:pPr>
            <a:r>
              <a:rPr lang="zh-CN" altLang="zh-CN" sz="2800" dirty="0">
                <a:latin typeface="+mn-lt"/>
                <a:ea typeface="楷体" pitchFamily="49" charset="-122"/>
              </a:rPr>
              <a:t>   横向滚动区（horizontal scroll bar） </a:t>
            </a:r>
          </a:p>
          <a:p>
            <a:pPr algn="just" eaLnBrk="1" hangingPunct="1">
              <a:lnSpc>
                <a:spcPct val="110000"/>
              </a:lnSpc>
              <a:spcBef>
                <a:spcPct val="25000"/>
              </a:spcBef>
            </a:pPr>
            <a:r>
              <a:rPr lang="zh-CN" altLang="zh-CN" sz="2800" dirty="0">
                <a:latin typeface="+mn-lt"/>
                <a:ea typeface="楷体" pitchFamily="49" charset="-122"/>
              </a:rPr>
              <a:t>   纵向滚动区（vertical scroll bar）</a:t>
            </a:r>
            <a:endParaRPr lang="zh-CN" altLang="en-US" sz="2800" dirty="0">
              <a:latin typeface="+mn-lt"/>
              <a:ea typeface="楷体" pitchFamily="49" charset="-122"/>
            </a:endParaRPr>
          </a:p>
        </p:txBody>
      </p:sp>
      <p:sp>
        <p:nvSpPr>
          <p:cNvPr id="74755" name="Oval 6"/>
          <p:cNvSpPr>
            <a:spLocks noChangeArrowheads="1"/>
          </p:cNvSpPr>
          <p:nvPr/>
        </p:nvSpPr>
        <p:spPr bwMode="auto">
          <a:xfrm>
            <a:off x="623888" y="2482850"/>
            <a:ext cx="139700" cy="149225"/>
          </a:xfrm>
          <a:prstGeom prst="ellipse">
            <a:avLst/>
          </a:prstGeom>
          <a:gradFill rotWithShape="0">
            <a:gsLst>
              <a:gs pos="0">
                <a:schemeClr val="tx2"/>
              </a:gs>
              <a:gs pos="100000">
                <a:schemeClr val="hlink"/>
              </a:gs>
            </a:gsLst>
            <a:path path="shape">
              <a:fillToRect l="50000" t="50000" r="50000" b="50000"/>
            </a:path>
          </a:gradFill>
          <a:ln w="9525">
            <a:solidFill>
              <a:srgbClr val="FF33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74756" name="Oval 7"/>
          <p:cNvSpPr>
            <a:spLocks noChangeArrowheads="1"/>
          </p:cNvSpPr>
          <p:nvPr/>
        </p:nvSpPr>
        <p:spPr bwMode="auto">
          <a:xfrm>
            <a:off x="623888" y="3052763"/>
            <a:ext cx="139700" cy="149225"/>
          </a:xfrm>
          <a:prstGeom prst="ellipse">
            <a:avLst/>
          </a:prstGeom>
          <a:gradFill rotWithShape="0">
            <a:gsLst>
              <a:gs pos="0">
                <a:schemeClr val="tx2"/>
              </a:gs>
              <a:gs pos="100000">
                <a:schemeClr val="hlink"/>
              </a:gs>
            </a:gsLst>
            <a:path path="shape">
              <a:fillToRect l="50000" t="50000" r="50000" b="50000"/>
            </a:path>
          </a:gradFill>
          <a:ln w="9525">
            <a:solidFill>
              <a:srgbClr val="FF33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74757" name="Oval 8"/>
          <p:cNvSpPr>
            <a:spLocks noChangeArrowheads="1"/>
          </p:cNvSpPr>
          <p:nvPr/>
        </p:nvSpPr>
        <p:spPr bwMode="auto">
          <a:xfrm>
            <a:off x="623888" y="3622675"/>
            <a:ext cx="139700" cy="149225"/>
          </a:xfrm>
          <a:prstGeom prst="ellipse">
            <a:avLst/>
          </a:prstGeom>
          <a:gradFill rotWithShape="0">
            <a:gsLst>
              <a:gs pos="0">
                <a:schemeClr val="tx2"/>
              </a:gs>
              <a:gs pos="100000">
                <a:schemeClr val="hlink"/>
              </a:gs>
            </a:gsLst>
            <a:path path="shape">
              <a:fillToRect l="50000" t="50000" r="50000" b="50000"/>
            </a:path>
          </a:gradFill>
          <a:ln w="9525">
            <a:solidFill>
              <a:srgbClr val="FF33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74758" name="Oval 9"/>
          <p:cNvSpPr>
            <a:spLocks noChangeArrowheads="1"/>
          </p:cNvSpPr>
          <p:nvPr/>
        </p:nvSpPr>
        <p:spPr bwMode="auto">
          <a:xfrm>
            <a:off x="623888" y="4192588"/>
            <a:ext cx="139700" cy="149225"/>
          </a:xfrm>
          <a:prstGeom prst="ellipse">
            <a:avLst/>
          </a:prstGeom>
          <a:gradFill rotWithShape="0">
            <a:gsLst>
              <a:gs pos="0">
                <a:schemeClr val="tx2"/>
              </a:gs>
              <a:gs pos="100000">
                <a:schemeClr val="hlink"/>
              </a:gs>
            </a:gsLst>
            <a:path path="shape">
              <a:fillToRect l="50000" t="50000" r="50000" b="50000"/>
            </a:path>
          </a:gradFill>
          <a:ln w="9525">
            <a:solidFill>
              <a:srgbClr val="FF33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74759" name="Oval 10"/>
          <p:cNvSpPr>
            <a:spLocks noChangeArrowheads="1"/>
          </p:cNvSpPr>
          <p:nvPr/>
        </p:nvSpPr>
        <p:spPr bwMode="auto">
          <a:xfrm>
            <a:off x="623888" y="4762500"/>
            <a:ext cx="139700" cy="149225"/>
          </a:xfrm>
          <a:prstGeom prst="ellipse">
            <a:avLst/>
          </a:prstGeom>
          <a:gradFill rotWithShape="0">
            <a:gsLst>
              <a:gs pos="0">
                <a:schemeClr val="tx2"/>
              </a:gs>
              <a:gs pos="100000">
                <a:schemeClr val="hlink"/>
              </a:gs>
            </a:gsLst>
            <a:path path="shape">
              <a:fillToRect l="50000" t="50000" r="50000" b="50000"/>
            </a:path>
          </a:gradFill>
          <a:ln w="9525">
            <a:solidFill>
              <a:srgbClr val="FF33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74760" name="Oval 11"/>
          <p:cNvSpPr>
            <a:spLocks noChangeArrowheads="1"/>
          </p:cNvSpPr>
          <p:nvPr/>
        </p:nvSpPr>
        <p:spPr bwMode="auto">
          <a:xfrm>
            <a:off x="611188" y="5334000"/>
            <a:ext cx="139700" cy="149225"/>
          </a:xfrm>
          <a:prstGeom prst="ellipse">
            <a:avLst/>
          </a:prstGeom>
          <a:gradFill rotWithShape="0">
            <a:gsLst>
              <a:gs pos="0">
                <a:schemeClr val="tx2"/>
              </a:gs>
              <a:gs pos="100000">
                <a:schemeClr val="hlink"/>
              </a:gs>
            </a:gsLst>
            <a:path path="shape">
              <a:fillToRect l="50000" t="50000" r="50000" b="50000"/>
            </a:path>
          </a:gradFill>
          <a:ln w="9525">
            <a:solidFill>
              <a:srgbClr val="FF33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74761" name="Oval 12"/>
          <p:cNvSpPr>
            <a:spLocks noChangeArrowheads="1"/>
          </p:cNvSpPr>
          <p:nvPr/>
        </p:nvSpPr>
        <p:spPr bwMode="auto">
          <a:xfrm>
            <a:off x="4302125" y="2482850"/>
            <a:ext cx="152400" cy="149225"/>
          </a:xfrm>
          <a:prstGeom prst="ellipse">
            <a:avLst/>
          </a:prstGeom>
          <a:gradFill rotWithShape="0">
            <a:gsLst>
              <a:gs pos="0">
                <a:schemeClr val="tx2"/>
              </a:gs>
              <a:gs pos="100000">
                <a:schemeClr val="hlink"/>
              </a:gs>
            </a:gsLst>
            <a:path path="shape">
              <a:fillToRect l="50000" t="50000" r="50000" b="50000"/>
            </a:path>
          </a:gradFill>
          <a:ln w="9525">
            <a:solidFill>
              <a:srgbClr val="FF33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74762" name="Oval 13"/>
          <p:cNvSpPr>
            <a:spLocks noChangeArrowheads="1"/>
          </p:cNvSpPr>
          <p:nvPr/>
        </p:nvSpPr>
        <p:spPr bwMode="auto">
          <a:xfrm>
            <a:off x="4302125" y="3055938"/>
            <a:ext cx="139700" cy="149225"/>
          </a:xfrm>
          <a:prstGeom prst="ellipse">
            <a:avLst/>
          </a:prstGeom>
          <a:gradFill rotWithShape="0">
            <a:gsLst>
              <a:gs pos="0">
                <a:schemeClr val="tx2"/>
              </a:gs>
              <a:gs pos="100000">
                <a:schemeClr val="hlink"/>
              </a:gs>
            </a:gsLst>
            <a:path path="shape">
              <a:fillToRect l="50000" t="50000" r="50000" b="50000"/>
            </a:path>
          </a:gradFill>
          <a:ln w="9525">
            <a:solidFill>
              <a:srgbClr val="FF33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
        <p:nvSpPr>
          <p:cNvPr id="74763" name="Oval 14"/>
          <p:cNvSpPr>
            <a:spLocks noChangeArrowheads="1"/>
          </p:cNvSpPr>
          <p:nvPr/>
        </p:nvSpPr>
        <p:spPr bwMode="auto">
          <a:xfrm>
            <a:off x="4302125" y="3629025"/>
            <a:ext cx="142875" cy="161925"/>
          </a:xfrm>
          <a:prstGeom prst="ellipse">
            <a:avLst/>
          </a:prstGeom>
          <a:gradFill rotWithShape="0">
            <a:gsLst>
              <a:gs pos="0">
                <a:schemeClr val="tx2"/>
              </a:gs>
              <a:gs pos="100000">
                <a:schemeClr val="hlink"/>
              </a:gs>
            </a:gsLst>
            <a:path path="shape">
              <a:fillToRect l="50000" t="50000" r="50000" b="50000"/>
            </a:path>
          </a:gradFill>
          <a:ln w="9525">
            <a:solidFill>
              <a:srgbClr val="FF33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endParaRPr lang="zh-CN" alt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5" name="Picture 7" descr="图3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96975" y="1314450"/>
            <a:ext cx="7110413" cy="418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5416" name="Text Box 8"/>
          <p:cNvSpPr txBox="1">
            <a:spLocks noChangeArrowheads="1"/>
          </p:cNvSpPr>
          <p:nvPr/>
        </p:nvSpPr>
        <p:spPr bwMode="auto">
          <a:xfrm>
            <a:off x="3581400" y="5634038"/>
            <a:ext cx="2079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en-US" altLang="zh-CN" sz="1800" b="0">
                <a:solidFill>
                  <a:schemeClr val="tx1"/>
                </a:solidFill>
                <a:latin typeface="宋体" panose="02010600030101010101" pitchFamily="2" charset="-122"/>
                <a:ea typeface="宋体" panose="02010600030101010101" pitchFamily="2" charset="-122"/>
              </a:rPr>
              <a:t>  </a:t>
            </a:r>
            <a:r>
              <a:rPr lang="zh-CN" altLang="en-US" sz="2000" b="0">
                <a:latin typeface="宋体" panose="02010600030101010101" pitchFamily="2" charset="-122"/>
                <a:ea typeface="宋体" panose="02010600030101010101" pitchFamily="2" charset="-122"/>
              </a:rPr>
              <a:t>窗 口</a:t>
            </a:r>
          </a:p>
        </p:txBody>
      </p:sp>
      <p:sp>
        <p:nvSpPr>
          <p:cNvPr id="75780" name="Text Box 9"/>
          <p:cNvSpPr txBox="1">
            <a:spLocks noChangeArrowheads="1"/>
          </p:cNvSpPr>
          <p:nvPr/>
        </p:nvSpPr>
        <p:spPr bwMode="auto">
          <a:xfrm>
            <a:off x="1331913" y="549275"/>
            <a:ext cx="6884987"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800" dirty="0">
                <a:latin typeface="楷体" pitchFamily="49" charset="-122"/>
                <a:ea typeface="楷体" pitchFamily="49" charset="-122"/>
              </a:rPr>
              <a:t>窗口举例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145415"/>
                                        </p:tgtEl>
                                        <p:attrNameLst>
                                          <p:attrName>style.visibility</p:attrName>
                                        </p:attrNameLst>
                                      </p:cBhvr>
                                      <p:to>
                                        <p:strVal val="visible"/>
                                      </p:to>
                                    </p:set>
                                    <p:anim calcmode="lin" valueType="num">
                                      <p:cBhvr>
                                        <p:cTn id="7" dur="500" fill="hold"/>
                                        <p:tgtEl>
                                          <p:spTgt spid="145415"/>
                                        </p:tgtEl>
                                        <p:attrNameLst>
                                          <p:attrName>ppt_w</p:attrName>
                                        </p:attrNameLst>
                                      </p:cBhvr>
                                      <p:tavLst>
                                        <p:tav tm="0">
                                          <p:val>
                                            <p:fltVal val="0"/>
                                          </p:val>
                                        </p:tav>
                                        <p:tav tm="100000">
                                          <p:val>
                                            <p:strVal val="#ppt_w"/>
                                          </p:val>
                                        </p:tav>
                                      </p:tavLst>
                                    </p:anim>
                                    <p:anim calcmode="lin" valueType="num">
                                      <p:cBhvr>
                                        <p:cTn id="8" dur="500" fill="hold"/>
                                        <p:tgtEl>
                                          <p:spTgt spid="14541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45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5"/>
          <p:cNvSpPr txBox="1">
            <a:spLocks noChangeArrowheads="1"/>
          </p:cNvSpPr>
          <p:nvPr/>
        </p:nvSpPr>
        <p:spPr bwMode="auto">
          <a:xfrm>
            <a:off x="611188" y="323850"/>
            <a:ext cx="7777162"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2800">
                <a:solidFill>
                  <a:srgbClr val="FFFF00"/>
                </a:solidFill>
                <a:latin typeface="华文新魏" panose="02010800040101010101" pitchFamily="2" charset="-122"/>
                <a:ea typeface="华文新魏" panose="02010800040101010101" pitchFamily="2" charset="-122"/>
              </a:rPr>
              <a:t>3.5.4 </a:t>
            </a:r>
            <a:r>
              <a:rPr lang="zh-CN" altLang="en-US" sz="2800">
                <a:solidFill>
                  <a:srgbClr val="FFFF00"/>
                </a:solidFill>
                <a:latin typeface="华文新魏" panose="02010800040101010101" pitchFamily="2" charset="-122"/>
                <a:ea typeface="华文新魏" panose="02010800040101010101" pitchFamily="2" charset="-122"/>
              </a:rPr>
              <a:t>用户交互</a:t>
            </a:r>
          </a:p>
        </p:txBody>
      </p:sp>
      <p:sp>
        <p:nvSpPr>
          <p:cNvPr id="76803" name="Text Box 6"/>
          <p:cNvSpPr txBox="1">
            <a:spLocks noChangeArrowheads="1"/>
          </p:cNvSpPr>
          <p:nvPr/>
        </p:nvSpPr>
        <p:spPr bwMode="auto">
          <a:xfrm>
            <a:off x="341313" y="863600"/>
            <a:ext cx="8569325"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dirty="0">
                <a:solidFill>
                  <a:srgbClr val="FFFF99"/>
                </a:solidFill>
              </a:rPr>
              <a:t>  </a:t>
            </a:r>
            <a:r>
              <a:rPr lang="en-US" altLang="zh-CN" sz="2600" dirty="0">
                <a:solidFill>
                  <a:srgbClr val="FFFF99"/>
                </a:solidFill>
                <a:latin typeface="楷体" pitchFamily="49" charset="-122"/>
                <a:ea typeface="楷体" pitchFamily="49" charset="-122"/>
              </a:rPr>
              <a:t>1.</a:t>
            </a:r>
            <a:r>
              <a:rPr lang="zh-CN" altLang="en-US" sz="2600" dirty="0">
                <a:solidFill>
                  <a:srgbClr val="FFFF99"/>
                </a:solidFill>
                <a:latin typeface="楷体" pitchFamily="49" charset="-122"/>
                <a:ea typeface="楷体" pitchFamily="49" charset="-122"/>
              </a:rPr>
              <a:t>交互风格</a:t>
            </a:r>
            <a:endParaRPr lang="zh-CN" altLang="en-US" sz="2600" dirty="0">
              <a:latin typeface="楷体" pitchFamily="49" charset="-122"/>
              <a:ea typeface="楷体" pitchFamily="49" charset="-122"/>
            </a:endParaRPr>
          </a:p>
        </p:txBody>
      </p:sp>
      <p:graphicFrame>
        <p:nvGraphicFramePr>
          <p:cNvPr id="117807" name="Group 47"/>
          <p:cNvGraphicFramePr>
            <a:graphicFrameLocks noGrp="1"/>
          </p:cNvGraphicFramePr>
          <p:nvPr/>
        </p:nvGraphicFramePr>
        <p:xfrm>
          <a:off x="296863" y="1449388"/>
          <a:ext cx="8640762" cy="4525962"/>
        </p:xfrm>
        <a:graphic>
          <a:graphicData uri="http://schemas.openxmlformats.org/drawingml/2006/table">
            <a:tbl>
              <a:tblPr/>
              <a:tblGrid>
                <a:gridCol w="1349375">
                  <a:extLst>
                    <a:ext uri="{9D8B030D-6E8A-4147-A177-3AD203B41FA5}">
                      <a16:colId xmlns="" xmlns:a16="http://schemas.microsoft.com/office/drawing/2014/main" val="444594693"/>
                    </a:ext>
                  </a:extLst>
                </a:gridCol>
                <a:gridCol w="2008187">
                  <a:extLst>
                    <a:ext uri="{9D8B030D-6E8A-4147-A177-3AD203B41FA5}">
                      <a16:colId xmlns="" xmlns:a16="http://schemas.microsoft.com/office/drawing/2014/main" val="1422245034"/>
                    </a:ext>
                  </a:extLst>
                </a:gridCol>
                <a:gridCol w="2925763">
                  <a:extLst>
                    <a:ext uri="{9D8B030D-6E8A-4147-A177-3AD203B41FA5}">
                      <a16:colId xmlns="" xmlns:a16="http://schemas.microsoft.com/office/drawing/2014/main" val="1731576936"/>
                    </a:ext>
                  </a:extLst>
                </a:gridCol>
                <a:gridCol w="2357437">
                  <a:extLst>
                    <a:ext uri="{9D8B030D-6E8A-4147-A177-3AD203B41FA5}">
                      <a16:colId xmlns="" xmlns:a16="http://schemas.microsoft.com/office/drawing/2014/main" val="1300389792"/>
                    </a:ext>
                  </a:extLst>
                </a:gridCol>
              </a:tblGrid>
              <a:tr h="620756">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交互类型</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主要优点</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主要缺点</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应用实例</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3575289559"/>
                  </a:ext>
                </a:extLst>
              </a:tr>
              <a:tr h="76205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直接操纵</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快速直观，容易学习</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实现较难，适于对象和任务有视觉隐喻</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视频游戏</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CAD</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系统</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2626618212"/>
                  </a:ext>
                </a:extLst>
              </a:tr>
              <a:tr h="1039886">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菜单选择</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避免用户错误只需很少键盘输入</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对有经验的用户操作较慢</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菜单项多时操纵复杂</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一般用途的系统</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2127812793"/>
                  </a:ext>
                </a:extLst>
              </a:tr>
              <a:tr h="70108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表格填写</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简单的数据人口</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易学习</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占较多的屏幕空间</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库存控制</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个人贷款处理</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961240184"/>
                  </a:ext>
                </a:extLst>
              </a:tr>
              <a:tr h="70108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命令语言</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强大灵活</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较难学习</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错误管理差</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操作系统，图书馆信息检索系统</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888814947"/>
                  </a:ext>
                </a:extLst>
              </a:tr>
              <a:tr h="70108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自然语言</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适合偶然用户</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容易控制</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需要键入的太多，自然语言理解的系统不可靠</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时刻表系统</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WWW</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信息检索系统</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201417828"/>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7807"/>
                                        </p:tgtEl>
                                        <p:attrNameLst>
                                          <p:attrName>style.visibility</p:attrName>
                                        </p:attrNameLst>
                                      </p:cBhvr>
                                      <p:to>
                                        <p:strVal val="visible"/>
                                      </p:to>
                                    </p:set>
                                    <p:animEffect transition="in" filter="wipe(up)">
                                      <p:cBhvr>
                                        <p:cTn id="7" dur="500"/>
                                        <p:tgtEl>
                                          <p:spTgt spid="117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5"/>
          <p:cNvSpPr txBox="1">
            <a:spLocks noChangeArrowheads="1"/>
          </p:cNvSpPr>
          <p:nvPr/>
        </p:nvSpPr>
        <p:spPr bwMode="auto">
          <a:xfrm>
            <a:off x="642910" y="500042"/>
            <a:ext cx="7777162"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2800" dirty="0">
                <a:solidFill>
                  <a:srgbClr val="FFFF00"/>
                </a:solidFill>
                <a:latin typeface="华文新魏" panose="02010800040101010101" pitchFamily="2" charset="-122"/>
                <a:ea typeface="华文新魏" panose="02010800040101010101" pitchFamily="2" charset="-122"/>
              </a:rPr>
              <a:t>3.5.4 </a:t>
            </a:r>
            <a:r>
              <a:rPr lang="zh-CN" altLang="en-US" sz="2800" dirty="0">
                <a:solidFill>
                  <a:srgbClr val="FFFF00"/>
                </a:solidFill>
                <a:latin typeface="华文新魏" panose="02010800040101010101" pitchFamily="2" charset="-122"/>
                <a:ea typeface="华文新魏" panose="02010800040101010101" pitchFamily="2" charset="-122"/>
              </a:rPr>
              <a:t>用户交互</a:t>
            </a:r>
          </a:p>
        </p:txBody>
      </p:sp>
      <p:sp>
        <p:nvSpPr>
          <p:cNvPr id="117766" name="Text Box 6"/>
          <p:cNvSpPr txBox="1">
            <a:spLocks noChangeArrowheads="1"/>
          </p:cNvSpPr>
          <p:nvPr/>
        </p:nvSpPr>
        <p:spPr bwMode="auto">
          <a:xfrm>
            <a:off x="574675" y="1142984"/>
            <a:ext cx="8569325" cy="3970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dirty="0">
                <a:solidFill>
                  <a:srgbClr val="FFFF99"/>
                </a:solidFill>
                <a:latin typeface="楷体" pitchFamily="49" charset="-122"/>
                <a:ea typeface="楷体" pitchFamily="49" charset="-122"/>
              </a:rPr>
              <a:t>  2.</a:t>
            </a:r>
            <a:r>
              <a:rPr lang="zh-CN" altLang="en-US" dirty="0">
                <a:solidFill>
                  <a:srgbClr val="FFFF99"/>
                </a:solidFill>
                <a:latin typeface="楷体" pitchFamily="49" charset="-122"/>
                <a:ea typeface="楷体" pitchFamily="49" charset="-122"/>
              </a:rPr>
              <a:t>其他考虑因素</a:t>
            </a:r>
            <a:endParaRPr lang="en-US" altLang="zh-CN" dirty="0">
              <a:solidFill>
                <a:srgbClr val="FFFF99"/>
              </a:solidFill>
              <a:latin typeface="楷体" pitchFamily="49" charset="-122"/>
              <a:ea typeface="楷体" pitchFamily="49" charset="-122"/>
            </a:endParaRPr>
          </a:p>
          <a:p>
            <a:pPr marL="514350" indent="-514350" eaLnBrk="1" hangingPunct="1">
              <a:spcBef>
                <a:spcPct val="50000"/>
              </a:spcBef>
              <a:buFont typeface="Arial" panose="020B0604020202020204" pitchFamily="34" charset="0"/>
              <a:buChar char="•"/>
              <a:defRPr/>
            </a:pPr>
            <a:r>
              <a:rPr lang="zh-CN" altLang="en-US" sz="2600" dirty="0">
                <a:latin typeface="楷体" pitchFamily="49" charset="-122"/>
                <a:ea typeface="楷体" pitchFamily="49" charset="-122"/>
              </a:rPr>
              <a:t>声频的使用</a:t>
            </a:r>
            <a:endParaRPr lang="en-US" altLang="zh-CN" sz="2600" dirty="0">
              <a:latin typeface="楷体" pitchFamily="49" charset="-122"/>
              <a:ea typeface="楷体" pitchFamily="49" charset="-122"/>
            </a:endParaRPr>
          </a:p>
          <a:p>
            <a:pPr marL="514350" indent="-514350" eaLnBrk="1" hangingPunct="1">
              <a:spcBef>
                <a:spcPct val="50000"/>
              </a:spcBef>
              <a:buFont typeface="Arial" panose="020B0604020202020204" pitchFamily="34" charset="0"/>
              <a:buChar char="•"/>
              <a:defRPr/>
            </a:pPr>
            <a:r>
              <a:rPr lang="zh-CN" altLang="en-US" sz="2600" dirty="0">
                <a:latin typeface="楷体" pitchFamily="49" charset="-122"/>
                <a:ea typeface="楷体" pitchFamily="49" charset="-122"/>
              </a:rPr>
              <a:t>小尺寸屏幕</a:t>
            </a:r>
            <a:endParaRPr lang="en-US" altLang="zh-CN" sz="2600" dirty="0">
              <a:latin typeface="楷体" pitchFamily="49" charset="-122"/>
              <a:ea typeface="楷体" pitchFamily="49" charset="-122"/>
            </a:endParaRPr>
          </a:p>
          <a:p>
            <a:pPr marL="914400" lvl="1" indent="-457200" eaLnBrk="1" hangingPunct="1">
              <a:spcBef>
                <a:spcPts val="1200"/>
              </a:spcBef>
              <a:buFont typeface="+mj-ea"/>
              <a:buAutoNum type="circleNumDbPlain"/>
              <a:defRPr/>
            </a:pPr>
            <a:r>
              <a:rPr lang="zh-CN" altLang="zh-CN" dirty="0">
                <a:latin typeface="楷体" pitchFamily="49" charset="-122"/>
                <a:ea typeface="楷体" pitchFamily="49" charset="-122"/>
              </a:rPr>
              <a:t>说明目标域：说明界面为何种操作设置</a:t>
            </a:r>
          </a:p>
          <a:p>
            <a:pPr marL="914400" lvl="1" indent="-457200" eaLnBrk="1" hangingPunct="1">
              <a:spcBef>
                <a:spcPts val="600"/>
              </a:spcBef>
              <a:buFont typeface="+mj-ea"/>
              <a:buAutoNum type="circleNumDbPlain"/>
              <a:defRPr/>
            </a:pPr>
            <a:r>
              <a:rPr lang="zh-CN" altLang="zh-CN" dirty="0">
                <a:latin typeface="楷体" pitchFamily="49" charset="-122"/>
                <a:ea typeface="楷体" pitchFamily="49" charset="-122"/>
              </a:rPr>
              <a:t>专用设备意味着专用界面</a:t>
            </a:r>
          </a:p>
          <a:p>
            <a:pPr marL="914400" lvl="1" indent="-457200" eaLnBrk="1" hangingPunct="1">
              <a:spcBef>
                <a:spcPts val="600"/>
              </a:spcBef>
              <a:buFont typeface="+mj-ea"/>
              <a:buAutoNum type="circleNumDbPlain"/>
              <a:defRPr/>
            </a:pPr>
            <a:r>
              <a:rPr lang="zh-CN" altLang="zh-CN" dirty="0">
                <a:latin typeface="楷体" pitchFamily="49" charset="-122"/>
                <a:ea typeface="楷体" pitchFamily="49" charset="-122"/>
              </a:rPr>
              <a:t>适当分配功能：考虑使用频率和重要性</a:t>
            </a:r>
          </a:p>
          <a:p>
            <a:pPr marL="914400" lvl="1" indent="-457200" eaLnBrk="1" hangingPunct="1">
              <a:spcBef>
                <a:spcPts val="600"/>
              </a:spcBef>
              <a:buFont typeface="+mj-ea"/>
              <a:buAutoNum type="circleNumDbPlain"/>
              <a:defRPr/>
            </a:pPr>
            <a:r>
              <a:rPr lang="zh-CN" altLang="zh-CN" dirty="0">
                <a:latin typeface="楷体" pitchFamily="49" charset="-122"/>
                <a:ea typeface="楷体" pitchFamily="49" charset="-122"/>
              </a:rPr>
              <a:t>简化设计：关注主要功能</a:t>
            </a:r>
          </a:p>
          <a:p>
            <a:pPr marL="914400" lvl="1" indent="-457200" eaLnBrk="1" hangingPunct="1">
              <a:spcBef>
                <a:spcPts val="600"/>
              </a:spcBef>
              <a:buFont typeface="+mj-ea"/>
              <a:buAutoNum type="circleNumDbPlain"/>
              <a:defRPr/>
            </a:pPr>
            <a:r>
              <a:rPr lang="zh-CN" altLang="zh-CN" dirty="0">
                <a:latin typeface="楷体" pitchFamily="49" charset="-122"/>
                <a:ea typeface="楷体" pitchFamily="49" charset="-122"/>
              </a:rPr>
              <a:t>为响应性设计：为中断做计划，提供持续的反馈</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5"/>
          <p:cNvSpPr txBox="1">
            <a:spLocks noChangeArrowheads="1"/>
          </p:cNvSpPr>
          <p:nvPr/>
        </p:nvSpPr>
        <p:spPr bwMode="auto">
          <a:xfrm>
            <a:off x="571472" y="428604"/>
            <a:ext cx="7777162"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2800" dirty="0">
                <a:solidFill>
                  <a:srgbClr val="FFFF00"/>
                </a:solidFill>
                <a:latin typeface="华文新魏" panose="02010800040101010101" pitchFamily="2" charset="-122"/>
                <a:ea typeface="华文新魏" panose="02010800040101010101" pitchFamily="2" charset="-122"/>
              </a:rPr>
              <a:t>3.5.5 </a:t>
            </a:r>
            <a:r>
              <a:rPr lang="zh-CN" altLang="en-US" sz="2800" dirty="0">
                <a:solidFill>
                  <a:srgbClr val="FFFF00"/>
                </a:solidFill>
                <a:latin typeface="华文新魏" panose="02010800040101010101" pitchFamily="2" charset="-122"/>
                <a:ea typeface="华文新魏" panose="02010800040101010101" pitchFamily="2" charset="-122"/>
              </a:rPr>
              <a:t>功能与时尚的平衡</a:t>
            </a:r>
          </a:p>
        </p:txBody>
      </p:sp>
      <p:sp>
        <p:nvSpPr>
          <p:cNvPr id="117766" name="Text Box 6"/>
          <p:cNvSpPr txBox="1">
            <a:spLocks noChangeArrowheads="1"/>
          </p:cNvSpPr>
          <p:nvPr/>
        </p:nvSpPr>
        <p:spPr bwMode="auto">
          <a:xfrm>
            <a:off x="611188" y="998538"/>
            <a:ext cx="8056562" cy="3801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457200" indent="-457200" eaLnBrk="1" hangingPunct="1">
              <a:buFont typeface="+mj-lt"/>
              <a:buAutoNum type="arabicPeriod"/>
              <a:defRPr/>
            </a:pPr>
            <a:r>
              <a:rPr lang="zh-CN" altLang="en-US" dirty="0">
                <a:latin typeface="楷体" pitchFamily="49" charset="-122"/>
                <a:ea typeface="楷体" pitchFamily="49" charset="-122"/>
              </a:rPr>
              <a:t>出错信息</a:t>
            </a:r>
            <a:endParaRPr lang="en-US" altLang="zh-CN" dirty="0">
              <a:latin typeface="楷体" pitchFamily="49" charset="-122"/>
              <a:ea typeface="楷体" pitchFamily="49" charset="-122"/>
            </a:endParaRPr>
          </a:p>
          <a:p>
            <a:pPr eaLnBrk="1" hangingPunct="1">
              <a:defRPr/>
            </a:pPr>
            <a:endParaRPr lang="en-US" altLang="zh-CN" dirty="0"/>
          </a:p>
          <a:p>
            <a:pPr marL="457200" indent="-457200" eaLnBrk="1" hangingPunct="1">
              <a:spcBef>
                <a:spcPts val="600"/>
              </a:spcBef>
              <a:buFont typeface="+mj-ea"/>
              <a:buAutoNum type="circleNumDbPlain"/>
              <a:defRPr/>
            </a:pPr>
            <a:r>
              <a:rPr lang="zh-CN" altLang="zh-CN" dirty="0">
                <a:latin typeface="楷体" pitchFamily="49" charset="-122"/>
                <a:ea typeface="楷体" pitchFamily="49" charset="-122"/>
              </a:rPr>
              <a:t>尽量具体、精准，不要使用会让用户感到疑惑不解的专业术语、缩写等，不过用户的行话可能会有必要。</a:t>
            </a:r>
          </a:p>
          <a:p>
            <a:pPr marL="457200" indent="-457200" eaLnBrk="1" hangingPunct="1">
              <a:spcBef>
                <a:spcPts val="600"/>
              </a:spcBef>
              <a:buFont typeface="+mj-ea"/>
              <a:buAutoNum type="circleNumDbPlain"/>
              <a:defRPr/>
            </a:pPr>
            <a:r>
              <a:rPr lang="zh-CN" altLang="zh-CN" dirty="0">
                <a:latin typeface="楷体" pitchFamily="49" charset="-122"/>
                <a:ea typeface="楷体" pitchFamily="49" charset="-122"/>
              </a:rPr>
              <a:t>尽可能使用主动语态而不是被动语态；肯定的语气比否定的语气容易让人接受；用一种客气的但不过分的语气。</a:t>
            </a:r>
          </a:p>
          <a:p>
            <a:pPr marL="457200" indent="-457200" eaLnBrk="1" hangingPunct="1">
              <a:spcBef>
                <a:spcPts val="600"/>
              </a:spcBef>
              <a:buFont typeface="+mj-ea"/>
              <a:buAutoNum type="circleNumDbPlain"/>
              <a:defRPr/>
            </a:pPr>
            <a:r>
              <a:rPr lang="zh-CN" altLang="zh-CN" dirty="0">
                <a:latin typeface="楷体" pitchFamily="49" charset="-122"/>
                <a:ea typeface="楷体" pitchFamily="49" charset="-122"/>
              </a:rPr>
              <a:t>给出必要的提示或建议。</a:t>
            </a:r>
          </a:p>
          <a:p>
            <a:pPr marL="457200" indent="-457200" eaLnBrk="1" hangingPunct="1">
              <a:spcBef>
                <a:spcPts val="600"/>
              </a:spcBef>
              <a:buFont typeface="+mj-ea"/>
              <a:buAutoNum type="circleNumDbPlain"/>
              <a:defRPr/>
            </a:pPr>
            <a:r>
              <a:rPr lang="zh-CN" altLang="zh-CN" dirty="0">
                <a:latin typeface="楷体" pitchFamily="49" charset="-122"/>
                <a:ea typeface="楷体" pitchFamily="49" charset="-122"/>
              </a:rPr>
              <a:t>需要考虑用户的经验甚至文化、地域背景。</a:t>
            </a:r>
          </a:p>
          <a:p>
            <a:pPr marL="457200" indent="-457200" eaLnBrk="1" hangingPunct="1">
              <a:spcBef>
                <a:spcPts val="600"/>
              </a:spcBef>
              <a:buFont typeface="+mj-ea"/>
              <a:buAutoNum type="circleNumDbPlain"/>
              <a:defRPr/>
            </a:pPr>
            <a:r>
              <a:rPr lang="zh-CN" altLang="zh-CN" dirty="0">
                <a:latin typeface="楷体" pitchFamily="49" charset="-122"/>
                <a:ea typeface="楷体" pitchFamily="49" charset="-122"/>
              </a:rPr>
              <a:t>如果有可能应提供声音提示</a:t>
            </a:r>
            <a:r>
              <a:rPr lang="zh-CN" altLang="zh-CN" dirty="0"/>
              <a:t>。</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5"/>
          <p:cNvSpPr txBox="1">
            <a:spLocks noChangeArrowheads="1"/>
          </p:cNvSpPr>
          <p:nvPr/>
        </p:nvSpPr>
        <p:spPr bwMode="auto">
          <a:xfrm>
            <a:off x="611188" y="483345"/>
            <a:ext cx="7777162"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50000"/>
              </a:spcBef>
            </a:pPr>
            <a:r>
              <a:rPr lang="en-US" altLang="zh-CN" sz="2800" dirty="0">
                <a:solidFill>
                  <a:srgbClr val="FFFF00"/>
                </a:solidFill>
                <a:latin typeface="华文新魏" panose="02010800040101010101" pitchFamily="2" charset="-122"/>
                <a:ea typeface="华文新魏" panose="02010800040101010101" pitchFamily="2" charset="-122"/>
              </a:rPr>
              <a:t>3.5.5 </a:t>
            </a:r>
            <a:r>
              <a:rPr lang="zh-CN" altLang="en-US" sz="2800" dirty="0">
                <a:solidFill>
                  <a:srgbClr val="FFFF00"/>
                </a:solidFill>
                <a:latin typeface="华文新魏" panose="02010800040101010101" pitchFamily="2" charset="-122"/>
                <a:ea typeface="华文新魏" panose="02010800040101010101" pitchFamily="2" charset="-122"/>
              </a:rPr>
              <a:t>功能与时尚的平衡</a:t>
            </a:r>
          </a:p>
        </p:txBody>
      </p:sp>
      <p:sp>
        <p:nvSpPr>
          <p:cNvPr id="117766" name="Text Box 6"/>
          <p:cNvSpPr txBox="1">
            <a:spLocks noChangeArrowheads="1"/>
          </p:cNvSpPr>
          <p:nvPr/>
        </p:nvSpPr>
        <p:spPr bwMode="auto">
          <a:xfrm>
            <a:off x="611188" y="998538"/>
            <a:ext cx="8056562" cy="1939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dirty="0">
                <a:latin typeface="楷体" pitchFamily="49" charset="-122"/>
                <a:ea typeface="楷体" pitchFamily="49" charset="-122"/>
              </a:rPr>
              <a:t>2. </a:t>
            </a:r>
            <a:r>
              <a:rPr lang="zh-CN" altLang="en-US" dirty="0">
                <a:latin typeface="楷体" pitchFamily="49" charset="-122"/>
                <a:ea typeface="楷体" pitchFamily="49" charset="-122"/>
              </a:rPr>
              <a:t>显示设计</a:t>
            </a:r>
            <a:endParaRPr lang="en-US" altLang="zh-CN" dirty="0">
              <a:latin typeface="楷体" pitchFamily="49" charset="-122"/>
              <a:ea typeface="楷体" pitchFamily="49" charset="-122"/>
            </a:endParaRPr>
          </a:p>
          <a:p>
            <a:pPr eaLnBrk="1" hangingPunct="1">
              <a:defRPr/>
            </a:pPr>
            <a:endParaRPr lang="en-US" altLang="zh-CN" dirty="0">
              <a:latin typeface="楷体" pitchFamily="49" charset="-122"/>
              <a:ea typeface="楷体" pitchFamily="49" charset="-122"/>
            </a:endParaRPr>
          </a:p>
          <a:p>
            <a:pPr marL="457200" indent="-457200" eaLnBrk="1" hangingPunct="1">
              <a:buFont typeface="+mj-ea"/>
              <a:buAutoNum type="circleNumDbPlain"/>
              <a:defRPr/>
            </a:pPr>
            <a:r>
              <a:rPr lang="zh-CN" altLang="en-US" dirty="0">
                <a:latin typeface="楷体" pitchFamily="49" charset="-122"/>
                <a:ea typeface="楷体" pitchFamily="49" charset="-122"/>
              </a:rPr>
              <a:t>显示内容的选择</a:t>
            </a:r>
            <a:endParaRPr lang="en-US" altLang="zh-CN" dirty="0">
              <a:latin typeface="楷体" pitchFamily="49" charset="-122"/>
              <a:ea typeface="楷体" pitchFamily="49" charset="-122"/>
            </a:endParaRPr>
          </a:p>
          <a:p>
            <a:pPr marL="457200" indent="-457200" eaLnBrk="1" hangingPunct="1">
              <a:buFont typeface="+mj-ea"/>
              <a:buAutoNum type="circleNumDbPlain"/>
              <a:defRPr/>
            </a:pPr>
            <a:r>
              <a:rPr lang="zh-CN" altLang="en-US" dirty="0">
                <a:latin typeface="楷体" pitchFamily="49" charset="-122"/>
                <a:ea typeface="楷体" pitchFamily="49" charset="-122"/>
              </a:rPr>
              <a:t>安排显示结构</a:t>
            </a:r>
            <a:endParaRPr lang="en-US" altLang="zh-CN" dirty="0">
              <a:latin typeface="楷体" pitchFamily="49" charset="-122"/>
              <a:ea typeface="楷体" pitchFamily="49" charset="-122"/>
            </a:endParaRPr>
          </a:p>
          <a:p>
            <a:pPr marL="457200" indent="-457200" eaLnBrk="1" hangingPunct="1">
              <a:buFont typeface="+mj-ea"/>
              <a:buAutoNum type="circleNumDbPlain"/>
              <a:defRPr/>
            </a:pPr>
            <a:r>
              <a:rPr lang="zh-CN" altLang="en-US" dirty="0">
                <a:latin typeface="楷体" pitchFamily="49" charset="-122"/>
                <a:ea typeface="楷体" pitchFamily="49" charset="-122"/>
              </a:rPr>
              <a:t>信息的表示方法</a:t>
            </a:r>
            <a:endParaRPr lang="zh-CN" altLang="zh-CN" dirty="0">
              <a:latin typeface="楷体" pitchFamily="49" charset="-122"/>
              <a:ea typeface="楷体" pitchFamily="49" charset="-122"/>
            </a:endParaRPr>
          </a:p>
        </p:txBody>
      </p:sp>
      <p:sp>
        <p:nvSpPr>
          <p:cNvPr id="4" name="Text Box 6"/>
          <p:cNvSpPr txBox="1">
            <a:spLocks noChangeArrowheads="1"/>
          </p:cNvSpPr>
          <p:nvPr/>
        </p:nvSpPr>
        <p:spPr bwMode="auto">
          <a:xfrm>
            <a:off x="611188" y="3094038"/>
            <a:ext cx="8056562" cy="2676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dirty="0">
                <a:latin typeface="楷体" pitchFamily="49" charset="-122"/>
                <a:ea typeface="楷体" pitchFamily="49" charset="-122"/>
              </a:rPr>
              <a:t>3. </a:t>
            </a:r>
            <a:r>
              <a:rPr lang="zh-CN" altLang="en-US" dirty="0">
                <a:latin typeface="楷体" pitchFamily="49" charset="-122"/>
                <a:ea typeface="楷体" pitchFamily="49" charset="-122"/>
              </a:rPr>
              <a:t>颜色的使用</a:t>
            </a:r>
            <a:endParaRPr lang="en-US" altLang="zh-CN" dirty="0">
              <a:latin typeface="楷体" pitchFamily="49" charset="-122"/>
              <a:ea typeface="楷体" pitchFamily="49" charset="-122"/>
            </a:endParaRPr>
          </a:p>
          <a:p>
            <a:pPr eaLnBrk="1" hangingPunct="1">
              <a:defRPr/>
            </a:pPr>
            <a:endParaRPr lang="en-US" altLang="zh-CN" dirty="0">
              <a:latin typeface="楷体" pitchFamily="49" charset="-122"/>
              <a:ea typeface="楷体" pitchFamily="49" charset="-122"/>
            </a:endParaRPr>
          </a:p>
          <a:p>
            <a:pPr marL="457200" indent="-457200" eaLnBrk="1" hangingPunct="1">
              <a:buFont typeface="+mj-ea"/>
              <a:buAutoNum type="circleNumDbPlain"/>
              <a:defRPr/>
            </a:pPr>
            <a:r>
              <a:rPr lang="zh-CN" altLang="zh-CN" dirty="0">
                <a:latin typeface="楷体" pitchFamily="49" charset="-122"/>
                <a:ea typeface="楷体" pitchFamily="49" charset="-122"/>
              </a:rPr>
              <a:t>限制使用的颜色数目并且用一种保守的方式使用它们。</a:t>
            </a:r>
            <a:endParaRPr lang="en-US" altLang="zh-CN" dirty="0">
              <a:latin typeface="楷体" pitchFamily="49" charset="-122"/>
              <a:ea typeface="楷体" pitchFamily="49" charset="-122"/>
            </a:endParaRPr>
          </a:p>
          <a:p>
            <a:pPr marL="457200" indent="-457200" eaLnBrk="1" hangingPunct="1">
              <a:buFont typeface="+mj-ea"/>
              <a:buAutoNum type="circleNumDbPlain"/>
              <a:defRPr/>
            </a:pPr>
            <a:r>
              <a:rPr lang="zh-CN" altLang="zh-CN" dirty="0">
                <a:latin typeface="楷体" pitchFamily="49" charset="-122"/>
                <a:ea typeface="楷体" pitchFamily="49" charset="-122"/>
              </a:rPr>
              <a:t>认识到颜色也是一种编码技术。</a:t>
            </a:r>
          </a:p>
          <a:p>
            <a:pPr marL="457200" indent="-457200" eaLnBrk="1" hangingPunct="1">
              <a:buFont typeface="+mj-ea"/>
              <a:buAutoNum type="circleNumDbPlain"/>
              <a:defRPr/>
            </a:pPr>
            <a:r>
              <a:rPr lang="zh-CN" altLang="zh-CN" dirty="0">
                <a:latin typeface="楷体" pitchFamily="49" charset="-122"/>
                <a:ea typeface="楷体" pitchFamily="49" charset="-122"/>
              </a:rPr>
              <a:t>使用颜色的改变来表示系统状态的改变。</a:t>
            </a:r>
          </a:p>
          <a:p>
            <a:pPr marL="457200" indent="-457200" eaLnBrk="1" hangingPunct="1">
              <a:buFont typeface="+mj-ea"/>
              <a:buAutoNum type="circleNumDbPlain"/>
              <a:defRPr/>
            </a:pPr>
            <a:r>
              <a:rPr lang="zh-CN" altLang="zh-CN" dirty="0">
                <a:latin typeface="楷体" pitchFamily="49" charset="-122"/>
                <a:ea typeface="楷体" pitchFamily="49" charset="-122"/>
              </a:rPr>
              <a:t>考虑颜色的生理作用。</a:t>
            </a:r>
            <a:endParaRPr lang="en-US" altLang="zh-CN" dirty="0">
              <a:latin typeface="楷体" pitchFamily="49" charset="-122"/>
              <a:ea typeface="楷体" pitchFamily="49" charset="-122"/>
            </a:endParaRPr>
          </a:p>
          <a:p>
            <a:pPr marL="457200" indent="-457200" eaLnBrk="1" hangingPunct="1">
              <a:buFont typeface="+mj-ea"/>
              <a:buAutoNum type="circleNumDbPlain"/>
              <a:defRPr/>
            </a:pPr>
            <a:r>
              <a:rPr lang="zh-CN" altLang="zh-CN" dirty="0">
                <a:latin typeface="楷体" pitchFamily="49" charset="-122"/>
                <a:ea typeface="楷体" pitchFamily="49" charset="-122"/>
              </a:rPr>
              <a:t>尽量不要用颜色来表示信息。</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431800" y="1017588"/>
            <a:ext cx="8461375" cy="49672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28398" dir="1593903" algn="ctr" rotWithShape="0">
                    <a:schemeClr val="tx1"/>
                  </a:outerShdw>
                </a:effectLst>
              </a14:hiddenEffects>
            </a:ext>
          </a:extLst>
        </p:spPr>
        <p:txBody>
          <a:bodyPr>
            <a:spAutoFit/>
          </a:bodyPr>
          <a:lstStyle/>
          <a:p>
            <a:pPr indent="542925" algn="just" eaLnBrk="1" hangingPunct="1">
              <a:lnSpc>
                <a:spcPct val="110000"/>
              </a:lnSpc>
              <a:defRPr/>
            </a:pPr>
            <a:r>
              <a:rPr lang="en-US" altLang="zh-CN" dirty="0">
                <a:latin typeface="+mn-lt"/>
                <a:ea typeface="楷体" pitchFamily="49" charset="-122"/>
              </a:rPr>
              <a:t>MVC</a:t>
            </a:r>
            <a:r>
              <a:rPr lang="zh-CN" altLang="zh-CN" dirty="0">
                <a:latin typeface="+mn-lt"/>
                <a:ea typeface="楷体" pitchFamily="49" charset="-122"/>
              </a:rPr>
              <a:t>是“</a:t>
            </a:r>
            <a:r>
              <a:rPr lang="en-US" altLang="zh-CN" dirty="0">
                <a:latin typeface="+mn-lt"/>
                <a:ea typeface="楷体" pitchFamily="49" charset="-122"/>
              </a:rPr>
              <a:t>Model-View-Controller</a:t>
            </a:r>
            <a:r>
              <a:rPr lang="zh-CN" altLang="zh-CN" dirty="0">
                <a:latin typeface="+mn-lt"/>
                <a:ea typeface="楷体" pitchFamily="49" charset="-122"/>
              </a:rPr>
              <a:t>”的缩写，意思是“模型</a:t>
            </a:r>
            <a:r>
              <a:rPr lang="en-US" altLang="zh-CN" dirty="0">
                <a:latin typeface="+mn-lt"/>
                <a:ea typeface="楷体" pitchFamily="49" charset="-122"/>
              </a:rPr>
              <a:t>-</a:t>
            </a:r>
            <a:r>
              <a:rPr lang="zh-CN" altLang="zh-CN" dirty="0">
                <a:latin typeface="+mn-lt"/>
                <a:ea typeface="楷体" pitchFamily="49" charset="-122"/>
              </a:rPr>
              <a:t>视图</a:t>
            </a:r>
            <a:r>
              <a:rPr lang="en-US" altLang="zh-CN" dirty="0">
                <a:latin typeface="+mn-lt"/>
                <a:ea typeface="楷体" pitchFamily="49" charset="-122"/>
              </a:rPr>
              <a:t>-</a:t>
            </a:r>
            <a:r>
              <a:rPr lang="zh-CN" altLang="zh-CN" dirty="0">
                <a:latin typeface="+mn-lt"/>
                <a:ea typeface="楷体" pitchFamily="49" charset="-122"/>
              </a:rPr>
              <a:t>控制器”。</a:t>
            </a:r>
            <a:endParaRPr lang="en-US" altLang="zh-CN" dirty="0">
              <a:latin typeface="+mn-lt"/>
              <a:ea typeface="楷体" pitchFamily="49" charset="-122"/>
            </a:endParaRPr>
          </a:p>
          <a:p>
            <a:pPr algn="just" eaLnBrk="1" hangingPunct="1">
              <a:lnSpc>
                <a:spcPct val="110000"/>
              </a:lnSpc>
              <a:defRPr/>
            </a:pPr>
            <a:endParaRPr lang="en-US" altLang="zh-CN" dirty="0">
              <a:latin typeface="+mn-lt"/>
              <a:ea typeface="楷体" pitchFamily="49" charset="-122"/>
            </a:endParaRPr>
          </a:p>
          <a:p>
            <a:pPr algn="just" eaLnBrk="1" hangingPunct="1">
              <a:lnSpc>
                <a:spcPct val="110000"/>
              </a:lnSpc>
              <a:defRPr/>
            </a:pPr>
            <a:r>
              <a:rPr lang="en-US" altLang="zh-CN" dirty="0">
                <a:solidFill>
                  <a:srgbClr val="FFFF00"/>
                </a:solidFill>
                <a:latin typeface="+mn-lt"/>
                <a:ea typeface="楷体" pitchFamily="49" charset="-122"/>
              </a:rPr>
              <a:t>3.6.1 MVC</a:t>
            </a:r>
            <a:r>
              <a:rPr lang="zh-CN" altLang="en-US" dirty="0">
                <a:solidFill>
                  <a:srgbClr val="FFFF00"/>
                </a:solidFill>
                <a:latin typeface="+mn-lt"/>
                <a:ea typeface="楷体" pitchFamily="49" charset="-122"/>
              </a:rPr>
              <a:t>的概念</a:t>
            </a:r>
            <a:endParaRPr lang="en-US" altLang="zh-CN" dirty="0">
              <a:solidFill>
                <a:srgbClr val="FFFF00"/>
              </a:solidFill>
              <a:latin typeface="+mn-lt"/>
              <a:ea typeface="楷体" pitchFamily="49" charset="-122"/>
            </a:endParaRPr>
          </a:p>
          <a:p>
            <a:pPr marL="342900" indent="-342900" algn="just" eaLnBrk="1" hangingPunct="1">
              <a:lnSpc>
                <a:spcPct val="110000"/>
              </a:lnSpc>
              <a:buFont typeface="Arial" panose="020B0604020202020204" pitchFamily="34" charset="0"/>
              <a:buChar char="•"/>
              <a:defRPr/>
            </a:pPr>
            <a:r>
              <a:rPr lang="zh-CN" altLang="zh-CN" dirty="0">
                <a:latin typeface="+mn-lt"/>
                <a:ea typeface="楷体" pitchFamily="49" charset="-122"/>
              </a:rPr>
              <a:t>模型（</a:t>
            </a:r>
            <a:r>
              <a:rPr lang="en-US" altLang="zh-CN" dirty="0">
                <a:latin typeface="+mn-lt"/>
                <a:ea typeface="楷体" pitchFamily="49" charset="-122"/>
              </a:rPr>
              <a:t>Model</a:t>
            </a:r>
            <a:r>
              <a:rPr lang="zh-CN" altLang="zh-CN" dirty="0">
                <a:latin typeface="+mn-lt"/>
                <a:ea typeface="楷体" pitchFamily="49" charset="-122"/>
              </a:rPr>
              <a:t>）：是软件所处理问题的逻辑在独立于外在显示内容和形式情况下的内在抽象，封装了问题的核心数据、逻辑和功能的计算关系，它独立于具体的界面表达和</a:t>
            </a:r>
            <a:r>
              <a:rPr lang="en-US" altLang="zh-CN" dirty="0">
                <a:latin typeface="+mn-lt"/>
                <a:ea typeface="楷体" pitchFamily="49" charset="-122"/>
              </a:rPr>
              <a:t>I/O</a:t>
            </a:r>
            <a:r>
              <a:rPr lang="zh-CN" altLang="zh-CN" dirty="0">
                <a:latin typeface="+mn-lt"/>
                <a:ea typeface="楷体" pitchFamily="49" charset="-122"/>
              </a:rPr>
              <a:t>操作。模型可以直接访问数据，例如对数据库的访问。模型不依赖视图和控制器，也就是说，它不关心数据如何显示或是如何操作。模型总是与一些视图相关联，模型中数据的变化会通过一种更新机制反射到这些视图上，以使视图发生改变。</a:t>
            </a:r>
            <a:endParaRPr lang="zh-CN" altLang="en-US" dirty="0">
              <a:solidFill>
                <a:srgbClr val="FFFF00"/>
              </a:solidFill>
              <a:latin typeface="+mn-lt"/>
              <a:ea typeface="楷体" pitchFamily="49" charset="-122"/>
            </a:endParaRPr>
          </a:p>
        </p:txBody>
      </p:sp>
      <p:sp>
        <p:nvSpPr>
          <p:cNvPr id="80899" name="Rectangle 3"/>
          <p:cNvSpPr>
            <a:spLocks noGrp="1" noChangeArrowheads="1"/>
          </p:cNvSpPr>
          <p:nvPr>
            <p:ph type="title" idx="4294967295"/>
          </p:nvPr>
        </p:nvSpPr>
        <p:spPr>
          <a:xfrm>
            <a:off x="657225" y="414338"/>
            <a:ext cx="7740650" cy="361950"/>
          </a:xfrm>
        </p:spPr>
        <p:txBody>
          <a:bodyPr/>
          <a:lstStyle/>
          <a:p>
            <a:pPr eaLnBrk="1" hangingPunct="1"/>
            <a:r>
              <a:rPr lang="en-US" altLang="zh-CN" sz="3200" b="1" smtClean="0">
                <a:solidFill>
                  <a:srgbClr val="FFFF00"/>
                </a:solidFill>
                <a:latin typeface="华文新魏" panose="02010800040101010101" pitchFamily="2" charset="-122"/>
                <a:ea typeface="华文新魏" panose="02010800040101010101" pitchFamily="2" charset="-122"/>
              </a:rPr>
              <a:t>3.6 MVC</a:t>
            </a:r>
            <a:r>
              <a:rPr lang="zh-CN" altLang="en-US" sz="3200" b="1" smtClean="0">
                <a:solidFill>
                  <a:srgbClr val="FFFF00"/>
                </a:solidFill>
                <a:latin typeface="华文新魏" panose="02010800040101010101" pitchFamily="2" charset="-122"/>
                <a:ea typeface="华文新魏" panose="02010800040101010101" pitchFamily="2" charset="-122"/>
              </a:rPr>
              <a:t>设计模式</a:t>
            </a:r>
            <a:endParaRPr lang="zh-CN" altLang="en-US" sz="3200" smtClean="0">
              <a:solidFill>
                <a:srgbClr val="FFFF00"/>
              </a:solidFill>
              <a:latin typeface="华文新魏" panose="02010800040101010101" pitchFamily="2" charset="-122"/>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wipe(left)">
                                      <p:cBhvr>
                                        <p:cTn id="7" dur="5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431800" y="1017588"/>
            <a:ext cx="8461375" cy="434580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28398" dir="1593903" algn="ctr" rotWithShape="0">
                    <a:schemeClr val="tx1"/>
                  </a:outerShdw>
                </a:effectLst>
              </a14:hiddenEffects>
            </a:ext>
          </a:extLst>
        </p:spPr>
        <p:txBody>
          <a:bodyPr>
            <a:spAutoFit/>
          </a:bodyPr>
          <a:lstStyle/>
          <a:p>
            <a:pPr algn="just" eaLnBrk="1" hangingPunct="1">
              <a:lnSpc>
                <a:spcPct val="110000"/>
              </a:lnSpc>
              <a:defRPr/>
            </a:pPr>
            <a:r>
              <a:rPr lang="en-US" altLang="zh-CN" dirty="0">
                <a:solidFill>
                  <a:srgbClr val="FFFF00"/>
                </a:solidFill>
                <a:latin typeface="+mn-lt"/>
                <a:ea typeface="楷体" pitchFamily="49" charset="-122"/>
              </a:rPr>
              <a:t>3.6.1 MVC</a:t>
            </a:r>
            <a:r>
              <a:rPr lang="zh-CN" altLang="en-US" dirty="0">
                <a:solidFill>
                  <a:srgbClr val="FFFF00"/>
                </a:solidFill>
                <a:latin typeface="+mn-lt"/>
                <a:ea typeface="楷体" pitchFamily="49" charset="-122"/>
              </a:rPr>
              <a:t>的概念</a:t>
            </a:r>
            <a:endParaRPr lang="en-US" altLang="zh-CN" dirty="0">
              <a:solidFill>
                <a:srgbClr val="FFFF00"/>
              </a:solidFill>
              <a:latin typeface="+mn-lt"/>
              <a:ea typeface="楷体" pitchFamily="49" charset="-122"/>
            </a:endParaRPr>
          </a:p>
          <a:p>
            <a:pPr marL="342900" indent="-342900" eaLnBrk="1" hangingPunct="1">
              <a:spcBef>
                <a:spcPts val="600"/>
              </a:spcBef>
              <a:buFont typeface="Arial" panose="020B0604020202020204" pitchFamily="34" charset="0"/>
              <a:buChar char="•"/>
              <a:defRPr/>
            </a:pPr>
            <a:r>
              <a:rPr lang="zh-CN" altLang="zh-CN" dirty="0">
                <a:latin typeface="+mn-lt"/>
                <a:ea typeface="楷体" pitchFamily="49" charset="-122"/>
              </a:rPr>
              <a:t>视图（</a:t>
            </a:r>
            <a:r>
              <a:rPr lang="en-US" altLang="zh-CN" dirty="0">
                <a:latin typeface="+mn-lt"/>
                <a:ea typeface="楷体" pitchFamily="49" charset="-122"/>
              </a:rPr>
              <a:t>View</a:t>
            </a:r>
            <a:r>
              <a:rPr lang="zh-CN" altLang="zh-CN" dirty="0">
                <a:latin typeface="+mn-lt"/>
                <a:ea typeface="楷体" pitchFamily="49" charset="-122"/>
              </a:rPr>
              <a:t>）：视图把表示模型数据及逻辑关系和状态的信息及特定形式展示给用户。它从模型获得显示信息，对于相同的信息可以有多个不同的显示形式或视图。每个模型对象都可以关联一系列不同的视图对象。视图中一般没有程序上的逻辑。</a:t>
            </a:r>
          </a:p>
          <a:p>
            <a:pPr marL="342900" indent="-342900" eaLnBrk="1" hangingPunct="1">
              <a:spcBef>
                <a:spcPts val="600"/>
              </a:spcBef>
              <a:buFont typeface="Arial" panose="020B0604020202020204" pitchFamily="34" charset="0"/>
              <a:buChar char="•"/>
              <a:defRPr/>
            </a:pPr>
            <a:r>
              <a:rPr lang="zh-CN" altLang="zh-CN" dirty="0">
                <a:latin typeface="+mn-lt"/>
                <a:ea typeface="楷体" pitchFamily="49" charset="-122"/>
              </a:rPr>
              <a:t>控制器（</a:t>
            </a:r>
            <a:r>
              <a:rPr lang="en-US" altLang="zh-CN" dirty="0">
                <a:latin typeface="+mn-lt"/>
                <a:ea typeface="楷体" pitchFamily="49" charset="-122"/>
              </a:rPr>
              <a:t>Controller</a:t>
            </a:r>
            <a:r>
              <a:rPr lang="zh-CN" altLang="zh-CN" dirty="0">
                <a:latin typeface="+mn-lt"/>
                <a:ea typeface="楷体" pitchFamily="49" charset="-122"/>
              </a:rPr>
              <a:t>）：每个视图对象拥有一个控制器对象。控制器用来处理用户与软件的交互操作的，其职责是控制模型中任何变化的传播，确保用户界面与模型间的对应联系；它接受用户的输入，将输入反馈给模型，进而实现对模型的计算控制，是使模型和视图协调工作的部件。</a:t>
            </a:r>
            <a:endParaRPr lang="zh-CN" altLang="en-US" dirty="0">
              <a:solidFill>
                <a:srgbClr val="FFFF00"/>
              </a:solidFill>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wipe(left)">
                                      <p:cBhvr>
                                        <p:cTn id="7" dur="5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8" name="Text Box 6"/>
          <p:cNvSpPr txBox="1">
            <a:spLocks noChangeArrowheads="1"/>
          </p:cNvSpPr>
          <p:nvPr/>
        </p:nvSpPr>
        <p:spPr bwMode="auto">
          <a:xfrm>
            <a:off x="296863" y="903288"/>
            <a:ext cx="8507412" cy="2443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eaLnBrk="1" hangingPunct="1">
              <a:spcBef>
                <a:spcPct val="20000"/>
              </a:spcBef>
            </a:pPr>
            <a:r>
              <a:rPr lang="en-US" altLang="zh-CN" sz="2600" dirty="0">
                <a:solidFill>
                  <a:srgbClr val="FFFF00"/>
                </a:solidFill>
                <a:latin typeface="+mn-lt"/>
                <a:ea typeface="楷体" pitchFamily="49" charset="-122"/>
              </a:rPr>
              <a:t>3.2.2 </a:t>
            </a:r>
            <a:r>
              <a:rPr lang="zh-CN" altLang="en-US" sz="2600" dirty="0">
                <a:solidFill>
                  <a:srgbClr val="FFFF00"/>
                </a:solidFill>
                <a:latin typeface="+mn-lt"/>
                <a:ea typeface="楷体" pitchFamily="49" charset="-122"/>
              </a:rPr>
              <a:t>仓库模型</a:t>
            </a:r>
            <a:r>
              <a:rPr lang="zh-CN" altLang="en-US" sz="2600" dirty="0">
                <a:latin typeface="+mn-lt"/>
                <a:ea typeface="楷体" pitchFamily="49" charset="-122"/>
              </a:rPr>
              <a:t>（</a:t>
            </a:r>
            <a:r>
              <a:rPr lang="en-US" altLang="zh-CN" sz="2600" dirty="0">
                <a:latin typeface="+mn-lt"/>
                <a:ea typeface="楷体" pitchFamily="49" charset="-122"/>
              </a:rPr>
              <a:t>The repository model</a:t>
            </a:r>
            <a:r>
              <a:rPr lang="zh-CN" altLang="en-US" sz="2600" dirty="0">
                <a:latin typeface="+mn-lt"/>
                <a:ea typeface="楷体" pitchFamily="49" charset="-122"/>
              </a:rPr>
              <a:t>）</a:t>
            </a:r>
          </a:p>
          <a:p>
            <a:pPr eaLnBrk="1" hangingPunct="1">
              <a:spcBef>
                <a:spcPct val="20000"/>
              </a:spcBef>
            </a:pPr>
            <a:r>
              <a:rPr lang="en-US" altLang="zh-CN" dirty="0">
                <a:latin typeface="+mn-lt"/>
                <a:ea typeface="楷体" pitchFamily="49" charset="-122"/>
              </a:rPr>
              <a:t>        </a:t>
            </a:r>
            <a:r>
              <a:rPr lang="zh-CN" altLang="zh-CN" dirty="0">
                <a:latin typeface="+mn-lt"/>
                <a:ea typeface="楷体" pitchFamily="49" charset="-122"/>
              </a:rPr>
              <a:t>仓库模型是一种集中式的模型。在这种结构模型当中，应用系统用一个中央数据仓库来存储各个子系统共享的数据，其他的子系统可以直接访问这些共享数据。当然，每个子系统可能会有自己的数据库。为了共享数据，所有的子系统都是紧密耦合的</a:t>
            </a:r>
            <a:r>
              <a:rPr lang="zh-CN" altLang="en-US" sz="2600" dirty="0">
                <a:latin typeface="+mn-lt"/>
                <a:ea typeface="楷体" pitchFamily="49" charset="-122"/>
              </a:rPr>
              <a:t>。   </a:t>
            </a:r>
          </a:p>
        </p:txBody>
      </p:sp>
      <p:grpSp>
        <p:nvGrpSpPr>
          <p:cNvPr id="125959" name="Group 7"/>
          <p:cNvGrpSpPr>
            <a:grpSpLocks/>
          </p:cNvGrpSpPr>
          <p:nvPr/>
        </p:nvGrpSpPr>
        <p:grpSpPr bwMode="auto">
          <a:xfrm>
            <a:off x="1196975" y="3608388"/>
            <a:ext cx="6705600" cy="2160587"/>
            <a:chOff x="3308" y="2298"/>
            <a:chExt cx="6120" cy="2185"/>
          </a:xfrm>
        </p:grpSpPr>
        <p:sp>
          <p:nvSpPr>
            <p:cNvPr id="9220" name="Text Box 8"/>
            <p:cNvSpPr txBox="1">
              <a:spLocks noChangeArrowheads="1"/>
            </p:cNvSpPr>
            <p:nvPr/>
          </p:nvSpPr>
          <p:spPr bwMode="auto">
            <a:xfrm>
              <a:off x="3308" y="3390"/>
              <a:ext cx="6120" cy="469"/>
            </a:xfrm>
            <a:prstGeom prst="rect">
              <a:avLst/>
            </a:prstGeom>
            <a:solidFill>
              <a:srgbClr val="EAEAEA"/>
            </a:solidFill>
            <a:ln w="9525">
              <a:solidFill>
                <a:srgbClr val="000000"/>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solidFill>
                    <a:schemeClr val="tx1"/>
                  </a:solidFill>
                  <a:ea typeface="宋体" panose="02010600030101010101" pitchFamily="2" charset="-122"/>
                </a:rPr>
                <a:t>中央数据仓库</a:t>
              </a:r>
              <a:r>
                <a:rPr lang="en-US" altLang="zh-CN" sz="2000">
                  <a:solidFill>
                    <a:schemeClr val="tx1"/>
                  </a:solidFill>
                  <a:ea typeface="宋体" panose="02010600030101010101" pitchFamily="2" charset="-122"/>
                </a:rPr>
                <a:t>(Repository)</a:t>
              </a:r>
              <a:endParaRPr lang="en-US" altLang="zh-CN" sz="2000">
                <a:solidFill>
                  <a:schemeClr val="tx1"/>
                </a:solidFill>
              </a:endParaRPr>
            </a:p>
          </p:txBody>
        </p:sp>
        <p:sp>
          <p:nvSpPr>
            <p:cNvPr id="9221" name="Text Box 9"/>
            <p:cNvSpPr txBox="1">
              <a:spLocks noChangeArrowheads="1"/>
            </p:cNvSpPr>
            <p:nvPr/>
          </p:nvSpPr>
          <p:spPr bwMode="auto">
            <a:xfrm>
              <a:off x="3308" y="2298"/>
              <a:ext cx="1440" cy="624"/>
            </a:xfrm>
            <a:prstGeom prst="rect">
              <a:avLst/>
            </a:prstGeom>
            <a:solidFill>
              <a:srgbClr val="FFFF99"/>
            </a:solidFill>
            <a:ln w="9525">
              <a:solidFill>
                <a:srgbClr val="000000"/>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solidFill>
                    <a:schemeClr val="tx1"/>
                  </a:solidFill>
                  <a:ea typeface="宋体" panose="02010600030101010101" pitchFamily="2" charset="-122"/>
                </a:rPr>
                <a:t>子系统</a:t>
              </a:r>
              <a:r>
                <a:rPr lang="en-US" altLang="zh-CN" sz="2000">
                  <a:solidFill>
                    <a:schemeClr val="tx1"/>
                  </a:solidFill>
                  <a:ea typeface="宋体" panose="02010600030101010101" pitchFamily="2" charset="-122"/>
                </a:rPr>
                <a:t>1</a:t>
              </a:r>
              <a:endParaRPr lang="en-US" altLang="zh-CN" sz="2000">
                <a:solidFill>
                  <a:schemeClr val="tx1"/>
                </a:solidFill>
              </a:endParaRPr>
            </a:p>
          </p:txBody>
        </p:sp>
        <p:sp>
          <p:nvSpPr>
            <p:cNvPr id="9222" name="Text Box 10"/>
            <p:cNvSpPr txBox="1">
              <a:spLocks noChangeArrowheads="1"/>
            </p:cNvSpPr>
            <p:nvPr/>
          </p:nvSpPr>
          <p:spPr bwMode="auto">
            <a:xfrm>
              <a:off x="5648" y="2298"/>
              <a:ext cx="1440" cy="624"/>
            </a:xfrm>
            <a:prstGeom prst="rect">
              <a:avLst/>
            </a:prstGeom>
            <a:solidFill>
              <a:srgbClr val="FFFF99"/>
            </a:solidFill>
            <a:ln w="9525">
              <a:solidFill>
                <a:srgbClr val="000000"/>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zh-CN" altLang="en-US" sz="2000">
                  <a:solidFill>
                    <a:schemeClr val="tx1"/>
                  </a:solidFill>
                  <a:ea typeface="宋体" panose="02010600030101010101" pitchFamily="2" charset="-122"/>
                </a:rPr>
                <a:t>子系统</a:t>
              </a:r>
              <a:r>
                <a:rPr lang="en-US" altLang="zh-CN" sz="2000">
                  <a:solidFill>
                    <a:schemeClr val="tx1"/>
                  </a:solidFill>
                  <a:ea typeface="宋体" panose="02010600030101010101" pitchFamily="2" charset="-122"/>
                </a:rPr>
                <a:t>2</a:t>
              </a:r>
              <a:endParaRPr lang="en-US" altLang="zh-CN" sz="2000">
                <a:solidFill>
                  <a:schemeClr val="tx1"/>
                </a:solidFill>
              </a:endParaRPr>
            </a:p>
          </p:txBody>
        </p:sp>
        <p:sp>
          <p:nvSpPr>
            <p:cNvPr id="9223" name="Text Box 11"/>
            <p:cNvSpPr txBox="1">
              <a:spLocks noChangeArrowheads="1"/>
            </p:cNvSpPr>
            <p:nvPr/>
          </p:nvSpPr>
          <p:spPr bwMode="auto">
            <a:xfrm>
              <a:off x="7988" y="2298"/>
              <a:ext cx="1440" cy="624"/>
            </a:xfrm>
            <a:prstGeom prst="rect">
              <a:avLst/>
            </a:prstGeom>
            <a:solidFill>
              <a:srgbClr val="FFFF99"/>
            </a:solidFill>
            <a:ln w="9525">
              <a:solidFill>
                <a:srgbClr val="000000"/>
              </a:solidFill>
              <a:miter lim="800000"/>
              <a:headEnd/>
              <a:tailEnd/>
            </a:ln>
            <a:effectLst>
              <a:outerShdw dist="35921" dir="2700000" algn="ctr" rotWithShape="0">
                <a:srgbClr val="808080">
                  <a:alpha val="50000"/>
                </a:srgbClr>
              </a:outerShdw>
            </a:effec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a:solidFill>
                    <a:schemeClr val="tx1"/>
                  </a:solidFill>
                  <a:ea typeface="宋体" panose="02010600030101010101" pitchFamily="2" charset="-122"/>
                </a:rPr>
                <a:t>子系统</a:t>
              </a:r>
              <a:r>
                <a:rPr lang="en-US" altLang="zh-CN" sz="2000">
                  <a:solidFill>
                    <a:schemeClr val="tx1"/>
                  </a:solidFill>
                  <a:ea typeface="宋体" panose="02010600030101010101" pitchFamily="2" charset="-122"/>
                </a:rPr>
                <a:t>n</a:t>
              </a:r>
              <a:endParaRPr lang="en-US" altLang="zh-CN" sz="2000">
                <a:solidFill>
                  <a:schemeClr val="tx1"/>
                </a:solidFill>
              </a:endParaRPr>
            </a:p>
          </p:txBody>
        </p:sp>
        <p:sp>
          <p:nvSpPr>
            <p:cNvPr id="9224" name="Text Box 12"/>
            <p:cNvSpPr txBox="1">
              <a:spLocks noChangeArrowheads="1"/>
            </p:cNvSpPr>
            <p:nvPr/>
          </p:nvSpPr>
          <p:spPr bwMode="auto">
            <a:xfrm>
              <a:off x="4735" y="4015"/>
              <a:ext cx="306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r>
                <a:rPr lang="en-US" altLang="zh-CN" sz="2000" b="0">
                  <a:solidFill>
                    <a:schemeClr val="tx1"/>
                  </a:solidFill>
                  <a:ea typeface="宋体" panose="02010600030101010101" pitchFamily="2" charset="-122"/>
                </a:rPr>
                <a:t> </a:t>
              </a:r>
              <a:r>
                <a:rPr lang="zh-CN" altLang="en-US" sz="1800" b="0">
                  <a:ea typeface="宋体" panose="02010600030101010101" pitchFamily="2" charset="-122"/>
                </a:rPr>
                <a:t>仓库结构</a:t>
              </a:r>
              <a:endParaRPr lang="zh-CN" altLang="en-US" sz="1800"/>
            </a:p>
          </p:txBody>
        </p:sp>
        <p:sp>
          <p:nvSpPr>
            <p:cNvPr id="9225" name="Line 13"/>
            <p:cNvSpPr>
              <a:spLocks noChangeShapeType="1"/>
            </p:cNvSpPr>
            <p:nvPr/>
          </p:nvSpPr>
          <p:spPr bwMode="auto">
            <a:xfrm>
              <a:off x="4028" y="2922"/>
              <a:ext cx="0" cy="468"/>
            </a:xfrm>
            <a:prstGeom prst="line">
              <a:avLst/>
            </a:prstGeom>
            <a:noFill/>
            <a:ln w="28575">
              <a:solidFill>
                <a:schemeClr val="bg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9226" name="Line 14"/>
            <p:cNvSpPr>
              <a:spLocks noChangeShapeType="1"/>
            </p:cNvSpPr>
            <p:nvPr/>
          </p:nvSpPr>
          <p:spPr bwMode="auto">
            <a:xfrm>
              <a:off x="6368" y="2922"/>
              <a:ext cx="0" cy="468"/>
            </a:xfrm>
            <a:prstGeom prst="line">
              <a:avLst/>
            </a:prstGeom>
            <a:noFill/>
            <a:ln w="28575">
              <a:solidFill>
                <a:schemeClr val="bg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9227" name="Line 15"/>
            <p:cNvSpPr>
              <a:spLocks noChangeShapeType="1"/>
            </p:cNvSpPr>
            <p:nvPr/>
          </p:nvSpPr>
          <p:spPr bwMode="auto">
            <a:xfrm>
              <a:off x="8708" y="2922"/>
              <a:ext cx="0" cy="468"/>
            </a:xfrm>
            <a:prstGeom prst="line">
              <a:avLst/>
            </a:prstGeom>
            <a:noFill/>
            <a:ln w="28575">
              <a:solidFill>
                <a:schemeClr val="bg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8">
                                            <p:txEl>
                                              <p:pRg st="0" end="0"/>
                                            </p:txEl>
                                          </p:spTgt>
                                        </p:tgtEl>
                                        <p:attrNameLst>
                                          <p:attrName>style.visibility</p:attrName>
                                        </p:attrNameLst>
                                      </p:cBhvr>
                                      <p:to>
                                        <p:strVal val="visible"/>
                                      </p:to>
                                    </p:set>
                                    <p:animEffect transition="in" filter="wipe(left)">
                                      <p:cBhvr>
                                        <p:cTn id="7" dur="1000"/>
                                        <p:tgtEl>
                                          <p:spTgt spid="125958">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5958">
                                            <p:txEl>
                                              <p:pRg st="1" end="1"/>
                                            </p:txEl>
                                          </p:spTgt>
                                        </p:tgtEl>
                                        <p:attrNameLst>
                                          <p:attrName>style.visibility</p:attrName>
                                        </p:attrNameLst>
                                      </p:cBhvr>
                                      <p:to>
                                        <p:strVal val="visible"/>
                                      </p:to>
                                    </p:set>
                                    <p:animEffect transition="in" filter="wipe(left)">
                                      <p:cBhvr>
                                        <p:cTn id="11" dur="1000"/>
                                        <p:tgtEl>
                                          <p:spTgt spid="12595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3" presetClass="entr" presetSubtype="0" fill="hold" nodeType="clickEffect">
                                  <p:stCondLst>
                                    <p:cond delay="0"/>
                                  </p:stCondLst>
                                  <p:childTnLst>
                                    <p:set>
                                      <p:cBhvr>
                                        <p:cTn id="15" dur="1" fill="hold">
                                          <p:stCondLst>
                                            <p:cond delay="0"/>
                                          </p:stCondLst>
                                        </p:cTn>
                                        <p:tgtEl>
                                          <p:spTgt spid="125959"/>
                                        </p:tgtEl>
                                        <p:attrNameLst>
                                          <p:attrName>style.visibility</p:attrName>
                                        </p:attrNameLst>
                                      </p:cBhvr>
                                      <p:to>
                                        <p:strVal val="visible"/>
                                      </p:to>
                                    </p:set>
                                    <p:anim calcmode="lin" valueType="num">
                                      <p:cBhvr>
                                        <p:cTn id="16" dur="1000" fill="hold"/>
                                        <p:tgtEl>
                                          <p:spTgt spid="125959"/>
                                        </p:tgtEl>
                                        <p:attrNameLst>
                                          <p:attrName>ppt_w</p:attrName>
                                        </p:attrNameLst>
                                      </p:cBhvr>
                                      <p:tavLst>
                                        <p:tav tm="0">
                                          <p:val>
                                            <p:fltVal val="0"/>
                                          </p:val>
                                        </p:tav>
                                        <p:tav tm="100000">
                                          <p:val>
                                            <p:strVal val="#ppt_w"/>
                                          </p:val>
                                        </p:tav>
                                      </p:tavLst>
                                    </p:anim>
                                    <p:anim calcmode="lin" valueType="num">
                                      <p:cBhvr>
                                        <p:cTn id="17" dur="1000" fill="hold"/>
                                        <p:tgtEl>
                                          <p:spTgt spid="125959"/>
                                        </p:tgtEl>
                                        <p:attrNameLst>
                                          <p:attrName>ppt_h</p:attrName>
                                        </p:attrNameLst>
                                      </p:cBhvr>
                                      <p:tavLst>
                                        <p:tav tm="0">
                                          <p:val>
                                            <p:fltVal val="0"/>
                                          </p:val>
                                        </p:tav>
                                        <p:tav tm="100000">
                                          <p:val>
                                            <p:strVal val="#ppt_h"/>
                                          </p:val>
                                        </p:tav>
                                      </p:tavLst>
                                    </p:anim>
                                    <p:animEffect transition="in" filter="fade">
                                      <p:cBhvr>
                                        <p:cTn id="18" dur="1000"/>
                                        <p:tgtEl>
                                          <p:spTgt spid="125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画布 130"/>
          <p:cNvGrpSpPr>
            <a:grpSpLocks/>
          </p:cNvGrpSpPr>
          <p:nvPr/>
        </p:nvGrpSpPr>
        <p:grpSpPr bwMode="auto">
          <a:xfrm>
            <a:off x="1511660" y="1178750"/>
            <a:ext cx="6435715" cy="4455495"/>
            <a:chOff x="0" y="0"/>
            <a:chExt cx="37979" cy="14020"/>
          </a:xfrm>
          <a:solidFill>
            <a:schemeClr val="accent5">
              <a:lumMod val="60000"/>
              <a:lumOff val="40000"/>
            </a:schemeClr>
          </a:solidFill>
        </p:grpSpPr>
        <p:sp>
          <p:nvSpPr>
            <p:cNvPr id="3" name="Picture 420"/>
            <p:cNvSpPr>
              <a:spLocks noChangeAspect="1" noChangeArrowheads="1"/>
            </p:cNvSpPr>
            <p:nvPr/>
          </p:nvSpPr>
          <p:spPr bwMode="auto">
            <a:xfrm>
              <a:off x="0" y="0"/>
              <a:ext cx="37979" cy="1402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endParaRPr lang="zh-CN" altLang="en-US" sz="5400">
                <a:solidFill>
                  <a:schemeClr val="tx1"/>
                </a:solidFill>
              </a:endParaRPr>
            </a:p>
          </p:txBody>
        </p:sp>
        <p:sp>
          <p:nvSpPr>
            <p:cNvPr id="4" name="Text Box 8"/>
            <p:cNvSpPr txBox="1">
              <a:spLocks noChangeArrowheads="1"/>
            </p:cNvSpPr>
            <p:nvPr/>
          </p:nvSpPr>
          <p:spPr bwMode="auto">
            <a:xfrm>
              <a:off x="29653" y="1695"/>
              <a:ext cx="8001" cy="132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1" hangingPunct="1">
                <a:defRPr/>
              </a:pPr>
              <a:r>
                <a:rPr lang="zh-CN" altLang="en-US" sz="1400" b="0" dirty="0">
                  <a:solidFill>
                    <a:schemeClr val="tx1"/>
                  </a:solidFill>
                  <a:latin typeface="等线" panose="02010600030101010101" pitchFamily="2" charset="-122"/>
                </a:rPr>
                <a:t>用户输入</a:t>
              </a:r>
              <a:endParaRPr lang="zh-CN" altLang="zh-CN" sz="4400" dirty="0">
                <a:solidFill>
                  <a:schemeClr val="tx1"/>
                </a:solidFill>
              </a:endParaRPr>
            </a:p>
          </p:txBody>
        </p:sp>
        <p:sp>
          <p:nvSpPr>
            <p:cNvPr id="5" name="Text Box 11"/>
            <p:cNvSpPr txBox="1">
              <a:spLocks noChangeArrowheads="1"/>
            </p:cNvSpPr>
            <p:nvPr/>
          </p:nvSpPr>
          <p:spPr bwMode="auto">
            <a:xfrm>
              <a:off x="1735" y="228"/>
              <a:ext cx="7917" cy="4051"/>
            </a:xfrm>
            <a:prstGeom prst="rect">
              <a:avLst/>
            </a:prstGeom>
            <a:grpFill/>
            <a:ln w="9525">
              <a:solidFill>
                <a:srgbClr val="000000"/>
              </a:solidFill>
              <a:miter lim="200000"/>
              <a:headEnd/>
              <a:tailEnd/>
            </a:ln>
            <a:extLst/>
          </p:spPr>
          <p:txBody>
            <a:bodyPr anchor="ctr"/>
            <a:lstStyle/>
            <a:p>
              <a:pPr algn="ctr" eaLnBrk="1" hangingPunct="1">
                <a:defRPr/>
              </a:pPr>
              <a:r>
                <a:rPr lang="zh-CN" altLang="en-US" sz="1800" b="0">
                  <a:solidFill>
                    <a:schemeClr val="tx1"/>
                  </a:solidFill>
                  <a:latin typeface="等线" panose="02010600030101010101" pitchFamily="2" charset="-122"/>
                </a:rPr>
                <a:t>视图</a:t>
              </a:r>
              <a:endParaRPr lang="zh-CN" altLang="zh-CN" sz="5400">
                <a:solidFill>
                  <a:schemeClr val="tx1"/>
                </a:solidFill>
              </a:endParaRPr>
            </a:p>
          </p:txBody>
        </p:sp>
        <p:sp>
          <p:nvSpPr>
            <p:cNvPr id="6" name="Text Box 14"/>
            <p:cNvSpPr txBox="1">
              <a:spLocks noChangeArrowheads="1"/>
            </p:cNvSpPr>
            <p:nvPr/>
          </p:nvSpPr>
          <p:spPr bwMode="auto">
            <a:xfrm>
              <a:off x="22034" y="283"/>
              <a:ext cx="7917" cy="4041"/>
            </a:xfrm>
            <a:prstGeom prst="rect">
              <a:avLst/>
            </a:prstGeom>
            <a:grpFill/>
            <a:ln w="9525">
              <a:solidFill>
                <a:srgbClr val="000000"/>
              </a:solidFill>
              <a:miter lim="200000"/>
              <a:headEnd/>
              <a:tailEnd/>
            </a:ln>
            <a:extLst/>
          </p:spPr>
          <p:txBody>
            <a:bodyPr anchor="ctr"/>
            <a:lstStyle/>
            <a:p>
              <a:pPr algn="ctr" eaLnBrk="1" hangingPunct="1">
                <a:defRPr/>
              </a:pPr>
              <a:r>
                <a:rPr lang="zh-CN" altLang="en-US" sz="1800" b="0" dirty="0">
                  <a:solidFill>
                    <a:schemeClr val="tx1"/>
                  </a:solidFill>
                  <a:latin typeface="等线" panose="02010600030101010101" pitchFamily="2" charset="-122"/>
                </a:rPr>
                <a:t>控制器</a:t>
              </a:r>
              <a:endParaRPr lang="zh-CN" altLang="zh-CN" sz="5400" dirty="0">
                <a:solidFill>
                  <a:schemeClr val="tx1"/>
                </a:solidFill>
              </a:endParaRPr>
            </a:p>
          </p:txBody>
        </p:sp>
        <p:sp>
          <p:nvSpPr>
            <p:cNvPr id="7" name="Text Box 17"/>
            <p:cNvSpPr txBox="1">
              <a:spLocks noChangeArrowheads="1"/>
            </p:cNvSpPr>
            <p:nvPr/>
          </p:nvSpPr>
          <p:spPr bwMode="auto">
            <a:xfrm>
              <a:off x="12276" y="6753"/>
              <a:ext cx="7917" cy="4035"/>
            </a:xfrm>
            <a:prstGeom prst="rect">
              <a:avLst/>
            </a:prstGeom>
            <a:grpFill/>
            <a:ln w="9525">
              <a:solidFill>
                <a:srgbClr val="000000"/>
              </a:solidFill>
              <a:miter lim="200000"/>
              <a:headEnd/>
              <a:tailEnd/>
            </a:ln>
            <a:extLst/>
          </p:spPr>
          <p:txBody>
            <a:bodyPr anchor="ctr"/>
            <a:lstStyle/>
            <a:p>
              <a:pPr algn="ctr" eaLnBrk="1" hangingPunct="1">
                <a:defRPr/>
              </a:pPr>
              <a:r>
                <a:rPr lang="zh-CN" altLang="en-US" sz="1800" b="0" dirty="0">
                  <a:solidFill>
                    <a:schemeClr val="tx1"/>
                  </a:solidFill>
                  <a:latin typeface="等线" panose="02010600030101010101" pitchFamily="2" charset="-122"/>
                </a:rPr>
                <a:t>模型</a:t>
              </a:r>
              <a:endParaRPr lang="zh-CN" altLang="zh-CN" sz="5400" dirty="0">
                <a:solidFill>
                  <a:schemeClr val="tx1"/>
                </a:solidFill>
              </a:endParaRPr>
            </a:p>
          </p:txBody>
        </p:sp>
        <p:sp>
          <p:nvSpPr>
            <p:cNvPr id="8" name="Line 19"/>
            <p:cNvSpPr>
              <a:spLocks noChangeShapeType="1"/>
            </p:cNvSpPr>
            <p:nvPr/>
          </p:nvSpPr>
          <p:spPr bwMode="auto">
            <a:xfrm flipH="1">
              <a:off x="9652" y="3200"/>
              <a:ext cx="12382" cy="6"/>
            </a:xfrm>
            <a:prstGeom prst="line">
              <a:avLst/>
            </a:prstGeom>
            <a:grpFill/>
            <a:ln w="9525">
              <a:solidFill>
                <a:srgbClr val="000000"/>
              </a:solidFill>
              <a:round/>
              <a:headEnd/>
              <a:tailEnd type="triangle" w="med" len="med"/>
            </a:ln>
            <a:extLst/>
          </p:spPr>
          <p:txBody>
            <a:bodyPr/>
            <a:lstStyle/>
            <a:p>
              <a:pPr eaLnBrk="1" hangingPunct="1">
                <a:defRPr/>
              </a:pPr>
              <a:endParaRPr lang="zh-CN" altLang="en-US" sz="5400">
                <a:solidFill>
                  <a:schemeClr val="tx1"/>
                </a:solidFill>
              </a:endParaRPr>
            </a:p>
          </p:txBody>
        </p:sp>
        <p:sp>
          <p:nvSpPr>
            <p:cNvPr id="9" name="AutoShape 20"/>
            <p:cNvSpPr>
              <a:spLocks noChangeShapeType="1"/>
            </p:cNvSpPr>
            <p:nvPr/>
          </p:nvSpPr>
          <p:spPr bwMode="auto">
            <a:xfrm rot="16200000" flipH="1">
              <a:off x="6739" y="3233"/>
              <a:ext cx="4491" cy="6583"/>
            </a:xfrm>
            <a:prstGeom prst="bentConnector2">
              <a:avLst/>
            </a:prstGeom>
            <a:grpFill/>
            <a:ln w="9525">
              <a:solidFill>
                <a:srgbClr val="000000"/>
              </a:solidFill>
              <a:miter lim="200000"/>
              <a:headEnd type="triangle" w="med" len="med"/>
              <a:tailEnd type="triangle" w="med" len="med"/>
            </a:ln>
            <a:extLst/>
          </p:spPr>
          <p:txBody>
            <a:bodyPr/>
            <a:lstStyle/>
            <a:p>
              <a:pPr eaLnBrk="1" hangingPunct="1">
                <a:defRPr/>
              </a:pPr>
              <a:endParaRPr lang="zh-CN" altLang="en-US" sz="5400">
                <a:solidFill>
                  <a:schemeClr val="tx1"/>
                </a:solidFill>
              </a:endParaRPr>
            </a:p>
          </p:txBody>
        </p:sp>
        <p:sp>
          <p:nvSpPr>
            <p:cNvPr id="10" name="AutoShape 21"/>
            <p:cNvSpPr>
              <a:spLocks noChangeShapeType="1"/>
            </p:cNvSpPr>
            <p:nvPr/>
          </p:nvSpPr>
          <p:spPr bwMode="auto">
            <a:xfrm rot="5400000">
              <a:off x="20869" y="3646"/>
              <a:ext cx="4446" cy="5799"/>
            </a:xfrm>
            <a:prstGeom prst="bentConnector2">
              <a:avLst/>
            </a:prstGeom>
            <a:grpFill/>
            <a:ln w="9525">
              <a:solidFill>
                <a:srgbClr val="000000"/>
              </a:solidFill>
              <a:miter lim="200000"/>
              <a:headEnd/>
              <a:tailEnd type="triangle" w="med" len="med"/>
            </a:ln>
            <a:extLst/>
          </p:spPr>
          <p:txBody>
            <a:bodyPr/>
            <a:lstStyle/>
            <a:p>
              <a:pPr eaLnBrk="1" hangingPunct="1">
                <a:defRPr/>
              </a:pPr>
              <a:endParaRPr lang="zh-CN" altLang="en-US" sz="5400">
                <a:solidFill>
                  <a:schemeClr val="tx1"/>
                </a:solidFill>
              </a:endParaRPr>
            </a:p>
          </p:txBody>
        </p:sp>
        <p:sp>
          <p:nvSpPr>
            <p:cNvPr id="11" name="Line 22"/>
            <p:cNvSpPr>
              <a:spLocks noChangeShapeType="1"/>
            </p:cNvSpPr>
            <p:nvPr/>
          </p:nvSpPr>
          <p:spPr bwMode="auto">
            <a:xfrm flipH="1">
              <a:off x="29951" y="3009"/>
              <a:ext cx="6858" cy="7"/>
            </a:xfrm>
            <a:prstGeom prst="line">
              <a:avLst/>
            </a:prstGeom>
            <a:grpFill/>
            <a:ln w="9525">
              <a:solidFill>
                <a:srgbClr val="000000"/>
              </a:solidFill>
              <a:round/>
              <a:headEnd/>
              <a:tailEnd type="triangle" w="med" len="med"/>
            </a:ln>
            <a:extLst/>
          </p:spPr>
          <p:txBody>
            <a:bodyPr/>
            <a:lstStyle/>
            <a:p>
              <a:pPr eaLnBrk="1" hangingPunct="1">
                <a:defRPr/>
              </a:pPr>
              <a:endParaRPr lang="zh-CN" altLang="en-US" sz="5400">
                <a:solidFill>
                  <a:schemeClr val="tx1"/>
                </a:solidFill>
              </a:endParaRPr>
            </a:p>
          </p:txBody>
        </p:sp>
        <p:sp>
          <p:nvSpPr>
            <p:cNvPr id="12" name="Text Box 23"/>
            <p:cNvSpPr txBox="1">
              <a:spLocks noChangeArrowheads="1"/>
            </p:cNvSpPr>
            <p:nvPr/>
          </p:nvSpPr>
          <p:spPr bwMode="auto">
            <a:xfrm>
              <a:off x="10217" y="1673"/>
              <a:ext cx="11055" cy="132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1" hangingPunct="1">
                <a:defRPr/>
              </a:pPr>
              <a:r>
                <a:rPr lang="zh-CN" altLang="en-US" sz="1400" b="0" dirty="0">
                  <a:solidFill>
                    <a:schemeClr val="tx1"/>
                  </a:solidFill>
                  <a:latin typeface="等线" panose="02010600030101010101" pitchFamily="2" charset="-122"/>
                </a:rPr>
                <a:t>视图更新消息</a:t>
              </a:r>
              <a:endParaRPr lang="zh-CN" altLang="zh-CN" sz="4400" dirty="0">
                <a:solidFill>
                  <a:schemeClr val="tx1"/>
                </a:solidFill>
              </a:endParaRPr>
            </a:p>
          </p:txBody>
        </p:sp>
        <p:sp>
          <p:nvSpPr>
            <p:cNvPr id="13" name="Text Box 24"/>
            <p:cNvSpPr txBox="1">
              <a:spLocks noChangeArrowheads="1"/>
            </p:cNvSpPr>
            <p:nvPr/>
          </p:nvSpPr>
          <p:spPr bwMode="auto">
            <a:xfrm>
              <a:off x="250" y="5418"/>
              <a:ext cx="10217" cy="2972"/>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1" hangingPunct="1">
                <a:defRPr/>
              </a:pPr>
              <a:r>
                <a:rPr lang="zh-CN" altLang="en-US" sz="1400" b="0" dirty="0">
                  <a:solidFill>
                    <a:schemeClr val="tx1"/>
                  </a:solidFill>
                  <a:latin typeface="等线" panose="02010600030101010101" pitchFamily="2" charset="-122"/>
                </a:rPr>
                <a:t>模型查询和更新</a:t>
              </a:r>
              <a:endParaRPr lang="zh-CN" altLang="zh-CN" sz="4400" dirty="0">
                <a:solidFill>
                  <a:schemeClr val="tx1"/>
                </a:solidFill>
              </a:endParaRPr>
            </a:p>
          </p:txBody>
        </p:sp>
        <p:sp>
          <p:nvSpPr>
            <p:cNvPr id="14" name="Text Box 25"/>
            <p:cNvSpPr txBox="1">
              <a:spLocks noChangeArrowheads="1"/>
            </p:cNvSpPr>
            <p:nvPr/>
          </p:nvSpPr>
          <p:spPr bwMode="auto">
            <a:xfrm>
              <a:off x="24468" y="5665"/>
              <a:ext cx="8001" cy="1088"/>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1" hangingPunct="1">
                <a:defRPr/>
              </a:pPr>
              <a:r>
                <a:rPr lang="zh-CN" altLang="en-US" sz="1400" b="0" dirty="0">
                  <a:solidFill>
                    <a:schemeClr val="tx1"/>
                  </a:solidFill>
                  <a:latin typeface="等线" panose="02010600030101010101" pitchFamily="2" charset="-122"/>
                </a:rPr>
                <a:t>模型编辑</a:t>
              </a:r>
              <a:endParaRPr lang="zh-CN" altLang="zh-CN" sz="4400" dirty="0">
                <a:solidFill>
                  <a:schemeClr val="tx1"/>
                </a:solidFill>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910" y="785794"/>
            <a:ext cx="7740650" cy="5355312"/>
          </a:xfrm>
          <a:prstGeom prst="rect">
            <a:avLst/>
          </a:prstGeom>
        </p:spPr>
        <p:txBody>
          <a:bodyPr>
            <a:spAutoFit/>
          </a:bodyPr>
          <a:lstStyle/>
          <a:p>
            <a:pPr indent="266700" algn="just" eaLnBrk="1" hangingPunct="1">
              <a:spcBef>
                <a:spcPts val="300"/>
              </a:spcBef>
              <a:spcAft>
                <a:spcPts val="0"/>
              </a:spcAft>
              <a:defRPr/>
            </a:pPr>
            <a:r>
              <a:rPr lang="en-US" altLang="zh-CN" kern="100" dirty="0" smtClean="0">
                <a:latin typeface="+mn-lt"/>
                <a:ea typeface="楷体" pitchFamily="49" charset="-122"/>
              </a:rPr>
              <a:t>VCM</a:t>
            </a:r>
            <a:r>
              <a:rPr lang="zh-CN" altLang="zh-CN" kern="100" dirty="0" smtClean="0">
                <a:latin typeface="+mn-lt"/>
                <a:ea typeface="楷体" pitchFamily="49" charset="-122"/>
              </a:rPr>
              <a:t>设计</a:t>
            </a:r>
            <a:r>
              <a:rPr lang="zh-CN" altLang="zh-CN" kern="100" dirty="0">
                <a:latin typeface="+mn-lt"/>
                <a:ea typeface="楷体" pitchFamily="49" charset="-122"/>
              </a:rPr>
              <a:t>模式的优点表现在以下几个方面：</a:t>
            </a:r>
          </a:p>
          <a:p>
            <a:pPr marL="742950" lvl="1" indent="-285750" algn="just" eaLnBrk="1" hangingPunct="1">
              <a:spcBef>
                <a:spcPts val="1200"/>
              </a:spcBef>
              <a:spcAft>
                <a:spcPts val="0"/>
              </a:spcAft>
              <a:buFont typeface="+mj-ea"/>
              <a:buAutoNum type="circleNumDbPlain"/>
              <a:defRPr/>
            </a:pPr>
            <a:r>
              <a:rPr lang="zh-CN" altLang="zh-CN" kern="100" dirty="0">
                <a:latin typeface="+mn-lt"/>
                <a:ea typeface="楷体" pitchFamily="49" charset="-122"/>
              </a:rPr>
              <a:t>可以为一个模型在运行时同时建立和使用多个视图。</a:t>
            </a:r>
          </a:p>
          <a:p>
            <a:pPr marL="742950" lvl="1" indent="-285750" algn="just" eaLnBrk="1" hangingPunct="1">
              <a:spcBef>
                <a:spcPts val="300"/>
              </a:spcBef>
              <a:spcAft>
                <a:spcPts val="0"/>
              </a:spcAft>
              <a:buFont typeface="+mj-ea"/>
              <a:buAutoNum type="circleNumDbPlain"/>
              <a:defRPr/>
            </a:pPr>
            <a:r>
              <a:rPr lang="zh-CN" altLang="zh-CN" kern="100" dirty="0">
                <a:latin typeface="+mn-lt"/>
                <a:ea typeface="楷体" pitchFamily="49" charset="-122"/>
              </a:rPr>
              <a:t>视图与控制器的可接插性。允许更换视图和控制器对象。</a:t>
            </a:r>
          </a:p>
          <a:p>
            <a:pPr marL="742950" lvl="1" indent="-285750" algn="just" eaLnBrk="1" hangingPunct="1">
              <a:spcBef>
                <a:spcPts val="300"/>
              </a:spcBef>
              <a:spcAft>
                <a:spcPts val="0"/>
              </a:spcAft>
              <a:buFont typeface="+mj-ea"/>
              <a:buAutoNum type="circleNumDbPlain"/>
              <a:defRPr/>
            </a:pPr>
            <a:r>
              <a:rPr lang="zh-CN" altLang="zh-CN" kern="100" dirty="0">
                <a:latin typeface="+mn-lt"/>
                <a:ea typeface="楷体" pitchFamily="49" charset="-122"/>
              </a:rPr>
              <a:t>模型的可移植性。因为模型是独立于视图的，所以可以把一个模型独立地移植到新的平台工作。</a:t>
            </a:r>
          </a:p>
          <a:p>
            <a:pPr marL="742950" lvl="1" indent="-285750" algn="just" eaLnBrk="1" hangingPunct="1">
              <a:spcBef>
                <a:spcPts val="300"/>
              </a:spcBef>
              <a:spcAft>
                <a:spcPts val="0"/>
              </a:spcAft>
              <a:buFont typeface="+mj-ea"/>
              <a:buAutoNum type="circleNumDbPlain"/>
              <a:defRPr/>
            </a:pPr>
            <a:r>
              <a:rPr lang="zh-CN" altLang="zh-CN" kern="100" dirty="0">
                <a:latin typeface="+mn-lt"/>
                <a:ea typeface="楷体" pitchFamily="49" charset="-122"/>
              </a:rPr>
              <a:t>潜在的框架结构。</a:t>
            </a:r>
            <a:endParaRPr lang="en-US" altLang="zh-CN" kern="100" dirty="0">
              <a:latin typeface="+mn-lt"/>
              <a:ea typeface="楷体" pitchFamily="49" charset="-122"/>
            </a:endParaRPr>
          </a:p>
          <a:p>
            <a:pPr lvl="1" algn="just" eaLnBrk="1" hangingPunct="1">
              <a:spcBef>
                <a:spcPts val="300"/>
              </a:spcBef>
              <a:spcAft>
                <a:spcPts val="0"/>
              </a:spcAft>
              <a:defRPr/>
            </a:pPr>
            <a:r>
              <a:rPr lang="en-US" altLang="zh-CN" kern="100" dirty="0">
                <a:latin typeface="+mn-lt"/>
                <a:ea typeface="楷体" pitchFamily="49" charset="-122"/>
              </a:rPr>
              <a:t>MVC</a:t>
            </a:r>
            <a:r>
              <a:rPr lang="zh-CN" altLang="zh-CN" kern="100" dirty="0">
                <a:latin typeface="+mn-lt"/>
                <a:ea typeface="楷体" pitchFamily="49" charset="-122"/>
              </a:rPr>
              <a:t>的不足体现在以下几个方面：</a:t>
            </a:r>
          </a:p>
          <a:p>
            <a:pPr marL="800100" lvl="1" indent="-342900" algn="just" eaLnBrk="1" hangingPunct="1">
              <a:spcBef>
                <a:spcPts val="300"/>
              </a:spcBef>
              <a:spcAft>
                <a:spcPts val="0"/>
              </a:spcAft>
              <a:buFont typeface="+mj-ea"/>
              <a:buAutoNum type="circleNumDbPlain"/>
              <a:defRPr/>
            </a:pPr>
            <a:r>
              <a:rPr lang="en-US" altLang="zh-CN" kern="100" dirty="0">
                <a:latin typeface="+mn-lt"/>
                <a:ea typeface="楷体" pitchFamily="49" charset="-122"/>
              </a:rPr>
              <a:t>MVC</a:t>
            </a:r>
            <a:r>
              <a:rPr lang="zh-CN" altLang="zh-CN" kern="100" dirty="0">
                <a:latin typeface="+mn-lt"/>
                <a:ea typeface="楷体" pitchFamily="49" charset="-122"/>
              </a:rPr>
              <a:t>模式的缺点是由于它没有明确的定义，因此完全理解</a:t>
            </a:r>
            <a:r>
              <a:rPr lang="en-US" altLang="zh-CN" kern="100" dirty="0">
                <a:latin typeface="+mn-lt"/>
                <a:ea typeface="楷体" pitchFamily="49" charset="-122"/>
              </a:rPr>
              <a:t>MVC</a:t>
            </a:r>
            <a:r>
              <a:rPr lang="zh-CN" altLang="zh-CN" kern="100" dirty="0">
                <a:latin typeface="+mn-lt"/>
                <a:ea typeface="楷体" pitchFamily="49" charset="-122"/>
              </a:rPr>
              <a:t>模式并不是很容易。</a:t>
            </a:r>
          </a:p>
          <a:p>
            <a:pPr marL="800100" lvl="1" indent="-342900" algn="just" eaLnBrk="1" hangingPunct="1">
              <a:spcBef>
                <a:spcPts val="300"/>
              </a:spcBef>
              <a:spcAft>
                <a:spcPts val="0"/>
              </a:spcAft>
              <a:buFont typeface="+mj-ea"/>
              <a:buAutoNum type="circleNumDbPlain"/>
              <a:defRPr/>
            </a:pPr>
            <a:r>
              <a:rPr lang="zh-CN" altLang="zh-CN" kern="100" dirty="0">
                <a:latin typeface="+mn-lt"/>
                <a:ea typeface="楷体" pitchFamily="49" charset="-122"/>
              </a:rPr>
              <a:t>增加了系统结构和实现的复杂性。</a:t>
            </a:r>
          </a:p>
          <a:p>
            <a:pPr marL="800100" lvl="1" indent="-342900" algn="just" eaLnBrk="1" hangingPunct="1">
              <a:spcBef>
                <a:spcPts val="300"/>
              </a:spcBef>
              <a:spcAft>
                <a:spcPts val="0"/>
              </a:spcAft>
              <a:buFont typeface="+mj-ea"/>
              <a:buAutoNum type="circleNumDbPlain"/>
              <a:defRPr/>
            </a:pPr>
            <a:r>
              <a:rPr lang="zh-CN" altLang="zh-CN" kern="100" dirty="0">
                <a:latin typeface="+mn-lt"/>
                <a:ea typeface="楷体" pitchFamily="49" charset="-122"/>
              </a:rPr>
              <a:t>视图与控制器间的过于紧密的连接。</a:t>
            </a:r>
            <a:endParaRPr lang="en-US" altLang="zh-CN" kern="100" dirty="0">
              <a:latin typeface="+mn-lt"/>
              <a:ea typeface="楷体" pitchFamily="49" charset="-122"/>
            </a:endParaRPr>
          </a:p>
          <a:p>
            <a:pPr marL="800100" lvl="1" indent="-342900" algn="just" eaLnBrk="1" hangingPunct="1">
              <a:spcBef>
                <a:spcPts val="300"/>
              </a:spcBef>
              <a:spcAft>
                <a:spcPts val="0"/>
              </a:spcAft>
              <a:buFont typeface="+mj-ea"/>
              <a:buAutoNum type="circleNumDbPlain"/>
              <a:defRPr/>
            </a:pPr>
            <a:r>
              <a:rPr lang="zh-CN" altLang="zh-CN" kern="100" dirty="0">
                <a:latin typeface="+mn-lt"/>
                <a:ea typeface="楷体" pitchFamily="49" charset="-122"/>
                <a:cs typeface="Times New Roman" panose="02020603050405020304" pitchFamily="18" charset="0"/>
              </a:rPr>
              <a:t>视图对模型数据的低效率访问。</a:t>
            </a:r>
            <a:endParaRPr lang="zh-CN" altLang="en-US" dirty="0">
              <a:latin typeface="+mn-lt"/>
              <a:ea typeface="楷体"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385763" y="503238"/>
            <a:ext cx="8461375" cy="5668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28398" dir="1593903" algn="ctr" rotWithShape="0">
                    <a:schemeClr val="tx1"/>
                  </a:outerShdw>
                </a:effectLst>
              </a14:hiddenEffects>
            </a:ext>
          </a:extLst>
        </p:spPr>
        <p:txBody>
          <a:bodyPr>
            <a:spAutoFit/>
          </a:bodyPr>
          <a:lstStyle/>
          <a:p>
            <a:pPr algn="just" eaLnBrk="1" hangingPunct="1">
              <a:lnSpc>
                <a:spcPct val="110000"/>
              </a:lnSpc>
              <a:defRPr/>
            </a:pPr>
            <a:r>
              <a:rPr lang="en-US" altLang="zh-CN" dirty="0">
                <a:solidFill>
                  <a:srgbClr val="FFFF00"/>
                </a:solidFill>
                <a:latin typeface="+mn-lt"/>
                <a:ea typeface="楷体" pitchFamily="49" charset="-122"/>
              </a:rPr>
              <a:t>3.6.2 MVC</a:t>
            </a:r>
            <a:r>
              <a:rPr lang="zh-CN" altLang="en-US" dirty="0">
                <a:solidFill>
                  <a:srgbClr val="FFFF00"/>
                </a:solidFill>
                <a:latin typeface="+mn-lt"/>
                <a:ea typeface="楷体" pitchFamily="49" charset="-122"/>
              </a:rPr>
              <a:t>的工作流程</a:t>
            </a:r>
            <a:endParaRPr lang="en-US" altLang="zh-CN" dirty="0">
              <a:solidFill>
                <a:srgbClr val="FFFF00"/>
              </a:solidFill>
              <a:latin typeface="+mn-lt"/>
              <a:ea typeface="楷体" pitchFamily="49" charset="-122"/>
            </a:endParaRPr>
          </a:p>
          <a:p>
            <a:pPr marL="342900" indent="-342900" eaLnBrk="1" hangingPunct="1">
              <a:buFont typeface="Arial" panose="020B0604020202020204" pitchFamily="34" charset="0"/>
              <a:buChar char="•"/>
              <a:defRPr/>
            </a:pPr>
            <a:r>
              <a:rPr lang="zh-CN" altLang="zh-CN" dirty="0">
                <a:latin typeface="+mn-lt"/>
                <a:ea typeface="楷体" pitchFamily="49" charset="-122"/>
              </a:rPr>
              <a:t>建立系统中的</a:t>
            </a:r>
            <a:r>
              <a:rPr lang="en-US" altLang="zh-CN" dirty="0">
                <a:latin typeface="+mn-lt"/>
                <a:ea typeface="楷体" pitchFamily="49" charset="-122"/>
              </a:rPr>
              <a:t>Model</a:t>
            </a:r>
            <a:r>
              <a:rPr lang="zh-CN" altLang="zh-CN" dirty="0">
                <a:latin typeface="+mn-lt"/>
                <a:ea typeface="楷体" pitchFamily="49" charset="-122"/>
              </a:rPr>
              <a:t>、</a:t>
            </a:r>
            <a:r>
              <a:rPr lang="en-US" altLang="zh-CN" dirty="0">
                <a:latin typeface="+mn-lt"/>
                <a:ea typeface="楷体" pitchFamily="49" charset="-122"/>
              </a:rPr>
              <a:t>View</a:t>
            </a:r>
            <a:r>
              <a:rPr lang="zh-CN" altLang="zh-CN" dirty="0">
                <a:latin typeface="+mn-lt"/>
                <a:ea typeface="楷体" pitchFamily="49" charset="-122"/>
              </a:rPr>
              <a:t>、</a:t>
            </a:r>
            <a:r>
              <a:rPr lang="en-US" altLang="zh-CN" dirty="0">
                <a:latin typeface="+mn-lt"/>
                <a:ea typeface="楷体" pitchFamily="49" charset="-122"/>
              </a:rPr>
              <a:t>Controller</a:t>
            </a:r>
            <a:r>
              <a:rPr lang="zh-CN" altLang="zh-CN" dirty="0">
                <a:latin typeface="+mn-lt"/>
                <a:ea typeface="楷体" pitchFamily="49" charset="-122"/>
              </a:rPr>
              <a:t>类；</a:t>
            </a:r>
          </a:p>
          <a:p>
            <a:pPr marL="342900" indent="-342900" eaLnBrk="1" hangingPunct="1">
              <a:buFont typeface="Arial" panose="020B0604020202020204" pitchFamily="34" charset="0"/>
              <a:buChar char="•"/>
              <a:defRPr/>
            </a:pPr>
            <a:r>
              <a:rPr lang="zh-CN" altLang="zh-CN" dirty="0">
                <a:latin typeface="+mn-lt"/>
                <a:ea typeface="楷体" pitchFamily="49" charset="-122"/>
              </a:rPr>
              <a:t>确立三者之间的关系。一般地，</a:t>
            </a:r>
            <a:r>
              <a:rPr lang="en-US" altLang="zh-CN" dirty="0">
                <a:latin typeface="+mn-lt"/>
                <a:ea typeface="楷体" pitchFamily="49" charset="-122"/>
              </a:rPr>
              <a:t>View</a:t>
            </a:r>
            <a:r>
              <a:rPr lang="zh-CN" altLang="zh-CN" dirty="0">
                <a:latin typeface="+mn-lt"/>
                <a:ea typeface="楷体" pitchFamily="49" charset="-122"/>
              </a:rPr>
              <a:t>和</a:t>
            </a:r>
            <a:r>
              <a:rPr lang="en-US" altLang="zh-CN" dirty="0">
                <a:latin typeface="+mn-lt"/>
                <a:ea typeface="楷体" pitchFamily="49" charset="-122"/>
              </a:rPr>
              <a:t>Controller</a:t>
            </a:r>
            <a:r>
              <a:rPr lang="zh-CN" altLang="zh-CN" dirty="0">
                <a:latin typeface="+mn-lt"/>
                <a:ea typeface="楷体" pitchFamily="49" charset="-122"/>
              </a:rPr>
              <a:t>总是成对的，它们只和一个</a:t>
            </a:r>
            <a:r>
              <a:rPr lang="en-US" altLang="zh-CN" dirty="0">
                <a:latin typeface="+mn-lt"/>
                <a:ea typeface="楷体" pitchFamily="49" charset="-122"/>
              </a:rPr>
              <a:t>Model</a:t>
            </a:r>
            <a:r>
              <a:rPr lang="zh-CN" altLang="zh-CN" dirty="0">
                <a:latin typeface="+mn-lt"/>
                <a:ea typeface="楷体" pitchFamily="49" charset="-122"/>
              </a:rPr>
              <a:t>相关联；反之，一个</a:t>
            </a:r>
            <a:r>
              <a:rPr lang="en-US" altLang="zh-CN" dirty="0">
                <a:latin typeface="+mn-lt"/>
                <a:ea typeface="楷体" pitchFamily="49" charset="-122"/>
              </a:rPr>
              <a:t>Model</a:t>
            </a:r>
            <a:r>
              <a:rPr lang="zh-CN" altLang="zh-CN" dirty="0">
                <a:latin typeface="+mn-lt"/>
                <a:ea typeface="楷体" pitchFamily="49" charset="-122"/>
              </a:rPr>
              <a:t>可以关联多个</a:t>
            </a:r>
            <a:r>
              <a:rPr lang="en-US" altLang="zh-CN" dirty="0">
                <a:latin typeface="+mn-lt"/>
                <a:ea typeface="楷体" pitchFamily="49" charset="-122"/>
              </a:rPr>
              <a:t>View-Controller</a:t>
            </a:r>
            <a:r>
              <a:rPr lang="zh-CN" altLang="zh-CN" dirty="0">
                <a:latin typeface="+mn-lt"/>
                <a:ea typeface="楷体" pitchFamily="49" charset="-122"/>
              </a:rPr>
              <a:t>对；</a:t>
            </a:r>
          </a:p>
          <a:p>
            <a:pPr marL="342900" indent="-342900" eaLnBrk="1" hangingPunct="1">
              <a:buFont typeface="Arial" panose="020B0604020202020204" pitchFamily="34" charset="0"/>
              <a:buChar char="•"/>
              <a:defRPr/>
            </a:pPr>
            <a:r>
              <a:rPr lang="zh-CN" altLang="zh-CN" dirty="0">
                <a:latin typeface="+mn-lt"/>
                <a:ea typeface="楷体" pitchFamily="49" charset="-122"/>
              </a:rPr>
              <a:t>根据用户动作触发某个</a:t>
            </a:r>
            <a:r>
              <a:rPr lang="en-US" altLang="zh-CN" dirty="0">
                <a:latin typeface="+mn-lt"/>
                <a:ea typeface="楷体" pitchFamily="49" charset="-122"/>
              </a:rPr>
              <a:t>Controller</a:t>
            </a:r>
            <a:r>
              <a:rPr lang="zh-CN" altLang="zh-CN" dirty="0">
                <a:latin typeface="+mn-lt"/>
                <a:ea typeface="楷体" pitchFamily="49" charset="-122"/>
              </a:rPr>
              <a:t>，它处理用户输入，然后启动与之关联的</a:t>
            </a:r>
            <a:r>
              <a:rPr lang="en-US" altLang="zh-CN" dirty="0">
                <a:latin typeface="+mn-lt"/>
                <a:ea typeface="楷体" pitchFamily="49" charset="-122"/>
              </a:rPr>
              <a:t>View</a:t>
            </a:r>
            <a:r>
              <a:rPr lang="zh-CN" altLang="zh-CN" dirty="0">
                <a:latin typeface="+mn-lt"/>
                <a:ea typeface="楷体" pitchFamily="49" charset="-122"/>
              </a:rPr>
              <a:t>的更新动作；</a:t>
            </a:r>
            <a:r>
              <a:rPr lang="en-US" altLang="zh-CN" dirty="0">
                <a:latin typeface="+mn-lt"/>
                <a:ea typeface="楷体" pitchFamily="49" charset="-122"/>
              </a:rPr>
              <a:t>View</a:t>
            </a:r>
            <a:r>
              <a:rPr lang="zh-CN" altLang="zh-CN" dirty="0">
                <a:latin typeface="+mn-lt"/>
                <a:ea typeface="楷体" pitchFamily="49" charset="-122"/>
              </a:rPr>
              <a:t>为了更新显示，要从与之关联的</a:t>
            </a:r>
            <a:r>
              <a:rPr lang="en-US" altLang="zh-CN" dirty="0">
                <a:latin typeface="+mn-lt"/>
                <a:ea typeface="楷体" pitchFamily="49" charset="-122"/>
              </a:rPr>
              <a:t>Model</a:t>
            </a:r>
            <a:r>
              <a:rPr lang="zh-CN" altLang="zh-CN" dirty="0">
                <a:latin typeface="+mn-lt"/>
                <a:ea typeface="楷体" pitchFamily="49" charset="-122"/>
              </a:rPr>
              <a:t>中查询数据，然后将这个数据集格式化后展示给用户。</a:t>
            </a:r>
            <a:endParaRPr lang="en-US" altLang="zh-CN" dirty="0">
              <a:latin typeface="+mn-lt"/>
              <a:ea typeface="楷体" pitchFamily="49" charset="-122"/>
            </a:endParaRPr>
          </a:p>
          <a:p>
            <a:pPr indent="627063" eaLnBrk="1" hangingPunct="1">
              <a:defRPr/>
            </a:pPr>
            <a:r>
              <a:rPr lang="zh-CN" altLang="zh-CN" dirty="0">
                <a:latin typeface="+mn-lt"/>
                <a:ea typeface="楷体" pitchFamily="49" charset="-122"/>
              </a:rPr>
              <a:t>为了能使上述流程更加流畅，在系统实现时一般会使用路由</a:t>
            </a:r>
            <a:r>
              <a:rPr lang="en-US" altLang="zh-CN" dirty="0">
                <a:latin typeface="+mn-lt"/>
                <a:ea typeface="楷体" pitchFamily="49" charset="-122"/>
              </a:rPr>
              <a:t>(Route)</a:t>
            </a:r>
            <a:r>
              <a:rPr lang="zh-CN" altLang="zh-CN" dirty="0">
                <a:latin typeface="+mn-lt"/>
                <a:ea typeface="楷体" pitchFamily="49" charset="-122"/>
              </a:rPr>
              <a:t>机制。该机制可以扼要描述为：系统设置一个路由器（</a:t>
            </a:r>
            <a:r>
              <a:rPr lang="en-US" altLang="zh-CN" dirty="0">
                <a:latin typeface="+mn-lt"/>
                <a:ea typeface="楷体" pitchFamily="49" charset="-122"/>
              </a:rPr>
              <a:t>Router</a:t>
            </a:r>
            <a:r>
              <a:rPr lang="zh-CN" altLang="zh-CN" dirty="0">
                <a:latin typeface="+mn-lt"/>
                <a:ea typeface="楷体" pitchFamily="49" charset="-122"/>
              </a:rPr>
              <a:t>，这借用了硬件的概念，一般由类来实现），并维护一张路由表，其中写明了</a:t>
            </a:r>
            <a:r>
              <a:rPr lang="en-US" altLang="zh-CN" dirty="0">
                <a:latin typeface="+mn-lt"/>
                <a:ea typeface="楷体" pitchFamily="49" charset="-122"/>
              </a:rPr>
              <a:t>View-Controller</a:t>
            </a:r>
            <a:r>
              <a:rPr lang="zh-CN" altLang="zh-CN" dirty="0">
                <a:latin typeface="+mn-lt"/>
                <a:ea typeface="楷体" pitchFamily="49" charset="-122"/>
              </a:rPr>
              <a:t>对与</a:t>
            </a:r>
            <a:r>
              <a:rPr lang="en-US" altLang="zh-CN" dirty="0">
                <a:latin typeface="+mn-lt"/>
                <a:ea typeface="楷体" pitchFamily="49" charset="-122"/>
              </a:rPr>
              <a:t>Model</a:t>
            </a:r>
            <a:r>
              <a:rPr lang="zh-CN" altLang="zh-CN" dirty="0">
                <a:latin typeface="+mn-lt"/>
                <a:ea typeface="楷体" pitchFamily="49" charset="-122"/>
              </a:rPr>
              <a:t>的关联关系；当用户发起动作时，路由器根据用户的选择触发对应的</a:t>
            </a:r>
            <a:r>
              <a:rPr lang="en-US" altLang="zh-CN" dirty="0">
                <a:latin typeface="+mn-lt"/>
                <a:ea typeface="楷体" pitchFamily="49" charset="-122"/>
              </a:rPr>
              <a:t>Controller</a:t>
            </a:r>
            <a:r>
              <a:rPr lang="zh-CN" altLang="zh-CN" dirty="0">
                <a:latin typeface="+mn-lt"/>
                <a:ea typeface="楷体" pitchFamily="49" charset="-122"/>
              </a:rPr>
              <a:t>，随后完成后续的工作。</a:t>
            </a:r>
            <a:endParaRPr lang="zh-CN" altLang="en-US" dirty="0">
              <a:solidFill>
                <a:srgbClr val="FFFF00"/>
              </a:solidFill>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wipe(left)">
                                      <p:cBhvr>
                                        <p:cTn id="7" dur="5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428596" y="785794"/>
            <a:ext cx="8347103" cy="20928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Times New Roman" panose="02020603050405020304" pitchFamily="18" charset="0"/>
                <a:ea typeface="楷体_GB2312" pitchFamily="49" charset="-122"/>
              </a:defRPr>
            </a:lvl1pPr>
            <a:lvl2pPr marL="742950" indent="-285750">
              <a:defRPr kumimoji="1" sz="2400" b="1">
                <a:solidFill>
                  <a:schemeClr val="bg1"/>
                </a:solidFill>
                <a:latin typeface="Times New Roman" panose="02020603050405020304" pitchFamily="18" charset="0"/>
                <a:ea typeface="楷体_GB2312" pitchFamily="49" charset="-122"/>
              </a:defRPr>
            </a:lvl2pPr>
            <a:lvl3pPr marL="1143000" indent="-228600">
              <a:defRPr kumimoji="1" sz="2400" b="1">
                <a:solidFill>
                  <a:schemeClr val="bg1"/>
                </a:solidFill>
                <a:latin typeface="Times New Roman" panose="02020603050405020304" pitchFamily="18" charset="0"/>
                <a:ea typeface="楷体_GB2312" pitchFamily="49" charset="-122"/>
              </a:defRPr>
            </a:lvl3pPr>
            <a:lvl4pPr marL="1600200" indent="-228600">
              <a:defRPr kumimoji="1" sz="2400" b="1">
                <a:solidFill>
                  <a:schemeClr val="bg1"/>
                </a:solidFill>
                <a:latin typeface="Times New Roman" panose="02020603050405020304" pitchFamily="18" charset="0"/>
                <a:ea typeface="楷体_GB2312" pitchFamily="49" charset="-122"/>
              </a:defRPr>
            </a:lvl4pPr>
            <a:lvl5pPr marL="2057400" indent="-228600">
              <a:defRPr kumimoji="1" sz="2400" b="1">
                <a:solidFill>
                  <a:schemeClr val="bg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indent="627063" eaLnBrk="1" hangingPunct="1">
              <a:spcBef>
                <a:spcPct val="20000"/>
              </a:spcBef>
            </a:pPr>
            <a:r>
              <a:rPr lang="zh-CN" altLang="zh-CN" sz="2600" dirty="0">
                <a:latin typeface="+mn-lt"/>
                <a:ea typeface="楷体" pitchFamily="49" charset="-122"/>
              </a:rPr>
              <a:t>在早期，仓库模型采用的硬件平台结构是主机</a:t>
            </a:r>
            <a:r>
              <a:rPr lang="en-US" altLang="zh-CN" sz="2600" dirty="0">
                <a:latin typeface="+mn-lt"/>
                <a:ea typeface="楷体" pitchFamily="49" charset="-122"/>
              </a:rPr>
              <a:t>/</a:t>
            </a:r>
            <a:r>
              <a:rPr lang="zh-CN" altLang="zh-CN" sz="2600" dirty="0">
                <a:latin typeface="+mn-lt"/>
                <a:ea typeface="楷体" pitchFamily="49" charset="-122"/>
              </a:rPr>
              <a:t>终端（</a:t>
            </a:r>
            <a:r>
              <a:rPr lang="en-US" altLang="zh-CN" sz="2600" dirty="0">
                <a:latin typeface="+mn-lt"/>
                <a:ea typeface="楷体" pitchFamily="49" charset="-122"/>
              </a:rPr>
              <a:t>Host/Terminal</a:t>
            </a:r>
            <a:r>
              <a:rPr lang="zh-CN" altLang="zh-CN" sz="2600" dirty="0">
                <a:latin typeface="+mn-lt"/>
                <a:ea typeface="楷体" pitchFamily="49" charset="-122"/>
              </a:rPr>
              <a:t>）结构，其拓扑结构如图所示。主机一般是一台大型甚至超级计算机，终端是一些功能有限、一般只负责数据输入输出的设备，常被称为“哑（</a:t>
            </a:r>
            <a:r>
              <a:rPr lang="en-US" altLang="zh-CN" sz="2600" dirty="0">
                <a:latin typeface="+mn-lt"/>
                <a:ea typeface="楷体" pitchFamily="49" charset="-122"/>
              </a:rPr>
              <a:t>dumb</a:t>
            </a:r>
            <a:r>
              <a:rPr lang="zh-CN" altLang="zh-CN" sz="2600" dirty="0">
                <a:latin typeface="+mn-lt"/>
                <a:ea typeface="楷体" pitchFamily="49" charset="-122"/>
              </a:rPr>
              <a:t>）终端”。</a:t>
            </a:r>
            <a:endParaRPr lang="zh-CN" altLang="en-US" sz="2600" dirty="0">
              <a:latin typeface="+mn-lt"/>
              <a:ea typeface="楷体" pitchFamily="49" charset="-122"/>
            </a:endParaRPr>
          </a:p>
        </p:txBody>
      </p:sp>
      <p:pic>
        <p:nvPicPr>
          <p:cNvPr id="155650" name="Picture 471"/>
          <p:cNvPicPr>
            <a:picLocks noChangeAspect="1" noChangeArrowheads="1"/>
          </p:cNvPicPr>
          <p:nvPr/>
        </p:nvPicPr>
        <p:blipFill>
          <a:blip r:embed="rId2"/>
          <a:srcRect/>
          <a:stretch>
            <a:fillRect/>
          </a:stretch>
        </p:blipFill>
        <p:spPr bwMode="auto">
          <a:xfrm>
            <a:off x="1916113" y="3024188"/>
            <a:ext cx="5411787" cy="2478087"/>
          </a:xfrm>
          <a:prstGeom prst="rect">
            <a:avLst/>
          </a:prstGeom>
          <a:solidFill>
            <a:schemeClr val="accent5">
              <a:lumMod val="60000"/>
              <a:lumOff val="40000"/>
            </a:schemeClr>
          </a:solid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Text Box 4"/>
          <p:cNvSpPr txBox="1">
            <a:spLocks noChangeArrowheads="1"/>
          </p:cNvSpPr>
          <p:nvPr/>
        </p:nvSpPr>
        <p:spPr bwMode="auto">
          <a:xfrm>
            <a:off x="357158" y="857232"/>
            <a:ext cx="8550275" cy="49213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bg1"/>
                </a:solidFill>
                <a:latin typeface="Times New Roman" panose="02020603050405020304" pitchFamily="18" charset="0"/>
                <a:ea typeface="楷体_GB2312" pitchFamily="49" charset="-122"/>
              </a:defRPr>
            </a:lvl1pPr>
            <a:lvl2pPr marL="914400" indent="-457200">
              <a:defRPr kumimoji="1" sz="2400" b="1">
                <a:solidFill>
                  <a:schemeClr val="bg1"/>
                </a:solidFill>
                <a:latin typeface="Times New Roman" panose="02020603050405020304" pitchFamily="18" charset="0"/>
                <a:ea typeface="楷体_GB2312" pitchFamily="49" charset="-122"/>
              </a:defRPr>
            </a:lvl2pPr>
            <a:lvl3pPr marL="1371600" indent="-457200">
              <a:defRPr kumimoji="1" sz="2400" b="1">
                <a:solidFill>
                  <a:schemeClr val="bg1"/>
                </a:solidFill>
                <a:latin typeface="Times New Roman" panose="02020603050405020304" pitchFamily="18" charset="0"/>
                <a:ea typeface="楷体_GB2312" pitchFamily="49" charset="-122"/>
              </a:defRPr>
            </a:lvl3pPr>
            <a:lvl4pPr marL="1828800" indent="-457200">
              <a:defRPr kumimoji="1" sz="2400" b="1">
                <a:solidFill>
                  <a:schemeClr val="bg1"/>
                </a:solidFill>
                <a:latin typeface="Times New Roman" panose="02020603050405020304" pitchFamily="18" charset="0"/>
                <a:ea typeface="楷体_GB2312" pitchFamily="49" charset="-122"/>
              </a:defRPr>
            </a:lvl4pPr>
            <a:lvl5pPr marL="2286000" indent="-457200">
              <a:defRPr kumimoji="1" sz="2400" b="1">
                <a:solidFill>
                  <a:schemeClr val="bg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bg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600" dirty="0">
                <a:solidFill>
                  <a:srgbClr val="FFFF66"/>
                </a:solidFill>
                <a:latin typeface="楷体" pitchFamily="49" charset="-122"/>
                <a:ea typeface="楷体" pitchFamily="49" charset="-122"/>
              </a:rPr>
              <a:t>仓库模型的主要优缺点：</a:t>
            </a:r>
          </a:p>
          <a:p>
            <a:pPr eaLnBrk="1" hangingPunct="1">
              <a:spcBef>
                <a:spcPct val="15000"/>
              </a:spcBef>
            </a:pPr>
            <a:r>
              <a:rPr lang="zh-CN" altLang="en-US" sz="2600" dirty="0" smtClean="0">
                <a:latin typeface="楷体" pitchFamily="49" charset="-122"/>
                <a:ea typeface="楷体" pitchFamily="49" charset="-122"/>
              </a:rPr>
              <a:t>  优点</a:t>
            </a:r>
            <a:r>
              <a:rPr lang="zh-CN" altLang="en-US" sz="2600" dirty="0">
                <a:latin typeface="楷体" pitchFamily="49" charset="-122"/>
                <a:ea typeface="楷体" pitchFamily="49" charset="-122"/>
              </a:rPr>
              <a:t>：</a:t>
            </a:r>
            <a:endParaRPr lang="en-US" altLang="zh-CN" sz="2600" dirty="0">
              <a:latin typeface="楷体" pitchFamily="49" charset="-122"/>
              <a:ea typeface="楷体" pitchFamily="49" charset="-122"/>
            </a:endParaRPr>
          </a:p>
          <a:p>
            <a:pPr eaLnBrk="1" hangingPunct="1">
              <a:spcBef>
                <a:spcPct val="15000"/>
              </a:spcBef>
            </a:pPr>
            <a:endParaRPr lang="zh-CN" altLang="en-US" sz="2600" dirty="0">
              <a:latin typeface="楷体" pitchFamily="49" charset="-122"/>
              <a:ea typeface="楷体" pitchFamily="49" charset="-122"/>
            </a:endParaRPr>
          </a:p>
          <a:p>
            <a:pPr eaLnBrk="1" hangingPunct="1">
              <a:spcBef>
                <a:spcPts val="0"/>
              </a:spcBef>
              <a:buFont typeface="宋体" panose="02010600030101010101" pitchFamily="2" charset="-122"/>
              <a:buAutoNum type="circleNumDbPlain"/>
            </a:pPr>
            <a:r>
              <a:rPr lang="zh-CN" altLang="zh-CN" sz="2600" dirty="0">
                <a:latin typeface="楷体" pitchFamily="49" charset="-122"/>
                <a:ea typeface="楷体" pitchFamily="49" charset="-122"/>
              </a:rPr>
              <a:t>数据由一个子系统产生，并且被其他一些子系统共享；</a:t>
            </a:r>
          </a:p>
          <a:p>
            <a:pPr eaLnBrk="1" hangingPunct="1">
              <a:spcBef>
                <a:spcPts val="600"/>
              </a:spcBef>
              <a:buFont typeface="宋体" panose="02010600030101010101" pitchFamily="2" charset="-122"/>
              <a:buAutoNum type="circleNumDbPlain"/>
            </a:pPr>
            <a:r>
              <a:rPr lang="zh-CN" altLang="zh-CN" sz="2600" dirty="0">
                <a:latin typeface="楷体" pitchFamily="49" charset="-122"/>
                <a:ea typeface="楷体" pitchFamily="49" charset="-122"/>
              </a:rPr>
              <a:t>共享数据能得到有效的管理，各子系统之间不需要通过复杂的机制来传递共享数据。</a:t>
            </a:r>
          </a:p>
          <a:p>
            <a:pPr eaLnBrk="1" hangingPunct="1">
              <a:spcBef>
                <a:spcPts val="600"/>
              </a:spcBef>
              <a:buFont typeface="宋体" panose="02010600030101010101" pitchFamily="2" charset="-122"/>
              <a:buAutoNum type="circleNumDbPlain"/>
            </a:pPr>
            <a:r>
              <a:rPr lang="zh-CN" altLang="zh-CN" sz="2600" dirty="0">
                <a:latin typeface="楷体" pitchFamily="49" charset="-122"/>
                <a:ea typeface="楷体" pitchFamily="49" charset="-122"/>
              </a:rPr>
              <a:t>一个子系统不必关心其他的子系统是如何使用它产生的数据的。</a:t>
            </a:r>
          </a:p>
          <a:p>
            <a:pPr eaLnBrk="1" hangingPunct="1">
              <a:spcBef>
                <a:spcPts val="600"/>
              </a:spcBef>
              <a:buFont typeface="宋体" panose="02010600030101010101" pitchFamily="2" charset="-122"/>
              <a:buAutoNum type="circleNumDbPlain"/>
            </a:pPr>
            <a:r>
              <a:rPr lang="zh-CN" altLang="zh-CN" sz="2600" dirty="0">
                <a:latin typeface="楷体" pitchFamily="49" charset="-122"/>
                <a:ea typeface="楷体" pitchFamily="49" charset="-122"/>
              </a:rPr>
              <a:t>所有的子系统都拥有一致的基于中央数据仓库的数据视图。如果新子系统也采用相同的规范，则将它集成于系统中是容易的。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6980">
                                            <p:txEl>
                                              <p:pRg st="0" end="0"/>
                                            </p:txEl>
                                          </p:spTgt>
                                        </p:tgtEl>
                                        <p:attrNameLst>
                                          <p:attrName>style.visibility</p:attrName>
                                        </p:attrNameLst>
                                      </p:cBhvr>
                                      <p:to>
                                        <p:strVal val="visible"/>
                                      </p:to>
                                    </p:set>
                                    <p:animEffect transition="in" filter="wipe(left)">
                                      <p:cBhvr>
                                        <p:cTn id="7" dur="1000"/>
                                        <p:tgtEl>
                                          <p:spTgt spid="126980">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6980">
                                            <p:txEl>
                                              <p:pRg st="1" end="1"/>
                                            </p:txEl>
                                          </p:spTgt>
                                        </p:tgtEl>
                                        <p:attrNameLst>
                                          <p:attrName>style.visibility</p:attrName>
                                        </p:attrNameLst>
                                      </p:cBhvr>
                                      <p:to>
                                        <p:strVal val="visible"/>
                                      </p:to>
                                    </p:set>
                                    <p:animEffect transition="in" filter="wipe(left)">
                                      <p:cBhvr>
                                        <p:cTn id="11" dur="1000"/>
                                        <p:tgtEl>
                                          <p:spTgt spid="1269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uiExpand="1" build="p"/>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2.xml><?xml version="1.0" encoding="utf-8"?>
<a:themeOverride xmlns:a="http://schemas.openxmlformats.org/drawingml/2006/main">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otalTime>5224</TotalTime>
  <Words>6093</Words>
  <Application>Microsoft Office PowerPoint</Application>
  <PresentationFormat>全屏显示(4:3)</PresentationFormat>
  <Paragraphs>642</Paragraphs>
  <Slides>72</Slides>
  <Notes>11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4" baseType="lpstr">
      <vt:lpstr>默认设计模板</vt:lpstr>
      <vt:lpstr>Clip</vt:lpstr>
      <vt:lpstr>第 三 章</vt:lpstr>
      <vt:lpstr>3.1 软件设计概述</vt:lpstr>
      <vt:lpstr>幻灯片 3</vt:lpstr>
      <vt:lpstr>幻灯片 4</vt:lpstr>
      <vt:lpstr>3.2 软件体系结构设计</vt:lpstr>
      <vt:lpstr>3.2 软件体系结构设计</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3.3 面向对象设计</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3.4 详细设计描述工具</vt:lpstr>
      <vt:lpstr>幻灯片 51</vt:lpstr>
      <vt:lpstr>幻灯片 52</vt:lpstr>
      <vt:lpstr>PAD图</vt:lpstr>
      <vt:lpstr>幻灯片 54</vt:lpstr>
      <vt:lpstr>3.5 用户界面设计</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3.6 MVC设计模式</vt:lpstr>
      <vt:lpstr>幻灯片 69</vt:lpstr>
      <vt:lpstr>幻灯片 70</vt:lpstr>
      <vt:lpstr>幻灯片 71</vt:lpstr>
      <vt:lpstr>幻灯片 72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dc:title>
  <dc:creator>xjy</dc:creator>
  <cp:lastModifiedBy>23</cp:lastModifiedBy>
  <cp:revision>238</cp:revision>
  <dcterms:created xsi:type="dcterms:W3CDTF">2001-08-15T21:38:35Z</dcterms:created>
  <dcterms:modified xsi:type="dcterms:W3CDTF">2017-05-11T14:18:45Z</dcterms:modified>
</cp:coreProperties>
</file>