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58" r:id="rId3"/>
    <p:sldId id="355" r:id="rId4"/>
    <p:sldId id="293" r:id="rId5"/>
    <p:sldId id="313" r:id="rId6"/>
    <p:sldId id="316" r:id="rId7"/>
    <p:sldId id="348" r:id="rId8"/>
    <p:sldId id="317" r:id="rId9"/>
    <p:sldId id="318" r:id="rId10"/>
    <p:sldId id="319" r:id="rId11"/>
    <p:sldId id="321" r:id="rId12"/>
    <p:sldId id="320" r:id="rId13"/>
    <p:sldId id="322" r:id="rId14"/>
    <p:sldId id="340" r:id="rId15"/>
    <p:sldId id="314" r:id="rId16"/>
    <p:sldId id="323" r:id="rId17"/>
    <p:sldId id="341" r:id="rId18"/>
    <p:sldId id="342" r:id="rId19"/>
    <p:sldId id="324" r:id="rId20"/>
    <p:sldId id="344" r:id="rId21"/>
    <p:sldId id="325" r:id="rId22"/>
    <p:sldId id="345" r:id="rId23"/>
    <p:sldId id="343" r:id="rId24"/>
    <p:sldId id="326" r:id="rId25"/>
    <p:sldId id="346" r:id="rId26"/>
    <p:sldId id="347" r:id="rId27"/>
    <p:sldId id="327" r:id="rId28"/>
    <p:sldId id="328" r:id="rId29"/>
    <p:sldId id="329" r:id="rId30"/>
    <p:sldId id="330" r:id="rId31"/>
    <p:sldId id="349" r:id="rId32"/>
    <p:sldId id="350" r:id="rId33"/>
    <p:sldId id="331" r:id="rId34"/>
    <p:sldId id="351" r:id="rId35"/>
    <p:sldId id="353" r:id="rId36"/>
    <p:sldId id="352" r:id="rId37"/>
    <p:sldId id="354" r:id="rId38"/>
    <p:sldId id="333" r:id="rId39"/>
    <p:sldId id="283" r:id="rId4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DC0"/>
    <a:srgbClr val="558DD6"/>
    <a:srgbClr val="1794DA"/>
    <a:srgbClr val="218099"/>
    <a:srgbClr val="04AEDA"/>
    <a:srgbClr val="4BACC6"/>
    <a:srgbClr val="03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5813" autoAdjust="0"/>
  </p:normalViewPr>
  <p:slideViewPr>
    <p:cSldViewPr>
      <p:cViewPr>
        <p:scale>
          <a:sx n="120" d="100"/>
          <a:sy n="120" d="100"/>
        </p:scale>
        <p:origin x="1992" y="8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错误占比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PageCount错误</c:v>
                </c:pt>
                <c:pt idx="1">
                  <c:v>表单错误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8.0</c:v>
                </c:pt>
                <c:pt idx="1">
                  <c:v>2.0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3C7F-078E-2B48-8A67-10EDFFCBF4D9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4B24-5B91-C148-B8D5-E838A97CC0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9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charset="0"/>
                <a:ea typeface="宋体" charset="-122"/>
              </a:defRPr>
            </a:lvl9pPr>
          </a:lstStyle>
          <a:p>
            <a:fld id="{05B994EC-65AC-9C48-B53F-67CDEDC8A3E5}" type="slidenum">
              <a:rPr kumimoji="0" lang="zh-CN" altLang="en-US" sz="1200"/>
              <a:pPr/>
              <a:t>2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230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8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会对申请的内存进行统计，而这些统计的数据都是放到同一个全局变量里进行计算的。这就意味着统计前后，都是需要加线程锁，防止出现多线程问题的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7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文件错写：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在事务过程中做数据库文件的备份与恢复，删除或重命名数据库临时日志文件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-journal </a:t>
            </a:r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系统文件锁本身存在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，不通过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 library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文件，使用不同的文件锁协议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失败：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厂商为了提高数据写入速度，在驱动层动了手脚，对上层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说数据已同步到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了，但其实并没有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设备损坏，无断掉保护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内存覆盖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62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i="1" dirty="0" smtClean="0">
                <a:latin typeface="Microsoft YaHei" charset="0"/>
                <a:ea typeface="Microsoft YaHei" charset="0"/>
                <a:cs typeface="Microsoft YaHei" charset="0"/>
              </a:rPr>
              <a:t>先将命令行当前的输出重定向到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output.sql</a:t>
            </a:r>
            <a:r>
              <a:rPr lang="zh-CN" altLang="en-US" i="1" dirty="0" smtClean="0">
                <a:latin typeface="Microsoft YaHei" charset="0"/>
                <a:ea typeface="Microsoft YaHei" charset="0"/>
                <a:cs typeface="Microsoft YaHei" charset="0"/>
              </a:rPr>
              <a:t>，之后在将之前生成表的语句输出到该文件。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>
                <a:latin typeface="Verdana" charset="0"/>
              </a:rPr>
              <a:t>2.</a:t>
            </a:r>
            <a:r>
              <a:rPr lang="zh-CN" altLang="en-US" i="1" dirty="0" smtClean="0">
                <a:latin typeface="Verdana" charset="0"/>
              </a:rPr>
              <a:t> 从之前输出的临时文件中读取</a:t>
            </a:r>
            <a:r>
              <a:rPr lang="en-US" altLang="zh-CN" i="1" dirty="0" err="1" smtClean="0">
                <a:latin typeface="Verdana" charset="0"/>
              </a:rPr>
              <a:t>sql</a:t>
            </a:r>
            <a:r>
              <a:rPr lang="zh-CN" altLang="en-US" i="1" dirty="0" smtClean="0">
                <a:latin typeface="Verdana" charset="0"/>
              </a:rPr>
              <a:t>语句，依次执行插入到新</a:t>
            </a:r>
            <a:r>
              <a:rPr lang="en-US" altLang="zh-CN" i="1" dirty="0" smtClean="0">
                <a:latin typeface="Verdana" charset="0"/>
              </a:rPr>
              <a:t>DB</a:t>
            </a:r>
            <a:r>
              <a:rPr lang="zh-CN" altLang="en-US" i="1" dirty="0" smtClean="0">
                <a:latin typeface="Verdana" charset="0"/>
              </a:rPr>
              <a:t>中。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03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针对数据库内容加密的情况，官方代码中使用了拼接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语句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+ sqlite3_exec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方法重建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，会触发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NPE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从而失败；修复方案：改使用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sqlite3_bind_value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及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sqlite3_step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46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表更新时机：表结构变更，</a:t>
            </a:r>
            <a:r>
              <a:rPr lang="sk-SK" altLang="zh-CN" dirty="0" smtClean="0"/>
              <a:t>CREATE TABLE</a:t>
            </a:r>
            <a:r>
              <a:rPr lang="zh-CN" alt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sk-SK" altLang="zh-CN" dirty="0" smtClean="0"/>
              <a:t>ALTER TABLE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64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表更新时机：表结构变更，</a:t>
            </a:r>
            <a:r>
              <a:rPr lang="sk-SK" altLang="zh-CN" dirty="0" smtClean="0"/>
              <a:t>CREATE TABLE</a:t>
            </a:r>
            <a:r>
              <a:rPr lang="zh-CN" alt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sk-SK" altLang="zh-CN" dirty="0" smtClean="0"/>
              <a:t>ALTER TABLE</a:t>
            </a:r>
            <a:r>
              <a:rPr lang="zh-CN" altLang="en-US" dirty="0" smtClean="0"/>
              <a:t>，数据向下分裂，根节点不会变更</a:t>
            </a:r>
            <a:endParaRPr lang="sk-SK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9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77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性能的提升无需赘言，尤其是对于读操作。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层封装了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的接口，可以无缝地切换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和普通的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接口。只需配置</a:t>
            </a:r>
            <a:r>
              <a:rPr lang="en-US" altLang="zh-CN" dirty="0" smtClean="0"/>
              <a:t>PRAGMA </a:t>
            </a:r>
            <a:r>
              <a:rPr lang="en-US" altLang="zh-CN" dirty="0" err="1" smtClean="0"/>
              <a:t>mmap_size</a:t>
            </a:r>
            <a:r>
              <a:rPr lang="en-US" altLang="zh-CN" dirty="0" smtClean="0"/>
              <a:t>=XXX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即可开启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279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4B24-5B91-C148-B8D5-E838A97CC07B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00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9"/>
          <a:stretch/>
        </p:blipFill>
        <p:spPr bwMode="auto">
          <a:xfrm>
            <a:off x="0" y="5342475"/>
            <a:ext cx="9144000" cy="37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9"/>
            <a:ext cx="8229600" cy="628413"/>
          </a:xfrm>
        </p:spPr>
        <p:txBody>
          <a:bodyPr>
            <a:normAutofit/>
          </a:bodyPr>
          <a:lstStyle>
            <a:lvl1pPr algn="l">
              <a:defRPr sz="222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6105"/>
            <a:ext cx="8229600" cy="3771636"/>
          </a:xfrm>
        </p:spPr>
        <p:txBody>
          <a:bodyPr/>
          <a:lstStyle>
            <a:lvl1pPr>
              <a:defRPr sz="2222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777">
                <a:latin typeface="微软雅黑" pitchFamily="34" charset="-122"/>
                <a:ea typeface="微软雅黑" pitchFamily="34" charset="-122"/>
              </a:defRPr>
            </a:lvl3pPr>
            <a:lvl4pPr>
              <a:defRPr sz="1556">
                <a:latin typeface="微软雅黑" pitchFamily="34" charset="-122"/>
                <a:ea typeface="微软雅黑" pitchFamily="34" charset="-122"/>
              </a:defRPr>
            </a:lvl4pPr>
            <a:lvl5pPr>
              <a:defRPr sz="1556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9" name="11 Imagen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65297" y="5373741"/>
            <a:ext cx="361033" cy="337809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62054" y="5376215"/>
            <a:ext cx="361033" cy="337809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5355672"/>
            <a:ext cx="32893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333" b="1" i="1" dirty="0" smtClean="0">
                <a:solidFill>
                  <a:schemeClr val="bg1"/>
                </a:solidFill>
              </a:rPr>
              <a:t>of</a:t>
            </a:r>
            <a:endParaRPr lang="es-ES" sz="1333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4038" y="5388099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chemeClr val="bg1"/>
                </a:solidFill>
              </a:rPr>
              <a:t>36</a:t>
            </a:r>
            <a:endParaRPr lang="es-ES" sz="1333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88" y="5458660"/>
            <a:ext cx="177229" cy="1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81" y="5458660"/>
            <a:ext cx="177229" cy="1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613114" y="5388099"/>
            <a:ext cx="19177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lang="zh-CN" altLang="en-US" sz="1333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数据库优化实践</a:t>
            </a:r>
            <a:endParaRPr lang="es-ES" sz="1333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65"/>
          <a:stretch/>
        </p:blipFill>
        <p:spPr bwMode="auto">
          <a:xfrm>
            <a:off x="0" y="5205791"/>
            <a:ext cx="9144000" cy="5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3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3pPr>
            <a:lvl4pPr marL="1523901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868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83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802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76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736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1015934" rtl="0" eaLnBrk="1" latinLnBrk="0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76" indent="-380976" algn="l" defTabSz="1015934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46" indent="-317479" algn="l" defTabSz="1015934" rtl="0" eaLnBrk="1" latinLnBrk="0" hangingPunct="1">
        <a:spcBef>
          <a:spcPct val="20000"/>
        </a:spcBef>
        <a:buFont typeface="Arial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8" indent="-253983" algn="l" defTabSz="101593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885" indent="-253983" algn="l" defTabSz="1015934" rtl="0" eaLnBrk="1" latinLnBrk="0" hangingPunct="1">
        <a:spcBef>
          <a:spcPct val="20000"/>
        </a:spcBef>
        <a:buFont typeface="Arial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851" indent="-253983" algn="l" defTabSz="1015934" rtl="0" eaLnBrk="1" latinLnBrk="0" hangingPunct="1">
        <a:spcBef>
          <a:spcPct val="20000"/>
        </a:spcBef>
        <a:buFont typeface="Arial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818" indent="-253983" algn="l" defTabSz="1015934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785" indent="-253983" algn="l" defTabSz="1015934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3" indent="-253983" algn="l" defTabSz="1015934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19" indent="-253983" algn="l" defTabSz="1015934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67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34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1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68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35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02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769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36" algn="l" defTabSz="1015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22" y="1852797"/>
            <a:ext cx="1023184" cy="10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1828518"/>
            <a:ext cx="1035869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36" y="1852797"/>
            <a:ext cx="1019683" cy="10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15" y="1828518"/>
            <a:ext cx="1035869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84" y="1828518"/>
            <a:ext cx="1035869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53" y="1840658"/>
            <a:ext cx="1035869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16" y="3887862"/>
            <a:ext cx="927806" cy="5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20" y="3859640"/>
            <a:ext cx="859013" cy="5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34" y="2880681"/>
            <a:ext cx="2637014" cy="16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73" y="4506984"/>
            <a:ext cx="458611" cy="2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64" y="3900206"/>
            <a:ext cx="351013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5" y="4552846"/>
            <a:ext cx="172861" cy="10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61" y="3669140"/>
            <a:ext cx="859014" cy="5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67" y="4111876"/>
            <a:ext cx="1292931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26" y="4279442"/>
            <a:ext cx="1605139" cy="100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11" y="3774974"/>
            <a:ext cx="977194" cy="5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22" y="4404677"/>
            <a:ext cx="456848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87" y="3522733"/>
            <a:ext cx="456847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4" y="3824361"/>
            <a:ext cx="1485194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40" y="3817305"/>
            <a:ext cx="382764" cy="2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9" y="4194779"/>
            <a:ext cx="615598" cy="4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98" y="3903733"/>
            <a:ext cx="315736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34" y="4279445"/>
            <a:ext cx="246944" cy="1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615081" y="3349632"/>
            <a:ext cx="3592874" cy="43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2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222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数据损坏修复实践</a:t>
            </a:r>
            <a:endParaRPr lang="en-US" altLang="zh-CN" sz="311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6045" y="4898569"/>
            <a:ext cx="2778310" cy="43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By</a:t>
            </a:r>
            <a:r>
              <a:rPr lang="zh-CN" altLang="en-US" sz="22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22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Tencent</a:t>
            </a:r>
            <a:r>
              <a:rPr lang="zh-CN" altLang="en-US" sz="22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22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Jom</a:t>
            </a:r>
            <a:endParaRPr lang="en-US" altLang="zh-CN" sz="311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731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9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8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损坏异常样本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600" b="0" dirty="0" smtClean="0">
                <a:latin typeface="Microsoft YaHei" charset="0"/>
                <a:ea typeface="Microsoft YaHei" charset="0"/>
                <a:cs typeface="Microsoft YaHei" charset="0"/>
              </a:rPr>
              <a:t>手</a:t>
            </a:r>
            <a:r>
              <a:rPr kumimoji="1" lang="en-US" altLang="zh-CN" sz="1600" b="0" dirty="0" smtClean="0"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1600" b="0" dirty="0" smtClean="0">
                <a:latin typeface="Microsoft YaHei" charset="0"/>
                <a:ea typeface="Microsoft YaHei" charset="0"/>
                <a:cs typeface="Microsoft YaHei" charset="0"/>
              </a:rPr>
              <a:t>内测版</a:t>
            </a:r>
            <a:endParaRPr kumimoji="1" lang="zh-CN" altLang="en-US" b="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22175691"/>
              </p:ext>
            </p:extLst>
          </p:nvPr>
        </p:nvGraphicFramePr>
        <p:xfrm>
          <a:off x="922194" y="625252"/>
          <a:ext cx="6773333" cy="4515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51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9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err="1">
                <a:latin typeface="Microsoft YaHei" charset="0"/>
                <a:ea typeface="Microsoft YaHei" charset="0"/>
                <a:cs typeface="Microsoft YaHei" charset="0"/>
              </a:rPr>
              <a:t>PageCount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错误分析</a:t>
            </a:r>
            <a:endParaRPr kumimoji="1" lang="zh-CN" altLang="en-US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0738" y="1708547"/>
            <a:ext cx="8208912" cy="237308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30738" y="1708547"/>
            <a:ext cx="1313868" cy="237308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0738" y="1708547"/>
            <a:ext cx="1306463" cy="481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3315150" y="1705372"/>
            <a:ext cx="4138612" cy="2376264"/>
            <a:chOff x="2336" y="1545"/>
            <a:chExt cx="2603" cy="2490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336" y="1545"/>
              <a:ext cx="0" cy="24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205" y="1545"/>
              <a:ext cx="0" cy="24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070" y="1545"/>
              <a:ext cx="0" cy="24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939" y="1545"/>
              <a:ext cx="0" cy="24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951487" y="2189559"/>
            <a:ext cx="6888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2383286" y="1705373"/>
            <a:ext cx="4764" cy="23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2841018" y="1705373"/>
            <a:ext cx="4232" cy="23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772350" y="1718515"/>
            <a:ext cx="6350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232724" y="1705373"/>
            <a:ext cx="8463" cy="23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147126" y="1705373"/>
            <a:ext cx="16397" cy="23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5602205" y="1718515"/>
            <a:ext cx="5295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520313" y="1718515"/>
            <a:ext cx="6882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6975403" y="1718515"/>
            <a:ext cx="2642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>
            <a:off x="7908851" y="1718515"/>
            <a:ext cx="523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>
            <a:off x="8359702" y="1718515"/>
            <a:ext cx="8992" cy="236312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747" y="1295411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Page1</a:t>
            </a:r>
            <a:endParaRPr kumimoji="1"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14914" y="1267855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Page2</a:t>
            </a:r>
            <a:endParaRPr kumimoji="1"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3066" y="126606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Page3</a:t>
            </a:r>
            <a:endParaRPr kumimoji="1"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58897" y="126606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Page4</a:t>
            </a:r>
            <a:endParaRPr kumimoji="1"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38434" y="12660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71248" y="1266066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31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8403" y="1762030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/>
                </a:solidFill>
              </a:rPr>
              <a:t>PageHeader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947" y="3342394"/>
            <a:ext cx="837024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62286" y="121441"/>
            <a:ext cx="1643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数据文件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937201" y="3205092"/>
            <a:ext cx="6888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6033558" y="428729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reelist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trunk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78166" y="4280692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b-tree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leaf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16200" y="4283993"/>
            <a:ext cx="116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overflow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22775" y="4280692"/>
            <a:ext cx="173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b-tree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interior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6587" y="425879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b-tree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467544" y="1718226"/>
            <a:ext cx="140859" cy="46661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Rectangle 51"/>
          <p:cNvSpPr/>
          <p:nvPr/>
        </p:nvSpPr>
        <p:spPr>
          <a:xfrm>
            <a:off x="-19659" y="176203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100</a:t>
            </a:r>
            <a:endParaRPr lang="zh-CN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7566348" y="4288368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freelist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leaf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87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10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err="1">
                <a:latin typeface="Microsoft YaHei" charset="0"/>
                <a:ea typeface="Microsoft YaHei" charset="0"/>
                <a:cs typeface="Microsoft YaHei" charset="0"/>
              </a:rPr>
              <a:t>PageCount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错误分析</a:t>
            </a:r>
            <a:endParaRPr kumimoji="1" lang="zh-CN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83864"/>
            <a:ext cx="8064896" cy="44773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3721596"/>
            <a:ext cx="7848872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482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11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err="1">
                <a:latin typeface="Microsoft YaHei" charset="0"/>
                <a:ea typeface="Microsoft YaHei" charset="0"/>
                <a:cs typeface="Microsoft YaHei" charset="0"/>
              </a:rPr>
              <a:t>PageCount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错误分析</a:t>
            </a:r>
            <a:endParaRPr kumimoji="1" lang="zh-CN" alt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28689"/>
            <a:ext cx="4768594" cy="478858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563888" y="985292"/>
            <a:ext cx="6480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3648" y="841276"/>
            <a:ext cx="360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152" y="757487"/>
            <a:ext cx="1660893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>
                <a:solidFill>
                  <a:schemeClr val="accent2"/>
                </a:solidFill>
              </a:rPr>
              <a:t>0x10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00</a:t>
            </a:r>
            <a:endParaRPr kumimoji="1"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7451" y="2438226"/>
            <a:ext cx="16608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dirty="0"/>
              <a:t>DB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chemeClr val="accent2"/>
                </a:solidFill>
              </a:rPr>
              <a:t>0x00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00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00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04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38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12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err="1">
                <a:latin typeface="Microsoft YaHei" charset="0"/>
                <a:ea typeface="Microsoft YaHei" charset="0"/>
                <a:cs typeface="Microsoft YaHei" charset="0"/>
              </a:rPr>
              <a:t>PageCount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错误分析</a:t>
            </a:r>
            <a:endParaRPr kumimoji="1" lang="zh-CN" alt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88" y="4383826"/>
            <a:ext cx="5688632" cy="76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1259632" y="1183386"/>
            <a:ext cx="39354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Right Arrow 12"/>
          <p:cNvSpPr/>
          <p:nvPr/>
        </p:nvSpPr>
        <p:spPr>
          <a:xfrm rot="19591931">
            <a:off x="1232452" y="1517300"/>
            <a:ext cx="492499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88" y="648582"/>
            <a:ext cx="6475669" cy="350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18399" y="110673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Header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72" y="166446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232356" y="4384306"/>
            <a:ext cx="39354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235454" y="3986889"/>
            <a:ext cx="1304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Integrality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check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1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7072" y="5389147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13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自主解析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</a:p>
        </p:txBody>
      </p:sp>
    </p:spTree>
    <p:extLst>
      <p:ext uri="{BB962C8B-B14F-4D97-AF65-F5344CB8AC3E}">
        <p14:creationId xmlns:p14="http://schemas.microsoft.com/office/powerpoint/2010/main" val="78026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14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基本原理</a:t>
            </a:r>
            <a:endParaRPr kumimoji="1" lang="zh-CN" alt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93724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.dump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命令修复（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Shell.c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83568" y="3374330"/>
            <a:ext cx="6624736" cy="92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smtClean="0">
                <a:latin typeface="Verdana" charset="0"/>
              </a:rPr>
              <a:t>sqlite3 </a:t>
            </a:r>
            <a:r>
              <a:rPr lang="en-US" altLang="zh-CN" dirty="0" err="1">
                <a:latin typeface="Verdana" charset="0"/>
              </a:rPr>
              <a:t>myDB.db</a:t>
            </a:r>
            <a:endParaRPr lang="en-US" altLang="zh-CN" dirty="0"/>
          </a:p>
          <a:p>
            <a:pPr eaLnBrk="1" hangingPunct="1"/>
            <a:r>
              <a:rPr lang="en-US" altLang="zh-CN" dirty="0" err="1" smtClean="0">
                <a:latin typeface="Verdana" charset="0"/>
              </a:rPr>
              <a:t>sqlite</a:t>
            </a:r>
            <a:r>
              <a:rPr lang="en-US" altLang="zh-CN" dirty="0">
                <a:latin typeface="Verdana" charset="0"/>
              </a:rPr>
              <a:t>&gt; </a:t>
            </a:r>
            <a:r>
              <a:rPr lang="en-US" altLang="zh-CN" b="1" dirty="0">
                <a:latin typeface="Verdana" charset="0"/>
              </a:rPr>
              <a:t>.read</a:t>
            </a:r>
            <a:r>
              <a:rPr lang="en-US" altLang="zh-CN" dirty="0"/>
              <a:t> </a:t>
            </a:r>
            <a:r>
              <a:rPr lang="en-US" altLang="zh-CN" dirty="0" err="1" smtClean="0">
                <a:latin typeface="Verdana" charset="0"/>
              </a:rPr>
              <a:t>output.sql</a:t>
            </a:r>
            <a:endParaRPr lang="zh-CN" altLang="en-US" dirty="0" smtClean="0">
              <a:latin typeface="Verdana" charset="0"/>
            </a:endParaRPr>
          </a:p>
          <a:p>
            <a:pPr eaLnBrk="1" hangingPunct="1"/>
            <a:r>
              <a:rPr lang="en-US" altLang="zh-CN" dirty="0" err="1" smtClean="0">
                <a:latin typeface="Verdana" charset="0"/>
              </a:rPr>
              <a:t>sqlite</a:t>
            </a:r>
            <a:r>
              <a:rPr lang="en-US" altLang="zh-CN" dirty="0">
                <a:latin typeface="Verdana" charset="0"/>
              </a:rPr>
              <a:t>&gt; </a:t>
            </a:r>
            <a:r>
              <a:rPr lang="en-US" altLang="zh-CN" b="1" dirty="0">
                <a:latin typeface="Verdana" charset="0"/>
              </a:rPr>
              <a:t>.</a:t>
            </a:r>
            <a:r>
              <a:rPr lang="en-US" altLang="zh-CN" b="1" dirty="0" smtClean="0">
                <a:latin typeface="Verdana" charset="0"/>
              </a:rPr>
              <a:t>exit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683568" y="1502122"/>
            <a:ext cx="6624736" cy="12003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Verdana" charset="0"/>
              </a:rPr>
              <a:t>sqlite3 </a:t>
            </a:r>
            <a:r>
              <a:rPr lang="en-US" altLang="zh-CN" dirty="0" err="1">
                <a:latin typeface="Verdana" charset="0"/>
              </a:rPr>
              <a:t>data.db</a:t>
            </a:r>
            <a:endParaRPr lang="en-US" altLang="zh-CN" dirty="0"/>
          </a:p>
          <a:p>
            <a:r>
              <a:rPr lang="en-US" altLang="zh-CN" dirty="0" err="1">
                <a:latin typeface="Verdana" charset="0"/>
              </a:rPr>
              <a:t>sqlite</a:t>
            </a:r>
            <a:r>
              <a:rPr lang="en-US" altLang="zh-CN" dirty="0">
                <a:latin typeface="Verdana" charset="0"/>
              </a:rPr>
              <a:t>&gt; </a:t>
            </a:r>
            <a:r>
              <a:rPr lang="en-US" altLang="zh-CN" b="1" dirty="0">
                <a:latin typeface="Verdana" charset="0"/>
              </a:rPr>
              <a:t>.output</a:t>
            </a:r>
            <a:r>
              <a:rPr lang="en-US" altLang="zh-CN" dirty="0">
                <a:latin typeface="Verdana" charset="0"/>
              </a:rPr>
              <a:t> </a:t>
            </a:r>
            <a:r>
              <a:rPr lang="zh-CN" altLang="en-US" dirty="0">
                <a:latin typeface="Verdana" charset="0"/>
              </a:rPr>
              <a:t> </a:t>
            </a:r>
            <a:r>
              <a:rPr lang="en-US" altLang="zh-CN" dirty="0" err="1">
                <a:latin typeface="Verdana" charset="0"/>
              </a:rPr>
              <a:t>output.sql</a:t>
            </a:r>
            <a:endParaRPr lang="en-US" altLang="zh-CN" dirty="0"/>
          </a:p>
          <a:p>
            <a:r>
              <a:rPr lang="en-US" altLang="zh-CN" dirty="0" err="1">
                <a:latin typeface="Verdana" charset="0"/>
              </a:rPr>
              <a:t>sqlite</a:t>
            </a:r>
            <a:r>
              <a:rPr lang="en-US" altLang="zh-CN" dirty="0">
                <a:latin typeface="Verdana" charset="0"/>
              </a:rPr>
              <a:t>&gt; </a:t>
            </a:r>
            <a:r>
              <a:rPr lang="en-US" altLang="zh-CN" b="1" dirty="0">
                <a:latin typeface="Verdana" charset="0"/>
              </a:rPr>
              <a:t>.dump</a:t>
            </a:r>
            <a:endParaRPr lang="en-US" altLang="zh-CN" dirty="0"/>
          </a:p>
          <a:p>
            <a:r>
              <a:rPr lang="en-US" altLang="zh-CN" dirty="0" err="1">
                <a:latin typeface="Verdana" charset="0"/>
              </a:rPr>
              <a:t>sqlite</a:t>
            </a:r>
            <a:r>
              <a:rPr lang="en-US" altLang="zh-CN" dirty="0">
                <a:latin typeface="Verdana" charset="0"/>
              </a:rPr>
              <a:t>&gt; </a:t>
            </a:r>
            <a:r>
              <a:rPr lang="en-US" altLang="zh-CN" b="1" dirty="0">
                <a:latin typeface="Verdana" charset="0"/>
              </a:rPr>
              <a:t>.exit</a:t>
            </a:r>
            <a:endParaRPr lang="zh-CN" altLang="en-US" dirty="0"/>
          </a:p>
        </p:txBody>
      </p:sp>
      <p:sp>
        <p:nvSpPr>
          <p:cNvPr id="5" name="Down Arrow 4"/>
          <p:cNvSpPr/>
          <p:nvPr/>
        </p:nvSpPr>
        <p:spPr>
          <a:xfrm>
            <a:off x="3513521" y="2822366"/>
            <a:ext cx="504056" cy="4320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48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15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基本原理</a:t>
            </a:r>
            <a:endParaRPr kumimoji="1" lang="zh-CN" alt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395536" y="985292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PRAGMA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writable_schema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= ON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1" y="1744803"/>
            <a:ext cx="7633632" cy="300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097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16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endParaRPr kumimoji="1" lang="zh-CN" altLang="en-US" b="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3638" y="1273324"/>
            <a:ext cx="7643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Wingdings" charset="2"/>
              <a:buChar char="n"/>
            </a:pP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去掉临时文件，加快修复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速度</a:t>
            </a:r>
            <a:endParaRPr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 eaLnBrk="1" hangingPunct="1"/>
            <a:endParaRPr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eaLnBrk="1" hangingPunct="1">
              <a:buFont typeface="Wingdings" charset="2"/>
              <a:buChar char="n"/>
            </a:pP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重建数据库时使用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sqlite3_bind_value+sqlite3_step</a:t>
            </a:r>
            <a:endParaRPr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 eaLnBrk="1" hangingPunct="1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替换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sqlite3_exec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6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17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流程</a:t>
            </a:r>
            <a:endParaRPr kumimoji="1" lang="zh-CN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4" y="1561356"/>
            <a:ext cx="8451531" cy="3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1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261" y="523876"/>
            <a:ext cx="2219854" cy="48021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667" dirty="0"/>
              <a:t>个人经历概述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28669"/>
              </p:ext>
            </p:extLst>
          </p:nvPr>
        </p:nvGraphicFramePr>
        <p:xfrm>
          <a:off x="1152262" y="2466795"/>
          <a:ext cx="7020138" cy="2730967"/>
        </p:xfrm>
        <a:graphic>
          <a:graphicData uri="http://schemas.openxmlformats.org/drawingml/2006/table">
            <a:tbl>
              <a:tblPr>
                <a:solidFill>
                  <a:srgbClr val="D1E3EB"/>
                </a:solidFill>
              </a:tblPr>
              <a:tblGrid>
                <a:gridCol w="2240875"/>
                <a:gridCol w="2439003"/>
                <a:gridCol w="2340260"/>
              </a:tblGrid>
              <a:tr h="3119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时间节点</a:t>
                      </a:r>
                    </a:p>
                  </a:txBody>
                  <a:tcPr marL="76208" marR="76208" marT="38113" marB="3811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公司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部门</a:t>
                      </a:r>
                    </a:p>
                  </a:txBody>
                  <a:tcPr marL="76208" marR="76208" marT="38113" marB="3811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项目</a:t>
                      </a:r>
                    </a:p>
                  </a:txBody>
                  <a:tcPr marL="76208" marR="76208" marT="38113" marB="3811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408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2016.3~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今</a:t>
                      </a: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腾讯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即通产品部</a:t>
                      </a: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TIM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2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2014.5~2016.3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腾讯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即通产品部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来电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019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2014.1~2014.5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腾讯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即通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产品部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手机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QQ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20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2013.1~2014.1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腾讯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云平台部</a:t>
                      </a: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微云</a:t>
                      </a: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6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2010.6~2012.10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新浪        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实习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自主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创业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毕业后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Franklin Gothic Book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新浪微博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几米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类似陌陌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76208" marR="76208" marT="38113" marB="3811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4" name="Freeform 17"/>
          <p:cNvSpPr>
            <a:spLocks/>
          </p:cNvSpPr>
          <p:nvPr/>
        </p:nvSpPr>
        <p:spPr bwMode="auto">
          <a:xfrm>
            <a:off x="1212268" y="1609663"/>
            <a:ext cx="6960133" cy="540060"/>
          </a:xfrm>
          <a:custGeom>
            <a:avLst/>
            <a:gdLst>
              <a:gd name="T0" fmla="*/ 0 w 15733"/>
              <a:gd name="T1" fmla="*/ 98 h 1815"/>
              <a:gd name="T2" fmla="*/ 0 w 15733"/>
              <a:gd name="T3" fmla="*/ 272 h 1815"/>
              <a:gd name="T4" fmla="*/ 3087 w 15733"/>
              <a:gd name="T5" fmla="*/ 272 h 1815"/>
              <a:gd name="T6" fmla="*/ 3087 w 15733"/>
              <a:gd name="T7" fmla="*/ 376 h 1815"/>
              <a:gd name="T8" fmla="*/ 3255 w 15733"/>
              <a:gd name="T9" fmla="*/ 184 h 1815"/>
              <a:gd name="T10" fmla="*/ 3084 w 15733"/>
              <a:gd name="T11" fmla="*/ 0 h 1815"/>
              <a:gd name="T12" fmla="*/ 3084 w 15733"/>
              <a:gd name="T13" fmla="*/ 92 h 1815"/>
              <a:gd name="T14" fmla="*/ 0 w 15733"/>
              <a:gd name="T15" fmla="*/ 98 h 18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733" h="1815">
                <a:moveTo>
                  <a:pt x="0" y="474"/>
                </a:moveTo>
                <a:lnTo>
                  <a:pt x="0" y="1315"/>
                </a:lnTo>
                <a:lnTo>
                  <a:pt x="14923" y="1315"/>
                </a:lnTo>
                <a:lnTo>
                  <a:pt x="14923" y="1815"/>
                </a:lnTo>
                <a:lnTo>
                  <a:pt x="15733" y="887"/>
                </a:lnTo>
                <a:lnTo>
                  <a:pt x="14908" y="0"/>
                </a:lnTo>
                <a:lnTo>
                  <a:pt x="14908" y="444"/>
                </a:lnTo>
                <a:lnTo>
                  <a:pt x="0" y="474"/>
                </a:lnTo>
                <a:close/>
              </a:path>
            </a:pathLst>
          </a:custGeom>
          <a:gradFill rotWithShape="1">
            <a:gsLst>
              <a:gs pos="0">
                <a:srgbClr val="4BACC6"/>
              </a:gs>
              <a:gs pos="100000">
                <a:schemeClr val="accent1">
                  <a:alpha val="89998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/>
          <a:lstStyle/>
          <a:p>
            <a:endParaRPr lang="zh-CN" altLang="en-US" sz="1500"/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568788" y="1369636"/>
            <a:ext cx="0" cy="60006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50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568789" y="1725573"/>
            <a:ext cx="63014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413444" y="1721470"/>
            <a:ext cx="63014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68789" y="139433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Microsoft YaHei" charset="-122"/>
                <a:ea typeface="Microsoft YaHei" charset="-122"/>
                <a:cs typeface="Microsoft YaHei" charset="-122"/>
              </a:rPr>
              <a:t>毕业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4402712" y="1402077"/>
            <a:ext cx="0" cy="60006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500"/>
          </a:p>
        </p:txBody>
      </p:sp>
      <p:sp>
        <p:nvSpPr>
          <p:cNvPr id="3" name="文本框 2"/>
          <p:cNvSpPr txBox="1"/>
          <p:nvPr/>
        </p:nvSpPr>
        <p:spPr>
          <a:xfrm>
            <a:off x="4391981" y="139433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Microsoft YaHei" charset="-122"/>
                <a:ea typeface="Microsoft YaHei" charset="-122"/>
                <a:cs typeface="Microsoft YaHei" charset="-122"/>
              </a:rPr>
              <a:t>加入腾讯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2973284" y="1721470"/>
            <a:ext cx="63014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2962552" y="1402077"/>
            <a:ext cx="0" cy="60006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500"/>
          </a:p>
        </p:txBody>
      </p:sp>
      <p:sp>
        <p:nvSpPr>
          <p:cNvPr id="13" name="文本框 12"/>
          <p:cNvSpPr txBox="1"/>
          <p:nvPr/>
        </p:nvSpPr>
        <p:spPr>
          <a:xfrm>
            <a:off x="2951821" y="139433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Microsoft YaHei" charset="-122"/>
                <a:ea typeface="Microsoft YaHei" charset="-122"/>
                <a:cs typeface="Microsoft YaHei" charset="-122"/>
              </a:rPr>
              <a:t>自主创业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7032274" y="1717373"/>
            <a:ext cx="63014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00" b="1" dirty="0" smtClean="0">
                <a:solidFill>
                  <a:schemeClr val="bg1"/>
                </a:solidFill>
              </a:rPr>
              <a:t>2017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1286935" y="2077413"/>
            <a:ext cx="6885466" cy="180020"/>
          </a:xfrm>
          <a:custGeom>
            <a:avLst/>
            <a:gdLst>
              <a:gd name="T0" fmla="*/ 3168 w 15827"/>
              <a:gd name="T1" fmla="*/ 0 h 444"/>
              <a:gd name="T2" fmla="*/ 3274 w 15827"/>
              <a:gd name="T3" fmla="*/ 54 h 444"/>
              <a:gd name="T4" fmla="*/ 3062 w 15827"/>
              <a:gd name="T5" fmla="*/ 92 h 444"/>
              <a:gd name="T6" fmla="*/ 3076 w 15827"/>
              <a:gd name="T7" fmla="*/ 78 h 444"/>
              <a:gd name="T8" fmla="*/ 0 w 15827"/>
              <a:gd name="T9" fmla="*/ 71 h 444"/>
              <a:gd name="T10" fmla="*/ 36 w 15827"/>
              <a:gd name="T11" fmla="*/ 35 h 444"/>
              <a:gd name="T12" fmla="*/ 3119 w 15827"/>
              <a:gd name="T13" fmla="*/ 35 h 444"/>
              <a:gd name="T14" fmla="*/ 3168 w 158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27" h="444">
                <a:moveTo>
                  <a:pt x="15315" y="0"/>
                </a:moveTo>
                <a:lnTo>
                  <a:pt x="15827" y="260"/>
                </a:lnTo>
                <a:lnTo>
                  <a:pt x="14803" y="444"/>
                </a:lnTo>
                <a:lnTo>
                  <a:pt x="14872" y="375"/>
                </a:lnTo>
                <a:lnTo>
                  <a:pt x="0" y="345"/>
                </a:lnTo>
                <a:lnTo>
                  <a:pt x="176" y="168"/>
                </a:lnTo>
                <a:lnTo>
                  <a:pt x="15076" y="168"/>
                </a:lnTo>
                <a:lnTo>
                  <a:pt x="15315" y="0"/>
                </a:lnTo>
                <a:close/>
              </a:path>
            </a:pathLst>
          </a:custGeom>
          <a:solidFill>
            <a:srgbClr val="B1B1B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24211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30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23"/>
    </mc:Choice>
    <mc:Fallback xmlns="">
      <p:transition spd="slow" advTm="4552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2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流程</a:t>
            </a:r>
            <a:endParaRPr kumimoji="1"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9" y="625252"/>
            <a:ext cx="8001000" cy="99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7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00261 -0.91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45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19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r>
              <a:rPr kumimoji="1" lang="en-US" altLang="zh-CN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效果数据</a:t>
            </a:r>
            <a:endParaRPr kumimoji="1" lang="zh-CN" altLang="en-US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57540"/>
              </p:ext>
            </p:extLst>
          </p:nvPr>
        </p:nvGraphicFramePr>
        <p:xfrm>
          <a:off x="702350" y="1273324"/>
          <a:ext cx="4752527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7744"/>
                <a:gridCol w="28447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修复速度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修复前后文件对比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0.45MB/S</a:t>
                      </a:r>
                      <a:endParaRPr lang="zh-CN" altLang="en-US" sz="20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3164KB  </a:t>
                      </a:r>
                      <a:r>
                        <a:rPr lang="en-US" altLang="zh-CN" sz="20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  <a:sym typeface="Wingdings" charset="2"/>
                        </a:rPr>
                        <a:t> 1964KB</a:t>
                      </a:r>
                      <a:endParaRPr lang="zh-CN" altLang="en-US" sz="20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2350" y="286371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官方修复算法速度还能提升么？</a:t>
            </a:r>
          </a:p>
        </p:txBody>
      </p:sp>
    </p:spTree>
    <p:extLst>
      <p:ext uri="{BB962C8B-B14F-4D97-AF65-F5344CB8AC3E}">
        <p14:creationId xmlns:p14="http://schemas.microsoft.com/office/powerpoint/2010/main" val="698721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20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491113" y="1960933"/>
            <a:ext cx="1193721" cy="3693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dk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09766" y="1212173"/>
            <a:ext cx="2476254" cy="3085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Rectangle 15"/>
          <p:cNvSpPr/>
          <p:nvPr/>
        </p:nvSpPr>
        <p:spPr>
          <a:xfrm>
            <a:off x="2059630" y="1905130"/>
            <a:ext cx="1848206" cy="39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 err="1"/>
              <a:t>Tokenizer</a:t>
            </a:r>
            <a:endParaRPr kumimoji="1" lang="zh-CN" altLang="en-US" sz="2000" dirty="0"/>
          </a:p>
        </p:txBody>
      </p:sp>
      <p:sp>
        <p:nvSpPr>
          <p:cNvPr id="16" name="Rectangle 16"/>
          <p:cNvSpPr/>
          <p:nvPr/>
        </p:nvSpPr>
        <p:spPr>
          <a:xfrm>
            <a:off x="2059631" y="2649359"/>
            <a:ext cx="1848205" cy="43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Parser</a:t>
            </a:r>
            <a:endParaRPr kumimoji="1" lang="zh-CN" altLang="en-US" sz="2000" dirty="0"/>
          </a:p>
        </p:txBody>
      </p:sp>
      <p:sp>
        <p:nvSpPr>
          <p:cNvPr id="17" name="Rectangle 17"/>
          <p:cNvSpPr/>
          <p:nvPr/>
        </p:nvSpPr>
        <p:spPr>
          <a:xfrm>
            <a:off x="2059630" y="3387616"/>
            <a:ext cx="1848753" cy="421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Generator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860883" y="1209902"/>
            <a:ext cx="2565507" cy="3087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Rectangle 12"/>
          <p:cNvSpPr/>
          <p:nvPr/>
        </p:nvSpPr>
        <p:spPr>
          <a:xfrm>
            <a:off x="5076907" y="1727414"/>
            <a:ext cx="1930827" cy="391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B-Tree</a:t>
            </a:r>
            <a:endParaRPr kumimoji="1" lang="zh-CN" altLang="en-US" sz="2000" dirty="0"/>
          </a:p>
        </p:txBody>
      </p:sp>
      <p:sp>
        <p:nvSpPr>
          <p:cNvPr id="20" name="Rectangle 13"/>
          <p:cNvSpPr/>
          <p:nvPr/>
        </p:nvSpPr>
        <p:spPr>
          <a:xfrm>
            <a:off x="5076907" y="3028534"/>
            <a:ext cx="1944216" cy="395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Pager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09766" y="12460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执行引擎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6912" y="1209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后端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2862827"/>
            <a:ext cx="1193721" cy="3693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新表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写入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335414" y="2454048"/>
            <a:ext cx="476074" cy="3906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28914" y="2421072"/>
            <a:ext cx="12268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mr-IN" altLang="zh-CN" dirty="0" err="1"/>
              <a:t>B-tree</a:t>
            </a:r>
            <a:r>
              <a:rPr lang="zh-CN" altLang="mr-IN" dirty="0"/>
              <a:t>平衡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28914" y="3754952"/>
            <a:ext cx="13649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Sync/journal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19" idx="2"/>
          </p:cNvCxnSpPr>
          <p:nvPr/>
        </p:nvCxnSpPr>
        <p:spPr>
          <a:xfrm flipH="1" flipV="1">
            <a:off x="6042321" y="2119218"/>
            <a:ext cx="6694" cy="269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6097213" y="3461590"/>
            <a:ext cx="6694" cy="269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4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68344" y="5377780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21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自主解析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</a:p>
        </p:txBody>
      </p:sp>
    </p:spTree>
    <p:extLst>
      <p:ext uri="{BB962C8B-B14F-4D97-AF65-F5344CB8AC3E}">
        <p14:creationId xmlns:p14="http://schemas.microsoft.com/office/powerpoint/2010/main" val="194863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22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存储模型 </a:t>
            </a:r>
            <a:r>
              <a:rPr kumimoji="1" lang="mr-IN" altLang="zh-CN" b="0" dirty="0" smtClean="0"/>
              <a:t>–</a:t>
            </a:r>
            <a:r>
              <a:rPr kumimoji="1" lang="zh-CN" altLang="en-US" b="0" dirty="0" smtClean="0"/>
              <a:t> 页面结构</a:t>
            </a:r>
            <a:endParaRPr kumimoji="1" lang="zh-CN" altLang="en-US" b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2452"/>
            <a:ext cx="8224978" cy="481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7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23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存储模型 </a:t>
            </a:r>
            <a:r>
              <a:rPr kumimoji="1" lang="mr-IN" altLang="zh-CN" b="0" dirty="0" smtClean="0"/>
              <a:t>–</a:t>
            </a:r>
            <a:r>
              <a:rPr kumimoji="1" lang="zh-CN" altLang="en-US" b="0" dirty="0" smtClean="0"/>
              <a:t> 页面溢出 </a:t>
            </a:r>
            <a:endParaRPr kumimoji="1" lang="zh-CN" altLang="en-US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625252"/>
            <a:ext cx="4462408" cy="46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07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24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存储模型</a:t>
            </a:r>
            <a:endParaRPr kumimoji="1" lang="zh-CN" altLang="en-US" b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27749"/>
              </p:ext>
            </p:extLst>
          </p:nvPr>
        </p:nvGraphicFramePr>
        <p:xfrm>
          <a:off x="406256" y="1515598"/>
          <a:ext cx="2363824" cy="1854200"/>
        </p:xfrm>
        <a:graphic>
          <a:graphicData uri="http://schemas.openxmlformats.org/drawingml/2006/table">
            <a:tbl>
              <a:tblPr firstRow="1" bandRow="1"/>
              <a:tblGrid>
                <a:gridCol w="2363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b-tree page header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The cell pointer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Unallocated 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The cell content area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The reserved region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91979" y="3644952"/>
            <a:ext cx="119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Btree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42819"/>
              </p:ext>
            </p:extLst>
          </p:nvPr>
        </p:nvGraphicFramePr>
        <p:xfrm>
          <a:off x="3491879" y="342118"/>
          <a:ext cx="5122947" cy="2346960"/>
        </p:xfrm>
        <a:graphic>
          <a:graphicData uri="http://schemas.openxmlformats.org/drawingml/2006/table">
            <a:tbl>
              <a:tblPr firstRow="1" bandRow="1"/>
              <a:tblGrid>
                <a:gridCol w="792088"/>
                <a:gridCol w="648072"/>
                <a:gridCol w="3682787"/>
              </a:tblGrid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offset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type.</a:t>
                      </a:r>
                      <a:endParaRPr lang="zh-CN" altLang="en-US" sz="160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Byte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offset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to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first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free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block</a:t>
                      </a:r>
                      <a:endParaRPr lang="zh-CN" altLang="en-US" sz="160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cells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this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page</a:t>
                      </a:r>
                      <a:endParaRPr lang="zh-CN" altLang="en-US" sz="160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First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byte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cell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content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area</a:t>
                      </a:r>
                      <a:endParaRPr lang="zh-CN" altLang="en-US" sz="160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fragmented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free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bytes</a:t>
                      </a:r>
                      <a:endParaRPr lang="zh-CN" altLang="en-US" sz="160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right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child.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Omitted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leaves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45962"/>
              </p:ext>
            </p:extLst>
          </p:nvPr>
        </p:nvGraphicFramePr>
        <p:xfrm>
          <a:off x="3491879" y="2787777"/>
          <a:ext cx="5122948" cy="2499360"/>
        </p:xfrm>
        <a:graphic>
          <a:graphicData uri="http://schemas.openxmlformats.org/drawingml/2006/table">
            <a:tbl>
              <a:tblPr firstRow="1" bandRow="1"/>
              <a:tblGrid>
                <a:gridCol w="1080121"/>
                <a:gridCol w="4042827"/>
              </a:tblGrid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/>
                        <a:t>DataType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4-byte integer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number of left child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bytes of payload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Rowid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array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4-byte integer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number of first overflow page</a:t>
                      </a:r>
                      <a:endParaRPr lang="zh-CN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 rot="20362446">
            <a:off x="2878163" y="1487815"/>
            <a:ext cx="50405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 rot="1267933">
            <a:off x="2835614" y="3098317"/>
            <a:ext cx="590729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96516" y="111242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Header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43586" y="278281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214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25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/>
              <a:t>SQLite</a:t>
            </a:r>
            <a:r>
              <a:rPr kumimoji="1" lang="zh-CN" altLang="en-US" b="0" dirty="0"/>
              <a:t>存储模型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1118" y="1058713"/>
            <a:ext cx="5545138" cy="3382963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9" name="直接连接符 6"/>
          <p:cNvCxnSpPr>
            <a:cxnSpLocks noChangeShapeType="1"/>
          </p:cNvCxnSpPr>
          <p:nvPr/>
        </p:nvCxnSpPr>
        <p:spPr bwMode="auto">
          <a:xfrm>
            <a:off x="1331118" y="1561951"/>
            <a:ext cx="5545138" cy="0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331118" y="2081063"/>
            <a:ext cx="5545138" cy="0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0"/>
          <p:cNvCxnSpPr>
            <a:cxnSpLocks noChangeShapeType="1"/>
          </p:cNvCxnSpPr>
          <p:nvPr/>
        </p:nvCxnSpPr>
        <p:spPr bwMode="auto">
          <a:xfrm>
            <a:off x="1331118" y="3938438"/>
            <a:ext cx="5545138" cy="0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1"/>
          <p:cNvCxnSpPr>
            <a:cxnSpLocks noChangeShapeType="1"/>
          </p:cNvCxnSpPr>
          <p:nvPr/>
        </p:nvCxnSpPr>
        <p:spPr bwMode="auto">
          <a:xfrm>
            <a:off x="1323325" y="3433613"/>
            <a:ext cx="5545138" cy="0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2"/>
          <p:cNvCxnSpPr>
            <a:cxnSpLocks noChangeShapeType="1"/>
          </p:cNvCxnSpPr>
          <p:nvPr/>
        </p:nvCxnSpPr>
        <p:spPr bwMode="auto">
          <a:xfrm>
            <a:off x="5291931" y="1058713"/>
            <a:ext cx="0" cy="503238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4"/>
          <p:cNvCxnSpPr>
            <a:cxnSpLocks noChangeShapeType="1"/>
          </p:cNvCxnSpPr>
          <p:nvPr/>
        </p:nvCxnSpPr>
        <p:spPr bwMode="auto">
          <a:xfrm>
            <a:off x="5723731" y="1058713"/>
            <a:ext cx="0" cy="503238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5"/>
          <p:cNvCxnSpPr>
            <a:cxnSpLocks noChangeShapeType="1"/>
          </p:cNvCxnSpPr>
          <p:nvPr/>
        </p:nvCxnSpPr>
        <p:spPr bwMode="auto">
          <a:xfrm>
            <a:off x="6155531" y="1060301"/>
            <a:ext cx="0" cy="503237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6"/>
          <p:cNvCxnSpPr>
            <a:cxnSpLocks noChangeShapeType="1"/>
          </p:cNvCxnSpPr>
          <p:nvPr/>
        </p:nvCxnSpPr>
        <p:spPr bwMode="auto">
          <a:xfrm>
            <a:off x="6515893" y="1060301"/>
            <a:ext cx="0" cy="503237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7"/>
          <p:cNvCxnSpPr>
            <a:cxnSpLocks noChangeShapeType="1"/>
          </p:cNvCxnSpPr>
          <p:nvPr/>
        </p:nvCxnSpPr>
        <p:spPr bwMode="auto">
          <a:xfrm>
            <a:off x="1762918" y="1576238"/>
            <a:ext cx="0" cy="504825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8"/>
          <p:cNvCxnSpPr>
            <a:cxnSpLocks noChangeShapeType="1"/>
          </p:cNvCxnSpPr>
          <p:nvPr/>
        </p:nvCxnSpPr>
        <p:spPr bwMode="auto">
          <a:xfrm>
            <a:off x="2183606" y="1576238"/>
            <a:ext cx="0" cy="504825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4"/>
          <p:cNvCxnSpPr>
            <a:cxnSpLocks noChangeShapeType="1"/>
          </p:cNvCxnSpPr>
          <p:nvPr/>
        </p:nvCxnSpPr>
        <p:spPr bwMode="auto">
          <a:xfrm>
            <a:off x="4325292" y="3433613"/>
            <a:ext cx="0" cy="503238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6"/>
          <p:cNvCxnSpPr>
            <a:cxnSpLocks noChangeShapeType="1"/>
          </p:cNvCxnSpPr>
          <p:nvPr/>
        </p:nvCxnSpPr>
        <p:spPr bwMode="auto">
          <a:xfrm>
            <a:off x="5477420" y="3433564"/>
            <a:ext cx="0" cy="503237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2683668" y="1126976"/>
            <a:ext cx="1506538" cy="369887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17375E"/>
                </a:solidFill>
              </a:rPr>
              <a:t>Page header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2679698" y="1655614"/>
            <a:ext cx="1510507" cy="3683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17375E"/>
                </a:solidFill>
              </a:rPr>
              <a:t>Cell pointers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1344515" y="3537177"/>
            <a:ext cx="1075084" cy="338554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17375E"/>
                </a:solidFill>
              </a:rPr>
              <a:t>chind_ptr</a:t>
            </a:r>
            <a:endParaRPr lang="en-US" altLang="zh-CN" sz="1600" dirty="0">
              <a:solidFill>
                <a:srgbClr val="17375E"/>
              </a:solidFill>
            </a:endParaRPr>
          </a:p>
        </p:txBody>
      </p:sp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2288385" y="3531244"/>
            <a:ext cx="1062037" cy="338137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17375E"/>
                </a:solidFill>
              </a:rPr>
              <a:t>data_size</a:t>
            </a:r>
            <a:endParaRPr lang="en-US" altLang="zh-CN" sz="1600" dirty="0">
              <a:solidFill>
                <a:srgbClr val="17375E"/>
              </a:solidFill>
            </a:endParaRPr>
          </a:p>
        </p:txBody>
      </p:sp>
      <p:sp>
        <p:nvSpPr>
          <p:cNvPr id="29" name="TextBox 33"/>
          <p:cNvSpPr txBox="1">
            <a:spLocks noChangeArrowheads="1"/>
          </p:cNvSpPr>
          <p:nvPr/>
        </p:nvSpPr>
        <p:spPr bwMode="auto">
          <a:xfrm>
            <a:off x="3375891" y="3506152"/>
            <a:ext cx="982663" cy="3381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17375E"/>
                </a:solidFill>
              </a:rPr>
              <a:t>key_size</a:t>
            </a:r>
            <a:endParaRPr lang="en-US" altLang="zh-CN" sz="1600" dirty="0">
              <a:solidFill>
                <a:srgbClr val="17375E"/>
              </a:solidFill>
            </a:endParaRP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5503529" y="3527762"/>
            <a:ext cx="1301750" cy="338138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17375E"/>
                </a:solidFill>
              </a:rPr>
              <a:t>overflow_ptr</a:t>
            </a: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4505007" y="3531244"/>
            <a:ext cx="901700" cy="33813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17375E"/>
                </a:solidFill>
              </a:rPr>
              <a:t>payload</a:t>
            </a:r>
          </a:p>
        </p:txBody>
      </p:sp>
      <p:sp>
        <p:nvSpPr>
          <p:cNvPr id="32" name="TextBox 36"/>
          <p:cNvSpPr txBox="1">
            <a:spLocks noChangeArrowheads="1"/>
          </p:cNvSpPr>
          <p:nvPr/>
        </p:nvSpPr>
        <p:spPr bwMode="auto">
          <a:xfrm>
            <a:off x="3859311" y="3022574"/>
            <a:ext cx="582613" cy="369888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17375E"/>
                </a:solidFill>
              </a:rPr>
              <a:t>Cell</a:t>
            </a:r>
          </a:p>
        </p:txBody>
      </p:sp>
      <p:cxnSp>
        <p:nvCxnSpPr>
          <p:cNvPr id="33" name="直接箭头连接符 21503"/>
          <p:cNvCxnSpPr>
            <a:cxnSpLocks noChangeShapeType="1"/>
          </p:cNvCxnSpPr>
          <p:nvPr/>
        </p:nvCxnSpPr>
        <p:spPr bwMode="auto">
          <a:xfrm>
            <a:off x="1588988" y="1850801"/>
            <a:ext cx="0" cy="1582812"/>
          </a:xfrm>
          <a:prstGeom prst="straightConnector1">
            <a:avLst/>
          </a:prstGeom>
          <a:ln w="6350">
            <a:headEnd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5"/>
          <p:cNvCxnSpPr>
            <a:cxnSpLocks noChangeShapeType="1"/>
          </p:cNvCxnSpPr>
          <p:nvPr/>
        </p:nvCxnSpPr>
        <p:spPr bwMode="auto">
          <a:xfrm>
            <a:off x="3350422" y="3447901"/>
            <a:ext cx="0" cy="504825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3"/>
          <p:cNvCxnSpPr>
            <a:cxnSpLocks noChangeShapeType="1"/>
          </p:cNvCxnSpPr>
          <p:nvPr/>
        </p:nvCxnSpPr>
        <p:spPr bwMode="auto">
          <a:xfrm>
            <a:off x="2288385" y="3447901"/>
            <a:ext cx="0" cy="504825"/>
          </a:xfrm>
          <a:prstGeom prst="line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1348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26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 smtClean="0"/>
              <a:t>自主解析修复</a:t>
            </a:r>
            <a:endParaRPr kumimoji="1"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9268"/>
            <a:ext cx="8358832" cy="42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52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27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/>
              <a:t>自主解析修复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41490"/>
              </p:ext>
            </p:extLst>
          </p:nvPr>
        </p:nvGraphicFramePr>
        <p:xfrm>
          <a:off x="638745" y="997853"/>
          <a:ext cx="6309519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32031"/>
                <a:gridCol w="1332031"/>
                <a:gridCol w="1986294"/>
                <a:gridCol w="16591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修复方式</a:t>
                      </a:r>
                      <a:endParaRPr lang="zh-CN" altLang="en-US" sz="18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源文件</a:t>
                      </a:r>
                      <a:endParaRPr lang="zh-CN" altLang="en-US" sz="18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修复后</a:t>
                      </a:r>
                      <a:endParaRPr lang="zh-CN" altLang="en-US" sz="18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耗时</a:t>
                      </a:r>
                      <a:endParaRPr lang="zh-CN" altLang="en-US" sz="18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dump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3164KB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1963KB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6919ms</a:t>
                      </a:r>
                      <a:endParaRPr kumimoji="1"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3164KB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2640KB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3376ms</a:t>
                      </a:r>
                      <a:endParaRPr kumimoji="1"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dump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3888KB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2689KB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9169ms</a:t>
                      </a:r>
                      <a:endParaRPr kumimoji="1"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3888KB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3454KB</a:t>
                      </a:r>
                      <a:endParaRPr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4295ms</a:t>
                      </a:r>
                      <a:endParaRPr kumimoji="1" lang="zh-CN" altLang="en-US" sz="18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9552" y="3145532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修复速度对比：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Dump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0.45MB/S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解析：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0.92MB/S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7170" y="4225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成功率呢？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502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85147" y="5377780"/>
            <a:ext cx="2712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1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修复原理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自主解析修复原理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212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28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 smtClean="0"/>
              <a:t>修复成功率优化</a:t>
            </a:r>
            <a:endParaRPr kumimoji="1" lang="zh-CN" altLang="en-US"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15771"/>
              </p:ext>
            </p:extLst>
          </p:nvPr>
        </p:nvGraphicFramePr>
        <p:xfrm>
          <a:off x="1356320" y="1849388"/>
          <a:ext cx="609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B-tree</a:t>
                      </a:r>
                      <a:r>
                        <a:rPr lang="zh-CN" altLang="en-US" sz="1800" dirty="0" smtClean="0"/>
                        <a:t>类型（</a:t>
                      </a:r>
                      <a:r>
                        <a:rPr lang="en-US" altLang="zh-CN" sz="1800" dirty="0" smtClean="0"/>
                        <a:t>table/Index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表名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索引名</a:t>
                      </a:r>
                      <a:endParaRPr lang="zh-CN" altLang="en-US" sz="1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tbl_name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索引对应的表名</a:t>
                      </a:r>
                      <a:endParaRPr lang="zh-CN" altLang="en-US" sz="1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2"/>
                          </a:solidFill>
                        </a:rPr>
                        <a:t>root_page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B-tree</a:t>
                      </a:r>
                      <a:r>
                        <a:rPr lang="zh-CN" altLang="en-US" sz="1800" dirty="0" smtClean="0"/>
                        <a:t>根节点</a:t>
                      </a:r>
                      <a:r>
                        <a:rPr lang="en-US" altLang="zh-CN" sz="1800" dirty="0" smtClean="0"/>
                        <a:t>Page</a:t>
                      </a:r>
                      <a:r>
                        <a:rPr lang="zh-CN" altLang="en-US" sz="1800" dirty="0" smtClean="0"/>
                        <a:t>号</a:t>
                      </a:r>
                      <a:endParaRPr lang="zh-CN" altLang="en-US" sz="1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2"/>
                          </a:solidFill>
                        </a:rPr>
                        <a:t>sql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Table/Index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DDL</a:t>
                      </a:r>
                      <a:r>
                        <a:rPr lang="zh-CN" altLang="en-US" sz="1800" dirty="0" smtClean="0"/>
                        <a:t>语句</a:t>
                      </a:r>
                      <a:endParaRPr lang="zh-CN" altLang="en-US" sz="1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5493" y="9132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啥成功率不高？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7479" y="4297660"/>
            <a:ext cx="1680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sqlite_master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019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7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29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 smtClean="0"/>
              <a:t>修复成功率优化</a:t>
            </a:r>
            <a:endParaRPr kumimoji="1"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475656" y="782042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Master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表备份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1502122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备份时机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 smtClean="0">
              <a:solidFill>
                <a:srgbClr val="4E4E4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dirty="0" smtClean="0">
                <a:solidFill>
                  <a:srgbClr val="4E4E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文件有效性</a:t>
            </a:r>
            <a:endParaRPr lang="zh-CN" altLang="en-US" dirty="0">
              <a:solidFill>
                <a:srgbClr val="4E4E4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7664" y="3001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优化效果提升数据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660" y="3640296"/>
            <a:ext cx="271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30.4%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 </a:t>
            </a:r>
            <a:r>
              <a:rPr kumimoji="1" lang="en-US" altLang="zh-CN" dirty="0" smtClean="0">
                <a:solidFill>
                  <a:schemeClr val="accent2"/>
                </a:solidFill>
                <a:sym typeface="Wingdings"/>
              </a:rPr>
              <a:t>81.9%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en-US" altLang="zh-CN" dirty="0" smtClean="0">
                <a:sym typeface="Wingdings"/>
              </a:rPr>
              <a:t>---</a:t>
            </a:r>
            <a:r>
              <a:rPr kumimoji="1" lang="en-US" altLang="zh-CN" dirty="0" err="1" smtClean="0">
                <a:sym typeface="Wingdings"/>
              </a:rPr>
              <a:t>wechat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86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41866" y="5377780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30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自主解析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  <a:endParaRPr kumimoji="1" lang="zh-CN" altLang="en-US" sz="20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03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31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DB</a:t>
            </a:r>
            <a:r>
              <a:rPr kumimoji="1" lang="zh-CN" altLang="en-US" b="0" dirty="0" smtClean="0"/>
              <a:t>修复在</a:t>
            </a:r>
            <a:r>
              <a:rPr kumimoji="1" lang="en-US" altLang="zh-CN" b="0" dirty="0" smtClean="0"/>
              <a:t>QQ</a:t>
            </a:r>
            <a:r>
              <a:rPr kumimoji="1" lang="zh-CN" altLang="en-US" b="0" dirty="0" smtClean="0"/>
              <a:t>中的实践</a:t>
            </a:r>
            <a:endParaRPr kumimoji="1"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28754" y="7590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最终修复策略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6786" y="1297319"/>
            <a:ext cx="4389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Master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备份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待上线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)+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+Dump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修复多管齐下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8754" y="198984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修复成功率情况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65" y="2537135"/>
            <a:ext cx="4101455" cy="24806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8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41866" y="5377780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32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自主解析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84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33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DB</a:t>
            </a:r>
            <a:r>
              <a:rPr kumimoji="1" lang="zh-CN" altLang="en-US" b="0" dirty="0" smtClean="0"/>
              <a:t>性能优化</a:t>
            </a:r>
            <a:endParaRPr kumimoji="1"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017232" y="3503367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b="1" dirty="0" err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mmap</a:t>
            </a:r>
            <a:r>
              <a:rPr lang="zh-CN" altLang="en-US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优化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2976" y="4040626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PRAGMA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mmap_size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=XXX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1590" y="841276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索引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8806" y="190957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显式事务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7232" y="2666471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避免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重复编译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505" y="12069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使用整型代替字符串作为索引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808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34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DB</a:t>
            </a:r>
            <a:r>
              <a:rPr kumimoji="1" lang="zh-CN" altLang="en-US" b="0" dirty="0" smtClean="0"/>
              <a:t>性能优化</a:t>
            </a:r>
            <a:endParaRPr kumimoji="1"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697260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开启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WAL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273324"/>
            <a:ext cx="744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优势：并发读写，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fsync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操作更少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缺点：不能打开只读数据库，大量写操作情况下比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rollback-journal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稍慢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968" y="2496141"/>
            <a:ext cx="436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再优化：保留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WAL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文件大小，提升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性能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16496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提升效果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425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35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DB</a:t>
            </a:r>
            <a:r>
              <a:rPr kumimoji="1" lang="zh-CN" altLang="en-US" b="0" dirty="0" smtClean="0"/>
              <a:t>性能优化</a:t>
            </a:r>
            <a:endParaRPr kumimoji="1" lang="zh-CN" altLang="en-US" b="0" dirty="0"/>
          </a:p>
        </p:txBody>
      </p:sp>
      <p:sp>
        <p:nvSpPr>
          <p:cNvPr id="14" name="矩形 13"/>
          <p:cNvSpPr/>
          <p:nvPr/>
        </p:nvSpPr>
        <p:spPr>
          <a:xfrm>
            <a:off x="395536" y="59400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Cursor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实现优化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2" y="1747185"/>
            <a:ext cx="73025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96784"/>
            <a:ext cx="8039100" cy="219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440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52246" y="5385836"/>
            <a:ext cx="3577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 smtClean="0">
                <a:solidFill>
                  <a:srgbClr val="04AEDA"/>
                </a:solidFill>
              </a:rPr>
              <a:t>36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/>
              <a:t>SQLite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DB</a:t>
            </a:r>
            <a:r>
              <a:rPr kumimoji="1" lang="zh-CN" altLang="en-US" b="0" dirty="0"/>
              <a:t>性能优化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689899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禁用内存统计锁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3324"/>
            <a:ext cx="6362154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64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31796" y="1836739"/>
            <a:ext cx="40804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30043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484227" y="3299171"/>
            <a:ext cx="2880320" cy="194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23" name="Rectangle 22"/>
          <p:cNvSpPr/>
          <p:nvPr/>
        </p:nvSpPr>
        <p:spPr>
          <a:xfrm>
            <a:off x="992388" y="3299173"/>
            <a:ext cx="2880320" cy="198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21" name="Rectangle 20"/>
          <p:cNvSpPr/>
          <p:nvPr/>
        </p:nvSpPr>
        <p:spPr>
          <a:xfrm>
            <a:off x="971600" y="670008"/>
            <a:ext cx="2880320" cy="247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459736" y="686424"/>
            <a:ext cx="2880320" cy="240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6" name="13 CuadroTexto"/>
          <p:cNvSpPr txBox="1"/>
          <p:nvPr/>
        </p:nvSpPr>
        <p:spPr>
          <a:xfrm>
            <a:off x="7695527" y="5385836"/>
            <a:ext cx="2712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2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 smtClean="0"/>
              <a:t>SQLite</a:t>
            </a:r>
            <a:r>
              <a:rPr kumimoji="1" lang="zh-CN" altLang="en-US" b="0" dirty="0" smtClean="0"/>
              <a:t>体系结构</a:t>
            </a:r>
            <a:endParaRPr kumimoji="1" lang="zh-CN" alt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421715" y="1730991"/>
            <a:ext cx="1920213" cy="640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SQL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Command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Processor</a:t>
            </a:r>
            <a:endParaRPr kumimoji="1" lang="zh-CN" alt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31935" y="1159104"/>
            <a:ext cx="1920213" cy="39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Interface</a:t>
            </a:r>
            <a:endParaRPr kumimoji="1" lang="zh-CN" alt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21715" y="2529305"/>
            <a:ext cx="1920213" cy="391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Virtual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Machine</a:t>
            </a:r>
            <a:endParaRPr kumimoji="1" lang="zh-CN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36712" y="3696415"/>
            <a:ext cx="1921861" cy="391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B-Tree</a:t>
            </a:r>
            <a:endParaRPr kumimoji="1" lang="zh-CN" alt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38361" y="4239455"/>
            <a:ext cx="1920213" cy="395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Pager</a:t>
            </a:r>
            <a:endParaRPr kumimoji="1" lang="zh-CN" alt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51655" y="4762201"/>
            <a:ext cx="1920211" cy="40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Interface</a:t>
            </a:r>
            <a:endParaRPr kumimoji="1" lang="zh-CN" alt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856412" y="1263798"/>
            <a:ext cx="1920213" cy="39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 err="1"/>
              <a:t>Tokenizer</a:t>
            </a:r>
            <a:endParaRPr kumimoji="1" lang="zh-CN" alt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876852" y="1892278"/>
            <a:ext cx="1920213" cy="39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Parser</a:t>
            </a:r>
            <a:endParaRPr kumimoji="1" lang="zh-CN" alt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856412" y="2432016"/>
            <a:ext cx="1920213" cy="531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Generator</a:t>
            </a:r>
            <a:endParaRPr kumimoji="1" lang="zh-CN" alt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813677" y="3892316"/>
            <a:ext cx="1920213" cy="392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Utilities</a:t>
            </a:r>
            <a:endParaRPr kumimoji="1" lang="zh-CN" alt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813677" y="4552059"/>
            <a:ext cx="1920213" cy="420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/>
              <a:t>Test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endParaRPr kumimoji="1"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833" y="693694"/>
            <a:ext cx="75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Core</a:t>
            </a:r>
            <a:endParaRPr kumimoji="1"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7723" y="719997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Compiler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2388" y="3286046"/>
            <a:ext cx="1062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Backend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4227" y="329806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Accessories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2165480" y="1551982"/>
            <a:ext cx="299003" cy="246276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0" name="Down Arrow 29"/>
          <p:cNvSpPr/>
          <p:nvPr/>
        </p:nvSpPr>
        <p:spPr>
          <a:xfrm>
            <a:off x="2224312" y="2336268"/>
            <a:ext cx="256100" cy="271943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1" name="Down Arrow 30"/>
          <p:cNvSpPr/>
          <p:nvPr/>
        </p:nvSpPr>
        <p:spPr>
          <a:xfrm>
            <a:off x="2237740" y="3063403"/>
            <a:ext cx="216528" cy="397063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2" name="Down Arrow 31"/>
          <p:cNvSpPr/>
          <p:nvPr/>
        </p:nvSpPr>
        <p:spPr>
          <a:xfrm>
            <a:off x="2181953" y="4067451"/>
            <a:ext cx="299248" cy="217743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3" name="Down Arrow 32"/>
          <p:cNvSpPr/>
          <p:nvPr/>
        </p:nvSpPr>
        <p:spPr>
          <a:xfrm>
            <a:off x="2189455" y="4587204"/>
            <a:ext cx="290957" cy="237174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4" name="Down Arrow 33"/>
          <p:cNvSpPr/>
          <p:nvPr/>
        </p:nvSpPr>
        <p:spPr>
          <a:xfrm rot="14626247">
            <a:off x="3980054" y="1400881"/>
            <a:ext cx="198974" cy="89588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5" name="Down Arrow 34"/>
          <p:cNvSpPr/>
          <p:nvPr/>
        </p:nvSpPr>
        <p:spPr>
          <a:xfrm rot="6971765">
            <a:off x="4020713" y="2016224"/>
            <a:ext cx="207229" cy="89588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6" name="Down Arrow 35"/>
          <p:cNvSpPr/>
          <p:nvPr/>
        </p:nvSpPr>
        <p:spPr>
          <a:xfrm>
            <a:off x="5694598" y="1675381"/>
            <a:ext cx="239201" cy="21117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  <p:sp>
        <p:nvSpPr>
          <p:cNvPr id="37" name="Down Arrow 36"/>
          <p:cNvSpPr/>
          <p:nvPr/>
        </p:nvSpPr>
        <p:spPr>
          <a:xfrm>
            <a:off x="5694597" y="2285155"/>
            <a:ext cx="239201" cy="235603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9438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740352" y="541754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3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491769" y="661460"/>
            <a:ext cx="3962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7297" y="251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要点导览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73" y="1177314"/>
            <a:ext cx="3840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基础框架回顾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损坏修复</a:t>
            </a: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性能优化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1742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现状背景介绍</a:t>
            </a: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官方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Dump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自主解析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修复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444471" indent="-444471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修复在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QQ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中的使用</a:t>
            </a:r>
          </a:p>
        </p:txBody>
      </p:sp>
    </p:spTree>
    <p:extLst>
      <p:ext uri="{BB962C8B-B14F-4D97-AF65-F5344CB8AC3E}">
        <p14:creationId xmlns:p14="http://schemas.microsoft.com/office/powerpoint/2010/main" val="18602926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4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数据库是如何被损坏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endParaRPr kumimoji="1" lang="zh-CN" altLang="en-US" b="0" dirty="0"/>
          </a:p>
        </p:txBody>
      </p:sp>
      <p:sp>
        <p:nvSpPr>
          <p:cNvPr id="38" name="Rectangle 37"/>
          <p:cNvSpPr/>
          <p:nvPr/>
        </p:nvSpPr>
        <p:spPr>
          <a:xfrm>
            <a:off x="251521" y="797564"/>
            <a:ext cx="7776744" cy="3786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solidFill>
                  <a:srgbClr val="353535"/>
                </a:solidFill>
                <a:latin typeface="Microsoft YaHei" charset="0"/>
                <a:ea typeface="Microsoft YaHei" charset="0"/>
                <a:cs typeface="Microsoft YaHei" charset="0"/>
              </a:rPr>
              <a:t>File overwrite by a rogue thread or process</a:t>
            </a:r>
            <a:endParaRPr lang="zh-CN" altLang="en-US" sz="2667" dirty="0">
              <a:solidFill>
                <a:srgbClr val="353535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File locking problems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Failure to sync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Disk Drive and Flash Memory Failures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Memory corruption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Other operating system problems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SQLite Configuration Errors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71463" indent="-571463">
              <a:buFont typeface="+mj-lt"/>
              <a:buAutoNum type="arabicPeriod"/>
            </a:pPr>
            <a:r>
              <a:rPr lang="en-US" altLang="zh-CN" sz="2667" dirty="0">
                <a:latin typeface="Microsoft YaHei" charset="0"/>
                <a:ea typeface="Microsoft YaHei" charset="0"/>
                <a:cs typeface="Microsoft YaHei" charset="0"/>
              </a:rPr>
              <a:t>Bugs in </a:t>
            </a:r>
            <a:r>
              <a:rPr lang="en-US" altLang="zh-CN" sz="2667" dirty="0" smtClean="0">
                <a:latin typeface="Microsoft YaHei" charset="0"/>
                <a:ea typeface="Microsoft YaHei" charset="0"/>
                <a:cs typeface="Microsoft YaHei" charset="0"/>
              </a:rPr>
              <a:t>SQLite</a:t>
            </a:r>
            <a:endParaRPr lang="en-US" altLang="zh-CN" sz="2667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2667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lang="zh-CN" altLang="en-US" sz="26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1" y="4617630"/>
            <a:ext cx="782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出现场景：存储空间不足，设备断电，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Crash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，存储设备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失败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29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5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数据库是如何被损坏</a:t>
            </a:r>
            <a:r>
              <a:rPr kumimoji="1" lang="zh-CN" altLang="en-US" b="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endParaRPr kumimoji="1" lang="zh-CN" altLang="en-US" b="0" dirty="0"/>
          </a:p>
        </p:txBody>
      </p:sp>
      <p:sp>
        <p:nvSpPr>
          <p:cNvPr id="2" name="矩形 1"/>
          <p:cNvSpPr/>
          <p:nvPr/>
        </p:nvSpPr>
        <p:spPr>
          <a:xfrm>
            <a:off x="863199" y="1264032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b="1" dirty="0">
                <a:solidFill>
                  <a:srgbClr val="000000"/>
                </a:solidFill>
                <a:latin typeface="Verdana" charset="0"/>
              </a:rPr>
              <a:t>PRAGMA </a:t>
            </a:r>
            <a:r>
              <a:rPr lang="en-US" altLang="zh-CN" dirty="0" smtClean="0">
                <a:solidFill>
                  <a:srgbClr val="4E4E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synchronous </a:t>
            </a:r>
            <a:r>
              <a:rPr lang="en-US" altLang="zh-CN" dirty="0">
                <a:solidFill>
                  <a:srgbClr val="4E4E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FULL</a:t>
            </a:r>
            <a:endParaRPr lang="en-US" altLang="zh-CN" i="0" dirty="0">
              <a:solidFill>
                <a:srgbClr val="4E4E4E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860" y="697260"/>
            <a:ext cx="23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463" indent="-571463">
              <a:buFont typeface="Wingdings" charset="2"/>
              <a:buChar char="n"/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Failure to sync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39" y="1843328"/>
            <a:ext cx="699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SQLite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的文件同步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机制设置为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即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要求每个事物的写操作是真的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flush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到文件里去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126" y="3010958"/>
            <a:ext cx="384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b="1" dirty="0">
                <a:solidFill>
                  <a:srgbClr val="000000"/>
                </a:solidFill>
                <a:latin typeface="Verdana" charset="0"/>
              </a:rPr>
              <a:t>PRAGMA </a:t>
            </a:r>
            <a:r>
              <a:rPr lang="nb-NO" altLang="zh-CN" b="1" dirty="0" err="1">
                <a:solidFill>
                  <a:srgbClr val="000000"/>
                </a:solidFill>
                <a:latin typeface="Verdana" charset="0"/>
              </a:rPr>
              <a:t>fullfsync</a:t>
            </a:r>
            <a:r>
              <a:rPr lang="nb-NO" altLang="zh-CN" b="1" dirty="0">
                <a:solidFill>
                  <a:srgbClr val="000000"/>
                </a:solidFill>
                <a:latin typeface="Verdana" charset="0"/>
              </a:rPr>
              <a:t> = </a:t>
            </a:r>
            <a:r>
              <a:rPr lang="nb-NO" altLang="zh-CN" i="1" dirty="0" err="1" smtClean="0">
                <a:solidFill>
                  <a:srgbClr val="000000"/>
                </a:solidFill>
                <a:latin typeface="Verdana" charset="0"/>
              </a:rPr>
              <a:t>boolean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1401" y="364029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严格保证写入顺序跟提交顺序一致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01448" y="3026227"/>
            <a:ext cx="954107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748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6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损坏异常表现</a:t>
            </a:r>
            <a:endParaRPr kumimoji="1" lang="zh-CN" alt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5" y="625252"/>
            <a:ext cx="8808634" cy="45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3 CuadroTexto"/>
          <p:cNvSpPr txBox="1"/>
          <p:nvPr/>
        </p:nvSpPr>
        <p:spPr>
          <a:xfrm>
            <a:off x="7695527" y="5385836"/>
            <a:ext cx="2712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04AEDA"/>
                </a:solidFill>
              </a:rPr>
              <a:t>7</a:t>
            </a:r>
            <a:endParaRPr lang="es-ES" sz="1333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9890" y="450027"/>
            <a:ext cx="28903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9964"/>
            <a:ext cx="239889" cy="7937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5454" y="107817"/>
            <a:ext cx="6923433" cy="308374"/>
          </a:xfrm>
        </p:spPr>
        <p:txBody>
          <a:bodyPr>
            <a:normAutofit fontScale="90000"/>
          </a:bodyPr>
          <a:lstStyle/>
          <a:p>
            <a:r>
              <a:rPr kumimoji="1" lang="zh-CN" altLang="en-US" b="0" dirty="0">
                <a:latin typeface="Microsoft YaHei" charset="0"/>
                <a:ea typeface="Microsoft YaHei" charset="0"/>
                <a:cs typeface="Microsoft YaHei" charset="0"/>
              </a:rPr>
              <a:t>损坏异常样本分析</a:t>
            </a:r>
            <a:endParaRPr kumimoji="1" lang="zh-CN" alt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86" y="889319"/>
            <a:ext cx="5982894" cy="2660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86" y="3549483"/>
            <a:ext cx="5982894" cy="12522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734" y="1391724"/>
            <a:ext cx="262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DatabaseErrorHandler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onCorruption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01" y="889319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层接口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459" y="2147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样本分析数据上报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168" y="3368595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Native-C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层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9944" y="3869342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SQLITE_CORRUPT_BKPT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7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1288</Words>
  <Application>Microsoft Macintosh PowerPoint</Application>
  <PresentationFormat>On-screen Show (16:10)</PresentationFormat>
  <Paragraphs>406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Franklin Gothic Book</vt:lpstr>
      <vt:lpstr>Mangal</vt:lpstr>
      <vt:lpstr>Microsoft YaHei</vt:lpstr>
      <vt:lpstr>Verdana</vt:lpstr>
      <vt:lpstr>Wingdings</vt:lpstr>
      <vt:lpstr>宋体</vt:lpstr>
      <vt:lpstr>微软雅黑</vt:lpstr>
      <vt:lpstr>Office 主题</vt:lpstr>
      <vt:lpstr>PowerPoint Presentation</vt:lpstr>
      <vt:lpstr>个人经历概述</vt:lpstr>
      <vt:lpstr>PowerPoint Presentation</vt:lpstr>
      <vt:lpstr>SQLite体系结构</vt:lpstr>
      <vt:lpstr>PowerPoint Presentation</vt:lpstr>
      <vt:lpstr>数据库是如何被损坏的</vt:lpstr>
      <vt:lpstr>数据库是如何被损坏的</vt:lpstr>
      <vt:lpstr>损坏异常表现</vt:lpstr>
      <vt:lpstr>损坏异常样本分析</vt:lpstr>
      <vt:lpstr>损坏异常样本分析  手Q内测版</vt:lpstr>
      <vt:lpstr>PageCount错误分析</vt:lpstr>
      <vt:lpstr>PageCount错误分析</vt:lpstr>
      <vt:lpstr>PageCount错误分析</vt:lpstr>
      <vt:lpstr>PageCount错误分析</vt:lpstr>
      <vt:lpstr>PowerPoint Presentation</vt:lpstr>
      <vt:lpstr>Dump修复-基本原理</vt:lpstr>
      <vt:lpstr>Dump修复-基本原理</vt:lpstr>
      <vt:lpstr>Dump修复-优化</vt:lpstr>
      <vt:lpstr>Dump修复-流程</vt:lpstr>
      <vt:lpstr>Dump修复-流程</vt:lpstr>
      <vt:lpstr>Dump修复-效果数据</vt:lpstr>
      <vt:lpstr>Dump修复</vt:lpstr>
      <vt:lpstr>PowerPoint Presentation</vt:lpstr>
      <vt:lpstr>SQLite存储模型 – 页面结构</vt:lpstr>
      <vt:lpstr>SQLite存储模型 – 页面溢出 </vt:lpstr>
      <vt:lpstr>SQLite存储模型</vt:lpstr>
      <vt:lpstr>SQLite存储模型</vt:lpstr>
      <vt:lpstr>自主解析修复</vt:lpstr>
      <vt:lpstr>自主解析修复</vt:lpstr>
      <vt:lpstr>修复成功率优化</vt:lpstr>
      <vt:lpstr>修复成功率优化</vt:lpstr>
      <vt:lpstr>PowerPoint Presentation</vt:lpstr>
      <vt:lpstr>DB修复在QQ中的实践</vt:lpstr>
      <vt:lpstr>PowerPoint Presentation</vt:lpstr>
      <vt:lpstr>SQLite DB性能优化</vt:lpstr>
      <vt:lpstr>SQLite DB性能优化</vt:lpstr>
      <vt:lpstr>SQLite DB性能优化</vt:lpstr>
      <vt:lpstr>SQLite DB性能优化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zula67911</cp:lastModifiedBy>
  <cp:revision>370</cp:revision>
  <dcterms:created xsi:type="dcterms:W3CDTF">2012-04-11T02:39:08Z</dcterms:created>
  <dcterms:modified xsi:type="dcterms:W3CDTF">2017-08-30T09:43:17Z</dcterms:modified>
</cp:coreProperties>
</file>