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258" r:id="rId3"/>
    <p:sldId id="259" r:id="rId4"/>
    <p:sldId id="261" r:id="rId5"/>
    <p:sldId id="273" r:id="rId6"/>
    <p:sldId id="282" r:id="rId7"/>
    <p:sldId id="283" r:id="rId8"/>
    <p:sldId id="286" r:id="rId9"/>
    <p:sldId id="285" r:id="rId10"/>
    <p:sldId id="284" r:id="rId11"/>
    <p:sldId id="289" r:id="rId12"/>
    <p:sldId id="288" r:id="rId13"/>
    <p:sldId id="287" r:id="rId14"/>
    <p:sldId id="293" r:id="rId15"/>
    <p:sldId id="290" r:id="rId16"/>
    <p:sldId id="294" r:id="rId17"/>
    <p:sldId id="296" r:id="rId18"/>
    <p:sldId id="297" r:id="rId19"/>
    <p:sldId id="298" r:id="rId20"/>
    <p:sldId id="295" r:id="rId21"/>
    <p:sldId id="299" r:id="rId22"/>
    <p:sldId id="300" r:id="rId23"/>
    <p:sldId id="301" r:id="rId24"/>
    <p:sldId id="302" r:id="rId25"/>
    <p:sldId id="303" r:id="rId26"/>
    <p:sldId id="304" r:id="rId27"/>
    <p:sldId id="306" r:id="rId28"/>
    <p:sldId id="305" r:id="rId29"/>
    <p:sldId id="307" r:id="rId30"/>
    <p:sldId id="266" r:id="rId31"/>
  </p:sldIdLst>
  <p:sldSz cx="9144000" cy="5143500" type="screen16x9"/>
  <p:notesSz cx="6858000" cy="9144000"/>
  <p:embeddedFontLst>
    <p:embeddedFont>
      <p:font typeface="Barlow" panose="00000500000000000000" pitchFamily="2" charset="0"/>
      <p:regular r:id="rId33"/>
      <p:bold r:id="rId34"/>
      <p:italic r:id="rId35"/>
      <p:boldItalic r:id="rId36"/>
    </p:embeddedFont>
    <p:embeddedFont>
      <p:font typeface="Barlow Light" panose="00000400000000000000" pitchFamily="2"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Raleway Thin"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831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75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9419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003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2564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103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854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417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2739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778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675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516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759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2986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9388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4999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3802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2947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7977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6822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66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7173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190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78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173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18100" y="1887705"/>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t>Excel Functions</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ED90A411-1CD7-40C6-84FC-1FFDAC4363B3}"/>
              </a:ext>
            </a:extLst>
          </p:cNvPr>
          <p:cNvPicPr>
            <a:picLocks noChangeAspect="1"/>
          </p:cNvPicPr>
          <p:nvPr/>
        </p:nvPicPr>
        <p:blipFill>
          <a:blip r:embed="rId3"/>
          <a:stretch>
            <a:fillRect/>
          </a:stretch>
        </p:blipFill>
        <p:spPr>
          <a:xfrm>
            <a:off x="169774" y="1757855"/>
            <a:ext cx="8271497" cy="1529255"/>
          </a:xfrm>
          <a:prstGeom prst="rect">
            <a:avLst/>
          </a:prstGeom>
        </p:spPr>
      </p:pic>
    </p:spTree>
    <p:extLst>
      <p:ext uri="{BB962C8B-B14F-4D97-AF65-F5344CB8AC3E}">
        <p14:creationId xmlns:p14="http://schemas.microsoft.com/office/powerpoint/2010/main" val="317599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07D87FE7-7AA0-4443-8214-D7BB0857A10C}"/>
              </a:ext>
            </a:extLst>
          </p:cNvPr>
          <p:cNvPicPr>
            <a:picLocks noChangeAspect="1"/>
          </p:cNvPicPr>
          <p:nvPr/>
        </p:nvPicPr>
        <p:blipFill>
          <a:blip r:embed="rId3"/>
          <a:stretch>
            <a:fillRect/>
          </a:stretch>
        </p:blipFill>
        <p:spPr>
          <a:xfrm>
            <a:off x="457199" y="1664982"/>
            <a:ext cx="7105804" cy="1606727"/>
          </a:xfrm>
          <a:prstGeom prst="rect">
            <a:avLst/>
          </a:prstGeom>
        </p:spPr>
      </p:pic>
    </p:spTree>
    <p:extLst>
      <p:ext uri="{BB962C8B-B14F-4D97-AF65-F5344CB8AC3E}">
        <p14:creationId xmlns:p14="http://schemas.microsoft.com/office/powerpoint/2010/main" val="322556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a:extLst>
              <a:ext uri="{FF2B5EF4-FFF2-40B4-BE49-F238E27FC236}">
                <a16:creationId xmlns:a16="http://schemas.microsoft.com/office/drawing/2014/main" id="{74082986-C246-4C6F-8317-D35F25810A30}"/>
              </a:ext>
            </a:extLst>
          </p:cNvPr>
          <p:cNvPicPr>
            <a:picLocks noChangeAspect="1"/>
          </p:cNvPicPr>
          <p:nvPr/>
        </p:nvPicPr>
        <p:blipFill>
          <a:blip r:embed="rId3"/>
          <a:stretch>
            <a:fillRect/>
          </a:stretch>
        </p:blipFill>
        <p:spPr>
          <a:xfrm>
            <a:off x="556943" y="1475447"/>
            <a:ext cx="7807469" cy="2465931"/>
          </a:xfrm>
          <a:prstGeom prst="rect">
            <a:avLst/>
          </a:prstGeom>
        </p:spPr>
      </p:pic>
    </p:spTree>
    <p:extLst>
      <p:ext uri="{BB962C8B-B14F-4D97-AF65-F5344CB8AC3E}">
        <p14:creationId xmlns:p14="http://schemas.microsoft.com/office/powerpoint/2010/main" val="199424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3AA47BF2-A537-4F76-9443-EF8B4AF6ADB5}"/>
              </a:ext>
            </a:extLst>
          </p:cNvPr>
          <p:cNvPicPr>
            <a:picLocks noChangeAspect="1"/>
          </p:cNvPicPr>
          <p:nvPr/>
        </p:nvPicPr>
        <p:blipFill>
          <a:blip r:embed="rId3"/>
          <a:stretch>
            <a:fillRect/>
          </a:stretch>
        </p:blipFill>
        <p:spPr>
          <a:xfrm>
            <a:off x="731857" y="1564702"/>
            <a:ext cx="7518822" cy="1339771"/>
          </a:xfrm>
          <a:prstGeom prst="rect">
            <a:avLst/>
          </a:prstGeom>
        </p:spPr>
      </p:pic>
    </p:spTree>
    <p:extLst>
      <p:ext uri="{BB962C8B-B14F-4D97-AF65-F5344CB8AC3E}">
        <p14:creationId xmlns:p14="http://schemas.microsoft.com/office/powerpoint/2010/main" val="108721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5" name="Google Shape;595;p17"/>
          <p:cNvSpPr txBox="1">
            <a:spLocks noGrp="1"/>
          </p:cNvSpPr>
          <p:nvPr>
            <p:ph type="body" idx="1"/>
          </p:nvPr>
        </p:nvSpPr>
        <p:spPr>
          <a:xfrm>
            <a:off x="219951" y="1181332"/>
            <a:ext cx="6092349" cy="3455418"/>
          </a:xfrm>
          <a:prstGeom prst="rect">
            <a:avLst/>
          </a:prstGeom>
        </p:spPr>
        <p:txBody>
          <a:bodyPr spcFirstLastPara="1" wrap="square" lIns="0" tIns="0" rIns="0" bIns="0" anchor="t" anchorCtr="0">
            <a:noAutofit/>
          </a:bodyPr>
          <a:lstStyle/>
          <a:p>
            <a:pPr>
              <a:spcBef>
                <a:spcPts val="0"/>
              </a:spcBef>
            </a:pPr>
            <a:r>
              <a:rPr lang="en-US" sz="1400" b="0" i="0" dirty="0">
                <a:solidFill>
                  <a:srgbClr val="374151"/>
                </a:solidFill>
                <a:effectLst/>
                <a:latin typeface="Söhne"/>
              </a:rPr>
              <a:t>Date functions in Excel are essential tools for working with date and time data. </a:t>
            </a:r>
          </a:p>
          <a:p>
            <a:pPr>
              <a:spcBef>
                <a:spcPts val="0"/>
              </a:spcBef>
            </a:pPr>
            <a:endParaRPr lang="en-US" sz="1600" b="0" i="0" dirty="0">
              <a:solidFill>
                <a:srgbClr val="374151"/>
              </a:solidFill>
              <a:effectLst/>
              <a:latin typeface="Söhne"/>
            </a:endParaRPr>
          </a:p>
          <a:p>
            <a:pPr>
              <a:spcBef>
                <a:spcPts val="0"/>
              </a:spcBef>
            </a:pPr>
            <a:r>
              <a:rPr lang="en-US" sz="1400" b="0" i="0" dirty="0">
                <a:solidFill>
                  <a:srgbClr val="374151"/>
                </a:solidFill>
                <a:effectLst/>
                <a:latin typeface="Söhne"/>
              </a:rPr>
              <a:t>They serve various purposes, such as calculating durations between dates, extracting specific components of date and time, and performing complex date-related operations.</a:t>
            </a:r>
          </a:p>
          <a:p>
            <a:pPr>
              <a:spcBef>
                <a:spcPts val="0"/>
              </a:spcBef>
            </a:pPr>
            <a:endParaRPr lang="en-US" sz="1600" dirty="0">
              <a:solidFill>
                <a:srgbClr val="374151"/>
              </a:solidFill>
              <a:latin typeface="Söhne"/>
            </a:endParaRPr>
          </a:p>
          <a:p>
            <a:pPr>
              <a:spcBef>
                <a:spcPts val="0"/>
              </a:spcBef>
            </a:pPr>
            <a:r>
              <a:rPr lang="en-US" sz="1400" b="0" i="0" dirty="0">
                <a:solidFill>
                  <a:srgbClr val="374151"/>
                </a:solidFill>
                <a:effectLst/>
                <a:latin typeface="Söhne"/>
              </a:rPr>
              <a:t>These functions are especially valuable in tasks like financial modeling, project management, and record-keeping, where accurate date and time calculations are crucial for decision-making, analysis, and reporting.</a:t>
            </a:r>
            <a:endParaRPr lang="en-US" sz="18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597" name="Google Shape;597;p17"/>
          <p:cNvGrpSpPr/>
          <p:nvPr/>
        </p:nvGrpSpPr>
        <p:grpSpPr>
          <a:xfrm>
            <a:off x="5965530" y="1146950"/>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52012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Picture 3">
            <a:extLst>
              <a:ext uri="{FF2B5EF4-FFF2-40B4-BE49-F238E27FC236}">
                <a16:creationId xmlns:a16="http://schemas.microsoft.com/office/drawing/2014/main" id="{EC0519B9-53AF-4B52-AB58-6A581B85EF02}"/>
              </a:ext>
            </a:extLst>
          </p:cNvPr>
          <p:cNvPicPr>
            <a:picLocks noChangeAspect="1"/>
          </p:cNvPicPr>
          <p:nvPr/>
        </p:nvPicPr>
        <p:blipFill>
          <a:blip r:embed="rId3"/>
          <a:stretch>
            <a:fillRect/>
          </a:stretch>
        </p:blipFill>
        <p:spPr>
          <a:xfrm>
            <a:off x="646621" y="1710559"/>
            <a:ext cx="6840388" cy="1350497"/>
          </a:xfrm>
          <a:prstGeom prst="rect">
            <a:avLst/>
          </a:prstGeom>
        </p:spPr>
      </p:pic>
    </p:spTree>
    <p:extLst>
      <p:ext uri="{BB962C8B-B14F-4D97-AF65-F5344CB8AC3E}">
        <p14:creationId xmlns:p14="http://schemas.microsoft.com/office/powerpoint/2010/main" val="210089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FC31FFFA-F3FB-4F84-86B8-6F1FE9851AE3}"/>
              </a:ext>
            </a:extLst>
          </p:cNvPr>
          <p:cNvPicPr>
            <a:picLocks noChangeAspect="1"/>
          </p:cNvPicPr>
          <p:nvPr/>
        </p:nvPicPr>
        <p:blipFill>
          <a:blip r:embed="rId3"/>
          <a:stretch>
            <a:fillRect/>
          </a:stretch>
        </p:blipFill>
        <p:spPr>
          <a:xfrm>
            <a:off x="564589" y="1748001"/>
            <a:ext cx="7374384" cy="1647497"/>
          </a:xfrm>
          <a:prstGeom prst="rect">
            <a:avLst/>
          </a:prstGeom>
        </p:spPr>
      </p:pic>
    </p:spTree>
    <p:extLst>
      <p:ext uri="{BB962C8B-B14F-4D97-AF65-F5344CB8AC3E}">
        <p14:creationId xmlns:p14="http://schemas.microsoft.com/office/powerpoint/2010/main" val="140056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a:extLst>
              <a:ext uri="{FF2B5EF4-FFF2-40B4-BE49-F238E27FC236}">
                <a16:creationId xmlns:a16="http://schemas.microsoft.com/office/drawing/2014/main" id="{8062313E-BAC4-4E96-8EA9-EBB8E1E39038}"/>
              </a:ext>
            </a:extLst>
          </p:cNvPr>
          <p:cNvPicPr>
            <a:picLocks noChangeAspect="1"/>
          </p:cNvPicPr>
          <p:nvPr/>
        </p:nvPicPr>
        <p:blipFill>
          <a:blip r:embed="rId3"/>
          <a:stretch>
            <a:fillRect/>
          </a:stretch>
        </p:blipFill>
        <p:spPr>
          <a:xfrm>
            <a:off x="608692" y="1765738"/>
            <a:ext cx="7137479" cy="1278020"/>
          </a:xfrm>
          <a:prstGeom prst="rect">
            <a:avLst/>
          </a:prstGeom>
        </p:spPr>
      </p:pic>
    </p:spTree>
    <p:extLst>
      <p:ext uri="{BB962C8B-B14F-4D97-AF65-F5344CB8AC3E}">
        <p14:creationId xmlns:p14="http://schemas.microsoft.com/office/powerpoint/2010/main" val="394623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DACF99AC-37F5-4856-8C22-E44CB92636DC}"/>
              </a:ext>
            </a:extLst>
          </p:cNvPr>
          <p:cNvPicPr>
            <a:picLocks noChangeAspect="1"/>
          </p:cNvPicPr>
          <p:nvPr/>
        </p:nvPicPr>
        <p:blipFill>
          <a:blip r:embed="rId3"/>
          <a:stretch>
            <a:fillRect/>
          </a:stretch>
        </p:blipFill>
        <p:spPr>
          <a:xfrm>
            <a:off x="387745" y="1814333"/>
            <a:ext cx="8046530" cy="1514833"/>
          </a:xfrm>
          <a:prstGeom prst="rect">
            <a:avLst/>
          </a:prstGeom>
        </p:spPr>
      </p:pic>
    </p:spTree>
    <p:extLst>
      <p:ext uri="{BB962C8B-B14F-4D97-AF65-F5344CB8AC3E}">
        <p14:creationId xmlns:p14="http://schemas.microsoft.com/office/powerpoint/2010/main" val="344993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1EBFD8E0-BEA7-403E-9A35-DBD519782C18}"/>
              </a:ext>
            </a:extLst>
          </p:cNvPr>
          <p:cNvPicPr>
            <a:picLocks noChangeAspect="1"/>
          </p:cNvPicPr>
          <p:nvPr/>
        </p:nvPicPr>
        <p:blipFill>
          <a:blip r:embed="rId3"/>
          <a:stretch>
            <a:fillRect/>
          </a:stretch>
        </p:blipFill>
        <p:spPr>
          <a:xfrm>
            <a:off x="678529" y="1263130"/>
            <a:ext cx="7125402" cy="3200564"/>
          </a:xfrm>
          <a:prstGeom prst="rect">
            <a:avLst/>
          </a:prstGeom>
        </p:spPr>
      </p:pic>
    </p:spTree>
    <p:extLst>
      <p:ext uri="{BB962C8B-B14F-4D97-AF65-F5344CB8AC3E}">
        <p14:creationId xmlns:p14="http://schemas.microsoft.com/office/powerpoint/2010/main" val="28639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HELLO!</a:t>
            </a:r>
            <a:endParaRPr sz="7200" dirty="0"/>
          </a:p>
        </p:txBody>
      </p:sp>
      <p:sp>
        <p:nvSpPr>
          <p:cNvPr id="380" name="Google Shape;380;p1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I am Arpit Jain</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I am here because Data Science is my passion and </a:t>
            </a:r>
            <a:r>
              <a:rPr lang="en-IN" dirty="0"/>
              <a:t>I</a:t>
            </a:r>
            <a:r>
              <a:rPr lang="en" dirty="0"/>
              <a:t> love sharing my expertise with people.  </a:t>
            </a:r>
            <a:endParaRPr dirty="0"/>
          </a:p>
          <a:p>
            <a:pPr marL="0" lvl="0" indent="0" algn="l" rtl="0">
              <a:spcBef>
                <a:spcPts val="600"/>
              </a:spcBef>
              <a:spcAft>
                <a:spcPts val="0"/>
              </a:spcAft>
              <a:buClr>
                <a:schemeClr val="dk1"/>
              </a:buClr>
              <a:buSzPts val="1100"/>
              <a:buFont typeface="Arial"/>
              <a:buNone/>
            </a:pP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A60115F0-1E18-4CBC-9CFA-2C8C9D5F563B}"/>
              </a:ext>
            </a:extLst>
          </p:cNvPr>
          <p:cNvPicPr>
            <a:picLocks noChangeAspect="1"/>
          </p:cNvPicPr>
          <p:nvPr/>
        </p:nvPicPr>
        <p:blipFill>
          <a:blip r:embed="rId3"/>
          <a:stretch>
            <a:fillRect/>
          </a:stretch>
        </p:blipFill>
        <p:spPr>
          <a:xfrm>
            <a:off x="5312979" y="604962"/>
            <a:ext cx="3458748" cy="39335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Date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pic>
        <p:nvPicPr>
          <p:cNvPr id="3" name="Picture 2">
            <a:extLst>
              <a:ext uri="{FF2B5EF4-FFF2-40B4-BE49-F238E27FC236}">
                <a16:creationId xmlns:a16="http://schemas.microsoft.com/office/drawing/2014/main" id="{A2A32FE1-0ACD-46B9-8306-B9330E850043}"/>
              </a:ext>
            </a:extLst>
          </p:cNvPr>
          <p:cNvPicPr>
            <a:picLocks noChangeAspect="1"/>
          </p:cNvPicPr>
          <p:nvPr/>
        </p:nvPicPr>
        <p:blipFill>
          <a:blip r:embed="rId3"/>
          <a:stretch>
            <a:fillRect/>
          </a:stretch>
        </p:blipFill>
        <p:spPr>
          <a:xfrm>
            <a:off x="577604" y="1215834"/>
            <a:ext cx="6895251" cy="3200564"/>
          </a:xfrm>
          <a:prstGeom prst="rect">
            <a:avLst/>
          </a:prstGeom>
        </p:spPr>
      </p:pic>
    </p:spTree>
    <p:extLst>
      <p:ext uri="{BB962C8B-B14F-4D97-AF65-F5344CB8AC3E}">
        <p14:creationId xmlns:p14="http://schemas.microsoft.com/office/powerpoint/2010/main" val="190174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5" name="Google Shape;595;p17"/>
          <p:cNvSpPr txBox="1">
            <a:spLocks noGrp="1"/>
          </p:cNvSpPr>
          <p:nvPr>
            <p:ph type="body" idx="1"/>
          </p:nvPr>
        </p:nvSpPr>
        <p:spPr>
          <a:xfrm>
            <a:off x="219951" y="1181332"/>
            <a:ext cx="6092349" cy="3455418"/>
          </a:xfrm>
          <a:prstGeom prst="rect">
            <a:avLst/>
          </a:prstGeom>
        </p:spPr>
        <p:txBody>
          <a:bodyPr spcFirstLastPara="1" wrap="square" lIns="0" tIns="0" rIns="0" bIns="0" anchor="t" anchorCtr="0">
            <a:noAutofit/>
          </a:bodyPr>
          <a:lstStyle/>
          <a:p>
            <a:pPr>
              <a:spcBef>
                <a:spcPts val="0"/>
              </a:spcBef>
            </a:pPr>
            <a:r>
              <a:rPr lang="en-US" sz="1400" b="0" i="0" dirty="0">
                <a:solidFill>
                  <a:srgbClr val="374151"/>
                </a:solidFill>
                <a:effectLst/>
                <a:latin typeface="Söhne"/>
              </a:rPr>
              <a:t>Math functions in Excel are essential tools for performing various mathematical operations and calculations within spreadsheets.</a:t>
            </a:r>
          </a:p>
          <a:p>
            <a:pPr>
              <a:spcBef>
                <a:spcPts val="0"/>
              </a:spcBef>
            </a:pPr>
            <a:endParaRPr lang="en-US" sz="1600" b="0" i="0" dirty="0">
              <a:solidFill>
                <a:srgbClr val="374151"/>
              </a:solidFill>
              <a:effectLst/>
              <a:latin typeface="Söhne"/>
            </a:endParaRPr>
          </a:p>
          <a:p>
            <a:pPr>
              <a:spcBef>
                <a:spcPts val="0"/>
              </a:spcBef>
            </a:pPr>
            <a:r>
              <a:rPr lang="en-US" sz="1400" b="0" i="0" dirty="0">
                <a:solidFill>
                  <a:srgbClr val="374151"/>
                </a:solidFill>
                <a:effectLst/>
                <a:latin typeface="Söhne"/>
              </a:rPr>
              <a:t>These functions allow users to manipulate numeric data, perform calculations, and analyze numerical information efficiently.</a:t>
            </a:r>
          </a:p>
          <a:p>
            <a:pPr>
              <a:spcBef>
                <a:spcPts val="0"/>
              </a:spcBef>
            </a:pPr>
            <a:endParaRPr lang="en-US" sz="1600" dirty="0">
              <a:solidFill>
                <a:srgbClr val="374151"/>
              </a:solidFill>
              <a:latin typeface="Söhne"/>
            </a:endParaRPr>
          </a:p>
          <a:p>
            <a:pPr>
              <a:spcBef>
                <a:spcPts val="0"/>
              </a:spcBef>
            </a:pPr>
            <a:r>
              <a:rPr lang="en-US" sz="1400" b="0" i="0" dirty="0">
                <a:solidFill>
                  <a:srgbClr val="374151"/>
                </a:solidFill>
                <a:effectLst/>
                <a:latin typeface="Söhne"/>
              </a:rPr>
              <a:t>They are particularly valuable for financial modeling, engineering, scientific analysis, and a wide range of quantitative tasks, enabling users to work with numbers, perform complex calculations, and generate numeric results for informed decision-making.</a:t>
            </a:r>
          </a:p>
          <a:p>
            <a:pPr>
              <a:spcBef>
                <a:spcPts val="0"/>
              </a:spcBef>
            </a:pPr>
            <a:endParaRPr lang="en-US" sz="1400" dirty="0">
              <a:solidFill>
                <a:srgbClr val="374151"/>
              </a:solidFill>
              <a:latin typeface="Söhne"/>
            </a:endParaRPr>
          </a:p>
          <a:p>
            <a:pPr>
              <a:spcBef>
                <a:spcPts val="0"/>
              </a:spcBef>
            </a:pPr>
            <a:endParaRPr lang="en-US" sz="1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597" name="Google Shape;597;p17"/>
          <p:cNvGrpSpPr/>
          <p:nvPr/>
        </p:nvGrpSpPr>
        <p:grpSpPr>
          <a:xfrm>
            <a:off x="5965530" y="1146950"/>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65922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pic>
        <p:nvPicPr>
          <p:cNvPr id="3" name="Picture 2">
            <a:extLst>
              <a:ext uri="{FF2B5EF4-FFF2-40B4-BE49-F238E27FC236}">
                <a16:creationId xmlns:a16="http://schemas.microsoft.com/office/drawing/2014/main" id="{B05934EF-BDC9-4C8D-885E-5379693C038B}"/>
              </a:ext>
            </a:extLst>
          </p:cNvPr>
          <p:cNvPicPr>
            <a:picLocks noChangeAspect="1"/>
          </p:cNvPicPr>
          <p:nvPr/>
        </p:nvPicPr>
        <p:blipFill>
          <a:blip r:embed="rId3"/>
          <a:stretch>
            <a:fillRect/>
          </a:stretch>
        </p:blipFill>
        <p:spPr>
          <a:xfrm>
            <a:off x="772509" y="1643951"/>
            <a:ext cx="5956395" cy="1365862"/>
          </a:xfrm>
          <a:prstGeom prst="rect">
            <a:avLst/>
          </a:prstGeom>
        </p:spPr>
      </p:pic>
    </p:spTree>
    <p:extLst>
      <p:ext uri="{BB962C8B-B14F-4D97-AF65-F5344CB8AC3E}">
        <p14:creationId xmlns:p14="http://schemas.microsoft.com/office/powerpoint/2010/main" val="426504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pic>
        <p:nvPicPr>
          <p:cNvPr id="4" name="Picture 3">
            <a:extLst>
              <a:ext uri="{FF2B5EF4-FFF2-40B4-BE49-F238E27FC236}">
                <a16:creationId xmlns:a16="http://schemas.microsoft.com/office/drawing/2014/main" id="{D5886D72-7DC1-4742-81C1-48613EE75839}"/>
              </a:ext>
            </a:extLst>
          </p:cNvPr>
          <p:cNvPicPr>
            <a:picLocks noChangeAspect="1"/>
          </p:cNvPicPr>
          <p:nvPr/>
        </p:nvPicPr>
        <p:blipFill>
          <a:blip r:embed="rId3"/>
          <a:stretch>
            <a:fillRect/>
          </a:stretch>
        </p:blipFill>
        <p:spPr>
          <a:xfrm>
            <a:off x="646187" y="1545020"/>
            <a:ext cx="6767340" cy="1450427"/>
          </a:xfrm>
          <a:prstGeom prst="rect">
            <a:avLst/>
          </a:prstGeom>
        </p:spPr>
      </p:pic>
    </p:spTree>
    <p:extLst>
      <p:ext uri="{BB962C8B-B14F-4D97-AF65-F5344CB8AC3E}">
        <p14:creationId xmlns:p14="http://schemas.microsoft.com/office/powerpoint/2010/main" val="22306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pic>
        <p:nvPicPr>
          <p:cNvPr id="4" name="Picture 3">
            <a:extLst>
              <a:ext uri="{FF2B5EF4-FFF2-40B4-BE49-F238E27FC236}">
                <a16:creationId xmlns:a16="http://schemas.microsoft.com/office/drawing/2014/main" id="{45BC23A3-3BE7-494F-9B92-75DC7E5DE5E7}"/>
              </a:ext>
            </a:extLst>
          </p:cNvPr>
          <p:cNvPicPr>
            <a:picLocks noChangeAspect="1"/>
          </p:cNvPicPr>
          <p:nvPr/>
        </p:nvPicPr>
        <p:blipFill>
          <a:blip r:embed="rId3"/>
          <a:stretch>
            <a:fillRect/>
          </a:stretch>
        </p:blipFill>
        <p:spPr>
          <a:xfrm>
            <a:off x="788276" y="1526168"/>
            <a:ext cx="5843093" cy="2289503"/>
          </a:xfrm>
          <a:prstGeom prst="rect">
            <a:avLst/>
          </a:prstGeom>
        </p:spPr>
      </p:pic>
    </p:spTree>
    <p:extLst>
      <p:ext uri="{BB962C8B-B14F-4D97-AF65-F5344CB8AC3E}">
        <p14:creationId xmlns:p14="http://schemas.microsoft.com/office/powerpoint/2010/main" val="384699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25</a:t>
            </a:fld>
            <a:endParaRPr/>
          </a:p>
        </p:txBody>
      </p:sp>
      <p:pic>
        <p:nvPicPr>
          <p:cNvPr id="4" name="Picture 3">
            <a:extLst>
              <a:ext uri="{FF2B5EF4-FFF2-40B4-BE49-F238E27FC236}">
                <a16:creationId xmlns:a16="http://schemas.microsoft.com/office/drawing/2014/main" id="{B722BBD6-020A-456D-9949-56E4FBAAB97E}"/>
              </a:ext>
            </a:extLst>
          </p:cNvPr>
          <p:cNvPicPr>
            <a:picLocks noChangeAspect="1"/>
          </p:cNvPicPr>
          <p:nvPr/>
        </p:nvPicPr>
        <p:blipFill>
          <a:blip r:embed="rId3"/>
          <a:stretch>
            <a:fillRect/>
          </a:stretch>
        </p:blipFill>
        <p:spPr>
          <a:xfrm>
            <a:off x="667369" y="1647497"/>
            <a:ext cx="7536088" cy="1228308"/>
          </a:xfrm>
          <a:prstGeom prst="rect">
            <a:avLst/>
          </a:prstGeom>
        </p:spPr>
      </p:pic>
    </p:spTree>
    <p:extLst>
      <p:ext uri="{BB962C8B-B14F-4D97-AF65-F5344CB8AC3E}">
        <p14:creationId xmlns:p14="http://schemas.microsoft.com/office/powerpoint/2010/main" val="2012730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26</a:t>
            </a:fld>
            <a:endParaRPr/>
          </a:p>
        </p:txBody>
      </p:sp>
      <p:pic>
        <p:nvPicPr>
          <p:cNvPr id="4" name="Picture 3">
            <a:extLst>
              <a:ext uri="{FF2B5EF4-FFF2-40B4-BE49-F238E27FC236}">
                <a16:creationId xmlns:a16="http://schemas.microsoft.com/office/drawing/2014/main" id="{043D4ABD-231C-4E73-9E80-9453B841F9FA}"/>
              </a:ext>
            </a:extLst>
          </p:cNvPr>
          <p:cNvPicPr>
            <a:picLocks noChangeAspect="1"/>
          </p:cNvPicPr>
          <p:nvPr/>
        </p:nvPicPr>
        <p:blipFill>
          <a:blip r:embed="rId3"/>
          <a:stretch>
            <a:fillRect/>
          </a:stretch>
        </p:blipFill>
        <p:spPr>
          <a:xfrm>
            <a:off x="717330" y="1718393"/>
            <a:ext cx="6061176" cy="1315067"/>
          </a:xfrm>
          <a:prstGeom prst="rect">
            <a:avLst/>
          </a:prstGeom>
        </p:spPr>
      </p:pic>
    </p:spTree>
    <p:extLst>
      <p:ext uri="{BB962C8B-B14F-4D97-AF65-F5344CB8AC3E}">
        <p14:creationId xmlns:p14="http://schemas.microsoft.com/office/powerpoint/2010/main" val="1572602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27</a:t>
            </a:fld>
            <a:endParaRPr/>
          </a:p>
        </p:txBody>
      </p:sp>
      <p:pic>
        <p:nvPicPr>
          <p:cNvPr id="3" name="Picture 2">
            <a:extLst>
              <a:ext uri="{FF2B5EF4-FFF2-40B4-BE49-F238E27FC236}">
                <a16:creationId xmlns:a16="http://schemas.microsoft.com/office/drawing/2014/main" id="{3D214CCD-C605-4E35-A689-41C610D90154}"/>
              </a:ext>
            </a:extLst>
          </p:cNvPr>
          <p:cNvPicPr>
            <a:picLocks noChangeAspect="1"/>
          </p:cNvPicPr>
          <p:nvPr/>
        </p:nvPicPr>
        <p:blipFill>
          <a:blip r:embed="rId3"/>
          <a:stretch>
            <a:fillRect/>
          </a:stretch>
        </p:blipFill>
        <p:spPr>
          <a:xfrm>
            <a:off x="457199" y="1562119"/>
            <a:ext cx="7948606" cy="1740757"/>
          </a:xfrm>
          <a:prstGeom prst="rect">
            <a:avLst/>
          </a:prstGeom>
        </p:spPr>
      </p:pic>
    </p:spTree>
    <p:extLst>
      <p:ext uri="{BB962C8B-B14F-4D97-AF65-F5344CB8AC3E}">
        <p14:creationId xmlns:p14="http://schemas.microsoft.com/office/powerpoint/2010/main" val="95038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28</a:t>
            </a:fld>
            <a:endParaRPr/>
          </a:p>
        </p:txBody>
      </p:sp>
      <p:pic>
        <p:nvPicPr>
          <p:cNvPr id="4" name="Picture 3">
            <a:extLst>
              <a:ext uri="{FF2B5EF4-FFF2-40B4-BE49-F238E27FC236}">
                <a16:creationId xmlns:a16="http://schemas.microsoft.com/office/drawing/2014/main" id="{56EBAAB8-7382-4015-B390-244622DDDA9C}"/>
              </a:ext>
            </a:extLst>
          </p:cNvPr>
          <p:cNvPicPr>
            <a:picLocks noChangeAspect="1"/>
          </p:cNvPicPr>
          <p:nvPr/>
        </p:nvPicPr>
        <p:blipFill>
          <a:blip r:embed="rId3"/>
          <a:stretch>
            <a:fillRect/>
          </a:stretch>
        </p:blipFill>
        <p:spPr>
          <a:xfrm>
            <a:off x="549275" y="1584434"/>
            <a:ext cx="7321110" cy="1455266"/>
          </a:xfrm>
          <a:prstGeom prst="rect">
            <a:avLst/>
          </a:prstGeom>
        </p:spPr>
      </p:pic>
    </p:spTree>
    <p:extLst>
      <p:ext uri="{BB962C8B-B14F-4D97-AF65-F5344CB8AC3E}">
        <p14:creationId xmlns:p14="http://schemas.microsoft.com/office/powerpoint/2010/main" val="417139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Math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29</a:t>
            </a:fld>
            <a:endParaRPr/>
          </a:p>
        </p:txBody>
      </p:sp>
      <p:pic>
        <p:nvPicPr>
          <p:cNvPr id="3" name="Picture 2">
            <a:extLst>
              <a:ext uri="{FF2B5EF4-FFF2-40B4-BE49-F238E27FC236}">
                <a16:creationId xmlns:a16="http://schemas.microsoft.com/office/drawing/2014/main" id="{BA4451FC-B422-4096-A7A0-2B06E7646D12}"/>
              </a:ext>
            </a:extLst>
          </p:cNvPr>
          <p:cNvPicPr>
            <a:picLocks noChangeAspect="1"/>
          </p:cNvPicPr>
          <p:nvPr/>
        </p:nvPicPr>
        <p:blipFill>
          <a:blip r:embed="rId3"/>
          <a:stretch>
            <a:fillRect/>
          </a:stretch>
        </p:blipFill>
        <p:spPr>
          <a:xfrm>
            <a:off x="457199" y="1805152"/>
            <a:ext cx="7828342" cy="1218783"/>
          </a:xfrm>
          <a:prstGeom prst="rect">
            <a:avLst/>
          </a:prstGeom>
        </p:spPr>
      </p:pic>
    </p:spTree>
    <p:extLst>
      <p:ext uri="{BB962C8B-B14F-4D97-AF65-F5344CB8AC3E}">
        <p14:creationId xmlns:p14="http://schemas.microsoft.com/office/powerpoint/2010/main" val="210187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65026" y="706438"/>
            <a:ext cx="4398160" cy="66233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u="sng" dirty="0"/>
              <a:t>Agenda</a:t>
            </a:r>
            <a:endParaRPr u="sng" dirty="0"/>
          </a:p>
        </p:txBody>
      </p:sp>
      <p:sp>
        <p:nvSpPr>
          <p:cNvPr id="406" name="Google Shape;406;p15"/>
          <p:cNvSpPr txBox="1">
            <a:spLocks noGrp="1"/>
          </p:cNvSpPr>
          <p:nvPr>
            <p:ph type="subTitle" idx="1"/>
          </p:nvPr>
        </p:nvSpPr>
        <p:spPr>
          <a:xfrm>
            <a:off x="992036" y="1861991"/>
            <a:ext cx="4676700" cy="383700"/>
          </a:xfrm>
          <a:prstGeom prst="rect">
            <a:avLst/>
          </a:prstGeom>
        </p:spPr>
        <p:txBody>
          <a:bodyPr spcFirstLastPara="1" wrap="square" lIns="0" tIns="0" rIns="0" bIns="0" anchor="t" anchorCtr="0">
            <a:noAutofit/>
          </a:bodyPr>
          <a:lstStyle/>
          <a:p>
            <a:pPr marL="342900" lvl="0" algn="l" rtl="0">
              <a:spcBef>
                <a:spcPts val="0"/>
              </a:spcBef>
              <a:spcAft>
                <a:spcPts val="0"/>
              </a:spcAft>
              <a:buFont typeface="Arial" panose="020B0604020202020204" pitchFamily="34" charset="0"/>
              <a:buChar char="•"/>
            </a:pPr>
            <a:r>
              <a:rPr lang="en" dirty="0"/>
              <a:t>Text Functions</a:t>
            </a:r>
          </a:p>
          <a:p>
            <a:pPr marL="342900" lvl="0" algn="l" rtl="0">
              <a:spcBef>
                <a:spcPts val="0"/>
              </a:spcBef>
              <a:spcAft>
                <a:spcPts val="0"/>
              </a:spcAft>
              <a:buFont typeface="Arial" panose="020B0604020202020204" pitchFamily="34" charset="0"/>
              <a:buChar char="•"/>
            </a:pPr>
            <a:r>
              <a:rPr lang="en" dirty="0"/>
              <a:t>Date Functions</a:t>
            </a:r>
          </a:p>
          <a:p>
            <a:pPr marL="342900" lvl="0" algn="l" rtl="0">
              <a:spcBef>
                <a:spcPts val="0"/>
              </a:spcBef>
              <a:spcAft>
                <a:spcPts val="0"/>
              </a:spcAft>
              <a:buFont typeface="Arial" panose="020B0604020202020204" pitchFamily="34" charset="0"/>
              <a:buChar char="•"/>
            </a:pPr>
            <a:r>
              <a:rPr lang="en" dirty="0"/>
              <a:t>Math Functions</a:t>
            </a:r>
          </a:p>
          <a:p>
            <a:pPr marL="342900" lvl="0" algn="l" rtl="0">
              <a:spcBef>
                <a:spcPts val="0"/>
              </a:spcBef>
              <a:spcAft>
                <a:spcPts val="0"/>
              </a:spcAft>
              <a:buFont typeface="Arial" panose="020B0604020202020204" pitchFamily="34" charset="0"/>
              <a:buChar char="•"/>
            </a:pPr>
            <a:r>
              <a:rPr lang="en"/>
              <a:t>Vlookup</a:t>
            </a:r>
            <a:endParaRPr lang="en"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3"/>
        <p:cNvGrpSpPr/>
        <p:nvPr/>
      </p:nvGrpSpPr>
      <p:grpSpPr>
        <a:xfrm>
          <a:off x="0" y="0"/>
          <a:ext cx="0" cy="0"/>
          <a:chOff x="0" y="0"/>
          <a:chExt cx="0" cy="0"/>
        </a:xfrm>
      </p:grpSpPr>
      <p:sp>
        <p:nvSpPr>
          <p:cNvPr id="1015" name="Google Shape;1015;p2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30</a:t>
            </a:fld>
            <a:endParaRPr>
              <a:solidFill>
                <a:schemeClr val="accent2"/>
              </a:solidFill>
            </a:endParaRPr>
          </a:p>
        </p:txBody>
      </p:sp>
      <p:sp>
        <p:nvSpPr>
          <p:cNvPr id="2" name="TextBox 1">
            <a:extLst>
              <a:ext uri="{FF2B5EF4-FFF2-40B4-BE49-F238E27FC236}">
                <a16:creationId xmlns:a16="http://schemas.microsoft.com/office/drawing/2014/main" id="{0689B565-EB45-46B8-B90C-08A9445C8FD3}"/>
              </a:ext>
            </a:extLst>
          </p:cNvPr>
          <p:cNvSpPr txBox="1"/>
          <p:nvPr/>
        </p:nvSpPr>
        <p:spPr>
          <a:xfrm>
            <a:off x="3044525" y="1686910"/>
            <a:ext cx="2662908" cy="707886"/>
          </a:xfrm>
          <a:prstGeom prst="rect">
            <a:avLst/>
          </a:prstGeom>
          <a:solidFill>
            <a:srgbClr val="0070C0"/>
          </a:solidFill>
        </p:spPr>
        <p:txBody>
          <a:bodyPr wrap="none" rtlCol="0">
            <a:spAutoFit/>
          </a:bodyPr>
          <a:lstStyle/>
          <a:p>
            <a:r>
              <a:rPr lang="en-IN" sz="4000" dirty="0">
                <a:solidFill>
                  <a:schemeClr val="accent2">
                    <a:lumMod val="60000"/>
                    <a:lumOff val="40000"/>
                  </a:schemeClr>
                </a:solidFill>
                <a:latin typeface="Raleway Thin" pitchFamily="2"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Text Functions</a:t>
            </a:r>
            <a:endParaRPr sz="2800" b="1" dirty="0"/>
          </a:p>
        </p:txBody>
      </p:sp>
      <p:sp>
        <p:nvSpPr>
          <p:cNvPr id="595" name="Google Shape;595;p17"/>
          <p:cNvSpPr txBox="1">
            <a:spLocks noGrp="1"/>
          </p:cNvSpPr>
          <p:nvPr>
            <p:ph type="body" idx="1"/>
          </p:nvPr>
        </p:nvSpPr>
        <p:spPr>
          <a:xfrm>
            <a:off x="219951" y="1181332"/>
            <a:ext cx="6092349" cy="3455418"/>
          </a:xfrm>
          <a:prstGeom prst="rect">
            <a:avLst/>
          </a:prstGeom>
        </p:spPr>
        <p:txBody>
          <a:bodyPr spcFirstLastPara="1" wrap="square" lIns="0" tIns="0" rIns="0" bIns="0" anchor="t" anchorCtr="0">
            <a:noAutofit/>
          </a:bodyPr>
          <a:lstStyle/>
          <a:p>
            <a:pPr>
              <a:spcBef>
                <a:spcPts val="0"/>
              </a:spcBef>
            </a:pPr>
            <a:r>
              <a:rPr lang="en-US" sz="1200" b="0" i="0" dirty="0">
                <a:solidFill>
                  <a:srgbClr val="374151"/>
                </a:solidFill>
                <a:effectLst/>
                <a:latin typeface="Söhne"/>
              </a:rPr>
              <a:t>Text functions in Excel are a set of powerful tools that enable users to manipulate and transform text data within spreadsheets. </a:t>
            </a:r>
          </a:p>
          <a:p>
            <a:pPr>
              <a:spcBef>
                <a:spcPts val="0"/>
              </a:spcBef>
            </a:pPr>
            <a:endParaRPr lang="en-US" sz="1200" b="0" i="0" dirty="0">
              <a:solidFill>
                <a:srgbClr val="374151"/>
              </a:solidFill>
              <a:effectLst/>
              <a:latin typeface="Söhne"/>
            </a:endParaRPr>
          </a:p>
          <a:p>
            <a:pPr>
              <a:spcBef>
                <a:spcPts val="0"/>
              </a:spcBef>
            </a:pPr>
            <a:r>
              <a:rPr lang="en-US" sz="1200" b="0" i="0" dirty="0">
                <a:solidFill>
                  <a:srgbClr val="374151"/>
                </a:solidFill>
                <a:effectLst/>
                <a:latin typeface="Söhne"/>
              </a:rPr>
              <a:t>These functions are designed to perform various tasks such as extracting specific characters from text strings, changing text case (e.g., converting to uppercase or lowercase), concatenating strings, searching for and replacing text, and more.</a:t>
            </a:r>
          </a:p>
          <a:p>
            <a:pPr>
              <a:spcBef>
                <a:spcPts val="0"/>
              </a:spcBef>
            </a:pPr>
            <a:endParaRPr lang="en-US" sz="1200" dirty="0">
              <a:solidFill>
                <a:srgbClr val="374151"/>
              </a:solidFill>
              <a:latin typeface="Söhne"/>
            </a:endParaRPr>
          </a:p>
          <a:p>
            <a:pPr>
              <a:spcBef>
                <a:spcPts val="0"/>
              </a:spcBef>
            </a:pPr>
            <a:r>
              <a:rPr lang="en-US" sz="1200" b="0" i="0" dirty="0">
                <a:solidFill>
                  <a:srgbClr val="374151"/>
                </a:solidFill>
                <a:effectLst/>
                <a:latin typeface="Söhne"/>
              </a:rPr>
              <a:t>They are essential for data cleansing, formatting, and analysis, making it easier to work with textual information in Excel. </a:t>
            </a:r>
          </a:p>
          <a:p>
            <a:pPr>
              <a:spcBef>
                <a:spcPts val="0"/>
              </a:spcBef>
            </a:pPr>
            <a:endParaRPr lang="en-US" sz="1200" b="0" i="0" dirty="0">
              <a:solidFill>
                <a:srgbClr val="374151"/>
              </a:solidFill>
              <a:effectLst/>
              <a:latin typeface="Söhne"/>
            </a:endParaRPr>
          </a:p>
          <a:p>
            <a:pPr>
              <a:spcBef>
                <a:spcPts val="0"/>
              </a:spcBef>
            </a:pPr>
            <a:r>
              <a:rPr lang="en-US" sz="1200" b="0" i="0" dirty="0">
                <a:solidFill>
                  <a:srgbClr val="374151"/>
                </a:solidFill>
                <a:effectLst/>
                <a:latin typeface="Söhne"/>
              </a:rPr>
              <a:t>By utilizing these functions, users can efficiently process and transform text data to meet specific requirements for reporting, calculations, and data presentation, thereby enhancing the flexibility and utility of Excel in handling a wide range of text-related tasks.</a:t>
            </a:r>
            <a:endParaRPr lang="en-US" sz="1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5965530" y="1146950"/>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9" name="Picture 8">
            <a:extLst>
              <a:ext uri="{FF2B5EF4-FFF2-40B4-BE49-F238E27FC236}">
                <a16:creationId xmlns:a16="http://schemas.microsoft.com/office/drawing/2014/main" id="{7D3633B2-9A71-43DF-BA42-F76E20EE113E}"/>
              </a:ext>
            </a:extLst>
          </p:cNvPr>
          <p:cNvPicPr>
            <a:picLocks noChangeAspect="1"/>
          </p:cNvPicPr>
          <p:nvPr/>
        </p:nvPicPr>
        <p:blipFill>
          <a:blip r:embed="rId3"/>
          <a:stretch>
            <a:fillRect/>
          </a:stretch>
        </p:blipFill>
        <p:spPr>
          <a:xfrm>
            <a:off x="355759" y="1631732"/>
            <a:ext cx="8585819" cy="2025868"/>
          </a:xfrm>
          <a:prstGeom prst="rect">
            <a:avLst/>
          </a:prstGeom>
        </p:spPr>
      </p:pic>
    </p:spTree>
    <p:extLst>
      <p:ext uri="{BB962C8B-B14F-4D97-AF65-F5344CB8AC3E}">
        <p14:creationId xmlns:p14="http://schemas.microsoft.com/office/powerpoint/2010/main" val="156969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7E5BBEB2-8CBA-4457-839F-994F2F056C7F}"/>
              </a:ext>
            </a:extLst>
          </p:cNvPr>
          <p:cNvPicPr>
            <a:picLocks noChangeAspect="1"/>
          </p:cNvPicPr>
          <p:nvPr/>
        </p:nvPicPr>
        <p:blipFill>
          <a:blip r:embed="rId3"/>
          <a:stretch>
            <a:fillRect/>
          </a:stretch>
        </p:blipFill>
        <p:spPr>
          <a:xfrm>
            <a:off x="308028" y="1344434"/>
            <a:ext cx="8527944" cy="1529256"/>
          </a:xfrm>
          <a:prstGeom prst="rect">
            <a:avLst/>
          </a:prstGeom>
        </p:spPr>
      </p:pic>
      <p:sp>
        <p:nvSpPr>
          <p:cNvPr id="4" name="TextBox 3">
            <a:extLst>
              <a:ext uri="{FF2B5EF4-FFF2-40B4-BE49-F238E27FC236}">
                <a16:creationId xmlns:a16="http://schemas.microsoft.com/office/drawing/2014/main" id="{66FFC95B-B812-4E2E-A75C-0CAD42687D3B}"/>
              </a:ext>
            </a:extLst>
          </p:cNvPr>
          <p:cNvSpPr txBox="1"/>
          <p:nvPr/>
        </p:nvSpPr>
        <p:spPr>
          <a:xfrm>
            <a:off x="756745" y="3421117"/>
            <a:ext cx="2201244" cy="307777"/>
          </a:xfrm>
          <a:prstGeom prst="rect">
            <a:avLst/>
          </a:prstGeom>
          <a:noFill/>
        </p:spPr>
        <p:txBody>
          <a:bodyPr wrap="none" rtlCol="0">
            <a:spAutoFit/>
          </a:bodyPr>
          <a:lstStyle/>
          <a:p>
            <a:r>
              <a:rPr lang="en-IN" b="1" dirty="0"/>
              <a:t>Right</a:t>
            </a:r>
            <a:r>
              <a:rPr lang="en-IN" dirty="0"/>
              <a:t> </a:t>
            </a:r>
            <a:r>
              <a:rPr lang="en-IN" dirty="0">
                <a:sym typeface="Wingdings" panose="05000000000000000000" pitchFamily="2" charset="2"/>
              </a:rPr>
              <a:t> Similar Function</a:t>
            </a:r>
            <a:endParaRPr lang="en-IN" dirty="0"/>
          </a:p>
        </p:txBody>
      </p:sp>
    </p:spTree>
    <p:extLst>
      <p:ext uri="{BB962C8B-B14F-4D97-AF65-F5344CB8AC3E}">
        <p14:creationId xmlns:p14="http://schemas.microsoft.com/office/powerpoint/2010/main" val="407270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69256CBB-F123-4227-8FB9-AE4645F35FC5}"/>
              </a:ext>
            </a:extLst>
          </p:cNvPr>
          <p:cNvPicPr>
            <a:picLocks noChangeAspect="1"/>
          </p:cNvPicPr>
          <p:nvPr/>
        </p:nvPicPr>
        <p:blipFill>
          <a:blip r:embed="rId3"/>
          <a:stretch>
            <a:fillRect/>
          </a:stretch>
        </p:blipFill>
        <p:spPr>
          <a:xfrm>
            <a:off x="291661" y="1592318"/>
            <a:ext cx="8696684" cy="1805150"/>
          </a:xfrm>
          <a:prstGeom prst="rect">
            <a:avLst/>
          </a:prstGeom>
        </p:spPr>
      </p:pic>
    </p:spTree>
    <p:extLst>
      <p:ext uri="{BB962C8B-B14F-4D97-AF65-F5344CB8AC3E}">
        <p14:creationId xmlns:p14="http://schemas.microsoft.com/office/powerpoint/2010/main" val="39023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8C6FEF27-2C01-4FCE-9507-A6D185BAD49D}"/>
              </a:ext>
            </a:extLst>
          </p:cNvPr>
          <p:cNvPicPr>
            <a:picLocks noChangeAspect="1"/>
          </p:cNvPicPr>
          <p:nvPr/>
        </p:nvPicPr>
        <p:blipFill>
          <a:blip r:embed="rId3"/>
          <a:stretch>
            <a:fillRect/>
          </a:stretch>
        </p:blipFill>
        <p:spPr>
          <a:xfrm>
            <a:off x="305554" y="1621911"/>
            <a:ext cx="7856784" cy="1899678"/>
          </a:xfrm>
          <a:prstGeom prst="rect">
            <a:avLst/>
          </a:prstGeom>
        </p:spPr>
      </p:pic>
    </p:spTree>
    <p:extLst>
      <p:ext uri="{BB962C8B-B14F-4D97-AF65-F5344CB8AC3E}">
        <p14:creationId xmlns:p14="http://schemas.microsoft.com/office/powerpoint/2010/main" val="292447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T</a:t>
            </a:r>
            <a:r>
              <a:rPr lang="en-IN" sz="2800" b="1" dirty="0"/>
              <a:t>e</a:t>
            </a:r>
            <a:r>
              <a:rPr lang="en" sz="2800" b="1" dirty="0"/>
              <a:t>xt Functions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B62159C3-E75D-4075-AD33-E3E35EA3778D}"/>
              </a:ext>
            </a:extLst>
          </p:cNvPr>
          <p:cNvPicPr>
            <a:picLocks noChangeAspect="1"/>
          </p:cNvPicPr>
          <p:nvPr/>
        </p:nvPicPr>
        <p:blipFill>
          <a:blip r:embed="rId3"/>
          <a:stretch>
            <a:fillRect/>
          </a:stretch>
        </p:blipFill>
        <p:spPr>
          <a:xfrm>
            <a:off x="559515" y="1529256"/>
            <a:ext cx="8067210" cy="1608082"/>
          </a:xfrm>
          <a:prstGeom prst="rect">
            <a:avLst/>
          </a:prstGeom>
        </p:spPr>
      </p:pic>
    </p:spTree>
    <p:extLst>
      <p:ext uri="{BB962C8B-B14F-4D97-AF65-F5344CB8AC3E}">
        <p14:creationId xmlns:p14="http://schemas.microsoft.com/office/powerpoint/2010/main" val="418049169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419</Words>
  <Application>Microsoft Office PowerPoint</Application>
  <PresentationFormat>On-screen Show (16:9)</PresentationFormat>
  <Paragraphs>83</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Barlow Light</vt:lpstr>
      <vt:lpstr>Raleway Thin</vt:lpstr>
      <vt:lpstr>Barlow</vt:lpstr>
      <vt:lpstr>Arial</vt:lpstr>
      <vt:lpstr>Söhne</vt:lpstr>
      <vt:lpstr>Gaoler template</vt:lpstr>
      <vt:lpstr>Excel Functions</vt:lpstr>
      <vt:lpstr>HELLO!</vt:lpstr>
      <vt:lpstr>Agenda</vt:lpstr>
      <vt:lpstr>Text Functions</vt:lpstr>
      <vt:lpstr>Text Functions</vt:lpstr>
      <vt:lpstr>Text Functions</vt:lpstr>
      <vt:lpstr>Text Functions</vt:lpstr>
      <vt:lpstr>Text Functions</vt:lpstr>
      <vt:lpstr>Text Functions</vt:lpstr>
      <vt:lpstr>Text Functions</vt:lpstr>
      <vt:lpstr>Text Functions</vt:lpstr>
      <vt:lpstr>Text Functions</vt:lpstr>
      <vt:lpstr>Text Functions</vt:lpstr>
      <vt:lpstr>Date Functions</vt:lpstr>
      <vt:lpstr>Date Functions</vt:lpstr>
      <vt:lpstr>Date Functions</vt:lpstr>
      <vt:lpstr>Date Functions</vt:lpstr>
      <vt:lpstr>Date Functions</vt:lpstr>
      <vt:lpstr>Date Functions</vt:lpstr>
      <vt:lpstr>Date Functions</vt:lpstr>
      <vt:lpstr>Math Functions</vt:lpstr>
      <vt:lpstr>Math Functions</vt:lpstr>
      <vt:lpstr>Math Functions</vt:lpstr>
      <vt:lpstr>Math Functions</vt:lpstr>
      <vt:lpstr>Math Functions</vt:lpstr>
      <vt:lpstr>Math Functions</vt:lpstr>
      <vt:lpstr>Math Functions</vt:lpstr>
      <vt:lpstr>Math Functions</vt:lpstr>
      <vt:lpstr>Math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 </dc:title>
  <cp:lastModifiedBy>Arpit Jain</cp:lastModifiedBy>
  <cp:revision>23</cp:revision>
  <dcterms:modified xsi:type="dcterms:W3CDTF">2024-12-28T13:32:27Z</dcterms:modified>
</cp:coreProperties>
</file>