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07" r:id="rId1"/>
  </p:sldMasterIdLst>
  <p:notesMasterIdLst>
    <p:notesMasterId r:id="rId59"/>
  </p:notesMasterIdLst>
  <p:handoutMasterIdLst>
    <p:handoutMasterId r:id="rId60"/>
  </p:handoutMasterIdLst>
  <p:sldIdLst>
    <p:sldId id="294" r:id="rId2"/>
    <p:sldId id="296" r:id="rId3"/>
    <p:sldId id="332" r:id="rId4"/>
    <p:sldId id="356" r:id="rId5"/>
    <p:sldId id="297" r:id="rId6"/>
    <p:sldId id="318" r:id="rId7"/>
    <p:sldId id="329" r:id="rId8"/>
    <p:sldId id="371" r:id="rId9"/>
    <p:sldId id="370" r:id="rId10"/>
    <p:sldId id="325" r:id="rId11"/>
    <p:sldId id="323" r:id="rId12"/>
    <p:sldId id="330" r:id="rId13"/>
    <p:sldId id="331" r:id="rId14"/>
    <p:sldId id="333" r:id="rId15"/>
    <p:sldId id="334" r:id="rId16"/>
    <p:sldId id="335" r:id="rId17"/>
    <p:sldId id="337" r:id="rId18"/>
    <p:sldId id="338" r:id="rId19"/>
    <p:sldId id="339" r:id="rId20"/>
    <p:sldId id="340" r:id="rId21"/>
    <p:sldId id="327" r:id="rId22"/>
    <p:sldId id="300" r:id="rId23"/>
    <p:sldId id="303" r:id="rId24"/>
    <p:sldId id="341" r:id="rId25"/>
    <p:sldId id="328" r:id="rId26"/>
    <p:sldId id="301" r:id="rId27"/>
    <p:sldId id="342" r:id="rId28"/>
    <p:sldId id="343" r:id="rId29"/>
    <p:sldId id="324" r:id="rId30"/>
    <p:sldId id="299" r:id="rId31"/>
    <p:sldId id="326" r:id="rId32"/>
    <p:sldId id="345" r:id="rId33"/>
    <p:sldId id="348" r:id="rId34"/>
    <p:sldId id="349" r:id="rId35"/>
    <p:sldId id="350" r:id="rId36"/>
    <p:sldId id="352" r:id="rId37"/>
    <p:sldId id="351" r:id="rId38"/>
    <p:sldId id="353" r:id="rId39"/>
    <p:sldId id="346" r:id="rId40"/>
    <p:sldId id="302" r:id="rId41"/>
    <p:sldId id="354" r:id="rId42"/>
    <p:sldId id="347" r:id="rId43"/>
    <p:sldId id="355" r:id="rId44"/>
    <p:sldId id="357" r:id="rId45"/>
    <p:sldId id="358" r:id="rId46"/>
    <p:sldId id="359" r:id="rId47"/>
    <p:sldId id="360" r:id="rId48"/>
    <p:sldId id="361" r:id="rId49"/>
    <p:sldId id="362" r:id="rId50"/>
    <p:sldId id="363" r:id="rId51"/>
    <p:sldId id="364" r:id="rId52"/>
    <p:sldId id="365" r:id="rId53"/>
    <p:sldId id="366" r:id="rId54"/>
    <p:sldId id="367" r:id="rId55"/>
    <p:sldId id="369" r:id="rId56"/>
    <p:sldId id="368" r:id="rId57"/>
    <p:sldId id="293" r:id="rId58"/>
  </p:sldIdLst>
  <p:sldSz cx="9144000" cy="5143500" type="screen16x9"/>
  <p:notesSz cx="6858000" cy="9144000"/>
  <p:embeddedFontLst>
    <p:embeddedFont>
      <p:font typeface="Berlin Sans FB Demi" panose="020E0802020502020306" pitchFamily="34" charset="0"/>
      <p:bold r:id="rId61"/>
    </p:embeddedFont>
    <p:embeddedFont>
      <p:font typeface="Calibri" panose="020F0502020204030204" pitchFamily="34" charset="0"/>
      <p:regular r:id="rId62"/>
      <p:bold r:id="rId63"/>
      <p:italic r:id="rId64"/>
      <p:boldItalic r:id="rId65"/>
    </p:embeddedFont>
  </p:embeddedFontLst>
  <p:custDataLst>
    <p:tags r:id="rId6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C5"/>
    <a:srgbClr val="F2F2F2"/>
    <a:srgbClr val="ECECEC"/>
    <a:srgbClr val="626161"/>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snapToGrid="0">
      <p:cViewPr varScale="1">
        <p:scale>
          <a:sx n="118" d="100"/>
          <a:sy n="118" d="100"/>
        </p:scale>
        <p:origin x="470" y="101"/>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8/8/2017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8/8/2017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Click to 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Breaker with Optional B/W image">
    <p:bg>
      <p:bgPr>
        <a:solidFill>
          <a:srgbClr val="F2F2F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70048" y="0"/>
            <a:ext cx="6473952" cy="4700016"/>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9" y="304800"/>
            <a:ext cx="1308100" cy="1098451"/>
          </a:xfrm>
          <a:prstGeom prst="rect">
            <a:avLst/>
          </a:prstGeom>
        </p:spPr>
      </p:pic>
    </p:spTree>
    <p:extLst>
      <p:ext uri="{BB962C8B-B14F-4D97-AF65-F5344CB8AC3E}">
        <p14:creationId xmlns:p14="http://schemas.microsoft.com/office/powerpoint/2010/main" val="4001544789"/>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56" r:id="rId6"/>
    <p:sldLayoutId id="2147483758" r:id="rId7"/>
    <p:sldLayoutId id="2147483783" r:id="rId8"/>
    <p:sldLayoutId id="2147483784" r:id="rId9"/>
    <p:sldLayoutId id="2147483829" r:id="rId10"/>
    <p:sldLayoutId id="2147483855" r:id="rId11"/>
    <p:sldLayoutId id="2147483831" r:id="rId12"/>
    <p:sldLayoutId id="2147483832" r:id="rId13"/>
    <p:sldLayoutId id="2147483833" r:id="rId14"/>
    <p:sldLayoutId id="2147483834" r:id="rId15"/>
    <p:sldLayoutId id="2147483835" r:id="rId16"/>
    <p:sldLayoutId id="2147483836" r:id="rId17"/>
    <p:sldLayoutId id="2147483838" r:id="rId18"/>
    <p:sldLayoutId id="2147483842" r:id="rId19"/>
    <p:sldLayoutId id="2147483844" r:id="rId20"/>
    <p:sldLayoutId id="2147483846" r:id="rId21"/>
    <p:sldLayoutId id="2147483850" r:id="rId22"/>
    <p:sldLayoutId id="2147483848" r:id="rId23"/>
    <p:sldLayoutId id="2147483852" r:id="rId24"/>
    <p:sldLayoutId id="2147483799" r:id="rId25"/>
    <p:sldLayoutId id="2147483822" r:id="rId26"/>
    <p:sldLayoutId id="2147483824" r:id="rId27"/>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hyperlink" Target="http://javarevisited.blogspot.com/2012/01/get-set-default-character-encoding.html" TargetMode="Externa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www.java2s.com/Tutorials/" TargetMode="External"/><Relationship Id="rId2" Type="http://schemas.openxmlformats.org/officeDocument/2006/relationships/hyperlink" Target="https://docs.oracle.com/javase/8/docs/" TargetMode="External"/><Relationship Id="rId1" Type="http://schemas.openxmlformats.org/officeDocument/2006/relationships/slideLayout" Target="../slideLayouts/slideLayout11.xml"/><Relationship Id="rId4" Type="http://schemas.openxmlformats.org/officeDocument/2006/relationships/hyperlink" Target="https://www.cs.hmc.edu/~geoff/classes/hmc.cs070.200101/homework10/hashfunc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Java Core:</a:t>
            </a:r>
            <a:br>
              <a:rPr lang="pt-BR" dirty="0" smtClean="0"/>
            </a:br>
            <a:r>
              <a:rPr lang="pt-BR" dirty="0" smtClean="0"/>
              <a:t>Basic Concepts</a:t>
            </a:r>
          </a:p>
        </p:txBody>
      </p:sp>
      <p:sp>
        <p:nvSpPr>
          <p:cNvPr id="3" name="Subtitle 2"/>
          <p:cNvSpPr>
            <a:spLocks noGrp="1"/>
          </p:cNvSpPr>
          <p:nvPr>
            <p:ph type="subTitle" idx="1"/>
          </p:nvPr>
        </p:nvSpPr>
        <p:spPr/>
        <p:txBody>
          <a:bodyPr/>
          <a:lstStyle/>
          <a:p>
            <a:r>
              <a:rPr lang="pt-BR" dirty="0" smtClean="0"/>
              <a:t>Douglas Bonafé</a:t>
            </a:r>
            <a:endParaRPr lang="en-US" dirty="0"/>
          </a:p>
        </p:txBody>
      </p:sp>
      <p:sp>
        <p:nvSpPr>
          <p:cNvPr id="4" name="Text Placeholder 3"/>
          <p:cNvSpPr>
            <a:spLocks noGrp="1"/>
          </p:cNvSpPr>
          <p:nvPr>
            <p:ph type="body" sz="quarter" idx="10"/>
          </p:nvPr>
        </p:nvSpPr>
        <p:spPr/>
        <p:txBody>
          <a:bodyPr/>
          <a:lstStyle/>
          <a:p>
            <a:r>
              <a:rPr lang="en-US" b="1" i="1" dirty="0"/>
              <a:t>"Omnia </a:t>
            </a:r>
            <a:r>
              <a:rPr lang="en-US" b="1" i="1" dirty="0" err="1"/>
              <a:t>legentes</a:t>
            </a:r>
            <a:r>
              <a:rPr lang="en-US" b="1" i="1" dirty="0"/>
              <a:t>,</a:t>
            </a:r>
            <a:br>
              <a:rPr lang="en-US" b="1" i="1" dirty="0"/>
            </a:br>
            <a:r>
              <a:rPr lang="en-US" b="1" i="1" dirty="0"/>
              <a:t>quae bona </a:t>
            </a:r>
            <a:r>
              <a:rPr lang="en-US" b="1" i="1" dirty="0" err="1"/>
              <a:t>sunt</a:t>
            </a:r>
            <a:r>
              <a:rPr lang="en-US" b="1" i="1" dirty="0"/>
              <a:t> </a:t>
            </a:r>
            <a:r>
              <a:rPr lang="en-US" b="1" i="1" dirty="0" err="1" smtClean="0"/>
              <a:t>tenentes</a:t>
            </a:r>
            <a:r>
              <a:rPr lang="en-US" b="1" i="1" dirty="0" smtClean="0"/>
              <a:t>”</a:t>
            </a:r>
            <a:endParaRPr lang="en-US" b="1" i="1" dirty="0" smtClean="0"/>
          </a:p>
          <a:p>
            <a:r>
              <a:rPr lang="pt-BR" b="1" i="1" dirty="0" smtClean="0"/>
              <a:t>(Read everything and stay only with is good)</a:t>
            </a:r>
            <a:endParaRPr lang="en-US"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332" r="15332"/>
          <a:stretch>
            <a:fillRect/>
          </a:stretch>
        </p:blipFill>
        <p:spPr/>
      </p:pic>
    </p:spTree>
    <p:extLst>
      <p:ext uri="{BB962C8B-B14F-4D97-AF65-F5344CB8AC3E}">
        <p14:creationId xmlns:p14="http://schemas.microsoft.com/office/powerpoint/2010/main" val="170062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Why Object Oriented Programming?</a:t>
            </a:r>
            <a:endParaRPr lang="en-US" dirty="0"/>
          </a:p>
        </p:txBody>
      </p:sp>
    </p:spTree>
    <p:extLst>
      <p:ext uri="{BB962C8B-B14F-4D97-AF65-F5344CB8AC3E}">
        <p14:creationId xmlns:p14="http://schemas.microsoft.com/office/powerpoint/2010/main" val="3604490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Advantages:</a:t>
            </a:r>
            <a:endParaRPr lang="en-US" dirty="0"/>
          </a:p>
        </p:txBody>
      </p:sp>
      <p:sp>
        <p:nvSpPr>
          <p:cNvPr id="4" name="TextBox 3"/>
          <p:cNvSpPr txBox="1"/>
          <p:nvPr/>
        </p:nvSpPr>
        <p:spPr>
          <a:xfrm>
            <a:off x="5534025" y="137160"/>
            <a:ext cx="3388995" cy="4339650"/>
          </a:xfrm>
          <a:prstGeom prst="rect">
            <a:avLst/>
          </a:prstGeom>
          <a:noFill/>
        </p:spPr>
        <p:txBody>
          <a:bodyPr wrap="square" rtlCol="0">
            <a:spAutoFit/>
          </a:bodyPr>
          <a:lstStyle/>
          <a:p>
            <a:pPr marL="342900" indent="-342900">
              <a:buFont typeface="Wingdings" panose="05000000000000000000" pitchFamily="2" charset="2"/>
              <a:buChar char="§"/>
            </a:pPr>
            <a:r>
              <a:rPr lang="pt-BR" sz="1600" dirty="0" smtClean="0">
                <a:solidFill>
                  <a:schemeClr val="tx1">
                    <a:lumMod val="50000"/>
                    <a:lumOff val="50000"/>
                  </a:schemeClr>
                </a:solidFill>
              </a:rPr>
              <a:t>Code near the business;</a:t>
            </a:r>
          </a:p>
          <a:p>
            <a:pPr marL="342900" indent="-342900">
              <a:buFont typeface="Wingdings" panose="05000000000000000000" pitchFamily="2" charset="2"/>
              <a:buChar char="§"/>
            </a:pPr>
            <a:r>
              <a:rPr lang="pt-BR" sz="1600" dirty="0" smtClean="0">
                <a:solidFill>
                  <a:schemeClr val="tx1">
                    <a:lumMod val="50000"/>
                    <a:lumOff val="50000"/>
                  </a:schemeClr>
                </a:solidFill>
              </a:rPr>
              <a:t>Code is an ABSTRACTION of real world, directly mapped.</a:t>
            </a:r>
          </a:p>
          <a:p>
            <a:pPr marL="342900" indent="-342900">
              <a:buFont typeface="Wingdings" panose="05000000000000000000" pitchFamily="2" charset="2"/>
              <a:buChar char="§"/>
            </a:pPr>
            <a:r>
              <a:rPr lang="pt-BR" sz="1600" dirty="0" smtClean="0">
                <a:solidFill>
                  <a:schemeClr val="tx1">
                    <a:lumMod val="50000"/>
                    <a:lumOff val="50000"/>
                  </a:schemeClr>
                </a:solidFill>
              </a:rPr>
              <a:t>Fast maintenance;</a:t>
            </a:r>
          </a:p>
          <a:p>
            <a:pPr marL="342900" indent="-342900">
              <a:buFont typeface="Wingdings" panose="05000000000000000000" pitchFamily="2" charset="2"/>
              <a:buChar char="§"/>
            </a:pPr>
            <a:r>
              <a:rPr lang="pt-BR" sz="1600" dirty="0" smtClean="0">
                <a:solidFill>
                  <a:schemeClr val="tx1">
                    <a:lumMod val="50000"/>
                    <a:lumOff val="50000"/>
                  </a:schemeClr>
                </a:solidFill>
              </a:rPr>
              <a:t>Reuse of code;</a:t>
            </a:r>
          </a:p>
          <a:p>
            <a:pPr marL="342900" indent="-342900">
              <a:buFont typeface="Wingdings" panose="05000000000000000000" pitchFamily="2" charset="2"/>
              <a:buChar char="§"/>
            </a:pPr>
            <a:r>
              <a:rPr lang="pt-BR" sz="1600" dirty="0" smtClean="0">
                <a:solidFill>
                  <a:schemeClr val="tx1">
                    <a:lumMod val="50000"/>
                    <a:lumOff val="50000"/>
                  </a:schemeClr>
                </a:solidFill>
              </a:rPr>
              <a:t>System padronization;</a:t>
            </a:r>
          </a:p>
          <a:p>
            <a:pPr marL="342900" indent="-342900">
              <a:buFont typeface="Wingdings" panose="05000000000000000000" pitchFamily="2" charset="2"/>
              <a:buChar char="§"/>
            </a:pPr>
            <a:r>
              <a:rPr lang="pt-BR" sz="1600" dirty="0" smtClean="0">
                <a:solidFill>
                  <a:schemeClr val="tx1">
                    <a:lumMod val="50000"/>
                    <a:lumOff val="50000"/>
                  </a:schemeClr>
                </a:solidFill>
              </a:rPr>
              <a:t>Security;</a:t>
            </a:r>
          </a:p>
          <a:p>
            <a:pPr marL="342900" indent="-342900">
              <a:buFont typeface="Wingdings" panose="05000000000000000000" pitchFamily="2" charset="2"/>
              <a:buChar char="§"/>
            </a:pPr>
            <a:r>
              <a:rPr lang="pt-BR" sz="1600" dirty="0" smtClean="0">
                <a:solidFill>
                  <a:schemeClr val="tx1">
                    <a:lumMod val="50000"/>
                    <a:lumOff val="50000"/>
                  </a:schemeClr>
                </a:solidFill>
              </a:rPr>
              <a:t>Inheritance!</a:t>
            </a:r>
          </a:p>
          <a:p>
            <a:pPr marL="800100" lvl="1" indent="-342900">
              <a:buFont typeface="Wingdings" panose="05000000000000000000" pitchFamily="2" charset="2"/>
              <a:buChar char="§"/>
            </a:pPr>
            <a:r>
              <a:rPr lang="pt-BR" sz="1600" dirty="0" smtClean="0">
                <a:solidFill>
                  <a:schemeClr val="tx1">
                    <a:lumMod val="50000"/>
                    <a:lumOff val="50000"/>
                  </a:schemeClr>
                </a:solidFill>
              </a:rPr>
              <a:t>Simple</a:t>
            </a:r>
          </a:p>
          <a:p>
            <a:pPr marL="800100" lvl="1" indent="-342900">
              <a:buFont typeface="Wingdings" panose="05000000000000000000" pitchFamily="2" charset="2"/>
              <a:buChar char="§"/>
            </a:pPr>
            <a:r>
              <a:rPr lang="pt-BR" sz="1600" dirty="0" smtClean="0">
                <a:solidFill>
                  <a:schemeClr val="tx1">
                    <a:lumMod val="50000"/>
                    <a:lumOff val="50000"/>
                  </a:schemeClr>
                </a:solidFill>
              </a:rPr>
              <a:t>Multiple</a:t>
            </a:r>
          </a:p>
          <a:p>
            <a:pPr marL="342900" indent="-342900">
              <a:buFont typeface="Wingdings" panose="05000000000000000000" pitchFamily="2" charset="2"/>
              <a:buChar char="§"/>
            </a:pPr>
            <a:r>
              <a:rPr lang="pt-BR" sz="1600" dirty="0" smtClean="0">
                <a:solidFill>
                  <a:schemeClr val="tx1">
                    <a:lumMod val="50000"/>
                    <a:lumOff val="50000"/>
                  </a:schemeClr>
                </a:solidFill>
              </a:rPr>
              <a:t>Polymorfism!</a:t>
            </a:r>
          </a:p>
          <a:p>
            <a:pPr marL="800100" lvl="1" indent="-342900">
              <a:buFont typeface="Wingdings" panose="05000000000000000000" pitchFamily="2" charset="2"/>
              <a:buChar char="§"/>
            </a:pPr>
            <a:r>
              <a:rPr lang="pt-BR" sz="1600" dirty="0" smtClean="0">
                <a:solidFill>
                  <a:schemeClr val="tx1">
                    <a:lumMod val="50000"/>
                    <a:lumOff val="50000"/>
                  </a:schemeClr>
                </a:solidFill>
              </a:rPr>
              <a:t>Universal:</a:t>
            </a:r>
          </a:p>
          <a:p>
            <a:pPr marL="1257300" lvl="2" indent="-342900">
              <a:buFont typeface="Wingdings" panose="05000000000000000000" pitchFamily="2" charset="2"/>
              <a:buChar char="§"/>
            </a:pPr>
            <a:r>
              <a:rPr lang="pt-BR" sz="1600" dirty="0" smtClean="0">
                <a:solidFill>
                  <a:schemeClr val="tx1">
                    <a:lumMod val="50000"/>
                    <a:lumOff val="50000"/>
                  </a:schemeClr>
                </a:solidFill>
              </a:rPr>
              <a:t>Inclusion Relation</a:t>
            </a:r>
          </a:p>
          <a:p>
            <a:pPr marL="1257300" lvl="2" indent="-342900">
              <a:buFont typeface="Wingdings" panose="05000000000000000000" pitchFamily="2" charset="2"/>
              <a:buChar char="§"/>
            </a:pPr>
            <a:r>
              <a:rPr lang="pt-BR" sz="1600" dirty="0" smtClean="0">
                <a:solidFill>
                  <a:schemeClr val="tx1">
                    <a:lumMod val="50000"/>
                    <a:lumOff val="50000"/>
                  </a:schemeClr>
                </a:solidFill>
              </a:rPr>
              <a:t>Generics</a:t>
            </a:r>
          </a:p>
          <a:p>
            <a:pPr marL="800100" lvl="1" indent="-342900">
              <a:buFont typeface="Wingdings" panose="05000000000000000000" pitchFamily="2" charset="2"/>
              <a:buChar char="§"/>
            </a:pPr>
            <a:r>
              <a:rPr lang="pt-BR" sz="1600" dirty="0" smtClean="0">
                <a:solidFill>
                  <a:schemeClr val="tx1">
                    <a:lumMod val="50000"/>
                    <a:lumOff val="50000"/>
                  </a:schemeClr>
                </a:solidFill>
              </a:rPr>
              <a:t>Ad-hoc:</a:t>
            </a:r>
          </a:p>
          <a:p>
            <a:pPr marL="1257300" lvl="2" indent="-342900">
              <a:buFont typeface="Wingdings" panose="05000000000000000000" pitchFamily="2" charset="2"/>
              <a:buChar char="§"/>
            </a:pPr>
            <a:r>
              <a:rPr lang="pt-BR" sz="1600" dirty="0" smtClean="0">
                <a:solidFill>
                  <a:schemeClr val="tx1">
                    <a:lumMod val="50000"/>
                    <a:lumOff val="50000"/>
                  </a:schemeClr>
                </a:solidFill>
              </a:rPr>
              <a:t>Override</a:t>
            </a:r>
          </a:p>
          <a:p>
            <a:pPr marL="1257300" lvl="2" indent="-342900">
              <a:buFont typeface="Wingdings" panose="05000000000000000000" pitchFamily="2" charset="2"/>
              <a:buChar char="§"/>
            </a:pPr>
            <a:r>
              <a:rPr lang="pt-BR" sz="1600" b="1" i="1" dirty="0" smtClean="0">
                <a:solidFill>
                  <a:schemeClr val="tx1">
                    <a:lumMod val="50000"/>
                    <a:lumOff val="50000"/>
                  </a:schemeClr>
                </a:solidFill>
              </a:rPr>
              <a:t>Coercion</a:t>
            </a:r>
            <a:endParaRPr lang="pt-BR" sz="1600" b="1" i="1" dirty="0">
              <a:solidFill>
                <a:schemeClr val="tx1">
                  <a:lumMod val="50000"/>
                  <a:lumOff val="50000"/>
                </a:schemeClr>
              </a:solidFill>
            </a:endParaRPr>
          </a:p>
        </p:txBody>
      </p:sp>
    </p:spTree>
    <p:extLst>
      <p:ext uri="{BB962C8B-B14F-4D97-AF65-F5344CB8AC3E}">
        <p14:creationId xmlns:p14="http://schemas.microsoft.com/office/powerpoint/2010/main" val="293294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Object Oriented Structure</a:t>
            </a:r>
            <a:endParaRPr lang="en-US" dirty="0"/>
          </a:p>
        </p:txBody>
      </p:sp>
      <p:sp>
        <p:nvSpPr>
          <p:cNvPr id="4" name="TextBox 3"/>
          <p:cNvSpPr txBox="1"/>
          <p:nvPr/>
        </p:nvSpPr>
        <p:spPr>
          <a:xfrm>
            <a:off x="3553838" y="207523"/>
            <a:ext cx="5460460" cy="4247317"/>
          </a:xfrm>
          <a:prstGeom prst="rect">
            <a:avLst/>
          </a:prstGeom>
          <a:noFill/>
        </p:spPr>
        <p:txBody>
          <a:bodyPr wrap="square" rtlCol="0">
            <a:spAutoFit/>
          </a:bodyPr>
          <a:lstStyle/>
          <a:p>
            <a:pPr algn="just"/>
            <a:r>
              <a:rPr lang="pt-BR" b="1" dirty="0" smtClean="0">
                <a:solidFill>
                  <a:schemeClr val="tx1">
                    <a:lumMod val="50000"/>
                    <a:lumOff val="50000"/>
                  </a:schemeClr>
                </a:solidFill>
              </a:rPr>
              <a:t>Package</a:t>
            </a:r>
          </a:p>
          <a:p>
            <a:pPr marL="742950" lvl="1" indent="-285750" algn="just">
              <a:buFont typeface="Wingdings" panose="05000000000000000000" pitchFamily="2" charset="2"/>
              <a:buChar char="§"/>
            </a:pPr>
            <a:r>
              <a:rPr lang="pt-BR" dirty="0" smtClean="0">
                <a:solidFill>
                  <a:schemeClr val="tx1">
                    <a:lumMod val="50000"/>
                    <a:lumOff val="50000"/>
                  </a:schemeClr>
                </a:solidFill>
              </a:rPr>
              <a:t>Folder that organize classes into groups.</a:t>
            </a:r>
          </a:p>
          <a:p>
            <a:pPr marL="742950" lvl="1" indent="-285750" algn="just">
              <a:buFont typeface="Wingdings" panose="05000000000000000000" pitchFamily="2" charset="2"/>
              <a:buChar char="§"/>
            </a:pPr>
            <a:r>
              <a:rPr lang="pt-BR" dirty="0" smtClean="0">
                <a:solidFill>
                  <a:schemeClr val="tx1">
                    <a:lumMod val="50000"/>
                    <a:lumOff val="50000"/>
                  </a:schemeClr>
                </a:solidFill>
              </a:rPr>
              <a:t>Improve the organization of system in subsystems.</a:t>
            </a:r>
          </a:p>
          <a:p>
            <a:pPr marL="742950" lvl="1" indent="-285750" algn="just">
              <a:buFont typeface="Wingdings" panose="05000000000000000000" pitchFamily="2" charset="2"/>
              <a:buChar char="§"/>
            </a:pPr>
            <a:r>
              <a:rPr lang="pt-BR" dirty="0" smtClean="0">
                <a:solidFill>
                  <a:schemeClr val="tx1">
                    <a:lumMod val="50000"/>
                    <a:lumOff val="50000"/>
                  </a:schemeClr>
                </a:solidFill>
              </a:rPr>
              <a:t>Structure hieraquically the project.</a:t>
            </a:r>
          </a:p>
          <a:p>
            <a:pPr marL="285750" indent="-285750" algn="just">
              <a:buFont typeface="Arial" panose="020B0604020202020204" pitchFamily="34" charset="0"/>
              <a:buChar char="•"/>
            </a:pPr>
            <a:endParaRPr lang="pt-BR" dirty="0">
              <a:solidFill>
                <a:schemeClr val="tx1">
                  <a:lumMod val="50000"/>
                  <a:lumOff val="50000"/>
                </a:schemeClr>
              </a:solidFill>
            </a:endParaRPr>
          </a:p>
          <a:p>
            <a:pPr algn="just"/>
            <a:r>
              <a:rPr lang="pt-BR" b="1" dirty="0" smtClean="0">
                <a:solidFill>
                  <a:schemeClr val="tx1">
                    <a:lumMod val="50000"/>
                    <a:lumOff val="50000"/>
                  </a:schemeClr>
                </a:solidFill>
              </a:rPr>
              <a:t>Classes</a:t>
            </a:r>
          </a:p>
          <a:p>
            <a:pPr marL="742950" lvl="1" indent="-285750" algn="just">
              <a:buFont typeface="Wingdings" panose="05000000000000000000" pitchFamily="2" charset="2"/>
              <a:buChar char="§"/>
            </a:pPr>
            <a:r>
              <a:rPr lang="pt-BR" dirty="0" smtClean="0">
                <a:solidFill>
                  <a:schemeClr val="tx1">
                    <a:lumMod val="50000"/>
                    <a:lumOff val="50000"/>
                  </a:schemeClr>
                </a:solidFill>
              </a:rPr>
              <a:t>They are the structure that represents a set of objects (type) and they are the model of real world in the programming world.</a:t>
            </a:r>
          </a:p>
          <a:p>
            <a:pPr marL="742950" lvl="1" indent="-285750" algn="just">
              <a:buFont typeface="Wingdings" panose="05000000000000000000" pitchFamily="2" charset="2"/>
              <a:buChar char="§"/>
            </a:pPr>
            <a:endParaRPr lang="pt-BR" dirty="0">
              <a:solidFill>
                <a:schemeClr val="tx1">
                  <a:lumMod val="50000"/>
                  <a:lumOff val="50000"/>
                </a:schemeClr>
              </a:solidFill>
            </a:endParaRPr>
          </a:p>
          <a:p>
            <a:pPr algn="just"/>
            <a:r>
              <a:rPr lang="pt-BR" sz="2000" b="1" dirty="0" smtClean="0">
                <a:solidFill>
                  <a:schemeClr val="tx1">
                    <a:lumMod val="50000"/>
                    <a:lumOff val="50000"/>
                  </a:schemeClr>
                </a:solidFill>
              </a:rPr>
              <a:t>Object</a:t>
            </a:r>
            <a:endParaRPr lang="pt-BR" b="1" dirty="0" smtClean="0">
              <a:solidFill>
                <a:schemeClr val="tx1">
                  <a:lumMod val="50000"/>
                  <a:lumOff val="50000"/>
                </a:schemeClr>
              </a:solidFill>
            </a:endParaRPr>
          </a:p>
          <a:p>
            <a:pPr marL="742950" lvl="1" indent="-285750" algn="just">
              <a:buFont typeface="Wingdings" panose="05000000000000000000" pitchFamily="2" charset="2"/>
              <a:buChar char="§"/>
            </a:pPr>
            <a:r>
              <a:rPr lang="pt-BR" dirty="0" smtClean="0">
                <a:solidFill>
                  <a:schemeClr val="tx1">
                    <a:lumMod val="50000"/>
                    <a:lumOff val="50000"/>
                  </a:schemeClr>
                </a:solidFill>
              </a:rPr>
              <a:t>Is an implementation of a class, an individual instantiated in memory with the characteristics defined by the class.</a:t>
            </a:r>
            <a:endParaRPr lang="pt-BR" dirty="0">
              <a:solidFill>
                <a:schemeClr val="tx1">
                  <a:lumMod val="50000"/>
                  <a:lumOff val="50000"/>
                </a:schemeClr>
              </a:solidFill>
            </a:endParaRPr>
          </a:p>
        </p:txBody>
      </p:sp>
    </p:spTree>
    <p:extLst>
      <p:ext uri="{BB962C8B-B14F-4D97-AF65-F5344CB8AC3E}">
        <p14:creationId xmlns:p14="http://schemas.microsoft.com/office/powerpoint/2010/main" val="2434529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Object Oriented Structure</a:t>
            </a:r>
            <a:endParaRPr lang="en-US" dirty="0"/>
          </a:p>
        </p:txBody>
      </p:sp>
      <p:sp>
        <p:nvSpPr>
          <p:cNvPr id="4" name="TextBox 3"/>
          <p:cNvSpPr txBox="1"/>
          <p:nvPr/>
        </p:nvSpPr>
        <p:spPr>
          <a:xfrm>
            <a:off x="3553838" y="207523"/>
            <a:ext cx="5460460" cy="2585323"/>
          </a:xfrm>
          <a:prstGeom prst="rect">
            <a:avLst/>
          </a:prstGeom>
          <a:noFill/>
        </p:spPr>
        <p:txBody>
          <a:bodyPr wrap="square" rtlCol="0">
            <a:spAutoFit/>
          </a:bodyPr>
          <a:lstStyle/>
          <a:p>
            <a:pPr algn="just"/>
            <a:r>
              <a:rPr lang="pt-BR" b="1" dirty="0" smtClean="0">
                <a:solidFill>
                  <a:schemeClr val="tx1">
                    <a:lumMod val="50000"/>
                    <a:lumOff val="50000"/>
                  </a:schemeClr>
                </a:solidFill>
              </a:rPr>
              <a:t>Attribute</a:t>
            </a:r>
          </a:p>
          <a:p>
            <a:pPr marL="742950" lvl="1" indent="-285750" algn="just">
              <a:buFont typeface="Wingdings" panose="05000000000000000000" pitchFamily="2" charset="2"/>
              <a:buChar char="§"/>
            </a:pPr>
            <a:r>
              <a:rPr lang="pt-BR" dirty="0" smtClean="0">
                <a:solidFill>
                  <a:schemeClr val="tx1">
                    <a:lumMod val="50000"/>
                    <a:lumOff val="50000"/>
                  </a:schemeClr>
                </a:solidFill>
              </a:rPr>
              <a:t>Is a property of class.</a:t>
            </a:r>
          </a:p>
          <a:p>
            <a:pPr marL="285750" indent="-285750" algn="just">
              <a:buFont typeface="Arial" panose="020B0604020202020204" pitchFamily="34" charset="0"/>
              <a:buChar char="•"/>
            </a:pPr>
            <a:endParaRPr lang="pt-BR" dirty="0">
              <a:solidFill>
                <a:schemeClr val="tx1">
                  <a:lumMod val="50000"/>
                  <a:lumOff val="50000"/>
                </a:schemeClr>
              </a:solidFill>
            </a:endParaRPr>
          </a:p>
          <a:p>
            <a:pPr algn="just"/>
            <a:r>
              <a:rPr lang="pt-BR" b="1" dirty="0" smtClean="0">
                <a:solidFill>
                  <a:schemeClr val="tx1">
                    <a:lumMod val="50000"/>
                    <a:lumOff val="50000"/>
                  </a:schemeClr>
                </a:solidFill>
              </a:rPr>
              <a:t>Method</a:t>
            </a:r>
          </a:p>
          <a:p>
            <a:pPr marL="742950" lvl="1" indent="-285750" algn="just">
              <a:buFont typeface="Wingdings" panose="05000000000000000000" pitchFamily="2" charset="2"/>
              <a:buChar char="§"/>
            </a:pPr>
            <a:r>
              <a:rPr lang="pt-BR" dirty="0" smtClean="0">
                <a:solidFill>
                  <a:schemeClr val="tx1">
                    <a:lumMod val="50000"/>
                    <a:lumOff val="50000"/>
                  </a:schemeClr>
                </a:solidFill>
              </a:rPr>
              <a:t>Is an action that the objects of some class could perform.</a:t>
            </a:r>
          </a:p>
          <a:p>
            <a:pPr marL="742950" lvl="1" indent="-285750" algn="just">
              <a:buFont typeface="Wingdings" panose="05000000000000000000" pitchFamily="2" charset="2"/>
              <a:buChar char="§"/>
            </a:pPr>
            <a:endParaRPr lang="pt-BR" dirty="0">
              <a:solidFill>
                <a:schemeClr val="tx1">
                  <a:lumMod val="50000"/>
                  <a:lumOff val="50000"/>
                </a:schemeClr>
              </a:solidFill>
            </a:endParaRPr>
          </a:p>
          <a:p>
            <a:pPr algn="just"/>
            <a:r>
              <a:rPr lang="pt-BR" dirty="0" smtClean="0">
                <a:solidFill>
                  <a:schemeClr val="tx1">
                    <a:lumMod val="50000"/>
                    <a:lumOff val="50000"/>
                  </a:schemeClr>
                </a:solidFill>
              </a:rPr>
              <a:t>Attributes and Methods should respect the encapsulation!</a:t>
            </a:r>
            <a:endParaRPr lang="pt-BR" dirty="0">
              <a:solidFill>
                <a:schemeClr val="tx1">
                  <a:lumMod val="50000"/>
                  <a:lumOff val="50000"/>
                </a:schemeClr>
              </a:solidFill>
            </a:endParaRPr>
          </a:p>
        </p:txBody>
      </p:sp>
    </p:spTree>
    <p:extLst>
      <p:ext uri="{BB962C8B-B14F-4D97-AF65-F5344CB8AC3E}">
        <p14:creationId xmlns:p14="http://schemas.microsoft.com/office/powerpoint/2010/main" val="1647361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Object Oriented Structure</a:t>
            </a:r>
            <a:endParaRPr lang="en-US" dirty="0"/>
          </a:p>
        </p:txBody>
      </p:sp>
      <p:sp>
        <p:nvSpPr>
          <p:cNvPr id="4" name="TextBox 3"/>
          <p:cNvSpPr txBox="1"/>
          <p:nvPr/>
        </p:nvSpPr>
        <p:spPr>
          <a:xfrm>
            <a:off x="3553838" y="207523"/>
            <a:ext cx="5460460" cy="1754326"/>
          </a:xfrm>
          <a:prstGeom prst="rect">
            <a:avLst/>
          </a:prstGeom>
          <a:noFill/>
        </p:spPr>
        <p:txBody>
          <a:bodyPr wrap="square" rtlCol="0">
            <a:spAutoFit/>
          </a:bodyPr>
          <a:lstStyle/>
          <a:p>
            <a:pPr algn="just"/>
            <a:r>
              <a:rPr lang="pt-BR" b="1" dirty="0" smtClean="0">
                <a:solidFill>
                  <a:schemeClr val="tx1">
                    <a:lumMod val="50000"/>
                    <a:lumOff val="50000"/>
                  </a:schemeClr>
                </a:solidFill>
              </a:rPr>
              <a:t>Static Attributes</a:t>
            </a:r>
          </a:p>
          <a:p>
            <a:pPr marL="742950" lvl="1" indent="-285750" algn="just">
              <a:buFont typeface="Wingdings" panose="05000000000000000000" pitchFamily="2" charset="2"/>
              <a:buChar char="§"/>
            </a:pPr>
            <a:r>
              <a:rPr lang="pt-BR" dirty="0" smtClean="0">
                <a:solidFill>
                  <a:schemeClr val="tx1">
                    <a:lumMod val="50000"/>
                    <a:lumOff val="50000"/>
                  </a:schemeClr>
                </a:solidFill>
              </a:rPr>
              <a:t>Static attribute is an attribute which has a </a:t>
            </a:r>
            <a:r>
              <a:rPr lang="pt-BR" b="1" dirty="0" smtClean="0">
                <a:solidFill>
                  <a:schemeClr val="tx1">
                    <a:lumMod val="50000"/>
                    <a:lumOff val="50000"/>
                  </a:schemeClr>
                </a:solidFill>
              </a:rPr>
              <a:t>single value</a:t>
            </a:r>
            <a:r>
              <a:rPr lang="pt-BR" dirty="0" smtClean="0">
                <a:solidFill>
                  <a:schemeClr val="tx1">
                    <a:lumMod val="50000"/>
                    <a:lumOff val="50000"/>
                  </a:schemeClr>
                </a:solidFill>
              </a:rPr>
              <a:t> for </a:t>
            </a:r>
            <a:r>
              <a:rPr lang="pt-BR" b="1" dirty="0" smtClean="0">
                <a:solidFill>
                  <a:schemeClr val="tx1">
                    <a:lumMod val="50000"/>
                    <a:lumOff val="50000"/>
                  </a:schemeClr>
                </a:solidFill>
              </a:rPr>
              <a:t>all instances of the class, </a:t>
            </a:r>
            <a:r>
              <a:rPr lang="pt-BR" i="1" dirty="0" smtClean="0">
                <a:solidFill>
                  <a:schemeClr val="tx1">
                    <a:lumMod val="50000"/>
                    <a:lumOff val="50000"/>
                  </a:schemeClr>
                </a:solidFill>
              </a:rPr>
              <a:t>id est</a:t>
            </a:r>
            <a:r>
              <a:rPr lang="pt-BR" dirty="0" smtClean="0">
                <a:solidFill>
                  <a:schemeClr val="tx1">
                    <a:lumMod val="50000"/>
                    <a:lumOff val="50000"/>
                  </a:schemeClr>
                </a:solidFill>
              </a:rPr>
              <a:t>, </a:t>
            </a:r>
            <a:r>
              <a:rPr lang="pt-BR" b="1" dirty="0" smtClean="0">
                <a:solidFill>
                  <a:schemeClr val="tx1">
                    <a:lumMod val="50000"/>
                    <a:lumOff val="50000"/>
                  </a:schemeClr>
                </a:solidFill>
              </a:rPr>
              <a:t>for all objects of the class</a:t>
            </a:r>
            <a:r>
              <a:rPr lang="pt-BR" dirty="0" smtClean="0">
                <a:solidFill>
                  <a:schemeClr val="tx1">
                    <a:lumMod val="50000"/>
                    <a:lumOff val="50000"/>
                  </a:schemeClr>
                </a:solidFill>
              </a:rPr>
              <a:t>.</a:t>
            </a:r>
          </a:p>
          <a:p>
            <a:pPr marL="742950" lvl="1" indent="-285750" algn="just">
              <a:buFont typeface="Wingdings" panose="05000000000000000000" pitchFamily="2" charset="2"/>
              <a:buChar char="§"/>
            </a:pPr>
            <a:r>
              <a:rPr lang="pt-BR" dirty="0" smtClean="0">
                <a:solidFill>
                  <a:schemeClr val="tx1">
                    <a:lumMod val="50000"/>
                    <a:lumOff val="50000"/>
                  </a:schemeClr>
                </a:solidFill>
              </a:rPr>
              <a:t>This value was defined in class scope, not in object scope.</a:t>
            </a:r>
            <a:endParaRPr lang="pt-BR" dirty="0">
              <a:solidFill>
                <a:schemeClr val="tx1">
                  <a:lumMod val="50000"/>
                  <a:lumOff val="50000"/>
                </a:schemeClr>
              </a:solidFill>
            </a:endParaRPr>
          </a:p>
        </p:txBody>
      </p:sp>
      <p:pic>
        <p:nvPicPr>
          <p:cNvPr id="2" name="Picture 1"/>
          <p:cNvPicPr>
            <a:picLocks noChangeAspect="1"/>
          </p:cNvPicPr>
          <p:nvPr/>
        </p:nvPicPr>
        <p:blipFill>
          <a:blip r:embed="rId2"/>
          <a:stretch>
            <a:fillRect/>
          </a:stretch>
        </p:blipFill>
        <p:spPr>
          <a:xfrm>
            <a:off x="4385894" y="2124292"/>
            <a:ext cx="3796348" cy="2458466"/>
          </a:xfrm>
          <a:prstGeom prst="rect">
            <a:avLst/>
          </a:prstGeom>
        </p:spPr>
      </p:pic>
    </p:spTree>
    <p:extLst>
      <p:ext uri="{BB962C8B-B14F-4D97-AF65-F5344CB8AC3E}">
        <p14:creationId xmlns:p14="http://schemas.microsoft.com/office/powerpoint/2010/main" val="2392860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Object Oriented Structure</a:t>
            </a:r>
            <a:endParaRPr lang="en-US" dirty="0"/>
          </a:p>
        </p:txBody>
      </p:sp>
      <p:sp>
        <p:nvSpPr>
          <p:cNvPr id="4" name="TextBox 3"/>
          <p:cNvSpPr txBox="1"/>
          <p:nvPr/>
        </p:nvSpPr>
        <p:spPr>
          <a:xfrm>
            <a:off x="3553838" y="207523"/>
            <a:ext cx="5460460" cy="2862322"/>
          </a:xfrm>
          <a:prstGeom prst="rect">
            <a:avLst/>
          </a:prstGeom>
          <a:noFill/>
        </p:spPr>
        <p:txBody>
          <a:bodyPr wrap="square" rtlCol="0">
            <a:spAutoFit/>
          </a:bodyPr>
          <a:lstStyle/>
          <a:p>
            <a:pPr algn="just"/>
            <a:r>
              <a:rPr lang="pt-BR" b="1" dirty="0" smtClean="0">
                <a:solidFill>
                  <a:schemeClr val="tx1">
                    <a:lumMod val="50000"/>
                    <a:lumOff val="50000"/>
                  </a:schemeClr>
                </a:solidFill>
              </a:rPr>
              <a:t>Methods</a:t>
            </a:r>
          </a:p>
          <a:p>
            <a:pPr marL="742950" lvl="1" indent="-285750" algn="just">
              <a:buFont typeface="Wingdings" panose="05000000000000000000" pitchFamily="2" charset="2"/>
              <a:buChar char="§"/>
            </a:pPr>
            <a:r>
              <a:rPr lang="pt-BR" dirty="0" smtClean="0">
                <a:solidFill>
                  <a:schemeClr val="tx1">
                    <a:lumMod val="50000"/>
                    <a:lumOff val="50000"/>
                  </a:schemeClr>
                </a:solidFill>
              </a:rPr>
              <a:t>We can invoke a behavior of an object through methods.</a:t>
            </a:r>
          </a:p>
          <a:p>
            <a:pPr marL="742950" lvl="1" indent="-285750" algn="just">
              <a:buFont typeface="Wingdings" panose="05000000000000000000" pitchFamily="2" charset="2"/>
              <a:buChar char="§"/>
            </a:pPr>
            <a:r>
              <a:rPr lang="pt-BR" b="1" dirty="0" smtClean="0">
                <a:solidFill>
                  <a:schemeClr val="tx1">
                    <a:lumMod val="50000"/>
                    <a:lumOff val="50000"/>
                  </a:schemeClr>
                </a:solidFill>
              </a:rPr>
              <a:t>Methods</a:t>
            </a:r>
            <a:r>
              <a:rPr lang="pt-BR" dirty="0" smtClean="0">
                <a:solidFill>
                  <a:schemeClr val="tx1">
                    <a:lumMod val="50000"/>
                    <a:lumOff val="50000"/>
                  </a:schemeClr>
                </a:solidFill>
              </a:rPr>
              <a:t> are operations we can require from an object (of a class, obviously) to execute.</a:t>
            </a:r>
          </a:p>
          <a:p>
            <a:pPr marL="742950" lvl="1" indent="-285750" algn="just">
              <a:buFont typeface="Wingdings" panose="05000000000000000000" pitchFamily="2" charset="2"/>
              <a:buChar char="§"/>
            </a:pPr>
            <a:r>
              <a:rPr lang="pt-BR" b="1" dirty="0" smtClean="0">
                <a:solidFill>
                  <a:schemeClr val="tx1">
                    <a:lumMod val="50000"/>
                    <a:lumOff val="50000"/>
                  </a:schemeClr>
                </a:solidFill>
              </a:rPr>
              <a:t>Objects</a:t>
            </a:r>
            <a:r>
              <a:rPr lang="pt-BR" dirty="0" smtClean="0">
                <a:solidFill>
                  <a:schemeClr val="tx1">
                    <a:lumMod val="50000"/>
                    <a:lumOff val="50000"/>
                  </a:schemeClr>
                </a:solidFill>
              </a:rPr>
              <a:t> of the same class have the same operations.</a:t>
            </a:r>
            <a:endParaRPr lang="pt-BR" b="1" dirty="0" smtClean="0">
              <a:solidFill>
                <a:schemeClr val="tx1">
                  <a:lumMod val="50000"/>
                  <a:lumOff val="50000"/>
                </a:schemeClr>
              </a:solidFill>
            </a:endParaRPr>
          </a:p>
          <a:p>
            <a:pPr marL="1200150" lvl="2" indent="-285750" algn="just">
              <a:buFont typeface="Wingdings" panose="05000000000000000000" pitchFamily="2" charset="2"/>
              <a:buChar char="§"/>
            </a:pPr>
            <a:r>
              <a:rPr lang="pt-BR" dirty="0" smtClean="0">
                <a:solidFill>
                  <a:schemeClr val="tx1">
                    <a:lumMod val="50000"/>
                    <a:lumOff val="50000"/>
                  </a:schemeClr>
                </a:solidFill>
              </a:rPr>
              <a:t>This value was defined in class scope, not in object scope.</a:t>
            </a:r>
            <a:endParaRPr lang="pt-BR" dirty="0">
              <a:solidFill>
                <a:schemeClr val="tx1">
                  <a:lumMod val="50000"/>
                  <a:lumOff val="50000"/>
                </a:schemeClr>
              </a:solidFill>
            </a:endParaRPr>
          </a:p>
        </p:txBody>
      </p:sp>
      <p:pic>
        <p:nvPicPr>
          <p:cNvPr id="2" name="Picture 1"/>
          <p:cNvPicPr>
            <a:picLocks noChangeAspect="1"/>
          </p:cNvPicPr>
          <p:nvPr/>
        </p:nvPicPr>
        <p:blipFill>
          <a:blip r:embed="rId2"/>
          <a:stretch>
            <a:fillRect/>
          </a:stretch>
        </p:blipFill>
        <p:spPr>
          <a:xfrm>
            <a:off x="6387414" y="2990668"/>
            <a:ext cx="2756586" cy="1785130"/>
          </a:xfrm>
          <a:prstGeom prst="rect">
            <a:avLst/>
          </a:prstGeom>
        </p:spPr>
      </p:pic>
    </p:spTree>
    <p:extLst>
      <p:ext uri="{BB962C8B-B14F-4D97-AF65-F5344CB8AC3E}">
        <p14:creationId xmlns:p14="http://schemas.microsoft.com/office/powerpoint/2010/main" val="321199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Object Oriented Structure</a:t>
            </a:r>
            <a:endParaRPr lang="en-US" dirty="0"/>
          </a:p>
        </p:txBody>
      </p:sp>
      <p:sp>
        <p:nvSpPr>
          <p:cNvPr id="4" name="TextBox 3"/>
          <p:cNvSpPr txBox="1"/>
          <p:nvPr/>
        </p:nvSpPr>
        <p:spPr>
          <a:xfrm>
            <a:off x="3553838" y="207523"/>
            <a:ext cx="5460460" cy="4524315"/>
          </a:xfrm>
          <a:prstGeom prst="rect">
            <a:avLst/>
          </a:prstGeom>
          <a:noFill/>
        </p:spPr>
        <p:txBody>
          <a:bodyPr wrap="square" rtlCol="0">
            <a:spAutoFit/>
          </a:bodyPr>
          <a:lstStyle/>
          <a:p>
            <a:pPr algn="just"/>
            <a:r>
              <a:rPr lang="pt-BR" b="1" dirty="0" smtClean="0">
                <a:solidFill>
                  <a:schemeClr val="tx1">
                    <a:lumMod val="50000"/>
                    <a:lumOff val="50000"/>
                  </a:schemeClr>
                </a:solidFill>
              </a:rPr>
              <a:t>Static Methods</a:t>
            </a:r>
          </a:p>
          <a:p>
            <a:pPr algn="just"/>
            <a:endParaRPr lang="pt-BR" b="1" dirty="0">
              <a:solidFill>
                <a:schemeClr val="tx1">
                  <a:lumMod val="50000"/>
                  <a:lumOff val="50000"/>
                </a:schemeClr>
              </a:solidFill>
            </a:endParaRPr>
          </a:p>
          <a:p>
            <a:pPr algn="just"/>
            <a:r>
              <a:rPr lang="pt-BR" dirty="0" smtClean="0">
                <a:solidFill>
                  <a:schemeClr val="tx1">
                    <a:lumMod val="50000"/>
                    <a:lumOff val="50000"/>
                  </a:schemeClr>
                </a:solidFill>
              </a:rPr>
              <a:t>Static methods are methods that is not invoked by any object, </a:t>
            </a:r>
            <a:r>
              <a:rPr lang="pt-BR" i="1" dirty="0" smtClean="0">
                <a:solidFill>
                  <a:schemeClr val="tx1">
                    <a:lumMod val="50000"/>
                    <a:lumOff val="50000"/>
                  </a:schemeClr>
                </a:solidFill>
              </a:rPr>
              <a:t>id est</a:t>
            </a:r>
            <a:r>
              <a:rPr lang="pt-BR" dirty="0" smtClean="0">
                <a:solidFill>
                  <a:schemeClr val="tx1">
                    <a:lumMod val="50000"/>
                    <a:lumOff val="50000"/>
                  </a:schemeClr>
                </a:solidFill>
              </a:rPr>
              <a:t>, </a:t>
            </a:r>
            <a:r>
              <a:rPr lang="pt-BR" b="1" dirty="0" smtClean="0">
                <a:solidFill>
                  <a:schemeClr val="tx1">
                    <a:lumMod val="50000"/>
                    <a:lumOff val="50000"/>
                  </a:schemeClr>
                </a:solidFill>
              </a:rPr>
              <a:t>THERE IS ANY INSTANCE OF THIS CLASS</a:t>
            </a:r>
            <a:r>
              <a:rPr lang="pt-BR" dirty="0" smtClean="0">
                <a:solidFill>
                  <a:schemeClr val="tx1">
                    <a:lumMod val="50000"/>
                    <a:lumOff val="50000"/>
                  </a:schemeClr>
                </a:solidFill>
              </a:rPr>
              <a:t>	 to invoke this method.</a:t>
            </a:r>
          </a:p>
          <a:p>
            <a:pPr marL="285750" indent="-285750" algn="just">
              <a:buFont typeface="Wingdings" panose="05000000000000000000" pitchFamily="2" charset="2"/>
              <a:buChar char="§"/>
            </a:pPr>
            <a:r>
              <a:rPr lang="pt-BR" dirty="0" smtClean="0">
                <a:solidFill>
                  <a:schemeClr val="tx1">
                    <a:lumMod val="50000"/>
                    <a:lumOff val="50000"/>
                  </a:schemeClr>
                </a:solidFill>
              </a:rPr>
              <a:t>They are not class methods, but global functions prefixed with classnames.</a:t>
            </a:r>
          </a:p>
          <a:p>
            <a:pPr marL="285750" indent="-285750" algn="just">
              <a:buFont typeface="Wingdings" panose="05000000000000000000" pitchFamily="2" charset="2"/>
              <a:buChar char="§"/>
            </a:pPr>
            <a:r>
              <a:rPr lang="pt-BR" dirty="0" smtClean="0">
                <a:solidFill>
                  <a:schemeClr val="tx1">
                    <a:lumMod val="50000"/>
                    <a:lumOff val="50000"/>
                  </a:schemeClr>
                </a:solidFill>
              </a:rPr>
              <a:t>Static method can access only static data. It can not access non-static data (instance variables) unless it has/creates an instance of the class.</a:t>
            </a:r>
          </a:p>
          <a:p>
            <a:pPr marL="285750" indent="-285750" algn="just">
              <a:buFont typeface="Wingdings" panose="05000000000000000000" pitchFamily="2" charset="2"/>
              <a:buChar char="§"/>
            </a:pPr>
            <a:r>
              <a:rPr lang="pt-BR" dirty="0" smtClean="0">
                <a:solidFill>
                  <a:schemeClr val="tx1">
                    <a:lumMod val="50000"/>
                    <a:lumOff val="50000"/>
                  </a:schemeClr>
                </a:solidFill>
              </a:rPr>
              <a:t>A static mehtod can call only other static methods and can not call a non-static method from it unless it has/creates an instance of the class.</a:t>
            </a:r>
          </a:p>
          <a:p>
            <a:pPr marL="285750" indent="-285750" algn="just">
              <a:buFont typeface="Wingdings" panose="05000000000000000000" pitchFamily="2" charset="2"/>
              <a:buChar char="§"/>
            </a:pPr>
            <a:r>
              <a:rPr lang="pt-BR" dirty="0" smtClean="0">
                <a:solidFill>
                  <a:schemeClr val="tx1">
                    <a:lumMod val="50000"/>
                    <a:lumOff val="50000"/>
                  </a:schemeClr>
                </a:solidFill>
              </a:rPr>
              <a:t>A static method can not refer to </a:t>
            </a:r>
            <a:r>
              <a:rPr lang="pt-BR" b="1" dirty="0" smtClean="0">
                <a:solidFill>
                  <a:schemeClr val="tx1">
                    <a:lumMod val="50000"/>
                    <a:lumOff val="50000"/>
                  </a:schemeClr>
                </a:solidFill>
              </a:rPr>
              <a:t>this</a:t>
            </a:r>
            <a:r>
              <a:rPr lang="pt-BR" dirty="0" smtClean="0">
                <a:solidFill>
                  <a:schemeClr val="tx1">
                    <a:lumMod val="50000"/>
                    <a:lumOff val="50000"/>
                  </a:schemeClr>
                </a:solidFill>
              </a:rPr>
              <a:t> or </a:t>
            </a:r>
            <a:r>
              <a:rPr lang="pt-BR" b="1" dirty="0" smtClean="0">
                <a:solidFill>
                  <a:schemeClr val="tx1">
                    <a:lumMod val="50000"/>
                    <a:lumOff val="50000"/>
                  </a:schemeClr>
                </a:solidFill>
              </a:rPr>
              <a:t>super</a:t>
            </a:r>
            <a:r>
              <a:rPr lang="pt-BR" dirty="0" smtClean="0">
                <a:solidFill>
                  <a:schemeClr val="tx1">
                    <a:lumMod val="50000"/>
                    <a:lumOff val="50000"/>
                  </a:schemeClr>
                </a:solidFill>
              </a:rPr>
              <a:t> keywords anyway.</a:t>
            </a:r>
            <a:endParaRPr lang="pt-BR" dirty="0">
              <a:solidFill>
                <a:schemeClr val="tx1">
                  <a:lumMod val="50000"/>
                  <a:lumOff val="50000"/>
                </a:schemeClr>
              </a:solidFill>
            </a:endParaRPr>
          </a:p>
        </p:txBody>
      </p:sp>
    </p:spTree>
    <p:extLst>
      <p:ext uri="{BB962C8B-B14F-4D97-AF65-F5344CB8AC3E}">
        <p14:creationId xmlns:p14="http://schemas.microsoft.com/office/powerpoint/2010/main" val="268674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035716" cy="909593"/>
          </a:xfrm>
        </p:spPr>
        <p:txBody>
          <a:bodyPr/>
          <a:lstStyle/>
          <a:p>
            <a:pPr algn="ctr"/>
            <a:r>
              <a:rPr lang="pt-BR" dirty="0" smtClean="0"/>
              <a:t>Static Methods: Difference between override an instance method and hide a class method</a:t>
            </a:r>
            <a:endParaRPr lang="en-US" u="none" dirty="0"/>
          </a:p>
        </p:txBody>
      </p:sp>
      <p:sp>
        <p:nvSpPr>
          <p:cNvPr id="4" name="TextBox 3"/>
          <p:cNvSpPr txBox="1"/>
          <p:nvPr/>
        </p:nvSpPr>
        <p:spPr>
          <a:xfrm>
            <a:off x="168441" y="1010652"/>
            <a:ext cx="8867275" cy="4031873"/>
          </a:xfrm>
          <a:prstGeom prst="rect">
            <a:avLst/>
          </a:prstGeom>
          <a:noFill/>
        </p:spPr>
        <p:txBody>
          <a:bodyPr wrap="square" rtlCol="0">
            <a:spAutoFit/>
          </a:bodyPr>
          <a:lstStyle/>
          <a:p>
            <a:pPr algn="ctr"/>
            <a:r>
              <a:rPr lang="en-US" sz="1600" dirty="0" smtClean="0">
                <a:solidFill>
                  <a:schemeClr val="tx1">
                    <a:lumMod val="50000"/>
                    <a:lumOff val="50000"/>
                  </a:schemeClr>
                </a:solidFill>
              </a:rPr>
              <a:t>The ability of a subclass to override a method allows a class to inherit from a superclass whose behavior is “close enough” and than to modify behavior as needed. The overriding method has the same name, number and type of parameters, and return type as the method that overrides. An overriding method can also return a subtype of the type returned by the overridden method. This subtype is called a </a:t>
            </a:r>
            <a:r>
              <a:rPr lang="en-US" sz="1600" i="1" dirty="0" smtClean="0">
                <a:solidFill>
                  <a:schemeClr val="tx1">
                    <a:lumMod val="50000"/>
                    <a:lumOff val="50000"/>
                  </a:schemeClr>
                </a:solidFill>
              </a:rPr>
              <a:t>covariant return type</a:t>
            </a:r>
            <a:r>
              <a:rPr lang="en-US" sz="1600" dirty="0" smtClean="0">
                <a:solidFill>
                  <a:schemeClr val="tx1">
                    <a:lumMod val="50000"/>
                    <a:lumOff val="50000"/>
                  </a:schemeClr>
                </a:solidFill>
              </a:rPr>
              <a:t>. When overriding a method, you might want to use the @Override annotation that instructs the compiler that you intend to override a method in the superclass. If, for some reason, the compiler detects that the method does not exist in one of the </a:t>
            </a:r>
            <a:r>
              <a:rPr lang="en-US" sz="1600" dirty="0" err="1" smtClean="0">
                <a:solidFill>
                  <a:schemeClr val="tx1">
                    <a:lumMod val="50000"/>
                    <a:lumOff val="50000"/>
                  </a:schemeClr>
                </a:solidFill>
              </a:rPr>
              <a:t>superclasses</a:t>
            </a:r>
            <a:r>
              <a:rPr lang="en-US" sz="1600" dirty="0" smtClean="0">
                <a:solidFill>
                  <a:schemeClr val="tx1">
                    <a:lumMod val="50000"/>
                    <a:lumOff val="50000"/>
                  </a:schemeClr>
                </a:solidFill>
              </a:rPr>
              <a:t>, the it will generate an error. If a subclass defines a static method with the same signature as a static method in the superclass, then the method in the subclass hides the one in the superclass. The distinction between hiding a static method and overriding an instance method has important implications:</a:t>
            </a:r>
            <a:br>
              <a:rPr lang="en-US" sz="1600" dirty="0" smtClean="0">
                <a:solidFill>
                  <a:schemeClr val="tx1">
                    <a:lumMod val="50000"/>
                    <a:lumOff val="50000"/>
                  </a:schemeClr>
                </a:solidFill>
              </a:rPr>
            </a:br>
            <a:endParaRPr lang="en-US" sz="1600" dirty="0" smtClean="0">
              <a:solidFill>
                <a:schemeClr val="tx1">
                  <a:lumMod val="50000"/>
                  <a:lumOff val="50000"/>
                </a:schemeClr>
              </a:solidFill>
            </a:endParaRPr>
          </a:p>
          <a:p>
            <a:pPr marL="742950" lvl="1" indent="-285750" algn="just">
              <a:buFont typeface="Wingdings" panose="05000000000000000000" pitchFamily="2" charset="2"/>
              <a:buChar char="§"/>
            </a:pPr>
            <a:r>
              <a:rPr lang="en-US" sz="1600" dirty="0" smtClean="0">
                <a:solidFill>
                  <a:schemeClr val="tx1">
                    <a:lumMod val="50000"/>
                    <a:lumOff val="50000"/>
                  </a:schemeClr>
                </a:solidFill>
              </a:rPr>
              <a:t>The version of the overridden instance method that gets invoked is the one in the subclass;</a:t>
            </a:r>
          </a:p>
          <a:p>
            <a:pPr marL="742950" lvl="1" indent="-285750" algn="just">
              <a:buFont typeface="Wingdings" panose="05000000000000000000" pitchFamily="2" charset="2"/>
              <a:buChar char="§"/>
            </a:pPr>
            <a:r>
              <a:rPr lang="en-US" sz="1600" dirty="0" smtClean="0">
                <a:solidFill>
                  <a:schemeClr val="tx1">
                    <a:lumMod val="50000"/>
                    <a:lumOff val="50000"/>
                  </a:schemeClr>
                </a:solidFill>
              </a:rPr>
              <a:t>The version of the hidden static method that gets invoked depends on whether it is invoked from the superclass or subclass.</a:t>
            </a:r>
          </a:p>
        </p:txBody>
      </p:sp>
    </p:spTree>
    <p:extLst>
      <p:ext uri="{BB962C8B-B14F-4D97-AF65-F5344CB8AC3E}">
        <p14:creationId xmlns:p14="http://schemas.microsoft.com/office/powerpoint/2010/main" val="3580556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41421"/>
          </a:xfrm>
        </p:spPr>
        <p:txBody>
          <a:bodyPr/>
          <a:lstStyle/>
          <a:p>
            <a:pPr algn="ctr"/>
            <a:r>
              <a:rPr lang="en-US" dirty="0" smtClean="0"/>
              <a:t>The final keyword</a:t>
            </a:r>
            <a:endParaRPr lang="en-US" dirty="0"/>
          </a:p>
        </p:txBody>
      </p:sp>
      <p:sp>
        <p:nvSpPr>
          <p:cNvPr id="4" name="TextBox 3"/>
          <p:cNvSpPr txBox="1"/>
          <p:nvPr/>
        </p:nvSpPr>
        <p:spPr>
          <a:xfrm>
            <a:off x="180474" y="902368"/>
            <a:ext cx="8855242"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chemeClr val="tx1">
                    <a:lumMod val="50000"/>
                    <a:lumOff val="50000"/>
                  </a:schemeClr>
                </a:solidFill>
              </a:rPr>
              <a:t>The </a:t>
            </a:r>
            <a:r>
              <a:rPr lang="en-US" b="1" dirty="0" smtClean="0">
                <a:solidFill>
                  <a:schemeClr val="tx2">
                    <a:lumMod val="60000"/>
                    <a:lumOff val="40000"/>
                  </a:schemeClr>
                </a:solidFill>
              </a:rPr>
              <a:t>final class </a:t>
            </a:r>
            <a:r>
              <a:rPr lang="en-US" dirty="0" smtClean="0">
                <a:solidFill>
                  <a:schemeClr val="tx1">
                    <a:lumMod val="50000"/>
                    <a:lumOff val="50000"/>
                  </a:schemeClr>
                </a:solidFill>
              </a:rPr>
              <a:t>cannot be </a:t>
            </a:r>
            <a:r>
              <a:rPr lang="en-US" i="1" dirty="0" err="1" smtClean="0">
                <a:solidFill>
                  <a:schemeClr val="tx1">
                    <a:lumMod val="50000"/>
                    <a:lumOff val="50000"/>
                  </a:schemeClr>
                </a:solidFill>
              </a:rPr>
              <a:t>subclassed</a:t>
            </a:r>
            <a:r>
              <a:rPr lang="en-US" dirty="0" smtClean="0">
                <a:solidFill>
                  <a:schemeClr val="tx1">
                    <a:lumMod val="50000"/>
                    <a:lumOff val="50000"/>
                  </a:schemeClr>
                </a:solidFill>
              </a:rPr>
              <a:t>. </a:t>
            </a:r>
            <a:r>
              <a:rPr lang="en-US" dirty="0" smtClean="0">
                <a:solidFill>
                  <a:schemeClr val="tx1">
                    <a:lumMod val="50000"/>
                    <a:lumOff val="50000"/>
                  </a:schemeClr>
                </a:solidFill>
              </a:rPr>
              <a:t>This is done for reasons of security and efficiency. Accordingly, many of the Java standard library classes are </a:t>
            </a:r>
            <a:r>
              <a:rPr lang="en-US" b="1" dirty="0" smtClean="0">
                <a:solidFill>
                  <a:schemeClr val="tx1">
                    <a:lumMod val="50000"/>
                    <a:lumOff val="50000"/>
                  </a:schemeClr>
                </a:solidFill>
              </a:rPr>
              <a:t>final</a:t>
            </a:r>
            <a:r>
              <a:rPr lang="en-US" dirty="0" smtClean="0">
                <a:solidFill>
                  <a:schemeClr val="tx1">
                    <a:lumMod val="50000"/>
                    <a:lumOff val="50000"/>
                  </a:schemeClr>
                </a:solidFill>
              </a:rPr>
              <a:t>, for example </a:t>
            </a:r>
            <a:r>
              <a:rPr lang="en-US" b="1" i="1" dirty="0" err="1" smtClean="0">
                <a:solidFill>
                  <a:schemeClr val="tx1">
                    <a:lumMod val="50000"/>
                    <a:lumOff val="50000"/>
                  </a:schemeClr>
                </a:solidFill>
              </a:rPr>
              <a:t>java.lang.System</a:t>
            </a:r>
            <a:r>
              <a:rPr lang="en-US" dirty="0" smtClean="0">
                <a:solidFill>
                  <a:schemeClr val="tx1">
                    <a:lumMod val="50000"/>
                    <a:lumOff val="50000"/>
                  </a:schemeClr>
                </a:solidFill>
              </a:rPr>
              <a:t> and </a:t>
            </a:r>
            <a:r>
              <a:rPr lang="en-US" b="1" i="1" dirty="0" err="1" smtClean="0">
                <a:solidFill>
                  <a:schemeClr val="tx1">
                    <a:lumMod val="50000"/>
                    <a:lumOff val="50000"/>
                  </a:schemeClr>
                </a:solidFill>
              </a:rPr>
              <a:t>java.lang.String</a:t>
            </a:r>
            <a:r>
              <a:rPr lang="en-US" dirty="0" smtClean="0">
                <a:solidFill>
                  <a:schemeClr val="tx1">
                    <a:lumMod val="50000"/>
                    <a:lumOff val="50000"/>
                  </a:schemeClr>
                </a:solidFill>
              </a:rPr>
              <a:t>. </a:t>
            </a:r>
            <a:r>
              <a:rPr lang="en-US" dirty="0" smtClean="0">
                <a:solidFill>
                  <a:srgbClr val="FF0000"/>
                </a:solidFill>
              </a:rPr>
              <a:t>All methods in a </a:t>
            </a:r>
            <a:r>
              <a:rPr lang="en-US" b="1" dirty="0" smtClean="0">
                <a:solidFill>
                  <a:srgbClr val="FF0000"/>
                </a:solidFill>
              </a:rPr>
              <a:t>final class</a:t>
            </a:r>
            <a:r>
              <a:rPr lang="en-US" dirty="0" smtClean="0">
                <a:solidFill>
                  <a:srgbClr val="FF0000"/>
                </a:solidFill>
              </a:rPr>
              <a:t> are </a:t>
            </a:r>
            <a:r>
              <a:rPr lang="en-US" b="1" dirty="0" smtClean="0">
                <a:solidFill>
                  <a:srgbClr val="FF0000"/>
                </a:solidFill>
              </a:rPr>
              <a:t>IMPLICITLY</a:t>
            </a:r>
            <a:r>
              <a:rPr lang="en-US" i="1" dirty="0" smtClean="0">
                <a:solidFill>
                  <a:srgbClr val="FF0000"/>
                </a:solidFill>
              </a:rPr>
              <a:t> </a:t>
            </a:r>
            <a:r>
              <a:rPr lang="en-US" b="1" i="1" dirty="0" smtClean="0">
                <a:solidFill>
                  <a:srgbClr val="FF0000"/>
                </a:solidFill>
              </a:rPr>
              <a:t>final</a:t>
            </a:r>
            <a:r>
              <a:rPr lang="en-US" dirty="0" smtClean="0">
                <a:solidFill>
                  <a:srgbClr val="FF0000"/>
                </a:solidFill>
              </a:rPr>
              <a:t>.</a:t>
            </a:r>
          </a:p>
          <a:p>
            <a:pPr marL="285750" indent="-285750">
              <a:buFont typeface="Wingdings" panose="05000000000000000000" pitchFamily="2" charset="2"/>
              <a:buChar char="§"/>
            </a:pPr>
            <a:r>
              <a:rPr lang="en-US" dirty="0" smtClean="0">
                <a:solidFill>
                  <a:schemeClr val="tx1">
                    <a:lumMod val="50000"/>
                    <a:lumOff val="50000"/>
                  </a:schemeClr>
                </a:solidFill>
              </a:rPr>
              <a:t>A </a:t>
            </a:r>
            <a:r>
              <a:rPr lang="en-US" b="1" dirty="0" smtClean="0">
                <a:solidFill>
                  <a:schemeClr val="tx2">
                    <a:lumMod val="60000"/>
                    <a:lumOff val="40000"/>
                  </a:schemeClr>
                </a:solidFill>
              </a:rPr>
              <a:t>final method</a:t>
            </a:r>
            <a:r>
              <a:rPr lang="en-US" dirty="0" smtClean="0">
                <a:solidFill>
                  <a:schemeClr val="tx2">
                    <a:lumMod val="60000"/>
                    <a:lumOff val="40000"/>
                  </a:schemeClr>
                </a:solidFill>
              </a:rPr>
              <a:t> </a:t>
            </a:r>
            <a:r>
              <a:rPr lang="en-US" dirty="0" smtClean="0">
                <a:solidFill>
                  <a:schemeClr val="tx1">
                    <a:lumMod val="50000"/>
                    <a:lumOff val="50000"/>
                  </a:schemeClr>
                </a:solidFill>
              </a:rPr>
              <a:t>can’t be overridden neither hidden by subclasses. This is used to prevent unexpected behavior from a subclass altering a method that may be crucial to the function or consistency of the class.</a:t>
            </a:r>
          </a:p>
          <a:p>
            <a:pPr marL="285750" indent="-285750" algn="just">
              <a:buFont typeface="Wingdings" panose="05000000000000000000" pitchFamily="2" charset="2"/>
              <a:buChar char="§"/>
            </a:pPr>
            <a:r>
              <a:rPr lang="en-US" dirty="0" smtClean="0">
                <a:solidFill>
                  <a:schemeClr val="tx1">
                    <a:lumMod val="50000"/>
                    <a:lumOff val="50000"/>
                  </a:schemeClr>
                </a:solidFill>
              </a:rPr>
              <a:t>A </a:t>
            </a:r>
            <a:r>
              <a:rPr lang="en-US" b="1" dirty="0" smtClean="0">
                <a:solidFill>
                  <a:schemeClr val="tx2">
                    <a:lumMod val="60000"/>
                    <a:lumOff val="40000"/>
                  </a:schemeClr>
                </a:solidFill>
              </a:rPr>
              <a:t>final attribute</a:t>
            </a:r>
            <a:r>
              <a:rPr lang="en-US" b="1" dirty="0" smtClean="0">
                <a:solidFill>
                  <a:schemeClr val="tx1">
                    <a:lumMod val="50000"/>
                    <a:lumOff val="50000"/>
                  </a:schemeClr>
                </a:solidFill>
              </a:rPr>
              <a:t> </a:t>
            </a:r>
            <a:r>
              <a:rPr lang="en-US" dirty="0" smtClean="0">
                <a:solidFill>
                  <a:schemeClr val="tx1">
                    <a:lumMod val="50000"/>
                    <a:lumOff val="50000"/>
                  </a:schemeClr>
                </a:solidFill>
              </a:rPr>
              <a:t>can only </a:t>
            </a:r>
            <a:r>
              <a:rPr lang="en-US" b="1" dirty="0" smtClean="0">
                <a:solidFill>
                  <a:schemeClr val="tx1">
                    <a:lumMod val="50000"/>
                    <a:lumOff val="50000"/>
                  </a:schemeClr>
                </a:solidFill>
              </a:rPr>
              <a:t>initialized once</a:t>
            </a:r>
            <a:r>
              <a:rPr lang="en-US" dirty="0" smtClean="0">
                <a:solidFill>
                  <a:schemeClr val="tx1">
                    <a:lumMod val="50000"/>
                    <a:lumOff val="50000"/>
                  </a:schemeClr>
                </a:solidFill>
              </a:rPr>
              <a:t>,</a:t>
            </a:r>
            <a:r>
              <a:rPr lang="en-US" b="1" dirty="0" smtClean="0">
                <a:solidFill>
                  <a:schemeClr val="tx1">
                    <a:lumMod val="50000"/>
                    <a:lumOff val="50000"/>
                  </a:schemeClr>
                </a:solidFill>
              </a:rPr>
              <a:t> </a:t>
            </a:r>
            <a:r>
              <a:rPr lang="en-US" dirty="0" smtClean="0">
                <a:solidFill>
                  <a:schemeClr val="tx1">
                    <a:lumMod val="50000"/>
                    <a:lumOff val="50000"/>
                  </a:schemeClr>
                </a:solidFill>
              </a:rPr>
              <a:t>either via an initializer or assignment statement. It does not need to be initialized at the point of declaration: this is called </a:t>
            </a:r>
            <a:r>
              <a:rPr lang="en-US" b="1" dirty="0" smtClean="0">
                <a:solidFill>
                  <a:schemeClr val="tx1">
                    <a:lumMod val="50000"/>
                    <a:lumOff val="50000"/>
                  </a:schemeClr>
                </a:solidFill>
              </a:rPr>
              <a:t>blank final attribute</a:t>
            </a:r>
            <a:r>
              <a:rPr lang="en-US" dirty="0" smtClean="0">
                <a:solidFill>
                  <a:schemeClr val="tx1">
                    <a:lumMod val="50000"/>
                    <a:lumOff val="50000"/>
                  </a:schemeClr>
                </a:solidFill>
              </a:rPr>
              <a:t>. A blank final instance variable of a class must be definitely assigned at the end of every constructor of the class in which it is declared; similarly, a blank final static variable must be definitely assigned in a static initializer of the class in which it is declared; otherwise, a </a:t>
            </a:r>
            <a:r>
              <a:rPr lang="en-US" dirty="0" smtClean="0">
                <a:solidFill>
                  <a:schemeClr val="tx1">
                    <a:lumMod val="50000"/>
                    <a:lumOff val="50000"/>
                  </a:schemeClr>
                </a:solidFill>
              </a:rPr>
              <a:t>compile-time </a:t>
            </a:r>
            <a:r>
              <a:rPr lang="en-US" dirty="0" smtClean="0">
                <a:solidFill>
                  <a:schemeClr val="tx1">
                    <a:lumMod val="50000"/>
                    <a:lumOff val="50000"/>
                  </a:schemeClr>
                </a:solidFill>
              </a:rPr>
              <a:t>error occurs in both cases.</a:t>
            </a:r>
          </a:p>
        </p:txBody>
      </p:sp>
    </p:spTree>
    <p:extLst>
      <p:ext uri="{BB962C8B-B14F-4D97-AF65-F5344CB8AC3E}">
        <p14:creationId xmlns:p14="http://schemas.microsoft.com/office/powerpoint/2010/main" val="3174180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41421"/>
          </a:xfrm>
        </p:spPr>
        <p:txBody>
          <a:bodyPr/>
          <a:lstStyle/>
          <a:p>
            <a:pPr algn="ctr"/>
            <a:r>
              <a:rPr lang="en-US" dirty="0" smtClean="0"/>
              <a:t>Some important notes</a:t>
            </a:r>
            <a:endParaRPr lang="en-US" dirty="0"/>
          </a:p>
        </p:txBody>
      </p:sp>
      <p:sp>
        <p:nvSpPr>
          <p:cNvPr id="4" name="TextBox 3"/>
          <p:cNvSpPr txBox="1"/>
          <p:nvPr/>
        </p:nvSpPr>
        <p:spPr>
          <a:xfrm>
            <a:off x="180474" y="902368"/>
            <a:ext cx="8855242"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dirty="0" smtClean="0">
                <a:solidFill>
                  <a:schemeClr val="tx1">
                    <a:lumMod val="50000"/>
                    <a:lumOff val="50000"/>
                  </a:schemeClr>
                </a:solidFill>
              </a:rPr>
              <a:t>When an anonymous inner class is defined within the body of a method, all variables declared </a:t>
            </a:r>
            <a:r>
              <a:rPr lang="en-US" b="1" dirty="0" smtClean="0">
                <a:solidFill>
                  <a:schemeClr val="tx1">
                    <a:lumMod val="50000"/>
                    <a:lumOff val="50000"/>
                  </a:schemeClr>
                </a:solidFill>
              </a:rPr>
              <a:t>final</a:t>
            </a:r>
            <a:r>
              <a:rPr lang="en-US" dirty="0" smtClean="0">
                <a:solidFill>
                  <a:schemeClr val="tx1">
                    <a:lumMod val="50000"/>
                    <a:lumOff val="50000"/>
                  </a:schemeClr>
                </a:solidFill>
              </a:rPr>
              <a:t> in the scope of that method are accessible from within the inner class. Once it has been assigned, the value of the variable cannot change.</a:t>
            </a:r>
          </a:p>
          <a:p>
            <a:pPr marL="285750" indent="-285750" algn="just">
              <a:buFont typeface="Wingdings" panose="05000000000000000000" pitchFamily="2" charset="2"/>
              <a:buChar char="§"/>
            </a:pPr>
            <a:endParaRPr lang="en-US" dirty="0" smtClean="0">
              <a:solidFill>
                <a:schemeClr val="tx1">
                  <a:lumMod val="50000"/>
                  <a:lumOff val="50000"/>
                </a:schemeClr>
              </a:solidFill>
            </a:endParaRPr>
          </a:p>
          <a:p>
            <a:pPr marL="285750" indent="-285750" algn="just">
              <a:buFont typeface="Wingdings" panose="05000000000000000000" pitchFamily="2" charset="2"/>
              <a:buChar char="§"/>
            </a:pPr>
            <a:r>
              <a:rPr lang="en-US" dirty="0" smtClean="0">
                <a:solidFill>
                  <a:schemeClr val="tx1">
                    <a:lumMod val="50000"/>
                    <a:lumOff val="50000"/>
                  </a:schemeClr>
                </a:solidFill>
              </a:rPr>
              <a:t>If the variable is a reference, this means that the variable cannot be re-bound to reference another object. But the object that it references is still mutable, if it was originally mutable.</a:t>
            </a:r>
          </a:p>
        </p:txBody>
      </p:sp>
    </p:spTree>
    <p:extLst>
      <p:ext uri="{BB962C8B-B14F-4D97-AF65-F5344CB8AC3E}">
        <p14:creationId xmlns:p14="http://schemas.microsoft.com/office/powerpoint/2010/main" val="3304879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pt-BR" dirty="0" smtClean="0"/>
              <a:t>Is JAVA dead?</a:t>
            </a:r>
            <a:endParaRPr lang="en-US" dirty="0"/>
          </a:p>
        </p:txBody>
      </p:sp>
      <p:sp>
        <p:nvSpPr>
          <p:cNvPr id="5" name="Text Placeholder 4"/>
          <p:cNvSpPr>
            <a:spLocks noGrp="1"/>
          </p:cNvSpPr>
          <p:nvPr>
            <p:ph type="body" sz="quarter" idx="15"/>
          </p:nvPr>
        </p:nvSpPr>
        <p:spPr/>
        <p:txBody>
          <a:bodyPr/>
          <a:lstStyle/>
          <a:p>
            <a:endParaRPr lang="en-US"/>
          </a:p>
        </p:txBody>
      </p:sp>
      <p:sp>
        <p:nvSpPr>
          <p:cNvPr id="2" name="Title 1"/>
          <p:cNvSpPr>
            <a:spLocks noGrp="1"/>
          </p:cNvSpPr>
          <p:nvPr>
            <p:ph type="ctrTitle"/>
          </p:nvPr>
        </p:nvSpPr>
        <p:spPr>
          <a:xfrm>
            <a:off x="0" y="0"/>
            <a:ext cx="2191657" cy="519669"/>
          </a:xfrm>
        </p:spPr>
        <p:txBody>
          <a:bodyPr/>
          <a:lstStyle/>
          <a:p>
            <a:r>
              <a:rPr lang="pt-BR" dirty="0" smtClean="0"/>
              <a:t>Agenda</a:t>
            </a:r>
            <a:endParaRPr lang="en-US" dirty="0"/>
          </a:p>
        </p:txBody>
      </p:sp>
      <p:sp>
        <p:nvSpPr>
          <p:cNvPr id="6" name="Text Placeholder 5"/>
          <p:cNvSpPr>
            <a:spLocks noGrp="1"/>
          </p:cNvSpPr>
          <p:nvPr>
            <p:ph type="body" sz="quarter" idx="16"/>
          </p:nvPr>
        </p:nvSpPr>
        <p:spPr/>
        <p:txBody>
          <a:bodyPr/>
          <a:lstStyle/>
          <a:p>
            <a:r>
              <a:rPr lang="pt-BR" dirty="0" smtClean="0"/>
              <a:t>Community Index, Java Ecosystem, Security&amp;Interoperability, Java in production, at Scale, etc.</a:t>
            </a:r>
          </a:p>
        </p:txBody>
      </p:sp>
      <p:sp>
        <p:nvSpPr>
          <p:cNvPr id="7" name="Text Placeholder 6"/>
          <p:cNvSpPr>
            <a:spLocks noGrp="1"/>
          </p:cNvSpPr>
          <p:nvPr>
            <p:ph type="body" sz="quarter" idx="17"/>
          </p:nvPr>
        </p:nvSpPr>
        <p:spPr/>
        <p:txBody>
          <a:bodyPr/>
          <a:lstStyle/>
          <a:p>
            <a:r>
              <a:rPr lang="pt-BR" dirty="0" smtClean="0"/>
              <a:t>JAVA Ecosystem</a:t>
            </a:r>
            <a:endParaRPr lang="en-US" dirty="0"/>
          </a:p>
        </p:txBody>
      </p:sp>
      <p:sp>
        <p:nvSpPr>
          <p:cNvPr id="8" name="Text Placeholder 7"/>
          <p:cNvSpPr>
            <a:spLocks noGrp="1"/>
          </p:cNvSpPr>
          <p:nvPr>
            <p:ph type="body" sz="quarter" idx="18"/>
          </p:nvPr>
        </p:nvSpPr>
        <p:spPr/>
        <p:txBody>
          <a:bodyPr/>
          <a:lstStyle/>
          <a:p>
            <a:endParaRPr lang="en-US"/>
          </a:p>
        </p:txBody>
      </p:sp>
      <p:sp>
        <p:nvSpPr>
          <p:cNvPr id="9" name="Text Placeholder 8"/>
          <p:cNvSpPr>
            <a:spLocks noGrp="1"/>
          </p:cNvSpPr>
          <p:nvPr>
            <p:ph type="body" sz="quarter" idx="19"/>
          </p:nvPr>
        </p:nvSpPr>
        <p:spPr/>
        <p:txBody>
          <a:bodyPr/>
          <a:lstStyle/>
          <a:p>
            <a:r>
              <a:rPr lang="pt-BR" dirty="0" smtClean="0"/>
              <a:t>The program lifecycle and the VM.</a:t>
            </a:r>
            <a:endParaRPr lang="en-US" dirty="0"/>
          </a:p>
        </p:txBody>
      </p:sp>
      <p:sp>
        <p:nvSpPr>
          <p:cNvPr id="10" name="Text Placeholder 9"/>
          <p:cNvSpPr>
            <a:spLocks noGrp="1"/>
          </p:cNvSpPr>
          <p:nvPr>
            <p:ph type="body" sz="quarter" idx="20"/>
          </p:nvPr>
        </p:nvSpPr>
        <p:spPr/>
        <p:txBody>
          <a:bodyPr/>
          <a:lstStyle/>
          <a:p>
            <a:r>
              <a:rPr lang="pt-BR" dirty="0" smtClean="0"/>
              <a:t>Why Object Oriented Programming?</a:t>
            </a:r>
            <a:endParaRPr lang="en-US" dirty="0"/>
          </a:p>
        </p:txBody>
      </p:sp>
      <p:sp>
        <p:nvSpPr>
          <p:cNvPr id="11" name="Text Placeholder 10"/>
          <p:cNvSpPr>
            <a:spLocks noGrp="1"/>
          </p:cNvSpPr>
          <p:nvPr>
            <p:ph type="body" sz="quarter" idx="21"/>
          </p:nvPr>
        </p:nvSpPr>
        <p:spPr/>
        <p:txBody>
          <a:bodyPr/>
          <a:lstStyle/>
          <a:p>
            <a:endParaRPr lang="en-US"/>
          </a:p>
        </p:txBody>
      </p:sp>
      <p:sp>
        <p:nvSpPr>
          <p:cNvPr id="12" name="Text Placeholder 11"/>
          <p:cNvSpPr>
            <a:spLocks noGrp="1"/>
          </p:cNvSpPr>
          <p:nvPr>
            <p:ph type="body" sz="quarter" idx="22"/>
          </p:nvPr>
        </p:nvSpPr>
        <p:spPr/>
        <p:txBody>
          <a:bodyPr/>
          <a:lstStyle/>
          <a:p>
            <a:r>
              <a:rPr lang="pt-BR" dirty="0" smtClean="0"/>
              <a:t>The advantages of OOP.</a:t>
            </a:r>
            <a:endParaRPr lang="en-US" dirty="0"/>
          </a:p>
        </p:txBody>
      </p:sp>
      <p:sp>
        <p:nvSpPr>
          <p:cNvPr id="13" name="Text Placeholder 12"/>
          <p:cNvSpPr>
            <a:spLocks noGrp="1"/>
          </p:cNvSpPr>
          <p:nvPr>
            <p:ph type="body" sz="quarter" idx="23"/>
          </p:nvPr>
        </p:nvSpPr>
        <p:spPr/>
        <p:txBody>
          <a:bodyPr/>
          <a:lstStyle/>
          <a:p>
            <a:r>
              <a:rPr lang="pt-BR" dirty="0" smtClean="0"/>
              <a:t>The structure of OOP</a:t>
            </a:r>
            <a:endParaRPr lang="en-US" dirty="0"/>
          </a:p>
        </p:txBody>
      </p:sp>
      <p:sp>
        <p:nvSpPr>
          <p:cNvPr id="14" name="Text Placeholder 13"/>
          <p:cNvSpPr>
            <a:spLocks noGrp="1"/>
          </p:cNvSpPr>
          <p:nvPr>
            <p:ph type="body" sz="quarter" idx="24"/>
          </p:nvPr>
        </p:nvSpPr>
        <p:spPr/>
        <p:txBody>
          <a:bodyPr/>
          <a:lstStyle/>
          <a:p>
            <a:endParaRPr lang="en-US"/>
          </a:p>
        </p:txBody>
      </p:sp>
      <p:sp>
        <p:nvSpPr>
          <p:cNvPr id="15" name="Text Placeholder 14"/>
          <p:cNvSpPr>
            <a:spLocks noGrp="1"/>
          </p:cNvSpPr>
          <p:nvPr>
            <p:ph type="body" sz="quarter" idx="25"/>
          </p:nvPr>
        </p:nvSpPr>
        <p:spPr/>
        <p:txBody>
          <a:bodyPr/>
          <a:lstStyle/>
          <a:p>
            <a:r>
              <a:rPr lang="pt-BR" dirty="0" smtClean="0"/>
              <a:t>Package, class, object, attribute, method</a:t>
            </a:r>
            <a:endParaRPr lang="en-US" dirty="0"/>
          </a:p>
        </p:txBody>
      </p:sp>
      <p:sp>
        <p:nvSpPr>
          <p:cNvPr id="16" name="Text Placeholder 15"/>
          <p:cNvSpPr>
            <a:spLocks noGrp="1"/>
          </p:cNvSpPr>
          <p:nvPr>
            <p:ph type="body" sz="quarter" idx="26"/>
          </p:nvPr>
        </p:nvSpPr>
        <p:spPr/>
        <p:txBody>
          <a:bodyPr/>
          <a:lstStyle/>
          <a:p>
            <a:r>
              <a:rPr lang="pt-BR" dirty="0" smtClean="0"/>
              <a:t>Static attribute</a:t>
            </a:r>
            <a:endParaRPr lang="en-US" dirty="0"/>
          </a:p>
        </p:txBody>
      </p:sp>
      <p:sp>
        <p:nvSpPr>
          <p:cNvPr id="17" name="Text Placeholder 16"/>
          <p:cNvSpPr>
            <a:spLocks noGrp="1"/>
          </p:cNvSpPr>
          <p:nvPr>
            <p:ph type="body" sz="quarter" idx="27"/>
          </p:nvPr>
        </p:nvSpPr>
        <p:spPr/>
        <p:txBody>
          <a:bodyPr/>
          <a:lstStyle/>
          <a:p>
            <a:endParaRPr lang="en-US"/>
          </a:p>
        </p:txBody>
      </p:sp>
      <p:sp>
        <p:nvSpPr>
          <p:cNvPr id="18" name="Text Placeholder 17"/>
          <p:cNvSpPr>
            <a:spLocks noGrp="1"/>
          </p:cNvSpPr>
          <p:nvPr>
            <p:ph type="body" sz="quarter" idx="28"/>
          </p:nvPr>
        </p:nvSpPr>
        <p:spPr/>
        <p:txBody>
          <a:bodyPr/>
          <a:lstStyle/>
          <a:p>
            <a:r>
              <a:rPr lang="pt-BR" dirty="0" smtClean="0"/>
              <a:t>What is static?</a:t>
            </a:r>
            <a:endParaRPr lang="en-US" dirty="0"/>
          </a:p>
        </p:txBody>
      </p:sp>
      <p:sp>
        <p:nvSpPr>
          <p:cNvPr id="19" name="Text Placeholder 18"/>
          <p:cNvSpPr>
            <a:spLocks noGrp="1"/>
          </p:cNvSpPr>
          <p:nvPr>
            <p:ph type="body" sz="quarter" idx="29"/>
          </p:nvPr>
        </p:nvSpPr>
        <p:spPr/>
        <p:txBody>
          <a:bodyPr/>
          <a:lstStyle/>
          <a:p>
            <a:r>
              <a:rPr lang="pt-BR" dirty="0" smtClean="0"/>
              <a:t>Method</a:t>
            </a:r>
            <a:endParaRPr lang="en-US" dirty="0"/>
          </a:p>
        </p:txBody>
      </p:sp>
      <p:sp>
        <p:nvSpPr>
          <p:cNvPr id="21" name="Text Placeholder 20"/>
          <p:cNvSpPr>
            <a:spLocks noGrp="1"/>
          </p:cNvSpPr>
          <p:nvPr>
            <p:ph type="body" sz="quarter" idx="31"/>
          </p:nvPr>
        </p:nvSpPr>
        <p:spPr/>
        <p:txBody>
          <a:bodyPr/>
          <a:lstStyle/>
          <a:p>
            <a:r>
              <a:rPr lang="pt-BR" dirty="0" smtClean="0"/>
              <a:t>Particularities of methods</a:t>
            </a:r>
            <a:endParaRPr lang="en-US" dirty="0"/>
          </a:p>
        </p:txBody>
      </p:sp>
      <p:sp>
        <p:nvSpPr>
          <p:cNvPr id="22" name="Text Placeholder 21"/>
          <p:cNvSpPr>
            <a:spLocks noGrp="1"/>
          </p:cNvSpPr>
          <p:nvPr>
            <p:ph type="body" sz="quarter" idx="32"/>
          </p:nvPr>
        </p:nvSpPr>
        <p:spPr>
          <a:xfrm>
            <a:off x="5255711" y="4013790"/>
            <a:ext cx="3640292" cy="150646"/>
          </a:xfrm>
        </p:spPr>
        <p:txBody>
          <a:bodyPr/>
          <a:lstStyle/>
          <a:p>
            <a:r>
              <a:rPr lang="pt-BR" dirty="0" smtClean="0"/>
              <a:t>The final Keywords</a:t>
            </a:r>
            <a:endParaRPr lang="en-US" dirty="0"/>
          </a:p>
        </p:txBody>
      </p:sp>
      <p:sp>
        <p:nvSpPr>
          <p:cNvPr id="23" name="Text Placeholder 22"/>
          <p:cNvSpPr>
            <a:spLocks noGrp="1"/>
          </p:cNvSpPr>
          <p:nvPr>
            <p:ph type="body" sz="quarter" idx="33"/>
          </p:nvPr>
        </p:nvSpPr>
        <p:spPr>
          <a:xfrm>
            <a:off x="4615631" y="3122585"/>
            <a:ext cx="502920" cy="501594"/>
          </a:xfrm>
        </p:spPr>
        <p:txBody>
          <a:bodyPr/>
          <a:lstStyle/>
          <a:p>
            <a:endParaRPr lang="en-US" dirty="0"/>
          </a:p>
        </p:txBody>
      </p:sp>
      <p:sp>
        <p:nvSpPr>
          <p:cNvPr id="24" name="Text Placeholder 23"/>
          <p:cNvSpPr>
            <a:spLocks noGrp="1"/>
          </p:cNvSpPr>
          <p:nvPr>
            <p:ph type="body" sz="quarter" idx="34"/>
          </p:nvPr>
        </p:nvSpPr>
        <p:spPr/>
        <p:txBody>
          <a:bodyPr/>
          <a:lstStyle/>
          <a:p>
            <a:r>
              <a:rPr lang="en-US" dirty="0"/>
              <a:t>D</a:t>
            </a:r>
            <a:r>
              <a:rPr lang="en-US" dirty="0" smtClean="0"/>
              <a:t>ifference </a:t>
            </a:r>
            <a:r>
              <a:rPr lang="en-US" dirty="0"/>
              <a:t>between override an instance method and hide a class method</a:t>
            </a:r>
          </a:p>
        </p:txBody>
      </p:sp>
      <p:sp>
        <p:nvSpPr>
          <p:cNvPr id="25" name="Text Placeholder 21"/>
          <p:cNvSpPr txBox="1">
            <a:spLocks/>
          </p:cNvSpPr>
          <p:nvPr/>
        </p:nvSpPr>
        <p:spPr>
          <a:xfrm>
            <a:off x="5164271" y="3228078"/>
            <a:ext cx="3640292" cy="150646"/>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Static method</a:t>
            </a:r>
            <a:endParaRPr lang="pt-BR" dirty="0"/>
          </a:p>
        </p:txBody>
      </p:sp>
      <p:sp>
        <p:nvSpPr>
          <p:cNvPr id="26" name="Text Placeholder 23"/>
          <p:cNvSpPr txBox="1">
            <a:spLocks/>
          </p:cNvSpPr>
          <p:nvPr/>
        </p:nvSpPr>
        <p:spPr>
          <a:xfrm>
            <a:off x="5255711" y="4207760"/>
            <a:ext cx="3640292" cy="149245"/>
          </a:xfrm>
          <a:prstGeom prst="rect">
            <a:avLst/>
          </a:prstGeom>
        </p:spPr>
        <p:txBody>
          <a:bodyPr lIns="45720" tIns="0" rIns="45720" bIns="0" anchor="t"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900" b="1" i="0" u="none" strike="noStrike" kern="1200" cap="none" spc="0" normalizeH="0" baseline="0" noProof="0">
                <a:ln>
                  <a:noFill/>
                </a:ln>
                <a:solidFill>
                  <a:schemeClr val="tx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What is final?</a:t>
            </a:r>
            <a:endParaRPr lang="pt-BR" dirty="0"/>
          </a:p>
        </p:txBody>
      </p:sp>
      <p:sp>
        <p:nvSpPr>
          <p:cNvPr id="27" name="Text Placeholder 19"/>
          <p:cNvSpPr>
            <a:spLocks noGrp="1"/>
          </p:cNvSpPr>
          <p:nvPr>
            <p:ph type="body" sz="quarter" idx="30"/>
          </p:nvPr>
        </p:nvSpPr>
        <p:spPr>
          <a:xfrm>
            <a:off x="4615631" y="2249806"/>
            <a:ext cx="502920" cy="501594"/>
          </a:xfrm>
        </p:spPr>
        <p:txBody>
          <a:bodyPr/>
          <a:lstStyle/>
          <a:p>
            <a:endParaRPr lang="en-US" dirty="0"/>
          </a:p>
        </p:txBody>
      </p:sp>
      <p:sp>
        <p:nvSpPr>
          <p:cNvPr id="28" name="Oval 27"/>
          <p:cNvSpPr/>
          <p:nvPr/>
        </p:nvSpPr>
        <p:spPr>
          <a:xfrm>
            <a:off x="4599561" y="3987805"/>
            <a:ext cx="476188" cy="46149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100" dirty="0" smtClean="0"/>
              <a:t>8</a:t>
            </a:r>
            <a:endParaRPr lang="en-US" sz="1100" dirty="0"/>
          </a:p>
        </p:txBody>
      </p:sp>
    </p:spTree>
    <p:extLst>
      <p:ext uri="{BB962C8B-B14F-4D97-AF65-F5344CB8AC3E}">
        <p14:creationId xmlns:p14="http://schemas.microsoft.com/office/powerpoint/2010/main" val="344859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41421"/>
          </a:xfrm>
        </p:spPr>
        <p:txBody>
          <a:bodyPr/>
          <a:lstStyle/>
          <a:p>
            <a:pPr algn="ctr"/>
            <a:r>
              <a:rPr lang="en-US" dirty="0" smtClean="0"/>
              <a:t>Nested Classes</a:t>
            </a:r>
            <a:endParaRPr lang="en-US" dirty="0"/>
          </a:p>
        </p:txBody>
      </p:sp>
      <p:sp>
        <p:nvSpPr>
          <p:cNvPr id="3" name="TextBox 2"/>
          <p:cNvSpPr txBox="1"/>
          <p:nvPr/>
        </p:nvSpPr>
        <p:spPr>
          <a:xfrm>
            <a:off x="116732" y="752272"/>
            <a:ext cx="8929991" cy="175432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pt-BR" dirty="0" smtClean="0">
                <a:solidFill>
                  <a:schemeClr val="tx1">
                    <a:lumMod val="50000"/>
                    <a:lumOff val="50000"/>
                  </a:schemeClr>
                </a:solidFill>
              </a:rPr>
              <a:t>Nested classes are classes into other class.</a:t>
            </a:r>
          </a:p>
          <a:p>
            <a:pPr marL="742950" lvl="1" indent="-285750">
              <a:buFont typeface="Wingdings" panose="05000000000000000000" pitchFamily="2" charset="2"/>
              <a:buChar char="§"/>
            </a:pPr>
            <a:r>
              <a:rPr lang="pt-BR" dirty="0" smtClean="0">
                <a:solidFill>
                  <a:schemeClr val="tx1">
                    <a:lumMod val="50000"/>
                    <a:lumOff val="50000"/>
                  </a:schemeClr>
                </a:solidFill>
              </a:rPr>
              <a:t>It’s a way of logically grouping classes that are only used in one place.</a:t>
            </a:r>
          </a:p>
          <a:p>
            <a:pPr marL="742950" lvl="1" indent="-285750">
              <a:buFont typeface="Wingdings" panose="05000000000000000000" pitchFamily="2" charset="2"/>
              <a:buChar char="§"/>
            </a:pPr>
            <a:r>
              <a:rPr lang="pt-BR" dirty="0" smtClean="0">
                <a:solidFill>
                  <a:schemeClr val="tx1">
                    <a:lumMod val="50000"/>
                    <a:lumOff val="50000"/>
                  </a:schemeClr>
                </a:solidFill>
              </a:rPr>
              <a:t>We use nested classes to increase the encapsulation.</a:t>
            </a:r>
          </a:p>
          <a:p>
            <a:pPr marL="742950" lvl="1" indent="-285750">
              <a:buFont typeface="Wingdings" panose="05000000000000000000" pitchFamily="2" charset="2"/>
              <a:buChar char="§"/>
            </a:pPr>
            <a:r>
              <a:rPr lang="pt-BR" dirty="0" smtClean="0">
                <a:solidFill>
                  <a:schemeClr val="tx1">
                    <a:lumMod val="50000"/>
                    <a:lumOff val="50000"/>
                  </a:schemeClr>
                </a:solidFill>
              </a:rPr>
              <a:t>It can lead to more readable and maintainable code.</a:t>
            </a:r>
          </a:p>
          <a:p>
            <a:pPr marL="742950" lvl="1" indent="-285750">
              <a:buFont typeface="Wingdings" panose="05000000000000000000" pitchFamily="2" charset="2"/>
              <a:buChar char="§"/>
            </a:pPr>
            <a:r>
              <a:rPr lang="pt-BR" dirty="0" smtClean="0">
                <a:solidFill>
                  <a:schemeClr val="tx1">
                    <a:lumMod val="50000"/>
                    <a:lumOff val="50000"/>
                  </a:schemeClr>
                </a:solidFill>
              </a:rPr>
              <a:t>It can be </a:t>
            </a:r>
            <a:r>
              <a:rPr lang="pt-BR" i="1" dirty="0" smtClean="0">
                <a:solidFill>
                  <a:schemeClr val="tx1">
                    <a:lumMod val="50000"/>
                    <a:lumOff val="50000"/>
                  </a:schemeClr>
                </a:solidFill>
              </a:rPr>
              <a:t>static </a:t>
            </a:r>
            <a:r>
              <a:rPr lang="pt-BR" dirty="0" smtClean="0">
                <a:solidFill>
                  <a:schemeClr val="tx1">
                    <a:lumMod val="50000"/>
                    <a:lumOff val="50000"/>
                  </a:schemeClr>
                </a:solidFill>
              </a:rPr>
              <a:t>and </a:t>
            </a:r>
            <a:r>
              <a:rPr lang="pt-BR" i="1" dirty="0" smtClean="0">
                <a:solidFill>
                  <a:schemeClr val="tx1">
                    <a:lumMod val="50000"/>
                    <a:lumOff val="50000"/>
                  </a:schemeClr>
                </a:solidFill>
              </a:rPr>
              <a:t>non-static (or Inner Class)</a:t>
            </a:r>
            <a:r>
              <a:rPr lang="pt-BR" dirty="0" smtClean="0">
                <a:solidFill>
                  <a:schemeClr val="tx1">
                    <a:lumMod val="50000"/>
                    <a:lumOff val="50000"/>
                  </a:schemeClr>
                </a:solidFill>
              </a:rPr>
              <a:t>.</a:t>
            </a:r>
          </a:p>
          <a:p>
            <a:pPr marL="1200150" lvl="2" indent="-285750">
              <a:buFont typeface="Wingdings" panose="05000000000000000000" pitchFamily="2" charset="2"/>
              <a:buChar char="§"/>
            </a:pPr>
            <a:r>
              <a:rPr lang="pt-BR" dirty="0" smtClean="0">
                <a:solidFill>
                  <a:schemeClr val="tx1">
                    <a:lumMod val="50000"/>
                    <a:lumOff val="50000"/>
                  </a:schemeClr>
                </a:solidFill>
              </a:rPr>
              <a:t>Inner Classes exists </a:t>
            </a:r>
            <a:r>
              <a:rPr lang="pt-BR" dirty="0" smtClean="0">
                <a:solidFill>
                  <a:srgbClr val="FF0000"/>
                </a:solidFill>
              </a:rPr>
              <a:t>ONLY</a:t>
            </a:r>
            <a:r>
              <a:rPr lang="pt-BR" dirty="0" smtClean="0">
                <a:solidFill>
                  <a:schemeClr val="tx1">
                    <a:lumMod val="50000"/>
                    <a:lumOff val="50000"/>
                  </a:schemeClr>
                </a:solidFill>
              </a:rPr>
              <a:t> with an instance of Outer Class.</a:t>
            </a:r>
            <a:endParaRPr lang="en-US" dirty="0" smtClean="0">
              <a:solidFill>
                <a:schemeClr val="tx1">
                  <a:lumMod val="50000"/>
                  <a:lumOff val="50000"/>
                </a:schemeClr>
              </a:solidFill>
            </a:endParaRPr>
          </a:p>
        </p:txBody>
      </p:sp>
      <p:sp>
        <p:nvSpPr>
          <p:cNvPr id="4" name="TextBox 3"/>
          <p:cNvSpPr txBox="1"/>
          <p:nvPr/>
        </p:nvSpPr>
        <p:spPr>
          <a:xfrm>
            <a:off x="453957" y="2730230"/>
            <a:ext cx="2911813" cy="1384995"/>
          </a:xfrm>
          <a:prstGeom prst="rect">
            <a:avLst/>
          </a:prstGeom>
          <a:noFill/>
        </p:spPr>
        <p:txBody>
          <a:bodyPr wrap="square" rtlCol="0">
            <a:spAutoFit/>
          </a:bodyPr>
          <a:lstStyle/>
          <a:p>
            <a:r>
              <a:rPr lang="en-US" sz="1050" b="1" dirty="0"/>
              <a:t>public class </a:t>
            </a:r>
            <a:r>
              <a:rPr lang="en-US" sz="1050" b="1" dirty="0" err="1"/>
              <a:t>OuterClass</a:t>
            </a:r>
            <a:r>
              <a:rPr lang="en-US" sz="1050" b="1" dirty="0"/>
              <a:t> {</a:t>
            </a:r>
          </a:p>
          <a:p>
            <a:endParaRPr lang="en-US" sz="1050" dirty="0" smtClean="0"/>
          </a:p>
          <a:p>
            <a:r>
              <a:rPr lang="en-US" sz="1050" b="1" dirty="0" smtClean="0"/>
              <a:t>    public static class </a:t>
            </a:r>
            <a:r>
              <a:rPr lang="en-US" sz="1050" b="1" dirty="0" err="1" smtClean="0"/>
              <a:t>StaticNestedClass</a:t>
            </a:r>
            <a:r>
              <a:rPr lang="en-US" sz="1050" b="1" dirty="0" smtClean="0"/>
              <a:t>{</a:t>
            </a:r>
          </a:p>
          <a:p>
            <a:r>
              <a:rPr lang="en-US" sz="1050" b="1" dirty="0" smtClean="0"/>
              <a:t>        public static </a:t>
            </a:r>
            <a:r>
              <a:rPr lang="en-US" sz="1050" b="1" dirty="0" err="1" smtClean="0"/>
              <a:t>int</a:t>
            </a:r>
            <a:r>
              <a:rPr lang="en-US" sz="1050" b="1" dirty="0" smtClean="0"/>
              <a:t> </a:t>
            </a:r>
            <a:r>
              <a:rPr lang="en-US" sz="1050" b="1" i="1" dirty="0" smtClean="0"/>
              <a:t>value;</a:t>
            </a:r>
          </a:p>
          <a:p>
            <a:r>
              <a:rPr lang="en-US" sz="1050" dirty="0" smtClean="0"/>
              <a:t>    }</a:t>
            </a:r>
          </a:p>
          <a:p>
            <a:r>
              <a:rPr lang="en-US" sz="1050" dirty="0" smtClean="0"/>
              <a:t>}</a:t>
            </a:r>
          </a:p>
          <a:p>
            <a:pPr algn="ctr"/>
            <a:r>
              <a:rPr lang="pt-BR" sz="1050" dirty="0" smtClean="0">
                <a:solidFill>
                  <a:schemeClr val="tx1">
                    <a:lumMod val="50000"/>
                    <a:lumOff val="50000"/>
                  </a:schemeClr>
                </a:solidFill>
              </a:rPr>
              <a:t>...</a:t>
            </a:r>
            <a:endParaRPr lang="pt-BR" sz="1050" dirty="0">
              <a:solidFill>
                <a:schemeClr val="tx1">
                  <a:lumMod val="50000"/>
                  <a:lumOff val="50000"/>
                </a:schemeClr>
              </a:solidFill>
            </a:endParaRPr>
          </a:p>
          <a:p>
            <a:r>
              <a:rPr lang="en-US" sz="1050" dirty="0" err="1"/>
              <a:t>OuterClass.StaticNestedClass.</a:t>
            </a:r>
            <a:r>
              <a:rPr lang="en-US" sz="1050" i="1" dirty="0" err="1"/>
              <a:t>value</a:t>
            </a:r>
            <a:r>
              <a:rPr lang="en-US" sz="1050" i="1" dirty="0"/>
              <a:t> = value;</a:t>
            </a:r>
            <a:endParaRPr lang="pt-BR" sz="1050" dirty="0" smtClean="0">
              <a:solidFill>
                <a:schemeClr val="tx1">
                  <a:lumMod val="50000"/>
                  <a:lumOff val="50000"/>
                </a:schemeClr>
              </a:solidFill>
            </a:endParaRPr>
          </a:p>
        </p:txBody>
      </p:sp>
      <p:sp>
        <p:nvSpPr>
          <p:cNvPr id="5" name="TextBox 4"/>
          <p:cNvSpPr txBox="1"/>
          <p:nvPr/>
        </p:nvSpPr>
        <p:spPr>
          <a:xfrm>
            <a:off x="4503905" y="2717449"/>
            <a:ext cx="2911813" cy="2031325"/>
          </a:xfrm>
          <a:prstGeom prst="rect">
            <a:avLst/>
          </a:prstGeom>
          <a:noFill/>
        </p:spPr>
        <p:txBody>
          <a:bodyPr wrap="square" rtlCol="0">
            <a:spAutoFit/>
          </a:bodyPr>
          <a:lstStyle/>
          <a:p>
            <a:r>
              <a:rPr lang="en-US" sz="1050" b="1" dirty="0"/>
              <a:t>public class </a:t>
            </a:r>
            <a:r>
              <a:rPr lang="en-US" sz="1050" b="1" dirty="0" err="1"/>
              <a:t>OuterInnerClass</a:t>
            </a:r>
            <a:r>
              <a:rPr lang="en-US" sz="1050" b="1" dirty="0"/>
              <a:t> </a:t>
            </a:r>
            <a:r>
              <a:rPr lang="en-US" sz="1050" b="1" dirty="0" smtClean="0"/>
              <a:t>{</a:t>
            </a:r>
            <a:endParaRPr lang="en-US" sz="1050" dirty="0"/>
          </a:p>
          <a:p>
            <a:r>
              <a:rPr lang="en-US" sz="1050" b="1" dirty="0" smtClean="0"/>
              <a:t>    public </a:t>
            </a:r>
            <a:r>
              <a:rPr lang="en-US" sz="1050" b="1" dirty="0"/>
              <a:t>class </a:t>
            </a:r>
            <a:r>
              <a:rPr lang="en-US" sz="1050" b="1" dirty="0" err="1"/>
              <a:t>InnerClass</a:t>
            </a:r>
            <a:r>
              <a:rPr lang="en-US" sz="1050" b="1" dirty="0"/>
              <a:t>{</a:t>
            </a:r>
          </a:p>
          <a:p>
            <a:r>
              <a:rPr lang="en-US" sz="1050" b="1" dirty="0" smtClean="0"/>
              <a:t>        private </a:t>
            </a:r>
            <a:r>
              <a:rPr lang="en-US" sz="1050" b="1" dirty="0" err="1"/>
              <a:t>int</a:t>
            </a:r>
            <a:r>
              <a:rPr lang="en-US" sz="1050" b="1" dirty="0"/>
              <a:t> value;</a:t>
            </a:r>
          </a:p>
          <a:p>
            <a:endParaRPr lang="pt-BR" sz="1050" dirty="0" smtClean="0"/>
          </a:p>
          <a:p>
            <a:r>
              <a:rPr lang="pt-BR" sz="1050" dirty="0" smtClean="0"/>
              <a:t>       //Getters and Setters</a:t>
            </a:r>
            <a:endParaRPr lang="en-US" sz="1050" dirty="0"/>
          </a:p>
          <a:p>
            <a:r>
              <a:rPr lang="en-US" sz="1050" dirty="0" smtClean="0"/>
              <a:t>    }</a:t>
            </a:r>
            <a:endParaRPr lang="en-US" sz="1050" dirty="0"/>
          </a:p>
          <a:p>
            <a:r>
              <a:rPr lang="en-US" sz="1050" dirty="0" smtClean="0"/>
              <a:t>}</a:t>
            </a:r>
          </a:p>
          <a:p>
            <a:pPr algn="ctr"/>
            <a:r>
              <a:rPr lang="pt-BR" sz="1050" dirty="0" smtClean="0">
                <a:solidFill>
                  <a:schemeClr val="tx1">
                    <a:lumMod val="50000"/>
                    <a:lumOff val="50000"/>
                  </a:schemeClr>
                </a:solidFill>
              </a:rPr>
              <a:t>...</a:t>
            </a:r>
          </a:p>
          <a:p>
            <a:r>
              <a:rPr lang="en-US" sz="1050" dirty="0" err="1"/>
              <a:t>OuterInnerClass</a:t>
            </a:r>
            <a:r>
              <a:rPr lang="en-US" sz="1050" dirty="0"/>
              <a:t> outer = </a:t>
            </a:r>
            <a:r>
              <a:rPr lang="en-US" sz="1050" b="1" dirty="0"/>
              <a:t>new </a:t>
            </a:r>
            <a:r>
              <a:rPr lang="en-US" sz="1050" b="1" dirty="0" err="1"/>
              <a:t>OuterInnerClass</a:t>
            </a:r>
            <a:r>
              <a:rPr lang="en-US" sz="1050" b="1" dirty="0"/>
              <a:t>();</a:t>
            </a:r>
          </a:p>
          <a:p>
            <a:r>
              <a:rPr lang="en-US" sz="1050" dirty="0" err="1"/>
              <a:t>InnerClass</a:t>
            </a:r>
            <a:r>
              <a:rPr lang="en-US" sz="1050" dirty="0"/>
              <a:t> inner = </a:t>
            </a:r>
            <a:r>
              <a:rPr lang="en-US" sz="1050" dirty="0" err="1"/>
              <a:t>outer.</a:t>
            </a:r>
            <a:r>
              <a:rPr lang="en-US" sz="1050" b="1" dirty="0" err="1"/>
              <a:t>new</a:t>
            </a:r>
            <a:r>
              <a:rPr lang="en-US" sz="1050" b="1" dirty="0"/>
              <a:t> </a:t>
            </a:r>
            <a:r>
              <a:rPr lang="en-US" sz="1050" b="1" dirty="0" err="1"/>
              <a:t>InnerClass</a:t>
            </a:r>
            <a:r>
              <a:rPr lang="en-US" sz="1050" b="1" dirty="0"/>
              <a:t>();</a:t>
            </a:r>
          </a:p>
          <a:p>
            <a:r>
              <a:rPr lang="en-US" sz="1050" dirty="0" err="1"/>
              <a:t>inner.setValue</a:t>
            </a:r>
            <a:r>
              <a:rPr lang="en-US" sz="1050" dirty="0"/>
              <a:t>(value);</a:t>
            </a:r>
            <a:endParaRPr lang="pt-BR" sz="1050" dirty="0" smtClean="0">
              <a:solidFill>
                <a:schemeClr val="tx1">
                  <a:lumMod val="50000"/>
                  <a:lumOff val="50000"/>
                </a:schemeClr>
              </a:solidFill>
            </a:endParaRPr>
          </a:p>
        </p:txBody>
      </p:sp>
      <p:cxnSp>
        <p:nvCxnSpPr>
          <p:cNvPr id="12" name="Elbow Connector 11"/>
          <p:cNvCxnSpPr/>
          <p:nvPr/>
        </p:nvCxnSpPr>
        <p:spPr>
          <a:xfrm rot="5400000" flipH="1" flipV="1">
            <a:off x="2840476" y="3683541"/>
            <a:ext cx="2380034" cy="265889"/>
          </a:xfrm>
          <a:prstGeom prst="bentConnector3">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7587574" y="2730230"/>
            <a:ext cx="1459149" cy="9233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pt-BR" b="1" dirty="0" smtClean="0">
                <a:solidFill>
                  <a:schemeClr val="bg1"/>
                </a:solidFill>
                <a:effectLst>
                  <a:outerShdw blurRad="38100" dist="38100" dir="2700000" algn="tl">
                    <a:srgbClr val="000000">
                      <a:alpha val="43137"/>
                    </a:srgbClr>
                  </a:outerShdw>
                </a:effectLst>
              </a:rPr>
              <a:t>Note:</a:t>
            </a:r>
          </a:p>
          <a:p>
            <a:endParaRPr lang="pt-BR" dirty="0">
              <a:solidFill>
                <a:schemeClr val="bg1"/>
              </a:solidFill>
            </a:endParaRPr>
          </a:p>
          <a:p>
            <a:r>
              <a:rPr lang="pt-BR" dirty="0" smtClean="0">
                <a:solidFill>
                  <a:schemeClr val="bg1"/>
                </a:solidFill>
              </a:rPr>
              <a:t>- Shadowing</a:t>
            </a:r>
            <a:endParaRPr lang="en-US" dirty="0" smtClean="0">
              <a:solidFill>
                <a:schemeClr val="bg1"/>
              </a:solidFill>
            </a:endParaRPr>
          </a:p>
        </p:txBody>
      </p:sp>
    </p:spTree>
    <p:extLst>
      <p:ext uri="{BB962C8B-B14F-4D97-AF65-F5344CB8AC3E}">
        <p14:creationId xmlns:p14="http://schemas.microsoft.com/office/powerpoint/2010/main" val="4275274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Inheritance</a:t>
            </a:r>
            <a:endParaRPr lang="en-US" dirty="0"/>
          </a:p>
        </p:txBody>
      </p:sp>
      <p:pic>
        <p:nvPicPr>
          <p:cNvPr id="1028" name="Picture 4" descr="Resultado de imagem para is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903" y="908218"/>
            <a:ext cx="4381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8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08604"/>
            <a:ext cx="4314029" cy="208728"/>
          </a:xfrm>
        </p:spPr>
        <p:txBody>
          <a:bodyPr/>
          <a:lstStyle/>
          <a:p>
            <a:r>
              <a:rPr lang="pt-BR" sz="1400" dirty="0" smtClean="0"/>
              <a:t>The main idea...</a:t>
            </a:r>
            <a:endParaRPr lang="en-US" sz="1400" dirty="0"/>
          </a:p>
        </p:txBody>
      </p:sp>
      <p:sp>
        <p:nvSpPr>
          <p:cNvPr id="4" name="Text Placeholder 3"/>
          <p:cNvSpPr>
            <a:spLocks noGrp="1"/>
          </p:cNvSpPr>
          <p:nvPr>
            <p:ph type="body" sz="quarter" idx="11"/>
          </p:nvPr>
        </p:nvSpPr>
        <p:spPr>
          <a:xfrm>
            <a:off x="131364" y="592332"/>
            <a:ext cx="4051300" cy="508000"/>
          </a:xfrm>
        </p:spPr>
        <p:txBody>
          <a:bodyPr/>
          <a:lstStyle/>
          <a:p>
            <a:r>
              <a:rPr lang="pt-BR" dirty="0" smtClean="0"/>
              <a:t>The main idea of inheritance is that should be possible create a new class using other existent classes.</a:t>
            </a:r>
          </a:p>
          <a:p>
            <a:endParaRPr lang="pt-BR" dirty="0"/>
          </a:p>
          <a:p>
            <a:endParaRPr lang="en-US" dirty="0"/>
          </a:p>
        </p:txBody>
      </p:sp>
      <p:sp>
        <p:nvSpPr>
          <p:cNvPr id="7" name="Text Placeholder 2"/>
          <p:cNvSpPr txBox="1">
            <a:spLocks/>
          </p:cNvSpPr>
          <p:nvPr/>
        </p:nvSpPr>
        <p:spPr>
          <a:xfrm>
            <a:off x="68094" y="1100332"/>
            <a:ext cx="4314029" cy="208728"/>
          </a:xfrm>
          <a:prstGeom prst="rect">
            <a:avLst/>
          </a:prstGeom>
        </p:spPr>
        <p:txBody>
          <a:bodyPr lIns="45720" tIns="45720" rIns="45720" bIns="45720" anchor="t" anchorCtr="0">
            <a:noAutofit/>
          </a:bodyPr>
          <a:lstStyle>
            <a:lvl1pPr marL="15394" indent="0" algn="ctr" defTabSz="457200" rtl="0" eaLnBrk="1" latinLnBrk="0" hangingPunct="1">
              <a:lnSpc>
                <a:spcPct val="90000"/>
              </a:lnSpc>
              <a:spcBef>
                <a:spcPts val="2000"/>
              </a:spcBef>
              <a:buClr>
                <a:srgbClr val="00B0F0"/>
              </a:buClr>
              <a:buFont typeface="Arial" panose="020B0604020202020204" pitchFamily="34" charset="0"/>
              <a:buNone/>
              <a:defRPr kumimoji="0" lang="en-US" sz="1050" b="1" i="0" u="none" strike="noStrike" kern="1200" cap="none" spc="0" normalizeH="0" baseline="0" noProof="0" dirty="0">
                <a:ln>
                  <a:noFill/>
                </a:ln>
                <a:solidFill>
                  <a:srgbClr val="0D356E"/>
                </a:solidFill>
                <a:effectLst/>
                <a:uLnTx/>
                <a:uFillTx/>
                <a:latin typeface="+mn-lt"/>
                <a:ea typeface="+mn-ea"/>
                <a:cs typeface="Arial"/>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1200" dirty="0" smtClean="0"/>
              <a:t>Why not create less and most generic classes?</a:t>
            </a:r>
            <a:endParaRPr lang="pt-BR" sz="1200" dirty="0"/>
          </a:p>
        </p:txBody>
      </p:sp>
      <p:sp>
        <p:nvSpPr>
          <p:cNvPr id="8" name="Text Placeholder 3"/>
          <p:cNvSpPr txBox="1">
            <a:spLocks/>
          </p:cNvSpPr>
          <p:nvPr/>
        </p:nvSpPr>
        <p:spPr>
          <a:xfrm>
            <a:off x="199458" y="1484060"/>
            <a:ext cx="4051300" cy="733846"/>
          </a:xfrm>
          <a:prstGeom prst="rect">
            <a:avLst/>
          </a:prstGeom>
        </p:spPr>
        <p:txBody>
          <a:bodyPr lIns="45720" tIns="45720" rIns="45720" bIns="45720" anchor="t" anchorCtr="0">
            <a:noAutofit/>
          </a:bodyPr>
          <a:lstStyle>
            <a:lvl1pPr marL="15394" indent="0" algn="ctr" defTabSz="1828800" rtl="0" eaLnBrk="1" latinLnBrk="0" hangingPunct="1">
              <a:lnSpc>
                <a:spcPct val="100000"/>
              </a:lnSpc>
              <a:spcBef>
                <a:spcPts val="0"/>
              </a:spcBef>
              <a:buClr>
                <a:srgbClr val="00B0F0"/>
              </a:buClr>
              <a:buFont typeface="Arial" panose="020B0604020202020204" pitchFamily="34" charset="0"/>
              <a:buNone/>
              <a:defRPr kumimoji="0" lang="en-US" sz="1050" b="0" i="0" u="none" strike="noStrike" kern="1200" cap="none" spc="6" normalizeH="0" baseline="0" noProof="0" dirty="0">
                <a:ln>
                  <a:noFill/>
                </a:ln>
                <a:solidFill>
                  <a:srgbClr val="0D356E"/>
                </a:solidFill>
                <a:effectLst/>
                <a:uLnTx/>
                <a:uFillTx/>
                <a:latin typeface="+mn-lt"/>
                <a:ea typeface="+mn-ea"/>
                <a:cs typeface="Arial"/>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Create big classes with attributes and methods that works only for specific group of instantiated objects is not a good practice, because doing that, we will create a not significant class, that will not more be representative.</a:t>
            </a:r>
            <a:endParaRPr lang="en-US" dirty="0" smtClean="0"/>
          </a:p>
          <a:p>
            <a:endParaRPr lang="en-US" dirty="0" smtClean="0"/>
          </a:p>
          <a:p>
            <a:endParaRPr lang="en-US" dirty="0"/>
          </a:p>
        </p:txBody>
      </p:sp>
      <p:pic>
        <p:nvPicPr>
          <p:cNvPr id="9" name="Picture 8"/>
          <p:cNvPicPr>
            <a:picLocks noChangeAspect="1"/>
          </p:cNvPicPr>
          <p:nvPr/>
        </p:nvPicPr>
        <p:blipFill>
          <a:blip r:embed="rId2"/>
          <a:stretch>
            <a:fillRect/>
          </a:stretch>
        </p:blipFill>
        <p:spPr>
          <a:xfrm>
            <a:off x="6096772" y="538263"/>
            <a:ext cx="2064369" cy="2979501"/>
          </a:xfrm>
          <a:prstGeom prst="rect">
            <a:avLst/>
          </a:prstGeom>
        </p:spPr>
      </p:pic>
    </p:spTree>
    <p:extLst>
      <p:ext uri="{BB962C8B-B14F-4D97-AF65-F5344CB8AC3E}">
        <p14:creationId xmlns:p14="http://schemas.microsoft.com/office/powerpoint/2010/main" val="803638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625174" cy="909593"/>
          </a:xfrm>
        </p:spPr>
        <p:txBody>
          <a:bodyPr/>
          <a:lstStyle/>
          <a:p>
            <a:r>
              <a:rPr lang="pt-BR" dirty="0" smtClean="0"/>
              <a:t>Interface</a:t>
            </a:r>
            <a:r>
              <a:rPr lang="pt-BR" u="none" dirty="0" smtClean="0"/>
              <a:t> &amp; </a:t>
            </a:r>
            <a:r>
              <a:rPr lang="pt-BR" dirty="0" smtClean="0"/>
              <a:t>Generics</a:t>
            </a:r>
            <a:endParaRPr lang="en-US" dirty="0"/>
          </a:p>
        </p:txBody>
      </p:sp>
      <p:sp>
        <p:nvSpPr>
          <p:cNvPr id="7" name="Text Placeholder 6"/>
          <p:cNvSpPr>
            <a:spLocks noGrp="1"/>
          </p:cNvSpPr>
          <p:nvPr>
            <p:ph type="body" sz="quarter" idx="10"/>
          </p:nvPr>
        </p:nvSpPr>
        <p:spPr>
          <a:xfrm>
            <a:off x="203200" y="530156"/>
            <a:ext cx="2260600" cy="254001"/>
          </a:xfrm>
        </p:spPr>
        <p:txBody>
          <a:bodyPr/>
          <a:lstStyle/>
          <a:p>
            <a:r>
              <a:rPr lang="pt-BR" dirty="0" smtClean="0"/>
              <a:t>Interfaces</a:t>
            </a:r>
            <a:endParaRPr lang="en-US" dirty="0"/>
          </a:p>
        </p:txBody>
      </p:sp>
      <p:sp>
        <p:nvSpPr>
          <p:cNvPr id="8" name="Text Placeholder 7"/>
          <p:cNvSpPr>
            <a:spLocks noGrp="1"/>
          </p:cNvSpPr>
          <p:nvPr>
            <p:ph type="body" sz="quarter" idx="11"/>
          </p:nvPr>
        </p:nvSpPr>
        <p:spPr>
          <a:xfrm>
            <a:off x="203200" y="909594"/>
            <a:ext cx="2260600" cy="3850092"/>
          </a:xfrm>
        </p:spPr>
        <p:txBody>
          <a:bodyPr/>
          <a:lstStyle/>
          <a:p>
            <a:pPr algn="just"/>
            <a:r>
              <a:rPr lang="pt-BR" dirty="0" smtClean="0"/>
              <a:t>Interfaces specifies a set of methods without implementation, predicting wrapping of method protocols without restrinct their implementation only in one descendence.</a:t>
            </a:r>
          </a:p>
          <a:p>
            <a:pPr marL="171450" indent="-171450" algn="just">
              <a:buFont typeface="Wingdings" panose="05000000000000000000" pitchFamily="2" charset="2"/>
              <a:buChar char="§"/>
            </a:pPr>
            <a:r>
              <a:rPr lang="pt-BR" dirty="0" smtClean="0"/>
              <a:t>The interface methods are EVER public and abstract and don’t have modifiers.</a:t>
            </a:r>
          </a:p>
          <a:p>
            <a:pPr marL="171450" indent="-171450" algn="just">
              <a:buFont typeface="Wingdings" panose="05000000000000000000" pitchFamily="2" charset="2"/>
              <a:buChar char="§"/>
            </a:pPr>
            <a:r>
              <a:rPr lang="pt-BR" dirty="0" smtClean="0"/>
              <a:t>The attributes of an interface are EVER final, static and public and don’t have modifiers too.</a:t>
            </a:r>
            <a:endParaRPr lang="en-US" dirty="0"/>
          </a:p>
          <a:p>
            <a:pPr marL="171450" indent="-171450" algn="just">
              <a:buFont typeface="Wingdings" panose="05000000000000000000" pitchFamily="2" charset="2"/>
              <a:buChar char="§"/>
            </a:pPr>
            <a:r>
              <a:rPr lang="pt-BR" dirty="0" smtClean="0"/>
              <a:t>Consequently variables are ever constants (initializated on the interface).</a:t>
            </a:r>
          </a:p>
        </p:txBody>
      </p:sp>
      <p:pic>
        <p:nvPicPr>
          <p:cNvPr id="5" name="Picture 4"/>
          <p:cNvPicPr>
            <a:picLocks noChangeAspect="1"/>
          </p:cNvPicPr>
          <p:nvPr/>
        </p:nvPicPr>
        <p:blipFill>
          <a:blip r:embed="rId2"/>
          <a:stretch>
            <a:fillRect/>
          </a:stretch>
        </p:blipFill>
        <p:spPr>
          <a:xfrm>
            <a:off x="4188490" y="909593"/>
            <a:ext cx="4721774" cy="2456540"/>
          </a:xfrm>
          <a:prstGeom prst="rect">
            <a:avLst/>
          </a:prstGeom>
          <a:ln>
            <a:noFill/>
          </a:ln>
          <a:effectLst>
            <a:softEdge rad="112500"/>
          </a:effectLst>
        </p:spPr>
      </p:pic>
    </p:spTree>
    <p:extLst>
      <p:ext uri="{BB962C8B-B14F-4D97-AF65-F5344CB8AC3E}">
        <p14:creationId xmlns:p14="http://schemas.microsoft.com/office/powerpoint/2010/main" val="1712738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625174" cy="909593"/>
          </a:xfrm>
        </p:spPr>
        <p:txBody>
          <a:bodyPr/>
          <a:lstStyle/>
          <a:p>
            <a:r>
              <a:rPr lang="pt-BR" dirty="0" smtClean="0"/>
              <a:t>Interface</a:t>
            </a:r>
            <a:r>
              <a:rPr lang="pt-BR" u="none" dirty="0" smtClean="0"/>
              <a:t> &amp; </a:t>
            </a:r>
            <a:r>
              <a:rPr lang="pt-BR" dirty="0" smtClean="0"/>
              <a:t>Generics</a:t>
            </a:r>
            <a:endParaRPr lang="en-US" dirty="0"/>
          </a:p>
        </p:txBody>
      </p:sp>
      <p:sp>
        <p:nvSpPr>
          <p:cNvPr id="7" name="Text Placeholder 6"/>
          <p:cNvSpPr>
            <a:spLocks noGrp="1"/>
          </p:cNvSpPr>
          <p:nvPr>
            <p:ph type="body" sz="quarter" idx="10"/>
          </p:nvPr>
        </p:nvSpPr>
        <p:spPr>
          <a:xfrm>
            <a:off x="203200" y="530156"/>
            <a:ext cx="2260600" cy="254001"/>
          </a:xfrm>
        </p:spPr>
        <p:txBody>
          <a:bodyPr/>
          <a:lstStyle/>
          <a:p>
            <a:r>
              <a:rPr lang="pt-BR" dirty="0" smtClean="0"/>
              <a:t>Generics</a:t>
            </a:r>
            <a:endParaRPr lang="en-US" dirty="0"/>
          </a:p>
        </p:txBody>
      </p:sp>
      <p:sp>
        <p:nvSpPr>
          <p:cNvPr id="8" name="Text Placeholder 7"/>
          <p:cNvSpPr>
            <a:spLocks noGrp="1"/>
          </p:cNvSpPr>
          <p:nvPr>
            <p:ph type="body" sz="quarter" idx="11"/>
          </p:nvPr>
        </p:nvSpPr>
        <p:spPr>
          <a:xfrm>
            <a:off x="203200" y="909594"/>
            <a:ext cx="2260600" cy="3850092"/>
          </a:xfrm>
        </p:spPr>
        <p:txBody>
          <a:bodyPr/>
          <a:lstStyle/>
          <a:p>
            <a:pPr algn="just"/>
            <a:r>
              <a:rPr lang="pt-BR" dirty="0" smtClean="0"/>
              <a:t>Is a workaround for the limitation of static typification languages that allow the programmers to create heteroginal collections, </a:t>
            </a:r>
            <a:r>
              <a:rPr lang="pt-BR" i="1" dirty="0" smtClean="0"/>
              <a:t>id est</a:t>
            </a:r>
            <a:r>
              <a:rPr lang="pt-BR" dirty="0" smtClean="0"/>
              <a:t>, collections overall equals, except for the type of they hendle.</a:t>
            </a:r>
          </a:p>
        </p:txBody>
      </p:sp>
      <p:pic>
        <p:nvPicPr>
          <p:cNvPr id="2052"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75" y="1054290"/>
            <a:ext cx="4381500" cy="24860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09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964" y="85386"/>
            <a:ext cx="4314029" cy="208728"/>
          </a:xfrm>
        </p:spPr>
        <p:txBody>
          <a:bodyPr/>
          <a:lstStyle/>
          <a:p>
            <a:r>
              <a:rPr lang="pt-BR" dirty="0" smtClean="0"/>
              <a:t>Method Override</a:t>
            </a:r>
            <a:endParaRPr lang="en-US" dirty="0"/>
          </a:p>
        </p:txBody>
      </p:sp>
      <p:sp>
        <p:nvSpPr>
          <p:cNvPr id="5" name="Text Placeholder 4"/>
          <p:cNvSpPr>
            <a:spLocks noGrp="1"/>
          </p:cNvSpPr>
          <p:nvPr>
            <p:ph type="body" sz="quarter" idx="11"/>
          </p:nvPr>
        </p:nvSpPr>
        <p:spPr>
          <a:xfrm>
            <a:off x="177530" y="326443"/>
            <a:ext cx="4051300" cy="508000"/>
          </a:xfrm>
        </p:spPr>
        <p:txBody>
          <a:bodyPr/>
          <a:lstStyle/>
          <a:p>
            <a:r>
              <a:rPr lang="pt-BR" dirty="0" smtClean="0"/>
              <a:t>Think on our last example: we have a cow that is an animal, right.</a:t>
            </a:r>
          </a:p>
          <a:p>
            <a:r>
              <a:rPr lang="pt-BR" dirty="0" smtClean="0"/>
              <a:t>Look that, as any animal, a cow eats too. Think now we have a leetch. Leech is an animal too, and like any animal, eats too.</a:t>
            </a:r>
          </a:p>
          <a:p>
            <a:r>
              <a:rPr lang="pt-BR" dirty="0" smtClean="0"/>
              <a:t>Leetch eats by suction and cow eats by chew. We can write the eat method for a leech in the following way:</a:t>
            </a:r>
          </a:p>
          <a:p>
            <a:endParaRPr lang="pt-BR" dirty="0" smtClean="0"/>
          </a:p>
          <a:p>
            <a:pPr algn="just"/>
            <a:r>
              <a:rPr lang="pt-BR" dirty="0" smtClean="0"/>
              <a:t>public void eat(){</a:t>
            </a:r>
          </a:p>
          <a:p>
            <a:pPr algn="just"/>
            <a:r>
              <a:rPr lang="pt-BR" dirty="0" smtClean="0"/>
              <a:t>    suck();</a:t>
            </a:r>
          </a:p>
          <a:p>
            <a:pPr algn="just"/>
            <a:r>
              <a:rPr lang="pt-BR" dirty="0" smtClean="0"/>
              <a:t>}</a:t>
            </a:r>
          </a:p>
          <a:p>
            <a:pPr algn="just"/>
            <a:endParaRPr lang="pt-BR" dirty="0"/>
          </a:p>
          <a:p>
            <a:pPr algn="just"/>
            <a:r>
              <a:rPr lang="pt-BR" dirty="0" smtClean="0"/>
              <a:t>And for the cow:</a:t>
            </a:r>
          </a:p>
          <a:p>
            <a:pPr algn="just"/>
            <a:endParaRPr lang="pt-BR" dirty="0"/>
          </a:p>
          <a:p>
            <a:pPr algn="just"/>
            <a:r>
              <a:rPr lang="pt-BR" dirty="0" smtClean="0"/>
              <a:t>public void eat(){</a:t>
            </a:r>
          </a:p>
          <a:p>
            <a:pPr algn="just"/>
            <a:r>
              <a:rPr lang="pt-BR" dirty="0" smtClean="0"/>
              <a:t>   chew();</a:t>
            </a:r>
          </a:p>
          <a:p>
            <a:pPr algn="just"/>
            <a:r>
              <a:rPr lang="pt-BR" dirty="0"/>
              <a:t>}</a:t>
            </a:r>
          </a:p>
          <a:p>
            <a:endParaRPr lang="en-US" dirty="0"/>
          </a:p>
        </p:txBody>
      </p:sp>
      <p:sp>
        <p:nvSpPr>
          <p:cNvPr id="6" name="TextBox 5"/>
          <p:cNvSpPr txBox="1"/>
          <p:nvPr/>
        </p:nvSpPr>
        <p:spPr>
          <a:xfrm>
            <a:off x="2029838" y="1342417"/>
            <a:ext cx="2412460" cy="1477328"/>
          </a:xfrm>
          <a:prstGeom prst="rect">
            <a:avLst/>
          </a:prstGeom>
          <a:noFill/>
        </p:spPr>
        <p:txBody>
          <a:bodyPr wrap="square" rtlCol="0">
            <a:spAutoFit/>
          </a:bodyPr>
          <a:lstStyle/>
          <a:p>
            <a:pPr algn="ctr"/>
            <a:r>
              <a:rPr lang="pt-BR" dirty="0" smtClean="0">
                <a:solidFill>
                  <a:schemeClr val="tx1">
                    <a:lumMod val="50000"/>
                    <a:lumOff val="50000"/>
                  </a:schemeClr>
                </a:solidFill>
              </a:rPr>
              <a:t>Both extends from Animal (both are animals). But how should eat an animal?</a:t>
            </a:r>
            <a:endParaRPr lang="en-US" dirty="0" smtClean="0">
              <a:solidFill>
                <a:schemeClr val="tx1">
                  <a:lumMod val="50000"/>
                  <a:lumOff val="50000"/>
                </a:schemeClr>
              </a:solidFill>
            </a:endParaRPr>
          </a:p>
        </p:txBody>
      </p:sp>
      <p:pic>
        <p:nvPicPr>
          <p:cNvPr id="7" name="Picture 6"/>
          <p:cNvPicPr>
            <a:picLocks noChangeAspect="1"/>
          </p:cNvPicPr>
          <p:nvPr/>
        </p:nvPicPr>
        <p:blipFill>
          <a:blip r:embed="rId2"/>
          <a:stretch>
            <a:fillRect/>
          </a:stretch>
        </p:blipFill>
        <p:spPr>
          <a:xfrm>
            <a:off x="5009237" y="680937"/>
            <a:ext cx="3546889" cy="2684834"/>
          </a:xfrm>
          <a:prstGeom prst="rect">
            <a:avLst/>
          </a:prstGeom>
        </p:spPr>
      </p:pic>
    </p:spTree>
    <p:extLst>
      <p:ext uri="{BB962C8B-B14F-4D97-AF65-F5344CB8AC3E}">
        <p14:creationId xmlns:p14="http://schemas.microsoft.com/office/powerpoint/2010/main" val="1876859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200400" cy="909593"/>
          </a:xfrm>
        </p:spPr>
        <p:txBody>
          <a:bodyPr/>
          <a:lstStyle/>
          <a:p>
            <a:r>
              <a:rPr lang="pt-BR" dirty="0" smtClean="0"/>
              <a:t>Abstract Class and Abstract Methods</a:t>
            </a:r>
            <a:endParaRPr lang="en-US" dirty="0"/>
          </a:p>
        </p:txBody>
      </p:sp>
      <p:sp>
        <p:nvSpPr>
          <p:cNvPr id="3" name="Text Placeholder 2"/>
          <p:cNvSpPr>
            <a:spLocks noGrp="1"/>
          </p:cNvSpPr>
          <p:nvPr>
            <p:ph type="body" sz="quarter" idx="10"/>
          </p:nvPr>
        </p:nvSpPr>
        <p:spPr>
          <a:xfrm>
            <a:off x="203200" y="1038087"/>
            <a:ext cx="8681088" cy="254001"/>
          </a:xfrm>
        </p:spPr>
        <p:txBody>
          <a:bodyPr/>
          <a:lstStyle/>
          <a:p>
            <a:r>
              <a:rPr lang="pt-BR" dirty="0" smtClean="0"/>
              <a:t>A class that only represents a generalization, but doesn’t have a correspondent in real world!</a:t>
            </a:r>
            <a:endParaRPr lang="en-US" dirty="0"/>
          </a:p>
        </p:txBody>
      </p:sp>
      <p:sp>
        <p:nvSpPr>
          <p:cNvPr id="4" name="Text Placeholder 3"/>
          <p:cNvSpPr>
            <a:spLocks noGrp="1"/>
          </p:cNvSpPr>
          <p:nvPr>
            <p:ph type="body" sz="quarter" idx="11"/>
          </p:nvPr>
        </p:nvSpPr>
        <p:spPr>
          <a:xfrm>
            <a:off x="203200" y="1467871"/>
            <a:ext cx="2481634" cy="3416225"/>
          </a:xfrm>
        </p:spPr>
        <p:txBody>
          <a:bodyPr/>
          <a:lstStyle/>
          <a:p>
            <a:pPr algn="just"/>
            <a:r>
              <a:rPr lang="pt-BR" dirty="0" smtClean="0"/>
              <a:t>See to the Animal. There are cows, dogs, cats, snakes, leetches, etc. But there are not any generic animal.</a:t>
            </a:r>
          </a:p>
          <a:p>
            <a:pPr algn="just"/>
            <a:r>
              <a:rPr lang="pt-BR" dirty="0" smtClean="0"/>
              <a:t>An abstract class, for this motive, cannot be instantiated.</a:t>
            </a:r>
          </a:p>
          <a:p>
            <a:pPr algn="just"/>
            <a:r>
              <a:rPr lang="pt-BR" dirty="0" smtClean="0"/>
              <a:t>We cannot use NEW!</a:t>
            </a:r>
          </a:p>
          <a:p>
            <a:pPr algn="just"/>
            <a:r>
              <a:rPr lang="pt-BR" dirty="0" smtClean="0"/>
              <a:t>And to guarantee this, we note the class with the keyword </a:t>
            </a:r>
            <a:r>
              <a:rPr lang="pt-BR" b="1" dirty="0" smtClean="0"/>
              <a:t>abstract!</a:t>
            </a:r>
          </a:p>
          <a:p>
            <a:pPr algn="just"/>
            <a:r>
              <a:rPr lang="pt-BR" dirty="0" smtClean="0"/>
              <a:t>Following this logic, as there are none real animal that is not specific animal, is not possible that a non-existent bean performs an action like “to eat”. So the eat method of the Animal class doesn’t make sense to be implemented in this class. But all children classes (so, each real animal) eat, but eat in this specific way as we have said. There is a way to just assign in mother class the method and force all children to implement it: declaring it as </a:t>
            </a:r>
            <a:r>
              <a:rPr lang="pt-BR" b="1" dirty="0" smtClean="0"/>
              <a:t>abstract</a:t>
            </a:r>
            <a:r>
              <a:rPr lang="pt-BR" dirty="0" smtClean="0"/>
              <a:t>.</a:t>
            </a:r>
            <a:endParaRPr lang="pt-BR" b="1" dirty="0"/>
          </a:p>
        </p:txBody>
      </p:sp>
      <p:sp>
        <p:nvSpPr>
          <p:cNvPr id="6" name="TextBox 5"/>
          <p:cNvSpPr txBox="1"/>
          <p:nvPr/>
        </p:nvSpPr>
        <p:spPr>
          <a:xfrm>
            <a:off x="3547354" y="1467776"/>
            <a:ext cx="4928681" cy="3416320"/>
          </a:xfrm>
          <a:prstGeom prst="rect">
            <a:avLst/>
          </a:prstGeom>
          <a:noFill/>
        </p:spPr>
        <p:txBody>
          <a:bodyPr wrap="square" rtlCol="0">
            <a:spAutoFit/>
          </a:bodyPr>
          <a:lstStyle/>
          <a:p>
            <a:r>
              <a:rPr lang="pt-BR" dirty="0" smtClean="0">
                <a:solidFill>
                  <a:srgbClr val="002060"/>
                </a:solidFill>
              </a:rPr>
              <a:t>public </a:t>
            </a:r>
            <a:r>
              <a:rPr lang="pt-BR" b="1" dirty="0" smtClean="0">
                <a:solidFill>
                  <a:srgbClr val="002060"/>
                </a:solidFill>
              </a:rPr>
              <a:t>abstract</a:t>
            </a:r>
            <a:r>
              <a:rPr lang="pt-BR" dirty="0" smtClean="0">
                <a:solidFill>
                  <a:srgbClr val="002060"/>
                </a:solidFill>
              </a:rPr>
              <a:t> class Animal{</a:t>
            </a:r>
          </a:p>
          <a:p>
            <a:r>
              <a:rPr lang="pt-BR" dirty="0" smtClean="0">
                <a:solidFill>
                  <a:srgbClr val="002060"/>
                </a:solidFill>
              </a:rPr>
              <a:t>   private int eyeNumber;</a:t>
            </a:r>
          </a:p>
          <a:p>
            <a:r>
              <a:rPr lang="pt-BR" dirty="0">
                <a:solidFill>
                  <a:srgbClr val="002060"/>
                </a:solidFill>
              </a:rPr>
              <a:t> </a:t>
            </a:r>
            <a:r>
              <a:rPr lang="pt-BR" dirty="0" smtClean="0">
                <a:solidFill>
                  <a:srgbClr val="002060"/>
                </a:solidFill>
              </a:rPr>
              <a:t>  public </a:t>
            </a:r>
            <a:r>
              <a:rPr lang="pt-BR" b="1" dirty="0" smtClean="0">
                <a:solidFill>
                  <a:srgbClr val="002060"/>
                </a:solidFill>
              </a:rPr>
              <a:t>abstract</a:t>
            </a:r>
            <a:r>
              <a:rPr lang="pt-BR" dirty="0" smtClean="0">
                <a:solidFill>
                  <a:srgbClr val="002060"/>
                </a:solidFill>
              </a:rPr>
              <a:t> void eat();</a:t>
            </a:r>
          </a:p>
          <a:p>
            <a:endParaRPr lang="pt-BR" dirty="0">
              <a:solidFill>
                <a:srgbClr val="002060"/>
              </a:solidFill>
            </a:endParaRPr>
          </a:p>
          <a:p>
            <a:r>
              <a:rPr lang="pt-BR" dirty="0" smtClean="0">
                <a:solidFill>
                  <a:srgbClr val="002060"/>
                </a:solidFill>
              </a:rPr>
              <a:t>   public int getEyeNumber(){</a:t>
            </a:r>
          </a:p>
          <a:p>
            <a:r>
              <a:rPr lang="pt-BR" dirty="0">
                <a:solidFill>
                  <a:srgbClr val="002060"/>
                </a:solidFill>
              </a:rPr>
              <a:t> </a:t>
            </a:r>
            <a:r>
              <a:rPr lang="pt-BR" dirty="0" smtClean="0">
                <a:solidFill>
                  <a:srgbClr val="002060"/>
                </a:solidFill>
              </a:rPr>
              <a:t>     return </a:t>
            </a:r>
            <a:r>
              <a:rPr lang="pt-BR" dirty="0" smtClean="0">
                <a:solidFill>
                  <a:schemeClr val="accent5"/>
                </a:solidFill>
              </a:rPr>
              <a:t>this</a:t>
            </a:r>
            <a:r>
              <a:rPr lang="pt-BR" dirty="0" smtClean="0">
                <a:solidFill>
                  <a:srgbClr val="002060"/>
                </a:solidFill>
              </a:rPr>
              <a:t>.eyeNumber;</a:t>
            </a:r>
          </a:p>
          <a:p>
            <a:r>
              <a:rPr lang="pt-BR" dirty="0">
                <a:solidFill>
                  <a:srgbClr val="002060"/>
                </a:solidFill>
              </a:rPr>
              <a:t> </a:t>
            </a:r>
            <a:r>
              <a:rPr lang="pt-BR" dirty="0" smtClean="0">
                <a:solidFill>
                  <a:srgbClr val="002060"/>
                </a:solidFill>
              </a:rPr>
              <a:t>  }</a:t>
            </a:r>
          </a:p>
          <a:p>
            <a:endParaRPr lang="pt-BR" dirty="0">
              <a:solidFill>
                <a:srgbClr val="002060"/>
              </a:solidFill>
            </a:endParaRPr>
          </a:p>
          <a:p>
            <a:r>
              <a:rPr lang="pt-BR" dirty="0" smtClean="0">
                <a:solidFill>
                  <a:srgbClr val="002060"/>
                </a:solidFill>
              </a:rPr>
              <a:t>   public void setEyeNumber(int eyeNumber){</a:t>
            </a:r>
          </a:p>
          <a:p>
            <a:r>
              <a:rPr lang="pt-BR" dirty="0" smtClean="0">
                <a:solidFill>
                  <a:srgbClr val="002060"/>
                </a:solidFill>
              </a:rPr>
              <a:t>	</a:t>
            </a:r>
            <a:r>
              <a:rPr lang="pt-BR" dirty="0" smtClean="0">
                <a:solidFill>
                  <a:schemeClr val="accent5"/>
                </a:solidFill>
              </a:rPr>
              <a:t>this</a:t>
            </a:r>
            <a:r>
              <a:rPr lang="pt-BR" dirty="0" smtClean="0">
                <a:solidFill>
                  <a:srgbClr val="002060"/>
                </a:solidFill>
              </a:rPr>
              <a:t>.eyeNumber = eyeNumber;</a:t>
            </a:r>
            <a:endParaRPr lang="pt-BR" dirty="0">
              <a:solidFill>
                <a:srgbClr val="002060"/>
              </a:solidFill>
            </a:endParaRPr>
          </a:p>
          <a:p>
            <a:r>
              <a:rPr lang="pt-BR" dirty="0" smtClean="0">
                <a:solidFill>
                  <a:srgbClr val="002060"/>
                </a:solidFill>
              </a:rPr>
              <a:t>   }</a:t>
            </a:r>
            <a:endParaRPr lang="pt-BR" dirty="0">
              <a:solidFill>
                <a:srgbClr val="002060"/>
              </a:solidFill>
            </a:endParaRPr>
          </a:p>
          <a:p>
            <a:r>
              <a:rPr lang="pt-BR" dirty="0" smtClean="0">
                <a:solidFill>
                  <a:srgbClr val="002060"/>
                </a:solidFill>
              </a:rPr>
              <a:t>}</a:t>
            </a:r>
            <a:endParaRPr lang="en-US" dirty="0" smtClean="0">
              <a:solidFill>
                <a:srgbClr val="002060"/>
              </a:solidFill>
            </a:endParaRPr>
          </a:p>
        </p:txBody>
      </p:sp>
    </p:spTree>
    <p:extLst>
      <p:ext uri="{BB962C8B-B14F-4D97-AF65-F5344CB8AC3E}">
        <p14:creationId xmlns:p14="http://schemas.microsoft.com/office/powerpoint/2010/main" val="4274438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6102485" cy="909593"/>
          </a:xfrm>
        </p:spPr>
        <p:txBody>
          <a:bodyPr/>
          <a:lstStyle/>
          <a:p>
            <a:r>
              <a:rPr lang="pt-BR" dirty="0" smtClean="0"/>
              <a:t>Abstract Classes</a:t>
            </a:r>
            <a:endParaRPr lang="en-US" dirty="0"/>
          </a:p>
        </p:txBody>
      </p:sp>
      <p:sp>
        <p:nvSpPr>
          <p:cNvPr id="7" name="Text Placeholder 6"/>
          <p:cNvSpPr>
            <a:spLocks noGrp="1"/>
          </p:cNvSpPr>
          <p:nvPr>
            <p:ph type="body" sz="quarter" idx="10"/>
          </p:nvPr>
        </p:nvSpPr>
        <p:spPr>
          <a:xfrm>
            <a:off x="203200" y="530156"/>
            <a:ext cx="2260600" cy="254001"/>
          </a:xfrm>
        </p:spPr>
        <p:txBody>
          <a:bodyPr/>
          <a:lstStyle/>
          <a:p>
            <a:r>
              <a:rPr lang="pt-BR" dirty="0" smtClean="0"/>
              <a:t>Abstract Classes</a:t>
            </a:r>
            <a:endParaRPr lang="en-US" dirty="0"/>
          </a:p>
        </p:txBody>
      </p:sp>
      <p:sp>
        <p:nvSpPr>
          <p:cNvPr id="8" name="Text Placeholder 7"/>
          <p:cNvSpPr>
            <a:spLocks noGrp="1"/>
          </p:cNvSpPr>
          <p:nvPr>
            <p:ph type="body" sz="quarter" idx="11"/>
          </p:nvPr>
        </p:nvSpPr>
        <p:spPr>
          <a:xfrm>
            <a:off x="203200" y="909594"/>
            <a:ext cx="2260600" cy="2591595"/>
          </a:xfrm>
        </p:spPr>
        <p:txBody>
          <a:bodyPr/>
          <a:lstStyle/>
          <a:p>
            <a:pPr algn="just"/>
            <a:r>
              <a:rPr lang="pt-BR" dirty="0" smtClean="0"/>
              <a:t>An abstract class is a class that </a:t>
            </a:r>
            <a:r>
              <a:rPr lang="pt-BR" b="1" dirty="0" smtClean="0"/>
              <a:t>groups</a:t>
            </a:r>
            <a:r>
              <a:rPr lang="pt-BR" dirty="0" smtClean="0"/>
              <a:t> a set of other classes in an abstraction.</a:t>
            </a:r>
          </a:p>
          <a:p>
            <a:pPr marL="171450" indent="-171450" algn="just">
              <a:buFont typeface="Wingdings" panose="05000000000000000000" pitchFamily="2" charset="2"/>
              <a:buChar char="§"/>
            </a:pPr>
            <a:r>
              <a:rPr lang="pt-BR" dirty="0" smtClean="0"/>
              <a:t>They cannot be instantiated;</a:t>
            </a:r>
          </a:p>
          <a:p>
            <a:pPr marL="171450" indent="-171450">
              <a:buFont typeface="Wingdings" panose="05000000000000000000" pitchFamily="2" charset="2"/>
              <a:buChar char="§"/>
            </a:pPr>
            <a:r>
              <a:rPr lang="pt-BR" dirty="0" smtClean="0"/>
              <a:t>They can have non-static and non-final fields (attributes);</a:t>
            </a:r>
          </a:p>
          <a:p>
            <a:pPr marL="171450" indent="-171450">
              <a:buFont typeface="Wingdings" panose="05000000000000000000" pitchFamily="2" charset="2"/>
              <a:buChar char="§"/>
            </a:pPr>
            <a:r>
              <a:rPr lang="pt-BR" dirty="0" smtClean="0"/>
              <a:t>They can have methods with an without implementation.</a:t>
            </a:r>
          </a:p>
          <a:p>
            <a:pPr marL="171450" indent="-171450">
              <a:buFont typeface="Wingdings" panose="05000000000000000000" pitchFamily="2" charset="2"/>
              <a:buChar char="§"/>
            </a:pPr>
            <a:r>
              <a:rPr lang="pt-BR" dirty="0" smtClean="0"/>
              <a:t>They can have different access modificators.</a:t>
            </a:r>
          </a:p>
        </p:txBody>
      </p:sp>
      <p:pic>
        <p:nvPicPr>
          <p:cNvPr id="1026"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796" y="922253"/>
            <a:ext cx="4659183" cy="257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5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7" y="318740"/>
            <a:ext cx="7970586" cy="430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94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Polymorphism</a:t>
            </a:r>
            <a:endParaRPr lang="en-US" dirty="0"/>
          </a:p>
        </p:txBody>
      </p:sp>
      <p:pic>
        <p:nvPicPr>
          <p:cNvPr id="2050" name="Picture 2" descr="Resultado de imagem para polymorphism"/>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105" b="1105"/>
          <a:stretch>
            <a:fillRect/>
          </a:stretch>
        </p:blipFill>
        <p:spPr bwMode="auto">
          <a:xfrm>
            <a:off x="5783580" y="2696902"/>
            <a:ext cx="2895600" cy="210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68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pt-BR" dirty="0" smtClean="0"/>
              <a:t>Nested classes</a:t>
            </a:r>
            <a:endParaRPr lang="en-US" dirty="0"/>
          </a:p>
        </p:txBody>
      </p:sp>
      <p:sp>
        <p:nvSpPr>
          <p:cNvPr id="5" name="Text Placeholder 4"/>
          <p:cNvSpPr>
            <a:spLocks noGrp="1"/>
          </p:cNvSpPr>
          <p:nvPr>
            <p:ph type="body" sz="quarter" idx="15"/>
          </p:nvPr>
        </p:nvSpPr>
        <p:spPr/>
        <p:txBody>
          <a:bodyPr/>
          <a:lstStyle/>
          <a:p>
            <a:endParaRPr lang="en-US"/>
          </a:p>
        </p:txBody>
      </p:sp>
      <p:sp>
        <p:nvSpPr>
          <p:cNvPr id="2" name="Title 1"/>
          <p:cNvSpPr>
            <a:spLocks noGrp="1"/>
          </p:cNvSpPr>
          <p:nvPr>
            <p:ph type="ctrTitle"/>
          </p:nvPr>
        </p:nvSpPr>
        <p:spPr>
          <a:xfrm>
            <a:off x="0" y="0"/>
            <a:ext cx="2191657" cy="519669"/>
          </a:xfrm>
        </p:spPr>
        <p:txBody>
          <a:bodyPr/>
          <a:lstStyle/>
          <a:p>
            <a:r>
              <a:rPr lang="pt-BR" dirty="0" smtClean="0"/>
              <a:t>Agenda</a:t>
            </a:r>
            <a:endParaRPr lang="en-US" dirty="0"/>
          </a:p>
        </p:txBody>
      </p:sp>
      <p:sp>
        <p:nvSpPr>
          <p:cNvPr id="6" name="Text Placeholder 5"/>
          <p:cNvSpPr>
            <a:spLocks noGrp="1"/>
          </p:cNvSpPr>
          <p:nvPr>
            <p:ph type="body" sz="quarter" idx="16"/>
          </p:nvPr>
        </p:nvSpPr>
        <p:spPr/>
        <p:txBody>
          <a:bodyPr/>
          <a:lstStyle/>
          <a:p>
            <a:r>
              <a:rPr lang="pt-BR" dirty="0" smtClean="0"/>
              <a:t>What is?</a:t>
            </a:r>
          </a:p>
        </p:txBody>
      </p:sp>
      <p:sp>
        <p:nvSpPr>
          <p:cNvPr id="7" name="Text Placeholder 6"/>
          <p:cNvSpPr>
            <a:spLocks noGrp="1"/>
          </p:cNvSpPr>
          <p:nvPr>
            <p:ph type="body" sz="quarter" idx="17"/>
          </p:nvPr>
        </p:nvSpPr>
        <p:spPr/>
        <p:txBody>
          <a:bodyPr/>
          <a:lstStyle/>
          <a:p>
            <a:r>
              <a:rPr lang="pt-BR" dirty="0" smtClean="0"/>
              <a:t>Inheritance</a:t>
            </a:r>
            <a:endParaRPr lang="en-US" dirty="0"/>
          </a:p>
        </p:txBody>
      </p:sp>
      <p:sp>
        <p:nvSpPr>
          <p:cNvPr id="8" name="Text Placeholder 7"/>
          <p:cNvSpPr>
            <a:spLocks noGrp="1"/>
          </p:cNvSpPr>
          <p:nvPr>
            <p:ph type="body" sz="quarter" idx="18"/>
          </p:nvPr>
        </p:nvSpPr>
        <p:spPr/>
        <p:txBody>
          <a:bodyPr/>
          <a:lstStyle/>
          <a:p>
            <a:endParaRPr lang="en-US"/>
          </a:p>
        </p:txBody>
      </p:sp>
      <p:sp>
        <p:nvSpPr>
          <p:cNvPr id="9" name="Text Placeholder 8"/>
          <p:cNvSpPr>
            <a:spLocks noGrp="1"/>
          </p:cNvSpPr>
          <p:nvPr>
            <p:ph type="body" sz="quarter" idx="19"/>
          </p:nvPr>
        </p:nvSpPr>
        <p:spPr/>
        <p:txBody>
          <a:bodyPr/>
          <a:lstStyle/>
          <a:p>
            <a:r>
              <a:rPr lang="pt-BR" dirty="0" smtClean="0"/>
              <a:t>“IS A”</a:t>
            </a:r>
            <a:endParaRPr lang="en-US" dirty="0"/>
          </a:p>
        </p:txBody>
      </p:sp>
      <p:sp>
        <p:nvSpPr>
          <p:cNvPr id="10" name="Text Placeholder 9"/>
          <p:cNvSpPr>
            <a:spLocks noGrp="1"/>
          </p:cNvSpPr>
          <p:nvPr>
            <p:ph type="body" sz="quarter" idx="20"/>
          </p:nvPr>
        </p:nvSpPr>
        <p:spPr/>
        <p:txBody>
          <a:bodyPr/>
          <a:lstStyle/>
          <a:p>
            <a:r>
              <a:rPr lang="pt-BR" dirty="0" smtClean="0"/>
              <a:t>Interfaces &amp; Generics</a:t>
            </a:r>
            <a:endParaRPr lang="en-US" dirty="0"/>
          </a:p>
        </p:txBody>
      </p:sp>
      <p:sp>
        <p:nvSpPr>
          <p:cNvPr id="11" name="Text Placeholder 10"/>
          <p:cNvSpPr>
            <a:spLocks noGrp="1"/>
          </p:cNvSpPr>
          <p:nvPr>
            <p:ph type="body" sz="quarter" idx="21"/>
          </p:nvPr>
        </p:nvSpPr>
        <p:spPr/>
        <p:txBody>
          <a:bodyPr/>
          <a:lstStyle/>
          <a:p>
            <a:endParaRPr lang="en-US"/>
          </a:p>
        </p:txBody>
      </p:sp>
      <p:sp>
        <p:nvSpPr>
          <p:cNvPr id="12" name="Text Placeholder 11"/>
          <p:cNvSpPr>
            <a:spLocks noGrp="1"/>
          </p:cNvSpPr>
          <p:nvPr>
            <p:ph type="body" sz="quarter" idx="22"/>
          </p:nvPr>
        </p:nvSpPr>
        <p:spPr/>
        <p:txBody>
          <a:bodyPr/>
          <a:lstStyle/>
          <a:p>
            <a:r>
              <a:rPr lang="pt-BR" dirty="0" smtClean="0"/>
              <a:t>Interfaces and Generics: why and what is the difference?</a:t>
            </a:r>
            <a:endParaRPr lang="en-US" dirty="0"/>
          </a:p>
        </p:txBody>
      </p:sp>
      <p:sp>
        <p:nvSpPr>
          <p:cNvPr id="13" name="Text Placeholder 12"/>
          <p:cNvSpPr>
            <a:spLocks noGrp="1"/>
          </p:cNvSpPr>
          <p:nvPr>
            <p:ph type="body" sz="quarter" idx="23"/>
          </p:nvPr>
        </p:nvSpPr>
        <p:spPr/>
        <p:txBody>
          <a:bodyPr/>
          <a:lstStyle/>
          <a:p>
            <a:r>
              <a:rPr lang="pt-BR" dirty="0" smtClean="0"/>
              <a:t>Abstract Class and Abstract Method</a:t>
            </a:r>
            <a:endParaRPr lang="en-US" dirty="0"/>
          </a:p>
        </p:txBody>
      </p:sp>
      <p:sp>
        <p:nvSpPr>
          <p:cNvPr id="14" name="Text Placeholder 13"/>
          <p:cNvSpPr>
            <a:spLocks noGrp="1"/>
          </p:cNvSpPr>
          <p:nvPr>
            <p:ph type="body" sz="quarter" idx="24"/>
          </p:nvPr>
        </p:nvSpPr>
        <p:spPr/>
        <p:txBody>
          <a:bodyPr/>
          <a:lstStyle/>
          <a:p>
            <a:endParaRPr lang="en-US"/>
          </a:p>
        </p:txBody>
      </p:sp>
      <p:sp>
        <p:nvSpPr>
          <p:cNvPr id="15" name="Text Placeholder 14"/>
          <p:cNvSpPr>
            <a:spLocks noGrp="1"/>
          </p:cNvSpPr>
          <p:nvPr>
            <p:ph type="body" sz="quarter" idx="25"/>
          </p:nvPr>
        </p:nvSpPr>
        <p:spPr/>
        <p:txBody>
          <a:bodyPr/>
          <a:lstStyle/>
          <a:p>
            <a:r>
              <a:rPr lang="pt-BR" dirty="0" smtClean="0"/>
              <a:t>What is abstract?</a:t>
            </a:r>
            <a:endParaRPr lang="en-US" dirty="0"/>
          </a:p>
        </p:txBody>
      </p:sp>
      <p:sp>
        <p:nvSpPr>
          <p:cNvPr id="16" name="Text Placeholder 15"/>
          <p:cNvSpPr>
            <a:spLocks noGrp="1"/>
          </p:cNvSpPr>
          <p:nvPr>
            <p:ph type="body" sz="quarter" idx="26"/>
          </p:nvPr>
        </p:nvSpPr>
        <p:spPr/>
        <p:txBody>
          <a:bodyPr/>
          <a:lstStyle/>
          <a:p>
            <a:r>
              <a:rPr lang="pt-BR" dirty="0" smtClean="0"/>
              <a:t>Interfaces vs Abstract Class</a:t>
            </a:r>
            <a:endParaRPr lang="en-US" dirty="0"/>
          </a:p>
        </p:txBody>
      </p:sp>
      <p:sp>
        <p:nvSpPr>
          <p:cNvPr id="17" name="Text Placeholder 16"/>
          <p:cNvSpPr>
            <a:spLocks noGrp="1"/>
          </p:cNvSpPr>
          <p:nvPr>
            <p:ph type="body" sz="quarter" idx="27"/>
          </p:nvPr>
        </p:nvSpPr>
        <p:spPr/>
        <p:txBody>
          <a:bodyPr/>
          <a:lstStyle/>
          <a:p>
            <a:endParaRPr lang="en-US"/>
          </a:p>
        </p:txBody>
      </p:sp>
      <p:sp>
        <p:nvSpPr>
          <p:cNvPr id="18" name="Text Placeholder 17"/>
          <p:cNvSpPr>
            <a:spLocks noGrp="1"/>
          </p:cNvSpPr>
          <p:nvPr>
            <p:ph type="body" sz="quarter" idx="28"/>
          </p:nvPr>
        </p:nvSpPr>
        <p:spPr/>
        <p:txBody>
          <a:bodyPr/>
          <a:lstStyle/>
          <a:p>
            <a:r>
              <a:rPr lang="pt-BR" dirty="0" smtClean="0"/>
              <a:t>The difference between Interfaces and Abstract Classes.</a:t>
            </a:r>
            <a:endParaRPr lang="en-US" dirty="0"/>
          </a:p>
        </p:txBody>
      </p:sp>
      <p:sp>
        <p:nvSpPr>
          <p:cNvPr id="19" name="Text Placeholder 18"/>
          <p:cNvSpPr>
            <a:spLocks noGrp="1"/>
          </p:cNvSpPr>
          <p:nvPr>
            <p:ph type="body" sz="quarter" idx="29"/>
          </p:nvPr>
        </p:nvSpPr>
        <p:spPr/>
        <p:txBody>
          <a:bodyPr/>
          <a:lstStyle/>
          <a:p>
            <a:r>
              <a:rPr lang="pt-BR" dirty="0" smtClean="0"/>
              <a:t>Polymorphism</a:t>
            </a:r>
            <a:endParaRPr lang="en-US" dirty="0"/>
          </a:p>
        </p:txBody>
      </p:sp>
      <p:sp>
        <p:nvSpPr>
          <p:cNvPr id="21" name="Text Placeholder 20"/>
          <p:cNvSpPr>
            <a:spLocks noGrp="1"/>
          </p:cNvSpPr>
          <p:nvPr>
            <p:ph type="body" sz="quarter" idx="31"/>
          </p:nvPr>
        </p:nvSpPr>
        <p:spPr/>
        <p:txBody>
          <a:bodyPr/>
          <a:lstStyle/>
          <a:p>
            <a:r>
              <a:rPr lang="pt-BR" dirty="0" smtClean="0"/>
              <a:t>A consequence of inheritance</a:t>
            </a:r>
            <a:endParaRPr lang="en-US" dirty="0"/>
          </a:p>
        </p:txBody>
      </p:sp>
      <p:sp>
        <p:nvSpPr>
          <p:cNvPr id="22" name="Text Placeholder 21"/>
          <p:cNvSpPr>
            <a:spLocks noGrp="1"/>
          </p:cNvSpPr>
          <p:nvPr>
            <p:ph type="body" sz="quarter" idx="32"/>
          </p:nvPr>
        </p:nvSpPr>
        <p:spPr>
          <a:xfrm>
            <a:off x="5255711" y="4013790"/>
            <a:ext cx="3640292" cy="150646"/>
          </a:xfrm>
        </p:spPr>
        <p:txBody>
          <a:bodyPr/>
          <a:lstStyle/>
          <a:p>
            <a:r>
              <a:rPr lang="pt-BR" dirty="0" smtClean="0"/>
              <a:t>Maps</a:t>
            </a:r>
            <a:endParaRPr lang="en-US" dirty="0"/>
          </a:p>
        </p:txBody>
      </p:sp>
      <p:sp>
        <p:nvSpPr>
          <p:cNvPr id="23" name="Text Placeholder 22"/>
          <p:cNvSpPr>
            <a:spLocks noGrp="1"/>
          </p:cNvSpPr>
          <p:nvPr>
            <p:ph type="body" sz="quarter" idx="33"/>
          </p:nvPr>
        </p:nvSpPr>
        <p:spPr>
          <a:xfrm>
            <a:off x="4615631" y="3122585"/>
            <a:ext cx="502920" cy="501594"/>
          </a:xfrm>
        </p:spPr>
        <p:txBody>
          <a:bodyPr/>
          <a:lstStyle/>
          <a:p>
            <a:endParaRPr lang="en-US" dirty="0"/>
          </a:p>
        </p:txBody>
      </p:sp>
      <p:sp>
        <p:nvSpPr>
          <p:cNvPr id="24" name="Text Placeholder 23"/>
          <p:cNvSpPr>
            <a:spLocks noGrp="1"/>
          </p:cNvSpPr>
          <p:nvPr>
            <p:ph type="body" sz="quarter" idx="34"/>
          </p:nvPr>
        </p:nvSpPr>
        <p:spPr/>
        <p:txBody>
          <a:bodyPr/>
          <a:lstStyle/>
          <a:p>
            <a:r>
              <a:rPr lang="pt-BR" dirty="0" smtClean="0"/>
              <a:t>Set, List, Queue, Deque, ArrayList or LinkedList?</a:t>
            </a:r>
            <a:endParaRPr lang="en-US" dirty="0"/>
          </a:p>
        </p:txBody>
      </p:sp>
      <p:sp>
        <p:nvSpPr>
          <p:cNvPr id="25" name="Text Placeholder 21"/>
          <p:cNvSpPr txBox="1">
            <a:spLocks/>
          </p:cNvSpPr>
          <p:nvPr/>
        </p:nvSpPr>
        <p:spPr>
          <a:xfrm>
            <a:off x="5164271" y="3228078"/>
            <a:ext cx="3640292" cy="150646"/>
          </a:xfrm>
          <a:prstGeom prst="rect">
            <a:avLst/>
          </a:prstGeom>
        </p:spPr>
        <p:txBody>
          <a:bodyPr lIns="45720" tIns="0" rIns="45720" bIns="0" anchor="ctr"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1300" b="1" i="0" u="none" strike="noStrike" kern="1200" cap="none" spc="0" normalizeH="0" baseline="0" noProof="0">
                <a:ln>
                  <a:noFill/>
                </a:ln>
                <a:solidFill>
                  <a:schemeClr val="tx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Collections</a:t>
            </a:r>
            <a:endParaRPr lang="pt-BR" dirty="0"/>
          </a:p>
        </p:txBody>
      </p:sp>
      <p:sp>
        <p:nvSpPr>
          <p:cNvPr id="26" name="Text Placeholder 23"/>
          <p:cNvSpPr txBox="1">
            <a:spLocks/>
          </p:cNvSpPr>
          <p:nvPr/>
        </p:nvSpPr>
        <p:spPr>
          <a:xfrm>
            <a:off x="5255711" y="4207760"/>
            <a:ext cx="3640292" cy="149245"/>
          </a:xfrm>
          <a:prstGeom prst="rect">
            <a:avLst/>
          </a:prstGeom>
        </p:spPr>
        <p:txBody>
          <a:bodyPr lIns="45720" tIns="0" rIns="45720" bIns="0" anchor="t" anchorCtr="0">
            <a:noAutofit/>
          </a:bodyPr>
          <a:lstStyle>
            <a:lvl1pPr marL="0" indent="0" algn="l" defTabSz="457200" rtl="0" eaLnBrk="1" latinLnBrk="0" hangingPunct="1">
              <a:spcBef>
                <a:spcPts val="600"/>
              </a:spcBef>
              <a:buClr>
                <a:srgbClr val="00B0F0"/>
              </a:buClr>
              <a:buFont typeface="Arial" panose="020B0604020202020204" pitchFamily="34" charset="0"/>
              <a:buNone/>
              <a:defRPr kumimoji="0" lang="en-US" sz="900" b="1" i="0" u="none" strike="noStrike" kern="1200" cap="none" spc="0" normalizeH="0" baseline="0" noProof="0">
                <a:ln>
                  <a:noFill/>
                </a:ln>
                <a:solidFill>
                  <a:schemeClr val="tx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None/>
              <a:defRPr kumimoji="0" lang="en-US" sz="1800" b="0" i="0" u="none" strike="noStrike" kern="1200" cap="none" spc="0" normalizeH="0" baseline="0" noProof="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None/>
              <a:defRPr kumimoji="0" lang="en-US" sz="1200" b="0" i="0" u="none" strike="noStrike" kern="1200" cap="none" spc="0" normalizeH="0" baseline="0" noProof="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None/>
              <a:defRPr kumimoji="0" lang="en-US" sz="1100" b="0" i="0" u="none" strike="noStrike" kern="1200" cap="none" spc="0" normalizeH="0" baseline="0" noProof="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None/>
              <a:defRPr kumimoji="0" lang="en-US" sz="1050" b="0" i="0" u="none" strike="noStrike" kern="1200" cap="none" spc="0" normalizeH="0" baseline="0" noProof="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What is, HashMap, TreeMap, LinkedHashMap</a:t>
            </a:r>
            <a:endParaRPr lang="pt-BR" dirty="0"/>
          </a:p>
        </p:txBody>
      </p:sp>
      <p:sp>
        <p:nvSpPr>
          <p:cNvPr id="27" name="Text Placeholder 19"/>
          <p:cNvSpPr>
            <a:spLocks noGrp="1"/>
          </p:cNvSpPr>
          <p:nvPr>
            <p:ph type="body" sz="quarter" idx="30"/>
          </p:nvPr>
        </p:nvSpPr>
        <p:spPr>
          <a:xfrm>
            <a:off x="4615631" y="2249806"/>
            <a:ext cx="502920" cy="501594"/>
          </a:xfrm>
        </p:spPr>
        <p:txBody>
          <a:bodyPr/>
          <a:lstStyle/>
          <a:p>
            <a:endParaRPr lang="en-US" dirty="0"/>
          </a:p>
        </p:txBody>
      </p:sp>
      <p:sp>
        <p:nvSpPr>
          <p:cNvPr id="28" name="Oval 27"/>
          <p:cNvSpPr/>
          <p:nvPr/>
        </p:nvSpPr>
        <p:spPr>
          <a:xfrm>
            <a:off x="4599561" y="3987805"/>
            <a:ext cx="476188" cy="46149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100" dirty="0" smtClean="0"/>
              <a:t>8</a:t>
            </a:r>
            <a:endParaRPr lang="en-US" sz="1100" dirty="0"/>
          </a:p>
        </p:txBody>
      </p:sp>
    </p:spTree>
    <p:extLst>
      <p:ext uri="{BB962C8B-B14F-4D97-AF65-F5344CB8AC3E}">
        <p14:creationId xmlns:p14="http://schemas.microsoft.com/office/powerpoint/2010/main" val="3945833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33663" y="2086379"/>
            <a:ext cx="4051300" cy="508000"/>
          </a:xfrm>
        </p:spPr>
        <p:txBody>
          <a:bodyPr/>
          <a:lstStyle/>
          <a:p>
            <a:r>
              <a:rPr lang="pt-BR" dirty="0" smtClean="0"/>
              <a:t>This is the most basic type of polymorphism: when a “mother-class” IS AN instance of one of its children.</a:t>
            </a:r>
          </a:p>
          <a:p>
            <a:endParaRPr lang="pt-BR" dirty="0"/>
          </a:p>
          <a:p>
            <a:r>
              <a:rPr lang="pt-BR" dirty="0" smtClean="0">
                <a:solidFill>
                  <a:srgbClr val="FF0000"/>
                </a:solidFill>
              </a:rPr>
              <a:t>Animal cow = new Cow();</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6628551" y="596629"/>
            <a:ext cx="2064369" cy="2979501"/>
          </a:xfrm>
          <a:prstGeom prst="rect">
            <a:avLst/>
          </a:prstGeom>
        </p:spPr>
      </p:pic>
      <p:sp>
        <p:nvSpPr>
          <p:cNvPr id="7" name="Title 1"/>
          <p:cNvSpPr>
            <a:spLocks noGrp="1"/>
          </p:cNvSpPr>
          <p:nvPr>
            <p:ph type="ctrTitle"/>
          </p:nvPr>
        </p:nvSpPr>
        <p:spPr>
          <a:xfrm>
            <a:off x="911513" y="557719"/>
            <a:ext cx="6946900" cy="1219200"/>
          </a:xfrm>
        </p:spPr>
        <p:txBody>
          <a:bodyPr/>
          <a:lstStyle/>
          <a:p>
            <a:r>
              <a:rPr lang="pt-BR" dirty="0" smtClean="0"/>
              <a:t>Polymorphism</a:t>
            </a:r>
            <a:br>
              <a:rPr lang="pt-BR" dirty="0" smtClean="0"/>
            </a:br>
            <a:r>
              <a:rPr lang="pt-BR" dirty="0" smtClean="0"/>
              <a:t>By Inclusion</a:t>
            </a:r>
            <a:endParaRPr lang="en-US" dirty="0"/>
          </a:p>
        </p:txBody>
      </p:sp>
    </p:spTree>
    <p:extLst>
      <p:ext uri="{BB962C8B-B14F-4D97-AF65-F5344CB8AC3E}">
        <p14:creationId xmlns:p14="http://schemas.microsoft.com/office/powerpoint/2010/main" val="1111970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513" y="557719"/>
            <a:ext cx="6946900" cy="1219200"/>
          </a:xfrm>
        </p:spPr>
        <p:txBody>
          <a:bodyPr/>
          <a:lstStyle/>
          <a:p>
            <a:r>
              <a:rPr lang="pt-BR" dirty="0" smtClean="0"/>
              <a:t>Parametric</a:t>
            </a:r>
            <a:br>
              <a:rPr lang="pt-BR" dirty="0" smtClean="0"/>
            </a:br>
            <a:r>
              <a:rPr lang="pt-BR" dirty="0" smtClean="0"/>
              <a:t>Polymorphism</a:t>
            </a:r>
            <a:endParaRPr lang="en-US" dirty="0"/>
          </a:p>
        </p:txBody>
      </p:sp>
      <p:sp>
        <p:nvSpPr>
          <p:cNvPr id="3" name="Text Placeholder 2"/>
          <p:cNvSpPr>
            <a:spLocks noGrp="1"/>
          </p:cNvSpPr>
          <p:nvPr>
            <p:ph type="body" sz="quarter" idx="10"/>
          </p:nvPr>
        </p:nvSpPr>
        <p:spPr>
          <a:xfrm>
            <a:off x="59135" y="1958391"/>
            <a:ext cx="4314029" cy="208728"/>
          </a:xfrm>
        </p:spPr>
        <p:txBody>
          <a:bodyPr/>
          <a:lstStyle/>
          <a:p>
            <a:r>
              <a:rPr lang="pt-BR" dirty="0" smtClean="0"/>
              <a:t>Also called of Generics!!!</a:t>
            </a:r>
            <a:endParaRPr lang="en-US" dirty="0"/>
          </a:p>
        </p:txBody>
      </p:sp>
      <p:sp>
        <p:nvSpPr>
          <p:cNvPr id="4" name="Text Placeholder 3"/>
          <p:cNvSpPr>
            <a:spLocks noGrp="1"/>
          </p:cNvSpPr>
          <p:nvPr>
            <p:ph type="body" sz="quarter" idx="11"/>
          </p:nvPr>
        </p:nvSpPr>
        <p:spPr>
          <a:xfrm>
            <a:off x="235896" y="2348591"/>
            <a:ext cx="4051300" cy="508000"/>
          </a:xfrm>
        </p:spPr>
        <p:txBody>
          <a:bodyPr/>
          <a:lstStyle/>
          <a:p>
            <a:r>
              <a:rPr lang="pt-BR" dirty="0" smtClean="0"/>
              <a:t>In a nutshell, generics enable types (classes and interfaces) to be parameters when defining classes, interfaces and methods.</a:t>
            </a:r>
          </a:p>
          <a:p>
            <a:endParaRPr lang="pt-BR" dirty="0"/>
          </a:p>
          <a:p>
            <a:r>
              <a:rPr lang="pt-BR" dirty="0" smtClean="0"/>
              <a:t>“Generics are types as inputs”</a:t>
            </a:r>
          </a:p>
          <a:p>
            <a:endParaRPr lang="pt-BR" dirty="0"/>
          </a:p>
          <a:p>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5330756" y="710907"/>
            <a:ext cx="3651117" cy="2796042"/>
          </a:xfrm>
          <a:prstGeom prst="rect">
            <a:avLst/>
          </a:prstGeom>
        </p:spPr>
      </p:pic>
    </p:spTree>
    <p:extLst>
      <p:ext uri="{BB962C8B-B14F-4D97-AF65-F5344CB8AC3E}">
        <p14:creationId xmlns:p14="http://schemas.microsoft.com/office/powerpoint/2010/main" val="398460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Collections</a:t>
            </a:r>
            <a:endParaRPr lang="en-US" dirty="0"/>
          </a:p>
        </p:txBody>
      </p:sp>
    </p:spTree>
    <p:extLst>
      <p:ext uri="{BB962C8B-B14F-4D97-AF65-F5344CB8AC3E}">
        <p14:creationId xmlns:p14="http://schemas.microsoft.com/office/powerpoint/2010/main" val="1380991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3200400" cy="538264"/>
          </a:xfrm>
        </p:spPr>
        <p:txBody>
          <a:bodyPr/>
          <a:lstStyle/>
          <a:p>
            <a:r>
              <a:rPr lang="pt-BR" dirty="0" smtClean="0"/>
              <a:t>Type of collections</a:t>
            </a:r>
            <a:endParaRPr lang="en-US" dirty="0"/>
          </a:p>
        </p:txBody>
      </p:sp>
      <p:pic>
        <p:nvPicPr>
          <p:cNvPr id="4" name="Picture 3"/>
          <p:cNvPicPr>
            <a:picLocks noChangeAspect="1"/>
          </p:cNvPicPr>
          <p:nvPr/>
        </p:nvPicPr>
        <p:blipFill>
          <a:blip r:embed="rId2"/>
          <a:stretch>
            <a:fillRect/>
          </a:stretch>
        </p:blipFill>
        <p:spPr>
          <a:xfrm>
            <a:off x="1157287" y="1257300"/>
            <a:ext cx="6829425" cy="2628900"/>
          </a:xfrm>
          <a:prstGeom prst="rect">
            <a:avLst/>
          </a:prstGeom>
        </p:spPr>
      </p:pic>
    </p:spTree>
    <p:extLst>
      <p:ext uri="{BB962C8B-B14F-4D97-AF65-F5344CB8AC3E}">
        <p14:creationId xmlns:p14="http://schemas.microsoft.com/office/powerpoint/2010/main" val="2992951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200400" cy="499353"/>
          </a:xfrm>
        </p:spPr>
        <p:txBody>
          <a:bodyPr/>
          <a:lstStyle/>
          <a:p>
            <a:r>
              <a:rPr lang="pt-BR" dirty="0" smtClean="0"/>
              <a:t>List</a:t>
            </a:r>
            <a:r>
              <a:rPr lang="pt-BR" b="0" u="none" dirty="0" smtClean="0"/>
              <a:t> x </a:t>
            </a:r>
            <a:r>
              <a:rPr lang="pt-BR" dirty="0" smtClean="0"/>
              <a:t>Set</a:t>
            </a:r>
            <a:r>
              <a:rPr lang="pt-BR" b="0" u="none" dirty="0" smtClean="0"/>
              <a:t> x </a:t>
            </a:r>
            <a:r>
              <a:rPr lang="pt-BR" dirty="0" smtClean="0"/>
              <a:t>Queue</a:t>
            </a:r>
            <a:endParaRPr lang="en-US" dirty="0"/>
          </a:p>
        </p:txBody>
      </p:sp>
      <p:sp>
        <p:nvSpPr>
          <p:cNvPr id="4" name="TextBox 3"/>
          <p:cNvSpPr txBox="1"/>
          <p:nvPr/>
        </p:nvSpPr>
        <p:spPr>
          <a:xfrm>
            <a:off x="162128" y="823609"/>
            <a:ext cx="8690042" cy="3693319"/>
          </a:xfrm>
          <a:prstGeom prst="rect">
            <a:avLst/>
          </a:prstGeom>
          <a:noFill/>
        </p:spPr>
        <p:txBody>
          <a:bodyPr wrap="square" rtlCol="0">
            <a:spAutoFit/>
          </a:bodyPr>
          <a:lstStyle/>
          <a:p>
            <a:pPr marL="285750" indent="-285750" algn="just">
              <a:buFont typeface="Wingdings" panose="05000000000000000000" pitchFamily="2" charset="2"/>
              <a:buChar char="§"/>
            </a:pPr>
            <a:r>
              <a:rPr lang="pt-BR" dirty="0" smtClean="0">
                <a:solidFill>
                  <a:schemeClr val="tx1">
                    <a:lumMod val="50000"/>
                    <a:lumOff val="50000"/>
                  </a:schemeClr>
                </a:solidFill>
              </a:rPr>
              <a:t>List:</a:t>
            </a:r>
          </a:p>
          <a:p>
            <a:pPr marL="742950" lvl="1" indent="-285750" algn="just">
              <a:buFont typeface="Wingdings" panose="05000000000000000000" pitchFamily="2" charset="2"/>
              <a:buChar char="§"/>
            </a:pPr>
            <a:r>
              <a:rPr lang="pt-BR" dirty="0" smtClean="0">
                <a:solidFill>
                  <a:schemeClr val="tx1">
                    <a:lumMod val="50000"/>
                    <a:lumOff val="50000"/>
                  </a:schemeClr>
                </a:solidFill>
              </a:rPr>
              <a:t>Ordered collection (sequence);</a:t>
            </a:r>
          </a:p>
          <a:p>
            <a:pPr marL="742950" lvl="1" indent="-285750" algn="just">
              <a:buFont typeface="Wingdings" panose="05000000000000000000" pitchFamily="2" charset="2"/>
              <a:buChar char="§"/>
            </a:pPr>
            <a:r>
              <a:rPr lang="pt-BR" dirty="0" smtClean="0">
                <a:solidFill>
                  <a:schemeClr val="tx1">
                    <a:lumMod val="50000"/>
                    <a:lumOff val="50000"/>
                  </a:schemeClr>
                </a:solidFill>
              </a:rPr>
              <a:t>Can contain duplicate elements;</a:t>
            </a:r>
          </a:p>
          <a:p>
            <a:pPr marL="742950" lvl="1" indent="-285750" algn="just">
              <a:buFont typeface="Wingdings" panose="05000000000000000000" pitchFamily="2" charset="2"/>
              <a:buChar char="§"/>
            </a:pPr>
            <a:r>
              <a:rPr lang="pt-BR" dirty="0" smtClean="0">
                <a:solidFill>
                  <a:schemeClr val="tx1">
                    <a:lumMod val="50000"/>
                    <a:lumOff val="50000"/>
                  </a:schemeClr>
                </a:solidFill>
              </a:rPr>
              <a:t>It has precise control over where in the list each element is inserted and can access elements by their integer position;</a:t>
            </a:r>
          </a:p>
          <a:p>
            <a:pPr marL="285750" indent="-285750" algn="just">
              <a:buFont typeface="Wingdings" panose="05000000000000000000" pitchFamily="2" charset="2"/>
              <a:buChar char="§"/>
            </a:pPr>
            <a:r>
              <a:rPr lang="pt-BR" dirty="0" smtClean="0">
                <a:solidFill>
                  <a:schemeClr val="tx1">
                    <a:lumMod val="50000"/>
                    <a:lumOff val="50000"/>
                  </a:schemeClr>
                </a:solidFill>
              </a:rPr>
              <a:t>Set:</a:t>
            </a:r>
          </a:p>
          <a:p>
            <a:pPr marL="742950" lvl="1" indent="-285750" algn="just">
              <a:buFont typeface="Wingdings" panose="05000000000000000000" pitchFamily="2" charset="2"/>
              <a:buChar char="§"/>
            </a:pPr>
            <a:r>
              <a:rPr lang="pt-BR" dirty="0" smtClean="0">
                <a:solidFill>
                  <a:schemeClr val="tx1">
                    <a:lumMod val="50000"/>
                    <a:lumOff val="50000"/>
                  </a:schemeClr>
                </a:solidFill>
              </a:rPr>
              <a:t>Cannot contain duplicated elements;</a:t>
            </a:r>
          </a:p>
          <a:p>
            <a:pPr marL="285750" indent="-285750" algn="just">
              <a:buFont typeface="Wingdings" panose="05000000000000000000" pitchFamily="2" charset="2"/>
              <a:buChar char="§"/>
            </a:pPr>
            <a:r>
              <a:rPr lang="pt-BR" dirty="0" smtClean="0">
                <a:solidFill>
                  <a:schemeClr val="tx1">
                    <a:lumMod val="50000"/>
                    <a:lumOff val="50000"/>
                  </a:schemeClr>
                </a:solidFill>
              </a:rPr>
              <a:t>Queue:</a:t>
            </a:r>
          </a:p>
          <a:p>
            <a:pPr marL="742950" lvl="1" indent="-285750" algn="just">
              <a:buFont typeface="Wingdings" panose="05000000000000000000" pitchFamily="2" charset="2"/>
              <a:buChar char="§"/>
            </a:pPr>
            <a:r>
              <a:rPr lang="pt-BR" dirty="0" smtClean="0">
                <a:solidFill>
                  <a:schemeClr val="tx1">
                    <a:lumMod val="50000"/>
                    <a:lumOff val="50000"/>
                  </a:schemeClr>
                </a:solidFill>
              </a:rPr>
              <a:t>Used to hold multiple elements prior to processing;</a:t>
            </a:r>
          </a:p>
          <a:p>
            <a:pPr marL="742950" lvl="1" indent="-285750" algn="just">
              <a:buFont typeface="Wingdings" panose="05000000000000000000" pitchFamily="2" charset="2"/>
              <a:buChar char="§"/>
            </a:pPr>
            <a:r>
              <a:rPr lang="pt-BR" dirty="0" smtClean="0">
                <a:solidFill>
                  <a:schemeClr val="tx1">
                    <a:lumMod val="50000"/>
                    <a:lumOff val="50000"/>
                  </a:schemeClr>
                </a:solidFill>
              </a:rPr>
              <a:t>FIFO (first-in, first-out);</a:t>
            </a:r>
          </a:p>
          <a:p>
            <a:pPr marL="285750" indent="-285750" algn="just">
              <a:buFont typeface="Wingdings" panose="05000000000000000000" pitchFamily="2" charset="2"/>
              <a:buChar char="§"/>
            </a:pPr>
            <a:r>
              <a:rPr lang="pt-BR" dirty="0" smtClean="0">
                <a:solidFill>
                  <a:schemeClr val="tx1">
                    <a:lumMod val="50000"/>
                    <a:lumOff val="50000"/>
                  </a:schemeClr>
                </a:solidFill>
              </a:rPr>
              <a:t>Deque:</a:t>
            </a:r>
          </a:p>
          <a:p>
            <a:pPr marL="742950" lvl="1" indent="-285750" algn="just">
              <a:buFont typeface="Wingdings" panose="05000000000000000000" pitchFamily="2" charset="2"/>
              <a:buChar char="§"/>
            </a:pPr>
            <a:r>
              <a:rPr lang="pt-BR" dirty="0" smtClean="0">
                <a:solidFill>
                  <a:schemeClr val="tx1">
                    <a:lumMod val="50000"/>
                    <a:lumOff val="50000"/>
                  </a:schemeClr>
                </a:solidFill>
              </a:rPr>
              <a:t>Same use as Queue;</a:t>
            </a:r>
          </a:p>
          <a:p>
            <a:pPr marL="742950" lvl="1" indent="-285750" algn="just">
              <a:buFont typeface="Wingdings" panose="05000000000000000000" pitchFamily="2" charset="2"/>
              <a:buChar char="§"/>
            </a:pPr>
            <a:r>
              <a:rPr lang="pt-BR" dirty="0" smtClean="0">
                <a:solidFill>
                  <a:schemeClr val="tx1">
                    <a:lumMod val="50000"/>
                    <a:lumOff val="50000"/>
                  </a:schemeClr>
                </a:solidFill>
              </a:rPr>
              <a:t>LIFO (last-in, first-out);</a:t>
            </a:r>
            <a:endParaRPr lang="pt-BR" dirty="0">
              <a:solidFill>
                <a:schemeClr val="tx1">
                  <a:lumMod val="50000"/>
                  <a:lumOff val="50000"/>
                </a:schemeClr>
              </a:solidFill>
            </a:endParaRPr>
          </a:p>
        </p:txBody>
      </p:sp>
    </p:spTree>
    <p:extLst>
      <p:ext uri="{BB962C8B-B14F-4D97-AF65-F5344CB8AC3E}">
        <p14:creationId xmlns:p14="http://schemas.microsoft.com/office/powerpoint/2010/main" val="789425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09593"/>
          </a:xfrm>
        </p:spPr>
        <p:txBody>
          <a:bodyPr/>
          <a:lstStyle/>
          <a:p>
            <a:r>
              <a:rPr lang="pt-BR" dirty="0" smtClean="0"/>
              <a:t>Array List</a:t>
            </a:r>
            <a:r>
              <a:rPr lang="pt-BR" b="0" u="none" dirty="0" smtClean="0"/>
              <a:t> x </a:t>
            </a:r>
            <a:r>
              <a:rPr lang="pt-BR" dirty="0" smtClean="0"/>
              <a:t>Linked List</a:t>
            </a:r>
            <a:endParaRPr lang="en-US" dirty="0"/>
          </a:p>
        </p:txBody>
      </p:sp>
      <p:sp>
        <p:nvSpPr>
          <p:cNvPr id="4" name="TextBox 3"/>
          <p:cNvSpPr txBox="1"/>
          <p:nvPr/>
        </p:nvSpPr>
        <p:spPr>
          <a:xfrm>
            <a:off x="51881" y="739302"/>
            <a:ext cx="8968902" cy="3139321"/>
          </a:xfrm>
          <a:prstGeom prst="rect">
            <a:avLst/>
          </a:prstGeom>
          <a:noFill/>
        </p:spPr>
        <p:txBody>
          <a:bodyPr wrap="square" rtlCol="0">
            <a:spAutoFit/>
          </a:bodyPr>
          <a:lstStyle/>
          <a:p>
            <a:pPr marL="285750" indent="-285750" algn="just">
              <a:buFont typeface="Wingdings" panose="05000000000000000000" pitchFamily="2" charset="2"/>
              <a:buChar char="§"/>
            </a:pPr>
            <a:r>
              <a:rPr lang="pt-BR" dirty="0" smtClean="0">
                <a:solidFill>
                  <a:schemeClr val="tx1">
                    <a:lumMod val="50000"/>
                    <a:lumOff val="50000"/>
                  </a:schemeClr>
                </a:solidFill>
              </a:rPr>
              <a:t>ArrayList&lt;E&gt;</a:t>
            </a:r>
          </a:p>
          <a:p>
            <a:pPr marL="742950" lvl="1" indent="-285750" algn="just">
              <a:buFont typeface="Wingdings" panose="05000000000000000000" pitchFamily="2" charset="2"/>
              <a:buChar char="§"/>
            </a:pPr>
            <a:r>
              <a:rPr lang="pt-BR" dirty="0" smtClean="0">
                <a:solidFill>
                  <a:schemeClr val="tx1">
                    <a:lumMod val="50000"/>
                    <a:lumOff val="50000"/>
                  </a:schemeClr>
                </a:solidFill>
              </a:rPr>
              <a:t>Fast random read access </a:t>
            </a:r>
            <a:r>
              <a:rPr lang="pt-BR" dirty="0" smtClean="0">
                <a:solidFill>
                  <a:schemeClr val="tx1">
                    <a:lumMod val="50000"/>
                    <a:lumOff val="50000"/>
                  </a:schemeClr>
                </a:solidFill>
                <a:sym typeface="Wingdings" panose="05000000000000000000" pitchFamily="2" charset="2"/>
              </a:rPr>
              <a:t> grab any element in a constant time;</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Adding or removing from anywhere but the end requires shifting all the latter elements over, either to make an opening or fill the grap;</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Also, if you add more elements than the capacity of the underlying array, a new array (1.5 times the size) is allocated, and the old array is copied to the new one.</a:t>
            </a:r>
          </a:p>
          <a:p>
            <a:pPr marL="285750"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LinkedList&lt;E&gt;</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Only sequential access of elements (forwards or backwards);</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Find a position  </a:t>
            </a:r>
            <a:r>
              <a:rPr lang="pt-BR" i="1" dirty="0" smtClean="0">
                <a:solidFill>
                  <a:schemeClr val="tx1">
                    <a:lumMod val="50000"/>
                    <a:lumOff val="50000"/>
                  </a:schemeClr>
                </a:solidFill>
                <a:sym typeface="Wingdings" panose="05000000000000000000" pitchFamily="2" charset="2"/>
              </a:rPr>
              <a:t>O(n)</a:t>
            </a:r>
            <a:r>
              <a:rPr lang="pt-BR" dirty="0" smtClean="0">
                <a:solidFill>
                  <a:schemeClr val="tx1">
                    <a:lumMod val="50000"/>
                    <a:lumOff val="50000"/>
                  </a:schemeClr>
                </a:solidFill>
                <a:sym typeface="Wingdings" panose="05000000000000000000" pitchFamily="2" charset="2"/>
              </a:rPr>
              <a:t>;</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Allows for constant-time insertions and removals using iterators.</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881162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JAVA Maps</a:t>
            </a:r>
            <a:endParaRPr lang="en-US" dirty="0"/>
          </a:p>
        </p:txBody>
      </p:sp>
    </p:spTree>
    <p:extLst>
      <p:ext uri="{BB962C8B-B14F-4D97-AF65-F5344CB8AC3E}">
        <p14:creationId xmlns:p14="http://schemas.microsoft.com/office/powerpoint/2010/main" val="2181944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What is &amp; Collection Views</a:t>
            </a:r>
            <a:endParaRPr lang="en-US" dirty="0"/>
          </a:p>
        </p:txBody>
      </p:sp>
      <p:sp>
        <p:nvSpPr>
          <p:cNvPr id="4" name="TextBox 3"/>
          <p:cNvSpPr txBox="1"/>
          <p:nvPr/>
        </p:nvSpPr>
        <p:spPr>
          <a:xfrm>
            <a:off x="116732" y="797668"/>
            <a:ext cx="8955932" cy="2862322"/>
          </a:xfrm>
          <a:prstGeom prst="rect">
            <a:avLst/>
          </a:prstGeom>
          <a:noFill/>
        </p:spPr>
        <p:txBody>
          <a:bodyPr wrap="square" rtlCol="0">
            <a:spAutoFit/>
          </a:bodyPr>
          <a:lstStyle/>
          <a:p>
            <a:pPr marL="285750" indent="-285750" algn="just">
              <a:buFont typeface="Wingdings" panose="05000000000000000000" pitchFamily="2" charset="2"/>
              <a:buChar char="§"/>
            </a:pPr>
            <a:r>
              <a:rPr lang="pt-BR" dirty="0" smtClean="0">
                <a:solidFill>
                  <a:schemeClr val="tx1">
                    <a:lumMod val="50000"/>
                    <a:lumOff val="50000"/>
                  </a:schemeClr>
                </a:solidFill>
              </a:rPr>
              <a:t>Is an object that maps </a:t>
            </a:r>
            <a:r>
              <a:rPr lang="pt-BR" b="1" dirty="0" smtClean="0">
                <a:solidFill>
                  <a:schemeClr val="tx1">
                    <a:lumMod val="50000"/>
                    <a:lumOff val="50000"/>
                  </a:schemeClr>
                </a:solidFill>
              </a:rPr>
              <a:t>keys</a:t>
            </a:r>
            <a:r>
              <a:rPr lang="pt-BR" dirty="0" smtClean="0">
                <a:solidFill>
                  <a:schemeClr val="tx1">
                    <a:lumMod val="50000"/>
                    <a:lumOff val="50000"/>
                  </a:schemeClr>
                </a:solidFill>
              </a:rPr>
              <a:t> to </a:t>
            </a:r>
            <a:r>
              <a:rPr lang="pt-BR" b="1" dirty="0" smtClean="0">
                <a:solidFill>
                  <a:schemeClr val="tx1">
                    <a:lumMod val="50000"/>
                    <a:lumOff val="50000"/>
                  </a:schemeClr>
                </a:solidFill>
              </a:rPr>
              <a:t>values</a:t>
            </a:r>
            <a:r>
              <a:rPr lang="pt-BR" dirty="0" smtClean="0">
                <a:solidFill>
                  <a:schemeClr val="tx1">
                    <a:lumMod val="50000"/>
                    <a:lumOff val="50000"/>
                  </a:schemeClr>
                </a:solidFill>
              </a:rPr>
              <a:t>. Each key can map to at most one value. It’s a model to Mathematical </a:t>
            </a:r>
            <a:r>
              <a:rPr lang="pt-BR" i="1" dirty="0" smtClean="0">
                <a:solidFill>
                  <a:schemeClr val="tx1">
                    <a:lumMod val="50000"/>
                    <a:lumOff val="50000"/>
                  </a:schemeClr>
                </a:solidFill>
              </a:rPr>
              <a:t>function</a:t>
            </a:r>
            <a:r>
              <a:rPr lang="pt-BR" dirty="0" smtClean="0">
                <a:solidFill>
                  <a:schemeClr val="tx1">
                    <a:lumMod val="50000"/>
                    <a:lumOff val="50000"/>
                  </a:schemeClr>
                </a:solidFill>
              </a:rPr>
              <a:t>.</a:t>
            </a:r>
          </a:p>
          <a:p>
            <a:pPr marL="285750" indent="-285750" algn="just">
              <a:buFont typeface="Wingdings" panose="05000000000000000000" pitchFamily="2" charset="2"/>
              <a:buChar char="§"/>
            </a:pPr>
            <a:r>
              <a:rPr lang="pt-BR" b="1" dirty="0" smtClean="0">
                <a:solidFill>
                  <a:schemeClr val="tx1">
                    <a:lumMod val="50000"/>
                    <a:lumOff val="50000"/>
                  </a:schemeClr>
                </a:solidFill>
              </a:rPr>
              <a:t>Collection Views: </a:t>
            </a:r>
            <a:r>
              <a:rPr lang="pt-BR" dirty="0" smtClean="0">
                <a:solidFill>
                  <a:schemeClr val="tx1">
                    <a:lumMod val="50000"/>
                    <a:lumOff val="50000"/>
                  </a:schemeClr>
                </a:solidFill>
              </a:rPr>
              <a:t>the collection view methods allow a Map to be viewed as a Collection in these three ways:</a:t>
            </a:r>
          </a:p>
          <a:p>
            <a:pPr marL="742950" lvl="1" indent="-285750" algn="just">
              <a:buFont typeface="Wingdings" panose="05000000000000000000" pitchFamily="2" charset="2"/>
              <a:buChar char="§"/>
            </a:pPr>
            <a:r>
              <a:rPr lang="pt-BR" i="1" dirty="0" smtClean="0">
                <a:solidFill>
                  <a:schemeClr val="tx1">
                    <a:lumMod val="50000"/>
                    <a:lumOff val="50000"/>
                  </a:schemeClr>
                </a:solidFill>
                <a:effectLst>
                  <a:outerShdw blurRad="38100" dist="38100" dir="2700000" algn="tl">
                    <a:srgbClr val="000000">
                      <a:alpha val="43137"/>
                    </a:srgbClr>
                  </a:outerShdw>
                </a:effectLst>
              </a:rPr>
              <a:t>keySet</a:t>
            </a:r>
            <a:r>
              <a:rPr lang="pt-BR" dirty="0" smtClean="0">
                <a:solidFill>
                  <a:schemeClr val="tx1">
                    <a:lumMod val="50000"/>
                    <a:lumOff val="50000"/>
                  </a:schemeClr>
                </a:solidFill>
              </a:rPr>
              <a:t>: the Set of keys contained in the Map;</a:t>
            </a:r>
          </a:p>
          <a:p>
            <a:pPr marL="742950" lvl="1" indent="-285750" algn="just">
              <a:buFont typeface="Wingdings" panose="05000000000000000000" pitchFamily="2" charset="2"/>
              <a:buChar char="§"/>
            </a:pPr>
            <a:r>
              <a:rPr lang="pt-BR" i="1" dirty="0">
                <a:solidFill>
                  <a:schemeClr val="tx1">
                    <a:lumMod val="50000"/>
                    <a:lumOff val="50000"/>
                  </a:schemeClr>
                </a:solidFill>
                <a:effectLst>
                  <a:outerShdw blurRad="38100" dist="38100" dir="2700000" algn="tl">
                    <a:srgbClr val="000000">
                      <a:alpha val="43137"/>
                    </a:srgbClr>
                  </a:outerShdw>
                </a:effectLst>
              </a:rPr>
              <a:t>v</a:t>
            </a:r>
            <a:r>
              <a:rPr lang="pt-BR" i="1" dirty="0" smtClean="0">
                <a:solidFill>
                  <a:schemeClr val="tx1">
                    <a:lumMod val="50000"/>
                    <a:lumOff val="50000"/>
                  </a:schemeClr>
                </a:solidFill>
                <a:effectLst>
                  <a:outerShdw blurRad="38100" dist="38100" dir="2700000" algn="tl">
                    <a:srgbClr val="000000">
                      <a:alpha val="43137"/>
                    </a:srgbClr>
                  </a:outerShdw>
                </a:effectLst>
              </a:rPr>
              <a:t>alues</a:t>
            </a:r>
            <a:r>
              <a:rPr lang="pt-BR" dirty="0" smtClean="0">
                <a:solidFill>
                  <a:schemeClr val="tx1">
                    <a:lumMod val="50000"/>
                    <a:lumOff val="50000"/>
                  </a:schemeClr>
                </a:solidFill>
              </a:rPr>
              <a:t>: the Collection of values contained in the Map. This Collection is not a Set, because multiple keys can map to the same value.</a:t>
            </a:r>
          </a:p>
          <a:p>
            <a:pPr marL="742950" lvl="1" indent="-285750" algn="just">
              <a:buFont typeface="Wingdings" panose="05000000000000000000" pitchFamily="2" charset="2"/>
              <a:buChar char="§"/>
            </a:pPr>
            <a:r>
              <a:rPr lang="pt-BR" i="1" dirty="0" smtClean="0">
                <a:solidFill>
                  <a:schemeClr val="tx1">
                    <a:lumMod val="50000"/>
                    <a:lumOff val="50000"/>
                  </a:schemeClr>
                </a:solidFill>
                <a:effectLst>
                  <a:outerShdw blurRad="38100" dist="38100" dir="2700000" algn="tl">
                    <a:srgbClr val="000000">
                      <a:alpha val="43137"/>
                    </a:srgbClr>
                  </a:outerShdw>
                </a:effectLst>
              </a:rPr>
              <a:t>entrySet</a:t>
            </a:r>
            <a:r>
              <a:rPr lang="pt-BR" dirty="0" smtClean="0">
                <a:solidFill>
                  <a:schemeClr val="tx1">
                    <a:lumMod val="50000"/>
                    <a:lumOff val="50000"/>
                  </a:schemeClr>
                </a:solidFill>
              </a:rPr>
              <a:t>: the Set of key-value pairs contained in the Map. The Map interface provides a small nested interface called Map.Entry, the type of the elements in the Set.</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050116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09593"/>
          </a:xfrm>
        </p:spPr>
        <p:txBody>
          <a:bodyPr/>
          <a:lstStyle/>
          <a:p>
            <a:r>
              <a:rPr lang="pt-BR" dirty="0" smtClean="0"/>
              <a:t>HashMap</a:t>
            </a:r>
            <a:r>
              <a:rPr lang="pt-BR" b="0" u="none" dirty="0" smtClean="0"/>
              <a:t> vs. </a:t>
            </a:r>
            <a:r>
              <a:rPr lang="pt-BR" dirty="0" smtClean="0"/>
              <a:t>TreeMap</a:t>
            </a:r>
            <a:r>
              <a:rPr lang="pt-BR" b="0" u="none" dirty="0" smtClean="0"/>
              <a:t> vs. </a:t>
            </a:r>
            <a:r>
              <a:rPr lang="pt-BR" dirty="0" smtClean="0"/>
              <a:t>LinkedMap</a:t>
            </a:r>
            <a:endParaRPr lang="en-US" dirty="0"/>
          </a:p>
        </p:txBody>
      </p:sp>
      <p:sp>
        <p:nvSpPr>
          <p:cNvPr id="4" name="TextBox 3"/>
          <p:cNvSpPr txBox="1"/>
          <p:nvPr/>
        </p:nvSpPr>
        <p:spPr>
          <a:xfrm>
            <a:off x="149157" y="909593"/>
            <a:ext cx="8897566" cy="2308324"/>
          </a:xfrm>
          <a:prstGeom prst="rect">
            <a:avLst/>
          </a:prstGeom>
          <a:noFill/>
        </p:spPr>
        <p:txBody>
          <a:bodyPr wrap="square" rtlCol="0">
            <a:spAutoFit/>
          </a:bodyPr>
          <a:lstStyle/>
          <a:p>
            <a:pPr marL="285750" indent="-285750" algn="just">
              <a:buFont typeface="Wingdings" panose="05000000000000000000" pitchFamily="2" charset="2"/>
              <a:buChar char="§"/>
            </a:pPr>
            <a:r>
              <a:rPr lang="pt-BR" b="1" dirty="0" smtClean="0">
                <a:solidFill>
                  <a:schemeClr val="tx1">
                    <a:lumMod val="50000"/>
                    <a:lumOff val="50000"/>
                  </a:schemeClr>
                </a:solidFill>
              </a:rPr>
              <a:t>HashMap</a:t>
            </a:r>
            <a:r>
              <a:rPr lang="pt-BR" dirty="0" smtClean="0">
                <a:solidFill>
                  <a:schemeClr val="tx1">
                    <a:lumMod val="50000"/>
                    <a:lumOff val="50000"/>
                  </a:schemeClr>
                </a:solidFill>
              </a:rPr>
              <a:t>: makes absolutely no guarantees about the iteration order. It can (and will) change completely when new elements were added.</a:t>
            </a:r>
          </a:p>
          <a:p>
            <a:pPr marL="285750" indent="-285750" algn="just">
              <a:buFont typeface="Wingdings" panose="05000000000000000000" pitchFamily="2" charset="2"/>
              <a:buChar char="§"/>
            </a:pPr>
            <a:r>
              <a:rPr lang="pt-BR" b="1" dirty="0" smtClean="0">
                <a:solidFill>
                  <a:schemeClr val="tx1">
                    <a:lumMod val="50000"/>
                    <a:lumOff val="50000"/>
                  </a:schemeClr>
                </a:solidFill>
              </a:rPr>
              <a:t>TreeMap:</a:t>
            </a:r>
            <a:r>
              <a:rPr lang="pt-BR" dirty="0" smtClean="0">
                <a:solidFill>
                  <a:schemeClr val="tx1">
                    <a:lumMod val="50000"/>
                    <a:lumOff val="50000"/>
                  </a:schemeClr>
                </a:solidFill>
              </a:rPr>
              <a:t> will iterate according to the “natural ordering” of the keys according to their </a:t>
            </a:r>
            <a:r>
              <a:rPr lang="pt-BR" i="1" dirty="0" smtClean="0">
                <a:solidFill>
                  <a:schemeClr val="tx1">
                    <a:lumMod val="50000"/>
                    <a:lumOff val="50000"/>
                  </a:schemeClr>
                </a:solidFill>
              </a:rPr>
              <a:t>compareTo()</a:t>
            </a:r>
            <a:r>
              <a:rPr lang="pt-BR" dirty="0" smtClean="0">
                <a:solidFill>
                  <a:schemeClr val="tx1">
                    <a:lumMod val="50000"/>
                    <a:lumOff val="50000"/>
                  </a:schemeClr>
                </a:solidFill>
              </a:rPr>
              <a:t> method (or an externally supplied </a:t>
            </a:r>
            <a:r>
              <a:rPr lang="pt-BR" i="1" dirty="0" smtClean="0">
                <a:solidFill>
                  <a:schemeClr val="tx1">
                    <a:lumMod val="50000"/>
                    <a:lumOff val="50000"/>
                  </a:schemeClr>
                </a:solidFill>
              </a:rPr>
              <a:t>Comparator</a:t>
            </a:r>
            <a:r>
              <a:rPr lang="pt-BR" dirty="0" smtClean="0">
                <a:solidFill>
                  <a:schemeClr val="tx1">
                    <a:lumMod val="50000"/>
                    <a:lumOff val="50000"/>
                  </a:schemeClr>
                </a:solidFill>
              </a:rPr>
              <a:t>). Additionally, it implements the </a:t>
            </a:r>
            <a:r>
              <a:rPr lang="pt-BR" i="1" dirty="0" smtClean="0">
                <a:solidFill>
                  <a:schemeClr val="tx1">
                    <a:lumMod val="50000"/>
                    <a:lumOff val="50000"/>
                  </a:schemeClr>
                </a:solidFill>
              </a:rPr>
              <a:t>SortedMap</a:t>
            </a:r>
            <a:r>
              <a:rPr lang="pt-BR" dirty="0" smtClean="0">
                <a:solidFill>
                  <a:schemeClr val="tx1">
                    <a:lumMod val="50000"/>
                    <a:lumOff val="50000"/>
                  </a:schemeClr>
                </a:solidFill>
              </a:rPr>
              <a:t> interface, which contains methods that depend on this sorted order.</a:t>
            </a:r>
            <a:endParaRPr lang="en-US" b="1" dirty="0">
              <a:solidFill>
                <a:schemeClr val="tx1">
                  <a:lumMod val="50000"/>
                  <a:lumOff val="50000"/>
                </a:schemeClr>
              </a:solidFill>
            </a:endParaRPr>
          </a:p>
          <a:p>
            <a:pPr marL="285750" indent="-285750" algn="just">
              <a:buFont typeface="Wingdings" panose="05000000000000000000" pitchFamily="2" charset="2"/>
              <a:buChar char="§"/>
            </a:pPr>
            <a:r>
              <a:rPr lang="pt-BR" b="1" dirty="0" smtClean="0">
                <a:solidFill>
                  <a:schemeClr val="tx1">
                    <a:lumMod val="50000"/>
                    <a:lumOff val="50000"/>
                  </a:schemeClr>
                </a:solidFill>
              </a:rPr>
              <a:t>LinkedHashMap:</a:t>
            </a:r>
            <a:r>
              <a:rPr lang="pt-BR" dirty="0" smtClean="0">
                <a:solidFill>
                  <a:schemeClr val="tx1">
                    <a:lumMod val="50000"/>
                    <a:lumOff val="50000"/>
                  </a:schemeClr>
                </a:solidFill>
              </a:rPr>
              <a:t> will iterate in the order in which the entries were put into the map.</a:t>
            </a:r>
          </a:p>
        </p:txBody>
      </p:sp>
      <p:sp>
        <p:nvSpPr>
          <p:cNvPr id="5" name="TextBox 4"/>
          <p:cNvSpPr txBox="1"/>
          <p:nvPr/>
        </p:nvSpPr>
        <p:spPr>
          <a:xfrm>
            <a:off x="317770" y="3378740"/>
            <a:ext cx="8651132" cy="156966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BR" sz="1600" dirty="0" smtClean="0">
                <a:ln w="0"/>
                <a:solidFill>
                  <a:schemeClr val="tx1"/>
                </a:solidFill>
                <a:effectLst>
                  <a:outerShdw blurRad="38100" dist="19050" dir="2700000" algn="tl" rotWithShape="0">
                    <a:schemeClr val="dk1">
                      <a:alpha val="40000"/>
                    </a:schemeClr>
                  </a:outerShdw>
                </a:effectLst>
              </a:rPr>
              <a:t>Hashtable is the generic name for hash-based maps. In the context of the JAVA API, Hashtable is an absolute class from the days of Java 1.1 before the Collections Framework existed. It should not be used anymore (neither Vector for the same motive), because its API is cluttered with obsolete methods that duplicate functionality, and its methods are synchronized (which can decrease performance and is generally useless). Use </a:t>
            </a:r>
            <a:r>
              <a:rPr lang="pt-BR" sz="1600" dirty="0" smtClean="0">
                <a:ln w="0"/>
                <a:solidFill>
                  <a:srgbClr val="FF0000"/>
                </a:solidFill>
                <a:effectLst>
                  <a:outerShdw blurRad="38100" dist="19050" dir="2700000" algn="tl" rotWithShape="0">
                    <a:schemeClr val="dk1">
                      <a:alpha val="40000"/>
                    </a:schemeClr>
                  </a:outerShdw>
                </a:effectLst>
              </a:rPr>
              <a:t>ConcurrentHashMap</a:t>
            </a:r>
            <a:r>
              <a:rPr lang="pt-BR" sz="1600" dirty="0" smtClean="0">
                <a:ln w="0"/>
                <a:solidFill>
                  <a:schemeClr val="tx1"/>
                </a:solidFill>
                <a:effectLst>
                  <a:outerShdw blurRad="38100" dist="19050" dir="2700000" algn="tl" rotWithShape="0">
                    <a:schemeClr val="dk1">
                      <a:alpha val="40000"/>
                    </a:schemeClr>
                  </a:outerShdw>
                </a:effectLst>
              </a:rPr>
              <a:t> instead of Hashtable.</a:t>
            </a:r>
            <a:endParaRPr lang="en-US" sz="160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816353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Strings</a:t>
            </a:r>
            <a:endParaRPr lang="en-US" dirty="0"/>
          </a:p>
        </p:txBody>
      </p:sp>
    </p:spTree>
    <p:extLst>
      <p:ext uri="{BB962C8B-B14F-4D97-AF65-F5344CB8AC3E}">
        <p14:creationId xmlns:p14="http://schemas.microsoft.com/office/powerpoint/2010/main" val="108816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pt-BR" dirty="0" smtClean="0"/>
              <a:t>Strings</a:t>
            </a:r>
            <a:endParaRPr lang="en-US" dirty="0"/>
          </a:p>
        </p:txBody>
      </p:sp>
      <p:sp>
        <p:nvSpPr>
          <p:cNvPr id="5" name="Text Placeholder 4"/>
          <p:cNvSpPr>
            <a:spLocks noGrp="1"/>
          </p:cNvSpPr>
          <p:nvPr>
            <p:ph type="body" sz="quarter" idx="15"/>
          </p:nvPr>
        </p:nvSpPr>
        <p:spPr/>
        <p:txBody>
          <a:bodyPr/>
          <a:lstStyle/>
          <a:p>
            <a:endParaRPr lang="en-US"/>
          </a:p>
        </p:txBody>
      </p:sp>
      <p:sp>
        <p:nvSpPr>
          <p:cNvPr id="2" name="Title 1"/>
          <p:cNvSpPr>
            <a:spLocks noGrp="1"/>
          </p:cNvSpPr>
          <p:nvPr>
            <p:ph type="ctrTitle"/>
          </p:nvPr>
        </p:nvSpPr>
        <p:spPr>
          <a:xfrm>
            <a:off x="0" y="0"/>
            <a:ext cx="2191657" cy="519669"/>
          </a:xfrm>
        </p:spPr>
        <p:txBody>
          <a:bodyPr/>
          <a:lstStyle/>
          <a:p>
            <a:r>
              <a:rPr lang="pt-BR" dirty="0" smtClean="0"/>
              <a:t>Agenda</a:t>
            </a:r>
            <a:endParaRPr lang="en-US" dirty="0"/>
          </a:p>
        </p:txBody>
      </p:sp>
      <p:sp>
        <p:nvSpPr>
          <p:cNvPr id="6" name="Text Placeholder 5"/>
          <p:cNvSpPr>
            <a:spLocks noGrp="1"/>
          </p:cNvSpPr>
          <p:nvPr>
            <p:ph type="body" sz="quarter" idx="16"/>
          </p:nvPr>
        </p:nvSpPr>
        <p:spPr/>
        <p:txBody>
          <a:bodyPr/>
          <a:lstStyle/>
          <a:p>
            <a:r>
              <a:rPr lang="pt-BR" dirty="0" smtClean="0"/>
              <a:t>10 Things you MUST know about Strings</a:t>
            </a:r>
          </a:p>
        </p:txBody>
      </p:sp>
      <p:sp>
        <p:nvSpPr>
          <p:cNvPr id="7" name="Text Placeholder 6"/>
          <p:cNvSpPr>
            <a:spLocks noGrp="1"/>
          </p:cNvSpPr>
          <p:nvPr>
            <p:ph type="body" sz="quarter" idx="17"/>
          </p:nvPr>
        </p:nvSpPr>
        <p:spPr/>
        <p:txBody>
          <a:bodyPr/>
          <a:lstStyle/>
          <a:p>
            <a:r>
              <a:rPr lang="pt-BR" dirty="0" smtClean="0"/>
              <a:t>Wrappers</a:t>
            </a:r>
            <a:endParaRPr lang="en-US" dirty="0"/>
          </a:p>
        </p:txBody>
      </p:sp>
      <p:sp>
        <p:nvSpPr>
          <p:cNvPr id="8" name="Text Placeholder 7"/>
          <p:cNvSpPr>
            <a:spLocks noGrp="1"/>
          </p:cNvSpPr>
          <p:nvPr>
            <p:ph type="body" sz="quarter" idx="18"/>
          </p:nvPr>
        </p:nvSpPr>
        <p:spPr/>
        <p:txBody>
          <a:bodyPr/>
          <a:lstStyle/>
          <a:p>
            <a:endParaRPr lang="en-US"/>
          </a:p>
        </p:txBody>
      </p:sp>
      <p:sp>
        <p:nvSpPr>
          <p:cNvPr id="9" name="Text Placeholder 8"/>
          <p:cNvSpPr>
            <a:spLocks noGrp="1"/>
          </p:cNvSpPr>
          <p:nvPr>
            <p:ph type="body" sz="quarter" idx="19"/>
          </p:nvPr>
        </p:nvSpPr>
        <p:spPr/>
        <p:txBody>
          <a:bodyPr/>
          <a:lstStyle/>
          <a:p>
            <a:r>
              <a:rPr lang="pt-BR" dirty="0" smtClean="0"/>
              <a:t>int or Ingeger?, bool or Boolean?</a:t>
            </a:r>
            <a:endParaRPr lang="en-US" dirty="0"/>
          </a:p>
        </p:txBody>
      </p:sp>
      <p:sp>
        <p:nvSpPr>
          <p:cNvPr id="10" name="Text Placeholder 9"/>
          <p:cNvSpPr>
            <a:spLocks noGrp="1"/>
          </p:cNvSpPr>
          <p:nvPr>
            <p:ph type="body" sz="quarter" idx="20"/>
          </p:nvPr>
        </p:nvSpPr>
        <p:spPr/>
        <p:txBody>
          <a:bodyPr/>
          <a:lstStyle/>
          <a:p>
            <a:r>
              <a:rPr lang="pt-BR" dirty="0" smtClean="0"/>
              <a:t>Exceptions</a:t>
            </a:r>
            <a:endParaRPr lang="en-US" dirty="0"/>
          </a:p>
        </p:txBody>
      </p:sp>
      <p:sp>
        <p:nvSpPr>
          <p:cNvPr id="11" name="Text Placeholder 10"/>
          <p:cNvSpPr>
            <a:spLocks noGrp="1"/>
          </p:cNvSpPr>
          <p:nvPr>
            <p:ph type="body" sz="quarter" idx="21"/>
          </p:nvPr>
        </p:nvSpPr>
        <p:spPr/>
        <p:txBody>
          <a:bodyPr/>
          <a:lstStyle/>
          <a:p>
            <a:endParaRPr lang="en-US" dirty="0"/>
          </a:p>
        </p:txBody>
      </p:sp>
      <p:sp>
        <p:nvSpPr>
          <p:cNvPr id="4" name="Text Placeholder 3"/>
          <p:cNvSpPr>
            <a:spLocks noGrp="1"/>
          </p:cNvSpPr>
          <p:nvPr>
            <p:ph type="body" sz="quarter" idx="22"/>
          </p:nvPr>
        </p:nvSpPr>
        <p:spPr/>
        <p:txBody>
          <a:bodyPr/>
          <a:lstStyle/>
          <a:p>
            <a:r>
              <a:rPr lang="pt-BR" dirty="0" smtClean="0"/>
              <a:t>Try-catch, Throws, create new Exception</a:t>
            </a:r>
            <a:endParaRPr lang="en-US" dirty="0"/>
          </a:p>
        </p:txBody>
      </p:sp>
      <p:sp>
        <p:nvSpPr>
          <p:cNvPr id="36" name="Text Placeholder 9"/>
          <p:cNvSpPr>
            <a:spLocks noGrp="1"/>
          </p:cNvSpPr>
          <p:nvPr>
            <p:ph type="body" sz="quarter" idx="20"/>
          </p:nvPr>
        </p:nvSpPr>
        <p:spPr>
          <a:xfrm>
            <a:off x="779308" y="4015122"/>
            <a:ext cx="3640292" cy="150646"/>
          </a:xfrm>
        </p:spPr>
        <p:txBody>
          <a:bodyPr/>
          <a:lstStyle/>
          <a:p>
            <a:r>
              <a:rPr lang="pt-BR" dirty="0" smtClean="0"/>
              <a:t>Files</a:t>
            </a:r>
            <a:endParaRPr lang="en-US" dirty="0"/>
          </a:p>
        </p:txBody>
      </p:sp>
      <p:sp>
        <p:nvSpPr>
          <p:cNvPr id="37" name="Text Placeholder 10"/>
          <p:cNvSpPr>
            <a:spLocks noGrp="1"/>
          </p:cNvSpPr>
          <p:nvPr>
            <p:ph type="body" sz="quarter" idx="21"/>
          </p:nvPr>
        </p:nvSpPr>
        <p:spPr>
          <a:xfrm>
            <a:off x="230668" y="3917458"/>
            <a:ext cx="502920" cy="501594"/>
          </a:xfrm>
        </p:spPr>
        <p:txBody>
          <a:bodyPr/>
          <a:lstStyle/>
          <a:p>
            <a:r>
              <a:rPr lang="pt-BR" dirty="0" smtClean="0"/>
              <a:t>4</a:t>
            </a:r>
            <a:endParaRPr lang="en-US" dirty="0"/>
          </a:p>
        </p:txBody>
      </p:sp>
      <p:sp>
        <p:nvSpPr>
          <p:cNvPr id="38" name="Text Placeholder 3"/>
          <p:cNvSpPr>
            <a:spLocks noGrp="1"/>
          </p:cNvSpPr>
          <p:nvPr>
            <p:ph type="body" sz="quarter" idx="22"/>
          </p:nvPr>
        </p:nvSpPr>
        <p:spPr>
          <a:xfrm>
            <a:off x="779308" y="4201309"/>
            <a:ext cx="3640292" cy="149245"/>
          </a:xfrm>
        </p:spPr>
        <p:txBody>
          <a:bodyPr/>
          <a:lstStyle/>
          <a:p>
            <a:r>
              <a:rPr lang="pt-BR" dirty="0" smtClean="0"/>
              <a:t>How to manipulate files</a:t>
            </a:r>
            <a:endParaRPr lang="en-US" dirty="0"/>
          </a:p>
        </p:txBody>
      </p:sp>
    </p:spTree>
    <p:extLst>
      <p:ext uri="{BB962C8B-B14F-4D97-AF65-F5344CB8AC3E}">
        <p14:creationId xmlns:p14="http://schemas.microsoft.com/office/powerpoint/2010/main" val="1785822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22570"/>
          </a:xfrm>
        </p:spPr>
        <p:txBody>
          <a:bodyPr/>
          <a:lstStyle/>
          <a:p>
            <a:r>
              <a:rPr lang="pt-BR" dirty="0" smtClean="0"/>
              <a:t>10 Important Things Evevry JAVA Developer should know</a:t>
            </a:r>
            <a:endParaRPr lang="en-US" dirty="0"/>
          </a:p>
        </p:txBody>
      </p:sp>
      <p:sp>
        <p:nvSpPr>
          <p:cNvPr id="3" name="TextBox 2"/>
          <p:cNvSpPr txBox="1"/>
          <p:nvPr/>
        </p:nvSpPr>
        <p:spPr>
          <a:xfrm>
            <a:off x="90791" y="680936"/>
            <a:ext cx="8917022" cy="3970318"/>
          </a:xfrm>
          <a:prstGeom prst="rect">
            <a:avLst/>
          </a:prstGeom>
          <a:noFill/>
        </p:spPr>
        <p:txBody>
          <a:bodyPr wrap="square" rtlCol="0">
            <a:spAutoFit/>
          </a:bodyPr>
          <a:lstStyle/>
          <a:p>
            <a:pPr marL="342900" indent="-342900" algn="just">
              <a:buFont typeface="+mj-lt"/>
              <a:buAutoNum type="arabicPeriod"/>
            </a:pPr>
            <a:r>
              <a:rPr lang="pt-BR" dirty="0" smtClean="0">
                <a:solidFill>
                  <a:schemeClr val="tx1">
                    <a:lumMod val="50000"/>
                    <a:lumOff val="50000"/>
                  </a:schemeClr>
                </a:solidFill>
              </a:rPr>
              <a:t>Strings are not null terminated in JAVA.</a:t>
            </a:r>
          </a:p>
          <a:p>
            <a:pPr marL="342900" indent="-342900" algn="just">
              <a:buFont typeface="+mj-lt"/>
              <a:buAutoNum type="arabicPeriod"/>
            </a:pPr>
            <a:r>
              <a:rPr lang="pt-BR" dirty="0" smtClean="0">
                <a:solidFill>
                  <a:schemeClr val="tx1">
                    <a:lumMod val="50000"/>
                    <a:lumOff val="50000"/>
                  </a:schemeClr>
                </a:solidFill>
              </a:rPr>
              <a:t>Strings are immutable and final in JAVA.</a:t>
            </a:r>
          </a:p>
          <a:p>
            <a:pPr marL="342900" indent="-342900" algn="just">
              <a:buFont typeface="+mj-lt"/>
              <a:buAutoNum type="arabicPeriod"/>
            </a:pPr>
            <a:r>
              <a:rPr lang="pt-BR" b="1" dirty="0" smtClean="0">
                <a:solidFill>
                  <a:schemeClr val="tx1">
                    <a:lumMod val="50000"/>
                    <a:lumOff val="50000"/>
                  </a:schemeClr>
                </a:solidFill>
                <a:effectLst>
                  <a:outerShdw blurRad="38100" dist="38100" dir="2700000" algn="tl">
                    <a:srgbClr val="000000">
                      <a:alpha val="43137"/>
                    </a:srgbClr>
                  </a:outerShdw>
                </a:effectLst>
              </a:rPr>
              <a:t>Strings are maintained in String Pool in JAVA.</a:t>
            </a:r>
          </a:p>
          <a:p>
            <a:pPr marL="342900" indent="-342900" algn="just">
              <a:buFont typeface="+mj-lt"/>
              <a:buAutoNum type="arabicPeriod"/>
            </a:pPr>
            <a:r>
              <a:rPr lang="pt-BR" dirty="0" smtClean="0">
                <a:solidFill>
                  <a:schemeClr val="tx1">
                    <a:lumMod val="50000"/>
                    <a:lumOff val="50000"/>
                  </a:schemeClr>
                </a:solidFill>
              </a:rPr>
              <a:t>Use indexOf() and lastIndexOf() or matches(String regex) method to search inside String.</a:t>
            </a:r>
          </a:p>
          <a:p>
            <a:pPr marL="342900" indent="-342900" algn="just">
              <a:buFont typeface="+mj-lt"/>
              <a:buAutoNum type="arabicPeriod"/>
            </a:pPr>
            <a:r>
              <a:rPr lang="pt-BR" dirty="0" smtClean="0">
                <a:solidFill>
                  <a:schemeClr val="tx1">
                    <a:lumMod val="50000"/>
                    <a:lumOff val="50000"/>
                  </a:schemeClr>
                </a:solidFill>
              </a:rPr>
              <a:t>Use substring() to get part of String in JAVA.</a:t>
            </a:r>
          </a:p>
          <a:p>
            <a:pPr marL="342900" indent="-342900" algn="just">
              <a:buFont typeface="+mj-lt"/>
              <a:buAutoNum type="arabicPeriod"/>
            </a:pPr>
            <a:r>
              <a:rPr lang="pt-BR" dirty="0" smtClean="0">
                <a:solidFill>
                  <a:schemeClr val="tx1">
                    <a:lumMod val="50000"/>
                    <a:lumOff val="50000"/>
                  </a:schemeClr>
                </a:solidFill>
              </a:rPr>
              <a:t>“+” is overloaded for String concatenation method (.concat()).</a:t>
            </a:r>
          </a:p>
          <a:p>
            <a:pPr marL="342900" indent="-342900" algn="just">
              <a:buFont typeface="+mj-lt"/>
              <a:buAutoNum type="arabicPeriod"/>
            </a:pPr>
            <a:r>
              <a:rPr lang="pt-BR" dirty="0" smtClean="0">
                <a:solidFill>
                  <a:schemeClr val="tx1">
                    <a:lumMod val="50000"/>
                    <a:lumOff val="50000"/>
                  </a:schemeClr>
                </a:solidFill>
              </a:rPr>
              <a:t>Use trim() to remove white spaces from String.</a:t>
            </a:r>
          </a:p>
          <a:p>
            <a:pPr marL="342900" indent="-342900" algn="just">
              <a:buFont typeface="+mj-lt"/>
              <a:buAutoNum type="arabicPeriod"/>
            </a:pPr>
            <a:r>
              <a:rPr lang="pt-BR" dirty="0" smtClean="0">
                <a:solidFill>
                  <a:schemeClr val="tx1">
                    <a:lumMod val="50000"/>
                    <a:lumOff val="50000"/>
                  </a:schemeClr>
                </a:solidFill>
              </a:rPr>
              <a:t>Use split() for splitting String using Regular Expression (REGEX).</a:t>
            </a:r>
          </a:p>
          <a:p>
            <a:pPr marL="342900" indent="-342900" algn="just">
              <a:buFont typeface="+mj-lt"/>
              <a:buAutoNum type="arabicPeriod"/>
            </a:pPr>
            <a:r>
              <a:rPr lang="pt-BR" dirty="0" smtClean="0">
                <a:solidFill>
                  <a:schemeClr val="tx1">
                    <a:lumMod val="50000"/>
                    <a:lumOff val="50000"/>
                  </a:schemeClr>
                </a:solidFill>
              </a:rPr>
              <a:t>Don’t store sensitive data in Strings (like passwords).</a:t>
            </a:r>
          </a:p>
          <a:p>
            <a:pPr marL="342900" indent="-342900" algn="just">
              <a:buFont typeface="+mj-lt"/>
              <a:buAutoNum type="arabicPeriod"/>
            </a:pPr>
            <a:r>
              <a:rPr lang="pt-BR" dirty="0" smtClean="0">
                <a:solidFill>
                  <a:schemeClr val="tx1">
                    <a:lumMod val="50000"/>
                    <a:lumOff val="50000"/>
                  </a:schemeClr>
                </a:solidFill>
              </a:rPr>
              <a:t>Use format() to format a String in JAVA.</a:t>
            </a:r>
          </a:p>
          <a:p>
            <a:pPr algn="just"/>
            <a:endParaRPr lang="pt-BR" dirty="0" smtClean="0">
              <a:solidFill>
                <a:schemeClr val="tx1">
                  <a:lumMod val="50000"/>
                  <a:lumOff val="50000"/>
                </a:schemeClr>
              </a:solidFill>
            </a:endParaRPr>
          </a:p>
          <a:p>
            <a:pPr marL="342900" indent="-342900" algn="just">
              <a:buFont typeface="+mj-lt"/>
              <a:buAutoNum type="arabicPeriod"/>
            </a:pPr>
            <a:endParaRPr lang="pt-BR" dirty="0" smtClean="0">
              <a:solidFill>
                <a:schemeClr val="tx1">
                  <a:lumMod val="50000"/>
                  <a:lumOff val="50000"/>
                </a:schemeClr>
              </a:solidFill>
            </a:endParaRPr>
          </a:p>
          <a:p>
            <a:pPr marL="285750" indent="-285750" algn="just">
              <a:buFont typeface="Wingdings" panose="05000000000000000000" pitchFamily="2" charset="2"/>
              <a:buChar char="§"/>
            </a:pP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605974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44749"/>
          </a:xfrm>
        </p:spPr>
        <p:txBody>
          <a:bodyPr/>
          <a:lstStyle/>
          <a:p>
            <a:r>
              <a:rPr lang="pt-BR" dirty="0" smtClean="0"/>
              <a:t>The most important thing about String in JAVA</a:t>
            </a:r>
            <a:endParaRPr lang="en-US" dirty="0"/>
          </a:p>
        </p:txBody>
      </p:sp>
      <p:sp>
        <p:nvSpPr>
          <p:cNvPr id="4" name="TextBox 3"/>
          <p:cNvSpPr txBox="1"/>
          <p:nvPr/>
        </p:nvSpPr>
        <p:spPr>
          <a:xfrm>
            <a:off x="188068" y="745787"/>
            <a:ext cx="8728953" cy="3416320"/>
          </a:xfrm>
          <a:prstGeom prst="rect">
            <a:avLst/>
          </a:prstGeom>
          <a:noFill/>
        </p:spPr>
        <p:txBody>
          <a:bodyPr wrap="square" rtlCol="0">
            <a:spAutoFit/>
          </a:bodyPr>
          <a:lstStyle/>
          <a:p>
            <a:pPr algn="just"/>
            <a:r>
              <a:rPr lang="pt-BR" dirty="0" smtClean="0">
                <a:solidFill>
                  <a:schemeClr val="tx1">
                    <a:lumMod val="50000"/>
                    <a:lumOff val="50000"/>
                  </a:schemeClr>
                </a:solidFill>
              </a:rPr>
              <a:t>The most important thing to know about Strings in JAVA is </a:t>
            </a:r>
            <a:r>
              <a:rPr lang="pt-BR" b="1" dirty="0" smtClean="0">
                <a:solidFill>
                  <a:schemeClr val="tx1">
                    <a:lumMod val="50000"/>
                    <a:lumOff val="50000"/>
                  </a:schemeClr>
                </a:solidFill>
              </a:rPr>
              <a:t>what to encoding your String is using!!!</a:t>
            </a:r>
          </a:p>
          <a:p>
            <a:pPr algn="just"/>
            <a:endParaRPr lang="pt-BR" dirty="0" smtClean="0">
              <a:solidFill>
                <a:schemeClr val="tx1">
                  <a:lumMod val="50000"/>
                  <a:lumOff val="50000"/>
                </a:schemeClr>
              </a:solidFill>
            </a:endParaRPr>
          </a:p>
          <a:p>
            <a:pPr algn="just"/>
            <a:r>
              <a:rPr lang="pt-BR" dirty="0" smtClean="0">
                <a:solidFill>
                  <a:schemeClr val="tx1">
                    <a:lumMod val="50000"/>
                    <a:lumOff val="50000"/>
                  </a:schemeClr>
                </a:solidFill>
              </a:rPr>
              <a:t>It does not make sense to have a String without knowing what encoding it uses. There is no way to interpret an String if you don’t know the encoding it used.</a:t>
            </a:r>
          </a:p>
          <a:p>
            <a:pPr algn="just"/>
            <a:r>
              <a:rPr lang="pt-BR" dirty="0" smtClean="0">
                <a:solidFill>
                  <a:schemeClr val="tx1">
                    <a:lumMod val="50000"/>
                    <a:lumOff val="50000"/>
                  </a:schemeClr>
                </a:solidFill>
              </a:rPr>
              <a:t>You cannot assume that “plain” text is ASCII. If you have a String, in memory or stored in a file or database, you must know what encoding it is in, or you cannot display it correctly. By default JAVA uses platform encoding </a:t>
            </a:r>
            <a:r>
              <a:rPr lang="pt-BR" i="1" dirty="0" smtClean="0">
                <a:solidFill>
                  <a:schemeClr val="tx1">
                    <a:lumMod val="50000"/>
                    <a:lumOff val="50000"/>
                  </a:schemeClr>
                </a:solidFill>
              </a:rPr>
              <a:t>ide est</a:t>
            </a:r>
            <a:r>
              <a:rPr lang="pt-BR" dirty="0" smtClean="0">
                <a:solidFill>
                  <a:schemeClr val="tx1">
                    <a:lumMod val="50000"/>
                    <a:lumOff val="50000"/>
                  </a:schemeClr>
                </a:solidFill>
              </a:rPr>
              <a:t>, character encoding of your server, and belive me this can cause huge trouble if ou are handling Unicode data, specially if you are converting byte array to XML String.</a:t>
            </a:r>
          </a:p>
          <a:p>
            <a:pPr algn="just"/>
            <a:endParaRPr lang="pt-BR" dirty="0">
              <a:solidFill>
                <a:schemeClr val="tx1">
                  <a:lumMod val="50000"/>
                  <a:lumOff val="50000"/>
                </a:schemeClr>
              </a:solidFill>
            </a:endParaRPr>
          </a:p>
          <a:p>
            <a:pPr algn="just"/>
            <a:r>
              <a:rPr lang="pt-BR" dirty="0" smtClean="0">
                <a:solidFill>
                  <a:schemeClr val="tx1">
                    <a:lumMod val="50000"/>
                    <a:lumOff val="50000"/>
                  </a:schemeClr>
                </a:solidFill>
              </a:rPr>
              <a:t>Click </a:t>
            </a:r>
            <a:r>
              <a:rPr lang="pt-BR" dirty="0" smtClean="0">
                <a:solidFill>
                  <a:schemeClr val="tx1">
                    <a:lumMod val="50000"/>
                    <a:lumOff val="50000"/>
                  </a:schemeClr>
                </a:solidFill>
                <a:hlinkClick r:id="rId2"/>
              </a:rPr>
              <a:t>here</a:t>
            </a:r>
            <a:r>
              <a:rPr lang="pt-BR" dirty="0" smtClean="0">
                <a:solidFill>
                  <a:schemeClr val="tx1">
                    <a:lumMod val="50000"/>
                    <a:lumOff val="50000"/>
                  </a:schemeClr>
                </a:solidFill>
              </a:rPr>
              <a:t> to read more about character encoding in JAVA.</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2284490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Wrappers</a:t>
            </a:r>
            <a:endParaRPr lang="en-US" dirty="0"/>
          </a:p>
        </p:txBody>
      </p:sp>
    </p:spTree>
    <p:extLst>
      <p:ext uri="{BB962C8B-B14F-4D97-AF65-F5344CB8AC3E}">
        <p14:creationId xmlns:p14="http://schemas.microsoft.com/office/powerpoint/2010/main" val="2943852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2323"/>
          </a:xfrm>
        </p:spPr>
        <p:txBody>
          <a:bodyPr/>
          <a:lstStyle/>
          <a:p>
            <a:r>
              <a:rPr lang="pt-BR" dirty="0" smtClean="0"/>
              <a:t>When to use and when not?</a:t>
            </a:r>
            <a:endParaRPr lang="en-US" dirty="0"/>
          </a:p>
        </p:txBody>
      </p:sp>
      <p:sp>
        <p:nvSpPr>
          <p:cNvPr id="4" name="TextBox 3"/>
          <p:cNvSpPr txBox="1"/>
          <p:nvPr/>
        </p:nvSpPr>
        <p:spPr>
          <a:xfrm>
            <a:off x="129702" y="648511"/>
            <a:ext cx="8897566" cy="1754326"/>
          </a:xfrm>
          <a:prstGeom prst="rect">
            <a:avLst/>
          </a:prstGeom>
          <a:noFill/>
        </p:spPr>
        <p:txBody>
          <a:bodyPr wrap="square" rtlCol="0">
            <a:spAutoFit/>
          </a:bodyPr>
          <a:lstStyle/>
          <a:p>
            <a:pPr marL="285750" indent="-285750" algn="just">
              <a:buFont typeface="Wingdings" panose="05000000000000000000" pitchFamily="2" charset="2"/>
              <a:buChar char="§"/>
            </a:pPr>
            <a:r>
              <a:rPr lang="pt-BR" dirty="0" smtClean="0">
                <a:solidFill>
                  <a:schemeClr val="tx1">
                    <a:lumMod val="50000"/>
                    <a:lumOff val="50000"/>
                  </a:schemeClr>
                </a:solidFill>
              </a:rPr>
              <a:t>Are classes tha wraps the primitive types in JAVA.</a:t>
            </a:r>
          </a:p>
          <a:p>
            <a:pPr marL="285750" indent="-285750" algn="just">
              <a:buFont typeface="Wingdings" panose="05000000000000000000" pitchFamily="2" charset="2"/>
              <a:buChar char="§"/>
            </a:pPr>
            <a:r>
              <a:rPr lang="pt-BR" dirty="0" smtClean="0">
                <a:solidFill>
                  <a:schemeClr val="tx1">
                    <a:lumMod val="50000"/>
                    <a:lumOff val="50000"/>
                  </a:schemeClr>
                </a:solidFill>
              </a:rPr>
              <a:t>When to use?</a:t>
            </a:r>
          </a:p>
          <a:p>
            <a:pPr marL="742950" lvl="1" indent="-285750" algn="just">
              <a:buFont typeface="Wingdings" panose="05000000000000000000" pitchFamily="2" charset="2"/>
              <a:buChar char="§"/>
            </a:pPr>
            <a:r>
              <a:rPr lang="pt-BR" dirty="0" smtClean="0">
                <a:solidFill>
                  <a:schemeClr val="tx1">
                    <a:lumMod val="50000"/>
                    <a:lumOff val="50000"/>
                  </a:schemeClr>
                </a:solidFill>
              </a:rPr>
              <a:t>Data convertion.</a:t>
            </a:r>
          </a:p>
          <a:p>
            <a:pPr marL="742950" lvl="1" indent="-285750" algn="just">
              <a:buFont typeface="Wingdings" panose="05000000000000000000" pitchFamily="2" charset="2"/>
              <a:buChar char="§"/>
            </a:pPr>
            <a:r>
              <a:rPr lang="pt-BR" dirty="0" smtClean="0">
                <a:solidFill>
                  <a:schemeClr val="tx1">
                    <a:lumMod val="50000"/>
                    <a:lumOff val="50000"/>
                  </a:schemeClr>
                </a:solidFill>
              </a:rPr>
              <a:t>When we need null </a:t>
            </a:r>
            <a:r>
              <a:rPr lang="pt-BR" dirty="0" smtClean="0">
                <a:solidFill>
                  <a:schemeClr val="tx1">
                    <a:lumMod val="50000"/>
                    <a:lumOff val="50000"/>
                  </a:schemeClr>
                </a:solidFill>
                <a:sym typeface="Wingdings" panose="05000000000000000000" pitchFamily="2" charset="2"/>
              </a:rPr>
              <a:t> for the attributes modeling in databased programs.</a:t>
            </a:r>
          </a:p>
          <a:p>
            <a:pPr marL="285750"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When don’t use?</a:t>
            </a:r>
          </a:p>
          <a:p>
            <a:pPr marL="742950" lvl="1" indent="-285750" algn="just">
              <a:buFont typeface="Wingdings" panose="05000000000000000000" pitchFamily="2" charset="2"/>
              <a:buChar char="§"/>
            </a:pPr>
            <a:r>
              <a:rPr lang="pt-BR" dirty="0" smtClean="0">
                <a:solidFill>
                  <a:schemeClr val="tx1">
                    <a:lumMod val="50000"/>
                    <a:lumOff val="50000"/>
                  </a:schemeClr>
                </a:solidFill>
                <a:sym typeface="Wingdings" panose="05000000000000000000" pitchFamily="2" charset="2"/>
              </a:rPr>
              <a:t>Every other situation.</a:t>
            </a:r>
            <a:endParaRPr lang="en-US" dirty="0" smtClean="0">
              <a:solidFill>
                <a:schemeClr val="tx1">
                  <a:lumMod val="50000"/>
                  <a:lumOff val="50000"/>
                </a:schemeClr>
              </a:solidFill>
            </a:endParaRPr>
          </a:p>
        </p:txBody>
      </p:sp>
      <p:sp>
        <p:nvSpPr>
          <p:cNvPr id="5" name="TextBox 4"/>
          <p:cNvSpPr txBox="1"/>
          <p:nvPr/>
        </p:nvSpPr>
        <p:spPr>
          <a:xfrm>
            <a:off x="175098" y="2587557"/>
            <a:ext cx="8722468" cy="203132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pt-BR" b="1" dirty="0" smtClean="0">
                <a:solidFill>
                  <a:schemeClr val="bg1"/>
                </a:solidFill>
              </a:rPr>
              <a:t>Caution:</a:t>
            </a:r>
          </a:p>
          <a:p>
            <a:pPr algn="ctr"/>
            <a:endParaRPr lang="pt-BR" b="1" dirty="0" smtClean="0">
              <a:solidFill>
                <a:schemeClr val="bg1"/>
              </a:solidFill>
            </a:endParaRPr>
          </a:p>
          <a:p>
            <a:pPr algn="ctr"/>
            <a:r>
              <a:rPr lang="pt-BR" sz="3600" b="1" dirty="0" smtClean="0">
                <a:solidFill>
                  <a:schemeClr val="bg1"/>
                </a:solidFill>
              </a:rPr>
              <a:t>Wrapper classes in JAVA are ALL immutable!</a:t>
            </a:r>
            <a:endParaRPr lang="pt-BR" dirty="0">
              <a:solidFill>
                <a:schemeClr val="tx1">
                  <a:lumMod val="50000"/>
                  <a:lumOff val="50000"/>
                </a:schemeClr>
              </a:solidFill>
            </a:endParaRPr>
          </a:p>
          <a:p>
            <a:pPr algn="ct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853024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Exceptions</a:t>
            </a:r>
            <a:endParaRPr lang="en-US" dirty="0"/>
          </a:p>
        </p:txBody>
      </p:sp>
    </p:spTree>
    <p:extLst>
      <p:ext uri="{BB962C8B-B14F-4D97-AF65-F5344CB8AC3E}">
        <p14:creationId xmlns:p14="http://schemas.microsoft.com/office/powerpoint/2010/main" val="896638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Introduction</a:t>
            </a:r>
            <a:endParaRPr lang="en-US" dirty="0"/>
          </a:p>
        </p:txBody>
      </p:sp>
      <p:sp>
        <p:nvSpPr>
          <p:cNvPr id="4" name="TextBox 3"/>
          <p:cNvSpPr txBox="1"/>
          <p:nvPr/>
        </p:nvSpPr>
        <p:spPr>
          <a:xfrm>
            <a:off x="116732" y="797668"/>
            <a:ext cx="8955932" cy="3139321"/>
          </a:xfrm>
          <a:prstGeom prst="rect">
            <a:avLst/>
          </a:prstGeom>
          <a:noFill/>
        </p:spPr>
        <p:txBody>
          <a:bodyPr wrap="square" rtlCol="0">
            <a:spAutoFit/>
          </a:bodyPr>
          <a:lstStyle/>
          <a:p>
            <a:pPr marL="285750" indent="-285750" algn="just">
              <a:buFont typeface="Wingdings" panose="05000000000000000000" pitchFamily="2" charset="2"/>
              <a:buChar char="§"/>
            </a:pPr>
            <a:r>
              <a:rPr lang="pt-BR" b="1" dirty="0" smtClean="0">
                <a:solidFill>
                  <a:schemeClr val="tx1">
                    <a:lumMod val="50000"/>
                    <a:lumOff val="50000"/>
                  </a:schemeClr>
                </a:solidFill>
              </a:rPr>
              <a:t>Event</a:t>
            </a:r>
            <a:r>
              <a:rPr lang="pt-BR" dirty="0" smtClean="0">
                <a:solidFill>
                  <a:schemeClr val="tx1">
                    <a:lumMod val="50000"/>
                    <a:lumOff val="50000"/>
                  </a:schemeClr>
                </a:solidFill>
              </a:rPr>
              <a:t> in JAVA is an object that is created when something changes within what it is listening.</a:t>
            </a:r>
          </a:p>
          <a:p>
            <a:pPr marL="285750" indent="-285750" algn="just">
              <a:buFont typeface="Wingdings" panose="05000000000000000000" pitchFamily="2" charset="2"/>
              <a:buChar char="§"/>
            </a:pPr>
            <a:r>
              <a:rPr lang="pt-BR" dirty="0">
                <a:solidFill>
                  <a:schemeClr val="tx1">
                    <a:lumMod val="50000"/>
                    <a:lumOff val="50000"/>
                  </a:schemeClr>
                </a:solidFill>
              </a:rPr>
              <a:t>An </a:t>
            </a:r>
            <a:r>
              <a:rPr lang="pt-BR" b="1" dirty="0">
                <a:solidFill>
                  <a:schemeClr val="tx1">
                    <a:lumMod val="50000"/>
                    <a:lumOff val="50000"/>
                  </a:schemeClr>
                </a:solidFill>
              </a:rPr>
              <a:t>exception</a:t>
            </a:r>
            <a:r>
              <a:rPr lang="pt-BR" dirty="0">
                <a:solidFill>
                  <a:schemeClr val="tx1">
                    <a:lumMod val="50000"/>
                    <a:lumOff val="50000"/>
                  </a:schemeClr>
                </a:solidFill>
              </a:rPr>
              <a:t> is </a:t>
            </a:r>
            <a:r>
              <a:rPr lang="pt-BR" dirty="0" smtClean="0">
                <a:solidFill>
                  <a:schemeClr val="tx1">
                    <a:lumMod val="50000"/>
                    <a:lumOff val="50000"/>
                  </a:schemeClr>
                </a:solidFill>
              </a:rPr>
              <a:t>a particular type of </a:t>
            </a:r>
            <a:r>
              <a:rPr lang="pt-BR" dirty="0">
                <a:solidFill>
                  <a:schemeClr val="tx1">
                    <a:lumMod val="50000"/>
                    <a:lumOff val="50000"/>
                  </a:schemeClr>
                </a:solidFill>
              </a:rPr>
              <a:t>event</a:t>
            </a:r>
            <a:r>
              <a:rPr lang="pt-BR" dirty="0" smtClean="0">
                <a:solidFill>
                  <a:schemeClr val="tx1">
                    <a:lumMod val="50000"/>
                    <a:lumOff val="50000"/>
                  </a:schemeClr>
                </a:solidFill>
              </a:rPr>
              <a:t>.</a:t>
            </a:r>
          </a:p>
          <a:p>
            <a:pPr marL="285750" indent="-285750" algn="just">
              <a:buFont typeface="Wingdings" panose="05000000000000000000" pitchFamily="2" charset="2"/>
              <a:buChar char="§"/>
            </a:pPr>
            <a:r>
              <a:rPr lang="pt-BR" b="1" dirty="0" smtClean="0">
                <a:solidFill>
                  <a:schemeClr val="tx1">
                    <a:lumMod val="50000"/>
                    <a:lumOff val="50000"/>
                  </a:schemeClr>
                </a:solidFill>
              </a:rPr>
              <a:t>Exception</a:t>
            </a:r>
            <a:r>
              <a:rPr lang="pt-BR" dirty="0" smtClean="0">
                <a:solidFill>
                  <a:schemeClr val="tx1">
                    <a:lumMod val="50000"/>
                    <a:lumOff val="50000"/>
                  </a:schemeClr>
                </a:solidFill>
              </a:rPr>
              <a:t> is an event, which occurs during the execution of a program, that disrupts the normal flow of the program’s instruction.</a:t>
            </a:r>
          </a:p>
          <a:p>
            <a:pPr marL="285750" indent="-285750" algn="just">
              <a:buFont typeface="Wingdings" panose="05000000000000000000" pitchFamily="2" charset="2"/>
              <a:buChar char="§"/>
            </a:pPr>
            <a:r>
              <a:rPr lang="pt-BR" i="1" dirty="0" smtClean="0">
                <a:solidFill>
                  <a:schemeClr val="tx1">
                    <a:lumMod val="50000"/>
                    <a:lumOff val="50000"/>
                  </a:schemeClr>
                </a:solidFill>
              </a:rPr>
              <a:t>When an error occurs within a method, the methos creates an object and hands it off to the runtime system. The object, called an exception object, contains information about the error, including its type and state of the program when the error occurred. Creating an exception object and handing it to the runtime system is called </a:t>
            </a:r>
            <a:r>
              <a:rPr lang="pt-BR" i="1" dirty="0" smtClean="0">
                <a:solidFill>
                  <a:schemeClr val="tx1">
                    <a:lumMod val="50000"/>
                    <a:lumOff val="50000"/>
                  </a:schemeClr>
                </a:solidFill>
                <a:effectLst>
                  <a:outerShdw blurRad="38100" dist="38100" dir="2700000" algn="tl">
                    <a:srgbClr val="000000">
                      <a:alpha val="43137"/>
                    </a:srgbClr>
                  </a:outerShdw>
                </a:effectLst>
              </a:rPr>
              <a:t>throwing an exception</a:t>
            </a:r>
            <a:r>
              <a:rPr lang="pt-BR" i="1" dirty="0" smtClean="0">
                <a:solidFill>
                  <a:schemeClr val="tx1">
                    <a:lumMod val="50000"/>
                    <a:lumOff val="50000"/>
                  </a:schemeClr>
                </a:solidFill>
              </a:rPr>
              <a:t>.</a:t>
            </a:r>
            <a:endParaRPr lang="pt-BR" i="1" dirty="0">
              <a:solidFill>
                <a:schemeClr val="tx1">
                  <a:lumMod val="50000"/>
                  <a:lumOff val="50000"/>
                </a:schemeClr>
              </a:solidFill>
            </a:endParaRPr>
          </a:p>
          <a:p>
            <a:pPr marL="285750" indent="-285750" algn="just">
              <a:buFont typeface="Wingdings" panose="05000000000000000000" pitchFamily="2" charset="2"/>
              <a:buChar char="§"/>
            </a:pPr>
            <a:endParaRPr lang="en-US" b="1" dirty="0" smtClean="0">
              <a:solidFill>
                <a:schemeClr val="tx1">
                  <a:lumMod val="50000"/>
                  <a:lumOff val="50000"/>
                </a:schemeClr>
              </a:solidFill>
            </a:endParaRPr>
          </a:p>
        </p:txBody>
      </p:sp>
    </p:spTree>
    <p:extLst>
      <p:ext uri="{BB962C8B-B14F-4D97-AF65-F5344CB8AC3E}">
        <p14:creationId xmlns:p14="http://schemas.microsoft.com/office/powerpoint/2010/main" val="36965786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The Call Stack</a:t>
            </a:r>
            <a:endParaRPr lang="en-US" dirty="0"/>
          </a:p>
        </p:txBody>
      </p:sp>
      <p:pic>
        <p:nvPicPr>
          <p:cNvPr id="2050" name="Picture 2" descr="The call stack showing three method calls, where the first method called has the exception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94" y="1562100"/>
            <a:ext cx="27432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call stack showing three method calls, where the first method called has the exception hand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587" y="1562100"/>
            <a:ext cx="39147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0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The Exception Inheritance: Types of Exception</a:t>
            </a:r>
            <a:endParaRPr lang="en-US" dirty="0"/>
          </a:p>
        </p:txBody>
      </p:sp>
      <p:pic>
        <p:nvPicPr>
          <p:cNvPr id="3074" name="Picture 2" descr="http://www.cs.cmu.edu/~pattis/15-1XX/15-200/lectures/exceptions/images/throwab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265" y="775138"/>
            <a:ext cx="5010150"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746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More about Exceptions</a:t>
            </a:r>
            <a:endParaRPr lang="en-US" dirty="0"/>
          </a:p>
        </p:txBody>
      </p:sp>
      <p:sp>
        <p:nvSpPr>
          <p:cNvPr id="3" name="TextBox 2"/>
          <p:cNvSpPr txBox="1"/>
          <p:nvPr/>
        </p:nvSpPr>
        <p:spPr>
          <a:xfrm>
            <a:off x="564204" y="907915"/>
            <a:ext cx="8138809" cy="923330"/>
          </a:xfrm>
          <a:prstGeom prst="rect">
            <a:avLst/>
          </a:prstGeom>
          <a:noFill/>
        </p:spPr>
        <p:txBody>
          <a:bodyPr wrap="square" rtlCol="0">
            <a:spAutoFit/>
          </a:bodyPr>
          <a:lstStyle/>
          <a:p>
            <a:pPr marL="285750" indent="-285750">
              <a:buFont typeface="Wingdings" panose="05000000000000000000" pitchFamily="2" charset="2"/>
              <a:buChar char="§"/>
            </a:pPr>
            <a:r>
              <a:rPr lang="pt-BR" dirty="0" smtClean="0">
                <a:solidFill>
                  <a:schemeClr val="tx1">
                    <a:lumMod val="50000"/>
                    <a:lumOff val="50000"/>
                  </a:schemeClr>
                </a:solidFill>
              </a:rPr>
              <a:t>Catching</a:t>
            </a:r>
          </a:p>
          <a:p>
            <a:pPr marL="285750" indent="-285750">
              <a:buFont typeface="Wingdings" panose="05000000000000000000" pitchFamily="2" charset="2"/>
              <a:buChar char="§"/>
            </a:pPr>
            <a:r>
              <a:rPr lang="pt-BR" dirty="0" smtClean="0">
                <a:solidFill>
                  <a:schemeClr val="tx1">
                    <a:lumMod val="50000"/>
                    <a:lumOff val="50000"/>
                  </a:schemeClr>
                </a:solidFill>
              </a:rPr>
              <a:t>Handling</a:t>
            </a:r>
          </a:p>
          <a:p>
            <a:pPr marL="285750" indent="-285750">
              <a:buFont typeface="Wingdings" panose="05000000000000000000" pitchFamily="2" charset="2"/>
              <a:buChar char="§"/>
            </a:pPr>
            <a:r>
              <a:rPr lang="pt-BR" dirty="0" smtClean="0">
                <a:solidFill>
                  <a:schemeClr val="tx1">
                    <a:lumMod val="50000"/>
                    <a:lumOff val="50000"/>
                  </a:schemeClr>
                </a:solidFill>
              </a:rPr>
              <a:t>Creating</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89552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Files</a:t>
            </a:r>
            <a:endParaRPr lang="en-US" dirty="0"/>
          </a:p>
        </p:txBody>
      </p:sp>
    </p:spTree>
    <p:extLst>
      <p:ext uri="{BB962C8B-B14F-4D97-AF65-F5344CB8AC3E}">
        <p14:creationId xmlns:p14="http://schemas.microsoft.com/office/powerpoint/2010/main" val="3563544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Is JAVA Dead?</a:t>
            </a:r>
            <a:endParaRPr lang="en-US" dirty="0"/>
          </a:p>
        </p:txBody>
      </p:sp>
    </p:spTree>
    <p:extLst>
      <p:ext uri="{BB962C8B-B14F-4D97-AF65-F5344CB8AC3E}">
        <p14:creationId xmlns:p14="http://schemas.microsoft.com/office/powerpoint/2010/main" val="18130626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JAVA I/O – 5 minutes overview</a:t>
            </a:r>
            <a:endParaRPr lang="en-US" dirty="0"/>
          </a:p>
        </p:txBody>
      </p:sp>
      <p:sp>
        <p:nvSpPr>
          <p:cNvPr id="3" name="TextBox 2"/>
          <p:cNvSpPr txBox="1"/>
          <p:nvPr/>
        </p:nvSpPr>
        <p:spPr>
          <a:xfrm>
            <a:off x="564204" y="907915"/>
            <a:ext cx="8138809" cy="2308324"/>
          </a:xfrm>
          <a:prstGeom prst="rect">
            <a:avLst/>
          </a:prstGeom>
          <a:noFill/>
        </p:spPr>
        <p:txBody>
          <a:bodyPr wrap="square" rtlCol="0">
            <a:spAutoFit/>
          </a:bodyPr>
          <a:lstStyle/>
          <a:p>
            <a:pPr marL="285750" indent="-285750">
              <a:buFont typeface="Wingdings" panose="05000000000000000000" pitchFamily="2" charset="2"/>
              <a:buChar char="§"/>
            </a:pPr>
            <a:r>
              <a:rPr lang="pt-BR" dirty="0" smtClean="0">
                <a:solidFill>
                  <a:schemeClr val="tx1">
                    <a:lumMod val="50000"/>
                    <a:lumOff val="50000"/>
                  </a:schemeClr>
                </a:solidFill>
              </a:rPr>
              <a:t>File CRUD</a:t>
            </a:r>
          </a:p>
          <a:p>
            <a:pPr marL="285750" indent="-285750">
              <a:buFont typeface="Wingdings" panose="05000000000000000000" pitchFamily="2" charset="2"/>
              <a:buChar char="§"/>
            </a:pPr>
            <a:r>
              <a:rPr lang="pt-BR" dirty="0" smtClean="0">
                <a:solidFill>
                  <a:schemeClr val="tx1">
                    <a:lumMod val="50000"/>
                    <a:lumOff val="50000"/>
                  </a:schemeClr>
                </a:solidFill>
              </a:rPr>
              <a:t>Check if a file exists</a:t>
            </a:r>
          </a:p>
          <a:p>
            <a:pPr marL="285750" indent="-285750">
              <a:buFont typeface="Wingdings" panose="05000000000000000000" pitchFamily="2" charset="2"/>
              <a:buChar char="§"/>
            </a:pPr>
            <a:r>
              <a:rPr lang="pt-BR" dirty="0" smtClean="0">
                <a:solidFill>
                  <a:schemeClr val="tx1">
                    <a:lumMod val="50000"/>
                    <a:lumOff val="50000"/>
                  </a:schemeClr>
                </a:solidFill>
              </a:rPr>
              <a:t>Construct a file path</a:t>
            </a:r>
          </a:p>
          <a:p>
            <a:pPr marL="285750" indent="-285750">
              <a:buFont typeface="Wingdings" panose="05000000000000000000" pitchFamily="2" charset="2"/>
              <a:buChar char="§"/>
            </a:pPr>
            <a:r>
              <a:rPr lang="pt-BR" dirty="0" smtClean="0">
                <a:solidFill>
                  <a:schemeClr val="tx1">
                    <a:lumMod val="50000"/>
                    <a:lumOff val="50000"/>
                  </a:schemeClr>
                </a:solidFill>
              </a:rPr>
              <a:t>Set the file permitions</a:t>
            </a:r>
          </a:p>
          <a:p>
            <a:pPr marL="285750" indent="-285750">
              <a:buFont typeface="Wingdings" panose="05000000000000000000" pitchFamily="2" charset="2"/>
              <a:buChar char="§"/>
            </a:pPr>
            <a:r>
              <a:rPr lang="pt-BR" dirty="0" smtClean="0">
                <a:solidFill>
                  <a:schemeClr val="tx1">
                    <a:lumMod val="50000"/>
                    <a:lumOff val="50000"/>
                  </a:schemeClr>
                </a:solidFill>
              </a:rPr>
              <a:t>BufferedReader</a:t>
            </a:r>
          </a:p>
          <a:p>
            <a:pPr marL="285750" indent="-285750">
              <a:buFont typeface="Wingdings" panose="05000000000000000000" pitchFamily="2" charset="2"/>
              <a:buChar char="§"/>
            </a:pPr>
            <a:r>
              <a:rPr lang="pt-BR" dirty="0" smtClean="0">
                <a:solidFill>
                  <a:schemeClr val="tx1">
                    <a:lumMod val="50000"/>
                    <a:lumOff val="50000"/>
                  </a:schemeClr>
                </a:solidFill>
              </a:rPr>
              <a:t>BufferedWriter</a:t>
            </a:r>
          </a:p>
          <a:p>
            <a:pPr marL="285750" indent="-285750">
              <a:buFont typeface="Wingdings" panose="05000000000000000000" pitchFamily="2" charset="2"/>
              <a:buChar char="§"/>
            </a:pPr>
            <a:r>
              <a:rPr lang="pt-BR" dirty="0" smtClean="0">
                <a:solidFill>
                  <a:schemeClr val="tx1">
                    <a:lumMod val="50000"/>
                    <a:lumOff val="50000"/>
                  </a:schemeClr>
                </a:solidFill>
              </a:rPr>
              <a:t>What are the directories?</a:t>
            </a:r>
          </a:p>
          <a:p>
            <a:pPr marL="285750" indent="-285750">
              <a:buFont typeface="Wingdings" panose="05000000000000000000" pitchFamily="2" charset="2"/>
              <a:buChar char="§"/>
            </a:pPr>
            <a:r>
              <a:rPr lang="pt-BR" dirty="0" smtClean="0">
                <a:solidFill>
                  <a:schemeClr val="tx1">
                    <a:lumMod val="50000"/>
                    <a:lumOff val="50000"/>
                  </a:schemeClr>
                </a:solidFill>
              </a:rPr>
              <a:t>Copy and Move a </a:t>
            </a:r>
            <a:r>
              <a:rPr lang="pt-BR" dirty="0" smtClean="0">
                <a:solidFill>
                  <a:schemeClr val="tx1">
                    <a:lumMod val="50000"/>
                    <a:lumOff val="50000"/>
                  </a:schemeClr>
                </a:solidFill>
              </a:rPr>
              <a:t>file</a:t>
            </a:r>
            <a:endParaRPr lang="pt-BR" dirty="0" smtClean="0">
              <a:solidFill>
                <a:schemeClr val="tx1">
                  <a:lumMod val="50000"/>
                  <a:lumOff val="50000"/>
                </a:schemeClr>
              </a:solidFill>
            </a:endParaRPr>
          </a:p>
        </p:txBody>
      </p:sp>
    </p:spTree>
    <p:extLst>
      <p:ext uri="{BB962C8B-B14F-4D97-AF65-F5344CB8AC3E}">
        <p14:creationId xmlns:p14="http://schemas.microsoft.com/office/powerpoint/2010/main" val="8716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JAVA Security </a:t>
            </a:r>
            <a:r>
              <a:rPr lang="pt-BR" sz="2800" i="1" dirty="0" smtClean="0"/>
              <a:t>Just a litle candy for you all...</a:t>
            </a:r>
            <a:endParaRPr lang="en-US" sz="2800" i="1" dirty="0"/>
          </a:p>
        </p:txBody>
      </p:sp>
    </p:spTree>
    <p:extLst>
      <p:ext uri="{BB962C8B-B14F-4D97-AF65-F5344CB8AC3E}">
        <p14:creationId xmlns:p14="http://schemas.microsoft.com/office/powerpoint/2010/main" val="5852815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90145"/>
          </a:xfrm>
        </p:spPr>
        <p:txBody>
          <a:bodyPr/>
          <a:lstStyle/>
          <a:p>
            <a:r>
              <a:rPr lang="pt-BR" dirty="0" smtClean="0"/>
              <a:t>Message Digest Class</a:t>
            </a:r>
            <a:endParaRPr lang="en-US" dirty="0"/>
          </a:p>
        </p:txBody>
      </p:sp>
      <p:sp>
        <p:nvSpPr>
          <p:cNvPr id="3" name="TextBox 2"/>
          <p:cNvSpPr txBox="1"/>
          <p:nvPr/>
        </p:nvSpPr>
        <p:spPr>
          <a:xfrm>
            <a:off x="182880" y="907915"/>
            <a:ext cx="8520133" cy="3139321"/>
          </a:xfrm>
          <a:prstGeom prst="rect">
            <a:avLst/>
          </a:prstGeom>
          <a:noFill/>
        </p:spPr>
        <p:txBody>
          <a:bodyPr wrap="square" rtlCol="0">
            <a:spAutoFit/>
          </a:bodyPr>
          <a:lstStyle/>
          <a:p>
            <a:pPr algn="just"/>
            <a:r>
              <a:rPr lang="pt-BR" dirty="0" smtClean="0">
                <a:solidFill>
                  <a:schemeClr val="tx1">
                    <a:lumMod val="50000"/>
                    <a:lumOff val="50000"/>
                  </a:schemeClr>
                </a:solidFill>
              </a:rPr>
              <a:t>This class provides applications the functionality of a message digest algorithm, such as SHA-1, SHA-256, MD5.</a:t>
            </a:r>
          </a:p>
          <a:p>
            <a:pPr algn="just"/>
            <a:r>
              <a:rPr lang="pt-BR" dirty="0" smtClean="0">
                <a:solidFill>
                  <a:schemeClr val="tx1">
                    <a:lumMod val="50000"/>
                    <a:lumOff val="50000"/>
                  </a:schemeClr>
                </a:solidFill>
              </a:rPr>
              <a:t>Message digest are secure one-way hash fucntions that take arbitrary-sized data and output a fixed-lenght hash value.</a:t>
            </a:r>
          </a:p>
          <a:p>
            <a:pPr algn="just"/>
            <a:r>
              <a:rPr lang="pt-BR" dirty="0" smtClean="0">
                <a:solidFill>
                  <a:schemeClr val="tx1">
                    <a:lumMod val="50000"/>
                    <a:lumOff val="50000"/>
                  </a:schemeClr>
                </a:solidFill>
              </a:rPr>
              <a:t>A MessageDigest object starts out initialized. The data is processed through it using the update methods. At any point reset can be called to reset the digest. Once all the data to be updated has been updated, on of digest methods should be called to complete the hash computation.</a:t>
            </a:r>
          </a:p>
          <a:p>
            <a:pPr algn="just"/>
            <a:r>
              <a:rPr lang="pt-BR" dirty="0" smtClean="0">
                <a:solidFill>
                  <a:schemeClr val="tx1">
                    <a:lumMod val="50000"/>
                    <a:lumOff val="50000"/>
                  </a:schemeClr>
                </a:solidFill>
              </a:rPr>
              <a:t>The digest method can be called once for a given number of updates.</a:t>
            </a:r>
          </a:p>
          <a:p>
            <a:pPr algn="just"/>
            <a:r>
              <a:rPr lang="pt-BR" dirty="0" smtClean="0">
                <a:solidFill>
                  <a:schemeClr val="tx1">
                    <a:lumMod val="50000"/>
                    <a:lumOff val="50000"/>
                  </a:schemeClr>
                </a:solidFill>
              </a:rPr>
              <a:t>After digest has been called, the MessageDigest object is reset to its initialized state.</a:t>
            </a:r>
            <a:endParaRPr lang="pt-BR" dirty="0" smtClean="0">
              <a:solidFill>
                <a:schemeClr val="tx1">
                  <a:lumMod val="50000"/>
                  <a:lumOff val="50000"/>
                </a:schemeClr>
              </a:solidFill>
            </a:endParaRPr>
          </a:p>
        </p:txBody>
      </p:sp>
    </p:spTree>
    <p:extLst>
      <p:ext uri="{BB962C8B-B14F-4D97-AF65-F5344CB8AC3E}">
        <p14:creationId xmlns:p14="http://schemas.microsoft.com/office/powerpoint/2010/main" val="22319258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68215"/>
          </a:xfrm>
        </p:spPr>
        <p:txBody>
          <a:bodyPr/>
          <a:lstStyle/>
          <a:p>
            <a:r>
              <a:rPr lang="pt-BR" dirty="0" smtClean="0"/>
              <a:t>Simple security structure using hash and MessageDigest</a:t>
            </a:r>
            <a:endParaRPr lang="en-US" dirty="0"/>
          </a:p>
        </p:txBody>
      </p:sp>
      <p:pic>
        <p:nvPicPr>
          <p:cNvPr id="1026"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225" y="1047176"/>
            <a:ext cx="5844295" cy="281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604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99403"/>
          </a:xfrm>
        </p:spPr>
        <p:txBody>
          <a:bodyPr/>
          <a:lstStyle/>
          <a:p>
            <a:r>
              <a:rPr lang="pt-BR" dirty="0" smtClean="0"/>
              <a:t>Obtaining a hash from a file</a:t>
            </a:r>
            <a:endParaRPr lang="en-US" dirty="0"/>
          </a:p>
        </p:txBody>
      </p:sp>
      <p:sp>
        <p:nvSpPr>
          <p:cNvPr id="4" name="TextBox 3"/>
          <p:cNvSpPr txBox="1"/>
          <p:nvPr/>
        </p:nvSpPr>
        <p:spPr>
          <a:xfrm>
            <a:off x="295422" y="794825"/>
            <a:ext cx="8546123" cy="646331"/>
          </a:xfrm>
          <a:prstGeom prst="rect">
            <a:avLst/>
          </a:prstGeom>
          <a:noFill/>
        </p:spPr>
        <p:txBody>
          <a:bodyPr wrap="square" rtlCol="0">
            <a:spAutoFit/>
          </a:bodyPr>
          <a:lstStyle/>
          <a:p>
            <a:pPr algn="ctr"/>
            <a:r>
              <a:rPr lang="pt-BR" dirty="0" smtClean="0">
                <a:solidFill>
                  <a:schemeClr val="tx1">
                    <a:lumMod val="50000"/>
                    <a:lumOff val="50000"/>
                  </a:schemeClr>
                </a:solidFill>
              </a:rPr>
              <a:t>The Hash is a mathematical cryptographic method to protect the integrity of some data!</a:t>
            </a:r>
            <a:endParaRPr lang="en-US" dirty="0" smtClean="0">
              <a:solidFill>
                <a:schemeClr val="tx1">
                  <a:lumMod val="50000"/>
                  <a:lumOff val="50000"/>
                </a:schemeClr>
              </a:solidFill>
            </a:endParaRPr>
          </a:p>
        </p:txBody>
      </p:sp>
      <p:sp>
        <p:nvSpPr>
          <p:cNvPr id="5" name="TextBox 4"/>
          <p:cNvSpPr txBox="1"/>
          <p:nvPr/>
        </p:nvSpPr>
        <p:spPr>
          <a:xfrm>
            <a:off x="745588" y="2328203"/>
            <a:ext cx="7884941" cy="1200329"/>
          </a:xfrm>
          <a:prstGeom prst="rect">
            <a:avLst/>
          </a:prstGeom>
          <a:noFill/>
        </p:spPr>
        <p:txBody>
          <a:bodyPr wrap="square" rtlCol="0">
            <a:spAutoFit/>
          </a:bodyPr>
          <a:lstStyle/>
          <a:p>
            <a:r>
              <a:rPr lang="pt-BR" dirty="0" smtClean="0">
                <a:solidFill>
                  <a:schemeClr val="tx1">
                    <a:lumMod val="50000"/>
                    <a:lumOff val="50000"/>
                  </a:schemeClr>
                </a:solidFill>
              </a:rPr>
              <a:t>You can study Hash Functions here:</a:t>
            </a:r>
          </a:p>
          <a:p>
            <a:endParaRPr lang="pt-BR" dirty="0">
              <a:solidFill>
                <a:schemeClr val="tx1">
                  <a:lumMod val="50000"/>
                  <a:lumOff val="50000"/>
                </a:schemeClr>
              </a:solidFill>
            </a:endParaRPr>
          </a:p>
          <a:p>
            <a:r>
              <a:rPr lang="en-US" dirty="0">
                <a:solidFill>
                  <a:schemeClr val="tx1">
                    <a:lumMod val="50000"/>
                    <a:lumOff val="50000"/>
                  </a:schemeClr>
                </a:solidFill>
              </a:rPr>
              <a:t>https://www.cs.hmc.edu/~geoff/classes/hmc.cs070.200101/homework10/hashfuncs.html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769055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Talking about study</a:t>
            </a:r>
            <a:endParaRPr lang="en-US" dirty="0"/>
          </a:p>
        </p:txBody>
      </p:sp>
    </p:spTree>
    <p:extLst>
      <p:ext uri="{BB962C8B-B14F-4D97-AF65-F5344CB8AC3E}">
        <p14:creationId xmlns:p14="http://schemas.microsoft.com/office/powerpoint/2010/main" val="25446671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622"/>
            <a:ext cx="3200400" cy="909593"/>
          </a:xfrm>
        </p:spPr>
        <p:txBody>
          <a:bodyPr/>
          <a:lstStyle/>
          <a:p>
            <a:r>
              <a:rPr lang="pt-BR" dirty="0" smtClean="0"/>
              <a:t>Bibliography</a:t>
            </a:r>
            <a:endParaRPr lang="en-US" dirty="0"/>
          </a:p>
        </p:txBody>
      </p:sp>
      <p:sp>
        <p:nvSpPr>
          <p:cNvPr id="4" name="TextBox 3"/>
          <p:cNvSpPr txBox="1"/>
          <p:nvPr/>
        </p:nvSpPr>
        <p:spPr>
          <a:xfrm>
            <a:off x="154745" y="717452"/>
            <a:ext cx="8714935"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lumMod val="75000"/>
                    <a:lumOff val="25000"/>
                  </a:schemeClr>
                </a:solidFill>
                <a:hlinkClick r:id="rId2"/>
              </a:rPr>
              <a:t>https://docs.oracle.com/javase/8/docs</a:t>
            </a:r>
            <a:r>
              <a:rPr lang="en-US" dirty="0" smtClean="0">
                <a:solidFill>
                  <a:schemeClr val="tx1">
                    <a:lumMod val="75000"/>
                    <a:lumOff val="25000"/>
                  </a:schemeClr>
                </a:solidFill>
                <a:hlinkClick r:id="rId2"/>
              </a:rPr>
              <a:t>/</a:t>
            </a:r>
            <a:endParaRPr lang="en-US" dirty="0" smtClean="0">
              <a:solidFill>
                <a:schemeClr val="tx1">
                  <a:lumMod val="75000"/>
                  <a:lumOff val="25000"/>
                </a:schemeClr>
              </a:solidFill>
            </a:endParaRPr>
          </a:p>
          <a:p>
            <a:pPr marL="285750" indent="-285750">
              <a:buFont typeface="Wingdings" panose="05000000000000000000" pitchFamily="2" charset="2"/>
              <a:buChar char="§"/>
            </a:pPr>
            <a:r>
              <a:rPr lang="en-US" dirty="0">
                <a:solidFill>
                  <a:schemeClr val="tx1">
                    <a:lumMod val="75000"/>
                    <a:lumOff val="25000"/>
                  </a:schemeClr>
                </a:solidFill>
                <a:hlinkClick r:id="rId3"/>
              </a:rPr>
              <a:t>http://www.java2s.com/Tutorials</a:t>
            </a:r>
            <a:r>
              <a:rPr lang="en-US" dirty="0" smtClean="0">
                <a:solidFill>
                  <a:schemeClr val="tx1">
                    <a:lumMod val="75000"/>
                    <a:lumOff val="25000"/>
                  </a:schemeClr>
                </a:solidFill>
                <a:hlinkClick r:id="rId3"/>
              </a:rPr>
              <a:t>/</a:t>
            </a:r>
            <a:endParaRPr lang="en-US" dirty="0" smtClean="0">
              <a:solidFill>
                <a:schemeClr val="tx1">
                  <a:lumMod val="75000"/>
                  <a:lumOff val="25000"/>
                </a:schemeClr>
              </a:solidFill>
            </a:endParaRPr>
          </a:p>
          <a:p>
            <a:pPr marL="285750" indent="-285750">
              <a:buFont typeface="Wingdings" panose="05000000000000000000" pitchFamily="2" charset="2"/>
              <a:buChar char="§"/>
            </a:pPr>
            <a:r>
              <a:rPr lang="en-US" dirty="0">
                <a:solidFill>
                  <a:schemeClr val="tx1">
                    <a:lumMod val="75000"/>
                    <a:lumOff val="25000"/>
                  </a:schemeClr>
                </a:solidFill>
                <a:hlinkClick r:id="rId4"/>
              </a:rPr>
              <a:t>https://www.cs.hmc.edu/~</a:t>
            </a:r>
            <a:r>
              <a:rPr lang="en-US" dirty="0" smtClean="0">
                <a:solidFill>
                  <a:schemeClr val="tx1">
                    <a:lumMod val="75000"/>
                    <a:lumOff val="25000"/>
                  </a:schemeClr>
                </a:solidFill>
                <a:hlinkClick r:id="rId4"/>
              </a:rPr>
              <a:t>geoff/classes/hmc.cs070.200101/homework10/hashfuncs.html</a:t>
            </a:r>
            <a:endParaRPr lang="en-US" dirty="0" smtClean="0">
              <a:solidFill>
                <a:schemeClr val="tx1">
                  <a:lumMod val="75000"/>
                  <a:lumOff val="25000"/>
                </a:schemeClr>
              </a:solidFill>
            </a:endParaRPr>
          </a:p>
          <a:p>
            <a:pPr marL="285750" indent="-285750">
              <a:buFont typeface="Wingdings" panose="05000000000000000000" pitchFamily="2" charset="2"/>
              <a:buChar char="§"/>
            </a:pPr>
            <a:r>
              <a:rPr lang="en-US" b="1" dirty="0" smtClean="0">
                <a:solidFill>
                  <a:schemeClr val="tx1">
                    <a:lumMod val="75000"/>
                    <a:lumOff val="25000"/>
                  </a:schemeClr>
                </a:solidFill>
              </a:rPr>
              <a:t>Bates, Bert; Sierra, Kathy. “Head </a:t>
            </a:r>
            <a:r>
              <a:rPr lang="en-US" b="1" dirty="0">
                <a:solidFill>
                  <a:schemeClr val="tx1">
                    <a:lumMod val="75000"/>
                    <a:lumOff val="25000"/>
                  </a:schemeClr>
                </a:solidFill>
              </a:rPr>
              <a:t>First Java, 2nd </a:t>
            </a:r>
            <a:r>
              <a:rPr lang="en-US" b="1" dirty="0" smtClean="0">
                <a:solidFill>
                  <a:schemeClr val="tx1">
                    <a:lumMod val="75000"/>
                    <a:lumOff val="25000"/>
                  </a:schemeClr>
                </a:solidFill>
              </a:rPr>
              <a:t>Edition”; O’Reilly Media.</a:t>
            </a:r>
          </a:p>
          <a:p>
            <a:pPr marL="285750" indent="-285750">
              <a:buFont typeface="Wingdings" panose="05000000000000000000" pitchFamily="2" charset="2"/>
              <a:buChar char="§"/>
            </a:pPr>
            <a:r>
              <a:rPr lang="pt-BR" b="1" dirty="0" smtClean="0">
                <a:solidFill>
                  <a:schemeClr val="tx1">
                    <a:lumMod val="75000"/>
                    <a:lumOff val="25000"/>
                  </a:schemeClr>
                </a:solidFill>
              </a:rPr>
              <a:t>Bloch’s, Joshua; “Effective Java Programming Language Guide”.</a:t>
            </a:r>
          </a:p>
          <a:p>
            <a:pPr marL="285750" indent="-285750">
              <a:buFont typeface="Wingdings" panose="05000000000000000000" pitchFamily="2" charset="2"/>
              <a:buChar char="§"/>
            </a:pPr>
            <a:r>
              <a:rPr lang="en-US" b="1" dirty="0">
                <a:solidFill>
                  <a:schemeClr val="tx1">
                    <a:lumMod val="75000"/>
                    <a:lumOff val="25000"/>
                  </a:schemeClr>
                </a:solidFill>
              </a:rPr>
              <a:t>http://www.mkyong.com/</a:t>
            </a:r>
            <a:endParaRPr lang="en-US" b="1" dirty="0">
              <a:solidFill>
                <a:schemeClr val="tx1">
                  <a:lumMod val="75000"/>
                  <a:lumOff val="25000"/>
                </a:schemeClr>
              </a:solidFill>
            </a:endParaRPr>
          </a:p>
          <a:p>
            <a:pPr marL="285750" indent="-285750">
              <a:buFont typeface="Wingdings" panose="05000000000000000000" pitchFamily="2" charset="2"/>
              <a:buChar char="§"/>
            </a:pP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79390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Thank you for your time!</a:t>
            </a:r>
            <a:endParaRPr lang="en-US" dirty="0"/>
          </a:p>
        </p:txBody>
      </p:sp>
      <p:sp>
        <p:nvSpPr>
          <p:cNvPr id="3" name="Subtitle 2"/>
          <p:cNvSpPr>
            <a:spLocks noGrp="1"/>
          </p:cNvSpPr>
          <p:nvPr>
            <p:ph type="subTitle" idx="1"/>
          </p:nvPr>
        </p:nvSpPr>
        <p:spPr/>
        <p:txBody>
          <a:bodyPr/>
          <a:lstStyle/>
          <a:p>
            <a:r>
              <a:rPr lang="pt-BR" dirty="0" smtClean="0"/>
              <a:t>Douglas S. Bonafé</a:t>
            </a:r>
            <a:endParaRPr lang="en-US" dirty="0"/>
          </a:p>
        </p:txBody>
      </p:sp>
      <p:sp>
        <p:nvSpPr>
          <p:cNvPr id="4" name="Text Placeholder 3"/>
          <p:cNvSpPr>
            <a:spLocks noGrp="1"/>
          </p:cNvSpPr>
          <p:nvPr>
            <p:ph type="body" sz="quarter" idx="10"/>
          </p:nvPr>
        </p:nvSpPr>
        <p:spPr/>
        <p:txBody>
          <a:bodyPr/>
          <a:lstStyle/>
          <a:p>
            <a:r>
              <a:rPr lang="pt-BR" dirty="0" smtClean="0"/>
              <a:t>SET</a:t>
            </a:r>
            <a:endParaRPr lang="en-US" dirty="0"/>
          </a:p>
        </p:txBody>
      </p:sp>
      <p:sp>
        <p:nvSpPr>
          <p:cNvPr id="5" name="Text Placeholder 4"/>
          <p:cNvSpPr>
            <a:spLocks noGrp="1"/>
          </p:cNvSpPr>
          <p:nvPr>
            <p:ph type="body" sz="quarter" idx="36"/>
          </p:nvPr>
        </p:nvSpPr>
        <p:spPr/>
        <p:txBody>
          <a:bodyPr/>
          <a:lstStyle/>
          <a:p>
            <a:r>
              <a:rPr lang="pt-BR" dirty="0" smtClean="0"/>
              <a:t>Douglas.Bonafe@Wipro.com</a:t>
            </a:r>
            <a:endParaRPr lang="en-US" dirty="0"/>
          </a:p>
        </p:txBody>
      </p:sp>
      <p:sp>
        <p:nvSpPr>
          <p:cNvPr id="6" name="Text Placeholder 5"/>
          <p:cNvSpPr>
            <a:spLocks noGrp="1"/>
          </p:cNvSpPr>
          <p:nvPr>
            <p:ph type="body" sz="quarter" idx="38"/>
          </p:nvPr>
        </p:nvSpPr>
        <p:spPr/>
        <p:txBody>
          <a:bodyPr/>
          <a:lstStyle/>
          <a:p>
            <a:r>
              <a:rPr lang="pt-BR" dirty="0" smtClean="0"/>
              <a:t>Douglas.Bonafe@Mastercard.com</a:t>
            </a:r>
            <a:endParaRPr lang="en-US" dirty="0"/>
          </a:p>
        </p:txBody>
      </p:sp>
    </p:spTree>
    <p:extLst>
      <p:ext uri="{BB962C8B-B14F-4D97-AF65-F5344CB8AC3E}">
        <p14:creationId xmlns:p14="http://schemas.microsoft.com/office/powerpoint/2010/main" val="3896755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4255" y="1971473"/>
            <a:ext cx="2028825" cy="2505075"/>
          </a:xfrm>
          <a:prstGeom prst="rect">
            <a:avLst/>
          </a:prstGeom>
        </p:spPr>
      </p:pic>
      <p:pic>
        <p:nvPicPr>
          <p:cNvPr id="1028" name="Picture 4" descr="http://stormpath.com/wp-content/uploads/2016/06/2016-06-14_15-17-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499" y="1792170"/>
            <a:ext cx="5126501" cy="26728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25040" y="228600"/>
            <a:ext cx="6804660" cy="1200329"/>
          </a:xfrm>
          <a:prstGeom prst="rect">
            <a:avLst/>
          </a:prstGeom>
          <a:noFill/>
        </p:spPr>
        <p:txBody>
          <a:bodyPr wrap="square" rtlCol="0">
            <a:spAutoFit/>
          </a:bodyPr>
          <a:lstStyle/>
          <a:p>
            <a:pPr marL="285750" indent="-285750" algn="just">
              <a:buFont typeface="Arial" panose="020B0604020202020204" pitchFamily="34" charset="0"/>
              <a:buChar char="•"/>
            </a:pPr>
            <a:r>
              <a:rPr lang="pt-BR" dirty="0" smtClean="0">
                <a:solidFill>
                  <a:schemeClr val="tx1">
                    <a:lumMod val="50000"/>
                    <a:lumOff val="50000"/>
                  </a:schemeClr>
                </a:solidFill>
              </a:rPr>
              <a:t>While newer languages grab the headlines, TIOBE ranked JAVA as its top language of 2015, and currently enjoying 5% growth in use since 2014!!!</a:t>
            </a:r>
          </a:p>
          <a:p>
            <a:pPr marL="285750" indent="-285750" algn="just">
              <a:buFont typeface="Arial" panose="020B0604020202020204" pitchFamily="34" charset="0"/>
              <a:buChar char="•"/>
            </a:pPr>
            <a:r>
              <a:rPr lang="pt-BR" dirty="0" smtClean="0">
                <a:solidFill>
                  <a:schemeClr val="tx1">
                    <a:lumMod val="50000"/>
                    <a:lumOff val="50000"/>
                  </a:schemeClr>
                </a:solidFill>
              </a:rPr>
              <a:t>Dominance: Java 8, Spring Boot</a:t>
            </a:r>
            <a:endParaRPr lang="en-US" dirty="0" smtClean="0">
              <a:solidFill>
                <a:schemeClr val="tx1">
                  <a:lumMod val="50000"/>
                  <a:lumOff val="50000"/>
                </a:schemeClr>
              </a:solidFill>
            </a:endParaRPr>
          </a:p>
        </p:txBody>
      </p:sp>
      <p:sp>
        <p:nvSpPr>
          <p:cNvPr id="8" name="TextBox 7"/>
          <p:cNvSpPr txBox="1"/>
          <p:nvPr/>
        </p:nvSpPr>
        <p:spPr>
          <a:xfrm>
            <a:off x="2537589" y="1971473"/>
            <a:ext cx="1295400" cy="2215991"/>
          </a:xfrm>
          <a:prstGeom prst="rect">
            <a:avLst/>
          </a:prstGeom>
          <a:noFill/>
        </p:spPr>
        <p:txBody>
          <a:bodyPr wrap="square" rtlCol="0">
            <a:spAutoFit/>
          </a:bodyPr>
          <a:lstStyle/>
          <a:p>
            <a:pPr algn="ctr"/>
            <a:r>
              <a:rPr lang="pt-BR" sz="13800" dirty="0" smtClean="0">
                <a:solidFill>
                  <a:srgbClr val="1B8EC5"/>
                </a:solidFill>
                <a:latin typeface="Berlin Sans FB Demi" panose="020E0802020502020306" pitchFamily="34" charset="0"/>
              </a:rPr>
              <a:t>?</a:t>
            </a:r>
            <a:endParaRPr lang="en-US" sz="13800" dirty="0" smtClean="0">
              <a:solidFill>
                <a:srgbClr val="1B8EC5"/>
              </a:solidFill>
              <a:latin typeface="Berlin Sans FB Demi" panose="020E0802020502020306" pitchFamily="34" charset="0"/>
            </a:endParaRPr>
          </a:p>
        </p:txBody>
      </p:sp>
    </p:spTree>
    <p:extLst>
      <p:ext uri="{BB962C8B-B14F-4D97-AF65-F5344CB8AC3E}">
        <p14:creationId xmlns:p14="http://schemas.microsoft.com/office/powerpoint/2010/main" val="163420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pt-BR" dirty="0" smtClean="0"/>
              <a:t>Java</a:t>
            </a:r>
            <a:br>
              <a:rPr lang="pt-BR" dirty="0" smtClean="0"/>
            </a:br>
            <a:r>
              <a:rPr lang="pt-BR" dirty="0" smtClean="0"/>
              <a:t>Ecosystem</a:t>
            </a:r>
            <a:endParaRPr lang="en-US" dirty="0"/>
          </a:p>
        </p:txBody>
      </p:sp>
      <p:sp>
        <p:nvSpPr>
          <p:cNvPr id="4" name="TextBox 3"/>
          <p:cNvSpPr txBox="1"/>
          <p:nvPr/>
        </p:nvSpPr>
        <p:spPr>
          <a:xfrm>
            <a:off x="4274820" y="0"/>
            <a:ext cx="4678680" cy="4770537"/>
          </a:xfrm>
          <a:prstGeom prst="rect">
            <a:avLst/>
          </a:prstGeom>
          <a:noFill/>
        </p:spPr>
        <p:txBody>
          <a:bodyPr wrap="square" rtlCol="0">
            <a:spAutoFit/>
          </a:bodyPr>
          <a:lstStyle/>
          <a:p>
            <a:pPr marL="285750" indent="-285750" algn="just">
              <a:buFont typeface="Wingdings" panose="05000000000000000000" pitchFamily="2" charset="2"/>
              <a:buChar char="§"/>
            </a:pPr>
            <a:r>
              <a:rPr lang="pt-BR" sz="1600" dirty="0" smtClean="0">
                <a:solidFill>
                  <a:schemeClr val="tx1">
                    <a:lumMod val="50000"/>
                    <a:lumOff val="50000"/>
                  </a:schemeClr>
                </a:solidFill>
              </a:rPr>
              <a:t>JVM </a:t>
            </a:r>
            <a:r>
              <a:rPr lang="pt-BR" sz="1600" b="1" dirty="0" smtClean="0">
                <a:solidFill>
                  <a:schemeClr val="tx1">
                    <a:lumMod val="50000"/>
                    <a:lumOff val="50000"/>
                  </a:schemeClr>
                </a:solidFill>
              </a:rPr>
              <a:t>compiles</a:t>
            </a:r>
            <a:r>
              <a:rPr lang="pt-BR" sz="1600" dirty="0" smtClean="0">
                <a:solidFill>
                  <a:schemeClr val="tx1">
                    <a:lumMod val="50000"/>
                    <a:lumOff val="50000"/>
                  </a:schemeClr>
                </a:solidFill>
              </a:rPr>
              <a:t> codes into </a:t>
            </a:r>
            <a:r>
              <a:rPr lang="pt-BR" sz="1600" b="1" dirty="0" smtClean="0">
                <a:solidFill>
                  <a:schemeClr val="tx1">
                    <a:lumMod val="50000"/>
                    <a:lumOff val="50000"/>
                  </a:schemeClr>
                </a:solidFill>
              </a:rPr>
              <a:t>bytecodes</a:t>
            </a:r>
            <a:r>
              <a:rPr lang="pt-BR" sz="1600" dirty="0" smtClean="0">
                <a:solidFill>
                  <a:schemeClr val="tx1">
                    <a:lumMod val="50000"/>
                    <a:lumOff val="50000"/>
                  </a:schemeClr>
                </a:solidFill>
              </a:rPr>
              <a:t> that was interpreted by JVM, what allows your code to run in any architecture that supports JVM.</a:t>
            </a:r>
          </a:p>
          <a:p>
            <a:pPr marL="285750" indent="-285750" algn="just">
              <a:buFont typeface="Wingdings" panose="05000000000000000000" pitchFamily="2" charset="2"/>
              <a:buChar char="§"/>
            </a:pPr>
            <a:r>
              <a:rPr lang="pt-BR" sz="1600" dirty="0" smtClean="0">
                <a:solidFill>
                  <a:schemeClr val="tx1">
                    <a:lumMod val="50000"/>
                    <a:lumOff val="50000"/>
                  </a:schemeClr>
                </a:solidFill>
              </a:rPr>
              <a:t>“Write once, run everywhere!”</a:t>
            </a:r>
          </a:p>
          <a:p>
            <a:pPr algn="just"/>
            <a:endParaRPr lang="pt-BR" sz="1600" dirty="0" smtClean="0">
              <a:solidFill>
                <a:schemeClr val="tx1">
                  <a:lumMod val="50000"/>
                  <a:lumOff val="50000"/>
                </a:schemeClr>
              </a:solidFill>
            </a:endParaRPr>
          </a:p>
          <a:p>
            <a:pPr marL="285750" indent="-285750" algn="just">
              <a:buFont typeface="Wingdings" panose="05000000000000000000" pitchFamily="2" charset="2"/>
              <a:buChar char="§"/>
            </a:pPr>
            <a:r>
              <a:rPr lang="pt-BR" sz="1600" b="1" dirty="0" smtClean="0">
                <a:solidFill>
                  <a:schemeClr val="tx1">
                    <a:lumMod val="50000"/>
                    <a:lumOff val="50000"/>
                  </a:schemeClr>
                </a:solidFill>
              </a:rPr>
              <a:t>Android</a:t>
            </a:r>
            <a:r>
              <a:rPr lang="pt-BR" sz="1600" dirty="0" smtClean="0">
                <a:solidFill>
                  <a:schemeClr val="tx1">
                    <a:lumMod val="50000"/>
                    <a:lumOff val="50000"/>
                  </a:schemeClr>
                </a:solidFill>
              </a:rPr>
              <a:t>:</a:t>
            </a:r>
          </a:p>
          <a:p>
            <a:pPr marL="742950" lvl="1" indent="-285750" algn="just">
              <a:buFont typeface="Wingdings" panose="05000000000000000000" pitchFamily="2" charset="2"/>
              <a:buChar char="§"/>
            </a:pPr>
            <a:r>
              <a:rPr lang="pt-BR" sz="1600" dirty="0" smtClean="0">
                <a:solidFill>
                  <a:schemeClr val="tx1">
                    <a:lumMod val="50000"/>
                    <a:lumOff val="50000"/>
                  </a:schemeClr>
                </a:solidFill>
              </a:rPr>
              <a:t>JAVA allows the OS to run in a Virutal Machine. It doesn’t need to recompile for every device:</a:t>
            </a:r>
          </a:p>
          <a:p>
            <a:pPr marL="1200150" lvl="2" indent="-285750" algn="just">
              <a:buFont typeface="Wingdings" panose="05000000000000000000" pitchFamily="2" charset="2"/>
              <a:buChar char="§"/>
            </a:pPr>
            <a:r>
              <a:rPr lang="pt-BR" sz="1600" dirty="0" smtClean="0">
                <a:solidFill>
                  <a:schemeClr val="tx1">
                    <a:lumMod val="50000"/>
                    <a:lumOff val="50000"/>
                  </a:schemeClr>
                </a:solidFill>
              </a:rPr>
              <a:t>Stability</a:t>
            </a:r>
          </a:p>
          <a:p>
            <a:pPr marL="1200150" lvl="2" indent="-285750" algn="just">
              <a:buFont typeface="Wingdings" panose="05000000000000000000" pitchFamily="2" charset="2"/>
              <a:buChar char="§"/>
            </a:pPr>
            <a:r>
              <a:rPr lang="pt-BR" sz="1600" dirty="0" smtClean="0">
                <a:solidFill>
                  <a:schemeClr val="tx1">
                    <a:lumMod val="50000"/>
                    <a:lumOff val="50000"/>
                  </a:schemeClr>
                </a:solidFill>
              </a:rPr>
              <a:t>Usability</a:t>
            </a:r>
          </a:p>
          <a:p>
            <a:pPr lvl="2" algn="just"/>
            <a:endParaRPr lang="pt-BR" sz="1600" dirty="0" smtClean="0">
              <a:solidFill>
                <a:schemeClr val="tx1">
                  <a:lumMod val="50000"/>
                  <a:lumOff val="50000"/>
                </a:schemeClr>
              </a:solidFill>
            </a:endParaRPr>
          </a:p>
          <a:p>
            <a:pPr marL="285750" indent="-285750" algn="just">
              <a:buFont typeface="Wingdings" panose="05000000000000000000" pitchFamily="2" charset="2"/>
              <a:buChar char="§"/>
            </a:pPr>
            <a:r>
              <a:rPr lang="pt-BR" sz="1600" b="1" dirty="0" smtClean="0">
                <a:solidFill>
                  <a:schemeClr val="tx1">
                    <a:lumMod val="50000"/>
                    <a:lumOff val="50000"/>
                  </a:schemeClr>
                </a:solidFill>
              </a:rPr>
              <a:t>Flexibility</a:t>
            </a:r>
            <a:r>
              <a:rPr lang="pt-BR" sz="1600" dirty="0" smtClean="0">
                <a:solidFill>
                  <a:schemeClr val="tx1">
                    <a:lumMod val="50000"/>
                    <a:lumOff val="50000"/>
                  </a:schemeClr>
                </a:solidFill>
              </a:rPr>
              <a:t>: Scala, Groovy, Clojure, JRuby</a:t>
            </a:r>
          </a:p>
          <a:p>
            <a:pPr algn="just"/>
            <a:endParaRPr lang="pt-BR" sz="1600" dirty="0" smtClean="0">
              <a:solidFill>
                <a:schemeClr val="tx1">
                  <a:lumMod val="50000"/>
                  <a:lumOff val="50000"/>
                </a:schemeClr>
              </a:solidFill>
            </a:endParaRPr>
          </a:p>
          <a:p>
            <a:pPr marL="285750" indent="-285750" algn="just">
              <a:buFont typeface="Wingdings" panose="05000000000000000000" pitchFamily="2" charset="2"/>
              <a:buChar char="§"/>
            </a:pPr>
            <a:r>
              <a:rPr lang="pt-BR" sz="1600" b="1" dirty="0" smtClean="0">
                <a:solidFill>
                  <a:schemeClr val="tx1">
                    <a:lumMod val="50000"/>
                    <a:lumOff val="50000"/>
                  </a:schemeClr>
                </a:solidFill>
              </a:rPr>
              <a:t>Security</a:t>
            </a:r>
            <a:r>
              <a:rPr lang="pt-BR" sz="1600" dirty="0" smtClean="0">
                <a:solidFill>
                  <a:schemeClr val="tx1">
                    <a:lumMod val="50000"/>
                    <a:lumOff val="50000"/>
                  </a:schemeClr>
                </a:solidFill>
              </a:rPr>
              <a:t>: the way to exploit the OS kernel would be through a flaw in VM implementation</a:t>
            </a:r>
          </a:p>
          <a:p>
            <a:pPr marL="285750" indent="-285750" algn="just">
              <a:buFont typeface="Wingdings" panose="05000000000000000000" pitchFamily="2" charset="2"/>
              <a:buChar char="§"/>
            </a:pPr>
            <a:r>
              <a:rPr lang="pt-BR" sz="1600" b="1" dirty="0" smtClean="0">
                <a:solidFill>
                  <a:schemeClr val="tx1">
                    <a:lumMod val="50000"/>
                    <a:lumOff val="50000"/>
                  </a:schemeClr>
                </a:solidFill>
              </a:rPr>
              <a:t>Java in Production, at Scale:</a:t>
            </a:r>
          </a:p>
          <a:p>
            <a:pPr marL="742950" lvl="1" indent="-285750" algn="just">
              <a:buFont typeface="Wingdings" panose="05000000000000000000" pitchFamily="2" charset="2"/>
              <a:buChar char="§"/>
            </a:pPr>
            <a:r>
              <a:rPr lang="pt-BR" sz="1600" dirty="0" smtClean="0">
                <a:solidFill>
                  <a:schemeClr val="tx1">
                    <a:lumMod val="50000"/>
                    <a:lumOff val="50000"/>
                  </a:schemeClr>
                </a:solidFill>
              </a:rPr>
              <a:t>AWS, Google, eBay </a:t>
            </a:r>
            <a:r>
              <a:rPr lang="pt-BR" sz="1600" dirty="0" smtClean="0">
                <a:solidFill>
                  <a:schemeClr val="tx1">
                    <a:lumMod val="50000"/>
                    <a:lumOff val="50000"/>
                  </a:schemeClr>
                </a:solidFill>
                <a:sym typeface="Wingdings" panose="05000000000000000000" pitchFamily="2" charset="2"/>
              </a:rPr>
              <a:t> backend.</a:t>
            </a:r>
          </a:p>
          <a:p>
            <a:pPr marL="742950" lvl="1" indent="-285750" algn="just">
              <a:buFont typeface="Wingdings" panose="05000000000000000000" pitchFamily="2" charset="2"/>
              <a:buChar char="§"/>
            </a:pPr>
            <a:r>
              <a:rPr lang="pt-BR" sz="1600" dirty="0" smtClean="0">
                <a:solidFill>
                  <a:schemeClr val="tx1">
                    <a:lumMod val="50000"/>
                    <a:lumOff val="50000"/>
                  </a:schemeClr>
                </a:solidFill>
                <a:sym typeface="Wingdings" panose="05000000000000000000" pitchFamily="2" charset="2"/>
              </a:rPr>
              <a:t>Hadoop, Twitter, Minecraft.</a:t>
            </a:r>
            <a:endParaRPr lang="pt-BR" sz="1600" dirty="0" smtClean="0">
              <a:solidFill>
                <a:schemeClr val="tx1">
                  <a:lumMod val="50000"/>
                  <a:lumOff val="50000"/>
                </a:schemeClr>
              </a:solidFill>
            </a:endParaRPr>
          </a:p>
        </p:txBody>
      </p:sp>
    </p:spTree>
    <p:extLst>
      <p:ext uri="{BB962C8B-B14F-4D97-AF65-F5344CB8AC3E}">
        <p14:creationId xmlns:p14="http://schemas.microsoft.com/office/powerpoint/2010/main" val="1429979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Java Core...</a:t>
            </a:r>
            <a:endParaRPr lang="en-US" dirty="0"/>
          </a:p>
        </p:txBody>
      </p:sp>
    </p:spTree>
    <p:extLst>
      <p:ext uri="{BB962C8B-B14F-4D97-AF65-F5344CB8AC3E}">
        <p14:creationId xmlns:p14="http://schemas.microsoft.com/office/powerpoint/2010/main" val="3680478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446179"/>
            <a:ext cx="2911813" cy="1969260"/>
          </a:xfrm>
        </p:spPr>
        <p:txBody>
          <a:bodyPr/>
          <a:lstStyle/>
          <a:p>
            <a:r>
              <a:rPr lang="pt-BR" sz="4800" dirty="0" smtClean="0"/>
              <a:t>What do we have in the Core?</a:t>
            </a:r>
            <a:endParaRPr lang="en-US" sz="4800" dirty="0"/>
          </a:p>
        </p:txBody>
      </p:sp>
      <p:pic>
        <p:nvPicPr>
          <p:cNvPr id="4" name="Picture 3"/>
          <p:cNvPicPr>
            <a:picLocks noChangeAspect="1"/>
          </p:cNvPicPr>
          <p:nvPr/>
        </p:nvPicPr>
        <p:blipFill>
          <a:blip r:embed="rId2"/>
          <a:stretch>
            <a:fillRect/>
          </a:stretch>
        </p:blipFill>
        <p:spPr>
          <a:xfrm>
            <a:off x="2627786" y="473412"/>
            <a:ext cx="6223482" cy="414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0634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4009</TotalTime>
  <Words>3081</Words>
  <Application>Microsoft Office PowerPoint</Application>
  <PresentationFormat>On-screen Show (16:9)</PresentationFormat>
  <Paragraphs>347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Wingdings</vt:lpstr>
      <vt:lpstr>Berlin Sans FB Demi</vt:lpstr>
      <vt:lpstr>Calibri</vt:lpstr>
      <vt:lpstr>Wipro 2014 PPT Theme</vt:lpstr>
      <vt:lpstr>Java Core: Basic Concepts</vt:lpstr>
      <vt:lpstr>Agenda</vt:lpstr>
      <vt:lpstr>Agenda</vt:lpstr>
      <vt:lpstr>Agenda</vt:lpstr>
      <vt:lpstr>Is JAVA Dead?</vt:lpstr>
      <vt:lpstr>PowerPoint Presentation</vt:lpstr>
      <vt:lpstr>Java Ecosystem</vt:lpstr>
      <vt:lpstr>Java Core...</vt:lpstr>
      <vt:lpstr>What do we have in the Core?</vt:lpstr>
      <vt:lpstr>Why Object Oriented Programming?</vt:lpstr>
      <vt:lpstr>Advantages:</vt:lpstr>
      <vt:lpstr>Object Oriented Structure</vt:lpstr>
      <vt:lpstr>Object Oriented Structure</vt:lpstr>
      <vt:lpstr>Object Oriented Structure</vt:lpstr>
      <vt:lpstr>Object Oriented Structure</vt:lpstr>
      <vt:lpstr>Object Oriented Structure</vt:lpstr>
      <vt:lpstr>Static Methods: Difference between override an instance method and hide a class method</vt:lpstr>
      <vt:lpstr>The final keyword</vt:lpstr>
      <vt:lpstr>Some important notes</vt:lpstr>
      <vt:lpstr>Nested Classes</vt:lpstr>
      <vt:lpstr>Inheritance</vt:lpstr>
      <vt:lpstr>PowerPoint Presentation</vt:lpstr>
      <vt:lpstr>Interface &amp; Generics</vt:lpstr>
      <vt:lpstr>Interface &amp; Generics</vt:lpstr>
      <vt:lpstr>PowerPoint Presentation</vt:lpstr>
      <vt:lpstr>Abstract Class and Abstract Methods</vt:lpstr>
      <vt:lpstr>Abstract Classes</vt:lpstr>
      <vt:lpstr>PowerPoint Presentation</vt:lpstr>
      <vt:lpstr>Polymorphism</vt:lpstr>
      <vt:lpstr>Polymorphism By Inclusion</vt:lpstr>
      <vt:lpstr>Parametric Polymorphism</vt:lpstr>
      <vt:lpstr>Collections</vt:lpstr>
      <vt:lpstr>Type of collections</vt:lpstr>
      <vt:lpstr>List x Set x Queue</vt:lpstr>
      <vt:lpstr>Array List x Linked List</vt:lpstr>
      <vt:lpstr>JAVA Maps</vt:lpstr>
      <vt:lpstr>What is &amp; Collection Views</vt:lpstr>
      <vt:lpstr>HashMap vs. TreeMap vs. LinkedMap</vt:lpstr>
      <vt:lpstr>Strings</vt:lpstr>
      <vt:lpstr>10 Important Things Evevry JAVA Developer should know</vt:lpstr>
      <vt:lpstr>The most important thing about String in JAVA</vt:lpstr>
      <vt:lpstr>Wrappers</vt:lpstr>
      <vt:lpstr>When to use and when not?</vt:lpstr>
      <vt:lpstr>Exceptions</vt:lpstr>
      <vt:lpstr>Introduction</vt:lpstr>
      <vt:lpstr>The Call Stack</vt:lpstr>
      <vt:lpstr>The Exception Inheritance: Types of Exception</vt:lpstr>
      <vt:lpstr>More about Exceptions</vt:lpstr>
      <vt:lpstr>Files</vt:lpstr>
      <vt:lpstr>JAVA I/O – 5 minutes overview</vt:lpstr>
      <vt:lpstr>JAVA Security Just a litle candy for you all...</vt:lpstr>
      <vt:lpstr>Message Digest Class</vt:lpstr>
      <vt:lpstr>Simple security structure using hash and MessageDigest</vt:lpstr>
      <vt:lpstr>Obtaining a hash from a file</vt:lpstr>
      <vt:lpstr>Talking about study</vt:lpstr>
      <vt:lpstr>Bibliography</vt:lpstr>
      <vt:lpstr>Thank you for your time!</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Clarice Aguilar (Strategic Marketing)</dc:creator>
  <cp:lastModifiedBy>Bonafe, Douglas</cp:lastModifiedBy>
  <cp:revision>85</cp:revision>
  <dcterms:created xsi:type="dcterms:W3CDTF">2017-05-02T21:53:28Z</dcterms:created>
  <dcterms:modified xsi:type="dcterms:W3CDTF">2017-08-08T18:55:10Z</dcterms:modified>
</cp:coreProperties>
</file>