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51"/>
  </p:notesMasterIdLst>
  <p:handoutMasterIdLst>
    <p:handoutMasterId r:id="rId52"/>
  </p:handoutMasterIdLst>
  <p:sldIdLst>
    <p:sldId id="292" r:id="rId2"/>
    <p:sldId id="323" r:id="rId3"/>
    <p:sldId id="324" r:id="rId4"/>
    <p:sldId id="325"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Lst>
  <p:sldSz cx="9144000" cy="5143500" type="screen16x9"/>
  <p:notesSz cx="6858000" cy="9144000"/>
  <p:custDataLst>
    <p:tags r:id="rId5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640" userDrawn="1">
          <p15:clr>
            <a:srgbClr val="A4A3A4"/>
          </p15:clr>
        </p15:guide>
        <p15:guide id="3" orient="horz" pos="1064" userDrawn="1">
          <p15:clr>
            <a:srgbClr val="A4A3A4"/>
          </p15:clr>
        </p15:guide>
        <p15:guide id="4" pos="28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CECEC"/>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57" autoAdjust="0"/>
  </p:normalViewPr>
  <p:slideViewPr>
    <p:cSldViewPr snapToGrid="0">
      <p:cViewPr varScale="1">
        <p:scale>
          <a:sx n="118" d="100"/>
          <a:sy n="118" d="100"/>
        </p:scale>
        <p:origin x="470" y="86"/>
      </p:cViewPr>
      <p:guideLst>
        <p:guide orient="horz" pos="2160"/>
        <p:guide pos="5640"/>
        <p:guide orient="horz" pos="1064"/>
        <p:guide pos="2808"/>
      </p:guideLst>
    </p:cSldViewPr>
  </p:slideViewPr>
  <p:outlineViewPr>
    <p:cViewPr>
      <p:scale>
        <a:sx n="33" d="100"/>
        <a:sy n="33" d="100"/>
      </p:scale>
      <p:origin x="0" y="0"/>
    </p:cViewPr>
  </p:outlineViewPr>
  <p:notesTextViewPr>
    <p:cViewPr>
      <p:scale>
        <a:sx n="1" d="1"/>
        <a:sy n="1" d="1"/>
      </p:scale>
      <p:origin x="0" y="0"/>
    </p:cViewPr>
  </p:notesTextViewPr>
  <p:sorterViewPr>
    <p:cViewPr>
      <p:scale>
        <a:sx n="41" d="100"/>
        <a:sy n="41" d="100"/>
      </p:scale>
      <p:origin x="0" y="0"/>
    </p:cViewPr>
  </p:sorterViewPr>
  <p:notesViewPr>
    <p:cSldViewPr snapToGrid="0">
      <p:cViewPr varScale="1">
        <p:scale>
          <a:sx n="165" d="100"/>
          <a:sy n="165" d="100"/>
        </p:scale>
        <p:origin x="6704"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t>8/15/2017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8/15/2017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6040" cy="4114440"/>
          </a:xfrm>
          <a:prstGeom prst="rect">
            <a:avLst/>
          </a:prstGeom>
        </p:spPr>
        <p:txBody>
          <a:bodyPr/>
          <a:lstStyle/>
          <a:p>
            <a:endParaRPr/>
          </a:p>
        </p:txBody>
      </p:sp>
      <p:sp>
        <p:nvSpPr>
          <p:cNvPr id="169" name="TextShape 2"/>
          <p:cNvSpPr txBox="1"/>
          <p:nvPr/>
        </p:nvSpPr>
        <p:spPr>
          <a:xfrm>
            <a:off x="3884760" y="8685360"/>
            <a:ext cx="2971440" cy="456840"/>
          </a:xfrm>
          <a:prstGeom prst="rect">
            <a:avLst/>
          </a:prstGeom>
          <a:noFill/>
          <a:ln>
            <a:noFill/>
          </a:ln>
        </p:spPr>
        <p:txBody>
          <a:bodyPr anchor="b"/>
          <a:lstStyle/>
          <a:p>
            <a:pPr algn="r">
              <a:lnSpc>
                <a:spcPct val="100000"/>
              </a:lnSpc>
            </a:pPr>
            <a:fld id="{5D15F938-D21D-48A5-9D9A-61BADEC3A591}" type="slidenum">
              <a:rPr lang="pt-BR" sz="1200" strike="noStrike" spc="-1">
                <a:solidFill>
                  <a:srgbClr val="000000"/>
                </a:solidFill>
                <a:uFill>
                  <a:solidFill>
                    <a:srgbClr val="FFFFFF"/>
                  </a:solidFill>
                </a:uFill>
                <a:latin typeface="Calibri"/>
                <a:ea typeface="ＭＳ Ｐゴシック"/>
              </a:rPr>
              <a:t>2</a:t>
            </a:fld>
            <a:endParaRPr/>
          </a:p>
        </p:txBody>
      </p:sp>
    </p:spTree>
    <p:extLst>
      <p:ext uri="{BB962C8B-B14F-4D97-AF65-F5344CB8AC3E}">
        <p14:creationId xmlns:p14="http://schemas.microsoft.com/office/powerpoint/2010/main" val="3950923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6040" cy="4114440"/>
          </a:xfrm>
          <a:prstGeom prst="rect">
            <a:avLst/>
          </a:prstGeom>
        </p:spPr>
        <p:txBody>
          <a:bodyPr/>
          <a:lstStyle/>
          <a:p>
            <a:endParaRPr/>
          </a:p>
        </p:txBody>
      </p:sp>
      <p:sp>
        <p:nvSpPr>
          <p:cNvPr id="171" name="TextShape 2"/>
          <p:cNvSpPr txBox="1"/>
          <p:nvPr/>
        </p:nvSpPr>
        <p:spPr>
          <a:xfrm>
            <a:off x="3884760" y="8685360"/>
            <a:ext cx="2971440" cy="456840"/>
          </a:xfrm>
          <a:prstGeom prst="rect">
            <a:avLst/>
          </a:prstGeom>
          <a:noFill/>
          <a:ln>
            <a:noFill/>
          </a:ln>
        </p:spPr>
        <p:txBody>
          <a:bodyPr anchor="b"/>
          <a:lstStyle/>
          <a:p>
            <a:pPr algn="r">
              <a:lnSpc>
                <a:spcPct val="100000"/>
              </a:lnSpc>
            </a:pPr>
            <a:fld id="{059FA3CA-63A6-4D3F-90D1-E71A077490AF}" type="slidenum">
              <a:rPr lang="pt-BR" sz="1200" strike="noStrike" spc="-1">
                <a:solidFill>
                  <a:srgbClr val="000000"/>
                </a:solidFill>
                <a:uFill>
                  <a:solidFill>
                    <a:srgbClr val="FFFFFF"/>
                  </a:solidFill>
                </a:uFill>
                <a:latin typeface="Calibri"/>
                <a:ea typeface="ＭＳ Ｐゴシック"/>
              </a:rPr>
              <a:t>7</a:t>
            </a:fld>
            <a:endParaRPr/>
          </a:p>
        </p:txBody>
      </p:sp>
    </p:spTree>
    <p:extLst>
      <p:ext uri="{BB962C8B-B14F-4D97-AF65-F5344CB8AC3E}">
        <p14:creationId xmlns:p14="http://schemas.microsoft.com/office/powerpoint/2010/main" val="1274384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17"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1"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89633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ircular colored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mn-lt"/>
              </a:defRPr>
            </a:lvl1pPr>
          </a:lstStyle>
          <a:p>
            <a:r>
              <a:rPr lang="en-US" dirty="0"/>
              <a:t>Click icon to add color picture</a:t>
            </a:r>
          </a:p>
        </p:txBody>
      </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quare B/W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38800" cy="4406900"/>
          </a:xfrm>
          <a:prstGeom prst="rect">
            <a:avLst/>
          </a:prstGeom>
        </p:spPr>
        <p:txBody>
          <a:bodyPr>
            <a:noAutofit/>
          </a:bodyPr>
          <a:lstStyle>
            <a:lvl1pPr marL="0" indent="0" algn="ctr">
              <a:buNone/>
              <a:defRPr sz="1600" baseline="0">
                <a:solidFill>
                  <a:schemeClr val="accent2"/>
                </a:solidFill>
                <a:latin typeface="+mn-lt"/>
              </a:defRPr>
            </a:lvl1pPr>
          </a:lstStyle>
          <a:p>
            <a:r>
              <a:rPr lang="en-US" dirty="0"/>
              <a:t>Click icon to add black &amp; white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content with B/W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0" y="0"/>
            <a:ext cx="9131300" cy="49022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black &amp; white background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03198"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Text Placeholder 2"/>
          <p:cNvSpPr>
            <a:spLocks noGrp="1"/>
          </p:cNvSpPr>
          <p:nvPr>
            <p:ph type="body" sz="quarter" idx="13" hasCustomPrompt="1"/>
          </p:nvPr>
        </p:nvSpPr>
        <p:spPr>
          <a:xfrm>
            <a:off x="318866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cxnSp>
        <p:nvCxnSpPr>
          <p:cNvPr id="20"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Multiple colored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27233"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27233"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3216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32164"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cxnSp>
        <p:nvCxnSpPr>
          <p:cNvPr id="2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25" name="Picture Placeholder 9"/>
          <p:cNvSpPr>
            <a:spLocks noGrp="1"/>
          </p:cNvSpPr>
          <p:nvPr>
            <p:ph type="pic" sz="quarter" idx="24" hasCustomPrompt="1"/>
          </p:nvPr>
        </p:nvSpPr>
        <p:spPr>
          <a:xfrm>
            <a:off x="237556"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Bullet points and colore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03199"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cxnSp>
        <p:nvCxnSpPr>
          <p:cNvPr id="2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3" name="Picture Placeholder 9"/>
          <p:cNvSpPr>
            <a:spLocks noGrp="1"/>
          </p:cNvSpPr>
          <p:nvPr>
            <p:ph type="pic" sz="quarter" idx="27" hasCustomPrompt="1"/>
          </p:nvPr>
        </p:nvSpPr>
        <p:spPr>
          <a:xfrm>
            <a:off x="5562600" y="254000"/>
            <a:ext cx="3568700" cy="45720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image</a:t>
            </a:r>
          </a:p>
        </p:txBody>
      </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05083" y="81859"/>
            <a:ext cx="4954598" cy="4954598"/>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 Placeholder 2"/>
          <p:cNvSpPr>
            <a:spLocks noGrp="1"/>
          </p:cNvSpPr>
          <p:nvPr>
            <p:ph type="body" sz="quarter" idx="10" hasCustomPrompt="1"/>
          </p:nvPr>
        </p:nvSpPr>
        <p:spPr>
          <a:xfrm>
            <a:off x="20319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0319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cxnSp>
        <p:nvCxnSpPr>
          <p:cNvPr id="1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1" y="258807"/>
            <a:ext cx="3759201"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1"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03201"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89500" cy="3392488"/>
          </a:xfrm>
        </p:spPr>
        <p:txBody>
          <a:bodyPr/>
          <a:lstStyle>
            <a:lvl1pPr marL="0" indent="0" algn="ctr">
              <a:buNone/>
              <a:defRPr sz="1400"/>
            </a:lvl1pPr>
          </a:lstStyle>
          <a:p>
            <a:r>
              <a:rPr lang="en-US" dirty="0"/>
              <a:t>Click to add table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2973909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1"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24pt.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Chart Placeholder 2"/>
          <p:cNvSpPr>
            <a:spLocks noGrp="1"/>
          </p:cNvSpPr>
          <p:nvPr>
            <p:ph type="chart" sz="quarter" idx="14" hasCustomPrompt="1"/>
          </p:nvPr>
        </p:nvSpPr>
        <p:spPr>
          <a:xfrm>
            <a:off x="4035425" y="1295400"/>
            <a:ext cx="488950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12687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0"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12pt or 10pt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99782" cy="3933825"/>
          </a:xfrm>
        </p:spPr>
        <p:txBody>
          <a:bodyPr/>
          <a:lstStyle>
            <a:lvl1pPr marL="0" indent="0" algn="ctr">
              <a:buNone/>
              <a:defRPr sz="1400"/>
            </a:lvl1pPr>
          </a:lstStyle>
          <a:p>
            <a:r>
              <a:rPr lang="en-US" dirty="0"/>
              <a:t>Click to add Infographics/SmartArt</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1163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mj-lt"/>
              </a:defRPr>
            </a:lvl1pPr>
          </a:lstStyle>
          <a:p>
            <a:r>
              <a:rPr lang="en-US" dirty="0"/>
              <a:t>Click to add Presenter’s image</a:t>
            </a:r>
            <a:endParaRPr lang="en-IN" dirty="0"/>
          </a:p>
        </p:txBody>
      </p: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Map</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116114"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346905"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11611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11611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11611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178960"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178960"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178960"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116114"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cxnSp>
        <p:nvCxnSpPr>
          <p:cNvPr id="3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152400" y="809262"/>
            <a:ext cx="8839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Simple Time Plan</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664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3782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Timeline/Roadmap with text</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cxnSp>
        <p:nvCxnSpPr>
          <p:cNvPr id="2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with Colored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600"/>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94118"/>
          </a:xfrm>
          <a:solidFill>
            <a:schemeClr val="accent1"/>
          </a:solidFill>
        </p:spPr>
        <p:txBody>
          <a:bodyPr/>
          <a:lstStyle>
            <a:lvl1pPr marL="0" indent="0">
              <a:buNone/>
              <a:defRPr>
                <a:solidFill>
                  <a:schemeClr val="accent1"/>
                </a:solidFill>
              </a:defRPr>
            </a:lvl1pPr>
          </a:lstStyle>
          <a:p>
            <a:pPr lvl="0"/>
            <a:r>
              <a:rPr lang="en-US" smtClean="0"/>
              <a:t>Click to edit Master text styles</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57928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03199"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57928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0319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57928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57928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0319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57928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57928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30"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Font typeface="Arial" panose="020B0604020202020204" pitchFamily="34" charset="0"/>
              <a:buChar char="•"/>
              <a:defRPr lang="en-US" sz="700" b="0"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vl1pPr>
          </a:lstStyle>
          <a:p>
            <a:r>
              <a:rPr lang="en-US" dirty="0"/>
              <a:t>View video</a:t>
            </a:r>
          </a:p>
        </p:txBody>
      </p:sp>
      <p:cxnSp>
        <p:nvCxnSpPr>
          <p:cNvPr id="2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5412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Team Structure</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1" name="Picture Placeholder 9"/>
          <p:cNvSpPr>
            <a:spLocks noGrp="1"/>
          </p:cNvSpPr>
          <p:nvPr>
            <p:ph type="pic" sz="quarter" idx="13" hasCustomPrompt="1"/>
          </p:nvPr>
        </p:nvSpPr>
        <p:spPr>
          <a:xfrm>
            <a:off x="38232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0" name="Pladsholder til tekst 62"/>
          <p:cNvSpPr>
            <a:spLocks noGrp="1"/>
          </p:cNvSpPr>
          <p:nvPr>
            <p:ph type="body" sz="quarter" idx="30"/>
          </p:nvPr>
        </p:nvSpPr>
        <p:spPr>
          <a:xfrm>
            <a:off x="38232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3" name="Picture Placeholder 9"/>
          <p:cNvSpPr>
            <a:spLocks noGrp="1"/>
          </p:cNvSpPr>
          <p:nvPr>
            <p:ph type="pic" sz="quarter" idx="33" hasCustomPrompt="1"/>
          </p:nvPr>
        </p:nvSpPr>
        <p:spPr>
          <a:xfrm>
            <a:off x="260549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4" name="Pladsholder til tekst 62"/>
          <p:cNvSpPr>
            <a:spLocks noGrp="1"/>
          </p:cNvSpPr>
          <p:nvPr>
            <p:ph type="body" sz="quarter" idx="34"/>
          </p:nvPr>
        </p:nvSpPr>
        <p:spPr>
          <a:xfrm>
            <a:off x="260549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7" name="Picture Placeholder 9"/>
          <p:cNvSpPr>
            <a:spLocks noGrp="1"/>
          </p:cNvSpPr>
          <p:nvPr>
            <p:ph type="pic" sz="quarter" idx="37" hasCustomPrompt="1"/>
          </p:nvPr>
        </p:nvSpPr>
        <p:spPr>
          <a:xfrm>
            <a:off x="482866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8" name="Pladsholder til tekst 62"/>
          <p:cNvSpPr>
            <a:spLocks noGrp="1"/>
          </p:cNvSpPr>
          <p:nvPr>
            <p:ph type="body" sz="quarter" idx="38"/>
          </p:nvPr>
        </p:nvSpPr>
        <p:spPr>
          <a:xfrm>
            <a:off x="482866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41" name="Picture Placeholder 9"/>
          <p:cNvSpPr>
            <a:spLocks noGrp="1"/>
          </p:cNvSpPr>
          <p:nvPr>
            <p:ph type="pic" sz="quarter" idx="41" hasCustomPrompt="1"/>
          </p:nvPr>
        </p:nvSpPr>
        <p:spPr>
          <a:xfrm>
            <a:off x="705183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42" name="Pladsholder til tekst 62"/>
          <p:cNvSpPr>
            <a:spLocks noGrp="1"/>
          </p:cNvSpPr>
          <p:nvPr>
            <p:ph type="body" sz="quarter" idx="42"/>
          </p:nvPr>
        </p:nvSpPr>
        <p:spPr>
          <a:xfrm>
            <a:off x="705183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62" name="Picture Placeholder 9"/>
          <p:cNvSpPr>
            <a:spLocks noGrp="1"/>
          </p:cNvSpPr>
          <p:nvPr>
            <p:ph type="pic" sz="quarter" idx="45" hasCustomPrompt="1"/>
          </p:nvPr>
        </p:nvSpPr>
        <p:spPr>
          <a:xfrm>
            <a:off x="38232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3" name="Pladsholder til tekst 62"/>
          <p:cNvSpPr>
            <a:spLocks noGrp="1"/>
          </p:cNvSpPr>
          <p:nvPr>
            <p:ph type="body" sz="quarter" idx="46"/>
          </p:nvPr>
        </p:nvSpPr>
        <p:spPr>
          <a:xfrm>
            <a:off x="38232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66" name="Picture Placeholder 9"/>
          <p:cNvSpPr>
            <a:spLocks noGrp="1"/>
          </p:cNvSpPr>
          <p:nvPr>
            <p:ph type="pic" sz="quarter" idx="49" hasCustomPrompt="1"/>
          </p:nvPr>
        </p:nvSpPr>
        <p:spPr>
          <a:xfrm>
            <a:off x="260549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7" name="Pladsholder til tekst 62"/>
          <p:cNvSpPr>
            <a:spLocks noGrp="1"/>
          </p:cNvSpPr>
          <p:nvPr>
            <p:ph type="body" sz="quarter" idx="50"/>
          </p:nvPr>
        </p:nvSpPr>
        <p:spPr>
          <a:xfrm>
            <a:off x="260549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0" name="Picture Placeholder 9"/>
          <p:cNvSpPr>
            <a:spLocks noGrp="1"/>
          </p:cNvSpPr>
          <p:nvPr>
            <p:ph type="pic" sz="quarter" idx="53" hasCustomPrompt="1"/>
          </p:nvPr>
        </p:nvSpPr>
        <p:spPr>
          <a:xfrm>
            <a:off x="482866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1" name="Pladsholder til tekst 62"/>
          <p:cNvSpPr>
            <a:spLocks noGrp="1"/>
          </p:cNvSpPr>
          <p:nvPr>
            <p:ph type="body" sz="quarter" idx="54"/>
          </p:nvPr>
        </p:nvSpPr>
        <p:spPr>
          <a:xfrm>
            <a:off x="482866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4" name="Picture Placeholder 9"/>
          <p:cNvSpPr>
            <a:spLocks noGrp="1"/>
          </p:cNvSpPr>
          <p:nvPr>
            <p:ph type="pic" sz="quarter" idx="57" hasCustomPrompt="1"/>
          </p:nvPr>
        </p:nvSpPr>
        <p:spPr>
          <a:xfrm>
            <a:off x="705183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5" name="Pladsholder til tekst 62"/>
          <p:cNvSpPr>
            <a:spLocks noGrp="1"/>
          </p:cNvSpPr>
          <p:nvPr>
            <p:ph type="body" sz="quarter" idx="58"/>
          </p:nvPr>
        </p:nvSpPr>
        <p:spPr>
          <a:xfrm>
            <a:off x="705183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7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8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cxnSp>
        <p:nvCxnSpPr>
          <p:cNvPr id="3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106905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7"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6403" y="1440180"/>
            <a:ext cx="2732400" cy="2294479"/>
          </a:xfrm>
          <a:prstGeom prst="rect">
            <a:avLst/>
          </a:prstGeom>
        </p:spPr>
      </p:pic>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bg>
      <p:bgPr>
        <a:solidFill>
          <a:srgbClr val="F2F2F2"/>
        </a:solidFill>
        <a:effectLst/>
      </p:bgPr>
    </p:bg>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33"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4"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8692" y="1701810"/>
            <a:ext cx="2123981" cy="1783571"/>
          </a:xfrm>
          <a:prstGeom prst="rect">
            <a:avLst/>
          </a:prstGeom>
        </p:spPr>
      </p:pic>
    </p:spTree>
    <p:extLst>
      <p:ext uri="{BB962C8B-B14F-4D97-AF65-F5344CB8AC3E}">
        <p14:creationId xmlns:p14="http://schemas.microsoft.com/office/powerpoint/2010/main" val="29146891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Slide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pt-BR"/>
              <a:t>Clique para editar o título mestre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pt-BR"/>
              <a:t>Clique para editar o estilo do subtítulo Mestre</a:t>
            </a:r>
            <a:endParaRPr lang="en-US" dirty="0"/>
          </a:p>
        </p:txBody>
      </p:sp>
      <p:sp>
        <p:nvSpPr>
          <p:cNvPr id="4" name="Date Placeholder 3"/>
          <p:cNvSpPr>
            <a:spLocks noGrp="1"/>
          </p:cNvSpPr>
          <p:nvPr>
            <p:ph type="dt" sz="half" idx="10"/>
          </p:nvPr>
        </p:nvSpPr>
        <p:spPr>
          <a:xfrm rot="16200000">
            <a:off x="8098157" y="748903"/>
            <a:ext cx="1428749" cy="273844"/>
          </a:xfrm>
          <a:prstGeom prst="rect">
            <a:avLst/>
          </a:prstGeom>
        </p:spPr>
        <p:txBody>
          <a:bodyPr/>
          <a:lstStyle>
            <a:lvl1pPr>
              <a:defRPr>
                <a:solidFill>
                  <a:schemeClr val="tx1">
                    <a:lumMod val="50000"/>
                  </a:schemeClr>
                </a:solidFill>
              </a:defRPr>
            </a:lvl1pPr>
          </a:lstStyle>
          <a:p>
            <a:fld id="{3AC84843-B557-4926-BC6B-9B776AD13D45}" type="datetimeFigureOut">
              <a:rPr lang="pt-BR" smtClean="0"/>
              <a:t>15/08/2017</a:t>
            </a:fld>
            <a:endParaRPr lang="pt-BR"/>
          </a:p>
        </p:txBody>
      </p:sp>
      <p:sp>
        <p:nvSpPr>
          <p:cNvPr id="5" name="Footer Placeholder 4"/>
          <p:cNvSpPr>
            <a:spLocks noGrp="1"/>
          </p:cNvSpPr>
          <p:nvPr>
            <p:ph type="ftr" sz="quarter" idx="11"/>
          </p:nvPr>
        </p:nvSpPr>
        <p:spPr>
          <a:xfrm rot="16200000">
            <a:off x="7469506" y="3034903"/>
            <a:ext cx="2686050" cy="273844"/>
          </a:xfrm>
          <a:prstGeom prst="rect">
            <a:avLst/>
          </a:prstGeom>
        </p:spPr>
        <p:txBody>
          <a:bodyPr/>
          <a:lstStyle>
            <a:lvl1pPr>
              <a:defRPr>
                <a:solidFill>
                  <a:schemeClr val="tx1">
                    <a:lumMod val="65000"/>
                  </a:schemeClr>
                </a:solidFill>
              </a:defRPr>
            </a:lvl1pPr>
          </a:lstStyle>
          <a:p>
            <a:endParaRPr lang="pt-BR"/>
          </a:p>
        </p:txBody>
      </p:sp>
      <p:sp>
        <p:nvSpPr>
          <p:cNvPr id="6" name="Slide Number Placeholder 5"/>
          <p:cNvSpPr>
            <a:spLocks noGrp="1"/>
          </p:cNvSpPr>
          <p:nvPr>
            <p:ph type="sldNum" sz="quarter" idx="12"/>
          </p:nvPr>
        </p:nvSpPr>
        <p:spPr>
          <a:xfrm>
            <a:off x="8469630" y="4629150"/>
            <a:ext cx="685800" cy="445294"/>
          </a:xfrm>
          <a:prstGeom prst="rect">
            <a:avLst/>
          </a:prstGeom>
        </p:spPr>
        <p:txBody>
          <a:bodyPr/>
          <a:lstStyle>
            <a:lvl1pPr>
              <a:defRPr>
                <a:solidFill>
                  <a:schemeClr val="tx1">
                    <a:lumMod val="65000"/>
                  </a:schemeClr>
                </a:solidFill>
              </a:defRPr>
            </a:lvl1pPr>
          </a:lstStyle>
          <a:p>
            <a:fld id="{84A835BF-1119-4CD2-8CD1-9BB223F844AC}" type="slidenum">
              <a:rPr lang="pt-BR" smtClean="0"/>
              <a:t>‹#›</a:t>
            </a:fld>
            <a:endParaRPr lang="pt-B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0021060"/>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8098157" y="748903"/>
            <a:ext cx="1428749" cy="273844"/>
          </a:xfrm>
          <a:prstGeom prst="rect">
            <a:avLst/>
          </a:prstGeom>
        </p:spPr>
        <p:txBody>
          <a:bodyPr/>
          <a:lstStyle/>
          <a:p>
            <a:fld id="{3AC84843-B557-4926-BC6B-9B776AD13D45}" type="datetimeFigureOut">
              <a:rPr lang="pt-BR" smtClean="0"/>
              <a:t>15/08/2017</a:t>
            </a:fld>
            <a:endParaRPr lang="pt-BR"/>
          </a:p>
        </p:txBody>
      </p:sp>
      <p:sp>
        <p:nvSpPr>
          <p:cNvPr id="3" name="Footer Placeholder 2"/>
          <p:cNvSpPr>
            <a:spLocks noGrp="1"/>
          </p:cNvSpPr>
          <p:nvPr>
            <p:ph type="ftr" sz="quarter" idx="11"/>
          </p:nvPr>
        </p:nvSpPr>
        <p:spPr>
          <a:xfrm rot="16200000">
            <a:off x="7469506" y="3034903"/>
            <a:ext cx="2686050" cy="273844"/>
          </a:xfrm>
          <a:prstGeom prst="rect">
            <a:avLst/>
          </a:prstGeom>
        </p:spPr>
        <p:txBody>
          <a:bodyPr/>
          <a:lstStyle/>
          <a:p>
            <a:endParaRPr lang="pt-BR"/>
          </a:p>
        </p:txBody>
      </p:sp>
      <p:sp>
        <p:nvSpPr>
          <p:cNvPr id="4" name="Slide Number Placeholder 3"/>
          <p:cNvSpPr>
            <a:spLocks noGrp="1"/>
          </p:cNvSpPr>
          <p:nvPr>
            <p:ph type="sldNum" sz="quarter" idx="12"/>
          </p:nvPr>
        </p:nvSpPr>
        <p:spPr>
          <a:xfrm>
            <a:off x="8469630" y="4629150"/>
            <a:ext cx="685800" cy="445294"/>
          </a:xfrm>
          <a:prstGeom prst="rect">
            <a:avLst/>
          </a:prstGeom>
        </p:spPr>
        <p:txBody>
          <a:bodyPr/>
          <a:lstStyle/>
          <a:p>
            <a:fld id="{84A835BF-1119-4CD2-8CD1-9BB223F844AC}" type="slidenum">
              <a:rPr lang="pt-BR" smtClean="0"/>
              <a:t>‹#›</a:t>
            </a:fld>
            <a:endParaRPr lang="pt-BR"/>
          </a:p>
        </p:txBody>
      </p:sp>
    </p:spTree>
    <p:extLst>
      <p:ext uri="{BB962C8B-B14F-4D97-AF65-F5344CB8AC3E}">
        <p14:creationId xmlns:p14="http://schemas.microsoft.com/office/powerpoint/2010/main" val="40745136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111960"/>
            <a:ext cx="8229240" cy="856800"/>
          </a:xfrm>
          <a:prstGeom prst="rect">
            <a:avLst/>
          </a:prstGeom>
        </p:spPr>
        <p:txBody>
          <a:bodyPr lIns="0" tIns="0" rIns="0" bIns="0" anchor="ctr"/>
          <a:lstStyle/>
          <a:p>
            <a:endParaRPr/>
          </a:p>
        </p:txBody>
      </p:sp>
      <p:sp>
        <p:nvSpPr>
          <p:cNvPr id="45" name="PlaceHolder 2"/>
          <p:cNvSpPr>
            <a:spLocks noGrp="1"/>
          </p:cNvSpPr>
          <p:nvPr>
            <p:ph type="subTitle"/>
          </p:nvPr>
        </p:nvSpPr>
        <p:spPr>
          <a:xfrm>
            <a:off x="457200" y="1418760"/>
            <a:ext cx="8229240" cy="317520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03721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273" y="1721308"/>
            <a:ext cx="2066400" cy="1735219"/>
          </a:xfrm>
          <a:prstGeom prst="rect">
            <a:avLst/>
          </a:prstGeom>
        </p:spPr>
      </p:pic>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a:xfrm rot="16200000">
            <a:off x="8098157" y="748903"/>
            <a:ext cx="1428749" cy="273844"/>
          </a:xfrm>
          <a:prstGeom prst="rect">
            <a:avLst/>
          </a:prstGeom>
        </p:spPr>
        <p:txBody>
          <a:bodyPr/>
          <a:lstStyle/>
          <a:p>
            <a:fld id="{3AC84843-B557-4926-BC6B-9B776AD13D45}" type="datetimeFigureOut">
              <a:rPr lang="pt-BR" smtClean="0"/>
              <a:t>15/08/2017</a:t>
            </a:fld>
            <a:endParaRPr lang="pt-BR"/>
          </a:p>
        </p:txBody>
      </p:sp>
      <p:sp>
        <p:nvSpPr>
          <p:cNvPr id="4" name="Footer Placeholder 3"/>
          <p:cNvSpPr>
            <a:spLocks noGrp="1"/>
          </p:cNvSpPr>
          <p:nvPr>
            <p:ph type="ftr" sz="quarter" idx="11"/>
          </p:nvPr>
        </p:nvSpPr>
        <p:spPr>
          <a:xfrm rot="16200000">
            <a:off x="7469506" y="3034903"/>
            <a:ext cx="2686050" cy="273844"/>
          </a:xfrm>
          <a:prstGeom prst="rect">
            <a:avLst/>
          </a:prstGeom>
        </p:spPr>
        <p:txBody>
          <a:bodyPr/>
          <a:lstStyle/>
          <a:p>
            <a:endParaRPr lang="pt-BR"/>
          </a:p>
        </p:txBody>
      </p:sp>
      <p:sp>
        <p:nvSpPr>
          <p:cNvPr id="5" name="Slide Number Placeholder 4"/>
          <p:cNvSpPr>
            <a:spLocks noGrp="1"/>
          </p:cNvSpPr>
          <p:nvPr>
            <p:ph type="sldNum" sz="quarter" idx="12"/>
          </p:nvPr>
        </p:nvSpPr>
        <p:spPr>
          <a:xfrm>
            <a:off x="8469630" y="4629150"/>
            <a:ext cx="685800" cy="445294"/>
          </a:xfrm>
          <a:prstGeom prst="rect">
            <a:avLst/>
          </a:prstGeom>
        </p:spPr>
        <p:txBody>
          <a:bodyPr/>
          <a:lstStyle/>
          <a:p>
            <a:fld id="{84A835BF-1119-4CD2-8CD1-9BB223F844AC}" type="slidenum">
              <a:rPr lang="pt-BR" smtClean="0"/>
              <a:t>‹#›</a:t>
            </a:fld>
            <a:endParaRPr lang="pt-BR"/>
          </a:p>
        </p:txBody>
      </p:sp>
    </p:spTree>
    <p:extLst>
      <p:ext uri="{BB962C8B-B14F-4D97-AF65-F5344CB8AC3E}">
        <p14:creationId xmlns:p14="http://schemas.microsoft.com/office/powerpoint/2010/main" val="26726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0" y="258807"/>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mj-lt"/>
                <a:ea typeface="+mn-ea"/>
                <a:cs typeface="Arial"/>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2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1"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2" name="Footer Placeholder 4"/>
          <p:cNvSpPr txBox="1">
            <a:spLocks/>
          </p:cNvSpPr>
          <p:nvPr userDrawn="1"/>
        </p:nvSpPr>
        <p:spPr>
          <a:xfrm>
            <a:off x="8924925" y="4979488"/>
            <a:ext cx="219075" cy="111722"/>
          </a:xfrm>
          <a:prstGeom prst="rect">
            <a:avLst/>
          </a:prstGeom>
          <a:noFill/>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5D61087F-CA7B-4F6C-AD54-FCE24029CF22}" type="slidenum">
              <a:rPr lang="en-US" smtClean="0"/>
              <a:pPr lvl="0"/>
              <a:t>‹#›</a:t>
            </a:fld>
            <a:endParaRPr lang="en-US" dirty="0"/>
          </a:p>
        </p:txBody>
      </p:sp>
      <p:sp>
        <p:nvSpPr>
          <p:cNvPr id="33" name="Rectangle 32"/>
          <p:cNvSpPr/>
          <p:nvPr userDrawn="1"/>
        </p:nvSpPr>
        <p:spPr>
          <a:xfrm>
            <a:off x="8903495" y="4963911"/>
            <a:ext cx="228600" cy="1428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3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53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24"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1"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3"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30914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er with Client/Partner Logo">
    <p:bg>
      <p:bgPr>
        <a:solidFill>
          <a:srgbClr val="F2F2F2"/>
        </a:solidFill>
        <a:effectLst/>
      </p:bgPr>
    </p:bg>
    <p:spTree>
      <p:nvGrpSpPr>
        <p:cNvPr id="1" name=""/>
        <p:cNvGrpSpPr/>
        <p:nvPr/>
      </p:nvGrpSpPr>
      <p:grpSpPr>
        <a:xfrm>
          <a:off x="0" y="0"/>
          <a:ext cx="0" cy="0"/>
          <a:chOff x="0" y="0"/>
          <a:chExt cx="0" cy="0"/>
        </a:xfrm>
      </p:grpSpPr>
      <p:pic>
        <p:nvPicPr>
          <p:cNvPr id="31"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16"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17" name="Picture Placeholder 9"/>
          <p:cNvSpPr>
            <a:spLocks noGrp="1"/>
          </p:cNvSpPr>
          <p:nvPr>
            <p:ph type="pic" sz="quarter" idx="12" hasCustomPrompt="1"/>
          </p:nvPr>
        </p:nvSpPr>
        <p:spPr>
          <a:xfrm>
            <a:off x="1568450" y="40620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574104"/>
      </p:ext>
    </p:extLst>
  </p:cSld>
  <p:clrMapOvr>
    <a:masterClrMapping/>
  </p:clrMapOvr>
  <p:extLst mod="1">
    <p:ext uri="{DCECCB84-F9BA-43D5-87BE-67443E8EF086}">
      <p15:sldGuideLst xmlns:p15="http://schemas.microsoft.com/office/powerpoint/2012/main">
        <p15:guide id="1" pos="1656" userDrawn="1">
          <p15:clr>
            <a:srgbClr val="FBAE40"/>
          </p15:clr>
        </p15:guide>
        <p15:guide id="2" orient="horz" pos="1620" userDrawn="1">
          <p15:clr>
            <a:srgbClr val="FBAE40"/>
          </p15:clr>
        </p15:guide>
        <p15:guide id="3" orient="horz" pos="296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er without image">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0783"/>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dirty="0">
              <a:latin typeface="+mn-lt"/>
            </a:endParaRPr>
          </a:p>
        </p:txBody>
      </p:sp>
      <p:sp>
        <p:nvSpPr>
          <p:cNvPr id="38" name="object 8"/>
          <p:cNvSpPr/>
          <p:nvPr/>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40" name="object 10"/>
          <p:cNvSpPr/>
          <p:nvPr/>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41" name="object 11"/>
          <p:cNvSpPr/>
          <p:nvPr/>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15"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a:t>
            </a:r>
            <a:r>
              <a:rPr lang="en-US" sz="3600" b="1" u="sng" spc="-36" dirty="0">
                <a:solidFill>
                  <a:srgbClr val="0D356E"/>
                </a:solidFill>
                <a:latin typeface="+mn-lt"/>
                <a:cs typeface="Arial"/>
              </a:rPr>
              <a:t>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4"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7"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68573952"/>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7" name="Picture Placeholder 9"/>
          <p:cNvSpPr>
            <a:spLocks noGrp="1"/>
          </p:cNvSpPr>
          <p:nvPr>
            <p:ph type="pic" sz="quarter" idx="12" hasCustomPrompt="1"/>
          </p:nvPr>
        </p:nvSpPr>
        <p:spPr>
          <a:xfrm>
            <a:off x="8176078" y="395388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object 8"/>
          <p:cNvSpPr/>
          <p:nvPr userDrawn="1"/>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21"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23" name="object 10"/>
          <p:cNvSpPr/>
          <p:nvPr userDrawn="1"/>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24" name="object 11"/>
          <p:cNvSpPr/>
          <p:nvPr userDrawn="1"/>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cxnSp>
        <p:nvCxnSpPr>
          <p:cNvPr id="2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7"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9"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0" y="1295399"/>
            <a:ext cx="8681088"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03200" y="1674584"/>
            <a:ext cx="8681088"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42419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248937"/>
            <a:ext cx="8229600"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758" r:id="rId6"/>
    <p:sldLayoutId id="2147483783" r:id="rId7"/>
    <p:sldLayoutId id="2147483784" r:id="rId8"/>
    <p:sldLayoutId id="2147483829" r:id="rId9"/>
    <p:sldLayoutId id="2147483855" r:id="rId10"/>
    <p:sldLayoutId id="2147483831" r:id="rId11"/>
    <p:sldLayoutId id="2147483832" r:id="rId12"/>
    <p:sldLayoutId id="2147483833" r:id="rId13"/>
    <p:sldLayoutId id="2147483834" r:id="rId14"/>
    <p:sldLayoutId id="2147483835" r:id="rId15"/>
    <p:sldLayoutId id="2147483836" r:id="rId16"/>
    <p:sldLayoutId id="2147483838" r:id="rId17"/>
    <p:sldLayoutId id="2147483842" r:id="rId18"/>
    <p:sldLayoutId id="2147483844" r:id="rId19"/>
    <p:sldLayoutId id="2147483846" r:id="rId20"/>
    <p:sldLayoutId id="2147483850" r:id="rId21"/>
    <p:sldLayoutId id="2147483848" r:id="rId22"/>
    <p:sldLayoutId id="2147483852" r:id="rId23"/>
    <p:sldLayoutId id="2147483799" r:id="rId24"/>
    <p:sldLayoutId id="2147483822" r:id="rId25"/>
    <p:sldLayoutId id="2147483824" r:id="rId26"/>
    <p:sldLayoutId id="2147483858" r:id="rId27"/>
    <p:sldLayoutId id="2147483859" r:id="rId28"/>
    <p:sldLayoutId id="2147483860" r:id="rId29"/>
    <p:sldLayoutId id="2147483861" r:id="rId30"/>
  </p:sldLayoutIdLst>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hyperlink" Target="http://www.saraiva.com.br/padroes-de-projeto-solucoes-reutilizaveis-de-software-orientado-a-objetos-436822.html" TargetMode="External"/><Relationship Id="rId7" Type="http://schemas.openxmlformats.org/officeDocument/2006/relationships/image" Target="../media/image7.png"/><Relationship Id="rId2" Type="http://schemas.openxmlformats.org/officeDocument/2006/relationships/hyperlink" Target="http://www.martinfowler.com/" TargetMode="External"/><Relationship Id="rId1" Type="http://schemas.openxmlformats.org/officeDocument/2006/relationships/slideLayout" Target="../slideLayouts/slideLayout28.xml"/><Relationship Id="rId6" Type="http://schemas.openxmlformats.org/officeDocument/2006/relationships/hyperlink" Target="http://c2.com/cgi/wiki?JohnVlissides" TargetMode="External"/><Relationship Id="rId5" Type="http://schemas.openxmlformats.org/officeDocument/2006/relationships/hyperlink" Target="https://www.amazon.com/Design-Patterns-Object-Oriented-Professional-Computing/dp/0201634988" TargetMode="External"/><Relationship Id="rId4" Type="http://schemas.openxmlformats.org/officeDocument/2006/relationships/hyperlink" Target="http://c2.com/cgi/wiki?RichardHelm"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hyperlink" Target="http://www.conifersystems.com/2008/11/05/the-benefits-of-small-commits/" TargetMode="External"/><Relationship Id="rId2" Type="http://schemas.openxmlformats.org/officeDocument/2006/relationships/hyperlink" Target="http://www.barneyb.com/barneyblog/2006/01/27/atomic-commits-to-version-control/" TargetMode="External"/><Relationship Id="rId1" Type="http://schemas.openxmlformats.org/officeDocument/2006/relationships/slideLayout" Target="../slideLayouts/slideLayout30.xml"/><Relationship Id="rId5" Type="http://schemas.openxmlformats.org/officeDocument/2006/relationships/hyperlink" Target="https://gist.github.com/SethRobertson/1540906/68feeabfe906ec1eb893e4fa45f402795ed6e62c" TargetMode="External"/><Relationship Id="rId4" Type="http://schemas.openxmlformats.org/officeDocument/2006/relationships/hyperlink" Target="https://medium.com/@fagnerbrack/one-commit-one-change-3d10b10cebbf#.cmpa6lwpm"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martinfowler.com/bliki/PageObject.html" TargetMode="External"/><Relationship Id="rId13" Type="http://schemas.openxmlformats.org/officeDocument/2006/relationships/hyperlink" Target="http://www.paulgraham.com/icad.html" TargetMode="External"/><Relationship Id="rId3" Type="http://schemas.openxmlformats.org/officeDocument/2006/relationships/hyperlink" Target="https://en.wikibooks.org/wiki/Introduction_to_Software_Engineering/Architecture/Design_Patterns" TargetMode="External"/><Relationship Id="rId7" Type="http://schemas.openxmlformats.org/officeDocument/2006/relationships/hyperlink" Target="http://www.martinfowler.com/articles/writingPatterns.html" TargetMode="External"/><Relationship Id="rId12" Type="http://schemas.openxmlformats.org/officeDocument/2006/relationships/hyperlink" Target="http://www.norvig.com/design-patterns/"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30.xml"/><Relationship Id="rId6" Type="http://schemas.openxmlformats.org/officeDocument/2006/relationships/hyperlink" Target="http://martinfowler.com/bliki/TestPyramid.html" TargetMode="External"/><Relationship Id="rId11" Type="http://schemas.openxmlformats.org/officeDocument/2006/relationships/hyperlink" Target="mailto:seraphim@unifei.edu.br" TargetMode="External"/><Relationship Id="rId5" Type="http://schemas.openxmlformats.org/officeDocument/2006/relationships/hyperlink" Target="http://pt.slideshare.net/abagmar/patterns-in-test-automation" TargetMode="External"/><Relationship Id="rId10" Type="http://schemas.openxmlformats.org/officeDocument/2006/relationships/hyperlink" Target="http://toolsqa.com/selenium-webdriver/page-object-pattern-model-page-factory/" TargetMode="External"/><Relationship Id="rId4" Type="http://schemas.openxmlformats.org/officeDocument/2006/relationships/hyperlink" Target="http://pt.slideshare.net/abagmar/test-automation-principles-and-practices" TargetMode="External"/><Relationship Id="rId9" Type="http://schemas.openxmlformats.org/officeDocument/2006/relationships/hyperlink" Target="https://saucelabs.com/resources/webinars/design-patterns-for-scalable-test-automation-with-selenium-webdriverio"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dl.acm.org/citation.cfm?id=582436" TargetMode="External"/><Relationship Id="rId2" Type="http://schemas.openxmlformats.org/officeDocument/2006/relationships/hyperlink" Target="http://norvig.com/" TargetMode="External"/><Relationship Id="rId1" Type="http://schemas.openxmlformats.org/officeDocument/2006/relationships/slideLayout" Target="../slideLayouts/slideLayout28.xml"/><Relationship Id="rId4" Type="http://schemas.openxmlformats.org/officeDocument/2006/relationships/hyperlink" Target="http://www.paulgraham.com/icad.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Design Patterns Basics</a:t>
            </a:r>
            <a:endParaRPr lang="en-US" dirty="0"/>
          </a:p>
        </p:txBody>
      </p:sp>
      <p:sp>
        <p:nvSpPr>
          <p:cNvPr id="3" name="Subtitle 2"/>
          <p:cNvSpPr>
            <a:spLocks noGrp="1"/>
          </p:cNvSpPr>
          <p:nvPr>
            <p:ph type="subTitle" idx="1"/>
          </p:nvPr>
        </p:nvSpPr>
        <p:spPr/>
        <p:txBody>
          <a:bodyPr/>
          <a:lstStyle/>
          <a:p>
            <a:r>
              <a:rPr lang="pt-BR" dirty="0" smtClean="0"/>
              <a:t>Douglas Bonafé</a:t>
            </a:r>
            <a:endParaRPr lang="en-US" dirty="0"/>
          </a:p>
        </p:txBody>
      </p:sp>
      <p:sp>
        <p:nvSpPr>
          <p:cNvPr id="4" name="Text Placeholder 3"/>
          <p:cNvSpPr>
            <a:spLocks noGrp="1"/>
          </p:cNvSpPr>
          <p:nvPr>
            <p:ph type="body" sz="quarter" idx="10"/>
          </p:nvPr>
        </p:nvSpPr>
        <p:spPr/>
        <p:txBody>
          <a:bodyPr/>
          <a:lstStyle/>
          <a:p>
            <a:r>
              <a:rPr lang="pt-BR" dirty="0" smtClean="0"/>
              <a:t>SET</a:t>
            </a:r>
            <a:endParaRPr lang="en-US" dirty="0"/>
          </a:p>
        </p:txBody>
      </p:sp>
      <p:sp>
        <p:nvSpPr>
          <p:cNvPr id="5" name="Text Placeholder 4"/>
          <p:cNvSpPr>
            <a:spLocks noGrp="1"/>
          </p:cNvSpPr>
          <p:nvPr>
            <p:ph type="body" sz="quarter" idx="11"/>
          </p:nvPr>
        </p:nvSpPr>
        <p:spPr/>
        <p:txBody>
          <a:bodyPr/>
          <a:lstStyle/>
          <a:p>
            <a:r>
              <a:rPr lang="pt-BR" dirty="0" smtClean="0"/>
              <a:t>07/27/2017</a:t>
            </a:r>
            <a:endParaRPr lang="en-US" dirty="0"/>
          </a:p>
        </p:txBody>
      </p:sp>
    </p:spTree>
    <p:extLst>
      <p:ext uri="{BB962C8B-B14F-4D97-AF65-F5344CB8AC3E}">
        <p14:creationId xmlns:p14="http://schemas.microsoft.com/office/powerpoint/2010/main" val="19247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METSKER PATTERNS CLASSIFICATION</a:t>
            </a:r>
            <a:endParaRPr lang="en-US" sz="3000" dirty="0">
              <a:latin typeface="Arial Rounded MT Bold" panose="020F0704030504030204" pitchFamily="34" charset="0"/>
            </a:endParaRPr>
          </a:p>
        </p:txBody>
      </p:sp>
      <p:pic>
        <p:nvPicPr>
          <p:cNvPr id="119" name="Imagem 118"/>
          <p:cNvPicPr/>
          <p:nvPr/>
        </p:nvPicPr>
        <p:blipFill>
          <a:blip r:embed="rId2"/>
          <a:stretch/>
        </p:blipFill>
        <p:spPr>
          <a:xfrm>
            <a:off x="576000" y="2304000"/>
            <a:ext cx="7171000" cy="1140840"/>
          </a:xfrm>
          <a:prstGeom prst="rect">
            <a:avLst/>
          </a:prstGeom>
          <a:ln>
            <a:noFill/>
          </a:ln>
          <a:effectLst>
            <a:outerShdw blurRad="292100" dist="139700" dir="2700000" algn="tl" rotWithShape="0">
              <a:srgbClr val="333333">
                <a:alpha val="65000"/>
              </a:srgbClr>
            </a:outerShdw>
          </a:effectLst>
        </p:spPr>
      </p:pic>
      <p:sp>
        <p:nvSpPr>
          <p:cNvPr id="4" name="Retângulo 3"/>
          <p:cNvSpPr/>
          <p:nvPr/>
        </p:nvSpPr>
        <p:spPr>
          <a:xfrm>
            <a:off x="-38100" y="4774168"/>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23800803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SOME IMPORTANT INTERFACE PATTERNS</a:t>
            </a:r>
            <a:endParaRPr lang="en-US" sz="3000" dirty="0">
              <a:latin typeface="Arial Rounded MT Bold" panose="020F0704030504030204" pitchFamily="34" charset="0"/>
            </a:endParaRPr>
          </a:p>
        </p:txBody>
      </p:sp>
      <p:sp>
        <p:nvSpPr>
          <p:cNvPr id="121" name="TextShape 2"/>
          <p:cNvSpPr txBox="1"/>
          <p:nvPr/>
        </p:nvSpPr>
        <p:spPr>
          <a:xfrm>
            <a:off x="144000" y="1439999"/>
            <a:ext cx="8111000" cy="2682057"/>
          </a:xfrm>
          <a:prstGeom prst="rect">
            <a:avLst/>
          </a:prstGeom>
          <a:noFill/>
          <a:ln>
            <a:noFill/>
          </a:ln>
        </p:spPr>
        <p:txBody>
          <a:bodyPr lIns="90000" tIns="45000" rIns="90000" bIns="45000"/>
          <a:lstStyle/>
          <a:p>
            <a:pPr algn="just"/>
            <a:r>
              <a:rPr lang="pt-BR" sz="2400" b="1" spc="-1" dirty="0" err="1">
                <a:solidFill>
                  <a:schemeClr val="accent6">
                    <a:lumMod val="75000"/>
                  </a:schemeClr>
                </a:solidFill>
                <a:latin typeface="Quicksand"/>
              </a:rPr>
              <a:t>Adapter</a:t>
            </a:r>
            <a:r>
              <a:rPr lang="pt-BR" b="1" spc="-1" dirty="0">
                <a:solidFill>
                  <a:schemeClr val="accent6">
                    <a:lumMod val="75000"/>
                  </a:schemeClr>
                </a:solidFill>
                <a:latin typeface="Quicksand"/>
              </a:rPr>
              <a:t>: </a:t>
            </a:r>
          </a:p>
          <a:p>
            <a:pPr algn="just"/>
            <a:r>
              <a:rPr lang="pt-BR" b="1" spc="-1" dirty="0">
                <a:solidFill>
                  <a:schemeClr val="accent6">
                    <a:lumMod val="75000"/>
                  </a:schemeClr>
                </a:solidFill>
                <a:latin typeface="Quicksand"/>
              </a:rPr>
              <a:t>	</a:t>
            </a:r>
            <a:r>
              <a:rPr lang="pt-BR" sz="2400" i="1" spc="-1" dirty="0" err="1">
                <a:latin typeface="Quicksand"/>
              </a:rPr>
              <a:t>Two</a:t>
            </a:r>
            <a:r>
              <a:rPr lang="pt-BR" sz="2400" i="1" spc="-1" dirty="0">
                <a:latin typeface="Quicksand"/>
              </a:rPr>
              <a:t> classes </a:t>
            </a:r>
            <a:r>
              <a:rPr lang="pt-BR" sz="2400" i="1" spc="-1" dirty="0" err="1">
                <a:latin typeface="Quicksand"/>
              </a:rPr>
              <a:t>with</a:t>
            </a:r>
            <a:r>
              <a:rPr lang="pt-BR" sz="2400" i="1" spc="-1" dirty="0">
                <a:latin typeface="Quicksand"/>
              </a:rPr>
              <a:t> </a:t>
            </a:r>
            <a:r>
              <a:rPr lang="pt-BR" sz="2400" i="1" spc="-1" dirty="0" err="1">
                <a:latin typeface="Quicksand"/>
              </a:rPr>
              <a:t>incompatible</a:t>
            </a:r>
            <a:r>
              <a:rPr lang="pt-BR" sz="2400" i="1" spc="-1" dirty="0">
                <a:latin typeface="Quicksand"/>
              </a:rPr>
              <a:t> interfaces </a:t>
            </a:r>
            <a:r>
              <a:rPr lang="pt-BR" sz="2400" i="1" spc="-1" dirty="0" err="1">
                <a:latin typeface="Quicksand"/>
              </a:rPr>
              <a:t>should</a:t>
            </a:r>
            <a:r>
              <a:rPr lang="pt-BR" sz="2400" i="1" spc="-1" dirty="0">
                <a:latin typeface="Quicksand"/>
              </a:rPr>
              <a:t> </a:t>
            </a:r>
            <a:r>
              <a:rPr lang="pt-BR" sz="2400" i="1" spc="-1" dirty="0" err="1">
                <a:latin typeface="Quicksand"/>
              </a:rPr>
              <a:t>be</a:t>
            </a:r>
            <a:r>
              <a:rPr lang="pt-BR" sz="2400" i="1" spc="-1" dirty="0">
                <a:latin typeface="Quicksand"/>
              </a:rPr>
              <a:t> </a:t>
            </a:r>
            <a:r>
              <a:rPr lang="pt-BR" sz="2400" i="1" spc="-1" dirty="0" err="1">
                <a:latin typeface="Quicksand"/>
              </a:rPr>
              <a:t>used</a:t>
            </a:r>
            <a:r>
              <a:rPr lang="pt-BR" sz="2400" i="1" spc="-1" dirty="0">
                <a:latin typeface="Quicksand"/>
              </a:rPr>
              <a:t> </a:t>
            </a:r>
            <a:r>
              <a:rPr lang="pt-BR" sz="2400" i="1" spc="-1" dirty="0" err="1">
                <a:latin typeface="Quicksand"/>
              </a:rPr>
              <a:t>together</a:t>
            </a:r>
            <a:r>
              <a:rPr lang="pt-BR" sz="2400" spc="-1" dirty="0">
                <a:latin typeface="Quicksand"/>
              </a:rPr>
              <a:t>.</a:t>
            </a:r>
            <a:endParaRPr sz="2400" dirty="0">
              <a:latin typeface="Quicksand"/>
            </a:endParaRPr>
          </a:p>
          <a:p>
            <a:pPr algn="just"/>
            <a:endParaRPr sz="2400" dirty="0">
              <a:latin typeface="Quicksand"/>
            </a:endParaRPr>
          </a:p>
          <a:p>
            <a:pPr algn="just"/>
            <a:r>
              <a:rPr lang="pt-BR" sz="2400" b="1" spc="-1" dirty="0" err="1">
                <a:solidFill>
                  <a:schemeClr val="accent6">
                    <a:lumMod val="75000"/>
                  </a:schemeClr>
                </a:solidFill>
                <a:latin typeface="Quicksand"/>
              </a:rPr>
              <a:t>Facade</a:t>
            </a:r>
            <a:r>
              <a:rPr lang="pt-BR" sz="2400" b="1" spc="-1" dirty="0">
                <a:solidFill>
                  <a:schemeClr val="accent6">
                    <a:lumMod val="75000"/>
                  </a:schemeClr>
                </a:solidFill>
                <a:latin typeface="Quicksand"/>
              </a:rPr>
              <a:t>:</a:t>
            </a:r>
            <a:r>
              <a:rPr lang="pt-BR" sz="2400" spc="-1" dirty="0">
                <a:latin typeface="Quicksand"/>
              </a:rPr>
              <a:t> </a:t>
            </a:r>
          </a:p>
          <a:p>
            <a:pPr algn="just"/>
            <a:r>
              <a:rPr lang="pt-BR" sz="2400" spc="-1" dirty="0">
                <a:latin typeface="Quicksand"/>
              </a:rPr>
              <a:t>	</a:t>
            </a:r>
            <a:r>
              <a:rPr lang="pt-BR" sz="2400" i="1" spc="-1" dirty="0">
                <a:latin typeface="Quicksand"/>
              </a:rPr>
              <a:t>Clientes </a:t>
            </a:r>
            <a:r>
              <a:rPr lang="pt-BR" sz="2400" i="1" spc="-1" dirty="0" err="1">
                <a:latin typeface="Quicksand"/>
              </a:rPr>
              <a:t>of</a:t>
            </a:r>
            <a:r>
              <a:rPr lang="pt-BR" sz="2400" i="1" spc="-1" dirty="0">
                <a:latin typeface="Quicksand"/>
              </a:rPr>
              <a:t> a </a:t>
            </a:r>
            <a:r>
              <a:rPr lang="pt-BR" sz="2400" i="1" spc="-1" dirty="0" err="1">
                <a:latin typeface="Quicksand"/>
              </a:rPr>
              <a:t>subsystem</a:t>
            </a:r>
            <a:r>
              <a:rPr lang="pt-BR" sz="2400" i="1" spc="-1" dirty="0">
                <a:latin typeface="Quicksand"/>
              </a:rPr>
              <a:t> </a:t>
            </a:r>
            <a:r>
              <a:rPr lang="pt-BR" sz="2400" i="1" spc="-1" dirty="0" err="1">
                <a:latin typeface="Quicksand"/>
              </a:rPr>
              <a:t>will</a:t>
            </a:r>
            <a:r>
              <a:rPr lang="pt-BR" sz="2400" i="1" spc="-1" dirty="0">
                <a:latin typeface="Quicksand"/>
              </a:rPr>
              <a:t> use </a:t>
            </a:r>
            <a:r>
              <a:rPr lang="pt-BR" sz="2400" i="1" spc="-1" dirty="0" err="1">
                <a:latin typeface="Quicksand"/>
              </a:rPr>
              <a:t>only</a:t>
            </a:r>
            <a:r>
              <a:rPr lang="pt-BR" sz="2400" i="1" spc="-1" dirty="0">
                <a:latin typeface="Quicksand"/>
              </a:rPr>
              <a:t> </a:t>
            </a:r>
            <a:r>
              <a:rPr lang="pt-BR" sz="2400" i="1" spc="-1" dirty="0" err="1">
                <a:latin typeface="Quicksand"/>
              </a:rPr>
              <a:t>part</a:t>
            </a:r>
            <a:r>
              <a:rPr lang="pt-BR" sz="2400" i="1" spc="-1" dirty="0">
                <a:latin typeface="Quicksand"/>
              </a:rPr>
              <a:t> </a:t>
            </a:r>
            <a:r>
              <a:rPr lang="pt-BR" sz="2400" i="1" spc="-1" dirty="0" err="1">
                <a:latin typeface="Quicksand"/>
              </a:rPr>
              <a:t>of</a:t>
            </a:r>
            <a:r>
              <a:rPr lang="pt-BR" sz="2400" i="1" spc="-1" dirty="0">
                <a:latin typeface="Quicksand"/>
              </a:rPr>
              <a:t> </a:t>
            </a:r>
            <a:r>
              <a:rPr lang="pt-BR" sz="2400" i="1" spc="-1" dirty="0" err="1">
                <a:latin typeface="Quicksand"/>
              </a:rPr>
              <a:t>this</a:t>
            </a:r>
            <a:r>
              <a:rPr lang="pt-BR" sz="2400" i="1" spc="-1" dirty="0">
                <a:latin typeface="Quicksand"/>
              </a:rPr>
              <a:t> </a:t>
            </a:r>
            <a:r>
              <a:rPr lang="pt-BR" sz="2400" i="1" spc="-1" dirty="0" err="1">
                <a:latin typeface="Quicksand"/>
              </a:rPr>
              <a:t>functionality</a:t>
            </a:r>
            <a:r>
              <a:rPr lang="pt-BR" sz="2400" i="1" spc="-1" dirty="0">
                <a:latin typeface="Quicksand"/>
              </a:rPr>
              <a:t>, </a:t>
            </a:r>
            <a:r>
              <a:rPr lang="pt-BR" sz="2400" i="1" spc="-1" dirty="0" err="1">
                <a:latin typeface="Quicksand"/>
              </a:rPr>
              <a:t>so</a:t>
            </a:r>
            <a:r>
              <a:rPr lang="pt-BR" sz="2400" i="1" spc="-1" dirty="0">
                <a:latin typeface="Quicksand"/>
              </a:rPr>
              <a:t> </a:t>
            </a:r>
            <a:r>
              <a:rPr lang="pt-BR" sz="2400" i="1" spc="-1" dirty="0" err="1">
                <a:latin typeface="Quicksand"/>
              </a:rPr>
              <a:t>Facade</a:t>
            </a:r>
            <a:r>
              <a:rPr lang="pt-BR" sz="2400" i="1" spc="-1" dirty="0">
                <a:latin typeface="Quicksand"/>
              </a:rPr>
              <a:t> </a:t>
            </a:r>
            <a:r>
              <a:rPr lang="pt-BR" sz="2400" i="1" spc="-1" dirty="0" err="1">
                <a:latin typeface="Quicksand"/>
              </a:rPr>
              <a:t>will</a:t>
            </a:r>
            <a:r>
              <a:rPr lang="pt-BR" sz="2400" i="1" spc="-1" dirty="0">
                <a:latin typeface="Quicksand"/>
              </a:rPr>
              <a:t> </a:t>
            </a:r>
            <a:r>
              <a:rPr lang="pt-BR" sz="2400" i="1" spc="-1" dirty="0" err="1">
                <a:latin typeface="Quicksand"/>
              </a:rPr>
              <a:t>provide</a:t>
            </a:r>
            <a:r>
              <a:rPr lang="pt-BR" sz="2400" i="1" spc="-1" dirty="0">
                <a:latin typeface="Quicksand"/>
              </a:rPr>
              <a:t> </a:t>
            </a:r>
            <a:r>
              <a:rPr lang="pt-BR" sz="2400" i="1" spc="-1" dirty="0" err="1">
                <a:latin typeface="Quicksand"/>
              </a:rPr>
              <a:t>an</a:t>
            </a:r>
            <a:r>
              <a:rPr lang="pt-BR" sz="2400" i="1" spc="-1" dirty="0">
                <a:latin typeface="Quicksand"/>
              </a:rPr>
              <a:t> </a:t>
            </a:r>
            <a:r>
              <a:rPr lang="pt-BR" sz="2400" i="1" spc="-1" dirty="0" err="1">
                <a:latin typeface="Quicksand"/>
              </a:rPr>
              <a:t>easiest</a:t>
            </a:r>
            <a:r>
              <a:rPr lang="pt-BR" sz="2400" i="1" spc="-1" dirty="0">
                <a:latin typeface="Quicksand"/>
              </a:rPr>
              <a:t> interface for </a:t>
            </a:r>
            <a:r>
              <a:rPr lang="pt-BR" sz="2400" i="1" spc="-1" dirty="0" err="1">
                <a:latin typeface="Quicksand"/>
              </a:rPr>
              <a:t>them</a:t>
            </a:r>
            <a:r>
              <a:rPr lang="pt-BR" sz="2400" i="1" spc="-1" dirty="0">
                <a:latin typeface="Quicksand"/>
              </a:rPr>
              <a:t>.</a:t>
            </a:r>
            <a:endParaRPr sz="2400" i="1" dirty="0">
              <a:latin typeface="Quicksand"/>
            </a:endParaRPr>
          </a:p>
          <a:p>
            <a:endParaRPr sz="2000" dirty="0">
              <a:latin typeface="Quicksand"/>
            </a:endParaRPr>
          </a:p>
        </p:txBody>
      </p:sp>
    </p:spTree>
    <p:extLst>
      <p:ext uri="{BB962C8B-B14F-4D97-AF65-F5344CB8AC3E}">
        <p14:creationId xmlns:p14="http://schemas.microsoft.com/office/powerpoint/2010/main" val="837687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111960"/>
            <a:ext cx="8229240" cy="856800"/>
          </a:xfrm>
          <a:prstGeom prst="rect">
            <a:avLst/>
          </a:prstGeom>
          <a:noFill/>
          <a:ln>
            <a:noFill/>
          </a:ln>
        </p:spPr>
        <p:txBody>
          <a:bodyPr lIns="0" tIns="0" rIns="0" bIns="0" anchor="ctr"/>
          <a:lstStyle/>
          <a:p>
            <a:r>
              <a:rPr lang="en-US" sz="3000" spc="-1" dirty="0">
                <a:solidFill>
                  <a:schemeClr val="bg1"/>
                </a:solidFill>
                <a:latin typeface="Arial Rounded MT Bold" panose="020F0704030504030204" pitchFamily="34" charset="0"/>
              </a:rPr>
              <a:t>ADAPTER</a:t>
            </a:r>
            <a:endParaRPr lang="en-US" sz="3000" dirty="0">
              <a:solidFill>
                <a:schemeClr val="bg1"/>
              </a:solidFill>
              <a:latin typeface="Arial Rounded MT Bold" panose="020F0704030504030204" pitchFamily="34" charset="0"/>
            </a:endParaRPr>
          </a:p>
        </p:txBody>
      </p:sp>
      <p:pic>
        <p:nvPicPr>
          <p:cNvPr id="123" name="Imagem 122"/>
          <p:cNvPicPr/>
          <p:nvPr/>
        </p:nvPicPr>
        <p:blipFill>
          <a:blip r:embed="rId2"/>
          <a:stretch/>
        </p:blipFill>
        <p:spPr>
          <a:xfrm>
            <a:off x="457200" y="852324"/>
            <a:ext cx="6881180" cy="3178800"/>
          </a:xfrm>
          <a:prstGeom prst="rect">
            <a:avLst/>
          </a:prstGeom>
          <a:ln>
            <a:noFill/>
          </a:ln>
          <a:effectLst>
            <a:outerShdw blurRad="292100" dist="139700" dir="2700000" algn="tl" rotWithShape="0">
              <a:srgbClr val="333333">
                <a:alpha val="65000"/>
              </a:srgbClr>
            </a:outerShdw>
          </a:effectLst>
        </p:spPr>
      </p:pic>
      <p:sp>
        <p:nvSpPr>
          <p:cNvPr id="4" name="Retângulo 3"/>
          <p:cNvSpPr/>
          <p:nvPr/>
        </p:nvSpPr>
        <p:spPr>
          <a:xfrm>
            <a:off x="0" y="4696822"/>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33937489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FACADE</a:t>
            </a:r>
            <a:endParaRPr lang="en-US" sz="3000" dirty="0">
              <a:latin typeface="Arial Rounded MT Bold" panose="020F0704030504030204" pitchFamily="34" charset="0"/>
            </a:endParaRPr>
          </a:p>
        </p:txBody>
      </p:sp>
      <p:pic>
        <p:nvPicPr>
          <p:cNvPr id="125" name="Imagem 124"/>
          <p:cNvPicPr/>
          <p:nvPr/>
        </p:nvPicPr>
        <p:blipFill>
          <a:blip r:embed="rId2"/>
          <a:stretch/>
        </p:blipFill>
        <p:spPr>
          <a:xfrm>
            <a:off x="1704600" y="1296000"/>
            <a:ext cx="5495400" cy="36572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06857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PATTERNS OF RESPONSIBILITY</a:t>
            </a:r>
            <a:endParaRPr lang="en-US" sz="3000" dirty="0">
              <a:latin typeface="Arial Rounded MT Bold" panose="020F0704030504030204" pitchFamily="34" charset="0"/>
            </a:endParaRPr>
          </a:p>
        </p:txBody>
      </p:sp>
      <p:sp>
        <p:nvSpPr>
          <p:cNvPr id="127" name="TextShape 2"/>
          <p:cNvSpPr txBox="1"/>
          <p:nvPr/>
        </p:nvSpPr>
        <p:spPr>
          <a:xfrm>
            <a:off x="115935" y="1233714"/>
            <a:ext cx="7961266" cy="3764642"/>
          </a:xfrm>
          <a:prstGeom prst="rect">
            <a:avLst/>
          </a:prstGeom>
          <a:noFill/>
          <a:ln>
            <a:noFill/>
          </a:ln>
        </p:spPr>
        <p:txBody>
          <a:bodyPr lIns="90000" tIns="45000" rIns="90000" bIns="45000"/>
          <a:lstStyle/>
          <a:p>
            <a:pPr algn="just"/>
            <a:r>
              <a:rPr lang="pt-BR" sz="2000" b="1" spc="-1" dirty="0" err="1">
                <a:solidFill>
                  <a:schemeClr val="accent6">
                    <a:lumMod val="75000"/>
                  </a:schemeClr>
                </a:solidFill>
                <a:latin typeface="Quicksand"/>
              </a:rPr>
              <a:t>Singleton</a:t>
            </a:r>
            <a:r>
              <a:rPr lang="pt-BR" sz="2000" b="1" spc="-1" dirty="0">
                <a:solidFill>
                  <a:schemeClr val="accent6">
                    <a:lumMod val="75000"/>
                  </a:schemeClr>
                </a:solidFill>
                <a:latin typeface="Quicksand"/>
              </a:rPr>
              <a:t>:</a:t>
            </a:r>
            <a:endParaRPr lang="pt-BR" sz="2000" spc="-1" dirty="0">
              <a:latin typeface="Quicksand"/>
            </a:endParaRPr>
          </a:p>
          <a:p>
            <a:pPr algn="just"/>
            <a:r>
              <a:rPr lang="pt-BR" sz="2000" spc="-1" dirty="0">
                <a:latin typeface="Quicksand"/>
              </a:rPr>
              <a:t>	</a:t>
            </a:r>
            <a:r>
              <a:rPr lang="pt-BR" sz="2000" i="1" spc="-1" dirty="0" err="1">
                <a:latin typeface="Quicksand"/>
              </a:rPr>
              <a:t>Guarantees</a:t>
            </a:r>
            <a:r>
              <a:rPr lang="pt-BR" sz="2000" i="1" spc="-1" dirty="0">
                <a:latin typeface="Quicksand"/>
              </a:rPr>
              <a:t> </a:t>
            </a:r>
            <a:r>
              <a:rPr lang="pt-BR" sz="2000" i="1" spc="-1" dirty="0" err="1">
                <a:latin typeface="Quicksand"/>
              </a:rPr>
              <a:t>that</a:t>
            </a:r>
            <a:r>
              <a:rPr lang="pt-BR" sz="2000" i="1" spc="-1" dirty="0">
                <a:latin typeface="Quicksand"/>
              </a:rPr>
              <a:t> a </a:t>
            </a:r>
            <a:r>
              <a:rPr lang="pt-BR" sz="2000" i="1" spc="-1" dirty="0" err="1">
                <a:latin typeface="Quicksand"/>
              </a:rPr>
              <a:t>class</a:t>
            </a:r>
            <a:r>
              <a:rPr lang="pt-BR" sz="2000" i="1" spc="-1" dirty="0">
                <a:latin typeface="Quicksand"/>
              </a:rPr>
              <a:t> </a:t>
            </a:r>
            <a:r>
              <a:rPr lang="pt-BR" sz="2000" i="1" spc="-1" dirty="0" err="1">
                <a:latin typeface="Quicksand"/>
              </a:rPr>
              <a:t>have</a:t>
            </a:r>
            <a:r>
              <a:rPr lang="pt-BR" sz="2000" i="1" spc="-1" dirty="0">
                <a:latin typeface="Quicksand"/>
              </a:rPr>
              <a:t> </a:t>
            </a:r>
            <a:r>
              <a:rPr lang="pt-BR" sz="2000" i="1" spc="-1" dirty="0" err="1">
                <a:latin typeface="Quicksand"/>
              </a:rPr>
              <a:t>only</a:t>
            </a:r>
            <a:r>
              <a:rPr lang="pt-BR" sz="2000" i="1" spc="-1" dirty="0">
                <a:latin typeface="Quicksand"/>
              </a:rPr>
              <a:t> </a:t>
            </a:r>
            <a:r>
              <a:rPr lang="pt-BR" sz="2000" i="1" spc="-1" dirty="0" err="1">
                <a:latin typeface="Quicksand"/>
              </a:rPr>
              <a:t>one</a:t>
            </a:r>
            <a:r>
              <a:rPr lang="pt-BR" sz="2000" i="1" spc="-1" dirty="0">
                <a:latin typeface="Quicksand"/>
              </a:rPr>
              <a:t> </a:t>
            </a:r>
            <a:r>
              <a:rPr lang="pt-BR" sz="2000" i="1" spc="-1" dirty="0" err="1">
                <a:latin typeface="Quicksand"/>
              </a:rPr>
              <a:t>instance</a:t>
            </a:r>
            <a:r>
              <a:rPr lang="pt-BR" sz="2000" i="1" spc="-1" dirty="0">
                <a:latin typeface="Quicksand"/>
              </a:rPr>
              <a:t>, </a:t>
            </a:r>
            <a:r>
              <a:rPr lang="pt-BR" sz="2000" i="1" spc="-1" dirty="0" err="1">
                <a:latin typeface="Quicksand"/>
              </a:rPr>
              <a:t>and</a:t>
            </a:r>
            <a:r>
              <a:rPr lang="pt-BR" sz="2000" i="1" spc="-1" dirty="0">
                <a:latin typeface="Quicksand"/>
              </a:rPr>
              <a:t> </a:t>
            </a:r>
            <a:r>
              <a:rPr lang="pt-BR" sz="2000" i="1" spc="-1" dirty="0" err="1">
                <a:latin typeface="Quicksand"/>
              </a:rPr>
              <a:t>provide</a:t>
            </a:r>
            <a:r>
              <a:rPr lang="pt-BR" sz="2000" i="1" spc="-1" dirty="0">
                <a:latin typeface="Quicksand"/>
              </a:rPr>
              <a:t> a global </a:t>
            </a:r>
            <a:r>
              <a:rPr lang="pt-BR" sz="2000" i="1" spc="-1" dirty="0" err="1">
                <a:latin typeface="Quicksand"/>
              </a:rPr>
              <a:t>access</a:t>
            </a:r>
            <a:r>
              <a:rPr lang="pt-BR" sz="2000" i="1" spc="-1" dirty="0">
                <a:latin typeface="Quicksand"/>
              </a:rPr>
              <a:t> point </a:t>
            </a:r>
            <a:r>
              <a:rPr lang="pt-BR" sz="2000" i="1" spc="-1" dirty="0" err="1">
                <a:latin typeface="Quicksand"/>
              </a:rPr>
              <a:t>to</a:t>
            </a:r>
            <a:r>
              <a:rPr lang="pt-BR" sz="2000" i="1" spc="-1" dirty="0">
                <a:latin typeface="Quicksand"/>
              </a:rPr>
              <a:t> it.</a:t>
            </a:r>
            <a:endParaRPr sz="2000" i="1" dirty="0">
              <a:latin typeface="Quicksand"/>
            </a:endParaRPr>
          </a:p>
          <a:p>
            <a:pPr algn="just"/>
            <a:endParaRPr sz="2000" dirty="0">
              <a:latin typeface="Quicksand"/>
            </a:endParaRPr>
          </a:p>
          <a:p>
            <a:pPr algn="just"/>
            <a:r>
              <a:rPr lang="pt-BR" sz="2000" b="1" spc="-1" dirty="0" err="1">
                <a:solidFill>
                  <a:schemeClr val="accent6">
                    <a:lumMod val="75000"/>
                  </a:schemeClr>
                </a:solidFill>
                <a:latin typeface="Quicksand"/>
              </a:rPr>
              <a:t>Observer</a:t>
            </a:r>
            <a:r>
              <a:rPr lang="pt-BR" sz="2000" b="1" spc="-1" dirty="0">
                <a:solidFill>
                  <a:schemeClr val="accent6">
                    <a:lumMod val="75000"/>
                  </a:schemeClr>
                </a:solidFill>
                <a:latin typeface="Quicksand"/>
              </a:rPr>
              <a:t>:</a:t>
            </a:r>
            <a:endParaRPr lang="pt-BR" sz="2000" spc="-1" dirty="0">
              <a:latin typeface="Quicksand"/>
            </a:endParaRPr>
          </a:p>
          <a:p>
            <a:pPr algn="just"/>
            <a:r>
              <a:rPr lang="pt-BR" sz="2000" spc="-1" dirty="0">
                <a:latin typeface="Quicksand"/>
              </a:rPr>
              <a:t>	</a:t>
            </a:r>
            <a:r>
              <a:rPr lang="pt-BR" sz="2000" i="1" spc="-1" dirty="0">
                <a:latin typeface="Quicksand"/>
              </a:rPr>
              <a:t>Defines a </a:t>
            </a:r>
            <a:r>
              <a:rPr lang="pt-BR" sz="2000" i="1" spc="-1" dirty="0" err="1">
                <a:latin typeface="Quicksand"/>
              </a:rPr>
              <a:t>one-to-many</a:t>
            </a:r>
            <a:r>
              <a:rPr lang="pt-BR" sz="2000" i="1" spc="-1" dirty="0">
                <a:latin typeface="Quicksand"/>
              </a:rPr>
              <a:t> </a:t>
            </a:r>
            <a:r>
              <a:rPr lang="pt-BR" sz="2000" i="1" spc="-1" dirty="0" err="1">
                <a:latin typeface="Quicksand"/>
              </a:rPr>
              <a:t>dependency</a:t>
            </a:r>
            <a:r>
              <a:rPr lang="pt-BR" sz="2000" i="1" spc="-1" dirty="0">
                <a:latin typeface="Quicksand"/>
              </a:rPr>
              <a:t> </a:t>
            </a:r>
            <a:r>
              <a:rPr lang="pt-BR" sz="2000" i="1" spc="-1" dirty="0" err="1">
                <a:latin typeface="Quicksand"/>
              </a:rPr>
              <a:t>between</a:t>
            </a:r>
            <a:r>
              <a:rPr lang="pt-BR" sz="2000" i="1" spc="-1" dirty="0">
                <a:latin typeface="Quicksand"/>
              </a:rPr>
              <a:t> </a:t>
            </a:r>
            <a:r>
              <a:rPr lang="pt-BR" sz="2000" i="1" spc="-1" dirty="0" err="1">
                <a:latin typeface="Quicksand"/>
              </a:rPr>
              <a:t>objects</a:t>
            </a:r>
            <a:r>
              <a:rPr lang="pt-BR" sz="2000" i="1" spc="-1" dirty="0">
                <a:latin typeface="Quicksand"/>
              </a:rPr>
              <a:t> </a:t>
            </a:r>
            <a:r>
              <a:rPr lang="pt-BR" sz="2000" i="1" spc="-1" dirty="0" err="1">
                <a:latin typeface="Quicksand"/>
              </a:rPr>
              <a:t>that</a:t>
            </a:r>
            <a:r>
              <a:rPr lang="pt-BR" sz="2000" i="1" spc="-1" dirty="0">
                <a:latin typeface="Quicksand"/>
              </a:rPr>
              <a:t> </a:t>
            </a:r>
            <a:r>
              <a:rPr lang="pt-BR" sz="2000" i="1" spc="-1" dirty="0" err="1">
                <a:latin typeface="Quicksand"/>
              </a:rPr>
              <a:t>when</a:t>
            </a:r>
            <a:r>
              <a:rPr lang="pt-BR" sz="2000" i="1" spc="-1" dirty="0">
                <a:latin typeface="Quicksand"/>
              </a:rPr>
              <a:t> </a:t>
            </a:r>
            <a:r>
              <a:rPr lang="pt-BR" sz="2000" i="1" spc="-1" dirty="0" err="1">
                <a:latin typeface="Quicksand"/>
              </a:rPr>
              <a:t>an</a:t>
            </a:r>
            <a:r>
              <a:rPr lang="pt-BR" sz="2000" i="1" spc="-1" dirty="0">
                <a:latin typeface="Quicksand"/>
              </a:rPr>
              <a:t> </a:t>
            </a:r>
            <a:r>
              <a:rPr lang="pt-BR" sz="2000" i="1" spc="-1" dirty="0" err="1">
                <a:latin typeface="Quicksand"/>
              </a:rPr>
              <a:t>object</a:t>
            </a:r>
            <a:r>
              <a:rPr lang="pt-BR" sz="2000" i="1" spc="-1" dirty="0">
                <a:latin typeface="Quicksand"/>
              </a:rPr>
              <a:t> </a:t>
            </a:r>
            <a:r>
              <a:rPr lang="pt-BR" sz="2000" i="1" spc="-1" dirty="0" err="1">
                <a:latin typeface="Quicksand"/>
              </a:rPr>
              <a:t>change</a:t>
            </a:r>
            <a:r>
              <a:rPr lang="pt-BR" sz="2000" i="1" spc="-1" dirty="0">
                <a:latin typeface="Quicksand"/>
              </a:rPr>
              <a:t> its </a:t>
            </a:r>
            <a:r>
              <a:rPr lang="pt-BR" sz="2000" i="1" spc="-1" dirty="0" err="1">
                <a:latin typeface="Quicksand"/>
              </a:rPr>
              <a:t>state</a:t>
            </a:r>
            <a:r>
              <a:rPr lang="pt-BR" sz="2000" i="1" spc="-1" dirty="0">
                <a:latin typeface="Quicksand"/>
              </a:rPr>
              <a:t>, </a:t>
            </a:r>
            <a:r>
              <a:rPr lang="pt-BR" sz="2000" i="1" spc="-1" dirty="0" err="1">
                <a:latin typeface="Quicksand"/>
              </a:rPr>
              <a:t>all</a:t>
            </a:r>
            <a:r>
              <a:rPr lang="pt-BR" sz="2000" i="1" spc="-1" dirty="0">
                <a:latin typeface="Quicksand"/>
              </a:rPr>
              <a:t> </a:t>
            </a:r>
            <a:r>
              <a:rPr lang="pt-BR" sz="2000" i="1" spc="-1" dirty="0" err="1">
                <a:latin typeface="Quicksand"/>
              </a:rPr>
              <a:t>the</a:t>
            </a:r>
            <a:r>
              <a:rPr lang="pt-BR" sz="2000" i="1" spc="-1" dirty="0">
                <a:latin typeface="Quicksand"/>
              </a:rPr>
              <a:t> </a:t>
            </a:r>
            <a:r>
              <a:rPr lang="pt-BR" sz="2000" i="1" spc="-1" dirty="0" err="1">
                <a:latin typeface="Quicksand"/>
              </a:rPr>
              <a:t>objects</a:t>
            </a:r>
            <a:r>
              <a:rPr lang="pt-BR" sz="2000" i="1" spc="-1" dirty="0">
                <a:latin typeface="Quicksand"/>
              </a:rPr>
              <a:t> </a:t>
            </a:r>
            <a:r>
              <a:rPr lang="pt-BR" sz="2000" i="1" spc="-1" dirty="0" err="1">
                <a:latin typeface="Quicksand"/>
              </a:rPr>
              <a:t>that</a:t>
            </a:r>
            <a:r>
              <a:rPr lang="pt-BR" sz="2000" i="1" spc="-1" dirty="0">
                <a:latin typeface="Quicksand"/>
              </a:rPr>
              <a:t> </a:t>
            </a:r>
            <a:r>
              <a:rPr lang="pt-BR" sz="2000" i="1" spc="-1" dirty="0" err="1">
                <a:latin typeface="Quicksand"/>
              </a:rPr>
              <a:t>depends</a:t>
            </a:r>
            <a:r>
              <a:rPr lang="pt-BR" sz="2000" i="1" spc="-1" dirty="0">
                <a:latin typeface="Quicksand"/>
              </a:rPr>
              <a:t> </a:t>
            </a:r>
            <a:r>
              <a:rPr lang="pt-BR" sz="2000" i="1" spc="-1" dirty="0" err="1">
                <a:latin typeface="Quicksand"/>
              </a:rPr>
              <a:t>on</a:t>
            </a:r>
            <a:r>
              <a:rPr lang="pt-BR" sz="2000" i="1" spc="-1" dirty="0">
                <a:latin typeface="Quicksand"/>
              </a:rPr>
              <a:t> </a:t>
            </a:r>
            <a:r>
              <a:rPr lang="pt-BR" sz="2000" i="1" spc="-1" dirty="0" err="1">
                <a:latin typeface="Quicksand"/>
              </a:rPr>
              <a:t>the</a:t>
            </a:r>
            <a:r>
              <a:rPr lang="pt-BR" sz="2000" i="1" spc="-1" dirty="0">
                <a:latin typeface="Quicksand"/>
              </a:rPr>
              <a:t> </a:t>
            </a:r>
            <a:r>
              <a:rPr lang="pt-BR" sz="2000" i="1" spc="-1" dirty="0" err="1">
                <a:latin typeface="Quicksand"/>
              </a:rPr>
              <a:t>first</a:t>
            </a:r>
            <a:r>
              <a:rPr lang="pt-BR" sz="2000" i="1" spc="-1" dirty="0">
                <a:latin typeface="Quicksand"/>
              </a:rPr>
              <a:t> </a:t>
            </a:r>
            <a:r>
              <a:rPr lang="pt-BR" sz="2000" i="1" spc="-1" dirty="0" err="1">
                <a:latin typeface="Quicksand"/>
              </a:rPr>
              <a:t>be</a:t>
            </a:r>
            <a:r>
              <a:rPr lang="pt-BR" sz="2000" i="1" spc="-1" dirty="0">
                <a:latin typeface="Quicksand"/>
              </a:rPr>
              <a:t> </a:t>
            </a:r>
            <a:r>
              <a:rPr lang="pt-BR" sz="2000" i="1" spc="-1" dirty="0" err="1">
                <a:latin typeface="Quicksand"/>
              </a:rPr>
              <a:t>notified</a:t>
            </a:r>
            <a:r>
              <a:rPr lang="pt-BR" sz="2000" i="1" spc="-1" dirty="0">
                <a:latin typeface="Quicksand"/>
              </a:rPr>
              <a:t> </a:t>
            </a:r>
            <a:r>
              <a:rPr lang="pt-BR" sz="2000" i="1" spc="-1" dirty="0" err="1">
                <a:latin typeface="Quicksand"/>
              </a:rPr>
              <a:t>and</a:t>
            </a:r>
            <a:r>
              <a:rPr lang="pt-BR" sz="2000" i="1" spc="-1" dirty="0">
                <a:latin typeface="Quicksand"/>
              </a:rPr>
              <a:t> </a:t>
            </a:r>
            <a:r>
              <a:rPr lang="pt-BR" sz="2000" i="1" spc="-1" dirty="0" err="1">
                <a:latin typeface="Quicksand"/>
              </a:rPr>
              <a:t>updated</a:t>
            </a:r>
            <a:r>
              <a:rPr lang="pt-BR" sz="2000" i="1" spc="-1" dirty="0">
                <a:latin typeface="Quicksand"/>
              </a:rPr>
              <a:t> </a:t>
            </a:r>
            <a:r>
              <a:rPr lang="pt-BR" sz="2000" i="1" spc="-1" dirty="0" err="1">
                <a:latin typeface="Quicksand"/>
              </a:rPr>
              <a:t>automaticaly</a:t>
            </a:r>
            <a:r>
              <a:rPr lang="pt-BR" sz="2000" i="1" spc="-1" dirty="0">
                <a:latin typeface="Quicksand"/>
              </a:rPr>
              <a:t>. </a:t>
            </a:r>
            <a:endParaRPr sz="2000" i="1" dirty="0">
              <a:latin typeface="Quicksand"/>
            </a:endParaRPr>
          </a:p>
          <a:p>
            <a:pPr algn="just"/>
            <a:r>
              <a:rPr lang="pt-BR" sz="2000" i="1" spc="-1" dirty="0">
                <a:latin typeface="Quicksand"/>
              </a:rPr>
              <a:t>	</a:t>
            </a:r>
          </a:p>
          <a:p>
            <a:pPr algn="just"/>
            <a:r>
              <a:rPr lang="pt-BR" sz="2000" i="1" spc="-1" dirty="0">
                <a:latin typeface="Quicksand"/>
              </a:rPr>
              <a:t>	</a:t>
            </a:r>
            <a:r>
              <a:rPr lang="pt-BR" sz="2000" i="1" spc="-1" dirty="0">
                <a:latin typeface="Quicksand"/>
                <a:sym typeface="Wingdings" panose="05000000000000000000" pitchFamily="2" charset="2"/>
              </a:rPr>
              <a:t> </a:t>
            </a:r>
            <a:r>
              <a:rPr lang="pt-BR" sz="2000" b="1" i="1" spc="-1" dirty="0" err="1">
                <a:solidFill>
                  <a:schemeClr val="tx2"/>
                </a:solidFill>
                <a:latin typeface="Quicksand"/>
              </a:rPr>
              <a:t>Consequences</a:t>
            </a:r>
            <a:r>
              <a:rPr lang="pt-BR" sz="2000" i="1" spc="-1" dirty="0">
                <a:latin typeface="Quicksand"/>
              </a:rPr>
              <a:t>: </a:t>
            </a:r>
            <a:r>
              <a:rPr lang="pt-BR" sz="2000" i="1" spc="-1" dirty="0" err="1">
                <a:solidFill>
                  <a:schemeClr val="tx1">
                    <a:lumMod val="65000"/>
                    <a:lumOff val="35000"/>
                  </a:schemeClr>
                </a:solidFill>
                <a:latin typeface="Quicksand"/>
              </a:rPr>
              <a:t>there</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is</a:t>
            </a:r>
            <a:r>
              <a:rPr lang="pt-BR" sz="2000" i="1" spc="-1" dirty="0">
                <a:solidFill>
                  <a:schemeClr val="tx1">
                    <a:lumMod val="65000"/>
                    <a:lumOff val="35000"/>
                  </a:schemeClr>
                </a:solidFill>
                <a:latin typeface="Quicksand"/>
              </a:rPr>
              <a:t> a </a:t>
            </a:r>
            <a:r>
              <a:rPr lang="pt-BR" sz="2000" i="1" spc="-1" dirty="0" err="1">
                <a:solidFill>
                  <a:schemeClr val="tx1">
                    <a:lumMod val="65000"/>
                    <a:lumOff val="35000"/>
                  </a:schemeClr>
                </a:solidFill>
                <a:latin typeface="Quicksand"/>
              </a:rPr>
              <a:t>coupling</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between</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the</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subject</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and</a:t>
            </a:r>
            <a:r>
              <a:rPr lang="pt-BR" sz="2000" i="1" spc="-1" dirty="0">
                <a:solidFill>
                  <a:schemeClr val="tx1">
                    <a:lumMod val="65000"/>
                    <a:lumOff val="35000"/>
                  </a:schemeClr>
                </a:solidFill>
                <a:latin typeface="Quicksand"/>
              </a:rPr>
              <a:t> its </a:t>
            </a:r>
            <a:r>
              <a:rPr lang="pt-BR" sz="2000" i="1" spc="-1" dirty="0" err="1">
                <a:solidFill>
                  <a:schemeClr val="tx1">
                    <a:lumMod val="65000"/>
                    <a:lumOff val="35000"/>
                  </a:schemeClr>
                </a:solidFill>
                <a:latin typeface="Quicksand"/>
              </a:rPr>
              <a:t>observers</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the</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observers</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can</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be</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added</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and</a:t>
            </a:r>
            <a:r>
              <a:rPr lang="pt-BR" sz="2000" i="1" spc="-1" dirty="0">
                <a:solidFill>
                  <a:schemeClr val="tx1">
                    <a:lumMod val="65000"/>
                    <a:lumOff val="35000"/>
                  </a:schemeClr>
                </a:solidFill>
                <a:latin typeface="Quicksand"/>
              </a:rPr>
              <a:t> </a:t>
            </a:r>
            <a:r>
              <a:rPr lang="pt-BR" sz="2000" i="1" spc="-1" dirty="0" err="1">
                <a:solidFill>
                  <a:schemeClr val="tx1">
                    <a:lumMod val="65000"/>
                    <a:lumOff val="35000"/>
                  </a:schemeClr>
                </a:solidFill>
                <a:latin typeface="Quicksand"/>
              </a:rPr>
              <a:t>removed</a:t>
            </a:r>
            <a:r>
              <a:rPr lang="pt-BR" sz="2000" i="1" spc="-1" dirty="0">
                <a:solidFill>
                  <a:schemeClr val="tx1">
                    <a:lumMod val="65000"/>
                    <a:lumOff val="35000"/>
                  </a:schemeClr>
                </a:solidFill>
                <a:latin typeface="Quicksand"/>
              </a:rPr>
              <a:t> in </a:t>
            </a:r>
            <a:r>
              <a:rPr lang="pt-BR" sz="2000" i="1" spc="-1" dirty="0" err="1">
                <a:solidFill>
                  <a:schemeClr val="tx1">
                    <a:lumMod val="65000"/>
                    <a:lumOff val="35000"/>
                  </a:schemeClr>
                </a:solidFill>
                <a:latin typeface="Quicksand"/>
              </a:rPr>
              <a:t>execution</a:t>
            </a:r>
            <a:r>
              <a:rPr lang="pt-BR" sz="2000" i="1" spc="-1" dirty="0">
                <a:solidFill>
                  <a:schemeClr val="tx1">
                    <a:lumMod val="65000"/>
                    <a:lumOff val="35000"/>
                  </a:schemeClr>
                </a:solidFill>
                <a:latin typeface="Quicksand"/>
              </a:rPr>
              <a:t> time.</a:t>
            </a:r>
            <a:endParaRPr sz="2000" dirty="0">
              <a:solidFill>
                <a:schemeClr val="tx1">
                  <a:lumMod val="65000"/>
                  <a:lumOff val="35000"/>
                </a:schemeClr>
              </a:solidFill>
              <a:latin typeface="Quicksand"/>
            </a:endParaRPr>
          </a:p>
          <a:p>
            <a:pPr algn="just"/>
            <a:endParaRPr sz="2000" dirty="0">
              <a:latin typeface="Quicksand"/>
            </a:endParaRPr>
          </a:p>
        </p:txBody>
      </p:sp>
    </p:spTree>
    <p:extLst>
      <p:ext uri="{BB962C8B-B14F-4D97-AF65-F5344CB8AC3E}">
        <p14:creationId xmlns:p14="http://schemas.microsoft.com/office/powerpoint/2010/main" val="34957408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PATTERNS OF RESPONSIBILITY</a:t>
            </a:r>
            <a:endParaRPr lang="en-US" sz="3000" dirty="0">
              <a:latin typeface="Arial Rounded MT Bold" panose="020F0704030504030204" pitchFamily="34" charset="0"/>
            </a:endParaRPr>
          </a:p>
        </p:txBody>
      </p:sp>
      <p:sp>
        <p:nvSpPr>
          <p:cNvPr id="4" name="Retângulo 3"/>
          <p:cNvSpPr/>
          <p:nvPr/>
        </p:nvSpPr>
        <p:spPr>
          <a:xfrm>
            <a:off x="457199" y="1417587"/>
            <a:ext cx="7569201" cy="3170099"/>
          </a:xfrm>
          <a:prstGeom prst="rect">
            <a:avLst/>
          </a:prstGeom>
        </p:spPr>
        <p:txBody>
          <a:bodyPr wrap="square">
            <a:spAutoFit/>
          </a:bodyPr>
          <a:lstStyle/>
          <a:p>
            <a:pPr algn="just"/>
            <a:r>
              <a:rPr lang="en-US" sz="2000" b="1" spc="-1" dirty="0">
                <a:solidFill>
                  <a:schemeClr val="accent6">
                    <a:lumMod val="75000"/>
                  </a:schemeClr>
                </a:solidFill>
                <a:latin typeface="Quicksand"/>
              </a:rPr>
              <a:t>Proxy: </a:t>
            </a:r>
          </a:p>
          <a:p>
            <a:pPr algn="just"/>
            <a:endParaRPr lang="en-US" sz="2000" b="1" spc="-1" dirty="0">
              <a:solidFill>
                <a:schemeClr val="accent6">
                  <a:lumMod val="75000"/>
                </a:schemeClr>
              </a:solidFill>
              <a:latin typeface="Quicksand"/>
            </a:endParaRPr>
          </a:p>
          <a:p>
            <a:pPr algn="just"/>
            <a:r>
              <a:rPr lang="en-US" sz="2000" b="1" spc="-1" dirty="0">
                <a:solidFill>
                  <a:schemeClr val="accent6">
                    <a:lumMod val="75000"/>
                  </a:schemeClr>
                </a:solidFill>
                <a:latin typeface="Quicksand"/>
              </a:rPr>
              <a:t>	</a:t>
            </a:r>
            <a:r>
              <a:rPr lang="en-US" sz="2000" i="1" spc="-1" dirty="0">
                <a:latin typeface="Quicksand"/>
              </a:rPr>
              <a:t>Provides a substitute or access point through witch an object could control the access to another.</a:t>
            </a:r>
            <a:endParaRPr lang="en-US" sz="2000" i="1" dirty="0">
              <a:latin typeface="Quicksand"/>
            </a:endParaRPr>
          </a:p>
          <a:p>
            <a:pPr algn="just"/>
            <a:endParaRPr lang="en-US" sz="2000" dirty="0">
              <a:latin typeface="Quicksand"/>
            </a:endParaRPr>
          </a:p>
          <a:p>
            <a:pPr algn="just"/>
            <a:r>
              <a:rPr lang="en-US" sz="2000" b="1" spc="-1" dirty="0">
                <a:solidFill>
                  <a:schemeClr val="accent6">
                    <a:lumMod val="75000"/>
                  </a:schemeClr>
                </a:solidFill>
                <a:latin typeface="Quicksand"/>
              </a:rPr>
              <a:t>Chain of Responsibility:</a:t>
            </a:r>
          </a:p>
          <a:p>
            <a:pPr algn="just"/>
            <a:endParaRPr lang="en-US" sz="2000" spc="-1" dirty="0">
              <a:latin typeface="Quicksand"/>
            </a:endParaRPr>
          </a:p>
          <a:p>
            <a:pPr algn="just"/>
            <a:r>
              <a:rPr lang="en-US" sz="2000" spc="-1" dirty="0">
                <a:latin typeface="Quicksand"/>
              </a:rPr>
              <a:t>	</a:t>
            </a:r>
            <a:r>
              <a:rPr lang="en-US" sz="2000" i="1" spc="-1" dirty="0">
                <a:latin typeface="Quicksand"/>
              </a:rPr>
              <a:t>When various objects could answer a requirement, but the decision of who answer could only be resolved in execution time.</a:t>
            </a:r>
            <a:endParaRPr lang="en-US" sz="2000" i="1" dirty="0">
              <a:latin typeface="Quicksand"/>
            </a:endParaRPr>
          </a:p>
        </p:txBody>
      </p:sp>
    </p:spTree>
    <p:extLst>
      <p:ext uri="{BB962C8B-B14F-4D97-AF65-F5344CB8AC3E}">
        <p14:creationId xmlns:p14="http://schemas.microsoft.com/office/powerpoint/2010/main" val="116979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SINGLETON</a:t>
            </a:r>
            <a:endParaRPr lang="en-US" sz="3000" dirty="0">
              <a:latin typeface="Arial Rounded MT Bold" panose="020F0704030504030204" pitchFamily="34" charset="0"/>
            </a:endParaRPr>
          </a:p>
        </p:txBody>
      </p:sp>
      <p:pic>
        <p:nvPicPr>
          <p:cNvPr id="129" name="Imagem 128"/>
          <p:cNvPicPr/>
          <p:nvPr/>
        </p:nvPicPr>
        <p:blipFill>
          <a:blip r:embed="rId2"/>
          <a:stretch/>
        </p:blipFill>
        <p:spPr>
          <a:xfrm>
            <a:off x="2033640" y="1915806"/>
            <a:ext cx="5076360" cy="1885680"/>
          </a:xfrm>
          <a:prstGeom prst="rect">
            <a:avLst/>
          </a:prstGeom>
          <a:ln>
            <a:noFill/>
          </a:ln>
          <a:effectLst>
            <a:outerShdw blurRad="292100" dist="139700" dir="2700000" algn="tl" rotWithShape="0">
              <a:srgbClr val="333333">
                <a:alpha val="65000"/>
              </a:srgbClr>
            </a:outerShdw>
          </a:effectLst>
        </p:spPr>
      </p:pic>
      <p:sp>
        <p:nvSpPr>
          <p:cNvPr id="4" name="Retângulo 3"/>
          <p:cNvSpPr/>
          <p:nvPr/>
        </p:nvSpPr>
        <p:spPr>
          <a:xfrm>
            <a:off x="0" y="4774168"/>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4969716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OBSERVER</a:t>
            </a:r>
            <a:endParaRPr lang="en-US" sz="3000" dirty="0">
              <a:latin typeface="Arial Rounded MT Bold" panose="020F0704030504030204" pitchFamily="34" charset="0"/>
            </a:endParaRPr>
          </a:p>
        </p:txBody>
      </p:sp>
      <p:pic>
        <p:nvPicPr>
          <p:cNvPr id="131" name="Imagem 130"/>
          <p:cNvPicPr/>
          <p:nvPr/>
        </p:nvPicPr>
        <p:blipFill>
          <a:blip r:embed="rId2"/>
          <a:stretch/>
        </p:blipFill>
        <p:spPr>
          <a:xfrm>
            <a:off x="609600" y="1349829"/>
            <a:ext cx="7707086" cy="2975428"/>
          </a:xfrm>
          <a:prstGeom prst="rect">
            <a:avLst/>
          </a:prstGeom>
          <a:ln>
            <a:noFill/>
          </a:ln>
          <a:effectLst>
            <a:outerShdw blurRad="292100" dist="139700" dir="2700000" algn="tl" rotWithShape="0">
              <a:srgbClr val="333333">
                <a:alpha val="65000"/>
              </a:srgbClr>
            </a:outerShdw>
          </a:effectLst>
        </p:spPr>
      </p:pic>
      <p:sp>
        <p:nvSpPr>
          <p:cNvPr id="4" name="Retângulo 3"/>
          <p:cNvSpPr/>
          <p:nvPr/>
        </p:nvSpPr>
        <p:spPr>
          <a:xfrm>
            <a:off x="0" y="4706326"/>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4480791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PROXY</a:t>
            </a:r>
            <a:endParaRPr lang="en-US" sz="3000" dirty="0">
              <a:latin typeface="Arial Rounded MT Bold" panose="020F0704030504030204" pitchFamily="34" charset="0"/>
            </a:endParaRPr>
          </a:p>
        </p:txBody>
      </p:sp>
      <p:pic>
        <p:nvPicPr>
          <p:cNvPr id="133" name="Imagem 132"/>
          <p:cNvPicPr/>
          <p:nvPr/>
        </p:nvPicPr>
        <p:blipFill>
          <a:blip r:embed="rId2"/>
          <a:stretch/>
        </p:blipFill>
        <p:spPr>
          <a:xfrm>
            <a:off x="301680" y="1596240"/>
            <a:ext cx="7758587" cy="2723760"/>
          </a:xfrm>
          <a:prstGeom prst="rect">
            <a:avLst/>
          </a:prstGeom>
          <a:ln>
            <a:noFill/>
          </a:ln>
          <a:effectLst>
            <a:outerShdw blurRad="292100" dist="139700" dir="2700000" algn="tl" rotWithShape="0">
              <a:srgbClr val="333333">
                <a:alpha val="65000"/>
              </a:srgbClr>
            </a:outerShdw>
          </a:effectLst>
        </p:spPr>
      </p:pic>
      <p:sp>
        <p:nvSpPr>
          <p:cNvPr id="4" name="Retângulo 3"/>
          <p:cNvSpPr/>
          <p:nvPr/>
        </p:nvSpPr>
        <p:spPr>
          <a:xfrm>
            <a:off x="0" y="4762814"/>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3305950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CHAIN OF RESPONSIBILITY</a:t>
            </a:r>
            <a:endParaRPr lang="en-US" sz="3000" dirty="0">
              <a:latin typeface="Arial Rounded MT Bold" panose="020F0704030504030204" pitchFamily="34" charset="0"/>
            </a:endParaRPr>
          </a:p>
        </p:txBody>
      </p:sp>
      <p:pic>
        <p:nvPicPr>
          <p:cNvPr id="135" name="Imagem 134"/>
          <p:cNvPicPr/>
          <p:nvPr/>
        </p:nvPicPr>
        <p:blipFill>
          <a:blip r:embed="rId2"/>
          <a:stretch/>
        </p:blipFill>
        <p:spPr>
          <a:xfrm>
            <a:off x="1296000" y="1224000"/>
            <a:ext cx="6067080" cy="3619080"/>
          </a:xfrm>
          <a:prstGeom prst="rect">
            <a:avLst/>
          </a:prstGeom>
          <a:ln>
            <a:noFill/>
          </a:ln>
          <a:effectLst>
            <a:outerShdw blurRad="292100" dist="139700" dir="2700000" algn="tl" rotWithShape="0">
              <a:srgbClr val="333333">
                <a:alpha val="65000"/>
              </a:srgbClr>
            </a:outerShdw>
          </a:effectLst>
        </p:spPr>
      </p:pic>
      <p:sp>
        <p:nvSpPr>
          <p:cNvPr id="4" name="Retângulo 3"/>
          <p:cNvSpPr/>
          <p:nvPr/>
        </p:nvSpPr>
        <p:spPr>
          <a:xfrm>
            <a:off x="0" y="4728988"/>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1192966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93560" y="111960"/>
            <a:ext cx="8229240" cy="856800"/>
          </a:xfrm>
          <a:prstGeom prst="rect">
            <a:avLst/>
          </a:prstGeom>
          <a:noFill/>
          <a:ln>
            <a:noFill/>
          </a:ln>
        </p:spPr>
        <p:txBody>
          <a:bodyPr anchor="ctr"/>
          <a:lstStyle/>
          <a:p>
            <a:pPr>
              <a:lnSpc>
                <a:spcPct val="100000"/>
              </a:lnSpc>
            </a:pPr>
            <a:r>
              <a:rPr lang="en-US" sz="3000" b="1" strike="noStrike" cap="all" spc="97" dirty="0">
                <a:uFill>
                  <a:solidFill>
                    <a:srgbClr val="FFFFFF"/>
                  </a:solidFill>
                </a:uFill>
                <a:latin typeface="Arial Rounded MT Bold"/>
                <a:ea typeface="MS PGothic"/>
              </a:rPr>
              <a:t>overview</a:t>
            </a:r>
            <a:endParaRPr dirty="0"/>
          </a:p>
        </p:txBody>
      </p:sp>
      <p:sp>
        <p:nvSpPr>
          <p:cNvPr id="88" name="TextShape 3"/>
          <p:cNvSpPr txBox="1"/>
          <p:nvPr/>
        </p:nvSpPr>
        <p:spPr>
          <a:xfrm>
            <a:off x="457200" y="1418760"/>
            <a:ext cx="7484533" cy="3175200"/>
          </a:xfrm>
          <a:prstGeom prst="rect">
            <a:avLst/>
          </a:prstGeom>
          <a:noFill/>
          <a:ln>
            <a:noFill/>
          </a:ln>
        </p:spPr>
        <p:txBody>
          <a:bodyPr/>
          <a:lstStyle/>
          <a:p>
            <a:pPr marL="343080" indent="-342720" algn="just">
              <a:lnSpc>
                <a:spcPct val="150000"/>
              </a:lnSpc>
              <a:buClr>
                <a:srgbClr val="7DAED3"/>
              </a:buClr>
              <a:buFont typeface="Wingdings" panose="05000000000000000000" pitchFamily="2" charset="2"/>
              <a:buChar char="q"/>
            </a:pPr>
            <a:r>
              <a:rPr lang="en-US" strike="noStrike" spc="-97" dirty="0">
                <a:solidFill>
                  <a:srgbClr val="435363"/>
                </a:solidFill>
                <a:uFill>
                  <a:solidFill>
                    <a:srgbClr val="FFFFFF"/>
                  </a:solidFill>
                </a:uFill>
                <a:latin typeface="Quicksand"/>
                <a:ea typeface="ＭＳ Ｐゴシック"/>
              </a:rPr>
              <a:t>Design Patterns present solutions for known programmatic problems. So, the description of a pattern ever say which problem it is solving.</a:t>
            </a:r>
            <a:endParaRPr dirty="0"/>
          </a:p>
          <a:p>
            <a:pPr marL="343080" indent="-342720" algn="just">
              <a:lnSpc>
                <a:spcPct val="150000"/>
              </a:lnSpc>
              <a:buClr>
                <a:srgbClr val="7DAED3"/>
              </a:buClr>
              <a:buFont typeface="Wingdings" panose="05000000000000000000" pitchFamily="2" charset="2"/>
              <a:buChar char="q"/>
            </a:pPr>
            <a:r>
              <a:rPr lang="en-US" strike="noStrike" spc="-97" dirty="0">
                <a:solidFill>
                  <a:srgbClr val="435363"/>
                </a:solidFill>
                <a:uFill>
                  <a:solidFill>
                    <a:srgbClr val="FFFFFF"/>
                  </a:solidFill>
                </a:uFill>
                <a:latin typeface="Quicksand"/>
                <a:ea typeface="ＭＳ Ｐゴシック"/>
              </a:rPr>
              <a:t>All Pattern should say to us: what problem does it solve, when should be used, what's the solution.</a:t>
            </a:r>
            <a:endParaRPr dirty="0"/>
          </a:p>
          <a:p>
            <a:pPr marL="343080" indent="-342720" algn="just">
              <a:lnSpc>
                <a:spcPct val="150000"/>
              </a:lnSpc>
              <a:buClr>
                <a:srgbClr val="7DAED3"/>
              </a:buClr>
              <a:buFont typeface="Wingdings" panose="05000000000000000000" pitchFamily="2" charset="2"/>
              <a:buChar char="q"/>
            </a:pPr>
            <a:r>
              <a:rPr lang="en-US" strike="noStrike" spc="-97" dirty="0">
                <a:solidFill>
                  <a:srgbClr val="435363"/>
                </a:solidFill>
                <a:uFill>
                  <a:solidFill>
                    <a:srgbClr val="FFFFFF"/>
                  </a:solidFill>
                </a:uFill>
                <a:latin typeface="Quicksand"/>
                <a:ea typeface="ＭＳ Ｐゴシック"/>
              </a:rPr>
              <a:t>Design Patterns emerged from the object-oriented community.</a:t>
            </a:r>
            <a:endParaRPr dirty="0"/>
          </a:p>
          <a:p>
            <a:pPr marL="343080" indent="-342720" algn="just">
              <a:lnSpc>
                <a:spcPct val="150000"/>
              </a:lnSpc>
              <a:buClr>
                <a:srgbClr val="7DAED3"/>
              </a:buClr>
              <a:buFont typeface="Wingdings" panose="05000000000000000000" pitchFamily="2" charset="2"/>
              <a:buChar char="q"/>
            </a:pPr>
            <a:r>
              <a:rPr lang="en-US" strike="noStrike" spc="-97" dirty="0">
                <a:solidFill>
                  <a:srgbClr val="435363"/>
                </a:solidFill>
                <a:uFill>
                  <a:solidFill>
                    <a:srgbClr val="FFFFFF"/>
                  </a:solidFill>
                </a:uFill>
                <a:latin typeface="Quicksand"/>
                <a:ea typeface="ＭＳ Ｐゴシック"/>
              </a:rPr>
              <a:t>The goal of the pattern community is to build a body of literature to support design and development in general.</a:t>
            </a:r>
            <a:endParaRPr dirty="0"/>
          </a:p>
        </p:txBody>
      </p:sp>
    </p:spTree>
    <p:extLst>
      <p:ext uri="{BB962C8B-B14F-4D97-AF65-F5344CB8AC3E}">
        <p14:creationId xmlns:p14="http://schemas.microsoft.com/office/powerpoint/2010/main" val="5475960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CHAIN OF RESPONSIBILITY: EXAMPLE</a:t>
            </a:r>
            <a:endParaRPr lang="en-US" sz="3000" dirty="0">
              <a:latin typeface="Arial Rounded MT Bold" panose="020F0704030504030204" pitchFamily="34" charset="0"/>
            </a:endParaRPr>
          </a:p>
        </p:txBody>
      </p:sp>
      <p:pic>
        <p:nvPicPr>
          <p:cNvPr id="137" name="Imagem 136"/>
          <p:cNvPicPr/>
          <p:nvPr/>
        </p:nvPicPr>
        <p:blipFill>
          <a:blip r:embed="rId2"/>
          <a:stretch/>
        </p:blipFill>
        <p:spPr>
          <a:xfrm>
            <a:off x="2201040" y="1252800"/>
            <a:ext cx="6006960" cy="3427200"/>
          </a:xfrm>
          <a:prstGeom prst="rect">
            <a:avLst/>
          </a:prstGeom>
          <a:ln>
            <a:noFill/>
          </a:ln>
          <a:effectLst>
            <a:outerShdw blurRad="292100" dist="139700" dir="2700000" algn="tl" rotWithShape="0">
              <a:srgbClr val="333333">
                <a:alpha val="65000"/>
              </a:srgbClr>
            </a:outerShdw>
          </a:effectLst>
        </p:spPr>
      </p:pic>
      <p:sp>
        <p:nvSpPr>
          <p:cNvPr id="138" name="TextShape 2"/>
          <p:cNvSpPr txBox="1"/>
          <p:nvPr/>
        </p:nvSpPr>
        <p:spPr>
          <a:xfrm>
            <a:off x="215999" y="1368000"/>
            <a:ext cx="1845029" cy="1563886"/>
          </a:xfrm>
          <a:prstGeom prst="rect">
            <a:avLst/>
          </a:prstGeom>
          <a:ln/>
        </p:spPr>
        <p:style>
          <a:lnRef idx="0">
            <a:schemeClr val="accent6"/>
          </a:lnRef>
          <a:fillRef idx="3">
            <a:schemeClr val="accent6"/>
          </a:fillRef>
          <a:effectRef idx="3">
            <a:schemeClr val="accent6"/>
          </a:effectRef>
          <a:fontRef idx="minor">
            <a:schemeClr val="lt1"/>
          </a:fontRef>
        </p:style>
        <p:txBody>
          <a:bodyPr lIns="90000" tIns="45000" rIns="90000" bIns="45000"/>
          <a:lstStyle/>
          <a:p>
            <a:pPr algn="ctr"/>
            <a:r>
              <a:rPr lang="pt-BR" sz="1800" b="1" i="1" spc="-1" dirty="0" err="1">
                <a:latin typeface="Bell MT" panose="02020503060305020303" pitchFamily="18" charset="0"/>
              </a:rPr>
              <a:t>We'll</a:t>
            </a:r>
            <a:r>
              <a:rPr lang="pt-BR" sz="1800" b="1" i="1" spc="-1" dirty="0">
                <a:latin typeface="Bell MT" panose="02020503060305020303" pitchFamily="18" charset="0"/>
              </a:rPr>
              <a:t> use </a:t>
            </a:r>
            <a:r>
              <a:rPr lang="pt-BR" sz="1800" b="1" i="1" spc="-1" dirty="0" err="1">
                <a:latin typeface="Bell MT" panose="02020503060305020303" pitchFamily="18" charset="0"/>
              </a:rPr>
              <a:t>the</a:t>
            </a:r>
            <a:r>
              <a:rPr lang="pt-BR" sz="1800" b="1" i="1" spc="-1" dirty="0">
                <a:latin typeface="Bell MT" panose="02020503060305020303" pitchFamily="18" charset="0"/>
              </a:rPr>
              <a:t> </a:t>
            </a:r>
            <a:r>
              <a:rPr lang="pt-BR" sz="1800" b="1" i="1" spc="-1" dirty="0" err="1">
                <a:latin typeface="Bell MT" panose="02020503060305020303" pitchFamily="18" charset="0"/>
              </a:rPr>
              <a:t>chain</a:t>
            </a:r>
            <a:r>
              <a:rPr lang="pt-BR" sz="1800" b="1" i="1" spc="-1" dirty="0">
                <a:latin typeface="Bell MT" panose="02020503060305020303" pitchFamily="18" charset="0"/>
              </a:rPr>
              <a:t> </a:t>
            </a:r>
            <a:r>
              <a:rPr lang="pt-BR" sz="1800" b="1" i="1" spc="-1" dirty="0" err="1">
                <a:latin typeface="Bell MT" panose="02020503060305020303" pitchFamily="18" charset="0"/>
              </a:rPr>
              <a:t>of</a:t>
            </a:r>
            <a:r>
              <a:rPr lang="pt-BR" sz="1800" b="1" i="1" spc="-1" dirty="0">
                <a:latin typeface="Bell MT" panose="02020503060305020303" pitchFamily="18" charset="0"/>
              </a:rPr>
              <a:t> </a:t>
            </a:r>
            <a:r>
              <a:rPr lang="pt-BR" sz="1800" b="1" i="1" spc="-1" dirty="0" err="1">
                <a:latin typeface="Bell MT" panose="02020503060305020303" pitchFamily="18" charset="0"/>
              </a:rPr>
              <a:t>responsibility</a:t>
            </a:r>
            <a:r>
              <a:rPr lang="pt-BR" sz="1800" b="1" i="1" spc="-1" dirty="0">
                <a:latin typeface="Bell MT" panose="02020503060305020303" pitchFamily="18" charset="0"/>
              </a:rPr>
              <a:t> </a:t>
            </a:r>
            <a:r>
              <a:rPr lang="pt-BR" sz="1800" b="1" i="1" spc="-1" dirty="0" err="1">
                <a:latin typeface="Bell MT" panose="02020503060305020303" pitchFamily="18" charset="0"/>
              </a:rPr>
              <a:t>to</a:t>
            </a:r>
            <a:r>
              <a:rPr lang="pt-BR" sz="1800" b="1" i="1" spc="-1" dirty="0">
                <a:latin typeface="Bell MT" panose="02020503060305020303" pitchFamily="18" charset="0"/>
              </a:rPr>
              <a:t> </a:t>
            </a:r>
            <a:r>
              <a:rPr lang="pt-BR" sz="1800" b="1" i="1" spc="-1" dirty="0" err="1">
                <a:latin typeface="Bell MT" panose="02020503060305020303" pitchFamily="18" charset="0"/>
              </a:rPr>
              <a:t>orchestrate</a:t>
            </a:r>
            <a:r>
              <a:rPr lang="pt-BR" sz="1800" b="1" i="1" spc="-1" dirty="0">
                <a:latin typeface="Bell MT" panose="02020503060305020303" pitchFamily="18" charset="0"/>
              </a:rPr>
              <a:t> </a:t>
            </a:r>
            <a:r>
              <a:rPr lang="pt-BR" sz="1800" b="1" i="1" spc="-1" dirty="0" err="1">
                <a:latin typeface="Bell MT" panose="02020503060305020303" pitchFamily="18" charset="0"/>
              </a:rPr>
              <a:t>our</a:t>
            </a:r>
            <a:r>
              <a:rPr lang="pt-BR" sz="1800" b="1" i="1" spc="-1" dirty="0">
                <a:latin typeface="Bell MT" panose="02020503060305020303" pitchFamily="18" charset="0"/>
              </a:rPr>
              <a:t> </a:t>
            </a:r>
            <a:r>
              <a:rPr lang="pt-BR" sz="1800" b="1" i="1" spc="-1" dirty="0" err="1">
                <a:latin typeface="Bell MT" panose="02020503060305020303" pitchFamily="18" charset="0"/>
              </a:rPr>
              <a:t>tests</a:t>
            </a:r>
            <a:r>
              <a:rPr lang="pt-BR" sz="1800" b="1" i="1" spc="-1" dirty="0">
                <a:latin typeface="Bell MT" panose="02020503060305020303" pitchFamily="18" charset="0"/>
              </a:rPr>
              <a:t>.</a:t>
            </a:r>
            <a:endParaRPr b="1" i="1" dirty="0">
              <a:latin typeface="Bell MT" panose="02020503060305020303" pitchFamily="18" charset="0"/>
            </a:endParaRPr>
          </a:p>
        </p:txBody>
      </p:sp>
      <p:sp>
        <p:nvSpPr>
          <p:cNvPr id="5" name="Retângulo 4"/>
          <p:cNvSpPr/>
          <p:nvPr/>
        </p:nvSpPr>
        <p:spPr>
          <a:xfrm>
            <a:off x="0" y="4680000"/>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35216266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18289"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PATTERNS OF BUILD</a:t>
            </a:r>
            <a:endParaRPr lang="en-US" sz="3000" dirty="0">
              <a:latin typeface="Arial Rounded MT Bold" panose="020F0704030504030204" pitchFamily="34" charset="0"/>
            </a:endParaRPr>
          </a:p>
        </p:txBody>
      </p:sp>
      <p:sp>
        <p:nvSpPr>
          <p:cNvPr id="140" name="TextShape 2"/>
          <p:cNvSpPr txBox="1"/>
          <p:nvPr/>
        </p:nvSpPr>
        <p:spPr>
          <a:xfrm>
            <a:off x="216000" y="1295999"/>
            <a:ext cx="7886600" cy="3217943"/>
          </a:xfrm>
          <a:prstGeom prst="rect">
            <a:avLst/>
          </a:prstGeom>
          <a:noFill/>
          <a:ln>
            <a:noFill/>
          </a:ln>
        </p:spPr>
        <p:txBody>
          <a:bodyPr lIns="90000" tIns="45000" rIns="90000" bIns="45000"/>
          <a:lstStyle/>
          <a:p>
            <a:pPr algn="just"/>
            <a:r>
              <a:rPr lang="pt-BR" sz="2000" b="1" spc="-1" dirty="0" err="1">
                <a:solidFill>
                  <a:schemeClr val="accent6">
                    <a:lumMod val="75000"/>
                  </a:schemeClr>
                </a:solidFill>
                <a:latin typeface="Quicksand"/>
              </a:rPr>
              <a:t>Factory</a:t>
            </a:r>
            <a:r>
              <a:rPr lang="pt-BR" sz="2000" b="1" spc="-1" dirty="0">
                <a:solidFill>
                  <a:schemeClr val="accent6">
                    <a:lumMod val="75000"/>
                  </a:schemeClr>
                </a:solidFill>
                <a:latin typeface="Quicksand"/>
              </a:rPr>
              <a:t> </a:t>
            </a:r>
            <a:r>
              <a:rPr lang="pt-BR" sz="2000" b="1" spc="-1" dirty="0" err="1">
                <a:solidFill>
                  <a:schemeClr val="accent6">
                    <a:lumMod val="75000"/>
                  </a:schemeClr>
                </a:solidFill>
                <a:latin typeface="Quicksand"/>
              </a:rPr>
              <a:t>Method</a:t>
            </a:r>
            <a:r>
              <a:rPr lang="pt-BR" sz="2000" b="1" spc="-1" dirty="0">
                <a:solidFill>
                  <a:schemeClr val="accent6">
                    <a:lumMod val="75000"/>
                  </a:schemeClr>
                </a:solidFill>
                <a:latin typeface="Quicksand"/>
              </a:rPr>
              <a:t>: </a:t>
            </a:r>
          </a:p>
          <a:p>
            <a:pPr algn="just"/>
            <a:r>
              <a:rPr lang="pt-BR" sz="2000" spc="-1" dirty="0">
                <a:latin typeface="Quicksand"/>
              </a:rPr>
              <a:t>	</a:t>
            </a:r>
            <a:r>
              <a:rPr lang="pt-BR" sz="2000" i="1" spc="-1" dirty="0">
                <a:latin typeface="Quicksand"/>
              </a:rPr>
              <a:t>Defines </a:t>
            </a:r>
            <a:r>
              <a:rPr lang="pt-BR" sz="2000" i="1" spc="-1" dirty="0" err="1">
                <a:latin typeface="Quicksand"/>
              </a:rPr>
              <a:t>an</a:t>
            </a:r>
            <a:r>
              <a:rPr lang="pt-BR" sz="2000" i="1" spc="-1" dirty="0">
                <a:latin typeface="Quicksand"/>
              </a:rPr>
              <a:t> interface </a:t>
            </a:r>
            <a:r>
              <a:rPr lang="pt-BR" sz="2000" i="1" spc="-1" dirty="0" err="1">
                <a:latin typeface="Quicksand"/>
              </a:rPr>
              <a:t>to</a:t>
            </a:r>
            <a:r>
              <a:rPr lang="pt-BR" sz="2000" i="1" spc="-1" dirty="0">
                <a:latin typeface="Quicksand"/>
              </a:rPr>
              <a:t> </a:t>
            </a:r>
            <a:r>
              <a:rPr lang="pt-BR" sz="2000" i="1" spc="-1" dirty="0" err="1">
                <a:latin typeface="Quicksand"/>
              </a:rPr>
              <a:t>create</a:t>
            </a:r>
            <a:r>
              <a:rPr lang="pt-BR" sz="2000" i="1" spc="-1" dirty="0">
                <a:latin typeface="Quicksand"/>
              </a:rPr>
              <a:t> </a:t>
            </a:r>
            <a:r>
              <a:rPr lang="pt-BR" sz="2000" i="1" spc="-1" dirty="0" err="1">
                <a:latin typeface="Quicksand"/>
              </a:rPr>
              <a:t>an</a:t>
            </a:r>
            <a:r>
              <a:rPr lang="pt-BR" sz="2000" i="1" spc="-1" dirty="0">
                <a:latin typeface="Quicksand"/>
              </a:rPr>
              <a:t> </a:t>
            </a:r>
            <a:r>
              <a:rPr lang="pt-BR" sz="2000" i="1" spc="-1" dirty="0" err="1">
                <a:latin typeface="Quicksand"/>
              </a:rPr>
              <a:t>object</a:t>
            </a:r>
            <a:r>
              <a:rPr lang="pt-BR" sz="2000" i="1" spc="-1" dirty="0">
                <a:latin typeface="Quicksand"/>
              </a:rPr>
              <a:t> </a:t>
            </a:r>
            <a:r>
              <a:rPr lang="pt-BR" sz="2000" i="1" spc="-1" dirty="0" err="1">
                <a:latin typeface="Quicksand"/>
              </a:rPr>
              <a:t>but</a:t>
            </a:r>
            <a:r>
              <a:rPr lang="pt-BR" sz="2000" i="1" spc="-1" dirty="0">
                <a:latin typeface="Quicksand"/>
              </a:rPr>
              <a:t> </a:t>
            </a:r>
            <a:r>
              <a:rPr lang="pt-BR" sz="2000" i="1" spc="-1" dirty="0" err="1">
                <a:latin typeface="Quicksand"/>
              </a:rPr>
              <a:t>let</a:t>
            </a:r>
            <a:r>
              <a:rPr lang="pt-BR" sz="2000" i="1" spc="-1" dirty="0">
                <a:latin typeface="Quicksand"/>
              </a:rPr>
              <a:t> </a:t>
            </a:r>
            <a:r>
              <a:rPr lang="pt-BR" sz="2000" i="1" spc="-1" dirty="0" err="1">
                <a:latin typeface="Quicksand"/>
              </a:rPr>
              <a:t>that</a:t>
            </a:r>
            <a:r>
              <a:rPr lang="pt-BR" sz="2000" i="1" spc="-1" dirty="0">
                <a:latin typeface="Quicksand"/>
              </a:rPr>
              <a:t> subclasses decide </a:t>
            </a:r>
            <a:r>
              <a:rPr lang="pt-BR" sz="2000" i="1" spc="-1" dirty="0" err="1">
                <a:latin typeface="Quicksand"/>
              </a:rPr>
              <a:t>which</a:t>
            </a:r>
            <a:r>
              <a:rPr lang="pt-BR" sz="2000" i="1" spc="-1" dirty="0">
                <a:latin typeface="Quicksand"/>
              </a:rPr>
              <a:t> </a:t>
            </a:r>
            <a:r>
              <a:rPr lang="pt-BR" sz="2000" i="1" spc="-1" dirty="0" err="1">
                <a:latin typeface="Quicksand"/>
              </a:rPr>
              <a:t>class</a:t>
            </a:r>
            <a:r>
              <a:rPr lang="pt-BR" sz="2000" i="1" spc="-1" dirty="0">
                <a:latin typeface="Quicksand"/>
              </a:rPr>
              <a:t> </a:t>
            </a:r>
            <a:r>
              <a:rPr lang="pt-BR" sz="2000" i="1" spc="-1" dirty="0" err="1">
                <a:latin typeface="Quicksand"/>
              </a:rPr>
              <a:t>to</a:t>
            </a:r>
            <a:r>
              <a:rPr lang="pt-BR" sz="2000" i="1" spc="-1" dirty="0">
                <a:latin typeface="Quicksand"/>
              </a:rPr>
              <a:t> </a:t>
            </a:r>
            <a:r>
              <a:rPr lang="pt-BR" sz="2000" i="1" spc="-1" dirty="0" err="1">
                <a:latin typeface="Quicksand"/>
              </a:rPr>
              <a:t>instantiate</a:t>
            </a:r>
            <a:r>
              <a:rPr lang="pt-BR" sz="2000" i="1" spc="-1" dirty="0">
                <a:latin typeface="Quicksand"/>
              </a:rPr>
              <a:t>. </a:t>
            </a:r>
            <a:r>
              <a:rPr lang="pt-BR" sz="2000" i="1" spc="-1" dirty="0" err="1">
                <a:latin typeface="Quicksand"/>
              </a:rPr>
              <a:t>Factory</a:t>
            </a:r>
            <a:r>
              <a:rPr lang="pt-BR" sz="2000" i="1" spc="-1" dirty="0">
                <a:latin typeface="Quicksand"/>
              </a:rPr>
              <a:t> </a:t>
            </a:r>
            <a:r>
              <a:rPr lang="pt-BR" sz="2000" i="1" spc="-1" dirty="0" err="1">
                <a:latin typeface="Quicksand"/>
              </a:rPr>
              <a:t>Method</a:t>
            </a:r>
            <a:r>
              <a:rPr lang="pt-BR" sz="2000" i="1" spc="-1" dirty="0">
                <a:latin typeface="Quicksand"/>
              </a:rPr>
              <a:t> </a:t>
            </a:r>
            <a:r>
              <a:rPr lang="pt-BR" sz="2000" i="1" spc="-1" dirty="0" err="1">
                <a:latin typeface="Quicksand"/>
              </a:rPr>
              <a:t>allows</a:t>
            </a:r>
            <a:r>
              <a:rPr lang="pt-BR" sz="2000" i="1" spc="-1" dirty="0">
                <a:latin typeface="Quicksand"/>
              </a:rPr>
              <a:t> a </a:t>
            </a:r>
            <a:r>
              <a:rPr lang="pt-BR" sz="2000" i="1" spc="-1" dirty="0" err="1">
                <a:latin typeface="Quicksand"/>
              </a:rPr>
              <a:t>class</a:t>
            </a:r>
            <a:r>
              <a:rPr lang="pt-BR" sz="2000" i="1" spc="-1" dirty="0">
                <a:latin typeface="Quicksand"/>
              </a:rPr>
              <a:t> </a:t>
            </a:r>
            <a:r>
              <a:rPr lang="pt-BR" sz="2000" i="1" spc="-1" dirty="0" err="1">
                <a:latin typeface="Quicksand"/>
              </a:rPr>
              <a:t>to</a:t>
            </a:r>
            <a:r>
              <a:rPr lang="pt-BR" sz="2000" i="1" spc="-1" dirty="0">
                <a:latin typeface="Quicksand"/>
              </a:rPr>
              <a:t> </a:t>
            </a:r>
            <a:r>
              <a:rPr lang="pt-BR" sz="2000" i="1" spc="-1" dirty="0" err="1">
                <a:latin typeface="Quicksand"/>
              </a:rPr>
              <a:t>delegate</a:t>
            </a:r>
            <a:r>
              <a:rPr lang="pt-BR" sz="2000" i="1" spc="-1" dirty="0">
                <a:latin typeface="Quicksand"/>
              </a:rPr>
              <a:t> </a:t>
            </a:r>
            <a:r>
              <a:rPr lang="pt-BR" sz="2000" i="1" spc="-1" dirty="0" err="1">
                <a:latin typeface="Quicksand"/>
              </a:rPr>
              <a:t>the</a:t>
            </a:r>
            <a:r>
              <a:rPr lang="pt-BR" sz="2000" i="1" spc="-1" dirty="0">
                <a:latin typeface="Quicksand"/>
              </a:rPr>
              <a:t> </a:t>
            </a:r>
            <a:r>
              <a:rPr lang="pt-BR" sz="2000" i="1" spc="-1" dirty="0" err="1">
                <a:latin typeface="Quicksand"/>
              </a:rPr>
              <a:t>responsability</a:t>
            </a:r>
            <a:r>
              <a:rPr lang="pt-BR" sz="2000" i="1" spc="-1" dirty="0">
                <a:latin typeface="Quicksand"/>
              </a:rPr>
              <a:t> </a:t>
            </a:r>
            <a:r>
              <a:rPr lang="pt-BR" sz="2000" i="1" spc="-1" dirty="0" err="1">
                <a:latin typeface="Quicksand"/>
              </a:rPr>
              <a:t>to</a:t>
            </a:r>
            <a:r>
              <a:rPr lang="pt-BR" sz="2000" i="1" spc="-1" dirty="0">
                <a:latin typeface="Quicksand"/>
              </a:rPr>
              <a:t> </a:t>
            </a:r>
            <a:r>
              <a:rPr lang="pt-BR" sz="2000" i="1" spc="-1" dirty="0" err="1">
                <a:latin typeface="Quicksand"/>
              </a:rPr>
              <a:t>instantiate</a:t>
            </a:r>
            <a:r>
              <a:rPr lang="pt-BR" sz="2000" i="1" spc="-1" dirty="0">
                <a:latin typeface="Quicksand"/>
              </a:rPr>
              <a:t> </a:t>
            </a:r>
            <a:r>
              <a:rPr lang="pt-BR" sz="2000" i="1" spc="-1" dirty="0" err="1">
                <a:latin typeface="Quicksand"/>
              </a:rPr>
              <a:t>to</a:t>
            </a:r>
            <a:r>
              <a:rPr lang="pt-BR" sz="2000" i="1" spc="-1" dirty="0">
                <a:latin typeface="Quicksand"/>
              </a:rPr>
              <a:t> its subclasses. </a:t>
            </a:r>
            <a:r>
              <a:rPr lang="pt-BR" sz="2000" i="1" spc="-1" dirty="0" err="1">
                <a:latin typeface="Quicksand"/>
              </a:rPr>
              <a:t>Proposes</a:t>
            </a:r>
            <a:r>
              <a:rPr lang="pt-BR" sz="2000" i="1" spc="-1" dirty="0">
                <a:latin typeface="Quicksand"/>
              </a:rPr>
              <a:t> </a:t>
            </a:r>
            <a:r>
              <a:rPr lang="pt-BR" sz="2000" i="1" spc="-1" dirty="0" err="1">
                <a:latin typeface="Quicksand"/>
              </a:rPr>
              <a:t>to</a:t>
            </a:r>
            <a:r>
              <a:rPr lang="pt-BR" sz="2000" i="1" spc="-1" dirty="0">
                <a:latin typeface="Quicksand"/>
              </a:rPr>
              <a:t> solve </a:t>
            </a:r>
            <a:r>
              <a:rPr lang="pt-BR" sz="2000" i="1" spc="-1" dirty="0" err="1">
                <a:latin typeface="Quicksand"/>
              </a:rPr>
              <a:t>the</a:t>
            </a:r>
            <a:r>
              <a:rPr lang="pt-BR" sz="2000" i="1" spc="-1" dirty="0">
                <a:latin typeface="Quicksand"/>
              </a:rPr>
              <a:t> </a:t>
            </a:r>
            <a:r>
              <a:rPr lang="pt-BR" sz="2000" i="1" spc="-1" dirty="0" err="1">
                <a:latin typeface="Quicksand"/>
              </a:rPr>
              <a:t>problem</a:t>
            </a:r>
            <a:r>
              <a:rPr lang="pt-BR" sz="2000" i="1" spc="-1" dirty="0">
                <a:latin typeface="Quicksand"/>
              </a:rPr>
              <a:t> </a:t>
            </a:r>
            <a:r>
              <a:rPr lang="pt-BR" sz="2000" i="1" spc="-1" dirty="0" err="1">
                <a:latin typeface="Quicksand"/>
              </a:rPr>
              <a:t>to</a:t>
            </a:r>
            <a:r>
              <a:rPr lang="pt-BR" sz="2000" i="1" spc="-1" dirty="0">
                <a:latin typeface="Quicksand"/>
              </a:rPr>
              <a:t> </a:t>
            </a:r>
            <a:r>
              <a:rPr lang="pt-BR" sz="2000" i="1" spc="-1" dirty="0" err="1">
                <a:latin typeface="Quicksand"/>
              </a:rPr>
              <a:t>create</a:t>
            </a:r>
            <a:r>
              <a:rPr lang="pt-BR" sz="2000" i="1" spc="-1" dirty="0">
                <a:latin typeface="Quicksand"/>
              </a:rPr>
              <a:t> </a:t>
            </a:r>
            <a:r>
              <a:rPr lang="pt-BR" sz="2000" i="1" spc="-1" dirty="0" err="1">
                <a:latin typeface="Quicksand"/>
              </a:rPr>
              <a:t>an</a:t>
            </a:r>
            <a:r>
              <a:rPr lang="pt-BR" sz="2000" i="1" spc="-1" dirty="0">
                <a:latin typeface="Quicksand"/>
              </a:rPr>
              <a:t> </a:t>
            </a:r>
            <a:r>
              <a:rPr lang="pt-BR" sz="2000" i="1" spc="-1" dirty="0" err="1">
                <a:latin typeface="Quicksand"/>
              </a:rPr>
              <a:t>object</a:t>
            </a:r>
            <a:r>
              <a:rPr lang="pt-BR" sz="2000" i="1" spc="-1" dirty="0">
                <a:latin typeface="Quicksand"/>
              </a:rPr>
              <a:t> </a:t>
            </a:r>
            <a:r>
              <a:rPr lang="pt-BR" sz="2000" i="1" spc="-1" dirty="0" err="1">
                <a:latin typeface="Quicksand"/>
              </a:rPr>
              <a:t>without</a:t>
            </a:r>
            <a:r>
              <a:rPr lang="pt-BR" sz="2000" i="1" spc="-1" dirty="0">
                <a:latin typeface="Quicksand"/>
              </a:rPr>
              <a:t> </a:t>
            </a:r>
            <a:r>
              <a:rPr lang="pt-BR" sz="2000" i="1" spc="-1" dirty="0" err="1">
                <a:latin typeface="Quicksand"/>
              </a:rPr>
              <a:t>have</a:t>
            </a:r>
            <a:r>
              <a:rPr lang="pt-BR" sz="2000" i="1" spc="-1" dirty="0">
                <a:latin typeface="Quicksand"/>
              </a:rPr>
              <a:t> </a:t>
            </a:r>
            <a:r>
              <a:rPr lang="pt-BR" sz="2000" i="1" spc="-1" dirty="0" err="1">
                <a:latin typeface="Quicksand"/>
              </a:rPr>
              <a:t>any</a:t>
            </a:r>
            <a:r>
              <a:rPr lang="pt-BR" sz="2000" i="1" spc="-1" dirty="0">
                <a:latin typeface="Quicksand"/>
              </a:rPr>
              <a:t> </a:t>
            </a:r>
            <a:r>
              <a:rPr lang="pt-BR" sz="2000" i="1" spc="-1" dirty="0" err="1">
                <a:latin typeface="Quicksand"/>
              </a:rPr>
              <a:t>knowleadge</a:t>
            </a:r>
            <a:r>
              <a:rPr lang="pt-BR" sz="2000" i="1" spc="-1" dirty="0">
                <a:latin typeface="Quicksand"/>
              </a:rPr>
              <a:t> </a:t>
            </a:r>
            <a:r>
              <a:rPr lang="pt-BR" sz="2000" i="1" spc="-1" dirty="0" err="1">
                <a:latin typeface="Quicksand"/>
              </a:rPr>
              <a:t>of</a:t>
            </a:r>
            <a:r>
              <a:rPr lang="pt-BR" sz="2000" i="1" spc="-1" dirty="0">
                <a:latin typeface="Quicksand"/>
              </a:rPr>
              <a:t> concrete class. Defines a common interface </a:t>
            </a:r>
            <a:r>
              <a:rPr lang="pt-BR" sz="2000" i="1" spc="-1" dirty="0" err="1">
                <a:latin typeface="Quicksand"/>
              </a:rPr>
              <a:t>to</a:t>
            </a:r>
            <a:r>
              <a:rPr lang="pt-BR" sz="2000" i="1" spc="-1" dirty="0">
                <a:latin typeface="Quicksand"/>
              </a:rPr>
              <a:t> </a:t>
            </a:r>
            <a:r>
              <a:rPr lang="pt-BR" sz="2000" i="1" spc="-1" dirty="0" err="1">
                <a:latin typeface="Quicksand"/>
              </a:rPr>
              <a:t>create</a:t>
            </a:r>
            <a:r>
              <a:rPr lang="pt-BR" sz="2000" i="1" spc="-1" dirty="0">
                <a:latin typeface="Quicksand"/>
              </a:rPr>
              <a:t> </a:t>
            </a:r>
            <a:r>
              <a:rPr lang="pt-BR" sz="2000" i="1" spc="-1" dirty="0" err="1">
                <a:latin typeface="Quicksand"/>
              </a:rPr>
              <a:t>objects</a:t>
            </a:r>
            <a:r>
              <a:rPr lang="pt-BR" sz="2000" i="1" spc="-1" dirty="0">
                <a:latin typeface="Quicksand"/>
              </a:rPr>
              <a:t>.</a:t>
            </a:r>
            <a:endParaRPr sz="2000" i="1" dirty="0">
              <a:latin typeface="Quicksand"/>
            </a:endParaRPr>
          </a:p>
          <a:p>
            <a:pPr algn="just"/>
            <a:endParaRPr sz="2000" dirty="0">
              <a:latin typeface="Quicksand"/>
            </a:endParaRPr>
          </a:p>
          <a:p>
            <a:pPr algn="just"/>
            <a:r>
              <a:rPr lang="pt-BR" sz="2000" b="1" spc="-1" dirty="0">
                <a:solidFill>
                  <a:schemeClr val="accent6">
                    <a:lumMod val="75000"/>
                  </a:schemeClr>
                </a:solidFill>
                <a:latin typeface="Quicksand"/>
              </a:rPr>
              <a:t>Abstract </a:t>
            </a:r>
            <a:r>
              <a:rPr lang="pt-BR" sz="2000" b="1" spc="-1" dirty="0" err="1">
                <a:solidFill>
                  <a:schemeClr val="accent6">
                    <a:lumMod val="75000"/>
                  </a:schemeClr>
                </a:solidFill>
                <a:latin typeface="Quicksand"/>
              </a:rPr>
              <a:t>Factory</a:t>
            </a:r>
            <a:r>
              <a:rPr lang="pt-BR" sz="2000" b="1" spc="-1" dirty="0">
                <a:solidFill>
                  <a:schemeClr val="accent6">
                    <a:lumMod val="75000"/>
                  </a:schemeClr>
                </a:solidFill>
                <a:latin typeface="Quicksand"/>
              </a:rPr>
              <a:t>:</a:t>
            </a:r>
          </a:p>
          <a:p>
            <a:pPr algn="just"/>
            <a:r>
              <a:rPr lang="pt-BR" sz="2000" spc="-1" dirty="0">
                <a:latin typeface="Quicksand"/>
              </a:rPr>
              <a:t>	</a:t>
            </a:r>
            <a:r>
              <a:rPr lang="pt-BR" sz="2000" i="1" spc="-1" dirty="0" err="1">
                <a:latin typeface="Quicksand"/>
              </a:rPr>
              <a:t>Provides</a:t>
            </a:r>
            <a:r>
              <a:rPr lang="pt-BR" sz="2000" i="1" spc="-1" dirty="0">
                <a:latin typeface="Quicksand"/>
              </a:rPr>
              <a:t> </a:t>
            </a:r>
            <a:r>
              <a:rPr lang="pt-BR" sz="2000" i="1" spc="-1" dirty="0" err="1">
                <a:latin typeface="Quicksand"/>
              </a:rPr>
              <a:t>an</a:t>
            </a:r>
            <a:r>
              <a:rPr lang="pt-BR" sz="2000" i="1" spc="-1" dirty="0">
                <a:latin typeface="Quicksand"/>
              </a:rPr>
              <a:t> interface o </a:t>
            </a:r>
            <a:r>
              <a:rPr lang="pt-BR" sz="2000" i="1" spc="-1" dirty="0" err="1">
                <a:latin typeface="Quicksand"/>
              </a:rPr>
              <a:t>create</a:t>
            </a:r>
            <a:r>
              <a:rPr lang="pt-BR" sz="2000" i="1" spc="-1" dirty="0">
                <a:latin typeface="Quicksand"/>
              </a:rPr>
              <a:t> </a:t>
            </a:r>
            <a:r>
              <a:rPr lang="pt-BR" sz="2000" i="1" spc="-1" dirty="0" err="1">
                <a:latin typeface="Quicksand"/>
              </a:rPr>
              <a:t>families</a:t>
            </a:r>
            <a:r>
              <a:rPr lang="pt-BR" sz="2000" i="1" spc="-1" dirty="0">
                <a:latin typeface="Quicksand"/>
              </a:rPr>
              <a:t> </a:t>
            </a:r>
            <a:r>
              <a:rPr lang="pt-BR" sz="2000" i="1" spc="-1" dirty="0" err="1">
                <a:latin typeface="Quicksand"/>
              </a:rPr>
              <a:t>of</a:t>
            </a:r>
            <a:r>
              <a:rPr lang="pt-BR" sz="2000" i="1" spc="-1" dirty="0">
                <a:latin typeface="Quicksand"/>
              </a:rPr>
              <a:t> </a:t>
            </a:r>
            <a:r>
              <a:rPr lang="pt-BR" sz="2000" i="1" spc="-1" dirty="0" err="1">
                <a:latin typeface="Quicksand"/>
              </a:rPr>
              <a:t>related</a:t>
            </a:r>
            <a:r>
              <a:rPr lang="pt-BR" sz="2000" i="1" spc="-1" dirty="0">
                <a:latin typeface="Quicksand"/>
              </a:rPr>
              <a:t> </a:t>
            </a:r>
            <a:r>
              <a:rPr lang="pt-BR" sz="2000" i="1" spc="-1" dirty="0" err="1">
                <a:latin typeface="Quicksand"/>
              </a:rPr>
              <a:t>or</a:t>
            </a:r>
            <a:r>
              <a:rPr lang="pt-BR" sz="2000" i="1" spc="-1" dirty="0">
                <a:latin typeface="Quicksand"/>
              </a:rPr>
              <a:t> </a:t>
            </a:r>
            <a:r>
              <a:rPr lang="pt-BR" sz="2000" i="1" spc="-1" dirty="0" err="1">
                <a:latin typeface="Quicksand"/>
              </a:rPr>
              <a:t>dependent</a:t>
            </a:r>
            <a:r>
              <a:rPr lang="pt-BR" sz="2000" i="1" spc="-1" dirty="0">
                <a:latin typeface="Quicksand"/>
              </a:rPr>
              <a:t> </a:t>
            </a:r>
            <a:r>
              <a:rPr lang="pt-BR" sz="2000" i="1" spc="-1" dirty="0" err="1">
                <a:latin typeface="Quicksand"/>
              </a:rPr>
              <a:t>objects</a:t>
            </a:r>
            <a:r>
              <a:rPr lang="pt-BR" sz="2000" i="1" spc="-1" dirty="0">
                <a:latin typeface="Quicksand"/>
              </a:rPr>
              <a:t> </a:t>
            </a:r>
            <a:r>
              <a:rPr lang="pt-BR" sz="2000" i="1" spc="-1" dirty="0" err="1">
                <a:latin typeface="Quicksand"/>
              </a:rPr>
              <a:t>without</a:t>
            </a:r>
            <a:r>
              <a:rPr lang="pt-BR" sz="2000" i="1" spc="-1" dirty="0">
                <a:latin typeface="Quicksand"/>
              </a:rPr>
              <a:t> </a:t>
            </a:r>
            <a:r>
              <a:rPr lang="pt-BR" sz="2000" i="1" spc="-1" dirty="0" err="1">
                <a:latin typeface="Quicksand"/>
              </a:rPr>
              <a:t>to</a:t>
            </a:r>
            <a:r>
              <a:rPr lang="pt-BR" sz="2000" i="1" spc="-1" dirty="0">
                <a:latin typeface="Quicksand"/>
              </a:rPr>
              <a:t> </a:t>
            </a:r>
            <a:r>
              <a:rPr lang="pt-BR" sz="2000" i="1" spc="-1" dirty="0" err="1">
                <a:latin typeface="Quicksand"/>
              </a:rPr>
              <a:t>specify</a:t>
            </a:r>
            <a:r>
              <a:rPr lang="pt-BR" sz="2000" i="1" spc="-1" dirty="0">
                <a:latin typeface="Quicksand"/>
              </a:rPr>
              <a:t> </a:t>
            </a:r>
            <a:r>
              <a:rPr lang="pt-BR" sz="2000" i="1" spc="-1" dirty="0" err="1">
                <a:latin typeface="Quicksand"/>
              </a:rPr>
              <a:t>their</a:t>
            </a:r>
            <a:r>
              <a:rPr lang="pt-BR" sz="2000" i="1" spc="-1" dirty="0">
                <a:latin typeface="Quicksand"/>
              </a:rPr>
              <a:t> concrete classes.</a:t>
            </a:r>
            <a:endParaRPr sz="2000" i="1" dirty="0">
              <a:latin typeface="Quicksand"/>
            </a:endParaRPr>
          </a:p>
        </p:txBody>
      </p:sp>
    </p:spTree>
    <p:extLst>
      <p:ext uri="{BB962C8B-B14F-4D97-AF65-F5344CB8AC3E}">
        <p14:creationId xmlns:p14="http://schemas.microsoft.com/office/powerpoint/2010/main" val="32232227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FACTORY METHOD</a:t>
            </a:r>
            <a:endParaRPr lang="en-US" sz="3000" dirty="0">
              <a:latin typeface="Arial Rounded MT Bold" panose="020F0704030504030204" pitchFamily="34" charset="0"/>
            </a:endParaRPr>
          </a:p>
        </p:txBody>
      </p:sp>
      <p:pic>
        <p:nvPicPr>
          <p:cNvPr id="142" name="Imagem 141"/>
          <p:cNvPicPr/>
          <p:nvPr/>
        </p:nvPicPr>
        <p:blipFill>
          <a:blip r:embed="rId2"/>
          <a:stretch/>
        </p:blipFill>
        <p:spPr>
          <a:xfrm>
            <a:off x="1008000" y="1403640"/>
            <a:ext cx="7029000" cy="3276360"/>
          </a:xfrm>
          <a:prstGeom prst="rect">
            <a:avLst/>
          </a:prstGeom>
          <a:ln>
            <a:noFill/>
          </a:ln>
        </p:spPr>
      </p:pic>
      <p:sp>
        <p:nvSpPr>
          <p:cNvPr id="4" name="Retângulo 3"/>
          <p:cNvSpPr/>
          <p:nvPr/>
        </p:nvSpPr>
        <p:spPr>
          <a:xfrm>
            <a:off x="-12700" y="4745548"/>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36766699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ABSTRACT FACTORY</a:t>
            </a:r>
            <a:endParaRPr lang="en-US" sz="3000" dirty="0">
              <a:latin typeface="Arial Rounded MT Bold" panose="020F0704030504030204" pitchFamily="34" charset="0"/>
            </a:endParaRPr>
          </a:p>
        </p:txBody>
      </p:sp>
      <p:pic>
        <p:nvPicPr>
          <p:cNvPr id="144" name="Imagem 143"/>
          <p:cNvPicPr/>
          <p:nvPr/>
        </p:nvPicPr>
        <p:blipFill>
          <a:blip r:embed="rId2"/>
          <a:stretch/>
        </p:blipFill>
        <p:spPr>
          <a:xfrm>
            <a:off x="2016000" y="1440000"/>
            <a:ext cx="5326920" cy="3358440"/>
          </a:xfrm>
          <a:prstGeom prst="rect">
            <a:avLst/>
          </a:prstGeom>
          <a:ln>
            <a:noFill/>
          </a:ln>
        </p:spPr>
      </p:pic>
      <p:sp>
        <p:nvSpPr>
          <p:cNvPr id="2" name="Retângulo 1"/>
          <p:cNvSpPr/>
          <p:nvPr/>
        </p:nvSpPr>
        <p:spPr>
          <a:xfrm>
            <a:off x="0" y="4774168"/>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6289576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SPECIFIC DESIGN PATTERN FOR TESTING</a:t>
            </a:r>
            <a:endParaRPr lang="en-US" sz="3000" dirty="0">
              <a:latin typeface="Arial Rounded MT Bold" panose="020F0704030504030204" pitchFamily="34" charset="0"/>
            </a:endParaRPr>
          </a:p>
        </p:txBody>
      </p:sp>
      <p:sp>
        <p:nvSpPr>
          <p:cNvPr id="146" name="TextShape 2"/>
          <p:cNvSpPr txBox="1"/>
          <p:nvPr/>
        </p:nvSpPr>
        <p:spPr>
          <a:xfrm>
            <a:off x="288000" y="1296000"/>
            <a:ext cx="7992400" cy="3479200"/>
          </a:xfrm>
          <a:prstGeom prst="rect">
            <a:avLst/>
          </a:prstGeom>
          <a:noFill/>
          <a:ln>
            <a:noFill/>
          </a:ln>
        </p:spPr>
        <p:txBody>
          <a:bodyPr lIns="90000" tIns="45000" rIns="90000" bIns="45000"/>
          <a:lstStyle/>
          <a:p>
            <a:pPr algn="just"/>
            <a:r>
              <a:rPr lang="pt-BR" sz="1800" b="1" spc="-1" dirty="0">
                <a:solidFill>
                  <a:schemeClr val="accent6">
                    <a:lumMod val="75000"/>
                  </a:schemeClr>
                </a:solidFill>
                <a:latin typeface="Quicksand"/>
              </a:rPr>
              <a:t>Page </a:t>
            </a:r>
            <a:r>
              <a:rPr lang="pt-BR" sz="1800" b="1" spc="-1" dirty="0" err="1">
                <a:solidFill>
                  <a:schemeClr val="accent6">
                    <a:lumMod val="75000"/>
                  </a:schemeClr>
                </a:solidFill>
                <a:latin typeface="Quicksand"/>
              </a:rPr>
              <a:t>Object</a:t>
            </a:r>
            <a:r>
              <a:rPr lang="pt-BR" sz="1800" b="1" spc="-1" dirty="0">
                <a:solidFill>
                  <a:schemeClr val="accent6">
                    <a:lumMod val="75000"/>
                  </a:schemeClr>
                </a:solidFill>
                <a:latin typeface="Quicksand"/>
              </a:rPr>
              <a:t>: </a:t>
            </a:r>
          </a:p>
          <a:p>
            <a:pPr algn="just"/>
            <a:r>
              <a:rPr lang="pt-BR" spc="-1" dirty="0">
                <a:latin typeface="Quicksand"/>
              </a:rPr>
              <a:t>	</a:t>
            </a:r>
            <a:r>
              <a:rPr lang="pt-BR" i="1" spc="-1" dirty="0" err="1">
                <a:latin typeface="Quicksand"/>
              </a:rPr>
              <a:t>E</a:t>
            </a:r>
            <a:r>
              <a:rPr lang="pt-BR" sz="1800" i="1" spc="-1" dirty="0" err="1">
                <a:latin typeface="Quicksand"/>
              </a:rPr>
              <a:t>ncapsulates</a:t>
            </a:r>
            <a:r>
              <a:rPr lang="pt-BR" sz="1800" i="1" spc="-1" dirty="0">
                <a:latin typeface="Quicksand"/>
              </a:rPr>
              <a:t> </a:t>
            </a:r>
            <a:r>
              <a:rPr lang="pt-BR" sz="1800" i="1" spc="-1" dirty="0" err="1">
                <a:latin typeface="Quicksand"/>
              </a:rPr>
              <a:t>the</a:t>
            </a:r>
            <a:r>
              <a:rPr lang="pt-BR" sz="1800" i="1" spc="-1" dirty="0">
                <a:latin typeface="Quicksand"/>
              </a:rPr>
              <a:t> web </a:t>
            </a:r>
            <a:r>
              <a:rPr lang="pt-BR" sz="1800" i="1" spc="-1" dirty="0" err="1">
                <a:latin typeface="Quicksand"/>
              </a:rPr>
              <a:t>page</a:t>
            </a:r>
            <a:r>
              <a:rPr lang="pt-BR" sz="1800" i="1" spc="-1" dirty="0">
                <a:latin typeface="Quicksand"/>
              </a:rPr>
              <a:t> </a:t>
            </a:r>
            <a:r>
              <a:rPr lang="pt-BR" sz="1800" i="1" spc="-1" dirty="0" err="1">
                <a:latin typeface="Quicksand"/>
              </a:rPr>
              <a:t>into</a:t>
            </a:r>
            <a:r>
              <a:rPr lang="pt-BR" sz="1800" i="1" spc="-1" dirty="0">
                <a:latin typeface="Quicksand"/>
              </a:rPr>
              <a:t> </a:t>
            </a:r>
            <a:r>
              <a:rPr lang="pt-BR" sz="1800" i="1" spc="-1" dirty="0" err="1">
                <a:latin typeface="Quicksand"/>
              </a:rPr>
              <a:t>an</a:t>
            </a:r>
            <a:r>
              <a:rPr lang="pt-BR" sz="1800" i="1" spc="-1" dirty="0">
                <a:latin typeface="Quicksand"/>
              </a:rPr>
              <a:t> </a:t>
            </a:r>
            <a:r>
              <a:rPr lang="pt-BR" sz="1800" i="1" spc="-1" dirty="0" err="1">
                <a:latin typeface="Quicksand"/>
              </a:rPr>
              <a:t>object</a:t>
            </a:r>
            <a:r>
              <a:rPr lang="pt-BR" sz="1800" i="1" spc="-1" dirty="0">
                <a:latin typeface="Quicksand"/>
              </a:rPr>
              <a:t>. The </a:t>
            </a:r>
            <a:r>
              <a:rPr lang="pt-BR" sz="1800" i="1" spc="-1" dirty="0" err="1">
                <a:latin typeface="Quicksand"/>
              </a:rPr>
              <a:t>basic</a:t>
            </a:r>
            <a:r>
              <a:rPr lang="pt-BR" sz="1800" i="1" spc="-1" dirty="0">
                <a:latin typeface="Quicksand"/>
              </a:rPr>
              <a:t> </a:t>
            </a:r>
            <a:r>
              <a:rPr lang="pt-BR" sz="1800" i="1" spc="-1" dirty="0" err="1">
                <a:latin typeface="Quicksand"/>
              </a:rPr>
              <a:t>rule</a:t>
            </a:r>
            <a:r>
              <a:rPr lang="pt-BR" sz="1800" i="1" spc="-1" dirty="0">
                <a:latin typeface="Quicksand"/>
              </a:rPr>
              <a:t> </a:t>
            </a:r>
            <a:r>
              <a:rPr lang="pt-BR" sz="1800" i="1" spc="-1" dirty="0" err="1">
                <a:latin typeface="Quicksand"/>
              </a:rPr>
              <a:t>of</a:t>
            </a:r>
            <a:r>
              <a:rPr lang="pt-BR" sz="1800" i="1" spc="-1" dirty="0">
                <a:latin typeface="Quicksand"/>
              </a:rPr>
              <a:t> </a:t>
            </a:r>
            <a:r>
              <a:rPr lang="pt-BR" sz="1800" i="1" spc="-1" dirty="0" err="1">
                <a:latin typeface="Quicksand"/>
              </a:rPr>
              <a:t>thumb</a:t>
            </a:r>
            <a:r>
              <a:rPr lang="pt-BR" sz="1800" i="1" spc="-1" dirty="0">
                <a:latin typeface="Quicksand"/>
              </a:rPr>
              <a:t> for a </a:t>
            </a:r>
            <a:r>
              <a:rPr lang="pt-BR" sz="1800" i="1" spc="-1" dirty="0" err="1">
                <a:latin typeface="Quicksand"/>
              </a:rPr>
              <a:t>page</a:t>
            </a:r>
            <a:r>
              <a:rPr lang="pt-BR" sz="1800" i="1" spc="-1" dirty="0">
                <a:latin typeface="Quicksand"/>
              </a:rPr>
              <a:t> </a:t>
            </a:r>
            <a:r>
              <a:rPr lang="pt-BR" sz="1800" i="1" spc="-1" dirty="0" err="1">
                <a:latin typeface="Quicksand"/>
              </a:rPr>
              <a:t>object</a:t>
            </a:r>
            <a:r>
              <a:rPr lang="pt-BR" sz="1800" i="1" spc="-1" dirty="0">
                <a:latin typeface="Quicksand"/>
              </a:rPr>
              <a:t> </a:t>
            </a:r>
            <a:r>
              <a:rPr lang="pt-BR" sz="1800" i="1" spc="-1" dirty="0" err="1">
                <a:latin typeface="Quicksand"/>
              </a:rPr>
              <a:t>is</a:t>
            </a:r>
            <a:r>
              <a:rPr lang="pt-BR" sz="1800" i="1" spc="-1" dirty="0">
                <a:latin typeface="Quicksand"/>
              </a:rPr>
              <a:t> </a:t>
            </a:r>
            <a:r>
              <a:rPr lang="pt-BR" sz="1800" i="1" spc="-1" dirty="0" err="1">
                <a:latin typeface="Quicksand"/>
              </a:rPr>
              <a:t>that</a:t>
            </a:r>
            <a:r>
              <a:rPr lang="pt-BR" sz="1800" i="1" spc="-1" dirty="0">
                <a:latin typeface="Quicksand"/>
              </a:rPr>
              <a:t> it </a:t>
            </a:r>
            <a:r>
              <a:rPr lang="pt-BR" sz="1800" i="1" spc="-1" dirty="0" err="1">
                <a:latin typeface="Quicksand"/>
              </a:rPr>
              <a:t>should</a:t>
            </a:r>
            <a:r>
              <a:rPr lang="pt-BR" sz="1800" i="1" spc="-1" dirty="0">
                <a:latin typeface="Quicksand"/>
              </a:rPr>
              <a:t> </a:t>
            </a:r>
            <a:r>
              <a:rPr lang="pt-BR" sz="1800" i="1" spc="-1" dirty="0" err="1">
                <a:latin typeface="Quicksand"/>
              </a:rPr>
              <a:t>allow</a:t>
            </a:r>
            <a:r>
              <a:rPr lang="pt-BR" sz="1800" i="1" spc="-1" dirty="0">
                <a:latin typeface="Quicksand"/>
              </a:rPr>
              <a:t> a software </a:t>
            </a:r>
            <a:r>
              <a:rPr lang="pt-BR" sz="1800" i="1" spc="-1" dirty="0" err="1">
                <a:latin typeface="Quicksand"/>
              </a:rPr>
              <a:t>client</a:t>
            </a:r>
            <a:r>
              <a:rPr lang="pt-BR" sz="1800" i="1" spc="-1" dirty="0">
                <a:latin typeface="Quicksand"/>
              </a:rPr>
              <a:t> </a:t>
            </a:r>
            <a:r>
              <a:rPr lang="pt-BR" sz="1800" i="1" spc="-1" dirty="0" err="1">
                <a:latin typeface="Quicksand"/>
              </a:rPr>
              <a:t>to</a:t>
            </a:r>
            <a:r>
              <a:rPr lang="pt-BR" sz="1800" i="1" spc="-1" dirty="0">
                <a:latin typeface="Quicksand"/>
              </a:rPr>
              <a:t> do </a:t>
            </a:r>
            <a:r>
              <a:rPr lang="pt-BR" sz="1800" i="1" spc="-1" dirty="0" err="1">
                <a:latin typeface="Quicksand"/>
              </a:rPr>
              <a:t>anything</a:t>
            </a:r>
            <a:r>
              <a:rPr lang="pt-BR" sz="1800" i="1" spc="-1" dirty="0">
                <a:latin typeface="Quicksand"/>
              </a:rPr>
              <a:t> </a:t>
            </a:r>
            <a:r>
              <a:rPr lang="pt-BR" sz="1800" i="1" spc="-1" dirty="0" err="1">
                <a:latin typeface="Quicksand"/>
              </a:rPr>
              <a:t>and</a:t>
            </a:r>
            <a:r>
              <a:rPr lang="pt-BR" sz="1800" i="1" spc="-1" dirty="0">
                <a:latin typeface="Quicksand"/>
              </a:rPr>
              <a:t> </a:t>
            </a:r>
            <a:r>
              <a:rPr lang="pt-BR" sz="1800" i="1" spc="-1" dirty="0" err="1">
                <a:latin typeface="Quicksand"/>
              </a:rPr>
              <a:t>see</a:t>
            </a:r>
            <a:r>
              <a:rPr lang="pt-BR" sz="1800" i="1" spc="-1" dirty="0">
                <a:latin typeface="Quicksand"/>
              </a:rPr>
              <a:t> </a:t>
            </a:r>
            <a:r>
              <a:rPr lang="pt-BR" sz="1800" i="1" spc="-1" dirty="0" err="1">
                <a:latin typeface="Quicksand"/>
              </a:rPr>
              <a:t>anything</a:t>
            </a:r>
            <a:r>
              <a:rPr lang="pt-BR" sz="1800" i="1" spc="-1" dirty="0">
                <a:latin typeface="Quicksand"/>
              </a:rPr>
              <a:t> </a:t>
            </a:r>
            <a:r>
              <a:rPr lang="pt-BR" sz="1800" i="1" spc="-1" dirty="0" err="1">
                <a:latin typeface="Quicksand"/>
              </a:rPr>
              <a:t>that</a:t>
            </a:r>
            <a:r>
              <a:rPr lang="pt-BR" sz="1800" i="1" spc="-1" dirty="0">
                <a:latin typeface="Quicksand"/>
              </a:rPr>
              <a:t> </a:t>
            </a:r>
            <a:r>
              <a:rPr lang="pt-BR" sz="1800" i="1" spc="-1" dirty="0" err="1">
                <a:latin typeface="Quicksand"/>
              </a:rPr>
              <a:t>human</a:t>
            </a:r>
            <a:r>
              <a:rPr lang="pt-BR" sz="1800" i="1" spc="-1" dirty="0">
                <a:latin typeface="Quicksand"/>
              </a:rPr>
              <a:t> can. It </a:t>
            </a:r>
            <a:r>
              <a:rPr lang="pt-BR" sz="1800" i="1" spc="-1" dirty="0" err="1">
                <a:latin typeface="Quicksand"/>
              </a:rPr>
              <a:t>should</a:t>
            </a:r>
            <a:r>
              <a:rPr lang="pt-BR" sz="1800" i="1" spc="-1" dirty="0">
                <a:latin typeface="Quicksand"/>
              </a:rPr>
              <a:t> </a:t>
            </a:r>
            <a:r>
              <a:rPr lang="pt-BR" sz="1800" i="1" spc="-1" dirty="0" err="1">
                <a:latin typeface="Quicksand"/>
              </a:rPr>
              <a:t>also</a:t>
            </a:r>
            <a:r>
              <a:rPr lang="pt-BR" sz="1800" i="1" spc="-1" dirty="0">
                <a:latin typeface="Quicksand"/>
              </a:rPr>
              <a:t> </a:t>
            </a:r>
            <a:r>
              <a:rPr lang="pt-BR" sz="1800" i="1" spc="-1" dirty="0" err="1">
                <a:latin typeface="Quicksand"/>
              </a:rPr>
              <a:t>provide</a:t>
            </a:r>
            <a:r>
              <a:rPr lang="pt-BR" sz="1800" i="1" spc="-1" dirty="0">
                <a:latin typeface="Quicksand"/>
              </a:rPr>
              <a:t> </a:t>
            </a:r>
            <a:r>
              <a:rPr lang="pt-BR" sz="1800" i="1" spc="-1" dirty="0" err="1">
                <a:latin typeface="Quicksand"/>
              </a:rPr>
              <a:t>an</a:t>
            </a:r>
            <a:r>
              <a:rPr lang="pt-BR" sz="1800" i="1" spc="-1" dirty="0">
                <a:latin typeface="Quicksand"/>
              </a:rPr>
              <a:t> interface </a:t>
            </a:r>
            <a:r>
              <a:rPr lang="pt-BR" sz="1800" i="1" spc="-1" dirty="0" err="1">
                <a:latin typeface="Quicksand"/>
              </a:rPr>
              <a:t>that's</a:t>
            </a:r>
            <a:r>
              <a:rPr lang="pt-BR" sz="1800" i="1" spc="-1" dirty="0">
                <a:latin typeface="Quicksand"/>
              </a:rPr>
              <a:t> </a:t>
            </a:r>
            <a:r>
              <a:rPr lang="pt-BR" sz="1800" i="1" spc="-1" dirty="0" err="1">
                <a:latin typeface="Quicksand"/>
              </a:rPr>
              <a:t>easy</a:t>
            </a:r>
            <a:r>
              <a:rPr lang="pt-BR" sz="1800" i="1" spc="-1" dirty="0">
                <a:latin typeface="Quicksand"/>
              </a:rPr>
              <a:t> </a:t>
            </a:r>
            <a:r>
              <a:rPr lang="pt-BR" sz="1800" i="1" spc="-1" dirty="0" err="1">
                <a:latin typeface="Quicksand"/>
              </a:rPr>
              <a:t>to</a:t>
            </a:r>
            <a:r>
              <a:rPr lang="pt-BR" sz="1800" i="1" spc="-1" dirty="0">
                <a:latin typeface="Quicksand"/>
              </a:rPr>
              <a:t> </a:t>
            </a:r>
            <a:r>
              <a:rPr lang="pt-BR" sz="1800" i="1" spc="-1" dirty="0" err="1">
                <a:latin typeface="Quicksand"/>
              </a:rPr>
              <a:t>program</a:t>
            </a:r>
            <a:r>
              <a:rPr lang="pt-BR" sz="1800" i="1" spc="-1" dirty="0">
                <a:latin typeface="Quicksand"/>
              </a:rPr>
              <a:t> </a:t>
            </a:r>
            <a:r>
              <a:rPr lang="pt-BR" sz="1800" i="1" spc="-1" dirty="0" err="1">
                <a:latin typeface="Quicksand"/>
              </a:rPr>
              <a:t>to</a:t>
            </a:r>
            <a:r>
              <a:rPr lang="pt-BR" sz="1800" i="1" spc="-1" dirty="0">
                <a:latin typeface="Quicksand"/>
              </a:rPr>
              <a:t> </a:t>
            </a:r>
            <a:r>
              <a:rPr lang="pt-BR" sz="1800" i="1" spc="-1" dirty="0" err="1">
                <a:latin typeface="Quicksand"/>
              </a:rPr>
              <a:t>and</a:t>
            </a:r>
            <a:r>
              <a:rPr lang="pt-BR" sz="1800" i="1" spc="-1" dirty="0">
                <a:latin typeface="Quicksand"/>
              </a:rPr>
              <a:t> </a:t>
            </a:r>
            <a:r>
              <a:rPr lang="pt-BR" sz="1800" i="1" spc="-1" dirty="0" err="1">
                <a:latin typeface="Quicksand"/>
              </a:rPr>
              <a:t>hides</a:t>
            </a:r>
            <a:r>
              <a:rPr lang="pt-BR" sz="1800" i="1" spc="-1" dirty="0">
                <a:latin typeface="Quicksand"/>
              </a:rPr>
              <a:t> </a:t>
            </a:r>
            <a:r>
              <a:rPr lang="pt-BR" sz="1800" i="1" spc="-1" dirty="0" err="1">
                <a:latin typeface="Quicksand"/>
              </a:rPr>
              <a:t>the</a:t>
            </a:r>
            <a:r>
              <a:rPr lang="pt-BR" sz="1800" i="1" spc="-1" dirty="0">
                <a:latin typeface="Quicksand"/>
              </a:rPr>
              <a:t> </a:t>
            </a:r>
            <a:r>
              <a:rPr lang="pt-BR" sz="1800" i="1" spc="-1" dirty="0" err="1">
                <a:latin typeface="Quicksand"/>
              </a:rPr>
              <a:t>underlying</a:t>
            </a:r>
            <a:r>
              <a:rPr lang="pt-BR" sz="1800" i="1" spc="-1" dirty="0">
                <a:latin typeface="Quicksand"/>
              </a:rPr>
              <a:t> </a:t>
            </a:r>
            <a:r>
              <a:rPr lang="pt-BR" sz="1800" i="1" spc="-1" dirty="0" err="1">
                <a:latin typeface="Quicksand"/>
              </a:rPr>
              <a:t>widgetry</a:t>
            </a:r>
            <a:r>
              <a:rPr lang="pt-BR" sz="1800" i="1" spc="-1" dirty="0">
                <a:latin typeface="Quicksand"/>
              </a:rPr>
              <a:t> in </a:t>
            </a:r>
            <a:r>
              <a:rPr lang="pt-BR" sz="1800" i="1" spc="-1" dirty="0" err="1">
                <a:latin typeface="Quicksand"/>
              </a:rPr>
              <a:t>the</a:t>
            </a:r>
            <a:r>
              <a:rPr lang="pt-BR" sz="1800" i="1" spc="-1" dirty="0">
                <a:latin typeface="Quicksand"/>
              </a:rPr>
              <a:t> </a:t>
            </a:r>
            <a:r>
              <a:rPr lang="pt-BR" sz="1800" i="1" spc="-1" dirty="0" err="1">
                <a:latin typeface="Quicksand"/>
              </a:rPr>
              <a:t>window</a:t>
            </a:r>
            <a:r>
              <a:rPr lang="pt-BR" sz="1800" i="1" spc="-1" dirty="0">
                <a:latin typeface="Quicksand"/>
              </a:rPr>
              <a:t>.</a:t>
            </a:r>
            <a:endParaRPr i="1" dirty="0">
              <a:latin typeface="Quicksand"/>
            </a:endParaRPr>
          </a:p>
          <a:p>
            <a:pPr algn="just"/>
            <a:endParaRPr dirty="0">
              <a:latin typeface="Quicksand"/>
            </a:endParaRPr>
          </a:p>
          <a:p>
            <a:pPr algn="just"/>
            <a:endParaRPr dirty="0">
              <a:latin typeface="Quicksand"/>
            </a:endParaRPr>
          </a:p>
          <a:p>
            <a:pPr algn="just"/>
            <a:r>
              <a:rPr lang="pt-BR" sz="1800" b="1" spc="-1" dirty="0">
                <a:solidFill>
                  <a:schemeClr val="accent6">
                    <a:lumMod val="75000"/>
                  </a:schemeClr>
                </a:solidFill>
                <a:latin typeface="Quicksand"/>
              </a:rPr>
              <a:t>Data </a:t>
            </a:r>
            <a:r>
              <a:rPr lang="pt-BR" sz="1800" b="1" spc="-1" dirty="0" err="1">
                <a:solidFill>
                  <a:schemeClr val="accent6">
                    <a:lumMod val="75000"/>
                  </a:schemeClr>
                </a:solidFill>
                <a:latin typeface="Quicksand"/>
              </a:rPr>
              <a:t>Object</a:t>
            </a:r>
            <a:r>
              <a:rPr lang="pt-BR" sz="1800" b="1" spc="-1" dirty="0">
                <a:solidFill>
                  <a:schemeClr val="accent6">
                    <a:lumMod val="75000"/>
                  </a:schemeClr>
                </a:solidFill>
                <a:latin typeface="Quicksand"/>
              </a:rPr>
              <a:t>: </a:t>
            </a:r>
          </a:p>
          <a:p>
            <a:pPr algn="just"/>
            <a:r>
              <a:rPr lang="pt-BR" spc="-1" dirty="0">
                <a:latin typeface="Quicksand"/>
              </a:rPr>
              <a:t>	</a:t>
            </a:r>
            <a:r>
              <a:rPr lang="pt-BR" i="1" spc="-1" dirty="0" err="1">
                <a:latin typeface="Quicksand"/>
              </a:rPr>
              <a:t>E</a:t>
            </a:r>
            <a:r>
              <a:rPr lang="pt-BR" sz="1800" i="1" spc="-1" dirty="0" err="1">
                <a:latin typeface="Quicksand"/>
              </a:rPr>
              <a:t>ncapsulates</a:t>
            </a:r>
            <a:r>
              <a:rPr lang="pt-BR" sz="1800" i="1" spc="-1" dirty="0">
                <a:latin typeface="Quicksand"/>
              </a:rPr>
              <a:t> </a:t>
            </a:r>
            <a:r>
              <a:rPr lang="pt-BR" sz="1800" i="1" spc="-1" dirty="0" err="1">
                <a:latin typeface="Quicksand"/>
              </a:rPr>
              <a:t>all</a:t>
            </a:r>
            <a:r>
              <a:rPr lang="pt-BR" sz="1800" i="1" spc="-1" dirty="0">
                <a:latin typeface="Quicksand"/>
              </a:rPr>
              <a:t> </a:t>
            </a:r>
            <a:r>
              <a:rPr lang="pt-BR" sz="1800" i="1" spc="-1" dirty="0" err="1">
                <a:latin typeface="Quicksand"/>
              </a:rPr>
              <a:t>entry</a:t>
            </a:r>
            <a:r>
              <a:rPr lang="pt-BR" sz="1800" i="1" spc="-1" dirty="0">
                <a:latin typeface="Quicksand"/>
              </a:rPr>
              <a:t> data </a:t>
            </a:r>
            <a:r>
              <a:rPr lang="pt-BR" sz="1800" i="1" spc="-1" dirty="0" err="1">
                <a:latin typeface="Quicksand"/>
              </a:rPr>
              <a:t>to</a:t>
            </a:r>
            <a:r>
              <a:rPr lang="pt-BR" sz="1800" i="1" spc="-1" dirty="0">
                <a:latin typeface="Quicksand"/>
              </a:rPr>
              <a:t> </a:t>
            </a:r>
            <a:r>
              <a:rPr lang="pt-BR" sz="1800" i="1" spc="-1" dirty="0" err="1">
                <a:latin typeface="Quicksand"/>
              </a:rPr>
              <a:t>allow</a:t>
            </a:r>
            <a:r>
              <a:rPr lang="pt-BR" sz="1800" i="1" spc="-1" dirty="0">
                <a:latin typeface="Quicksand"/>
              </a:rPr>
              <a:t> </a:t>
            </a:r>
            <a:r>
              <a:rPr lang="pt-BR" sz="1800" i="1" spc="-1" dirty="0" err="1">
                <a:latin typeface="Quicksand"/>
              </a:rPr>
              <a:t>the</a:t>
            </a:r>
            <a:r>
              <a:rPr lang="pt-BR" sz="1800" i="1" spc="-1" dirty="0">
                <a:latin typeface="Quicksand"/>
              </a:rPr>
              <a:t> </a:t>
            </a:r>
            <a:r>
              <a:rPr lang="pt-BR" sz="1800" i="1" spc="-1" dirty="0" err="1">
                <a:latin typeface="Quicksand"/>
              </a:rPr>
              <a:t>tests</a:t>
            </a:r>
            <a:r>
              <a:rPr lang="pt-BR" sz="1800" i="1" spc="-1" dirty="0">
                <a:latin typeface="Quicksand"/>
              </a:rPr>
              <a:t> use </a:t>
            </a:r>
            <a:r>
              <a:rPr lang="pt-BR" sz="1800" i="1" spc="-1" dirty="0" err="1">
                <a:latin typeface="Quicksand"/>
              </a:rPr>
              <a:t>not</a:t>
            </a:r>
            <a:r>
              <a:rPr lang="pt-BR" sz="1800" i="1" spc="-1" dirty="0">
                <a:latin typeface="Quicksand"/>
              </a:rPr>
              <a:t> a </a:t>
            </a:r>
            <a:r>
              <a:rPr lang="pt-BR" sz="1800" i="1" spc="-1" dirty="0" err="1">
                <a:latin typeface="Quicksand"/>
              </a:rPr>
              <a:t>list</a:t>
            </a:r>
            <a:r>
              <a:rPr lang="pt-BR" sz="1800" i="1" spc="-1" dirty="0">
                <a:latin typeface="Quicksand"/>
              </a:rPr>
              <a:t> </a:t>
            </a:r>
            <a:r>
              <a:rPr lang="pt-BR" sz="1800" i="1" spc="-1" dirty="0" err="1">
                <a:latin typeface="Quicksand"/>
              </a:rPr>
              <a:t>of</a:t>
            </a:r>
            <a:r>
              <a:rPr lang="pt-BR" sz="1800" i="1" spc="-1" dirty="0">
                <a:latin typeface="Quicksand"/>
              </a:rPr>
              <a:t> </a:t>
            </a:r>
            <a:r>
              <a:rPr lang="pt-BR" sz="1800" i="1" spc="-1" dirty="0" err="1">
                <a:latin typeface="Quicksand"/>
              </a:rPr>
              <a:t>separated</a:t>
            </a:r>
            <a:r>
              <a:rPr lang="pt-BR" sz="1800" i="1" spc="-1" dirty="0">
                <a:latin typeface="Quicksand"/>
              </a:rPr>
              <a:t> </a:t>
            </a:r>
            <a:r>
              <a:rPr lang="pt-BR" sz="1800" i="1" spc="-1" dirty="0" err="1">
                <a:latin typeface="Quicksand"/>
              </a:rPr>
              <a:t>parameters</a:t>
            </a:r>
            <a:r>
              <a:rPr lang="pt-BR" sz="1800" i="1" spc="-1" dirty="0">
                <a:latin typeface="Quicksand"/>
              </a:rPr>
              <a:t> </a:t>
            </a:r>
            <a:r>
              <a:rPr lang="pt-BR" sz="1800" i="1" spc="-1" dirty="0" err="1">
                <a:latin typeface="Quicksand"/>
              </a:rPr>
              <a:t>but</a:t>
            </a:r>
            <a:r>
              <a:rPr lang="pt-BR" sz="1800" i="1" spc="-1" dirty="0">
                <a:latin typeface="Quicksand"/>
              </a:rPr>
              <a:t> a </a:t>
            </a:r>
            <a:r>
              <a:rPr lang="pt-BR" sz="1800" i="1" spc="-1" dirty="0" err="1">
                <a:latin typeface="Quicksand"/>
              </a:rPr>
              <a:t>list</a:t>
            </a:r>
            <a:r>
              <a:rPr lang="pt-BR" sz="1800" i="1" spc="-1" dirty="0">
                <a:latin typeface="Quicksand"/>
              </a:rPr>
              <a:t> </a:t>
            </a:r>
            <a:r>
              <a:rPr lang="pt-BR" sz="1800" i="1" spc="-1" dirty="0" err="1">
                <a:latin typeface="Quicksand"/>
              </a:rPr>
              <a:t>of</a:t>
            </a:r>
            <a:r>
              <a:rPr lang="pt-BR" sz="1800" i="1" spc="-1" dirty="0">
                <a:latin typeface="Quicksand"/>
              </a:rPr>
              <a:t> concrete </a:t>
            </a:r>
            <a:r>
              <a:rPr lang="pt-BR" sz="1800" i="1" spc="-1" dirty="0" err="1">
                <a:latin typeface="Quicksand"/>
              </a:rPr>
              <a:t>objects</a:t>
            </a:r>
            <a:r>
              <a:rPr lang="pt-BR" sz="1800" i="1" spc="-1" dirty="0">
                <a:latin typeface="Quicksand"/>
              </a:rPr>
              <a:t>.</a:t>
            </a:r>
            <a:endParaRPr i="1" dirty="0">
              <a:latin typeface="Quicksand"/>
            </a:endParaRPr>
          </a:p>
        </p:txBody>
      </p:sp>
    </p:spTree>
    <p:extLst>
      <p:ext uri="{BB962C8B-B14F-4D97-AF65-F5344CB8AC3E}">
        <p14:creationId xmlns:p14="http://schemas.microsoft.com/office/powerpoint/2010/main" val="20800561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PAGE OBJECTS</a:t>
            </a:r>
            <a:endParaRPr lang="en-US" sz="3000" dirty="0">
              <a:latin typeface="Arial Rounded MT Bold" panose="020F0704030504030204" pitchFamily="34" charset="0"/>
            </a:endParaRPr>
          </a:p>
        </p:txBody>
      </p:sp>
      <p:pic>
        <p:nvPicPr>
          <p:cNvPr id="148" name="Imagem 147"/>
          <p:cNvPicPr/>
          <p:nvPr/>
        </p:nvPicPr>
        <p:blipFill>
          <a:blip r:embed="rId2"/>
          <a:stretch/>
        </p:blipFill>
        <p:spPr>
          <a:xfrm>
            <a:off x="2383920" y="1368000"/>
            <a:ext cx="4096080" cy="3576960"/>
          </a:xfrm>
          <a:prstGeom prst="rect">
            <a:avLst/>
          </a:prstGeom>
          <a:ln>
            <a:noFill/>
          </a:ln>
          <a:effectLst>
            <a:softEdge rad="112500"/>
          </a:effectLst>
        </p:spPr>
      </p:pic>
      <p:sp>
        <p:nvSpPr>
          <p:cNvPr id="149" name="TextShape 2"/>
          <p:cNvSpPr txBox="1"/>
          <p:nvPr/>
        </p:nvSpPr>
        <p:spPr>
          <a:xfrm>
            <a:off x="0" y="4416520"/>
            <a:ext cx="2664000" cy="602280"/>
          </a:xfrm>
          <a:prstGeom prst="rect">
            <a:avLst/>
          </a:prstGeom>
          <a:noFill/>
          <a:ln>
            <a:noFill/>
          </a:ln>
        </p:spPr>
        <p:txBody>
          <a:bodyPr lIns="90000" tIns="45000" rIns="90000" bIns="45000"/>
          <a:lstStyle/>
          <a:p>
            <a:r>
              <a:rPr lang="pt-BR" sz="1800" i="1" spc="-1" dirty="0">
                <a:latin typeface="Arial"/>
              </a:rPr>
              <a:t>http://martinfowler.com/bliki/PageObject.html</a:t>
            </a:r>
            <a:endParaRPr i="1" dirty="0"/>
          </a:p>
        </p:txBody>
      </p:sp>
    </p:spTree>
    <p:extLst>
      <p:ext uri="{BB962C8B-B14F-4D97-AF65-F5344CB8AC3E}">
        <p14:creationId xmlns:p14="http://schemas.microsoft.com/office/powerpoint/2010/main" val="33734825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DATA OBJECTS</a:t>
            </a:r>
            <a:endParaRPr lang="en-US" sz="3000" dirty="0">
              <a:latin typeface="Arial Rounded MT Bold" panose="020F0704030504030204" pitchFamily="34" charset="0"/>
            </a:endParaRPr>
          </a:p>
        </p:txBody>
      </p:sp>
      <p:sp>
        <p:nvSpPr>
          <p:cNvPr id="151" name="TextShape 2"/>
          <p:cNvSpPr txBox="1"/>
          <p:nvPr/>
        </p:nvSpPr>
        <p:spPr>
          <a:xfrm>
            <a:off x="788563" y="1495677"/>
            <a:ext cx="7566514" cy="2568323"/>
          </a:xfrm>
          <a:prstGeom prst="rect">
            <a:avLst/>
          </a:prstGeom>
          <a:noFill/>
          <a:ln>
            <a:noFill/>
          </a:ln>
        </p:spPr>
        <p:txBody>
          <a:bodyPr lIns="90000" tIns="45000" rIns="90000" bIns="45000"/>
          <a:lstStyle/>
          <a:p>
            <a:pPr marL="342900" indent="-342900">
              <a:lnSpc>
                <a:spcPct val="150000"/>
              </a:lnSpc>
              <a:buFont typeface="Wingdings" panose="05000000000000000000" pitchFamily="2" charset="2"/>
              <a:buChar char="q"/>
            </a:pPr>
            <a:r>
              <a:rPr lang="pt-BR" sz="2000" spc="-1" dirty="0">
                <a:latin typeface="Quicksand"/>
              </a:rPr>
              <a:t>Data </a:t>
            </a:r>
            <a:r>
              <a:rPr lang="pt-BR" sz="2000" spc="-1" dirty="0" err="1">
                <a:latin typeface="Quicksand"/>
              </a:rPr>
              <a:t>is</a:t>
            </a:r>
            <a:r>
              <a:rPr lang="pt-BR" sz="2000" spc="-1" dirty="0">
                <a:latin typeface="Quicksand"/>
              </a:rPr>
              <a:t> </a:t>
            </a:r>
            <a:r>
              <a:rPr lang="pt-BR" sz="2000" spc="-1" dirty="0" err="1">
                <a:latin typeface="Quicksand"/>
              </a:rPr>
              <a:t>complex</a:t>
            </a:r>
            <a:endParaRPr sz="2000" dirty="0">
              <a:latin typeface="Quicksand"/>
            </a:endParaRPr>
          </a:p>
          <a:p>
            <a:pPr marL="800100" lvl="1" indent="-342900">
              <a:lnSpc>
                <a:spcPct val="150000"/>
              </a:lnSpc>
              <a:buFont typeface="Wingdings" panose="05000000000000000000" pitchFamily="2" charset="2"/>
              <a:buChar char="v"/>
            </a:pPr>
            <a:r>
              <a:rPr lang="pt-BR" sz="2000" spc="-1" dirty="0" err="1">
                <a:solidFill>
                  <a:schemeClr val="tx1">
                    <a:lumMod val="50000"/>
                    <a:lumOff val="50000"/>
                  </a:schemeClr>
                </a:solidFill>
                <a:latin typeface="Quicksand"/>
              </a:rPr>
              <a:t>Needs</a:t>
            </a:r>
            <a:r>
              <a:rPr lang="pt-BR" sz="2000" spc="-1" dirty="0">
                <a:solidFill>
                  <a:schemeClr val="tx1">
                    <a:lumMod val="50000"/>
                    <a:lumOff val="50000"/>
                  </a:schemeClr>
                </a:solidFill>
                <a:latin typeface="Quicksand"/>
              </a:rPr>
              <a:t> </a:t>
            </a:r>
            <a:r>
              <a:rPr lang="pt-BR" sz="2000" spc="-1" dirty="0" err="1">
                <a:solidFill>
                  <a:schemeClr val="tx1">
                    <a:lumMod val="50000"/>
                    <a:lumOff val="50000"/>
                  </a:schemeClr>
                </a:solidFill>
                <a:latin typeface="Quicksand"/>
              </a:rPr>
              <a:t>to</a:t>
            </a:r>
            <a:r>
              <a:rPr lang="pt-BR" sz="2000" spc="-1" dirty="0">
                <a:solidFill>
                  <a:schemeClr val="tx1">
                    <a:lumMod val="50000"/>
                    <a:lumOff val="50000"/>
                  </a:schemeClr>
                </a:solidFill>
                <a:latin typeface="Quicksand"/>
              </a:rPr>
              <a:t> </a:t>
            </a:r>
            <a:r>
              <a:rPr lang="pt-BR" sz="2000" spc="-1" dirty="0" err="1">
                <a:solidFill>
                  <a:schemeClr val="tx1">
                    <a:lumMod val="50000"/>
                    <a:lumOff val="50000"/>
                  </a:schemeClr>
                </a:solidFill>
                <a:latin typeface="Quicksand"/>
              </a:rPr>
              <a:t>mimic</a:t>
            </a:r>
            <a:r>
              <a:rPr lang="pt-BR" sz="2000" spc="-1" dirty="0">
                <a:solidFill>
                  <a:schemeClr val="tx1">
                    <a:lumMod val="50000"/>
                    <a:lumOff val="50000"/>
                  </a:schemeClr>
                </a:solidFill>
                <a:latin typeface="Quicksand"/>
              </a:rPr>
              <a:t> “real” data</a:t>
            </a:r>
            <a:endParaRPr sz="2000" dirty="0">
              <a:solidFill>
                <a:schemeClr val="tx1">
                  <a:lumMod val="50000"/>
                  <a:lumOff val="50000"/>
                </a:schemeClr>
              </a:solidFill>
              <a:latin typeface="Quicksand"/>
            </a:endParaRPr>
          </a:p>
          <a:p>
            <a:pPr marL="800100" lvl="1" indent="-342900">
              <a:lnSpc>
                <a:spcPct val="150000"/>
              </a:lnSpc>
              <a:buFont typeface="Wingdings" panose="05000000000000000000" pitchFamily="2" charset="2"/>
              <a:buChar char="v"/>
            </a:pPr>
            <a:r>
              <a:rPr lang="pt-BR" sz="2000" spc="-1" dirty="0" err="1">
                <a:solidFill>
                  <a:schemeClr val="tx1">
                    <a:lumMod val="50000"/>
                    <a:lumOff val="50000"/>
                  </a:schemeClr>
                </a:solidFill>
                <a:latin typeface="Quicksand"/>
              </a:rPr>
              <a:t>Needs</a:t>
            </a:r>
            <a:r>
              <a:rPr lang="pt-BR" sz="2000" spc="-1" dirty="0">
                <a:solidFill>
                  <a:schemeClr val="tx1">
                    <a:lumMod val="50000"/>
                    <a:lumOff val="50000"/>
                  </a:schemeClr>
                </a:solidFill>
                <a:latin typeface="Quicksand"/>
              </a:rPr>
              <a:t> </a:t>
            </a:r>
            <a:r>
              <a:rPr lang="pt-BR" sz="2000" spc="-1" dirty="0" err="1">
                <a:solidFill>
                  <a:schemeClr val="tx1">
                    <a:lumMod val="50000"/>
                    <a:lumOff val="50000"/>
                  </a:schemeClr>
                </a:solidFill>
                <a:latin typeface="Quicksand"/>
              </a:rPr>
              <a:t>to</a:t>
            </a:r>
            <a:r>
              <a:rPr lang="pt-BR" sz="2000" spc="-1" dirty="0">
                <a:solidFill>
                  <a:schemeClr val="tx1">
                    <a:lumMod val="50000"/>
                    <a:lumOff val="50000"/>
                  </a:schemeClr>
                </a:solidFill>
                <a:latin typeface="Quicksand"/>
              </a:rPr>
              <a:t> </a:t>
            </a:r>
            <a:r>
              <a:rPr lang="pt-BR" sz="2000" spc="-1" dirty="0" err="1">
                <a:solidFill>
                  <a:schemeClr val="tx1">
                    <a:lumMod val="50000"/>
                    <a:lumOff val="50000"/>
                  </a:schemeClr>
                </a:solidFill>
                <a:latin typeface="Quicksand"/>
              </a:rPr>
              <a:t>be</a:t>
            </a:r>
            <a:r>
              <a:rPr lang="pt-BR" sz="2000" spc="-1" dirty="0">
                <a:solidFill>
                  <a:schemeClr val="tx1">
                    <a:lumMod val="50000"/>
                    <a:lumOff val="50000"/>
                  </a:schemeClr>
                </a:solidFill>
                <a:latin typeface="Quicksand"/>
              </a:rPr>
              <a:t> </a:t>
            </a:r>
            <a:r>
              <a:rPr lang="pt-BR" sz="2000" spc="-1" dirty="0" err="1">
                <a:solidFill>
                  <a:schemeClr val="tx1">
                    <a:lumMod val="50000"/>
                    <a:lumOff val="50000"/>
                  </a:schemeClr>
                </a:solidFill>
                <a:latin typeface="Quicksand"/>
              </a:rPr>
              <a:t>unique</a:t>
            </a:r>
            <a:endParaRPr sz="2000" dirty="0">
              <a:solidFill>
                <a:schemeClr val="tx1">
                  <a:lumMod val="50000"/>
                  <a:lumOff val="50000"/>
                </a:schemeClr>
              </a:solidFill>
              <a:latin typeface="Quicksand"/>
            </a:endParaRPr>
          </a:p>
          <a:p>
            <a:pPr marL="342900" indent="-342900">
              <a:lnSpc>
                <a:spcPct val="150000"/>
              </a:lnSpc>
              <a:buFont typeface="Wingdings" panose="05000000000000000000" pitchFamily="2" charset="2"/>
              <a:buChar char="q"/>
            </a:pPr>
            <a:r>
              <a:rPr lang="pt-BR" sz="2000" spc="-1" dirty="0">
                <a:latin typeface="Quicksand"/>
              </a:rPr>
              <a:t>Data </a:t>
            </a:r>
            <a:r>
              <a:rPr lang="pt-BR" sz="2000" spc="-1" dirty="0" err="1">
                <a:latin typeface="Quicksand"/>
              </a:rPr>
              <a:t>can</a:t>
            </a:r>
            <a:r>
              <a:rPr lang="pt-BR" sz="2000" spc="-1" dirty="0">
                <a:latin typeface="Quicksand"/>
              </a:rPr>
              <a:t> </a:t>
            </a:r>
            <a:r>
              <a:rPr lang="pt-BR" sz="2000" spc="-1" dirty="0" err="1">
                <a:latin typeface="Quicksand"/>
              </a:rPr>
              <a:t>be</a:t>
            </a:r>
            <a:r>
              <a:rPr lang="pt-BR" sz="2000" spc="-1" dirty="0">
                <a:latin typeface="Quicksand"/>
              </a:rPr>
              <a:t> </a:t>
            </a:r>
            <a:r>
              <a:rPr lang="pt-BR" sz="2000" spc="-1" dirty="0" err="1">
                <a:latin typeface="Quicksand"/>
              </a:rPr>
              <a:t>nested</a:t>
            </a:r>
            <a:endParaRPr sz="2000" dirty="0">
              <a:latin typeface="Quicksand"/>
            </a:endParaRPr>
          </a:p>
          <a:p>
            <a:pPr marL="342900" indent="-342900">
              <a:lnSpc>
                <a:spcPct val="150000"/>
              </a:lnSpc>
              <a:buFont typeface="Wingdings" panose="05000000000000000000" pitchFamily="2" charset="2"/>
              <a:buChar char="q"/>
            </a:pPr>
            <a:r>
              <a:rPr lang="pt-BR" sz="2000" spc="-1" dirty="0" err="1">
                <a:latin typeface="Quicksand"/>
              </a:rPr>
              <a:t>Though</a:t>
            </a:r>
            <a:r>
              <a:rPr lang="pt-BR" sz="2000" spc="-1" dirty="0">
                <a:latin typeface="Quicksand"/>
              </a:rPr>
              <a:t> </a:t>
            </a:r>
            <a:r>
              <a:rPr lang="pt-BR" sz="2000" spc="-1" dirty="0" err="1">
                <a:latin typeface="Quicksand"/>
              </a:rPr>
              <a:t>specified</a:t>
            </a:r>
            <a:r>
              <a:rPr lang="pt-BR" sz="2000" spc="-1" dirty="0">
                <a:latin typeface="Quicksand"/>
              </a:rPr>
              <a:t> as </a:t>
            </a:r>
            <a:r>
              <a:rPr lang="pt-BR" sz="2000" spc="-1" dirty="0" err="1">
                <a:latin typeface="Quicksand"/>
              </a:rPr>
              <a:t>static</a:t>
            </a:r>
            <a:r>
              <a:rPr lang="pt-BR" sz="2000" spc="-1" dirty="0">
                <a:latin typeface="Quicksand"/>
              </a:rPr>
              <a:t>, </a:t>
            </a:r>
            <a:r>
              <a:rPr lang="pt-BR" sz="2000" spc="-1" dirty="0" err="1">
                <a:latin typeface="Quicksand"/>
              </a:rPr>
              <a:t>may</a:t>
            </a:r>
            <a:r>
              <a:rPr lang="pt-BR" sz="2000" spc="-1" dirty="0">
                <a:latin typeface="Quicksand"/>
              </a:rPr>
              <a:t> </a:t>
            </a:r>
            <a:r>
              <a:rPr lang="pt-BR" sz="2000" spc="-1" dirty="0" err="1">
                <a:latin typeface="Quicksand"/>
              </a:rPr>
              <a:t>need</a:t>
            </a:r>
            <a:r>
              <a:rPr lang="pt-BR" sz="2000" spc="-1" dirty="0">
                <a:latin typeface="Quicksand"/>
              </a:rPr>
              <a:t> </a:t>
            </a:r>
            <a:r>
              <a:rPr lang="pt-BR" sz="2000" spc="-1" dirty="0" err="1">
                <a:latin typeface="Quicksand"/>
              </a:rPr>
              <a:t>to</a:t>
            </a:r>
            <a:r>
              <a:rPr lang="pt-BR" sz="2000" spc="-1" dirty="0">
                <a:latin typeface="Quicksand"/>
              </a:rPr>
              <a:t> </a:t>
            </a:r>
            <a:r>
              <a:rPr lang="pt-BR" sz="2000" spc="-1" dirty="0" err="1">
                <a:latin typeface="Quicksand"/>
              </a:rPr>
              <a:t>be</a:t>
            </a:r>
            <a:r>
              <a:rPr lang="pt-BR" sz="2000" spc="-1" dirty="0">
                <a:latin typeface="Quicksand"/>
              </a:rPr>
              <a:t> </a:t>
            </a:r>
            <a:r>
              <a:rPr lang="pt-BR" sz="2000" spc="-1" dirty="0" err="1">
                <a:latin typeface="Quicksand"/>
              </a:rPr>
              <a:t>Dynamic</a:t>
            </a:r>
            <a:endParaRPr sz="2000" dirty="0">
              <a:latin typeface="Quicksand"/>
            </a:endParaRPr>
          </a:p>
        </p:txBody>
      </p:sp>
    </p:spTree>
    <p:extLst>
      <p:ext uri="{BB962C8B-B14F-4D97-AF65-F5344CB8AC3E}">
        <p14:creationId xmlns:p14="http://schemas.microsoft.com/office/powerpoint/2010/main" val="1620952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DATA OBJECTS</a:t>
            </a:r>
            <a:endParaRPr lang="en-US" sz="3000" dirty="0">
              <a:latin typeface="Arial Rounded MT Bold" panose="020F0704030504030204" pitchFamily="34" charset="0"/>
            </a:endParaRPr>
          </a:p>
        </p:txBody>
      </p:sp>
      <p:sp>
        <p:nvSpPr>
          <p:cNvPr id="4" name="Retângulo 3"/>
          <p:cNvSpPr/>
          <p:nvPr/>
        </p:nvSpPr>
        <p:spPr>
          <a:xfrm>
            <a:off x="761820" y="1526698"/>
            <a:ext cx="7620000" cy="3046988"/>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pc="-1" dirty="0">
                <a:latin typeface="Quicksand"/>
              </a:rPr>
              <a:t>Data can be </a:t>
            </a:r>
            <a:r>
              <a:rPr lang="en-US" sz="2000" spc="-1" dirty="0">
                <a:latin typeface="Quicksand"/>
              </a:rPr>
              <a:t>shared</a:t>
            </a:r>
            <a:r>
              <a:rPr lang="en-US" spc="-1" dirty="0">
                <a:latin typeface="Quicksand"/>
              </a:rPr>
              <a:t> and reused</a:t>
            </a:r>
            <a:endParaRPr lang="en-US" dirty="0">
              <a:latin typeface="Quicksand"/>
            </a:endParaRPr>
          </a:p>
          <a:p>
            <a:pPr marL="285750" indent="-285750">
              <a:lnSpc>
                <a:spcPct val="150000"/>
              </a:lnSpc>
              <a:buFont typeface="Wingdings" panose="05000000000000000000" pitchFamily="2" charset="2"/>
              <a:buChar char="q"/>
            </a:pPr>
            <a:r>
              <a:rPr lang="en-US" spc="-1" dirty="0">
                <a:latin typeface="Quicksand"/>
              </a:rPr>
              <a:t>There are different ways to specify test data</a:t>
            </a:r>
            <a:endParaRPr lang="en-US" dirty="0">
              <a:latin typeface="Quicksand"/>
            </a:endParaRPr>
          </a:p>
          <a:p>
            <a:pPr marL="742950" lvl="1" indent="-285750">
              <a:lnSpc>
                <a:spcPct val="150000"/>
              </a:lnSpc>
              <a:buFont typeface="Wingdings" panose="05000000000000000000" pitchFamily="2" charset="2"/>
              <a:buChar char="v"/>
            </a:pPr>
            <a:r>
              <a:rPr lang="en-US" spc="-1" dirty="0">
                <a:solidFill>
                  <a:schemeClr val="tx1">
                    <a:lumMod val="50000"/>
                    <a:lumOff val="50000"/>
                  </a:schemeClr>
                </a:solidFill>
                <a:latin typeface="Quicksand"/>
              </a:rPr>
              <a:t>In test implementation</a:t>
            </a:r>
            <a:endParaRPr lang="en-US" dirty="0">
              <a:solidFill>
                <a:schemeClr val="tx1">
                  <a:lumMod val="50000"/>
                  <a:lumOff val="50000"/>
                </a:schemeClr>
              </a:solidFill>
              <a:latin typeface="Quicksand"/>
            </a:endParaRPr>
          </a:p>
          <a:p>
            <a:pPr marL="742950" lvl="1" indent="-285750">
              <a:lnSpc>
                <a:spcPct val="150000"/>
              </a:lnSpc>
              <a:buFont typeface="Wingdings" panose="05000000000000000000" pitchFamily="2" charset="2"/>
              <a:buChar char="v"/>
            </a:pPr>
            <a:r>
              <a:rPr lang="en-US" spc="-1" dirty="0">
                <a:solidFill>
                  <a:schemeClr val="tx1">
                    <a:lumMod val="50000"/>
                    <a:lumOff val="50000"/>
                  </a:schemeClr>
                </a:solidFill>
                <a:latin typeface="Quicksand"/>
              </a:rPr>
              <a:t>In test specification</a:t>
            </a:r>
            <a:endParaRPr lang="en-US" dirty="0">
              <a:solidFill>
                <a:schemeClr val="tx1">
                  <a:lumMod val="50000"/>
                  <a:lumOff val="50000"/>
                </a:schemeClr>
              </a:solidFill>
              <a:latin typeface="Quicksand"/>
            </a:endParaRPr>
          </a:p>
          <a:p>
            <a:pPr marL="742950" lvl="1" indent="-285750">
              <a:lnSpc>
                <a:spcPct val="150000"/>
              </a:lnSpc>
              <a:buFont typeface="Wingdings" panose="05000000000000000000" pitchFamily="2" charset="2"/>
              <a:buChar char="v"/>
            </a:pPr>
            <a:r>
              <a:rPr lang="en-US" spc="-1" dirty="0">
                <a:solidFill>
                  <a:schemeClr val="tx1">
                    <a:lumMod val="50000"/>
                    <a:lumOff val="50000"/>
                  </a:schemeClr>
                </a:solidFill>
                <a:latin typeface="Quicksand"/>
              </a:rPr>
              <a:t>In code</a:t>
            </a:r>
            <a:endParaRPr lang="en-US" dirty="0">
              <a:solidFill>
                <a:schemeClr val="tx1">
                  <a:lumMod val="50000"/>
                  <a:lumOff val="50000"/>
                </a:schemeClr>
              </a:solidFill>
              <a:latin typeface="Quicksand"/>
            </a:endParaRPr>
          </a:p>
          <a:p>
            <a:pPr marL="742950" lvl="1" indent="-285750">
              <a:lnSpc>
                <a:spcPct val="150000"/>
              </a:lnSpc>
              <a:buFont typeface="Wingdings" panose="05000000000000000000" pitchFamily="2" charset="2"/>
              <a:buChar char="v"/>
            </a:pPr>
            <a:r>
              <a:rPr lang="en-US" spc="-1" dirty="0">
                <a:solidFill>
                  <a:schemeClr val="tx1">
                    <a:lumMod val="50000"/>
                    <a:lumOff val="50000"/>
                  </a:schemeClr>
                </a:solidFill>
                <a:latin typeface="Quicksand"/>
              </a:rPr>
              <a:t>In External files: </a:t>
            </a:r>
            <a:r>
              <a:rPr lang="en-US" spc="-1" dirty="0" err="1">
                <a:solidFill>
                  <a:schemeClr val="tx1">
                    <a:lumMod val="50000"/>
                    <a:lumOff val="50000"/>
                  </a:schemeClr>
                </a:solidFill>
                <a:latin typeface="Quicksand"/>
              </a:rPr>
              <a:t>cvs</a:t>
            </a:r>
            <a:r>
              <a:rPr lang="en-US" spc="-1" dirty="0">
                <a:solidFill>
                  <a:schemeClr val="tx1">
                    <a:lumMod val="50000"/>
                    <a:lumOff val="50000"/>
                  </a:schemeClr>
                </a:solidFill>
                <a:latin typeface="Quicksand"/>
              </a:rPr>
              <a:t>, Excel, Property, XML, YAML, Database, </a:t>
            </a:r>
            <a:r>
              <a:rPr lang="en-US" spc="-1" dirty="0" err="1">
                <a:solidFill>
                  <a:schemeClr val="tx1">
                    <a:lumMod val="50000"/>
                    <a:lumOff val="50000"/>
                  </a:schemeClr>
                </a:solidFill>
                <a:latin typeface="Quicksand"/>
              </a:rPr>
              <a:t>Json</a:t>
            </a:r>
            <a:endParaRPr lang="en-US" dirty="0">
              <a:solidFill>
                <a:schemeClr val="tx1">
                  <a:lumMod val="50000"/>
                  <a:lumOff val="50000"/>
                </a:schemeClr>
              </a:solidFill>
              <a:latin typeface="Quicksand"/>
            </a:endParaRPr>
          </a:p>
        </p:txBody>
      </p:sp>
    </p:spTree>
    <p:extLst>
      <p:ext uri="{BB962C8B-B14F-4D97-AF65-F5344CB8AC3E}">
        <p14:creationId xmlns:p14="http://schemas.microsoft.com/office/powerpoint/2010/main" val="3790187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PAGE FACTORY</a:t>
            </a:r>
            <a:endParaRPr lang="en-US" sz="3000" dirty="0">
              <a:latin typeface="Arial Rounded MT Bold" panose="020F0704030504030204" pitchFamily="34" charset="0"/>
            </a:endParaRPr>
          </a:p>
        </p:txBody>
      </p:sp>
      <p:sp>
        <p:nvSpPr>
          <p:cNvPr id="153" name="TextShape 2"/>
          <p:cNvSpPr txBox="1"/>
          <p:nvPr/>
        </p:nvSpPr>
        <p:spPr>
          <a:xfrm>
            <a:off x="216000" y="1224000"/>
            <a:ext cx="8072867" cy="3673800"/>
          </a:xfrm>
          <a:prstGeom prst="rect">
            <a:avLst/>
          </a:prstGeom>
          <a:noFill/>
          <a:ln>
            <a:noFill/>
          </a:ln>
        </p:spPr>
        <p:txBody>
          <a:bodyPr lIns="90000" tIns="45000" rIns="90000" bIns="45000"/>
          <a:lstStyle/>
          <a:p>
            <a:pPr marL="285750" indent="-285750" algn="just">
              <a:lnSpc>
                <a:spcPct val="150000"/>
              </a:lnSpc>
              <a:buFont typeface="Wingdings" panose="05000000000000000000" pitchFamily="2" charset="2"/>
              <a:buChar char="q"/>
            </a:pPr>
            <a:r>
              <a:rPr lang="pt-BR" sz="1800" spc="-1" dirty="0" err="1">
                <a:latin typeface="Quicksand"/>
              </a:rPr>
              <a:t>Is</a:t>
            </a:r>
            <a:r>
              <a:rPr lang="pt-BR" sz="1800" spc="-1" dirty="0">
                <a:latin typeface="Quicksand"/>
              </a:rPr>
              <a:t> </a:t>
            </a:r>
            <a:r>
              <a:rPr lang="pt-BR" sz="1800" spc="-1" dirty="0" err="1">
                <a:latin typeface="Quicksand"/>
              </a:rPr>
              <a:t>an</a:t>
            </a:r>
            <a:r>
              <a:rPr lang="pt-BR" sz="1800" spc="-1" dirty="0">
                <a:latin typeface="Quicksand"/>
              </a:rPr>
              <a:t> </a:t>
            </a:r>
            <a:r>
              <a:rPr lang="pt-BR" sz="1800" spc="-1" dirty="0" err="1">
                <a:latin typeface="Quicksand"/>
              </a:rPr>
              <a:t>extension</a:t>
            </a:r>
            <a:r>
              <a:rPr lang="pt-BR" sz="1800" spc="-1" dirty="0">
                <a:latin typeface="Quicksand"/>
              </a:rPr>
              <a:t> </a:t>
            </a:r>
            <a:r>
              <a:rPr lang="pt-BR" sz="1800" spc="-1" dirty="0" err="1">
                <a:latin typeface="Quicksand"/>
              </a:rPr>
              <a:t>to</a:t>
            </a:r>
            <a:r>
              <a:rPr lang="pt-BR" sz="1800" spc="-1" dirty="0">
                <a:latin typeface="Quicksand"/>
              </a:rPr>
              <a:t> </a:t>
            </a:r>
            <a:r>
              <a:rPr lang="pt-BR" sz="1800" spc="-1" dirty="0" err="1">
                <a:latin typeface="Quicksand"/>
              </a:rPr>
              <a:t>the</a:t>
            </a:r>
            <a:r>
              <a:rPr lang="pt-BR" sz="1800" spc="-1" dirty="0">
                <a:latin typeface="Quicksand"/>
              </a:rPr>
              <a:t> Page </a:t>
            </a:r>
            <a:r>
              <a:rPr lang="pt-BR" sz="1800" spc="-1" dirty="0" err="1">
                <a:latin typeface="Quicksand"/>
              </a:rPr>
              <a:t>Object</a:t>
            </a:r>
            <a:r>
              <a:rPr lang="pt-BR" sz="1800" spc="-1" dirty="0">
                <a:latin typeface="Quicksand"/>
              </a:rPr>
              <a:t> design </a:t>
            </a:r>
            <a:r>
              <a:rPr lang="pt-BR" sz="1800" spc="-1" dirty="0" err="1">
                <a:latin typeface="Quicksand"/>
              </a:rPr>
              <a:t>pattern</a:t>
            </a:r>
            <a:r>
              <a:rPr lang="pt-BR" spc="-1" dirty="0">
                <a:latin typeface="Quicksand"/>
              </a:rPr>
              <a:t>.</a:t>
            </a:r>
          </a:p>
          <a:p>
            <a:pPr algn="just">
              <a:lnSpc>
                <a:spcPct val="150000"/>
              </a:lnSpc>
            </a:pPr>
            <a:endParaRPr dirty="0">
              <a:latin typeface="Quicksand"/>
            </a:endParaRPr>
          </a:p>
          <a:p>
            <a:pPr marL="285750" indent="-285750" algn="just">
              <a:lnSpc>
                <a:spcPct val="150000"/>
              </a:lnSpc>
              <a:buFont typeface="Wingdings" panose="05000000000000000000" pitchFamily="2" charset="2"/>
              <a:buChar char="q"/>
            </a:pPr>
            <a:r>
              <a:rPr lang="pt-BR" sz="1800" spc="-1" dirty="0" err="1">
                <a:latin typeface="Quicksand"/>
              </a:rPr>
              <a:t>It's</a:t>
            </a:r>
            <a:r>
              <a:rPr lang="pt-BR" sz="1800" spc="-1" dirty="0">
                <a:latin typeface="Quicksand"/>
              </a:rPr>
              <a:t> </a:t>
            </a:r>
            <a:r>
              <a:rPr lang="pt-BR" sz="1800" spc="-1" dirty="0" err="1">
                <a:latin typeface="Quicksand"/>
              </a:rPr>
              <a:t>implements</a:t>
            </a:r>
            <a:r>
              <a:rPr lang="pt-BR" sz="1800" spc="-1" dirty="0">
                <a:latin typeface="Quicksand"/>
              </a:rPr>
              <a:t> </a:t>
            </a:r>
            <a:r>
              <a:rPr lang="pt-BR" sz="1800" spc="-1" dirty="0" err="1">
                <a:latin typeface="Quicksand"/>
              </a:rPr>
              <a:t>the</a:t>
            </a:r>
            <a:r>
              <a:rPr lang="pt-BR" sz="1800" spc="-1" dirty="0">
                <a:latin typeface="Quicksand"/>
              </a:rPr>
              <a:t> Abstract </a:t>
            </a:r>
            <a:r>
              <a:rPr lang="pt-BR" sz="1800" spc="-1" dirty="0" err="1">
                <a:latin typeface="Quicksand"/>
              </a:rPr>
              <a:t>Factory</a:t>
            </a:r>
            <a:r>
              <a:rPr lang="pt-BR" sz="1800" spc="-1" dirty="0">
                <a:latin typeface="Quicksand"/>
              </a:rPr>
              <a:t> Design </a:t>
            </a:r>
            <a:r>
              <a:rPr lang="pt-BR" sz="1800" spc="-1" dirty="0" err="1">
                <a:latin typeface="Quicksand"/>
              </a:rPr>
              <a:t>Pattern</a:t>
            </a:r>
            <a:r>
              <a:rPr lang="pt-BR" sz="1800" spc="-1" dirty="0">
                <a:latin typeface="Quicksand"/>
              </a:rPr>
              <a:t> </a:t>
            </a:r>
            <a:r>
              <a:rPr lang="pt-BR" sz="1800" spc="-1" dirty="0" err="1">
                <a:latin typeface="Quicksand"/>
              </a:rPr>
              <a:t>to</a:t>
            </a:r>
            <a:r>
              <a:rPr lang="pt-BR" sz="1800" spc="-1" dirty="0">
                <a:latin typeface="Quicksand"/>
              </a:rPr>
              <a:t> </a:t>
            </a:r>
            <a:r>
              <a:rPr lang="pt-BR" sz="1800" spc="-1" dirty="0" err="1">
                <a:latin typeface="Quicksand"/>
              </a:rPr>
              <a:t>create</a:t>
            </a:r>
            <a:r>
              <a:rPr lang="pt-BR" sz="1800" spc="-1" dirty="0">
                <a:latin typeface="Quicksand"/>
              </a:rPr>
              <a:t> Page </a:t>
            </a:r>
            <a:r>
              <a:rPr lang="pt-BR" sz="1800" spc="-1" dirty="0" err="1">
                <a:latin typeface="Quicksand"/>
              </a:rPr>
              <a:t>Objects</a:t>
            </a:r>
            <a:r>
              <a:rPr lang="pt-BR" sz="1800" spc="-1" dirty="0">
                <a:latin typeface="Quicksand"/>
              </a:rPr>
              <a:t>.</a:t>
            </a:r>
          </a:p>
          <a:p>
            <a:pPr algn="just">
              <a:lnSpc>
                <a:spcPct val="150000"/>
              </a:lnSpc>
            </a:pPr>
            <a:endParaRPr dirty="0">
              <a:latin typeface="Quicksand"/>
            </a:endParaRPr>
          </a:p>
          <a:p>
            <a:pPr marL="285750" indent="-285750" algn="just">
              <a:lnSpc>
                <a:spcPct val="150000"/>
              </a:lnSpc>
              <a:buFont typeface="Wingdings" panose="05000000000000000000" pitchFamily="2" charset="2"/>
              <a:buChar char="q"/>
            </a:pPr>
            <a:r>
              <a:rPr lang="pt-BR" sz="1800" spc="-1" dirty="0">
                <a:latin typeface="Quicksand"/>
              </a:rPr>
              <a:t>It </a:t>
            </a:r>
            <a:r>
              <a:rPr lang="pt-BR" sz="1800" spc="-1" dirty="0" err="1">
                <a:latin typeface="Quicksand"/>
              </a:rPr>
              <a:t>is</a:t>
            </a:r>
            <a:r>
              <a:rPr lang="pt-BR" sz="1800" spc="-1" dirty="0">
                <a:latin typeface="Quicksand"/>
              </a:rPr>
              <a:t> </a:t>
            </a:r>
            <a:r>
              <a:rPr lang="pt-BR" sz="1800" spc="-1" dirty="0" err="1">
                <a:latin typeface="Quicksand"/>
              </a:rPr>
              <a:t>used</a:t>
            </a:r>
            <a:r>
              <a:rPr lang="pt-BR" sz="1800" spc="-1" dirty="0">
                <a:latin typeface="Quicksand"/>
              </a:rPr>
              <a:t> </a:t>
            </a:r>
            <a:r>
              <a:rPr lang="pt-BR" sz="1800" spc="-1" dirty="0" err="1">
                <a:latin typeface="Quicksand"/>
              </a:rPr>
              <a:t>to</a:t>
            </a:r>
            <a:r>
              <a:rPr lang="pt-BR" sz="1800" spc="-1" dirty="0">
                <a:latin typeface="Quicksand"/>
              </a:rPr>
              <a:t> </a:t>
            </a:r>
            <a:r>
              <a:rPr lang="pt-BR" sz="1800" spc="-1" dirty="0" err="1">
                <a:latin typeface="Quicksand"/>
              </a:rPr>
              <a:t>initialize</a:t>
            </a:r>
            <a:r>
              <a:rPr lang="pt-BR" sz="1800" spc="-1" dirty="0">
                <a:latin typeface="Quicksand"/>
              </a:rPr>
              <a:t> </a:t>
            </a:r>
            <a:r>
              <a:rPr lang="pt-BR" sz="1800" spc="-1" dirty="0" err="1">
                <a:latin typeface="Quicksand"/>
              </a:rPr>
              <a:t>the</a:t>
            </a:r>
            <a:r>
              <a:rPr lang="pt-BR" sz="1800" spc="-1" dirty="0">
                <a:latin typeface="Quicksand"/>
              </a:rPr>
              <a:t> </a:t>
            </a:r>
            <a:r>
              <a:rPr lang="pt-BR" sz="1800" spc="-1" dirty="0" err="1">
                <a:latin typeface="Quicksand"/>
              </a:rPr>
              <a:t>elements</a:t>
            </a:r>
            <a:r>
              <a:rPr lang="pt-BR" sz="1800" spc="-1" dirty="0">
                <a:latin typeface="Quicksand"/>
              </a:rPr>
              <a:t> </a:t>
            </a:r>
            <a:r>
              <a:rPr lang="pt-BR" sz="1800" spc="-1" dirty="0" err="1">
                <a:latin typeface="Quicksand"/>
              </a:rPr>
              <a:t>of</a:t>
            </a:r>
            <a:r>
              <a:rPr lang="pt-BR" sz="1800" spc="-1" dirty="0">
                <a:latin typeface="Quicksand"/>
              </a:rPr>
              <a:t> </a:t>
            </a:r>
            <a:r>
              <a:rPr lang="pt-BR" sz="1800" spc="-1" dirty="0" err="1">
                <a:latin typeface="Quicksand"/>
              </a:rPr>
              <a:t>the</a:t>
            </a:r>
            <a:r>
              <a:rPr lang="pt-BR" sz="1800" spc="-1" dirty="0">
                <a:latin typeface="Quicksand"/>
              </a:rPr>
              <a:t> Page </a:t>
            </a:r>
            <a:r>
              <a:rPr lang="pt-BR" sz="1800" spc="-1" dirty="0" err="1">
                <a:latin typeface="Quicksand"/>
              </a:rPr>
              <a:t>Objecs</a:t>
            </a:r>
            <a:r>
              <a:rPr lang="pt-BR" sz="1800" spc="-1" dirty="0">
                <a:latin typeface="Quicksand"/>
              </a:rPr>
              <a:t> </a:t>
            </a:r>
            <a:r>
              <a:rPr lang="pt-BR" sz="1800" spc="-1" dirty="0" err="1">
                <a:latin typeface="Quicksand"/>
              </a:rPr>
              <a:t>itself</a:t>
            </a:r>
            <a:r>
              <a:rPr lang="pt-BR" sz="1800" spc="-1" dirty="0">
                <a:latin typeface="Quicksand"/>
              </a:rPr>
              <a:t>. </a:t>
            </a:r>
            <a:r>
              <a:rPr lang="pt-BR" sz="1800" spc="-1" dirty="0" err="1">
                <a:latin typeface="Quicksand"/>
              </a:rPr>
              <a:t>Annotations</a:t>
            </a:r>
            <a:r>
              <a:rPr lang="pt-BR" sz="1800" spc="-1" dirty="0">
                <a:latin typeface="Quicksand"/>
              </a:rPr>
              <a:t> for </a:t>
            </a:r>
            <a:r>
              <a:rPr lang="pt-BR" sz="1800" spc="-1" dirty="0" err="1">
                <a:latin typeface="Quicksand"/>
              </a:rPr>
              <a:t>elements</a:t>
            </a:r>
            <a:r>
              <a:rPr lang="pt-BR" sz="1800" spc="-1" dirty="0">
                <a:latin typeface="Quicksand"/>
              </a:rPr>
              <a:t> </a:t>
            </a:r>
            <a:r>
              <a:rPr lang="pt-BR" sz="1800" spc="-1" dirty="0" err="1">
                <a:latin typeface="Quicksand"/>
              </a:rPr>
              <a:t>can</a:t>
            </a:r>
            <a:r>
              <a:rPr lang="pt-BR" sz="1800" spc="-1" dirty="0">
                <a:latin typeface="Quicksand"/>
              </a:rPr>
              <a:t> </a:t>
            </a:r>
            <a:r>
              <a:rPr lang="pt-BR" sz="1800" spc="-1" dirty="0" err="1">
                <a:latin typeface="Quicksand"/>
              </a:rPr>
              <a:t>also</a:t>
            </a:r>
            <a:r>
              <a:rPr lang="pt-BR" sz="1800" spc="-1" dirty="0">
                <a:latin typeface="Quicksand"/>
              </a:rPr>
              <a:t> </a:t>
            </a:r>
            <a:r>
              <a:rPr lang="pt-BR" sz="1800" spc="-1" dirty="0" err="1">
                <a:latin typeface="Quicksand"/>
              </a:rPr>
              <a:t>be</a:t>
            </a:r>
            <a:r>
              <a:rPr lang="pt-BR" sz="1800" spc="-1" dirty="0">
                <a:latin typeface="Quicksand"/>
              </a:rPr>
              <a:t> </a:t>
            </a:r>
            <a:r>
              <a:rPr lang="pt-BR" sz="1800" spc="-1" dirty="0" err="1">
                <a:latin typeface="Quicksand"/>
              </a:rPr>
              <a:t>created</a:t>
            </a:r>
            <a:r>
              <a:rPr lang="pt-BR" sz="1800" spc="-1" dirty="0">
                <a:latin typeface="Quicksand"/>
              </a:rPr>
              <a:t> (</a:t>
            </a:r>
            <a:r>
              <a:rPr lang="pt-BR" sz="1800" spc="-1" dirty="0" err="1">
                <a:latin typeface="Quicksand"/>
              </a:rPr>
              <a:t>and</a:t>
            </a:r>
            <a:r>
              <a:rPr lang="pt-BR" sz="1800" spc="-1" dirty="0">
                <a:latin typeface="Quicksand"/>
              </a:rPr>
              <a:t> </a:t>
            </a:r>
            <a:r>
              <a:rPr lang="pt-BR" sz="1800" spc="-1" dirty="0" err="1">
                <a:latin typeface="Quicksand"/>
              </a:rPr>
              <a:t>recomended</a:t>
            </a:r>
            <a:r>
              <a:rPr lang="pt-BR" sz="1800" spc="-1" dirty="0">
                <a:latin typeface="Quicksand"/>
              </a:rPr>
              <a:t>) as </a:t>
            </a:r>
            <a:r>
              <a:rPr lang="pt-BR" sz="1800" spc="-1" dirty="0" err="1">
                <a:latin typeface="Quicksand"/>
              </a:rPr>
              <a:t>the</a:t>
            </a:r>
            <a:r>
              <a:rPr lang="pt-BR" sz="1800" spc="-1" dirty="0">
                <a:latin typeface="Quicksand"/>
              </a:rPr>
              <a:t> </a:t>
            </a:r>
            <a:r>
              <a:rPr lang="pt-BR" sz="1800" spc="-1" dirty="0" err="1">
                <a:latin typeface="Quicksand"/>
              </a:rPr>
              <a:t>describing</a:t>
            </a:r>
            <a:r>
              <a:rPr lang="pt-BR" sz="1800" spc="-1" dirty="0">
                <a:latin typeface="Quicksand"/>
              </a:rPr>
              <a:t> </a:t>
            </a:r>
            <a:r>
              <a:rPr lang="pt-BR" sz="1800" spc="-1" dirty="0" err="1">
                <a:latin typeface="Quicksand"/>
              </a:rPr>
              <a:t>properties</a:t>
            </a:r>
            <a:r>
              <a:rPr lang="pt-BR" sz="1800" spc="-1" dirty="0">
                <a:latin typeface="Quicksand"/>
              </a:rPr>
              <a:t> </a:t>
            </a:r>
            <a:r>
              <a:rPr lang="pt-BR" sz="1800" spc="-1" dirty="0" err="1">
                <a:latin typeface="Quicksand"/>
              </a:rPr>
              <a:t>may</a:t>
            </a:r>
            <a:r>
              <a:rPr lang="pt-BR" sz="1800" spc="-1" dirty="0">
                <a:latin typeface="Quicksand"/>
              </a:rPr>
              <a:t> </a:t>
            </a:r>
            <a:r>
              <a:rPr lang="pt-BR" sz="1800" spc="-1" dirty="0" err="1">
                <a:latin typeface="Quicksand"/>
              </a:rPr>
              <a:t>not</a:t>
            </a:r>
            <a:r>
              <a:rPr lang="pt-BR" sz="1800" spc="-1" dirty="0">
                <a:latin typeface="Quicksand"/>
              </a:rPr>
              <a:t> </a:t>
            </a:r>
            <a:r>
              <a:rPr lang="pt-BR" sz="1800" spc="-1" dirty="0" err="1">
                <a:latin typeface="Quicksand"/>
              </a:rPr>
              <a:t>always</a:t>
            </a:r>
            <a:r>
              <a:rPr lang="pt-BR" sz="1800" spc="-1" dirty="0">
                <a:latin typeface="Quicksand"/>
              </a:rPr>
              <a:t> </a:t>
            </a:r>
            <a:r>
              <a:rPr lang="pt-BR" sz="1800" spc="-1" dirty="0" err="1">
                <a:latin typeface="Quicksand"/>
              </a:rPr>
              <a:t>be</a:t>
            </a:r>
            <a:r>
              <a:rPr lang="pt-BR" sz="1800" spc="-1" dirty="0">
                <a:latin typeface="Quicksand"/>
              </a:rPr>
              <a:t> </a:t>
            </a:r>
            <a:r>
              <a:rPr lang="pt-BR" sz="1800" spc="-1" dirty="0" err="1">
                <a:latin typeface="Quicksand"/>
              </a:rPr>
              <a:t>descriptive</a:t>
            </a:r>
            <a:r>
              <a:rPr lang="pt-BR" sz="1800" spc="-1" dirty="0">
                <a:latin typeface="Quicksand"/>
              </a:rPr>
              <a:t> </a:t>
            </a:r>
            <a:r>
              <a:rPr lang="pt-BR" sz="1800" spc="-1" dirty="0" err="1">
                <a:latin typeface="Quicksand"/>
              </a:rPr>
              <a:t>enough</a:t>
            </a:r>
            <a:r>
              <a:rPr lang="pt-BR" sz="1800" spc="-1" dirty="0">
                <a:latin typeface="Quicksand"/>
              </a:rPr>
              <a:t> </a:t>
            </a:r>
            <a:r>
              <a:rPr lang="pt-BR" sz="1800" spc="-1" dirty="0" err="1">
                <a:latin typeface="Quicksand"/>
              </a:rPr>
              <a:t>to</a:t>
            </a:r>
            <a:r>
              <a:rPr lang="pt-BR" sz="1800" spc="-1" dirty="0">
                <a:latin typeface="Quicksand"/>
              </a:rPr>
              <a:t> </a:t>
            </a:r>
            <a:r>
              <a:rPr lang="pt-BR" sz="1800" spc="-1" dirty="0" err="1">
                <a:latin typeface="Quicksand"/>
              </a:rPr>
              <a:t>tell</a:t>
            </a:r>
            <a:r>
              <a:rPr lang="pt-BR" sz="1800" spc="-1" dirty="0">
                <a:latin typeface="Quicksand"/>
              </a:rPr>
              <a:t> </a:t>
            </a:r>
            <a:r>
              <a:rPr lang="pt-BR" sz="1800" spc="-1" dirty="0" err="1">
                <a:latin typeface="Quicksand"/>
              </a:rPr>
              <a:t>one</a:t>
            </a:r>
            <a:r>
              <a:rPr lang="pt-BR" sz="1800" spc="-1" dirty="0">
                <a:latin typeface="Quicksand"/>
              </a:rPr>
              <a:t> </a:t>
            </a:r>
            <a:r>
              <a:rPr lang="pt-BR" sz="1800" spc="-1" dirty="0" err="1">
                <a:latin typeface="Quicksand"/>
              </a:rPr>
              <a:t>object</a:t>
            </a:r>
            <a:r>
              <a:rPr lang="pt-BR" sz="1800" spc="-1" dirty="0">
                <a:latin typeface="Quicksand"/>
              </a:rPr>
              <a:t> </a:t>
            </a:r>
            <a:r>
              <a:rPr lang="pt-BR" sz="1800" spc="-1" dirty="0" err="1">
                <a:latin typeface="Quicksand"/>
              </a:rPr>
              <a:t>from</a:t>
            </a:r>
            <a:r>
              <a:rPr lang="pt-BR" sz="1800" spc="-1" dirty="0">
                <a:latin typeface="Quicksand"/>
              </a:rPr>
              <a:t> </a:t>
            </a:r>
            <a:r>
              <a:rPr lang="pt-BR" sz="1800" spc="-1" dirty="0" err="1">
                <a:latin typeface="Quicksand"/>
              </a:rPr>
              <a:t>the</a:t>
            </a:r>
            <a:r>
              <a:rPr lang="pt-BR" sz="1800" spc="-1" dirty="0">
                <a:latin typeface="Quicksand"/>
              </a:rPr>
              <a:t> </a:t>
            </a:r>
            <a:r>
              <a:rPr lang="pt-BR" sz="1800" spc="-1" dirty="0" err="1">
                <a:latin typeface="Quicksand"/>
              </a:rPr>
              <a:t>other</a:t>
            </a:r>
            <a:r>
              <a:rPr lang="pt-BR" sz="1800" spc="-1" dirty="0">
                <a:latin typeface="Quicksand"/>
              </a:rPr>
              <a:t>.</a:t>
            </a:r>
            <a:endParaRPr dirty="0">
              <a:latin typeface="Quicksand"/>
            </a:endParaRPr>
          </a:p>
          <a:p>
            <a:pPr marL="285750" indent="-285750" algn="just">
              <a:lnSpc>
                <a:spcPct val="150000"/>
              </a:lnSpc>
              <a:buFont typeface="Wingdings" panose="05000000000000000000" pitchFamily="2" charset="2"/>
              <a:buChar char="q"/>
            </a:pPr>
            <a:endParaRPr dirty="0">
              <a:latin typeface="Quicksand"/>
            </a:endParaRPr>
          </a:p>
        </p:txBody>
      </p:sp>
    </p:spTree>
    <p:extLst>
      <p:ext uri="{BB962C8B-B14F-4D97-AF65-F5344CB8AC3E}">
        <p14:creationId xmlns:p14="http://schemas.microsoft.com/office/powerpoint/2010/main" val="27552481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PAGE FACTORY</a:t>
            </a:r>
            <a:endParaRPr lang="en-US" sz="3000" dirty="0">
              <a:latin typeface="Arial Rounded MT Bold" panose="020F0704030504030204" pitchFamily="34" charset="0"/>
            </a:endParaRPr>
          </a:p>
        </p:txBody>
      </p:sp>
      <p:sp>
        <p:nvSpPr>
          <p:cNvPr id="4" name="Retângulo 3"/>
          <p:cNvSpPr/>
          <p:nvPr/>
        </p:nvSpPr>
        <p:spPr>
          <a:xfrm>
            <a:off x="457200" y="1837274"/>
            <a:ext cx="8229240" cy="2308324"/>
          </a:xfrm>
          <a:prstGeom prst="rect">
            <a:avLst/>
          </a:prstGeom>
        </p:spPr>
        <p:txBody>
          <a:bodyPr wrap="square">
            <a:spAutoFit/>
          </a:bodyPr>
          <a:lstStyle/>
          <a:p>
            <a:pPr algn="just"/>
            <a:r>
              <a:rPr lang="en-US" spc="-1" dirty="0">
                <a:solidFill>
                  <a:schemeClr val="tx2">
                    <a:lumMod val="75000"/>
                  </a:schemeClr>
                </a:solidFill>
                <a:latin typeface="Quicksand"/>
              </a:rPr>
              <a:t>@</a:t>
            </a:r>
            <a:r>
              <a:rPr lang="en-US" spc="-1" dirty="0" err="1">
                <a:solidFill>
                  <a:schemeClr val="tx2">
                    <a:lumMod val="75000"/>
                  </a:schemeClr>
                </a:solidFill>
                <a:latin typeface="Quicksand"/>
              </a:rPr>
              <a:t>FindBy</a:t>
            </a:r>
            <a:r>
              <a:rPr lang="en-US" spc="-1" dirty="0">
                <a:solidFill>
                  <a:schemeClr val="tx2">
                    <a:lumMod val="75000"/>
                  </a:schemeClr>
                </a:solidFill>
                <a:latin typeface="Quicksand"/>
              </a:rPr>
              <a:t>(how = How.ID, using = “login”)</a:t>
            </a:r>
            <a:endParaRPr lang="en-US" dirty="0">
              <a:solidFill>
                <a:schemeClr val="tx2">
                  <a:lumMod val="75000"/>
                </a:schemeClr>
              </a:solidFill>
              <a:latin typeface="Quicksand"/>
            </a:endParaRPr>
          </a:p>
          <a:p>
            <a:pPr algn="just"/>
            <a:endParaRPr lang="en-US" dirty="0">
              <a:latin typeface="Quicksand"/>
            </a:endParaRPr>
          </a:p>
          <a:p>
            <a:pPr algn="just"/>
            <a:r>
              <a:rPr lang="en-US" i="1" spc="-1" dirty="0">
                <a:latin typeface="Quicksand"/>
              </a:rPr>
              <a:t>Note: How can be used with ID, NAME, XPATH and many more</a:t>
            </a:r>
            <a:endParaRPr lang="en-US" dirty="0">
              <a:latin typeface="Quicksand"/>
            </a:endParaRPr>
          </a:p>
          <a:p>
            <a:pPr algn="just"/>
            <a:endParaRPr lang="en-US" dirty="0">
              <a:latin typeface="Quicksand"/>
            </a:endParaRPr>
          </a:p>
          <a:p>
            <a:pPr algn="just"/>
            <a:r>
              <a:rPr lang="en-US" i="1" spc="-1" dirty="0">
                <a:solidFill>
                  <a:schemeClr val="tx2">
                    <a:lumMod val="75000"/>
                  </a:schemeClr>
                </a:solidFill>
                <a:latin typeface="Quicksand"/>
              </a:rPr>
              <a:t>@</a:t>
            </a:r>
            <a:r>
              <a:rPr lang="en-US" i="1" spc="-1" dirty="0" err="1">
                <a:solidFill>
                  <a:schemeClr val="tx2">
                    <a:lumMod val="75000"/>
                  </a:schemeClr>
                </a:solidFill>
                <a:latin typeface="Quicksand"/>
              </a:rPr>
              <a:t>CacheLookup</a:t>
            </a:r>
            <a:endParaRPr lang="en-US" dirty="0">
              <a:solidFill>
                <a:schemeClr val="tx2">
                  <a:lumMod val="75000"/>
                </a:schemeClr>
              </a:solidFill>
              <a:latin typeface="Quicksand"/>
            </a:endParaRPr>
          </a:p>
          <a:p>
            <a:pPr algn="just"/>
            <a:endParaRPr lang="en-US" dirty="0">
              <a:latin typeface="Quicksand"/>
            </a:endParaRPr>
          </a:p>
          <a:p>
            <a:pPr algn="just"/>
            <a:r>
              <a:rPr lang="en-US" i="1" spc="-1" dirty="0">
                <a:latin typeface="Quicksand"/>
              </a:rPr>
              <a:t>If we don't know hat element is always present on the page, it is best to use its declaration.</a:t>
            </a:r>
            <a:endParaRPr lang="en-US" dirty="0">
              <a:latin typeface="Quicksand"/>
            </a:endParaRPr>
          </a:p>
        </p:txBody>
      </p:sp>
    </p:spTree>
    <p:extLst>
      <p:ext uri="{BB962C8B-B14F-4D97-AF65-F5344CB8AC3E}">
        <p14:creationId xmlns:p14="http://schemas.microsoft.com/office/powerpoint/2010/main" val="229029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a:spLocks noGrp="1"/>
          </p:cNvSpPr>
          <p:nvPr>
            <p:ph type="title"/>
          </p:nvPr>
        </p:nvSpPr>
        <p:spPr>
          <a:prstGeom prst="rect">
            <a:avLst/>
          </a:prstGeom>
          <a:noFill/>
          <a:ln>
            <a:noFill/>
          </a:ln>
        </p:spPr>
        <p:txBody>
          <a:bodyPr anchor="ctr"/>
          <a:lstStyle/>
          <a:p>
            <a:pPr>
              <a:lnSpc>
                <a:spcPct val="100000"/>
              </a:lnSpc>
            </a:pPr>
            <a:r>
              <a:rPr lang="en-US" sz="3000" b="1" strike="noStrike" cap="all" spc="97" dirty="0">
                <a:uFill>
                  <a:solidFill>
                    <a:srgbClr val="FFFFFF"/>
                  </a:solidFill>
                </a:uFill>
                <a:latin typeface="Arial Rounded MT Bold"/>
                <a:ea typeface="MS PGothic"/>
              </a:rPr>
              <a:t>overview</a:t>
            </a:r>
            <a:endParaRPr dirty="0"/>
          </a:p>
        </p:txBody>
      </p:sp>
      <p:sp>
        <p:nvSpPr>
          <p:cNvPr id="3" name="Subtítulo 2"/>
          <p:cNvSpPr>
            <a:spLocks noGrp="1"/>
          </p:cNvSpPr>
          <p:nvPr>
            <p:ph type="subTitle"/>
          </p:nvPr>
        </p:nvSpPr>
        <p:spPr>
          <a:xfrm>
            <a:off x="457200" y="1418245"/>
            <a:ext cx="7603067" cy="3182783"/>
          </a:xfrm>
        </p:spPr>
        <p:txBody>
          <a:bodyPr>
            <a:normAutofit fontScale="92500" lnSpcReduction="20000"/>
          </a:bodyPr>
          <a:lstStyle/>
          <a:p>
            <a:pPr marL="343260" indent="-342900" algn="just">
              <a:lnSpc>
                <a:spcPct val="150000"/>
              </a:lnSpc>
              <a:buClr>
                <a:srgbClr val="7DAED3"/>
              </a:buClr>
              <a:buFont typeface="Wingdings" panose="05000000000000000000" pitchFamily="2" charset="2"/>
              <a:buChar char="q"/>
            </a:pPr>
            <a:r>
              <a:rPr lang="en-US" sz="2000" spc="-97" dirty="0">
                <a:solidFill>
                  <a:srgbClr val="435363"/>
                </a:solidFill>
                <a:uFill>
                  <a:solidFill>
                    <a:srgbClr val="FFFFFF"/>
                  </a:solidFill>
                </a:uFill>
                <a:latin typeface="Quicksand"/>
                <a:ea typeface="ＭＳ Ｐゴシック"/>
              </a:rPr>
              <a:t>There is no single, standard format for documenting design patterns. Rather than, a variety of different formats have been used by different pattern authors.</a:t>
            </a:r>
            <a:endParaRPr lang="en-US" sz="2000" dirty="0"/>
          </a:p>
          <a:p>
            <a:pPr marL="343260" indent="-342900" algn="just">
              <a:lnSpc>
                <a:spcPct val="150000"/>
              </a:lnSpc>
              <a:buClr>
                <a:srgbClr val="7DAED3"/>
              </a:buClr>
              <a:buFont typeface="Wingdings" panose="05000000000000000000" pitchFamily="2" charset="2"/>
              <a:buChar char="q"/>
            </a:pPr>
            <a:r>
              <a:rPr lang="en-US" sz="2000" spc="-97" dirty="0">
                <a:solidFill>
                  <a:srgbClr val="435363"/>
                </a:solidFill>
                <a:uFill>
                  <a:solidFill>
                    <a:srgbClr val="FFFFFF"/>
                  </a:solidFill>
                </a:uFill>
                <a:latin typeface="Quicksand"/>
                <a:ea typeface="ＭＳ Ｐゴシック"/>
              </a:rPr>
              <a:t>According to Martin Fowler, certain pattern forms have become more well-known than others, and consequently become common starting points for new pattern-writing efforts.</a:t>
            </a:r>
            <a:endParaRPr lang="en-US" sz="2000" dirty="0"/>
          </a:p>
          <a:p>
            <a:pPr marL="343260" indent="-342900" algn="just">
              <a:lnSpc>
                <a:spcPct val="150000"/>
              </a:lnSpc>
              <a:buClr>
                <a:srgbClr val="7DAED3"/>
              </a:buClr>
              <a:buFont typeface="Wingdings" panose="05000000000000000000" pitchFamily="2" charset="2"/>
              <a:buChar char="q"/>
            </a:pPr>
            <a:r>
              <a:rPr lang="en-US" sz="2000" spc="-97" dirty="0">
                <a:solidFill>
                  <a:srgbClr val="435363"/>
                </a:solidFill>
                <a:uFill>
                  <a:solidFill>
                    <a:srgbClr val="FFFFFF"/>
                  </a:solidFill>
                </a:uFill>
                <a:latin typeface="Quicksand"/>
                <a:ea typeface="ＭＳ Ｐゴシック"/>
              </a:rPr>
              <a:t>Patterns names becomes the conversation between programmers easier.</a:t>
            </a:r>
            <a:endParaRPr lang="en-US" sz="2000" dirty="0"/>
          </a:p>
          <a:p>
            <a:pPr marL="360" algn="just">
              <a:lnSpc>
                <a:spcPct val="150000"/>
              </a:lnSpc>
              <a:buClr>
                <a:srgbClr val="7DAED3"/>
              </a:buClr>
            </a:pPr>
            <a:endParaRPr lang="en-US" sz="2000" spc="-97" dirty="0">
              <a:solidFill>
                <a:srgbClr val="435363"/>
              </a:solidFill>
              <a:uFill>
                <a:solidFill>
                  <a:srgbClr val="FFFFFF"/>
                </a:solidFill>
              </a:uFill>
              <a:latin typeface="Quicksand"/>
              <a:ea typeface="ＭＳ Ｐゴシック"/>
            </a:endParaRPr>
          </a:p>
        </p:txBody>
      </p:sp>
    </p:spTree>
    <p:extLst>
      <p:ext uri="{BB962C8B-B14F-4D97-AF65-F5344CB8AC3E}">
        <p14:creationId xmlns:p14="http://schemas.microsoft.com/office/powerpoint/2010/main" val="3712774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IS THAT ENOUGTH?</a:t>
            </a:r>
            <a:endParaRPr lang="en-US" sz="3000" dirty="0">
              <a:latin typeface="Arial Rounded MT Bold" panose="020F0704030504030204" pitchFamily="34" charset="0"/>
            </a:endParaRPr>
          </a:p>
        </p:txBody>
      </p:sp>
      <p:sp>
        <p:nvSpPr>
          <p:cNvPr id="155" name="TextShape 2"/>
          <p:cNvSpPr txBox="1"/>
          <p:nvPr/>
        </p:nvSpPr>
        <p:spPr>
          <a:xfrm>
            <a:off x="1872000" y="1453680"/>
            <a:ext cx="4964400" cy="346320"/>
          </a:xfrm>
          <a:prstGeom prst="rect">
            <a:avLst/>
          </a:prstGeom>
          <a:noFill/>
          <a:ln>
            <a:noFill/>
          </a:ln>
        </p:spPr>
        <p:txBody>
          <a:bodyPr lIns="90000" tIns="45000" rIns="90000" bIns="45000"/>
          <a:lstStyle/>
          <a:p>
            <a:r>
              <a:rPr lang="pt-BR" sz="1800" spc="-1" dirty="0" err="1">
                <a:solidFill>
                  <a:srgbClr val="C00000"/>
                </a:solidFill>
                <a:latin typeface="Arial"/>
              </a:rPr>
              <a:t>Obviously</a:t>
            </a:r>
            <a:r>
              <a:rPr lang="pt-BR" sz="1800" spc="-1" dirty="0">
                <a:solidFill>
                  <a:srgbClr val="C00000"/>
                </a:solidFill>
                <a:latin typeface="Arial"/>
              </a:rPr>
              <a:t> </a:t>
            </a:r>
            <a:r>
              <a:rPr lang="pt-BR" sz="1800" spc="-1" dirty="0" err="1">
                <a:solidFill>
                  <a:srgbClr val="C00000"/>
                </a:solidFill>
                <a:latin typeface="Arial"/>
              </a:rPr>
              <a:t>not</a:t>
            </a:r>
            <a:r>
              <a:rPr lang="pt-BR" sz="1800" spc="-1" dirty="0">
                <a:solidFill>
                  <a:srgbClr val="C00000"/>
                </a:solidFill>
                <a:latin typeface="Arial"/>
              </a:rPr>
              <a:t>! I </a:t>
            </a:r>
            <a:r>
              <a:rPr lang="pt-BR" sz="1800" spc="-1" dirty="0" err="1">
                <a:solidFill>
                  <a:srgbClr val="C00000"/>
                </a:solidFill>
                <a:latin typeface="Arial"/>
              </a:rPr>
              <a:t>recomend</a:t>
            </a:r>
            <a:r>
              <a:rPr lang="pt-BR" sz="1800" spc="-1" dirty="0">
                <a:solidFill>
                  <a:srgbClr val="C00000"/>
                </a:solidFill>
                <a:latin typeface="Arial"/>
              </a:rPr>
              <a:t> </a:t>
            </a:r>
            <a:r>
              <a:rPr lang="pt-BR" sz="1800" spc="-1" dirty="0" err="1">
                <a:solidFill>
                  <a:srgbClr val="C00000"/>
                </a:solidFill>
                <a:latin typeface="Arial"/>
              </a:rPr>
              <a:t>two</a:t>
            </a:r>
            <a:r>
              <a:rPr lang="pt-BR" sz="1800" spc="-1" dirty="0">
                <a:solidFill>
                  <a:srgbClr val="C00000"/>
                </a:solidFill>
                <a:latin typeface="Arial"/>
              </a:rPr>
              <a:t> books.</a:t>
            </a:r>
            <a:endParaRPr dirty="0">
              <a:solidFill>
                <a:srgbClr val="C00000"/>
              </a:solidFill>
            </a:endParaRPr>
          </a:p>
        </p:txBody>
      </p:sp>
      <p:pic>
        <p:nvPicPr>
          <p:cNvPr id="156" name="Imagem 155"/>
          <p:cNvPicPr/>
          <p:nvPr/>
        </p:nvPicPr>
        <p:blipFill>
          <a:blip r:embed="rId2"/>
          <a:stretch/>
        </p:blipFill>
        <p:spPr>
          <a:xfrm rot="20846801">
            <a:off x="2073575" y="2286692"/>
            <a:ext cx="1528296" cy="2022953"/>
          </a:xfrm>
          <a:prstGeom prst="rect">
            <a:avLst/>
          </a:prstGeom>
          <a:ln>
            <a:noFill/>
          </a:ln>
        </p:spPr>
      </p:pic>
      <p:pic>
        <p:nvPicPr>
          <p:cNvPr id="157" name="Imagem 156"/>
          <p:cNvPicPr/>
          <p:nvPr/>
        </p:nvPicPr>
        <p:blipFill>
          <a:blip r:embed="rId3"/>
          <a:stretch/>
        </p:blipFill>
        <p:spPr>
          <a:xfrm rot="703200">
            <a:off x="4757850" y="2365686"/>
            <a:ext cx="1624093" cy="1998327"/>
          </a:xfrm>
          <a:prstGeom prst="rect">
            <a:avLst/>
          </a:prstGeom>
          <a:ln>
            <a:noFill/>
          </a:ln>
        </p:spPr>
      </p:pic>
    </p:spTree>
    <p:extLst>
      <p:ext uri="{BB962C8B-B14F-4D97-AF65-F5344CB8AC3E}">
        <p14:creationId xmlns:p14="http://schemas.microsoft.com/office/powerpoint/2010/main" val="18954021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MORE PATTERNS</a:t>
            </a:r>
            <a:endParaRPr lang="en-US" sz="3000" dirty="0">
              <a:latin typeface="Arial Rounded MT Bold" panose="020F0704030504030204" pitchFamily="34" charset="0"/>
            </a:endParaRPr>
          </a:p>
        </p:txBody>
      </p:sp>
      <p:pic>
        <p:nvPicPr>
          <p:cNvPr id="159" name="Imagem 158"/>
          <p:cNvPicPr/>
          <p:nvPr/>
        </p:nvPicPr>
        <p:blipFill>
          <a:blip r:embed="rId2"/>
          <a:stretch/>
        </p:blipFill>
        <p:spPr>
          <a:xfrm>
            <a:off x="1312333" y="1303865"/>
            <a:ext cx="6333067" cy="3640667"/>
          </a:xfrm>
          <a:prstGeom prst="rect">
            <a:avLst/>
          </a:prstGeom>
          <a:ln>
            <a:noFill/>
          </a:ln>
        </p:spPr>
      </p:pic>
    </p:spTree>
    <p:extLst>
      <p:ext uri="{BB962C8B-B14F-4D97-AF65-F5344CB8AC3E}">
        <p14:creationId xmlns:p14="http://schemas.microsoft.com/office/powerpoint/2010/main" val="629933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MORE PATTERNS</a:t>
            </a:r>
            <a:endParaRPr lang="en-US" sz="3000" dirty="0">
              <a:latin typeface="Arial Rounded MT Bold" panose="020F0704030504030204" pitchFamily="34" charset="0"/>
            </a:endParaRPr>
          </a:p>
        </p:txBody>
      </p:sp>
      <p:pic>
        <p:nvPicPr>
          <p:cNvPr id="161" name="Imagem 160"/>
          <p:cNvPicPr/>
          <p:nvPr/>
        </p:nvPicPr>
        <p:blipFill>
          <a:blip r:embed="rId2"/>
          <a:stretch/>
        </p:blipFill>
        <p:spPr>
          <a:xfrm>
            <a:off x="1080000" y="1184400"/>
            <a:ext cx="5884200" cy="3855600"/>
          </a:xfrm>
          <a:prstGeom prst="rect">
            <a:avLst/>
          </a:prstGeom>
          <a:ln>
            <a:noFill/>
          </a:ln>
        </p:spPr>
      </p:pic>
    </p:spTree>
    <p:extLst>
      <p:ext uri="{BB962C8B-B14F-4D97-AF65-F5344CB8AC3E}">
        <p14:creationId xmlns:p14="http://schemas.microsoft.com/office/powerpoint/2010/main" val="545102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MORE PATTERNS</a:t>
            </a:r>
            <a:endParaRPr lang="en-US" sz="3000" dirty="0">
              <a:latin typeface="Arial Rounded MT Bold" panose="020F0704030504030204" pitchFamily="34" charset="0"/>
            </a:endParaRPr>
          </a:p>
        </p:txBody>
      </p:sp>
      <p:pic>
        <p:nvPicPr>
          <p:cNvPr id="163" name="Imagem 162"/>
          <p:cNvPicPr/>
          <p:nvPr/>
        </p:nvPicPr>
        <p:blipFill>
          <a:blip r:embed="rId2"/>
          <a:stretch/>
        </p:blipFill>
        <p:spPr>
          <a:xfrm>
            <a:off x="1224000" y="1188360"/>
            <a:ext cx="5453280" cy="3707640"/>
          </a:xfrm>
          <a:prstGeom prst="rect">
            <a:avLst/>
          </a:prstGeom>
          <a:ln>
            <a:noFill/>
          </a:ln>
        </p:spPr>
      </p:pic>
    </p:spTree>
    <p:extLst>
      <p:ext uri="{BB962C8B-B14F-4D97-AF65-F5344CB8AC3E}">
        <p14:creationId xmlns:p14="http://schemas.microsoft.com/office/powerpoint/2010/main" val="2520936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MORE PATTERNS</a:t>
            </a:r>
            <a:endParaRPr lang="en-US" sz="3000" dirty="0">
              <a:latin typeface="Arial Rounded MT Bold" panose="020F0704030504030204" pitchFamily="34" charset="0"/>
            </a:endParaRPr>
          </a:p>
        </p:txBody>
      </p:sp>
      <p:pic>
        <p:nvPicPr>
          <p:cNvPr id="165" name="Imagem 164"/>
          <p:cNvPicPr/>
          <p:nvPr/>
        </p:nvPicPr>
        <p:blipFill>
          <a:blip r:embed="rId2"/>
          <a:stretch/>
        </p:blipFill>
        <p:spPr>
          <a:xfrm>
            <a:off x="2136240" y="1283760"/>
            <a:ext cx="4559760" cy="3540240"/>
          </a:xfrm>
          <a:prstGeom prst="rect">
            <a:avLst/>
          </a:prstGeom>
          <a:ln>
            <a:noFill/>
          </a:ln>
        </p:spPr>
      </p:pic>
    </p:spTree>
    <p:extLst>
      <p:ext uri="{BB962C8B-B14F-4D97-AF65-F5344CB8AC3E}">
        <p14:creationId xmlns:p14="http://schemas.microsoft.com/office/powerpoint/2010/main" val="1442450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sertions &amp; Validations&#10;In Business Layer&#10;Model&#10;Test Data&#10;Proper abstraction layers&#10;Pages as&#10;Dummy objects&#10;Evolve&#10;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92" y="1426788"/>
            <a:ext cx="4410255" cy="33111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BEST PRACTICES</a:t>
            </a:r>
            <a:endParaRPr lang="en-US" sz="3000" dirty="0">
              <a:latin typeface="Arial Rounded MT Bold" panose="020F0704030504030204" pitchFamily="34" charset="0"/>
            </a:endParaRPr>
          </a:p>
        </p:txBody>
      </p:sp>
      <p:sp>
        <p:nvSpPr>
          <p:cNvPr id="3" name="Retângulo 2"/>
          <p:cNvSpPr/>
          <p:nvPr/>
        </p:nvSpPr>
        <p:spPr>
          <a:xfrm>
            <a:off x="0" y="4737936"/>
            <a:ext cx="1837234" cy="369332"/>
          </a:xfrm>
          <a:prstGeom prst="rect">
            <a:avLst/>
          </a:prstGeom>
        </p:spPr>
        <p:txBody>
          <a:bodyPr wrap="none">
            <a:spAutoFit/>
          </a:bodyPr>
          <a:lstStyle/>
          <a:p>
            <a:r>
              <a:rPr lang="pt-BR" spc="-1" dirty="0">
                <a:latin typeface="Quicksand"/>
              </a:rPr>
              <a:t>[</a:t>
            </a:r>
            <a:r>
              <a:rPr lang="pt-BR" spc="-1" dirty="0" err="1">
                <a:latin typeface="Quicksand"/>
              </a:rPr>
              <a:t>Bagmar</a:t>
            </a:r>
            <a:r>
              <a:rPr lang="pt-BR" spc="-1" dirty="0">
                <a:latin typeface="Quicksand"/>
              </a:rPr>
              <a:t> </a:t>
            </a:r>
            <a:r>
              <a:rPr lang="pt-BR" spc="-1" dirty="0" err="1">
                <a:latin typeface="Quicksand"/>
              </a:rPr>
              <a:t>Anand</a:t>
            </a:r>
            <a:r>
              <a:rPr lang="pt-BR" spc="-1" dirty="0">
                <a:latin typeface="Quicksand"/>
              </a:rPr>
              <a:t>]</a:t>
            </a:r>
            <a:endParaRPr lang="pt-BR" dirty="0"/>
          </a:p>
        </p:txBody>
      </p:sp>
    </p:spTree>
    <p:extLst>
      <p:ext uri="{BB962C8B-B14F-4D97-AF65-F5344CB8AC3E}">
        <p14:creationId xmlns:p14="http://schemas.microsoft.com/office/powerpoint/2010/main" val="580682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BEST PRACTICES: Code Best Practices</a:t>
            </a:r>
            <a:endParaRPr lang="en-US" sz="3000" dirty="0">
              <a:latin typeface="Arial Rounded MT Bold" panose="020F0704030504030204" pitchFamily="34" charset="0"/>
            </a:endParaRPr>
          </a:p>
        </p:txBody>
      </p:sp>
      <p:sp>
        <p:nvSpPr>
          <p:cNvPr id="4" name="CaixaDeTexto 3"/>
          <p:cNvSpPr txBox="1"/>
          <p:nvPr/>
        </p:nvSpPr>
        <p:spPr>
          <a:xfrm>
            <a:off x="145142" y="1248230"/>
            <a:ext cx="8998857" cy="425353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pt-BR" sz="1400" dirty="0" err="1"/>
              <a:t>Commenting</a:t>
            </a:r>
            <a:r>
              <a:rPr lang="pt-BR" sz="1400" dirty="0"/>
              <a:t> &amp; </a:t>
            </a:r>
            <a:r>
              <a:rPr lang="pt-BR" sz="1400" dirty="0" err="1"/>
              <a:t>Documentation</a:t>
            </a:r>
            <a:r>
              <a:rPr lang="pt-BR" sz="1400" dirty="0"/>
              <a:t>... BUT WITH CAUTION!</a:t>
            </a:r>
          </a:p>
          <a:p>
            <a:pPr marL="742950" lvl="1" indent="-285750">
              <a:lnSpc>
                <a:spcPct val="150000"/>
              </a:lnSpc>
              <a:buFont typeface="Wingdings" panose="05000000000000000000" pitchFamily="2" charset="2"/>
              <a:buChar char="q"/>
            </a:pPr>
            <a:r>
              <a:rPr lang="pt-BR" sz="1400" dirty="0" err="1"/>
              <a:t>Your</a:t>
            </a:r>
            <a:r>
              <a:rPr lang="pt-BR" sz="1400" dirty="0"/>
              <a:t> </a:t>
            </a:r>
            <a:r>
              <a:rPr lang="pt-BR" sz="1400" dirty="0" err="1"/>
              <a:t>methods</a:t>
            </a:r>
            <a:r>
              <a:rPr lang="pt-BR" sz="1400" dirty="0"/>
              <a:t> </a:t>
            </a:r>
            <a:r>
              <a:rPr lang="pt-BR" sz="1400" dirty="0" err="1"/>
              <a:t>and</a:t>
            </a:r>
            <a:r>
              <a:rPr lang="pt-BR" sz="1400" dirty="0"/>
              <a:t> atributes SHOULD </a:t>
            </a:r>
            <a:r>
              <a:rPr lang="pt-BR" sz="1400" dirty="0" err="1"/>
              <a:t>say</a:t>
            </a:r>
            <a:r>
              <a:rPr lang="pt-BR" sz="1400" dirty="0"/>
              <a:t> </a:t>
            </a:r>
            <a:r>
              <a:rPr lang="pt-BR" sz="1400" dirty="0" err="1"/>
              <a:t>what</a:t>
            </a:r>
            <a:r>
              <a:rPr lang="pt-BR" sz="1400" dirty="0"/>
              <a:t> </a:t>
            </a:r>
            <a:r>
              <a:rPr lang="pt-BR" sz="1400" dirty="0" err="1"/>
              <a:t>they</a:t>
            </a:r>
            <a:r>
              <a:rPr lang="pt-BR" sz="1400" dirty="0"/>
              <a:t> DO!</a:t>
            </a:r>
          </a:p>
          <a:p>
            <a:pPr marL="742950" lvl="1" indent="-285750">
              <a:lnSpc>
                <a:spcPct val="150000"/>
              </a:lnSpc>
              <a:buFont typeface="Wingdings" panose="05000000000000000000" pitchFamily="2" charset="2"/>
              <a:buChar char="q"/>
            </a:pPr>
            <a:r>
              <a:rPr lang="pt-BR" sz="1400" dirty="0" err="1"/>
              <a:t>Avoid</a:t>
            </a:r>
            <a:r>
              <a:rPr lang="pt-BR" sz="1400" dirty="0"/>
              <a:t> </a:t>
            </a:r>
            <a:r>
              <a:rPr lang="pt-BR" sz="1400" dirty="0" err="1"/>
              <a:t>obvious</a:t>
            </a:r>
            <a:r>
              <a:rPr lang="pt-BR" sz="1400" dirty="0"/>
              <a:t> </a:t>
            </a:r>
            <a:r>
              <a:rPr lang="pt-BR" sz="1400" dirty="0" err="1"/>
              <a:t>and</a:t>
            </a:r>
            <a:r>
              <a:rPr lang="pt-BR" sz="1400" dirty="0"/>
              <a:t> </a:t>
            </a:r>
            <a:r>
              <a:rPr lang="pt-BR" sz="1400" dirty="0" err="1"/>
              <a:t>ambiguous</a:t>
            </a:r>
            <a:r>
              <a:rPr lang="pt-BR" sz="1400" dirty="0"/>
              <a:t> </a:t>
            </a:r>
            <a:r>
              <a:rPr lang="pt-BR" sz="1400" dirty="0" err="1"/>
              <a:t>comments</a:t>
            </a:r>
            <a:r>
              <a:rPr lang="pt-BR" sz="1400" dirty="0"/>
              <a:t>!</a:t>
            </a:r>
          </a:p>
          <a:p>
            <a:pPr marL="742950" lvl="1" indent="-285750">
              <a:lnSpc>
                <a:spcPct val="150000"/>
              </a:lnSpc>
              <a:buFont typeface="Wingdings" panose="05000000000000000000" pitchFamily="2" charset="2"/>
              <a:buChar char="q"/>
            </a:pPr>
            <a:r>
              <a:rPr lang="pt-BR" sz="1400" dirty="0" err="1"/>
              <a:t>Less</a:t>
            </a:r>
            <a:r>
              <a:rPr lang="pt-BR" sz="1400" dirty="0"/>
              <a:t> </a:t>
            </a:r>
            <a:r>
              <a:rPr lang="pt-BR" sz="1400" dirty="0" err="1"/>
              <a:t>comments</a:t>
            </a:r>
            <a:r>
              <a:rPr lang="pt-BR" sz="1400" dirty="0"/>
              <a:t> </a:t>
            </a:r>
            <a:r>
              <a:rPr lang="pt-BR" sz="1400" dirty="0" err="1"/>
              <a:t>is</a:t>
            </a:r>
            <a:r>
              <a:rPr lang="pt-BR" sz="1400" dirty="0"/>
              <a:t> BETTER!</a:t>
            </a:r>
          </a:p>
          <a:p>
            <a:pPr marL="742950" lvl="1" indent="-285750">
              <a:lnSpc>
                <a:spcPct val="150000"/>
              </a:lnSpc>
              <a:buFont typeface="Wingdings" panose="05000000000000000000" pitchFamily="2" charset="2"/>
              <a:buChar char="q"/>
            </a:pPr>
            <a:r>
              <a:rPr lang="pt-BR" sz="1400" dirty="0" err="1"/>
              <a:t>Comments</a:t>
            </a:r>
            <a:r>
              <a:rPr lang="pt-BR" sz="1400" dirty="0"/>
              <a:t> </a:t>
            </a:r>
            <a:r>
              <a:rPr lang="pt-BR" sz="1400" dirty="0" err="1"/>
              <a:t>is</a:t>
            </a:r>
            <a:r>
              <a:rPr lang="pt-BR" sz="1400" dirty="0"/>
              <a:t> </a:t>
            </a:r>
            <a:r>
              <a:rPr lang="pt-BR" sz="1400" dirty="0" err="1"/>
              <a:t>necessary</a:t>
            </a:r>
            <a:r>
              <a:rPr lang="pt-BR" sz="1400" dirty="0"/>
              <a:t>!</a:t>
            </a:r>
          </a:p>
          <a:p>
            <a:pPr lvl="1">
              <a:lnSpc>
                <a:spcPct val="150000"/>
              </a:lnSpc>
            </a:pPr>
            <a:endParaRPr lang="pt-BR" sz="1400" dirty="0"/>
          </a:p>
          <a:p>
            <a:pPr marL="285750" indent="-285750">
              <a:lnSpc>
                <a:spcPct val="150000"/>
              </a:lnSpc>
              <a:buFont typeface="Wingdings" panose="05000000000000000000" pitchFamily="2" charset="2"/>
              <a:buChar char="q"/>
            </a:pPr>
            <a:r>
              <a:rPr lang="pt-BR" sz="1400" dirty="0" err="1"/>
              <a:t>Consistent</a:t>
            </a:r>
            <a:r>
              <a:rPr lang="pt-BR" sz="1400" dirty="0"/>
              <a:t> </a:t>
            </a:r>
            <a:r>
              <a:rPr lang="pt-BR" sz="1400" dirty="0" err="1"/>
              <a:t>Indentation</a:t>
            </a:r>
            <a:endParaRPr lang="pt-BR" sz="1400" dirty="0"/>
          </a:p>
          <a:p>
            <a:pPr marL="285750" indent="-285750">
              <a:lnSpc>
                <a:spcPct val="150000"/>
              </a:lnSpc>
              <a:buFont typeface="Wingdings" panose="05000000000000000000" pitchFamily="2" charset="2"/>
              <a:buChar char="q"/>
            </a:pPr>
            <a:r>
              <a:rPr lang="pt-BR" sz="1400" dirty="0" err="1"/>
              <a:t>Code</a:t>
            </a:r>
            <a:r>
              <a:rPr lang="pt-BR" sz="1400" dirty="0"/>
              <a:t> </a:t>
            </a:r>
            <a:r>
              <a:rPr lang="pt-BR" sz="1400" dirty="0" err="1"/>
              <a:t>Grouping</a:t>
            </a:r>
            <a:endParaRPr lang="pt-BR" sz="1400" dirty="0"/>
          </a:p>
          <a:p>
            <a:pPr marL="285750" indent="-285750">
              <a:lnSpc>
                <a:spcPct val="150000"/>
              </a:lnSpc>
              <a:buFont typeface="Wingdings" panose="05000000000000000000" pitchFamily="2" charset="2"/>
              <a:buChar char="q"/>
            </a:pPr>
            <a:r>
              <a:rPr lang="pt-BR" sz="1400" dirty="0" err="1"/>
              <a:t>Consistent</a:t>
            </a:r>
            <a:r>
              <a:rPr lang="pt-BR" sz="1400" dirty="0"/>
              <a:t> </a:t>
            </a:r>
            <a:r>
              <a:rPr lang="pt-BR" sz="1400" dirty="0" err="1"/>
              <a:t>Naming</a:t>
            </a:r>
            <a:r>
              <a:rPr lang="pt-BR" sz="1400" dirty="0"/>
              <a:t> </a:t>
            </a:r>
            <a:r>
              <a:rPr lang="pt-BR" sz="1400" dirty="0" err="1"/>
              <a:t>Scheme</a:t>
            </a:r>
            <a:endParaRPr lang="pt-BR" sz="1400" dirty="0"/>
          </a:p>
          <a:p>
            <a:pPr marL="742950" lvl="1" indent="-285750">
              <a:lnSpc>
                <a:spcPct val="150000"/>
              </a:lnSpc>
              <a:buFont typeface="Wingdings" panose="05000000000000000000" pitchFamily="2" charset="2"/>
              <a:buChar char="v"/>
            </a:pPr>
            <a:r>
              <a:rPr lang="pt-BR" sz="1400" i="1" dirty="0" err="1">
                <a:solidFill>
                  <a:schemeClr val="tx1">
                    <a:lumMod val="50000"/>
                    <a:lumOff val="50000"/>
                  </a:schemeClr>
                </a:solidFill>
              </a:rPr>
              <a:t>camelCase</a:t>
            </a:r>
            <a:endParaRPr lang="pt-BR" sz="1400" i="1" dirty="0">
              <a:solidFill>
                <a:schemeClr val="tx1">
                  <a:lumMod val="50000"/>
                  <a:lumOff val="50000"/>
                </a:schemeClr>
              </a:solidFill>
            </a:endParaRPr>
          </a:p>
          <a:p>
            <a:pPr marL="742950" lvl="1" indent="-285750">
              <a:lnSpc>
                <a:spcPct val="150000"/>
              </a:lnSpc>
              <a:buFont typeface="Wingdings" panose="05000000000000000000" pitchFamily="2" charset="2"/>
              <a:buChar char="v"/>
            </a:pPr>
            <a:r>
              <a:rPr lang="pt-BR" sz="1400" i="1" dirty="0" err="1">
                <a:solidFill>
                  <a:schemeClr val="tx1">
                    <a:lumMod val="50000"/>
                    <a:lumOff val="50000"/>
                  </a:schemeClr>
                </a:solidFill>
              </a:rPr>
              <a:t>Underscores</a:t>
            </a:r>
            <a:endParaRPr lang="pt-BR" sz="1400" i="1" dirty="0">
              <a:solidFill>
                <a:schemeClr val="tx1">
                  <a:lumMod val="50000"/>
                  <a:lumOff val="50000"/>
                </a:schemeClr>
              </a:solidFill>
            </a:endParaRPr>
          </a:p>
          <a:p>
            <a:pPr marL="742950" lvl="1" indent="-285750">
              <a:lnSpc>
                <a:spcPct val="150000"/>
              </a:lnSpc>
              <a:buFont typeface="Wingdings" panose="05000000000000000000" pitchFamily="2" charset="2"/>
              <a:buChar char="q"/>
            </a:pPr>
            <a:endParaRPr lang="pt-BR" sz="1400" dirty="0"/>
          </a:p>
          <a:p>
            <a:pPr marL="285750" indent="-285750">
              <a:lnSpc>
                <a:spcPct val="150000"/>
              </a:lnSpc>
              <a:buFont typeface="Wingdings" panose="05000000000000000000" pitchFamily="2" charset="2"/>
              <a:buChar char="q"/>
            </a:pPr>
            <a:endParaRPr lang="pt-BR" sz="1400" dirty="0"/>
          </a:p>
        </p:txBody>
      </p:sp>
    </p:spTree>
    <p:extLst>
      <p:ext uri="{BB962C8B-B14F-4D97-AF65-F5344CB8AC3E}">
        <p14:creationId xmlns:p14="http://schemas.microsoft.com/office/powerpoint/2010/main" val="169018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BEST PRACTICES: DRY Principle</a:t>
            </a:r>
            <a:endParaRPr lang="en-US" sz="3000" dirty="0">
              <a:latin typeface="Arial Rounded MT Bold" panose="020F0704030504030204" pitchFamily="34" charset="0"/>
            </a:endParaRPr>
          </a:p>
        </p:txBody>
      </p:sp>
      <p:sp>
        <p:nvSpPr>
          <p:cNvPr id="4" name="CaixaDeTexto 3"/>
          <p:cNvSpPr txBox="1"/>
          <p:nvPr/>
        </p:nvSpPr>
        <p:spPr>
          <a:xfrm>
            <a:off x="1364343" y="1930400"/>
            <a:ext cx="6330136" cy="1754326"/>
          </a:xfrm>
          <a:prstGeom prst="rect">
            <a:avLst/>
          </a:prstGeom>
          <a:noFill/>
        </p:spPr>
        <p:txBody>
          <a:bodyPr wrap="square" rtlCol="0">
            <a:spAutoFit/>
          </a:bodyPr>
          <a:lstStyle/>
          <a:p>
            <a:pPr algn="ctr"/>
            <a:r>
              <a:rPr lang="pt-BR" sz="5400" dirty="0">
                <a:ln w="0"/>
                <a:effectLst>
                  <a:glow rad="228600">
                    <a:schemeClr val="accent6">
                      <a:satMod val="175000"/>
                      <a:alpha val="40000"/>
                    </a:schemeClr>
                  </a:glow>
                  <a:outerShdw blurRad="38100" dist="19050" dir="2700000" algn="tl" rotWithShape="0">
                    <a:schemeClr val="dk1">
                      <a:alpha val="40000"/>
                    </a:schemeClr>
                  </a:outerShdw>
                </a:effectLst>
              </a:rPr>
              <a:t>DO NOT REPEAT YOURSELF!!!</a:t>
            </a:r>
          </a:p>
        </p:txBody>
      </p:sp>
    </p:spTree>
    <p:extLst>
      <p:ext uri="{BB962C8B-B14F-4D97-AF65-F5344CB8AC3E}">
        <p14:creationId xmlns:p14="http://schemas.microsoft.com/office/powerpoint/2010/main" val="1971376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BEST PRACTICES: DRY Principle</a:t>
            </a:r>
            <a:endParaRPr lang="en-US" sz="3000" dirty="0">
              <a:latin typeface="Arial Rounded MT Bold" panose="020F0704030504030204" pitchFamily="34" charset="0"/>
            </a:endParaRPr>
          </a:p>
        </p:txBody>
      </p:sp>
      <p:sp>
        <p:nvSpPr>
          <p:cNvPr id="2" name="CaixaDeTexto 1"/>
          <p:cNvSpPr txBox="1"/>
          <p:nvPr/>
        </p:nvSpPr>
        <p:spPr>
          <a:xfrm>
            <a:off x="703762" y="2177143"/>
            <a:ext cx="7736115" cy="1569660"/>
          </a:xfrm>
          <a:prstGeom prst="rect">
            <a:avLst/>
          </a:prstGeom>
          <a:noFill/>
        </p:spPr>
        <p:txBody>
          <a:bodyPr wrap="square" rtlCol="0">
            <a:spAutoFit/>
          </a:bodyPr>
          <a:lstStyle/>
          <a:p>
            <a:pPr algn="ctr"/>
            <a:r>
              <a:rPr lang="en-US" sz="3200" i="1" dirty="0">
                <a:solidFill>
                  <a:schemeClr val="tx1">
                    <a:lumMod val="75000"/>
                    <a:lumOff val="25000"/>
                  </a:schemeClr>
                </a:solidFill>
              </a:rPr>
              <a:t>"Every piece of knowledge must have a single, unambiguous, authoritative representation within a system."</a:t>
            </a:r>
            <a:endParaRPr lang="pt-BR" sz="3200" dirty="0">
              <a:solidFill>
                <a:schemeClr val="tx1">
                  <a:lumMod val="75000"/>
                  <a:lumOff val="25000"/>
                </a:schemeClr>
              </a:solidFill>
            </a:endParaRPr>
          </a:p>
        </p:txBody>
      </p:sp>
    </p:spTree>
    <p:extLst>
      <p:ext uri="{BB962C8B-B14F-4D97-AF65-F5344CB8AC3E}">
        <p14:creationId xmlns:p14="http://schemas.microsoft.com/office/powerpoint/2010/main" val="3282194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BEST PRACTICES: Code Best Practices</a:t>
            </a:r>
            <a:endParaRPr lang="en-US" sz="3000" dirty="0">
              <a:latin typeface="Arial Rounded MT Bold" panose="020F0704030504030204" pitchFamily="34" charset="0"/>
            </a:endParaRPr>
          </a:p>
        </p:txBody>
      </p:sp>
      <p:sp>
        <p:nvSpPr>
          <p:cNvPr id="4" name="CaixaDeTexto 3"/>
          <p:cNvSpPr txBox="1"/>
          <p:nvPr/>
        </p:nvSpPr>
        <p:spPr>
          <a:xfrm>
            <a:off x="145142" y="1248230"/>
            <a:ext cx="8998857"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pt-BR" dirty="0" err="1"/>
              <a:t>Limit</a:t>
            </a:r>
            <a:r>
              <a:rPr lang="pt-BR" dirty="0"/>
              <a:t> </a:t>
            </a:r>
            <a:r>
              <a:rPr lang="pt-BR" dirty="0" err="1"/>
              <a:t>line</a:t>
            </a:r>
            <a:r>
              <a:rPr lang="pt-BR" dirty="0"/>
              <a:t> </a:t>
            </a:r>
            <a:r>
              <a:rPr lang="pt-BR" dirty="0" err="1"/>
              <a:t>lengght</a:t>
            </a:r>
            <a:endParaRPr lang="pt-BR" dirty="0"/>
          </a:p>
          <a:p>
            <a:pPr marL="285750" indent="-285750">
              <a:lnSpc>
                <a:spcPct val="150000"/>
              </a:lnSpc>
              <a:buFont typeface="Wingdings" panose="05000000000000000000" pitchFamily="2" charset="2"/>
              <a:buChar char="q"/>
            </a:pPr>
            <a:r>
              <a:rPr lang="pt-BR" dirty="0"/>
              <a:t>File </a:t>
            </a:r>
            <a:r>
              <a:rPr lang="pt-BR" dirty="0" err="1"/>
              <a:t>and</a:t>
            </a:r>
            <a:r>
              <a:rPr lang="pt-BR" dirty="0"/>
              <a:t> folder </a:t>
            </a:r>
            <a:r>
              <a:rPr lang="pt-BR" dirty="0" err="1"/>
              <a:t>organization</a:t>
            </a:r>
            <a:endParaRPr lang="pt-BR" dirty="0"/>
          </a:p>
          <a:p>
            <a:pPr marL="285750" indent="-285750">
              <a:lnSpc>
                <a:spcPct val="150000"/>
              </a:lnSpc>
              <a:buFont typeface="Wingdings" panose="05000000000000000000" pitchFamily="2" charset="2"/>
              <a:buChar char="q"/>
            </a:pPr>
            <a:r>
              <a:rPr lang="pt-BR" dirty="0" err="1"/>
              <a:t>Consistent</a:t>
            </a:r>
            <a:r>
              <a:rPr lang="pt-BR" dirty="0"/>
              <a:t> </a:t>
            </a:r>
            <a:r>
              <a:rPr lang="pt-BR" dirty="0" err="1"/>
              <a:t>Temporary</a:t>
            </a:r>
            <a:r>
              <a:rPr lang="pt-BR" dirty="0"/>
              <a:t> </a:t>
            </a:r>
            <a:r>
              <a:rPr lang="pt-BR" dirty="0" err="1"/>
              <a:t>Names</a:t>
            </a:r>
            <a:endParaRPr lang="pt-BR" dirty="0"/>
          </a:p>
          <a:p>
            <a:pPr marL="285750" indent="-285750">
              <a:lnSpc>
                <a:spcPct val="150000"/>
              </a:lnSpc>
              <a:buFont typeface="Wingdings" panose="05000000000000000000" pitchFamily="2" charset="2"/>
              <a:buChar char="q"/>
            </a:pPr>
            <a:r>
              <a:rPr lang="pt-BR" dirty="0"/>
              <a:t>Capitalize SQL </a:t>
            </a:r>
            <a:r>
              <a:rPr lang="pt-BR" dirty="0" err="1"/>
              <a:t>Special</a:t>
            </a:r>
            <a:r>
              <a:rPr lang="pt-BR" dirty="0"/>
              <a:t> </a:t>
            </a:r>
            <a:r>
              <a:rPr lang="pt-BR" dirty="0" err="1"/>
              <a:t>Words</a:t>
            </a:r>
            <a:endParaRPr lang="pt-BR" dirty="0"/>
          </a:p>
          <a:p>
            <a:pPr marL="285750" indent="-285750">
              <a:lnSpc>
                <a:spcPct val="150000"/>
              </a:lnSpc>
              <a:buFont typeface="Wingdings" panose="05000000000000000000" pitchFamily="2" charset="2"/>
              <a:buChar char="q"/>
            </a:pPr>
            <a:r>
              <a:rPr lang="pt-BR" dirty="0"/>
              <a:t>Use frameworks</a:t>
            </a:r>
          </a:p>
          <a:p>
            <a:pPr marL="285750" indent="-285750">
              <a:lnSpc>
                <a:spcPct val="150000"/>
              </a:lnSpc>
              <a:buFont typeface="Wingdings" panose="05000000000000000000" pitchFamily="2" charset="2"/>
              <a:buChar char="q"/>
            </a:pPr>
            <a:r>
              <a:rPr lang="pt-BR" dirty="0" err="1"/>
              <a:t>Alternate</a:t>
            </a:r>
            <a:r>
              <a:rPr lang="pt-BR" dirty="0"/>
              <a:t> </a:t>
            </a:r>
            <a:r>
              <a:rPr lang="pt-BR" dirty="0" err="1"/>
              <a:t>Syntax</a:t>
            </a:r>
            <a:r>
              <a:rPr lang="pt-BR" dirty="0"/>
              <a:t> </a:t>
            </a:r>
            <a:r>
              <a:rPr lang="pt-BR" dirty="0" err="1"/>
              <a:t>Inside</a:t>
            </a:r>
            <a:r>
              <a:rPr lang="pt-BR" dirty="0"/>
              <a:t> </a:t>
            </a:r>
            <a:r>
              <a:rPr lang="pt-BR" dirty="0" err="1"/>
              <a:t>Templates</a:t>
            </a:r>
            <a:endParaRPr lang="pt-BR" dirty="0"/>
          </a:p>
          <a:p>
            <a:pPr marL="285750" indent="-285750">
              <a:lnSpc>
                <a:spcPct val="150000"/>
              </a:lnSpc>
              <a:buFont typeface="Wingdings" panose="05000000000000000000" pitchFamily="2" charset="2"/>
              <a:buChar char="q"/>
            </a:pPr>
            <a:r>
              <a:rPr lang="pt-BR" dirty="0" err="1"/>
              <a:t>Code</a:t>
            </a:r>
            <a:r>
              <a:rPr lang="pt-BR" dirty="0"/>
              <a:t> </a:t>
            </a:r>
            <a:r>
              <a:rPr lang="pt-BR" dirty="0" err="1"/>
              <a:t>refactoring</a:t>
            </a:r>
            <a:endParaRPr lang="pt-BR" dirty="0"/>
          </a:p>
        </p:txBody>
      </p:sp>
    </p:spTree>
    <p:extLst>
      <p:ext uri="{BB962C8B-B14F-4D97-AF65-F5344CB8AC3E}">
        <p14:creationId xmlns:p14="http://schemas.microsoft.com/office/powerpoint/2010/main" val="167979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111960"/>
            <a:ext cx="8229240" cy="856800"/>
          </a:xfrm>
          <a:prstGeom prst="rect">
            <a:avLst/>
          </a:prstGeom>
          <a:noFill/>
          <a:ln>
            <a:noFill/>
          </a:ln>
        </p:spPr>
        <p:txBody>
          <a:bodyPr anchor="ctr"/>
          <a:lstStyle/>
          <a:p>
            <a:pPr>
              <a:lnSpc>
                <a:spcPct val="100000"/>
              </a:lnSpc>
            </a:pPr>
            <a:r>
              <a:rPr lang="en-US" sz="3000" b="1" strike="noStrike" cap="all" spc="97" dirty="0">
                <a:uFill>
                  <a:solidFill>
                    <a:srgbClr val="FFFFFF"/>
                  </a:solidFill>
                </a:uFill>
                <a:latin typeface="Arial Rounded MT Bold"/>
                <a:ea typeface="MS PGothic"/>
              </a:rPr>
              <a:t>overview</a:t>
            </a:r>
            <a:endParaRPr dirty="0"/>
          </a:p>
        </p:txBody>
      </p:sp>
      <p:sp>
        <p:nvSpPr>
          <p:cNvPr id="90" name="TextShape 2"/>
          <p:cNvSpPr txBox="1"/>
          <p:nvPr/>
        </p:nvSpPr>
        <p:spPr>
          <a:xfrm>
            <a:off x="457200" y="1418760"/>
            <a:ext cx="2706914" cy="3175200"/>
          </a:xfrm>
          <a:prstGeom prst="rect">
            <a:avLst/>
          </a:prstGeom>
          <a:noFill/>
          <a:ln>
            <a:noFill/>
          </a:ln>
        </p:spPr>
        <p:txBody>
          <a:bodyPr/>
          <a:lstStyle/>
          <a:p>
            <a:pPr marL="343080" indent="-342720">
              <a:lnSpc>
                <a:spcPct val="100000"/>
              </a:lnSpc>
              <a:buClr>
                <a:srgbClr val="7DAED3"/>
              </a:buClr>
              <a:buFont typeface="Arial"/>
              <a:buChar char="•"/>
            </a:pPr>
            <a:r>
              <a:rPr lang="en-US" sz="2000" strike="noStrike" spc="-97" dirty="0">
                <a:solidFill>
                  <a:srgbClr val="435363"/>
                </a:solidFill>
                <a:uFill>
                  <a:solidFill>
                    <a:srgbClr val="FFFFFF"/>
                  </a:solidFill>
                </a:uFill>
                <a:latin typeface="Quicksand"/>
                <a:ea typeface="ＭＳ Ｐゴシック"/>
              </a:rPr>
              <a:t>Famous names:</a:t>
            </a:r>
            <a:endParaRPr sz="2800" dirty="0"/>
          </a:p>
          <a:p>
            <a:pPr marL="743040" lvl="1" indent="-285480">
              <a:lnSpc>
                <a:spcPct val="100000"/>
              </a:lnSpc>
              <a:buClr>
                <a:srgbClr val="7DAED3"/>
              </a:buClr>
              <a:buFont typeface="Arial"/>
              <a:buChar char="–"/>
            </a:pPr>
            <a:r>
              <a:rPr lang="en-US" sz="2000" u="sng" strike="noStrike" spc="-97" dirty="0">
                <a:solidFill>
                  <a:srgbClr val="E8194F"/>
                </a:solidFill>
                <a:uFill>
                  <a:solidFill>
                    <a:srgbClr val="FFFFFF"/>
                  </a:solidFill>
                </a:uFill>
                <a:latin typeface="Quicksand"/>
                <a:ea typeface="MS PGothic"/>
                <a:hlinkClick r:id="rId2"/>
              </a:rPr>
              <a:t>Martin Fowler</a:t>
            </a:r>
            <a:endParaRPr sz="2800" dirty="0"/>
          </a:p>
          <a:p>
            <a:pPr marL="743040" lvl="1" indent="-285480">
              <a:lnSpc>
                <a:spcPct val="100000"/>
              </a:lnSpc>
              <a:buClr>
                <a:srgbClr val="7DAED3"/>
              </a:buClr>
              <a:buFont typeface="Arial"/>
              <a:buChar char="–"/>
            </a:pPr>
            <a:r>
              <a:rPr lang="en-US" sz="2000" u="sng" strike="noStrike" spc="-97" dirty="0">
                <a:solidFill>
                  <a:srgbClr val="E8194F"/>
                </a:solidFill>
                <a:uFill>
                  <a:solidFill>
                    <a:srgbClr val="FFFFFF"/>
                  </a:solidFill>
                </a:uFill>
                <a:latin typeface="Quicksand"/>
                <a:ea typeface="MS PGothic"/>
                <a:hlinkClick r:id="rId3"/>
              </a:rPr>
              <a:t>Erich Gamma</a:t>
            </a:r>
            <a:endParaRPr sz="2800" dirty="0"/>
          </a:p>
          <a:p>
            <a:pPr marL="743040" lvl="1" indent="-285480">
              <a:lnSpc>
                <a:spcPct val="100000"/>
              </a:lnSpc>
              <a:buClr>
                <a:srgbClr val="7DAED3"/>
              </a:buClr>
              <a:buFont typeface="Arial"/>
              <a:buChar char="–"/>
            </a:pPr>
            <a:r>
              <a:rPr lang="en-US" sz="2000" u="sng" strike="noStrike" spc="-97" dirty="0">
                <a:solidFill>
                  <a:srgbClr val="E8194F"/>
                </a:solidFill>
                <a:uFill>
                  <a:solidFill>
                    <a:srgbClr val="FFFFFF"/>
                  </a:solidFill>
                </a:uFill>
                <a:latin typeface="Quicksand"/>
                <a:ea typeface="MS PGothic"/>
                <a:hlinkClick r:id="rId4"/>
              </a:rPr>
              <a:t>Richard Helm</a:t>
            </a:r>
            <a:endParaRPr sz="2800" dirty="0"/>
          </a:p>
          <a:p>
            <a:pPr marL="743040" lvl="1" indent="-285480">
              <a:lnSpc>
                <a:spcPct val="100000"/>
              </a:lnSpc>
              <a:buClr>
                <a:srgbClr val="7DAED3"/>
              </a:buClr>
              <a:buFont typeface="Arial"/>
              <a:buChar char="–"/>
            </a:pPr>
            <a:r>
              <a:rPr lang="en-US" sz="2000" u="sng" strike="noStrike" spc="-97" dirty="0">
                <a:solidFill>
                  <a:srgbClr val="E8194F"/>
                </a:solidFill>
                <a:uFill>
                  <a:solidFill>
                    <a:srgbClr val="FFFFFF"/>
                  </a:solidFill>
                </a:uFill>
                <a:latin typeface="Quicksand"/>
                <a:ea typeface="MS PGothic"/>
                <a:hlinkClick r:id="rId5"/>
              </a:rPr>
              <a:t>Ralph </a:t>
            </a:r>
            <a:r>
              <a:rPr lang="en-US" sz="2000" u="sng" strike="noStrike" spc="-97" dirty="0" err="1">
                <a:solidFill>
                  <a:srgbClr val="E8194F"/>
                </a:solidFill>
                <a:uFill>
                  <a:solidFill>
                    <a:srgbClr val="FFFFFF"/>
                  </a:solidFill>
                </a:uFill>
                <a:latin typeface="Quicksand"/>
                <a:ea typeface="MS PGothic"/>
                <a:hlinkClick r:id="rId5"/>
              </a:rPr>
              <a:t>Johson</a:t>
            </a:r>
            <a:endParaRPr sz="2800" dirty="0"/>
          </a:p>
          <a:p>
            <a:pPr marL="743040" lvl="1" indent="-285480">
              <a:lnSpc>
                <a:spcPct val="100000"/>
              </a:lnSpc>
              <a:buClr>
                <a:srgbClr val="7DAED3"/>
              </a:buClr>
              <a:buFont typeface="Arial"/>
              <a:buChar char="–"/>
            </a:pPr>
            <a:r>
              <a:rPr lang="en-US" sz="2000" u="sng" strike="noStrike" spc="-97" dirty="0">
                <a:solidFill>
                  <a:srgbClr val="E8194F"/>
                </a:solidFill>
                <a:uFill>
                  <a:solidFill>
                    <a:srgbClr val="FFFFFF"/>
                  </a:solidFill>
                </a:uFill>
                <a:latin typeface="Quicksand"/>
                <a:ea typeface="MS PGothic"/>
                <a:hlinkClick r:id="rId6"/>
              </a:rPr>
              <a:t>John </a:t>
            </a:r>
            <a:r>
              <a:rPr lang="en-US" sz="2000" u="sng" strike="noStrike" spc="-97" dirty="0" err="1">
                <a:solidFill>
                  <a:srgbClr val="E8194F"/>
                </a:solidFill>
                <a:uFill>
                  <a:solidFill>
                    <a:srgbClr val="FFFFFF"/>
                  </a:solidFill>
                </a:uFill>
                <a:latin typeface="Quicksand"/>
                <a:ea typeface="MS PGothic"/>
                <a:hlinkClick r:id="rId6"/>
              </a:rPr>
              <a:t>Vlissides</a:t>
            </a:r>
            <a:endParaRPr sz="2800" dirty="0"/>
          </a:p>
          <a:p>
            <a:pPr>
              <a:lnSpc>
                <a:spcPct val="100000"/>
              </a:lnSpc>
            </a:pPr>
            <a:endParaRPr sz="2800" dirty="0"/>
          </a:p>
        </p:txBody>
      </p:sp>
      <p:pic>
        <p:nvPicPr>
          <p:cNvPr id="92" name="Imagem 4"/>
          <p:cNvPicPr/>
          <p:nvPr/>
        </p:nvPicPr>
        <p:blipFill>
          <a:blip r:embed="rId7"/>
          <a:stretch/>
        </p:blipFill>
        <p:spPr>
          <a:xfrm>
            <a:off x="5631543" y="1418760"/>
            <a:ext cx="2699657" cy="3284640"/>
          </a:xfrm>
          <a:prstGeom prst="rect">
            <a:avLst/>
          </a:prstGeom>
          <a:ln>
            <a:noFill/>
          </a:ln>
        </p:spPr>
      </p:pic>
      <p:sp>
        <p:nvSpPr>
          <p:cNvPr id="2" name="Chave Direita 1"/>
          <p:cNvSpPr/>
          <p:nvPr/>
        </p:nvSpPr>
        <p:spPr>
          <a:xfrm>
            <a:off x="2590560" y="2090057"/>
            <a:ext cx="704183" cy="132080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t-BR"/>
          </a:p>
        </p:txBody>
      </p:sp>
      <p:sp>
        <p:nvSpPr>
          <p:cNvPr id="3" name="CaixaDeTexto 2"/>
          <p:cNvSpPr txBox="1"/>
          <p:nvPr/>
        </p:nvSpPr>
        <p:spPr>
          <a:xfrm>
            <a:off x="3294743" y="2394857"/>
            <a:ext cx="2206171" cy="646331"/>
          </a:xfrm>
          <a:prstGeom prst="rect">
            <a:avLst/>
          </a:prstGeom>
          <a:noFill/>
        </p:spPr>
        <p:txBody>
          <a:bodyPr wrap="square" rtlCol="0">
            <a:spAutoFit/>
          </a:bodyPr>
          <a:lstStyle/>
          <a:p>
            <a:pPr algn="ctr"/>
            <a:r>
              <a:rPr lang="pt-BR" dirty="0">
                <a:ln w="0"/>
                <a:solidFill>
                  <a:srgbClr val="C00000"/>
                </a:solidFill>
                <a:effectLst>
                  <a:outerShdw blurRad="38100" dist="19050" dir="2700000" algn="tl" rotWithShape="0">
                    <a:schemeClr val="dk1">
                      <a:alpha val="40000"/>
                    </a:schemeClr>
                  </a:outerShdw>
                </a:effectLst>
              </a:rPr>
              <a:t>GROUP OF FOUR</a:t>
            </a:r>
          </a:p>
          <a:p>
            <a:pPr algn="ctr"/>
            <a:r>
              <a:rPr lang="pt-BR" dirty="0">
                <a:ln w="0"/>
                <a:solidFill>
                  <a:srgbClr val="C00000"/>
                </a:solidFill>
                <a:effectLst>
                  <a:outerShdw blurRad="38100" dist="19050" dir="2700000" algn="tl" rotWithShape="0">
                    <a:schemeClr val="dk1">
                      <a:alpha val="40000"/>
                    </a:schemeClr>
                  </a:outerShdw>
                </a:effectLst>
              </a:rPr>
              <a:t>(</a:t>
            </a:r>
            <a:r>
              <a:rPr lang="pt-BR" dirty="0" err="1">
                <a:ln w="0"/>
                <a:solidFill>
                  <a:srgbClr val="C00000"/>
                </a:solidFill>
                <a:effectLst>
                  <a:outerShdw blurRad="38100" dist="19050" dir="2700000" algn="tl" rotWithShape="0">
                    <a:schemeClr val="dk1">
                      <a:alpha val="40000"/>
                    </a:schemeClr>
                  </a:outerShdw>
                </a:effectLst>
              </a:rPr>
              <a:t>GoF</a:t>
            </a:r>
            <a:r>
              <a:rPr lang="pt-BR" dirty="0">
                <a:ln w="0"/>
                <a:solidFill>
                  <a:srgbClr val="C00000"/>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089379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BEST PRACTICES: Repository</a:t>
            </a:r>
            <a:endParaRPr lang="en-US" sz="3000" dirty="0">
              <a:latin typeface="Arial Rounded MT Bold" panose="020F0704030504030204" pitchFamily="34" charset="0"/>
            </a:endParaRPr>
          </a:p>
        </p:txBody>
      </p:sp>
      <p:pic>
        <p:nvPicPr>
          <p:cNvPr id="1026" name="Picture 2" descr="http://media.w3guy.com/wp-content/uploads/2015/02/g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61" y="1647372"/>
            <a:ext cx="2331961" cy="233196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2977848" y="1562705"/>
            <a:ext cx="5115926" cy="2215991"/>
          </a:xfrm>
          <a:prstGeom prst="rect">
            <a:avLst/>
          </a:prstGeom>
          <a:noFill/>
        </p:spPr>
        <p:txBody>
          <a:bodyPr wrap="square" rtlCol="0">
            <a:spAutoFit/>
          </a:bodyPr>
          <a:lstStyle/>
          <a:p>
            <a:pPr marL="285750" indent="-285750">
              <a:buFont typeface="Wingdings" panose="05000000000000000000" pitchFamily="2" charset="2"/>
              <a:buChar char="q"/>
            </a:pPr>
            <a:r>
              <a:rPr lang="pt-BR" sz="2400" dirty="0"/>
              <a:t>USE GIT!!! </a:t>
            </a:r>
            <a:r>
              <a:rPr lang="pt-BR" sz="2400" dirty="0" err="1"/>
              <a:t>But</a:t>
            </a:r>
            <a:r>
              <a:rPr lang="pt-BR" sz="2400" dirty="0"/>
              <a:t> SVN </a:t>
            </a:r>
            <a:r>
              <a:rPr lang="pt-BR" sz="2400" dirty="0" err="1"/>
              <a:t>blablabla</a:t>
            </a:r>
            <a:r>
              <a:rPr lang="pt-BR" sz="2400" dirty="0"/>
              <a:t>... USE GIT!</a:t>
            </a:r>
          </a:p>
          <a:p>
            <a:endParaRPr lang="pt-BR" sz="2400" dirty="0"/>
          </a:p>
          <a:p>
            <a:pPr marL="285750" indent="-285750">
              <a:buFont typeface="Wingdings" panose="05000000000000000000" pitchFamily="2" charset="2"/>
              <a:buChar char="q"/>
            </a:pPr>
            <a:r>
              <a:rPr lang="pt-BR" sz="2400" dirty="0"/>
              <a:t>Use a </a:t>
            </a:r>
            <a:r>
              <a:rPr lang="pt-BR" sz="2400" dirty="0" err="1"/>
              <a:t>flow</a:t>
            </a:r>
            <a:r>
              <a:rPr lang="pt-BR" sz="2400" dirty="0"/>
              <a:t> for GIT </a:t>
            </a:r>
            <a:r>
              <a:rPr lang="pt-BR" sz="2400" dirty="0" err="1"/>
              <a:t>like</a:t>
            </a:r>
            <a:r>
              <a:rPr lang="pt-BR" sz="2400" dirty="0"/>
              <a:t> </a:t>
            </a:r>
            <a:r>
              <a:rPr lang="pt-BR" sz="2400" dirty="0" err="1"/>
              <a:t>Git</a:t>
            </a:r>
            <a:r>
              <a:rPr lang="pt-BR" sz="2400" dirty="0"/>
              <a:t> </a:t>
            </a:r>
            <a:r>
              <a:rPr lang="pt-BR" sz="2400" dirty="0" err="1"/>
              <a:t>Flow</a:t>
            </a:r>
            <a:r>
              <a:rPr lang="pt-BR" sz="2400" dirty="0"/>
              <a:t> </a:t>
            </a:r>
            <a:r>
              <a:rPr lang="pt-BR" sz="2400" dirty="0" err="1"/>
              <a:t>or</a:t>
            </a:r>
            <a:r>
              <a:rPr lang="pt-BR" sz="2400" dirty="0"/>
              <a:t> </a:t>
            </a:r>
            <a:r>
              <a:rPr lang="pt-BR" sz="2400" dirty="0" err="1"/>
              <a:t>Git</a:t>
            </a:r>
            <a:r>
              <a:rPr lang="pt-BR" sz="2400" dirty="0"/>
              <a:t> </a:t>
            </a:r>
            <a:r>
              <a:rPr lang="pt-BR" sz="2400" dirty="0" err="1"/>
              <a:t>Lab</a:t>
            </a:r>
            <a:r>
              <a:rPr lang="pt-BR" sz="2400" dirty="0"/>
              <a:t> </a:t>
            </a:r>
            <a:r>
              <a:rPr lang="pt-BR" sz="2400" dirty="0" err="1"/>
              <a:t>or</a:t>
            </a:r>
            <a:r>
              <a:rPr lang="pt-BR" sz="2400" dirty="0"/>
              <a:t> </a:t>
            </a:r>
            <a:r>
              <a:rPr lang="pt-BR" sz="2400" dirty="0" err="1"/>
              <a:t>Git</a:t>
            </a:r>
            <a:r>
              <a:rPr lang="pt-BR" sz="2400" dirty="0"/>
              <a:t> </a:t>
            </a:r>
            <a:r>
              <a:rPr lang="pt-BR" sz="2400" dirty="0" err="1"/>
              <a:t>Lab</a:t>
            </a:r>
            <a:r>
              <a:rPr lang="pt-BR" sz="2400" dirty="0"/>
              <a:t> </a:t>
            </a:r>
            <a:r>
              <a:rPr lang="pt-BR" sz="2400" dirty="0" err="1"/>
              <a:t>Flow</a:t>
            </a:r>
            <a:r>
              <a:rPr lang="pt-BR" sz="2400" dirty="0"/>
              <a:t>.</a:t>
            </a:r>
          </a:p>
          <a:p>
            <a:endParaRPr lang="pt-BR" dirty="0"/>
          </a:p>
        </p:txBody>
      </p:sp>
    </p:spTree>
    <p:extLst>
      <p:ext uri="{BB962C8B-B14F-4D97-AF65-F5344CB8AC3E}">
        <p14:creationId xmlns:p14="http://schemas.microsoft.com/office/powerpoint/2010/main" val="3892848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BEST PRACTICES: </a:t>
            </a:r>
            <a:r>
              <a:rPr lang="en-US" sz="3000" spc="-1" dirty="0" err="1">
                <a:latin typeface="Arial Rounded MT Bold" panose="020F0704030504030204" pitchFamily="34" charset="0"/>
              </a:rPr>
              <a:t>Git</a:t>
            </a:r>
            <a:r>
              <a:rPr lang="en-US" sz="3000" spc="-1" dirty="0">
                <a:latin typeface="Arial Rounded MT Bold" panose="020F0704030504030204" pitchFamily="34" charset="0"/>
              </a:rPr>
              <a:t> Best Practices</a:t>
            </a:r>
            <a:endParaRPr lang="en-US" sz="3000" dirty="0">
              <a:latin typeface="Arial Rounded MT Bold" panose="020F0704030504030204" pitchFamily="34" charset="0"/>
            </a:endParaRPr>
          </a:p>
        </p:txBody>
      </p:sp>
      <p:pic>
        <p:nvPicPr>
          <p:cNvPr id="1026" name="Picture 2" descr="http://media.w3guy.com/wp-content/uploads/2015/02/g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61" y="1647372"/>
            <a:ext cx="2526695" cy="252669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3164114" y="1341058"/>
            <a:ext cx="5115926" cy="3139321"/>
          </a:xfrm>
          <a:prstGeom prst="rect">
            <a:avLst/>
          </a:prstGeom>
          <a:noFill/>
        </p:spPr>
        <p:txBody>
          <a:bodyPr wrap="square" rtlCol="0">
            <a:spAutoFit/>
          </a:bodyPr>
          <a:lstStyle/>
          <a:p>
            <a:pPr marL="285750" indent="-285750">
              <a:buFont typeface="Wingdings" panose="05000000000000000000" pitchFamily="2" charset="2"/>
              <a:buChar char="q"/>
            </a:pPr>
            <a:r>
              <a:rPr lang="pt-BR" dirty="0" err="1"/>
              <a:t>Commit</a:t>
            </a:r>
            <a:r>
              <a:rPr lang="pt-BR" dirty="0"/>
              <a:t> </a:t>
            </a:r>
            <a:r>
              <a:rPr lang="pt-BR" dirty="0" err="1"/>
              <a:t>related</a:t>
            </a:r>
            <a:r>
              <a:rPr lang="pt-BR" dirty="0"/>
              <a:t> </a:t>
            </a:r>
            <a:r>
              <a:rPr lang="pt-BR" dirty="0" err="1"/>
              <a:t>changes</a:t>
            </a:r>
            <a:endParaRPr lang="pt-BR" dirty="0"/>
          </a:p>
          <a:p>
            <a:pPr marL="285750" indent="-285750">
              <a:buFont typeface="Wingdings" panose="05000000000000000000" pitchFamily="2" charset="2"/>
              <a:buChar char="q"/>
            </a:pPr>
            <a:r>
              <a:rPr lang="pt-BR" dirty="0" err="1"/>
              <a:t>Commit</a:t>
            </a:r>
            <a:r>
              <a:rPr lang="pt-BR" dirty="0"/>
              <a:t> </a:t>
            </a:r>
            <a:r>
              <a:rPr lang="pt-BR" dirty="0" err="1"/>
              <a:t>often</a:t>
            </a:r>
            <a:endParaRPr lang="pt-BR" dirty="0"/>
          </a:p>
          <a:p>
            <a:pPr marL="285750" indent="-285750">
              <a:buFont typeface="Wingdings" panose="05000000000000000000" pitchFamily="2" charset="2"/>
              <a:buChar char="q"/>
            </a:pPr>
            <a:r>
              <a:rPr lang="pt-BR" dirty="0" err="1"/>
              <a:t>Don’t</a:t>
            </a:r>
            <a:r>
              <a:rPr lang="pt-BR" dirty="0"/>
              <a:t> </a:t>
            </a:r>
            <a:r>
              <a:rPr lang="pt-BR" dirty="0" err="1"/>
              <a:t>commit</a:t>
            </a:r>
            <a:r>
              <a:rPr lang="pt-BR" dirty="0"/>
              <a:t> </a:t>
            </a:r>
            <a:r>
              <a:rPr lang="pt-BR" dirty="0" err="1"/>
              <a:t>Half-Done</a:t>
            </a:r>
            <a:r>
              <a:rPr lang="pt-BR" dirty="0"/>
              <a:t> </a:t>
            </a:r>
            <a:r>
              <a:rPr lang="pt-BR" dirty="0" err="1"/>
              <a:t>Work</a:t>
            </a:r>
            <a:endParaRPr lang="pt-BR" dirty="0"/>
          </a:p>
          <a:p>
            <a:pPr marL="285750" indent="-285750">
              <a:buFont typeface="Wingdings" panose="05000000000000000000" pitchFamily="2" charset="2"/>
              <a:buChar char="q"/>
            </a:pPr>
            <a:r>
              <a:rPr lang="pt-BR" dirty="0"/>
              <a:t>Test </a:t>
            </a:r>
            <a:r>
              <a:rPr lang="pt-BR" dirty="0" err="1"/>
              <a:t>before</a:t>
            </a:r>
            <a:r>
              <a:rPr lang="pt-BR" dirty="0"/>
              <a:t> </a:t>
            </a:r>
            <a:r>
              <a:rPr lang="pt-BR" dirty="0" err="1"/>
              <a:t>you</a:t>
            </a:r>
            <a:r>
              <a:rPr lang="pt-BR" dirty="0"/>
              <a:t> </a:t>
            </a:r>
            <a:r>
              <a:rPr lang="pt-BR" dirty="0" err="1"/>
              <a:t>commit</a:t>
            </a:r>
            <a:endParaRPr lang="pt-BR" dirty="0"/>
          </a:p>
          <a:p>
            <a:pPr marL="285750" indent="-285750">
              <a:buFont typeface="Wingdings" panose="05000000000000000000" pitchFamily="2" charset="2"/>
              <a:buChar char="q"/>
            </a:pPr>
            <a:r>
              <a:rPr lang="pt-BR" dirty="0"/>
              <a:t>Write </a:t>
            </a:r>
            <a:r>
              <a:rPr lang="pt-BR" dirty="0" err="1"/>
              <a:t>good</a:t>
            </a:r>
            <a:r>
              <a:rPr lang="pt-BR" dirty="0"/>
              <a:t> </a:t>
            </a:r>
            <a:r>
              <a:rPr lang="pt-BR" dirty="0" err="1"/>
              <a:t>commit</a:t>
            </a:r>
            <a:r>
              <a:rPr lang="pt-BR" dirty="0"/>
              <a:t> </a:t>
            </a:r>
            <a:r>
              <a:rPr lang="pt-BR" dirty="0" err="1"/>
              <a:t>messages</a:t>
            </a:r>
            <a:r>
              <a:rPr lang="pt-BR" dirty="0"/>
              <a:t>: The </a:t>
            </a:r>
            <a:r>
              <a:rPr lang="pt-BR" dirty="0" err="1"/>
              <a:t>messages</a:t>
            </a:r>
            <a:r>
              <a:rPr lang="pt-BR" dirty="0"/>
              <a:t> SHOULD </a:t>
            </a:r>
            <a:r>
              <a:rPr lang="pt-BR" dirty="0" err="1"/>
              <a:t>say</a:t>
            </a:r>
            <a:r>
              <a:rPr lang="pt-BR" dirty="0"/>
              <a:t> </a:t>
            </a:r>
            <a:r>
              <a:rPr lang="pt-BR" dirty="0" err="1"/>
              <a:t>what</a:t>
            </a:r>
            <a:r>
              <a:rPr lang="pt-BR" dirty="0"/>
              <a:t> </a:t>
            </a:r>
            <a:r>
              <a:rPr lang="pt-BR" dirty="0" err="1"/>
              <a:t>your</a:t>
            </a:r>
            <a:r>
              <a:rPr lang="pt-BR" dirty="0"/>
              <a:t> </a:t>
            </a:r>
            <a:r>
              <a:rPr lang="pt-BR" dirty="0" err="1"/>
              <a:t>commit</a:t>
            </a:r>
            <a:r>
              <a:rPr lang="pt-BR" dirty="0"/>
              <a:t> </a:t>
            </a:r>
            <a:r>
              <a:rPr lang="pt-BR" dirty="0" err="1"/>
              <a:t>done</a:t>
            </a:r>
            <a:endParaRPr lang="pt-BR" dirty="0"/>
          </a:p>
          <a:p>
            <a:pPr marL="742950" lvl="1" indent="-285750" algn="just">
              <a:buFont typeface="Wingdings" panose="05000000000000000000" pitchFamily="2" charset="2"/>
              <a:buChar char="q"/>
            </a:pPr>
            <a:r>
              <a:rPr lang="pt-BR" dirty="0"/>
              <a:t>DONT’T </a:t>
            </a:r>
            <a:r>
              <a:rPr lang="pt-BR" dirty="0" err="1"/>
              <a:t>commit</a:t>
            </a:r>
            <a:r>
              <a:rPr lang="pt-BR" dirty="0"/>
              <a:t> </a:t>
            </a:r>
            <a:r>
              <a:rPr lang="pt-BR" dirty="0" err="1"/>
              <a:t>messages</a:t>
            </a:r>
            <a:r>
              <a:rPr lang="pt-BR" dirty="0"/>
              <a:t> </a:t>
            </a:r>
            <a:r>
              <a:rPr lang="pt-BR" dirty="0" err="1"/>
              <a:t>like</a:t>
            </a:r>
            <a:r>
              <a:rPr lang="pt-BR" dirty="0"/>
              <a:t>: “I </a:t>
            </a:r>
            <a:r>
              <a:rPr lang="pt-BR" dirty="0" err="1"/>
              <a:t>change</a:t>
            </a:r>
            <a:r>
              <a:rPr lang="pt-BR" dirty="0"/>
              <a:t> </a:t>
            </a:r>
            <a:r>
              <a:rPr lang="pt-BR" dirty="0" err="1"/>
              <a:t>the</a:t>
            </a:r>
            <a:r>
              <a:rPr lang="pt-BR" dirty="0"/>
              <a:t> </a:t>
            </a:r>
            <a:r>
              <a:rPr lang="pt-BR" dirty="0" err="1"/>
              <a:t>class</a:t>
            </a:r>
            <a:r>
              <a:rPr lang="pt-BR" dirty="0"/>
              <a:t> MyClass.java”. </a:t>
            </a:r>
            <a:r>
              <a:rPr lang="pt-BR" dirty="0" err="1"/>
              <a:t>Obviously</a:t>
            </a:r>
            <a:r>
              <a:rPr lang="pt-BR" dirty="0"/>
              <a:t> </a:t>
            </a:r>
            <a:r>
              <a:rPr lang="pt-BR" dirty="0" err="1"/>
              <a:t>you</a:t>
            </a:r>
            <a:r>
              <a:rPr lang="pt-BR" dirty="0"/>
              <a:t> </a:t>
            </a:r>
            <a:r>
              <a:rPr lang="pt-BR" dirty="0" err="1"/>
              <a:t>change</a:t>
            </a:r>
            <a:r>
              <a:rPr lang="pt-BR" dirty="0"/>
              <a:t> it. </a:t>
            </a:r>
            <a:r>
              <a:rPr lang="pt-BR" dirty="0" err="1"/>
              <a:t>You</a:t>
            </a:r>
            <a:r>
              <a:rPr lang="pt-BR" dirty="0"/>
              <a:t> are </a:t>
            </a:r>
            <a:r>
              <a:rPr lang="pt-BR" dirty="0" err="1"/>
              <a:t>commiting</a:t>
            </a:r>
            <a:r>
              <a:rPr lang="pt-BR" dirty="0"/>
              <a:t> it, </a:t>
            </a:r>
            <a:r>
              <a:rPr lang="pt-BR" dirty="0" err="1"/>
              <a:t>han</a:t>
            </a:r>
            <a:r>
              <a:rPr lang="pt-BR" dirty="0"/>
              <a:t>? </a:t>
            </a:r>
            <a:r>
              <a:rPr lang="pt-BR" dirty="0" err="1"/>
              <a:t>What</a:t>
            </a:r>
            <a:r>
              <a:rPr lang="pt-BR" dirty="0"/>
              <a:t> </a:t>
            </a:r>
            <a:r>
              <a:rPr lang="pt-BR" dirty="0" err="1"/>
              <a:t>did</a:t>
            </a:r>
            <a:r>
              <a:rPr lang="pt-BR" dirty="0"/>
              <a:t> </a:t>
            </a:r>
            <a:r>
              <a:rPr lang="pt-BR" dirty="0" err="1"/>
              <a:t>you</a:t>
            </a:r>
            <a:r>
              <a:rPr lang="pt-BR" dirty="0"/>
              <a:t> </a:t>
            </a:r>
            <a:r>
              <a:rPr lang="pt-BR" dirty="0" err="1"/>
              <a:t>change</a:t>
            </a:r>
            <a:r>
              <a:rPr lang="pt-BR" dirty="0"/>
              <a:t>?</a:t>
            </a:r>
          </a:p>
        </p:txBody>
      </p:sp>
    </p:spTree>
    <p:extLst>
      <p:ext uri="{BB962C8B-B14F-4D97-AF65-F5344CB8AC3E}">
        <p14:creationId xmlns:p14="http://schemas.microsoft.com/office/powerpoint/2010/main" val="206254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BEST PRACTICES: </a:t>
            </a:r>
            <a:r>
              <a:rPr lang="en-US" sz="3000" spc="-1" dirty="0" err="1">
                <a:latin typeface="Arial Rounded MT Bold" panose="020F0704030504030204" pitchFamily="34" charset="0"/>
              </a:rPr>
              <a:t>Git</a:t>
            </a:r>
            <a:r>
              <a:rPr lang="en-US" sz="3000" spc="-1" dirty="0">
                <a:latin typeface="Arial Rounded MT Bold" panose="020F0704030504030204" pitchFamily="34" charset="0"/>
              </a:rPr>
              <a:t> Best Practices</a:t>
            </a:r>
            <a:endParaRPr lang="en-US" sz="3000" dirty="0">
              <a:latin typeface="Arial Rounded MT Bold" panose="020F0704030504030204" pitchFamily="34" charset="0"/>
            </a:endParaRPr>
          </a:p>
        </p:txBody>
      </p:sp>
      <p:pic>
        <p:nvPicPr>
          <p:cNvPr id="1026" name="Picture 2" descr="http://media.w3guy.com/wp-content/uploads/2015/02/g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61" y="164737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3570514" y="1647372"/>
            <a:ext cx="5115926" cy="923330"/>
          </a:xfrm>
          <a:prstGeom prst="rect">
            <a:avLst/>
          </a:prstGeom>
          <a:noFill/>
        </p:spPr>
        <p:txBody>
          <a:bodyPr wrap="square" rtlCol="0">
            <a:spAutoFit/>
          </a:bodyPr>
          <a:lstStyle/>
          <a:p>
            <a:pPr marL="285750" indent="-285750">
              <a:buFont typeface="Wingdings" panose="05000000000000000000" pitchFamily="2" charset="2"/>
              <a:buChar char="q"/>
            </a:pPr>
            <a:r>
              <a:rPr lang="pt-BR" dirty="0" err="1"/>
              <a:t>Version</a:t>
            </a:r>
            <a:r>
              <a:rPr lang="pt-BR" dirty="0"/>
              <a:t> </a:t>
            </a:r>
            <a:r>
              <a:rPr lang="pt-BR" dirty="0" err="1"/>
              <a:t>control</a:t>
            </a:r>
            <a:r>
              <a:rPr lang="pt-BR" dirty="0"/>
              <a:t> </a:t>
            </a:r>
            <a:r>
              <a:rPr lang="pt-BR" dirty="0" err="1"/>
              <a:t>is</a:t>
            </a:r>
            <a:r>
              <a:rPr lang="pt-BR" dirty="0"/>
              <a:t> </a:t>
            </a:r>
            <a:r>
              <a:rPr lang="pt-BR" dirty="0" err="1"/>
              <a:t>not</a:t>
            </a:r>
            <a:r>
              <a:rPr lang="pt-BR" dirty="0"/>
              <a:t> a Backup System!!!</a:t>
            </a:r>
          </a:p>
          <a:p>
            <a:pPr marL="285750" indent="-285750">
              <a:buFont typeface="Wingdings" panose="05000000000000000000" pitchFamily="2" charset="2"/>
              <a:buChar char="q"/>
            </a:pPr>
            <a:r>
              <a:rPr lang="pt-BR" dirty="0" err="1"/>
              <a:t>User</a:t>
            </a:r>
            <a:r>
              <a:rPr lang="pt-BR" dirty="0"/>
              <a:t> workflows, </a:t>
            </a:r>
            <a:r>
              <a:rPr lang="pt-BR" dirty="0" err="1"/>
              <a:t>branch</a:t>
            </a:r>
            <a:r>
              <a:rPr lang="pt-BR" dirty="0"/>
              <a:t> more ONLY IF REALY NECESSARY!</a:t>
            </a:r>
          </a:p>
        </p:txBody>
      </p:sp>
      <p:sp>
        <p:nvSpPr>
          <p:cNvPr id="2" name="CaixaDeTexto 1"/>
          <p:cNvSpPr txBox="1"/>
          <p:nvPr/>
        </p:nvSpPr>
        <p:spPr>
          <a:xfrm>
            <a:off x="4513982" y="3076122"/>
            <a:ext cx="3228989" cy="95410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pt-BR" sz="2800" dirty="0"/>
              <a:t>MAKE ATOMIC COMMITS!!!</a:t>
            </a:r>
          </a:p>
        </p:txBody>
      </p:sp>
    </p:spTree>
    <p:extLst>
      <p:ext uri="{BB962C8B-B14F-4D97-AF65-F5344CB8AC3E}">
        <p14:creationId xmlns:p14="http://schemas.microsoft.com/office/powerpoint/2010/main" val="231161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normAutofit fontScale="90000"/>
          </a:bodyPr>
          <a:lstStyle/>
          <a:p>
            <a:r>
              <a:rPr lang="en-US" sz="3000" spc="-1" dirty="0">
                <a:latin typeface="Arial Rounded MT Bold" panose="020F0704030504030204" pitchFamily="34" charset="0"/>
              </a:rPr>
              <a:t>BEST PRACTICES: WHY ATOMIC COMMITS</a:t>
            </a:r>
            <a:endParaRPr lang="en-US" sz="3000" dirty="0">
              <a:latin typeface="Arial Rounded MT Bold" panose="020F0704030504030204" pitchFamily="34" charset="0"/>
            </a:endParaRPr>
          </a:p>
        </p:txBody>
      </p:sp>
      <p:sp>
        <p:nvSpPr>
          <p:cNvPr id="4" name="CaixaDeTexto 3"/>
          <p:cNvSpPr txBox="1"/>
          <p:nvPr/>
        </p:nvSpPr>
        <p:spPr>
          <a:xfrm>
            <a:off x="3106057" y="1255486"/>
            <a:ext cx="5115926" cy="3693319"/>
          </a:xfrm>
          <a:prstGeom prst="rect">
            <a:avLst/>
          </a:prstGeom>
          <a:noFill/>
        </p:spPr>
        <p:txBody>
          <a:bodyPr wrap="square" rtlCol="0">
            <a:spAutoFit/>
          </a:bodyPr>
          <a:lstStyle/>
          <a:p>
            <a:r>
              <a:rPr lang="en-US" b="1" dirty="0"/>
              <a:t>WHAT IS IT?</a:t>
            </a:r>
          </a:p>
          <a:p>
            <a:pPr marL="285750" indent="-285750">
              <a:buFont typeface="Wingdings" panose="05000000000000000000" pitchFamily="2" charset="2"/>
              <a:buChar char="v"/>
            </a:pPr>
            <a:r>
              <a:rPr lang="en-US" dirty="0"/>
              <a:t>Commit each fix or task as a separate change</a:t>
            </a:r>
          </a:p>
          <a:p>
            <a:pPr marL="285750" indent="-285750">
              <a:buFont typeface="Wingdings" panose="05000000000000000000" pitchFamily="2" charset="2"/>
              <a:buChar char="v"/>
            </a:pPr>
            <a:r>
              <a:rPr lang="en-US" dirty="0"/>
              <a:t>Only commit when a block of work is complete</a:t>
            </a:r>
          </a:p>
          <a:p>
            <a:pPr marL="285750" indent="-285750">
              <a:buFont typeface="Wingdings" panose="05000000000000000000" pitchFamily="2" charset="2"/>
              <a:buChar char="v"/>
            </a:pPr>
            <a:r>
              <a:rPr lang="en-US" dirty="0"/>
              <a:t>Commit each layout change separately</a:t>
            </a:r>
          </a:p>
          <a:p>
            <a:pPr marL="285750" indent="-285750">
              <a:buFont typeface="Wingdings" panose="05000000000000000000" pitchFamily="2" charset="2"/>
              <a:buChar char="v"/>
            </a:pPr>
            <a:r>
              <a:rPr lang="en-US" dirty="0"/>
              <a:t>Joint commit for layout file, code behind file, and additional resources</a:t>
            </a:r>
          </a:p>
          <a:p>
            <a:r>
              <a:rPr lang="en-US" b="1" dirty="0"/>
              <a:t>Benefits</a:t>
            </a:r>
          </a:p>
          <a:p>
            <a:pPr marL="285750" indent="-285750">
              <a:buFont typeface="Wingdings" panose="05000000000000000000" pitchFamily="2" charset="2"/>
              <a:buChar char="v"/>
            </a:pPr>
            <a:r>
              <a:rPr lang="en-US" dirty="0"/>
              <a:t>Easy to roll back without affecting other changes</a:t>
            </a:r>
          </a:p>
          <a:p>
            <a:pPr marL="285750" indent="-285750">
              <a:buFont typeface="Wingdings" panose="05000000000000000000" pitchFamily="2" charset="2"/>
              <a:buChar char="v"/>
            </a:pPr>
            <a:r>
              <a:rPr lang="en-US" dirty="0"/>
              <a:t>Easy to make other changes on the fly</a:t>
            </a:r>
          </a:p>
          <a:p>
            <a:pPr marL="285750" indent="-285750">
              <a:buFont typeface="Wingdings" panose="05000000000000000000" pitchFamily="2" charset="2"/>
              <a:buChar char="v"/>
            </a:pPr>
            <a:r>
              <a:rPr lang="en-US" dirty="0"/>
              <a:t>Easy to merge features to other branches</a:t>
            </a:r>
          </a:p>
        </p:txBody>
      </p:sp>
      <p:pic>
        <p:nvPicPr>
          <p:cNvPr id="2050" name="Picture 2" descr="http://www.chem4kids.com/files/art/atom-intro-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1" y="2525486"/>
            <a:ext cx="2775192" cy="94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33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normAutofit fontScale="90000"/>
          </a:bodyPr>
          <a:lstStyle/>
          <a:p>
            <a:r>
              <a:rPr lang="en-US" sz="3000" spc="-1" dirty="0">
                <a:latin typeface="Arial Rounded MT Bold" panose="020F0704030504030204" pitchFamily="34" charset="0"/>
              </a:rPr>
              <a:t>BEST PRACTICES: WHY ATOMIC COMMITS</a:t>
            </a:r>
            <a:endParaRPr lang="en-US" sz="3000" dirty="0">
              <a:latin typeface="Arial Rounded MT Bold" panose="020F0704030504030204" pitchFamily="34" charset="0"/>
            </a:endParaRPr>
          </a:p>
        </p:txBody>
      </p:sp>
      <p:sp>
        <p:nvSpPr>
          <p:cNvPr id="2" name="CaixaDeTexto 1"/>
          <p:cNvSpPr txBox="1"/>
          <p:nvPr/>
        </p:nvSpPr>
        <p:spPr>
          <a:xfrm>
            <a:off x="333829" y="1349829"/>
            <a:ext cx="8352611" cy="3539430"/>
          </a:xfrm>
          <a:prstGeom prst="rect">
            <a:avLst/>
          </a:prstGeom>
          <a:noFill/>
        </p:spPr>
        <p:txBody>
          <a:bodyPr wrap="square" rtlCol="0">
            <a:spAutoFit/>
          </a:bodyPr>
          <a:lstStyle/>
          <a:p>
            <a:pPr marL="285750" indent="-285750">
              <a:buFont typeface="Wingdings" panose="05000000000000000000" pitchFamily="2" charset="2"/>
              <a:buChar char="q"/>
            </a:pPr>
            <a:r>
              <a:rPr lang="pt-BR" sz="1400" dirty="0"/>
              <a:t>Barney B.</a:t>
            </a:r>
          </a:p>
          <a:p>
            <a:endParaRPr lang="pt-BR" sz="1400" dirty="0"/>
          </a:p>
          <a:p>
            <a:r>
              <a:rPr lang="pt-BR" sz="1400" dirty="0">
                <a:hlinkClick r:id="rId2"/>
              </a:rPr>
              <a:t>http://www.barneyb.com/barneyblog/2006/01/27/atomic-commits-to-version-control/</a:t>
            </a:r>
            <a:endParaRPr lang="pt-BR" sz="1400" dirty="0"/>
          </a:p>
          <a:p>
            <a:endParaRPr lang="pt-BR" sz="1400" dirty="0"/>
          </a:p>
          <a:p>
            <a:pPr marL="285750" indent="-285750">
              <a:buFont typeface="Wingdings" panose="05000000000000000000" pitchFamily="2" charset="2"/>
              <a:buChar char="q"/>
            </a:pPr>
            <a:r>
              <a:rPr lang="pt-BR" sz="1400" dirty="0" err="1"/>
              <a:t>Conifer</a:t>
            </a:r>
            <a:endParaRPr lang="pt-BR" sz="1400" dirty="0"/>
          </a:p>
          <a:p>
            <a:endParaRPr lang="pt-BR" sz="1400" dirty="0"/>
          </a:p>
          <a:p>
            <a:r>
              <a:rPr lang="pt-BR" sz="1400" dirty="0">
                <a:hlinkClick r:id="rId3"/>
              </a:rPr>
              <a:t>http://www.conifersystems.com/2008/11/05/the-benefits-of-small-commits/</a:t>
            </a:r>
            <a:endParaRPr lang="pt-BR" sz="1400" dirty="0"/>
          </a:p>
          <a:p>
            <a:endParaRPr lang="pt-BR" sz="1400" dirty="0"/>
          </a:p>
          <a:p>
            <a:pPr marL="285750" indent="-285750">
              <a:buFont typeface="Wingdings" panose="05000000000000000000" pitchFamily="2" charset="2"/>
              <a:buChar char="q"/>
            </a:pPr>
            <a:r>
              <a:rPr lang="pt-BR" sz="1400" dirty="0" err="1"/>
              <a:t>Medium</a:t>
            </a:r>
            <a:endParaRPr lang="pt-BR" sz="1400" dirty="0"/>
          </a:p>
          <a:p>
            <a:pPr marL="285750" indent="-285750">
              <a:buFont typeface="Wingdings" panose="05000000000000000000" pitchFamily="2" charset="2"/>
              <a:buChar char="q"/>
            </a:pPr>
            <a:endParaRPr lang="pt-BR" sz="1400" dirty="0"/>
          </a:p>
          <a:p>
            <a:r>
              <a:rPr lang="pt-BR" sz="1400" dirty="0">
                <a:hlinkClick r:id="rId4"/>
              </a:rPr>
              <a:t>https://medium.com/@fagnerbrack/one-commit-one-change-3d10b10cebbf#.cmpa6lwpm</a:t>
            </a:r>
            <a:endParaRPr lang="pt-BR" sz="1400" dirty="0"/>
          </a:p>
          <a:p>
            <a:endParaRPr lang="pt-BR" sz="1400" dirty="0"/>
          </a:p>
          <a:p>
            <a:pPr marL="285750" indent="-285750">
              <a:buFont typeface="Wingdings" panose="05000000000000000000" pitchFamily="2" charset="2"/>
              <a:buChar char="q"/>
            </a:pPr>
            <a:r>
              <a:rPr lang="pt-BR" sz="1400" dirty="0"/>
              <a:t>GitHub</a:t>
            </a:r>
          </a:p>
          <a:p>
            <a:pPr marL="285750" indent="-285750">
              <a:buFont typeface="Wingdings" panose="05000000000000000000" pitchFamily="2" charset="2"/>
              <a:buChar char="q"/>
            </a:pPr>
            <a:endParaRPr lang="pt-BR" sz="1400" dirty="0"/>
          </a:p>
          <a:p>
            <a:r>
              <a:rPr lang="pt-BR" sz="1400" dirty="0">
                <a:hlinkClick r:id="rId5"/>
              </a:rPr>
              <a:t>https://gist.github.com/SethRobertson/1540906/68feeabfe906ec1eb893e4fa45f402795ed6e62c</a:t>
            </a:r>
            <a:endParaRPr lang="pt-BR" sz="1400" dirty="0"/>
          </a:p>
          <a:p>
            <a:endParaRPr lang="pt-BR" sz="1400" dirty="0"/>
          </a:p>
        </p:txBody>
      </p:sp>
    </p:spTree>
    <p:extLst>
      <p:ext uri="{BB962C8B-B14F-4D97-AF65-F5344CB8AC3E}">
        <p14:creationId xmlns:p14="http://schemas.microsoft.com/office/powerpoint/2010/main" val="2167067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BIBLIOGRAPHY</a:t>
            </a:r>
            <a:endParaRPr lang="en-US" sz="3000" dirty="0">
              <a:latin typeface="Arial Rounded MT Bold" panose="020F0704030504030204" pitchFamily="34" charset="0"/>
            </a:endParaRPr>
          </a:p>
        </p:txBody>
      </p:sp>
      <p:sp>
        <p:nvSpPr>
          <p:cNvPr id="167" name="TextShape 2"/>
          <p:cNvSpPr txBox="1"/>
          <p:nvPr/>
        </p:nvSpPr>
        <p:spPr>
          <a:xfrm>
            <a:off x="215900" y="1224000"/>
            <a:ext cx="8640100" cy="3779800"/>
          </a:xfrm>
          <a:prstGeom prst="rect">
            <a:avLst/>
          </a:prstGeom>
          <a:noFill/>
          <a:ln>
            <a:noFill/>
          </a:ln>
        </p:spPr>
        <p:txBody>
          <a:bodyPr lIns="90000" tIns="45000" rIns="90000" bIns="45000"/>
          <a:lstStyle/>
          <a:p>
            <a:pPr marL="285750" indent="-285750">
              <a:buFont typeface="Wingdings" panose="05000000000000000000" pitchFamily="2" charset="2"/>
              <a:buChar char="q"/>
            </a:pPr>
            <a:r>
              <a:rPr lang="pt-BR" sz="1400" spc="-1" dirty="0">
                <a:latin typeface="Quicksand"/>
                <a:hlinkClick r:id="rId2"/>
              </a:rPr>
              <a:t>https://sourcemaking.com/design_patterns</a:t>
            </a:r>
            <a:endParaRPr sz="1600" dirty="0">
              <a:latin typeface="Quicksand"/>
            </a:endParaRPr>
          </a:p>
          <a:p>
            <a:pPr marL="285750" indent="-285750">
              <a:buFont typeface="Wingdings" panose="05000000000000000000" pitchFamily="2" charset="2"/>
              <a:buChar char="q"/>
            </a:pPr>
            <a:r>
              <a:rPr lang="pt-BR" sz="1400" spc="-1" dirty="0">
                <a:latin typeface="Quicksand"/>
                <a:hlinkClick r:id="rId3"/>
              </a:rPr>
              <a:t>https://en.wikibooks.org/wiki/Introduction_to_Software_Engineering/Architecture/Design_Patterns</a:t>
            </a:r>
            <a:endParaRPr sz="1600" dirty="0">
              <a:latin typeface="Quicksand"/>
            </a:endParaRPr>
          </a:p>
          <a:p>
            <a:pPr marL="285750" indent="-285750">
              <a:buFont typeface="Wingdings" panose="05000000000000000000" pitchFamily="2" charset="2"/>
              <a:buChar char="q"/>
            </a:pPr>
            <a:r>
              <a:rPr lang="pt-BR" sz="1400" spc="-1" dirty="0" err="1">
                <a:latin typeface="Quicksand"/>
              </a:rPr>
              <a:t>Bagmar</a:t>
            </a:r>
            <a:r>
              <a:rPr lang="pt-BR" sz="1400" spc="-1" dirty="0">
                <a:latin typeface="Quicksand"/>
              </a:rPr>
              <a:t> </a:t>
            </a:r>
            <a:r>
              <a:rPr lang="pt-BR" sz="1400" spc="-1" dirty="0" err="1">
                <a:latin typeface="Quicksand"/>
              </a:rPr>
              <a:t>Anand</a:t>
            </a:r>
            <a:r>
              <a:rPr lang="pt-BR" sz="1400" spc="-1" dirty="0">
                <a:latin typeface="Quicksand"/>
              </a:rPr>
              <a:t> - </a:t>
            </a:r>
            <a:r>
              <a:rPr lang="pt-BR" sz="1400" spc="-1" dirty="0">
                <a:latin typeface="Quicksand"/>
                <a:hlinkClick r:id="rId4"/>
              </a:rPr>
              <a:t>http://pt.slideshare.net/abagmar/test-automation-principles-and-practices</a:t>
            </a:r>
            <a:endParaRPr sz="1600" dirty="0">
              <a:latin typeface="Quicksand"/>
            </a:endParaRPr>
          </a:p>
          <a:p>
            <a:pPr marL="285750" indent="-285750">
              <a:buFont typeface="Wingdings" panose="05000000000000000000" pitchFamily="2" charset="2"/>
              <a:buChar char="q"/>
            </a:pPr>
            <a:r>
              <a:rPr lang="pt-BR" sz="1400" spc="-1" dirty="0" err="1">
                <a:latin typeface="Quicksand"/>
              </a:rPr>
              <a:t>Bagmar</a:t>
            </a:r>
            <a:r>
              <a:rPr lang="pt-BR" sz="1400" spc="-1" dirty="0">
                <a:latin typeface="Quicksand"/>
              </a:rPr>
              <a:t> </a:t>
            </a:r>
            <a:r>
              <a:rPr lang="pt-BR" sz="1400" spc="-1" dirty="0" err="1">
                <a:latin typeface="Quicksand"/>
              </a:rPr>
              <a:t>Anand</a:t>
            </a:r>
            <a:r>
              <a:rPr lang="pt-BR" sz="1400" spc="-1" dirty="0">
                <a:latin typeface="Quicksand"/>
              </a:rPr>
              <a:t> - </a:t>
            </a:r>
            <a:r>
              <a:rPr lang="pt-BR" sz="1400" spc="-1" dirty="0">
                <a:latin typeface="Quicksand"/>
                <a:hlinkClick r:id="rId5"/>
              </a:rPr>
              <a:t>http://pt.slideshare.net/abagmar/patterns-in-test-automation</a:t>
            </a:r>
            <a:endParaRPr sz="1600" dirty="0">
              <a:latin typeface="Quicksand"/>
            </a:endParaRPr>
          </a:p>
          <a:p>
            <a:pPr marL="285750" indent="-285750">
              <a:buFont typeface="Wingdings" panose="05000000000000000000" pitchFamily="2" charset="2"/>
              <a:buChar char="q"/>
            </a:pPr>
            <a:r>
              <a:rPr lang="pt-BR" sz="1400" spc="-1" dirty="0">
                <a:latin typeface="Quicksand"/>
              </a:rPr>
              <a:t>Martin Fowler - </a:t>
            </a:r>
            <a:r>
              <a:rPr lang="pt-BR" sz="1400" spc="-1" dirty="0">
                <a:latin typeface="Quicksand"/>
                <a:hlinkClick r:id="rId6"/>
              </a:rPr>
              <a:t>http://martinfowler.com/bliki/TestPyramid.html</a:t>
            </a:r>
            <a:endParaRPr lang="pt-BR" sz="1400" spc="-1" dirty="0">
              <a:latin typeface="Quicksand"/>
            </a:endParaRPr>
          </a:p>
          <a:p>
            <a:pPr marL="285750" indent="-285750">
              <a:buFont typeface="Wingdings" panose="05000000000000000000" pitchFamily="2" charset="2"/>
              <a:buChar char="q"/>
            </a:pPr>
            <a:r>
              <a:rPr lang="pt-BR" sz="1600" spc="-1" dirty="0">
                <a:latin typeface="Quicksand"/>
              </a:rPr>
              <a:t>Martin Fowler - </a:t>
            </a:r>
            <a:r>
              <a:rPr lang="pt-BR" sz="1600" spc="-1" dirty="0">
                <a:latin typeface="Quicksand"/>
                <a:hlinkClick r:id="rId7"/>
              </a:rPr>
              <a:t>http://www.martinfowler.com/articles/writingPatterns.html</a:t>
            </a:r>
            <a:endParaRPr lang="pt-BR" sz="1600" spc="-1" dirty="0">
              <a:latin typeface="Quicksand"/>
            </a:endParaRPr>
          </a:p>
          <a:p>
            <a:pPr marL="285750" indent="-285750">
              <a:buFont typeface="Wingdings" panose="05000000000000000000" pitchFamily="2" charset="2"/>
              <a:buChar char="q"/>
            </a:pPr>
            <a:r>
              <a:rPr lang="pt-BR" sz="1600" spc="-1" dirty="0">
                <a:latin typeface="Quicksand"/>
              </a:rPr>
              <a:t>Martin Fowler - </a:t>
            </a:r>
            <a:r>
              <a:rPr lang="pt-BR" sz="1600" spc="-1" dirty="0">
                <a:latin typeface="Quicksand"/>
                <a:hlinkClick r:id="rId8"/>
              </a:rPr>
              <a:t>http://martinfowler.com/bliki/PageObject.html</a:t>
            </a:r>
            <a:endParaRPr lang="pt-BR" sz="1600" dirty="0">
              <a:latin typeface="Quicksand"/>
            </a:endParaRPr>
          </a:p>
          <a:p>
            <a:pPr marL="285750" indent="-285750">
              <a:buFont typeface="Wingdings" panose="05000000000000000000" pitchFamily="2" charset="2"/>
              <a:buChar char="q"/>
            </a:pPr>
            <a:r>
              <a:rPr lang="pt-BR" sz="1400" spc="-1" dirty="0" err="1">
                <a:latin typeface="Quicksand"/>
              </a:rPr>
              <a:t>SouceLabs</a:t>
            </a:r>
            <a:r>
              <a:rPr lang="pt-BR" sz="1400" spc="-1" dirty="0">
                <a:latin typeface="Quicksand"/>
              </a:rPr>
              <a:t> - </a:t>
            </a:r>
            <a:r>
              <a:rPr lang="pt-BR" sz="1400" spc="-1" dirty="0">
                <a:latin typeface="Quicksand"/>
                <a:hlinkClick r:id="rId9"/>
              </a:rPr>
              <a:t>https://saucelabs.com/resources/webinars/design-patterns-for-scalable-test-automation-with-selenium-webdriverio</a:t>
            </a:r>
            <a:endParaRPr sz="1600" dirty="0">
              <a:latin typeface="Quicksand"/>
            </a:endParaRPr>
          </a:p>
          <a:p>
            <a:pPr marL="285750" indent="-285750">
              <a:buFont typeface="Wingdings" panose="05000000000000000000" pitchFamily="2" charset="2"/>
              <a:buChar char="q"/>
            </a:pPr>
            <a:r>
              <a:rPr lang="pt-BR" sz="1400" spc="-1" dirty="0" err="1">
                <a:latin typeface="Quicksand"/>
              </a:rPr>
              <a:t>Lakshay</a:t>
            </a:r>
            <a:r>
              <a:rPr lang="pt-BR" sz="1400" spc="-1" dirty="0">
                <a:latin typeface="Quicksand"/>
              </a:rPr>
              <a:t> </a:t>
            </a:r>
            <a:r>
              <a:rPr lang="pt-BR" sz="1400" spc="-1" dirty="0" err="1">
                <a:latin typeface="Quicksand"/>
              </a:rPr>
              <a:t>Sharma</a:t>
            </a:r>
            <a:r>
              <a:rPr lang="pt-BR" sz="1400" spc="-1" dirty="0">
                <a:latin typeface="Quicksand"/>
              </a:rPr>
              <a:t> - </a:t>
            </a:r>
            <a:r>
              <a:rPr lang="pt-BR" sz="1400" spc="-1" dirty="0">
                <a:latin typeface="Quicksand"/>
                <a:hlinkClick r:id="rId10"/>
              </a:rPr>
              <a:t>http://toolsqa.com/selenium-webdriver/page-object-pattern-model-page-factory/</a:t>
            </a:r>
            <a:endParaRPr sz="1600" dirty="0">
              <a:latin typeface="Quicksand"/>
            </a:endParaRPr>
          </a:p>
          <a:p>
            <a:pPr marL="285750" indent="-285750">
              <a:buFont typeface="Wingdings" panose="05000000000000000000" pitchFamily="2" charset="2"/>
              <a:buChar char="q"/>
            </a:pPr>
            <a:r>
              <a:rPr lang="pt-BR" sz="1400" spc="-1" dirty="0">
                <a:latin typeface="Quicksand"/>
              </a:rPr>
              <a:t>Enzo </a:t>
            </a:r>
            <a:r>
              <a:rPr lang="pt-BR" sz="1400" spc="-1" dirty="0" err="1">
                <a:latin typeface="Quicksand"/>
              </a:rPr>
              <a:t>Seraphim</a:t>
            </a:r>
            <a:r>
              <a:rPr lang="pt-BR" sz="1400" spc="-1" dirty="0">
                <a:latin typeface="Quicksand"/>
              </a:rPr>
              <a:t> – </a:t>
            </a:r>
            <a:r>
              <a:rPr lang="pt-BR" sz="1400" spc="-1" dirty="0">
                <a:latin typeface="Quicksand"/>
                <a:hlinkClick r:id="rId11"/>
              </a:rPr>
              <a:t>seraphim@unifei.edu.br</a:t>
            </a:r>
            <a:endParaRPr sz="1600" dirty="0">
              <a:latin typeface="Quicksand"/>
            </a:endParaRPr>
          </a:p>
          <a:p>
            <a:pPr marL="285750" indent="-285750">
              <a:buFont typeface="Wingdings" panose="05000000000000000000" pitchFamily="2" charset="2"/>
              <a:buChar char="q"/>
            </a:pPr>
            <a:r>
              <a:rPr lang="pt-BR" sz="1400" spc="-1" dirty="0">
                <a:latin typeface="Quicksand"/>
              </a:rPr>
              <a:t>Peter </a:t>
            </a:r>
            <a:r>
              <a:rPr lang="pt-BR" sz="1400" spc="-1" dirty="0" err="1">
                <a:latin typeface="Quicksand"/>
              </a:rPr>
              <a:t>Norvig</a:t>
            </a:r>
            <a:r>
              <a:rPr lang="pt-BR" sz="1400" spc="-1" dirty="0">
                <a:latin typeface="Quicksand"/>
              </a:rPr>
              <a:t> - </a:t>
            </a:r>
            <a:r>
              <a:rPr lang="pt-BR" sz="1400" spc="-1" dirty="0">
                <a:latin typeface="Quicksand"/>
                <a:hlinkClick r:id="rId12"/>
              </a:rPr>
              <a:t>http://www.norvig.com/design-patterns/</a:t>
            </a:r>
            <a:endParaRPr sz="1600" dirty="0">
              <a:latin typeface="Quicksand"/>
            </a:endParaRPr>
          </a:p>
          <a:p>
            <a:pPr marL="285750" indent="-285750">
              <a:buFont typeface="Wingdings" panose="05000000000000000000" pitchFamily="2" charset="2"/>
              <a:buChar char="q"/>
            </a:pPr>
            <a:r>
              <a:rPr lang="pt-BR" sz="1400" spc="-1" dirty="0">
                <a:latin typeface="Quicksand"/>
              </a:rPr>
              <a:t>Paul Graham – </a:t>
            </a:r>
            <a:r>
              <a:rPr lang="pt-BR" sz="1400" spc="-1" dirty="0">
                <a:latin typeface="Quicksand"/>
                <a:hlinkClick r:id="rId13"/>
              </a:rPr>
              <a:t>http://www.paulgraham.com/icad.html</a:t>
            </a:r>
            <a:r>
              <a:rPr lang="pt-BR" sz="1400" spc="-1" dirty="0">
                <a:latin typeface="Quicksand"/>
              </a:rPr>
              <a:t>, “</a:t>
            </a:r>
            <a:r>
              <a:rPr lang="pt-BR" sz="1400" spc="-1" dirty="0" err="1">
                <a:latin typeface="Quicksand"/>
              </a:rPr>
              <a:t>Revange</a:t>
            </a:r>
            <a:r>
              <a:rPr lang="pt-BR" sz="1400" spc="-1" dirty="0">
                <a:latin typeface="Quicksand"/>
              </a:rPr>
              <a:t> </a:t>
            </a:r>
            <a:r>
              <a:rPr lang="pt-BR" sz="1400" spc="-1" dirty="0" err="1">
                <a:latin typeface="Quicksand"/>
              </a:rPr>
              <a:t>of</a:t>
            </a:r>
            <a:r>
              <a:rPr lang="pt-BR" sz="1400" spc="-1" dirty="0">
                <a:latin typeface="Quicksand"/>
              </a:rPr>
              <a:t> </a:t>
            </a:r>
            <a:r>
              <a:rPr lang="pt-BR" sz="1400" spc="-1" dirty="0" err="1">
                <a:latin typeface="Quicksand"/>
              </a:rPr>
              <a:t>Nerds</a:t>
            </a:r>
            <a:r>
              <a:rPr lang="pt-BR" sz="1400" spc="-1" dirty="0">
                <a:latin typeface="Quicksand"/>
              </a:rPr>
              <a:t>”</a:t>
            </a:r>
            <a:endParaRPr sz="1600" dirty="0">
              <a:latin typeface="Quicksand"/>
            </a:endParaRPr>
          </a:p>
        </p:txBody>
      </p:sp>
    </p:spTree>
    <p:extLst>
      <p:ext uri="{BB962C8B-B14F-4D97-AF65-F5344CB8AC3E}">
        <p14:creationId xmlns:p14="http://schemas.microsoft.com/office/powerpoint/2010/main" val="3350560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IN THE NEXT CHAPTER…</a:t>
            </a:r>
            <a:endParaRPr lang="en-US" sz="3000" dirty="0">
              <a:latin typeface="Arial Rounded MT Bold" panose="020F0704030504030204" pitchFamily="34" charset="0"/>
            </a:endParaRPr>
          </a:p>
        </p:txBody>
      </p:sp>
      <p:pic>
        <p:nvPicPr>
          <p:cNvPr id="2054" name="Picture 6" descr="http://cache.gawkerassets.com/assets/images/4/2010/12/frustrated-computer-programm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209964"/>
            <a:ext cx="5483225" cy="365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87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IN THE NEXT CHAPTER…</a:t>
            </a:r>
            <a:endParaRPr lang="en-US" sz="3000" dirty="0">
              <a:latin typeface="Arial Rounded MT Bold" panose="020F0704030504030204" pitchFamily="34" charset="0"/>
            </a:endParaRPr>
          </a:p>
        </p:txBody>
      </p:sp>
      <p:pic>
        <p:nvPicPr>
          <p:cNvPr id="8194" name="Picture 2" descr="https://thumbs.dreamstime.com/x/mad-programmer-47040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657" y="1291964"/>
            <a:ext cx="5394326" cy="360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224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orig13.deviantart.net/4e97/f/2008/071/1/b/keyboard_error_message_by_awq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4" y="1851082"/>
            <a:ext cx="4759325" cy="2033532"/>
          </a:xfrm>
          <a:prstGeom prst="rect">
            <a:avLst/>
          </a:prstGeom>
          <a:noFill/>
          <a:extLst>
            <a:ext uri="{909E8E84-426E-40DD-AFC4-6F175D3DCCD1}">
              <a14:hiddenFill xmlns:a14="http://schemas.microsoft.com/office/drawing/2010/main">
                <a:solidFill>
                  <a:srgbClr val="FFFFFF"/>
                </a:solidFill>
              </a14:hiddenFill>
            </a:ext>
          </a:extLst>
        </p:spPr>
      </p:pic>
      <p:sp>
        <p:nvSpPr>
          <p:cNvPr id="4" name="TextShape 1"/>
          <p:cNvSpPr txBox="1">
            <a:spLocks noGrp="1"/>
          </p:cNvSpPr>
          <p:nvPr>
            <p:ph type="title"/>
          </p:nvPr>
        </p:nvSpPr>
        <p:spPr>
          <a:prstGeom prst="rect">
            <a:avLst/>
          </a:prstGeom>
          <a:noFill/>
          <a:ln>
            <a:noFill/>
          </a:ln>
        </p:spPr>
        <p:txBody>
          <a:bodyPr lIns="0" tIns="0" rIns="0" bIns="0" anchor="ctr"/>
          <a:lstStyle/>
          <a:p>
            <a:r>
              <a:rPr lang="en-US" sz="3000" spc="-1" dirty="0">
                <a:latin typeface="Arial Rounded MT Bold" panose="020F0704030504030204" pitchFamily="34" charset="0"/>
              </a:rPr>
              <a:t>IN THE NEXT CHAPTER…</a:t>
            </a:r>
            <a:endParaRPr lang="en-US" sz="3000" dirty="0">
              <a:latin typeface="Arial Rounded MT Bold" panose="020F0704030504030204" pitchFamily="34" charset="0"/>
            </a:endParaRPr>
          </a:p>
        </p:txBody>
      </p:sp>
    </p:spTree>
    <p:extLst>
      <p:ext uri="{BB962C8B-B14F-4D97-AF65-F5344CB8AC3E}">
        <p14:creationId xmlns:p14="http://schemas.microsoft.com/office/powerpoint/2010/main" val="2818077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46404" y="1964267"/>
            <a:ext cx="7063740" cy="1041400"/>
          </a:xfrm>
        </p:spPr>
        <p:txBody>
          <a:bodyPr/>
          <a:lstStyle/>
          <a:p>
            <a:pPr algn="r"/>
            <a:r>
              <a:rPr lang="pt-BR" dirty="0" err="1"/>
              <a:t>Thank</a:t>
            </a:r>
            <a:r>
              <a:rPr lang="pt-BR" dirty="0"/>
              <a:t> </a:t>
            </a:r>
            <a:r>
              <a:rPr lang="pt-BR" dirty="0" err="1"/>
              <a:t>you</a:t>
            </a:r>
            <a:r>
              <a:rPr lang="pt-BR" dirty="0"/>
              <a:t>!</a:t>
            </a:r>
          </a:p>
        </p:txBody>
      </p:sp>
    </p:spTree>
    <p:extLst>
      <p:ext uri="{BB962C8B-B14F-4D97-AF65-F5344CB8AC3E}">
        <p14:creationId xmlns:p14="http://schemas.microsoft.com/office/powerpoint/2010/main" val="374121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200" y="111960"/>
            <a:ext cx="8229240" cy="856800"/>
          </a:xfrm>
          <a:prstGeom prst="rect">
            <a:avLst/>
          </a:prstGeom>
          <a:noFill/>
          <a:ln>
            <a:noFill/>
          </a:ln>
        </p:spPr>
        <p:txBody>
          <a:bodyPr anchor="ctr"/>
          <a:lstStyle/>
          <a:p>
            <a:pPr>
              <a:lnSpc>
                <a:spcPct val="100000"/>
              </a:lnSpc>
            </a:pPr>
            <a:r>
              <a:rPr lang="en-US" sz="3000" b="1" strike="noStrike" cap="all" spc="97">
                <a:uFill>
                  <a:solidFill>
                    <a:srgbClr val="FFFFFF"/>
                  </a:solidFill>
                </a:uFill>
                <a:latin typeface="Arial Rounded MT Bold"/>
                <a:ea typeface="MS PGothic"/>
              </a:rPr>
              <a:t>Patterns? Not ever</a:t>
            </a:r>
            <a:endParaRPr/>
          </a:p>
        </p:txBody>
      </p:sp>
      <p:sp>
        <p:nvSpPr>
          <p:cNvPr id="107" name="TextShape 2"/>
          <p:cNvSpPr txBox="1"/>
          <p:nvPr/>
        </p:nvSpPr>
        <p:spPr>
          <a:xfrm>
            <a:off x="457200" y="1418760"/>
            <a:ext cx="8229240" cy="3175200"/>
          </a:xfrm>
          <a:prstGeom prst="rect">
            <a:avLst/>
          </a:prstGeom>
          <a:noFill/>
          <a:ln>
            <a:noFill/>
          </a:ln>
        </p:spPr>
        <p:txBody>
          <a:bodyPr/>
          <a:lstStyle/>
          <a:p>
            <a:pPr marL="343080" indent="-342720">
              <a:lnSpc>
                <a:spcPct val="150000"/>
              </a:lnSpc>
              <a:buClr>
                <a:srgbClr val="7DAED3"/>
              </a:buClr>
              <a:buFont typeface="Wingdings" panose="05000000000000000000" pitchFamily="2" charset="2"/>
              <a:buChar char="q"/>
            </a:pPr>
            <a:r>
              <a:rPr lang="en-US" strike="noStrike" spc="-97" dirty="0">
                <a:uFill>
                  <a:solidFill>
                    <a:srgbClr val="FFFFFF"/>
                  </a:solidFill>
                </a:uFill>
                <a:latin typeface="Quicksand"/>
                <a:ea typeface="ＭＳ Ｐゴシック"/>
              </a:rPr>
              <a:t>Not ever is good  to apply patterns.</a:t>
            </a:r>
            <a:endParaRPr sz="2000" dirty="0"/>
          </a:p>
          <a:p>
            <a:pPr marL="743310" lvl="1" indent="-285750">
              <a:lnSpc>
                <a:spcPct val="150000"/>
              </a:lnSpc>
              <a:buClr>
                <a:srgbClr val="7DAED3"/>
              </a:buClr>
              <a:buFont typeface="Wingdings" panose="05000000000000000000" pitchFamily="2" charset="2"/>
              <a:buChar char="v"/>
            </a:pPr>
            <a:r>
              <a:rPr lang="en-US" u="sng" strike="noStrike" spc="-97" dirty="0">
                <a:solidFill>
                  <a:schemeClr val="tx1">
                    <a:lumMod val="50000"/>
                    <a:lumOff val="50000"/>
                  </a:schemeClr>
                </a:solidFill>
                <a:uFill>
                  <a:solidFill>
                    <a:srgbClr val="FFFFFF"/>
                  </a:solidFill>
                </a:uFill>
                <a:latin typeface="Quicksand"/>
                <a:ea typeface="MS PGothic"/>
                <a:hlinkClick r:id="rId2"/>
              </a:rPr>
              <a:t>Peter </a:t>
            </a:r>
            <a:r>
              <a:rPr lang="en-US" u="sng" strike="noStrike" spc="-97" dirty="0" err="1">
                <a:solidFill>
                  <a:schemeClr val="tx1">
                    <a:lumMod val="50000"/>
                    <a:lumOff val="50000"/>
                  </a:schemeClr>
                </a:solidFill>
                <a:uFill>
                  <a:solidFill>
                    <a:srgbClr val="FFFFFF"/>
                  </a:solidFill>
                </a:uFill>
                <a:latin typeface="Quicksand"/>
                <a:ea typeface="MS PGothic"/>
                <a:hlinkClick r:id="rId2"/>
              </a:rPr>
              <a:t>Norvig</a:t>
            </a:r>
            <a:r>
              <a:rPr lang="en-US" u="sng" strike="noStrike" spc="-97" dirty="0">
                <a:solidFill>
                  <a:schemeClr val="tx1">
                    <a:lumMod val="50000"/>
                    <a:lumOff val="50000"/>
                  </a:schemeClr>
                </a:solidFill>
                <a:uFill>
                  <a:solidFill>
                    <a:srgbClr val="FFFFFF"/>
                  </a:solidFill>
                </a:uFill>
                <a:latin typeface="Quicksand"/>
                <a:ea typeface="MS PGothic"/>
                <a:hlinkClick r:id="rId2"/>
              </a:rPr>
              <a:t>: </a:t>
            </a:r>
            <a:r>
              <a:rPr lang="en-US" strike="noStrike" spc="-97" dirty="0">
                <a:solidFill>
                  <a:schemeClr val="tx1">
                    <a:lumMod val="50000"/>
                    <a:lumOff val="50000"/>
                  </a:schemeClr>
                </a:solidFill>
                <a:uFill>
                  <a:solidFill>
                    <a:srgbClr val="FFFFFF"/>
                  </a:solidFill>
                </a:uFill>
                <a:latin typeface="Quicksand"/>
                <a:ea typeface="MS PGothic"/>
              </a:rPr>
              <a:t>16 of 23 patterns in </a:t>
            </a:r>
            <a:r>
              <a:rPr lang="en-US" i="1" strike="noStrike" spc="-97" dirty="0">
                <a:solidFill>
                  <a:schemeClr val="tx1">
                    <a:lumMod val="50000"/>
                    <a:lumOff val="50000"/>
                  </a:schemeClr>
                </a:solidFill>
                <a:uFill>
                  <a:solidFill>
                    <a:srgbClr val="FFFFFF"/>
                  </a:solidFill>
                </a:uFill>
                <a:latin typeface="Quicksand"/>
                <a:ea typeface="MS PGothic"/>
              </a:rPr>
              <a:t>“Design Patterns</a:t>
            </a:r>
            <a:r>
              <a:rPr lang="en-US" strike="noStrike" spc="-97" dirty="0">
                <a:solidFill>
                  <a:schemeClr val="tx1">
                    <a:lumMod val="50000"/>
                    <a:lumOff val="50000"/>
                  </a:schemeClr>
                </a:solidFill>
                <a:uFill>
                  <a:solidFill>
                    <a:srgbClr val="FFFFFF"/>
                  </a:solidFill>
                </a:uFill>
                <a:latin typeface="Quicksand"/>
                <a:ea typeface="MS PGothic"/>
              </a:rPr>
              <a:t>” book are simplified or eliminated using Lisp or Dylan. [</a:t>
            </a:r>
            <a:r>
              <a:rPr lang="en-US" u="sng" strike="noStrike" spc="-97" dirty="0">
                <a:solidFill>
                  <a:schemeClr val="tx1">
                    <a:lumMod val="50000"/>
                    <a:lumOff val="50000"/>
                  </a:schemeClr>
                </a:solidFill>
                <a:uFill>
                  <a:solidFill>
                    <a:srgbClr val="FFFFFF"/>
                  </a:solidFill>
                </a:uFill>
                <a:latin typeface="Quicksand"/>
                <a:ea typeface="MS PGothic"/>
                <a:hlinkClick r:id="rId3"/>
              </a:rPr>
              <a:t>Buy here</a:t>
            </a:r>
            <a:r>
              <a:rPr lang="en-US" strike="noStrike" spc="-97" dirty="0">
                <a:solidFill>
                  <a:schemeClr val="tx1">
                    <a:lumMod val="50000"/>
                    <a:lumOff val="50000"/>
                  </a:schemeClr>
                </a:solidFill>
                <a:uFill>
                  <a:solidFill>
                    <a:srgbClr val="FFFFFF"/>
                  </a:solidFill>
                </a:uFill>
                <a:latin typeface="Quicksand"/>
                <a:ea typeface="MS PGothic"/>
              </a:rPr>
              <a:t>]</a:t>
            </a:r>
            <a:endParaRPr sz="2000" dirty="0">
              <a:solidFill>
                <a:schemeClr val="tx1">
                  <a:lumMod val="50000"/>
                  <a:lumOff val="50000"/>
                </a:schemeClr>
              </a:solidFill>
            </a:endParaRPr>
          </a:p>
          <a:p>
            <a:pPr marL="743310" lvl="1" indent="-285750">
              <a:lnSpc>
                <a:spcPct val="150000"/>
              </a:lnSpc>
              <a:buClr>
                <a:srgbClr val="7DAED3"/>
              </a:buClr>
              <a:buFont typeface="Wingdings" panose="05000000000000000000" pitchFamily="2" charset="2"/>
              <a:buChar char="v"/>
            </a:pPr>
            <a:r>
              <a:rPr lang="en-US" strike="noStrike" spc="-97" dirty="0">
                <a:solidFill>
                  <a:schemeClr val="tx1">
                    <a:lumMod val="50000"/>
                    <a:lumOff val="50000"/>
                  </a:schemeClr>
                </a:solidFill>
                <a:uFill>
                  <a:solidFill>
                    <a:srgbClr val="FFFFFF"/>
                  </a:solidFill>
                </a:uFill>
                <a:latin typeface="Quicksand"/>
                <a:ea typeface="MS PGothic"/>
              </a:rPr>
              <a:t>Inappropriate use of patterns may unnecessarily increase complexity.</a:t>
            </a:r>
            <a:endParaRPr sz="2000" dirty="0">
              <a:solidFill>
                <a:schemeClr val="tx1">
                  <a:lumMod val="50000"/>
                  <a:lumOff val="50000"/>
                </a:schemeClr>
              </a:solidFill>
            </a:endParaRPr>
          </a:p>
          <a:p>
            <a:pPr marL="743310" lvl="1" indent="-285750">
              <a:lnSpc>
                <a:spcPct val="150000"/>
              </a:lnSpc>
              <a:buClr>
                <a:srgbClr val="7DAED3"/>
              </a:buClr>
              <a:buFont typeface="Wingdings" panose="05000000000000000000" pitchFamily="2" charset="2"/>
              <a:buChar char="v"/>
            </a:pPr>
            <a:r>
              <a:rPr lang="en-US" u="sng" strike="noStrike" spc="-97" dirty="0">
                <a:solidFill>
                  <a:schemeClr val="tx1">
                    <a:lumMod val="50000"/>
                    <a:lumOff val="50000"/>
                  </a:schemeClr>
                </a:solidFill>
                <a:uFill>
                  <a:solidFill>
                    <a:srgbClr val="FFFFFF"/>
                  </a:solidFill>
                </a:uFill>
                <a:latin typeface="Quicksand"/>
                <a:ea typeface="MS PGothic"/>
                <a:hlinkClick r:id="rId4"/>
              </a:rPr>
              <a:t>Paul Graham: “</a:t>
            </a:r>
            <a:r>
              <a:rPr lang="en-US" u="sng" strike="noStrike" spc="-97" dirty="0" err="1">
                <a:solidFill>
                  <a:schemeClr val="tx1">
                    <a:lumMod val="50000"/>
                    <a:lumOff val="50000"/>
                  </a:schemeClr>
                </a:solidFill>
                <a:uFill>
                  <a:solidFill>
                    <a:srgbClr val="FFFFFF"/>
                  </a:solidFill>
                </a:uFill>
                <a:latin typeface="Quicksand"/>
                <a:ea typeface="MS PGothic"/>
                <a:hlinkClick r:id="rId4"/>
              </a:rPr>
              <a:t>Revange</a:t>
            </a:r>
            <a:r>
              <a:rPr lang="en-US" u="sng" strike="noStrike" spc="-97" dirty="0">
                <a:solidFill>
                  <a:schemeClr val="tx1">
                    <a:lumMod val="50000"/>
                    <a:lumOff val="50000"/>
                  </a:schemeClr>
                </a:solidFill>
                <a:uFill>
                  <a:solidFill>
                    <a:srgbClr val="FFFFFF"/>
                  </a:solidFill>
                </a:uFill>
                <a:latin typeface="Quicksand"/>
                <a:ea typeface="MS PGothic"/>
                <a:hlinkClick r:id="rId4"/>
              </a:rPr>
              <a:t> of the Nerds”</a:t>
            </a:r>
            <a:endParaRPr sz="2000" dirty="0">
              <a:solidFill>
                <a:schemeClr val="tx1">
                  <a:lumMod val="50000"/>
                  <a:lumOff val="50000"/>
                </a:schemeClr>
              </a:solidFill>
            </a:endParaRPr>
          </a:p>
        </p:txBody>
      </p:sp>
    </p:spTree>
    <p:extLst>
      <p:ext uri="{BB962C8B-B14F-4D97-AF65-F5344CB8AC3E}">
        <p14:creationId xmlns:p14="http://schemas.microsoft.com/office/powerpoint/2010/main" val="29344698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WHY TO USE PATTERNS</a:t>
            </a:r>
            <a:endParaRPr lang="en-US" sz="3000" dirty="0">
              <a:latin typeface="Arial Rounded MT Bold" panose="020F0704030504030204" pitchFamily="34" charset="0"/>
            </a:endParaRPr>
          </a:p>
        </p:txBody>
      </p:sp>
      <p:pic>
        <p:nvPicPr>
          <p:cNvPr id="110" name="Imagem 109"/>
          <p:cNvPicPr/>
          <p:nvPr/>
        </p:nvPicPr>
        <p:blipFill>
          <a:blip r:embed="rId2"/>
          <a:stretch/>
        </p:blipFill>
        <p:spPr>
          <a:xfrm>
            <a:off x="88200" y="1151467"/>
            <a:ext cx="8226067" cy="3096533"/>
          </a:xfrm>
          <a:prstGeom prst="rect">
            <a:avLst/>
          </a:prstGeom>
          <a:ln>
            <a:noFill/>
          </a:ln>
        </p:spPr>
      </p:pic>
    </p:spTree>
    <p:extLst>
      <p:ext uri="{BB962C8B-B14F-4D97-AF65-F5344CB8AC3E}">
        <p14:creationId xmlns:p14="http://schemas.microsoft.com/office/powerpoint/2010/main" val="4103582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111960"/>
            <a:ext cx="8229240" cy="856800"/>
          </a:xfrm>
          <a:prstGeom prst="rect">
            <a:avLst/>
          </a:prstGeom>
          <a:noFill/>
          <a:ln>
            <a:noFill/>
          </a:ln>
        </p:spPr>
        <p:txBody>
          <a:bodyPr anchor="ctr"/>
          <a:lstStyle/>
          <a:p>
            <a:pPr>
              <a:lnSpc>
                <a:spcPct val="100000"/>
              </a:lnSpc>
            </a:pPr>
            <a:r>
              <a:rPr lang="en-US" sz="3000" b="1" strike="noStrike" cap="all" spc="97">
                <a:uFill>
                  <a:solidFill>
                    <a:srgbClr val="FFFFFF"/>
                  </a:solidFill>
                </a:uFill>
                <a:latin typeface="Arial Rounded MT Bold" panose="020F0704030504030204" pitchFamily="34" charset="0"/>
                <a:ea typeface="ＭＳ Ｐゴシック"/>
              </a:rPr>
              <a:t>Types of patterns</a:t>
            </a:r>
            <a:endParaRPr>
              <a:latin typeface="Arial Rounded MT Bold" panose="020F0704030504030204" pitchFamily="34" charset="0"/>
            </a:endParaRPr>
          </a:p>
        </p:txBody>
      </p:sp>
      <p:sp>
        <p:nvSpPr>
          <p:cNvPr id="112" name="TextShape 2"/>
          <p:cNvSpPr txBox="1"/>
          <p:nvPr/>
        </p:nvSpPr>
        <p:spPr>
          <a:xfrm>
            <a:off x="457200" y="1418760"/>
            <a:ext cx="7416800" cy="3175200"/>
          </a:xfrm>
          <a:prstGeom prst="rect">
            <a:avLst/>
          </a:prstGeom>
          <a:noFill/>
          <a:ln>
            <a:noFill/>
          </a:ln>
        </p:spPr>
        <p:txBody>
          <a:bodyPr/>
          <a:lstStyle/>
          <a:p>
            <a:pPr marL="343080" indent="-342720" algn="just">
              <a:lnSpc>
                <a:spcPct val="150000"/>
              </a:lnSpc>
              <a:buClr>
                <a:srgbClr val="7DAED3"/>
              </a:buClr>
              <a:buFont typeface="Wingdings" panose="05000000000000000000" pitchFamily="2" charset="2"/>
              <a:buChar char="q"/>
            </a:pPr>
            <a:r>
              <a:rPr lang="en-US" sz="1600" b="1" strike="noStrike" spc="-97" dirty="0">
                <a:solidFill>
                  <a:schemeClr val="accent6">
                    <a:lumMod val="75000"/>
                  </a:schemeClr>
                </a:solidFill>
                <a:uFill>
                  <a:solidFill>
                    <a:srgbClr val="FFFFFF"/>
                  </a:solidFill>
                </a:uFill>
                <a:latin typeface="Quicksand"/>
                <a:ea typeface="ＭＳ Ｐゴシック"/>
              </a:rPr>
              <a:t>Creational Patterns:</a:t>
            </a:r>
            <a:r>
              <a:rPr lang="en-US" sz="1600" strike="noStrike" spc="-97" dirty="0">
                <a:solidFill>
                  <a:schemeClr val="accent6">
                    <a:lumMod val="75000"/>
                  </a:schemeClr>
                </a:solidFill>
                <a:uFill>
                  <a:solidFill>
                    <a:srgbClr val="FFFFFF"/>
                  </a:solidFill>
                </a:uFill>
                <a:latin typeface="Quicksand"/>
                <a:ea typeface="ＭＳ Ｐゴシック"/>
              </a:rPr>
              <a:t> </a:t>
            </a:r>
            <a:r>
              <a:rPr lang="en-US" sz="1600" strike="noStrike" spc="-97" dirty="0">
                <a:solidFill>
                  <a:srgbClr val="435363"/>
                </a:solidFill>
                <a:uFill>
                  <a:solidFill>
                    <a:srgbClr val="FFFFFF"/>
                  </a:solidFill>
                </a:uFill>
                <a:latin typeface="Quicksand"/>
                <a:ea typeface="ＭＳ Ｐゴシック"/>
              </a:rPr>
              <a:t>help the creation of objects, becoming the program more independent of the way as the objects are created and composed.</a:t>
            </a:r>
            <a:endParaRPr dirty="0">
              <a:latin typeface="Quicksand"/>
            </a:endParaRPr>
          </a:p>
          <a:p>
            <a:pPr marL="285750" indent="-285750" algn="just">
              <a:lnSpc>
                <a:spcPct val="150000"/>
              </a:lnSpc>
              <a:buFont typeface="Wingdings" panose="05000000000000000000" pitchFamily="2" charset="2"/>
              <a:buChar char="q"/>
            </a:pPr>
            <a:endParaRPr dirty="0">
              <a:latin typeface="Quicksand"/>
            </a:endParaRPr>
          </a:p>
          <a:p>
            <a:pPr marL="343080" indent="-342720" algn="just">
              <a:lnSpc>
                <a:spcPct val="150000"/>
              </a:lnSpc>
              <a:buClr>
                <a:srgbClr val="7DAED3"/>
              </a:buClr>
              <a:buFont typeface="Wingdings" panose="05000000000000000000" pitchFamily="2" charset="2"/>
              <a:buChar char="q"/>
            </a:pPr>
            <a:r>
              <a:rPr lang="en-US" sz="1600" b="1" strike="noStrike" spc="-97" dirty="0">
                <a:solidFill>
                  <a:schemeClr val="accent6">
                    <a:lumMod val="75000"/>
                  </a:schemeClr>
                </a:solidFill>
                <a:uFill>
                  <a:solidFill>
                    <a:srgbClr val="FFFFFF"/>
                  </a:solidFill>
                </a:uFill>
                <a:latin typeface="Quicksand"/>
                <a:ea typeface="ＭＳ Ｐゴシック"/>
              </a:rPr>
              <a:t>Structural Patterns:</a:t>
            </a:r>
            <a:r>
              <a:rPr lang="en-US" sz="1600" strike="noStrike" spc="-97" dirty="0">
                <a:solidFill>
                  <a:schemeClr val="accent6">
                    <a:lumMod val="75000"/>
                  </a:schemeClr>
                </a:solidFill>
                <a:uFill>
                  <a:solidFill>
                    <a:srgbClr val="FFFFFF"/>
                  </a:solidFill>
                </a:uFill>
                <a:latin typeface="Quicksand"/>
                <a:ea typeface="ＭＳ Ｐゴシック"/>
              </a:rPr>
              <a:t> </a:t>
            </a:r>
            <a:r>
              <a:rPr lang="en-US" sz="1600" strike="noStrike" spc="-97" dirty="0">
                <a:solidFill>
                  <a:srgbClr val="435363"/>
                </a:solidFill>
                <a:uFill>
                  <a:solidFill>
                    <a:srgbClr val="FFFFFF"/>
                  </a:solidFill>
                </a:uFill>
                <a:latin typeface="Quicksand"/>
                <a:ea typeface="ＭＳ Ｐゴシック"/>
              </a:rPr>
              <a:t>describe flexible modes to compose classes and objects.</a:t>
            </a:r>
            <a:endParaRPr dirty="0">
              <a:latin typeface="Quicksand"/>
            </a:endParaRPr>
          </a:p>
          <a:p>
            <a:pPr marL="285750" indent="-285750" algn="just">
              <a:lnSpc>
                <a:spcPct val="150000"/>
              </a:lnSpc>
              <a:buFont typeface="Wingdings" panose="05000000000000000000" pitchFamily="2" charset="2"/>
              <a:buChar char="q"/>
            </a:pPr>
            <a:endParaRPr dirty="0">
              <a:latin typeface="Quicksand"/>
            </a:endParaRPr>
          </a:p>
          <a:p>
            <a:pPr marL="343080" indent="-342720" algn="just">
              <a:lnSpc>
                <a:spcPct val="150000"/>
              </a:lnSpc>
              <a:buClr>
                <a:srgbClr val="7DAED3"/>
              </a:buClr>
              <a:buFont typeface="Wingdings" panose="05000000000000000000" pitchFamily="2" charset="2"/>
              <a:buChar char="q"/>
            </a:pPr>
            <a:r>
              <a:rPr lang="en-US" sz="1600" b="1" strike="noStrike" spc="-97" dirty="0">
                <a:solidFill>
                  <a:schemeClr val="accent6">
                    <a:lumMod val="75000"/>
                  </a:schemeClr>
                </a:solidFill>
                <a:uFill>
                  <a:solidFill>
                    <a:srgbClr val="FFFFFF"/>
                  </a:solidFill>
                </a:uFill>
                <a:latin typeface="Quicksand"/>
                <a:ea typeface="ＭＳ Ｐゴシック"/>
              </a:rPr>
              <a:t>Behavioral Patterns:</a:t>
            </a:r>
            <a:r>
              <a:rPr lang="en-US" sz="1600" strike="noStrike" spc="-97" dirty="0">
                <a:solidFill>
                  <a:schemeClr val="accent6">
                    <a:lumMod val="75000"/>
                  </a:schemeClr>
                </a:solidFill>
                <a:uFill>
                  <a:solidFill>
                    <a:srgbClr val="FFFFFF"/>
                  </a:solidFill>
                </a:uFill>
                <a:latin typeface="Quicksand"/>
                <a:ea typeface="ＭＳ Ｐゴシック"/>
              </a:rPr>
              <a:t> </a:t>
            </a:r>
            <a:r>
              <a:rPr lang="en-US" sz="1600" strike="noStrike" spc="-97" dirty="0">
                <a:solidFill>
                  <a:srgbClr val="435363"/>
                </a:solidFill>
                <a:uFill>
                  <a:solidFill>
                    <a:srgbClr val="FFFFFF"/>
                  </a:solidFill>
                </a:uFill>
                <a:latin typeface="Quicksand"/>
                <a:ea typeface="ＭＳ Ｐゴシック"/>
              </a:rPr>
              <a:t>those patterns are related with algorithms and the responsibility associated with each object. When we change the used objects, we can change the behavior of program. We can attach one object to another to determine the behavior to the second.</a:t>
            </a:r>
            <a:endParaRPr dirty="0">
              <a:latin typeface="Quicksand"/>
            </a:endParaRPr>
          </a:p>
        </p:txBody>
      </p:sp>
    </p:spTree>
    <p:extLst>
      <p:ext uri="{BB962C8B-B14F-4D97-AF65-F5344CB8AC3E}">
        <p14:creationId xmlns:p14="http://schemas.microsoft.com/office/powerpoint/2010/main" val="20479667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NOT COMMON AND NOT COMMENTED PATTERNS</a:t>
            </a:r>
            <a:endParaRPr lang="en-US" sz="3000" dirty="0">
              <a:latin typeface="Arial Rounded MT Bold" panose="020F0704030504030204" pitchFamily="34" charset="0"/>
            </a:endParaRPr>
          </a:p>
        </p:txBody>
      </p:sp>
      <p:sp>
        <p:nvSpPr>
          <p:cNvPr id="115" name="TextShape 2"/>
          <p:cNvSpPr txBox="1"/>
          <p:nvPr/>
        </p:nvSpPr>
        <p:spPr>
          <a:xfrm>
            <a:off x="761760" y="1418760"/>
            <a:ext cx="6646573" cy="3175200"/>
          </a:xfrm>
          <a:prstGeom prst="rect">
            <a:avLst/>
          </a:prstGeom>
          <a:ln>
            <a:noFill/>
          </a:ln>
        </p:spPr>
        <p:style>
          <a:lnRef idx="2">
            <a:schemeClr val="accent2"/>
          </a:lnRef>
          <a:fillRef idx="1">
            <a:schemeClr val="lt1"/>
          </a:fillRef>
          <a:effectRef idx="0">
            <a:schemeClr val="accent2"/>
          </a:effectRef>
          <a:fontRef idx="minor">
            <a:schemeClr val="dk1"/>
          </a:fontRef>
        </p:style>
        <p:txBody>
          <a:bodyPr/>
          <a:lstStyle/>
          <a:p>
            <a:pPr marL="343080" indent="-342720">
              <a:lnSpc>
                <a:spcPct val="100000"/>
              </a:lnSpc>
              <a:buClr>
                <a:srgbClr val="7DAED3"/>
              </a:buClr>
              <a:buFont typeface="Arial"/>
              <a:buChar char="•"/>
            </a:pPr>
            <a:r>
              <a:rPr lang="en-US" sz="2800" strike="noStrike" spc="-97" dirty="0">
                <a:solidFill>
                  <a:srgbClr val="435363"/>
                </a:solidFill>
                <a:uFill>
                  <a:solidFill>
                    <a:srgbClr val="FFFFFF"/>
                  </a:solidFill>
                </a:uFill>
                <a:latin typeface="Quicksand"/>
                <a:ea typeface="ＭＳ Ｐゴシック"/>
              </a:rPr>
              <a:t>Real-time </a:t>
            </a:r>
            <a:r>
              <a:rPr lang="en-US" sz="2800" strike="noStrike" spc="-97" dirty="0" err="1">
                <a:solidFill>
                  <a:srgbClr val="435363"/>
                </a:solidFill>
                <a:uFill>
                  <a:solidFill>
                    <a:srgbClr val="FFFFFF"/>
                  </a:solidFill>
                </a:uFill>
                <a:latin typeface="Quicksand"/>
                <a:ea typeface="ＭＳ Ｐゴシック"/>
              </a:rPr>
              <a:t>Pattens</a:t>
            </a:r>
            <a:endParaRPr sz="3200" dirty="0"/>
          </a:p>
          <a:p>
            <a:pPr marL="343080" indent="-342720">
              <a:lnSpc>
                <a:spcPct val="100000"/>
              </a:lnSpc>
              <a:buClr>
                <a:srgbClr val="7DAED3"/>
              </a:buClr>
              <a:buFont typeface="Arial"/>
              <a:buChar char="•"/>
            </a:pPr>
            <a:r>
              <a:rPr lang="en-US" sz="2800" strike="noStrike" spc="-97" dirty="0">
                <a:solidFill>
                  <a:srgbClr val="435363"/>
                </a:solidFill>
                <a:uFill>
                  <a:solidFill>
                    <a:srgbClr val="FFFFFF"/>
                  </a:solidFill>
                </a:uFill>
                <a:latin typeface="Quicksand"/>
                <a:ea typeface="ＭＳ Ｐゴシック"/>
              </a:rPr>
              <a:t>Documenting and Describing Patterns</a:t>
            </a:r>
            <a:endParaRPr sz="3200" dirty="0"/>
          </a:p>
          <a:p>
            <a:pPr marL="343080" indent="-342720">
              <a:lnSpc>
                <a:spcPct val="100000"/>
              </a:lnSpc>
              <a:buClr>
                <a:srgbClr val="7DAED3"/>
              </a:buClr>
              <a:buFont typeface="Arial"/>
              <a:buChar char="•"/>
            </a:pPr>
            <a:r>
              <a:rPr lang="en-US" sz="2800" strike="noStrike" dirty="0">
                <a:ln w="0"/>
                <a:solidFill>
                  <a:schemeClr val="tx1"/>
                </a:solidFill>
                <a:uFill>
                  <a:solidFill>
                    <a:srgbClr val="FFFFFF"/>
                  </a:solidFill>
                </a:uFill>
                <a:latin typeface="Quicksand"/>
                <a:ea typeface="ＭＳ Ｐゴシック"/>
              </a:rPr>
              <a:t>Test Patterns</a:t>
            </a:r>
            <a:endParaRPr sz="3200" dirty="0">
              <a:ln w="0"/>
              <a:solidFill>
                <a:schemeClr val="tx1"/>
              </a:solidFill>
            </a:endParaRPr>
          </a:p>
          <a:p>
            <a:pPr marL="343080" indent="-342720">
              <a:lnSpc>
                <a:spcPct val="100000"/>
              </a:lnSpc>
              <a:buClr>
                <a:srgbClr val="7DAED3"/>
              </a:buClr>
              <a:buFont typeface="Arial"/>
              <a:buChar char="•"/>
            </a:pPr>
            <a:r>
              <a:rPr lang="en-US" sz="2800" strike="noStrike" spc="-97" dirty="0">
                <a:solidFill>
                  <a:srgbClr val="435363"/>
                </a:solidFill>
                <a:uFill>
                  <a:solidFill>
                    <a:srgbClr val="FFFFFF"/>
                  </a:solidFill>
                </a:uFill>
                <a:latin typeface="Quicksand"/>
                <a:ea typeface="ＭＳ Ｐゴシック"/>
              </a:rPr>
              <a:t>STL Design Patterns</a:t>
            </a:r>
            <a:endParaRPr sz="3200" dirty="0"/>
          </a:p>
          <a:p>
            <a:pPr marL="343080" indent="-342720">
              <a:lnSpc>
                <a:spcPct val="100000"/>
              </a:lnSpc>
              <a:buClr>
                <a:srgbClr val="7DAED3"/>
              </a:buClr>
              <a:buFont typeface="Arial"/>
              <a:buChar char="•"/>
            </a:pPr>
            <a:r>
              <a:rPr lang="en-US" sz="2800" strike="noStrike" spc="-97" dirty="0">
                <a:solidFill>
                  <a:srgbClr val="435363"/>
                </a:solidFill>
                <a:uFill>
                  <a:solidFill>
                    <a:srgbClr val="FFFFFF"/>
                  </a:solidFill>
                </a:uFill>
                <a:latin typeface="Quicksand"/>
                <a:ea typeface="ＭＳ Ｐゴシック"/>
              </a:rPr>
              <a:t>Yahoo Design Patterns</a:t>
            </a:r>
            <a:endParaRPr sz="3200" dirty="0"/>
          </a:p>
        </p:txBody>
      </p:sp>
    </p:spTree>
    <p:extLst>
      <p:ext uri="{BB962C8B-B14F-4D97-AF65-F5344CB8AC3E}">
        <p14:creationId xmlns:p14="http://schemas.microsoft.com/office/powerpoint/2010/main" val="29914427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111960"/>
            <a:ext cx="8229240" cy="856800"/>
          </a:xfrm>
          <a:prstGeom prst="rect">
            <a:avLst/>
          </a:prstGeom>
          <a:noFill/>
          <a:ln>
            <a:noFill/>
          </a:ln>
        </p:spPr>
        <p:txBody>
          <a:bodyPr lIns="0" tIns="0" rIns="0" bIns="0" anchor="ctr"/>
          <a:lstStyle/>
          <a:p>
            <a:r>
              <a:rPr lang="en-US" sz="3000" spc="-1" dirty="0">
                <a:latin typeface="Arial Rounded MT Bold" panose="020F0704030504030204" pitchFamily="34" charset="0"/>
              </a:rPr>
              <a:t>GOF OR GAMMA CLASSIFICATION</a:t>
            </a:r>
            <a:endParaRPr lang="en-US" sz="3000" dirty="0">
              <a:latin typeface="Arial Rounded MT Bold" panose="020F0704030504030204" pitchFamily="34" charset="0"/>
            </a:endParaRPr>
          </a:p>
        </p:txBody>
      </p:sp>
      <p:pic>
        <p:nvPicPr>
          <p:cNvPr id="117" name="Imagem 116"/>
          <p:cNvPicPr/>
          <p:nvPr/>
        </p:nvPicPr>
        <p:blipFill>
          <a:blip r:embed="rId2"/>
          <a:stretch/>
        </p:blipFill>
        <p:spPr>
          <a:xfrm>
            <a:off x="1584000" y="1741320"/>
            <a:ext cx="6238800" cy="1930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tângulo 3"/>
          <p:cNvSpPr/>
          <p:nvPr/>
        </p:nvSpPr>
        <p:spPr>
          <a:xfrm>
            <a:off x="0" y="4677274"/>
            <a:ext cx="1952329" cy="369332"/>
          </a:xfrm>
          <a:prstGeom prst="rect">
            <a:avLst/>
          </a:prstGeom>
        </p:spPr>
        <p:txBody>
          <a:bodyPr wrap="none">
            <a:spAutoFit/>
          </a:bodyPr>
          <a:lstStyle/>
          <a:p>
            <a:r>
              <a:rPr lang="pt-BR" spc="-1" dirty="0">
                <a:latin typeface="Quicksand"/>
              </a:rPr>
              <a:t>[Enzo </a:t>
            </a:r>
            <a:r>
              <a:rPr lang="pt-BR" spc="-1" dirty="0" err="1">
                <a:latin typeface="Quicksand"/>
              </a:rPr>
              <a:t>Seraphim</a:t>
            </a:r>
            <a:r>
              <a:rPr lang="pt-BR" spc="-1" dirty="0">
                <a:latin typeface="Quicksand"/>
              </a:rPr>
              <a:t>] </a:t>
            </a:r>
            <a:endParaRPr lang="pt-BR" dirty="0"/>
          </a:p>
        </p:txBody>
      </p:sp>
    </p:spTree>
    <p:extLst>
      <p:ext uri="{BB962C8B-B14F-4D97-AF65-F5344CB8AC3E}">
        <p14:creationId xmlns:p14="http://schemas.microsoft.com/office/powerpoint/2010/main" val="40479903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03138c44393312a0733625&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4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accent2"/>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_Presentation_Template_ Confidential_2017 [Read-Only]" id="{1443DD43-BD9B-48AD-A9F7-6CBE6BD1E543}" vid="{3B10A19D-94B1-4788-AEC1-BDCC00B83B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319</TotalTime>
  <Words>1077</Words>
  <Application>Microsoft Office PowerPoint</Application>
  <PresentationFormat>On-screen Show (16:9)</PresentationFormat>
  <Paragraphs>218</Paragraphs>
  <Slides>49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MS PGothic</vt:lpstr>
      <vt:lpstr>MS PGothic</vt:lpstr>
      <vt:lpstr>Arial</vt:lpstr>
      <vt:lpstr>Arial Rounded MT Bold</vt:lpstr>
      <vt:lpstr>Bell MT</vt:lpstr>
      <vt:lpstr>Calibri</vt:lpstr>
      <vt:lpstr>Quicksand</vt:lpstr>
      <vt:lpstr>Wingdings</vt:lpstr>
      <vt:lpstr>Wipro 2014 PPT Theme</vt:lpstr>
      <vt:lpstr>Design Patterns Basics</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PATTERNS OF RESPONSIBILITY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OBJECTS</vt:lpstr>
      <vt:lpstr>PowerPoint Presentation</vt:lpstr>
      <vt:lpstr>PAGE FACTORY</vt:lpstr>
      <vt:lpstr>PowerPoint Presentation</vt:lpstr>
      <vt:lpstr>PowerPoint Presentation</vt:lpstr>
      <vt:lpstr>PowerPoint Presentation</vt:lpstr>
      <vt:lpstr>PowerPoint Presentation</vt:lpstr>
      <vt:lpstr>PowerPoint Presentation</vt:lpstr>
      <vt:lpstr>BEST PRACTICES</vt:lpstr>
      <vt:lpstr>BEST PRACTICES: Code Best Practices</vt:lpstr>
      <vt:lpstr>BEST PRACTICES: DRY Principle</vt:lpstr>
      <vt:lpstr>BEST PRACTICES: DRY Principle</vt:lpstr>
      <vt:lpstr>BEST PRACTICES: Code Best Practices</vt:lpstr>
      <vt:lpstr>BEST PRACTICES: Repository</vt:lpstr>
      <vt:lpstr>BEST PRACTICES: Git Best Practices</vt:lpstr>
      <vt:lpstr>BEST PRACTICES: Git Best Practices</vt:lpstr>
      <vt:lpstr>BEST PRACTICES: WHY ATOMIC COMMITS</vt:lpstr>
      <vt:lpstr>BEST PRACTICES: WHY ATOMIC COMMITS</vt:lpstr>
      <vt:lpstr>PowerPoint Presentation</vt:lpstr>
      <vt:lpstr>IN THE NEXT CHAPTER…</vt:lpstr>
      <vt:lpstr>IN THE NEXT CHAPTER…</vt:lpstr>
      <vt:lpstr>IN THE NEXT CHAPTER…</vt:lpstr>
      <vt:lpstr>Thank you!</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Clarice Aguilar (Strategic Marketing)</dc:creator>
  <cp:lastModifiedBy>Bonafe, Douglas</cp:lastModifiedBy>
  <cp:revision>6</cp:revision>
  <dcterms:created xsi:type="dcterms:W3CDTF">2017-05-02T21:53:28Z</dcterms:created>
  <dcterms:modified xsi:type="dcterms:W3CDTF">2017-08-15T04:08:22Z</dcterms:modified>
</cp:coreProperties>
</file>