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716713" cy="923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11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3142A19-8918-416C-9027-46C150AC39A0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487656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3809880" y="8763120"/>
            <a:ext cx="289512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D4C3474-CDC3-430D-AD43-A379F45CB3EC}" type="slidenum">
              <a:rPr lang="en-US" sz="1200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97280" y="1313280"/>
            <a:ext cx="1975068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97280" y="7702560"/>
            <a:ext cx="197506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97280" y="17674920"/>
            <a:ext cx="197506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1313280"/>
            <a:ext cx="1975068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97280" y="7702560"/>
            <a:ext cx="9638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1217960" y="7702560"/>
            <a:ext cx="9638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1217960" y="17674920"/>
            <a:ext cx="9638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097280" y="17674920"/>
            <a:ext cx="9638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97280" y="1313280"/>
            <a:ext cx="1975068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97280" y="7702560"/>
            <a:ext cx="1975068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97280" y="7702560"/>
            <a:ext cx="1975068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1096920" y="9369360"/>
            <a:ext cx="19750680" cy="15758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1096920" y="9369360"/>
            <a:ext cx="19750680" cy="1575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97280" y="1313280"/>
            <a:ext cx="1975068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97280" y="7702560"/>
            <a:ext cx="19750680" cy="19092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97280" y="1313280"/>
            <a:ext cx="1975068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97280" y="7702560"/>
            <a:ext cx="1975068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97280" y="1313280"/>
            <a:ext cx="1975068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97280" y="7702560"/>
            <a:ext cx="963828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1217960" y="7702560"/>
            <a:ext cx="963828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1313280"/>
            <a:ext cx="1975068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97280" y="1313280"/>
            <a:ext cx="19750680" cy="25481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1313280"/>
            <a:ext cx="1975068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97280" y="7702560"/>
            <a:ext cx="9638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97280" y="17674920"/>
            <a:ext cx="9638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1217960" y="7702560"/>
            <a:ext cx="963828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1313280"/>
            <a:ext cx="1975068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7702560"/>
            <a:ext cx="963828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1217960" y="7702560"/>
            <a:ext cx="9638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1217960" y="17674920"/>
            <a:ext cx="9638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97280" y="1313280"/>
            <a:ext cx="1975068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97280" y="7702560"/>
            <a:ext cx="9638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1217960" y="7702560"/>
            <a:ext cx="9638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97280" y="17674920"/>
            <a:ext cx="197506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97280" y="1313280"/>
            <a:ext cx="1975068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097280" y="7702560"/>
            <a:ext cx="19750680" cy="19092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80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61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49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49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https://lh6.googleusercontent.com/pz8DE70TNu8kW1Epmh5OfjwjYeQDVKcvjHRN_i6sUKLPM4wsQ2q4Wpc-kHHNRXwOxxXQta4TXHjFN5MMKbsrIp5fgVmld01HCbNX6s-_AG2HbLL1DnQxOyTxrqtIpCNX14kk8iyl">
            <a:extLst>
              <a:ext uri="{FF2B5EF4-FFF2-40B4-BE49-F238E27FC236}">
                <a16:creationId xmlns:a16="http://schemas.microsoft.com/office/drawing/2014/main" id="{2A0128D9-0D05-4D50-A8A0-BAAE9EA1B3C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" y="8223620"/>
            <a:ext cx="8504100" cy="621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0F8CFA-9475-4EA5-B45F-EC3787164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1" y="19753155"/>
            <a:ext cx="4567590" cy="4133565"/>
          </a:xfrm>
          <a:prstGeom prst="rect">
            <a:avLst/>
          </a:prstGeom>
        </p:spPr>
      </p:pic>
      <p:sp>
        <p:nvSpPr>
          <p:cNvPr id="42" name="CustomShape 2" descr="sdnf;sdnfk;dsnv;&#10;"/>
          <p:cNvSpPr/>
          <p:nvPr/>
        </p:nvSpPr>
        <p:spPr>
          <a:xfrm>
            <a:off x="696960" y="3273300"/>
            <a:ext cx="7601220" cy="4869540"/>
          </a:xfrm>
          <a:prstGeom prst="rect">
            <a:avLst/>
          </a:prstGeom>
          <a:solidFill>
            <a:schemeClr val="bg1">
              <a:lumMod val="50000"/>
            </a:schemeClr>
          </a:solidFill>
          <a:ln w="111240">
            <a:solidFill>
              <a:schemeClr val="tx2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/>
          <a:lstStyle/>
          <a:p>
            <a:endParaRPr lang="en-CA" dirty="0">
              <a:noFill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609480" y="2390800"/>
            <a:ext cx="4838580" cy="8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CA" sz="5400" b="1" strike="noStrike" dirty="0">
                <a:solidFill>
                  <a:srgbClr val="000000"/>
                </a:solidFill>
                <a:latin typeface="Times New Roman"/>
              </a:rPr>
              <a:t>OBJECTIVE</a:t>
            </a:r>
            <a:endParaRPr b="1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4" name="CustomShape 4"/>
          <p:cNvSpPr/>
          <p:nvPr/>
        </p:nvSpPr>
        <p:spPr>
          <a:xfrm>
            <a:off x="609480" y="15105105"/>
            <a:ext cx="10058040" cy="4602240"/>
          </a:xfrm>
          <a:prstGeom prst="rect">
            <a:avLst/>
          </a:prstGeom>
          <a:solidFill>
            <a:schemeClr val="bg1">
              <a:lumMod val="50000"/>
            </a:schemeClr>
          </a:solidFill>
          <a:ln w="111240">
            <a:solidFill>
              <a:schemeClr val="tx2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45" name="CustomShape 5"/>
          <p:cNvSpPr/>
          <p:nvPr/>
        </p:nvSpPr>
        <p:spPr>
          <a:xfrm>
            <a:off x="3249780" y="14179320"/>
            <a:ext cx="9295920" cy="16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5400" b="1" dirty="0">
                <a:solidFill>
                  <a:srgbClr val="000000"/>
                </a:solidFill>
                <a:latin typeface="Times New Roman"/>
              </a:rPr>
              <a:t>MOTIVATION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5400" b="1" strike="noStrike" dirty="0">
                <a:solidFill>
                  <a:srgbClr val="000000"/>
                </a:solidFill>
                <a:latin typeface="Times New Roman"/>
              </a:rPr>
              <a:t> </a:t>
            </a:r>
            <a:endParaRPr dirty="0"/>
          </a:p>
        </p:txBody>
      </p:sp>
      <p:sp>
        <p:nvSpPr>
          <p:cNvPr id="46" name="CustomShape 6"/>
          <p:cNvSpPr/>
          <p:nvPr/>
        </p:nvSpPr>
        <p:spPr>
          <a:xfrm>
            <a:off x="609480" y="24845850"/>
            <a:ext cx="10058040" cy="7462350"/>
          </a:xfrm>
          <a:prstGeom prst="rect">
            <a:avLst/>
          </a:prstGeom>
          <a:solidFill>
            <a:schemeClr val="bg1">
              <a:lumMod val="50000"/>
            </a:schemeClr>
          </a:solidFill>
          <a:ln w="111240">
            <a:solidFill>
              <a:schemeClr val="tx2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7" name="CustomShape 7"/>
          <p:cNvSpPr/>
          <p:nvPr/>
        </p:nvSpPr>
        <p:spPr>
          <a:xfrm>
            <a:off x="1478520" y="23992200"/>
            <a:ext cx="92959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 dirty="0">
                <a:solidFill>
                  <a:srgbClr val="000000"/>
                </a:solidFill>
                <a:latin typeface="Times New Roman"/>
              </a:rPr>
              <a:t>DESIGN AMMENDMENTS</a:t>
            </a:r>
            <a:endParaRPr dirty="0"/>
          </a:p>
        </p:txBody>
      </p:sp>
      <p:sp>
        <p:nvSpPr>
          <p:cNvPr id="48" name="CustomShape 8"/>
          <p:cNvSpPr/>
          <p:nvPr/>
        </p:nvSpPr>
        <p:spPr>
          <a:xfrm>
            <a:off x="11201400" y="10774065"/>
            <a:ext cx="10058040" cy="3701078"/>
          </a:xfrm>
          <a:prstGeom prst="rect">
            <a:avLst/>
          </a:prstGeom>
          <a:solidFill>
            <a:schemeClr val="bg1">
              <a:lumMod val="50000"/>
            </a:schemeClr>
          </a:solidFill>
          <a:ln w="111240">
            <a:solidFill>
              <a:schemeClr val="tx2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49" name="CustomShape 9"/>
          <p:cNvSpPr/>
          <p:nvPr/>
        </p:nvSpPr>
        <p:spPr>
          <a:xfrm>
            <a:off x="14685873" y="9933713"/>
            <a:ext cx="3489958" cy="83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strike="noStrike" dirty="0">
                <a:solidFill>
                  <a:srgbClr val="000000"/>
                </a:solidFill>
                <a:latin typeface="Times New Roman"/>
              </a:rPr>
              <a:t>TESTING</a:t>
            </a:r>
            <a:endParaRPr dirty="0"/>
          </a:p>
        </p:txBody>
      </p:sp>
      <p:sp>
        <p:nvSpPr>
          <p:cNvPr id="50" name="CustomShape 10"/>
          <p:cNvSpPr/>
          <p:nvPr/>
        </p:nvSpPr>
        <p:spPr>
          <a:xfrm>
            <a:off x="11201400" y="24845850"/>
            <a:ext cx="10058040" cy="3957390"/>
          </a:xfrm>
          <a:prstGeom prst="rect">
            <a:avLst/>
          </a:prstGeom>
          <a:solidFill>
            <a:schemeClr val="bg1">
              <a:lumMod val="50000"/>
            </a:schemeClr>
          </a:solidFill>
          <a:ln w="111240">
            <a:solidFill>
              <a:schemeClr val="tx2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51" name="CustomShape 11"/>
          <p:cNvSpPr/>
          <p:nvPr/>
        </p:nvSpPr>
        <p:spPr>
          <a:xfrm>
            <a:off x="13357499" y="23886720"/>
            <a:ext cx="92959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 dirty="0">
                <a:solidFill>
                  <a:srgbClr val="000000"/>
                </a:solidFill>
                <a:latin typeface="Times New Roman"/>
              </a:rPr>
              <a:t>WORK TO BE DONE</a:t>
            </a:r>
            <a:endParaRPr dirty="0"/>
          </a:p>
        </p:txBody>
      </p:sp>
      <p:sp>
        <p:nvSpPr>
          <p:cNvPr id="53" name="CustomShape 13"/>
          <p:cNvSpPr/>
          <p:nvPr/>
        </p:nvSpPr>
        <p:spPr>
          <a:xfrm>
            <a:off x="762480" y="24845850"/>
            <a:ext cx="9600840" cy="7462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Times New Roman"/>
              </a:rPr>
              <a:t>The Communications System needed to be simplified; The Communications System was </a:t>
            </a:r>
            <a:r>
              <a:rPr lang="en-US" sz="3000" dirty="0">
                <a:solidFill>
                  <a:srgbClr val="FFFF00"/>
                </a:solidFill>
                <a:latin typeface="Times New Roman"/>
              </a:rPr>
              <a:t>changed from 3 separate PIC </a:t>
            </a:r>
            <a:r>
              <a:rPr lang="en-US" sz="3000" dirty="0">
                <a:solidFill>
                  <a:schemeClr val="bg1"/>
                </a:solidFill>
                <a:latin typeface="Times New Roman"/>
              </a:rPr>
              <a:t>Microcontrollers (each for a different aspect of up and downlink communication in AX.25 protocol) </a:t>
            </a:r>
            <a:r>
              <a:rPr lang="en-US" sz="3000" dirty="0">
                <a:solidFill>
                  <a:srgbClr val="FFFF00"/>
                </a:solidFill>
                <a:latin typeface="Times New Roman"/>
              </a:rPr>
              <a:t>to a Single ATMega328P</a:t>
            </a:r>
            <a:r>
              <a:rPr lang="en-US" sz="3000" dirty="0">
                <a:solidFill>
                  <a:schemeClr val="bg1"/>
                </a:solidFill>
                <a:latin typeface="Times New Roman"/>
              </a:rPr>
              <a:t> Microcontroller programmed as the AX.25 Modem and Communication System</a:t>
            </a:r>
          </a:p>
          <a:p>
            <a:pPr>
              <a:lnSpc>
                <a:spcPct val="100000"/>
              </a:lnSpc>
            </a:pPr>
            <a:endParaRPr lang="en-US" sz="3000" dirty="0">
              <a:solidFill>
                <a:schemeClr val="bg1"/>
              </a:solidFill>
              <a:latin typeface="Times New Roman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Times New Roman"/>
              </a:rPr>
              <a:t>The Secondary Microcontroller used for System Monitoring and Data Collection was changed to a microcontroller with an onboard USB programmer for easier transition from prototype to board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  <a:latin typeface="Times New Roman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Times New Roman"/>
              </a:rPr>
              <a:t>The PCB Layout for both the Communications Board and Payload Board needed to be modified for the new Communications System, microcontrollers and additional external SD card memory  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4343400" y="27402480"/>
            <a:ext cx="533376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5"/>
          <p:cNvSpPr/>
          <p:nvPr/>
        </p:nvSpPr>
        <p:spPr>
          <a:xfrm>
            <a:off x="4800600" y="27660600"/>
            <a:ext cx="47239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4800600" y="29032200"/>
            <a:ext cx="44193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7"/>
          <p:cNvSpPr/>
          <p:nvPr/>
        </p:nvSpPr>
        <p:spPr>
          <a:xfrm>
            <a:off x="2362320" y="29946600"/>
            <a:ext cx="18432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18"/>
          <p:cNvSpPr/>
          <p:nvPr/>
        </p:nvSpPr>
        <p:spPr>
          <a:xfrm>
            <a:off x="838080" y="15379425"/>
            <a:ext cx="982944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chemeClr val="bg1"/>
                </a:solidFill>
                <a:latin typeface="Times New Roman"/>
              </a:rPr>
              <a:t>The Main purpose of this project was to provide Final year Engineering Students in Electrical and Aerospace engineering the </a:t>
            </a:r>
            <a:r>
              <a:rPr lang="en-US" sz="3600" strike="noStrike" dirty="0">
                <a:solidFill>
                  <a:srgbClr val="FFFF00"/>
                </a:solidFill>
                <a:latin typeface="Times New Roman"/>
              </a:rPr>
              <a:t>experience </a:t>
            </a:r>
            <a:r>
              <a:rPr lang="en-US" sz="3600" strike="noStrike" dirty="0">
                <a:solidFill>
                  <a:schemeClr val="bg1"/>
                </a:solidFill>
                <a:latin typeface="Times New Roman"/>
              </a:rPr>
              <a:t>of developing a </a:t>
            </a:r>
            <a:r>
              <a:rPr lang="en-US" sz="3600" strike="noStrike" dirty="0">
                <a:solidFill>
                  <a:srgbClr val="FFFF00"/>
                </a:solidFill>
                <a:latin typeface="Times New Roman"/>
              </a:rPr>
              <a:t>satellite system</a:t>
            </a:r>
            <a:r>
              <a:rPr lang="en-US" sz="3600" strike="noStrike" dirty="0">
                <a:solidFill>
                  <a:schemeClr val="bg1"/>
                </a:solidFill>
                <a:latin typeface="Times New Roman"/>
              </a:rPr>
              <a:t> from the ground up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1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Times New Roman"/>
              </a:rPr>
              <a:t>The secondary purpose was to finish the Ryerson </a:t>
            </a:r>
            <a:r>
              <a:rPr lang="en-US" sz="3600" dirty="0" err="1">
                <a:solidFill>
                  <a:schemeClr val="bg1"/>
                </a:solidFill>
                <a:latin typeface="Times New Roman"/>
              </a:rPr>
              <a:t>Tubesat</a:t>
            </a:r>
            <a:r>
              <a:rPr lang="en-US" sz="3600" dirty="0">
                <a:solidFill>
                  <a:schemeClr val="bg1"/>
                </a:solidFill>
                <a:latin typeface="Times New Roman"/>
              </a:rPr>
              <a:t> project and get it </a:t>
            </a:r>
            <a:r>
              <a:rPr lang="en-US" sz="3600" dirty="0">
                <a:solidFill>
                  <a:srgbClr val="FFFF00"/>
                </a:solidFill>
                <a:latin typeface="Times New Roman"/>
              </a:rPr>
              <a:t>deployment ready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59" name="CustomShape 19"/>
          <p:cNvSpPr/>
          <p:nvPr/>
        </p:nvSpPr>
        <p:spPr>
          <a:xfrm>
            <a:off x="11383560" y="10891328"/>
            <a:ext cx="9753840" cy="35452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strike="noStrike" dirty="0">
                <a:solidFill>
                  <a:schemeClr val="bg1"/>
                </a:solidFill>
                <a:latin typeface="Times New Roman"/>
              </a:rPr>
              <a:t>Thermal and </a:t>
            </a:r>
            <a:r>
              <a:rPr lang="en-US" sz="3000" strike="noStrike" dirty="0" err="1">
                <a:solidFill>
                  <a:schemeClr val="bg1"/>
                </a:solidFill>
                <a:latin typeface="Times New Roman"/>
              </a:rPr>
              <a:t>Vaccuum</a:t>
            </a:r>
            <a:r>
              <a:rPr lang="en-US" sz="3000" strike="noStrike" dirty="0">
                <a:solidFill>
                  <a:schemeClr val="bg1"/>
                </a:solidFill>
                <a:latin typeface="Times New Roman"/>
              </a:rPr>
              <a:t> Tests of the Battery were performed at -20 and +100</a:t>
            </a:r>
            <a:r>
              <a:rPr lang="en-US" sz="3000" strike="noStrike" baseline="30000" dirty="0">
                <a:solidFill>
                  <a:schemeClr val="bg1"/>
                </a:solidFill>
                <a:latin typeface="Times New Roman"/>
              </a:rPr>
              <a:t>o</a:t>
            </a:r>
            <a:r>
              <a:rPr lang="en-US" sz="3000" dirty="0">
                <a:solidFill>
                  <a:schemeClr val="bg1"/>
                </a:solidFill>
                <a:latin typeface="Times New Roman"/>
              </a:rPr>
              <a:t>C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Times New Roman"/>
              </a:rPr>
              <a:t>A downlink performance test was done to determine the accuracy of the data received (done without checksum and handshaking)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Times New Roman"/>
              </a:rPr>
              <a:t>A Solar Panel Power Analysis was performed using an outdoor lamp and rotating assembly</a:t>
            </a:r>
          </a:p>
          <a:p>
            <a:pPr>
              <a:lnSpc>
                <a:spcPct val="100000"/>
              </a:lnSpc>
            </a:pPr>
            <a:endParaRPr lang="en-US" sz="3000" dirty="0">
              <a:solidFill>
                <a:schemeClr val="bg1"/>
              </a:solidFill>
              <a:latin typeface="Times New Roman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60" name="CustomShape 20"/>
          <p:cNvSpPr/>
          <p:nvPr/>
        </p:nvSpPr>
        <p:spPr>
          <a:xfrm>
            <a:off x="762120" y="3286260"/>
            <a:ext cx="7536060" cy="2950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strike="noStrike" dirty="0">
                <a:solidFill>
                  <a:schemeClr val="bg1"/>
                </a:solidFill>
                <a:latin typeface="Times New Roman"/>
              </a:rPr>
              <a:t>Develop a </a:t>
            </a:r>
            <a:r>
              <a:rPr lang="en-US" sz="2800" strike="noStrike" dirty="0" err="1">
                <a:solidFill>
                  <a:schemeClr val="bg1"/>
                </a:solidFill>
                <a:latin typeface="Times New Roman"/>
              </a:rPr>
              <a:t>Minature</a:t>
            </a:r>
            <a:r>
              <a:rPr lang="en-US" sz="2800" strike="noStrike" dirty="0">
                <a:solidFill>
                  <a:schemeClr val="bg1"/>
                </a:solidFill>
                <a:latin typeface="Times New Roman"/>
              </a:rPr>
              <a:t> Satellite for deployment in Low Earth Orbit (</a:t>
            </a:r>
            <a:r>
              <a:rPr lang="en-US" sz="2800" strike="noStrike" dirty="0">
                <a:solidFill>
                  <a:srgbClr val="FFFF00"/>
                </a:solidFill>
                <a:latin typeface="Times New Roman"/>
              </a:rPr>
              <a:t>~300km </a:t>
            </a:r>
            <a:r>
              <a:rPr lang="en-US" sz="2800" strike="noStrike" dirty="0">
                <a:solidFill>
                  <a:schemeClr val="bg1"/>
                </a:solidFill>
                <a:latin typeface="Times New Roman"/>
              </a:rPr>
              <a:t>distance from Earth)</a:t>
            </a:r>
          </a:p>
          <a:p>
            <a:pPr>
              <a:lnSpc>
                <a:spcPct val="100000"/>
              </a:lnSpc>
            </a:pPr>
            <a:endParaRPr lang="en-US" sz="2800" strike="noStrike" dirty="0">
              <a:solidFill>
                <a:schemeClr val="bg1"/>
              </a:solidFill>
              <a:latin typeface="Times New Roman"/>
            </a:endParaRPr>
          </a:p>
          <a:p>
            <a:pPr marL="571500" indent="-571500">
              <a:lnSpc>
                <a:spcPct val="100000"/>
              </a:lnSpc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/>
              </a:rPr>
              <a:t>Design for operation in vacuum of space between </a:t>
            </a:r>
            <a:r>
              <a:rPr lang="en-US" sz="2800" dirty="0">
                <a:solidFill>
                  <a:srgbClr val="FFFF00"/>
                </a:solidFill>
                <a:latin typeface="Times New Roman"/>
              </a:rPr>
              <a:t>-40 </a:t>
            </a:r>
            <a:r>
              <a:rPr lang="en-US" sz="2800" dirty="0">
                <a:solidFill>
                  <a:schemeClr val="bg1"/>
                </a:solidFill>
                <a:latin typeface="Times New Roman"/>
              </a:rPr>
              <a:t>and </a:t>
            </a:r>
            <a:r>
              <a:rPr lang="en-US" sz="2800" dirty="0">
                <a:solidFill>
                  <a:srgbClr val="FFFF00"/>
                </a:solidFill>
                <a:latin typeface="Times New Roman"/>
              </a:rPr>
              <a:t>+125</a:t>
            </a:r>
            <a:r>
              <a:rPr lang="en-US" sz="2800" baseline="30000" dirty="0">
                <a:solidFill>
                  <a:srgbClr val="FFFF00"/>
                </a:solidFill>
                <a:latin typeface="Times New Roman"/>
              </a:rPr>
              <a:t>o</a:t>
            </a:r>
            <a:r>
              <a:rPr lang="en-US" sz="2800" dirty="0">
                <a:solidFill>
                  <a:srgbClr val="FFFF00"/>
                </a:solidFill>
                <a:latin typeface="Times New Roman"/>
              </a:rPr>
              <a:t>C</a:t>
            </a:r>
            <a:r>
              <a:rPr lang="en-US" sz="2800" strike="noStrike" dirty="0">
                <a:solidFill>
                  <a:srgbClr val="FFFF00"/>
                </a:solidFill>
                <a:latin typeface="Times New Roman"/>
              </a:rPr>
              <a:t> </a:t>
            </a:r>
          </a:p>
          <a:p>
            <a:pPr>
              <a:lnSpc>
                <a:spcPct val="100000"/>
              </a:lnSpc>
            </a:pPr>
            <a:endParaRPr lang="en-US" sz="2800" strike="noStrike" dirty="0">
              <a:solidFill>
                <a:schemeClr val="bg1"/>
              </a:solidFill>
              <a:latin typeface="Times New Roman"/>
            </a:endParaRPr>
          </a:p>
          <a:p>
            <a:pPr marL="571500" indent="-571500">
              <a:lnSpc>
                <a:spcPct val="100000"/>
              </a:lnSpc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strike="noStrike" dirty="0">
                <a:solidFill>
                  <a:schemeClr val="bg1"/>
                </a:solidFill>
                <a:latin typeface="Times New Roman"/>
              </a:rPr>
              <a:t>Instrument Payload consists of the </a:t>
            </a:r>
            <a:r>
              <a:rPr lang="en-US" sz="2800" strike="noStrike" dirty="0">
                <a:solidFill>
                  <a:srgbClr val="FFFF00"/>
                </a:solidFill>
                <a:latin typeface="Times New Roman"/>
              </a:rPr>
              <a:t>System’s diagnostic data </a:t>
            </a:r>
            <a:r>
              <a:rPr lang="en-US" sz="2800" strike="noStrike" dirty="0">
                <a:solidFill>
                  <a:schemeClr val="bg1"/>
                </a:solidFill>
                <a:latin typeface="Times New Roman"/>
              </a:rPr>
              <a:t>(Acceleration, Attitude, Orientation relative to Earth, Temperature, Image Data, etc.)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61" name="CustomShape 21"/>
          <p:cNvSpPr/>
          <p:nvPr/>
        </p:nvSpPr>
        <p:spPr>
          <a:xfrm>
            <a:off x="6126480" y="457200"/>
            <a:ext cx="15010920" cy="20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500" strike="noStrike">
                <a:solidFill>
                  <a:srgbClr val="000000"/>
                </a:solidFill>
                <a:latin typeface="Times New Roman"/>
              </a:rPr>
              <a:t> Title of the project
</a:t>
            </a:r>
            <a:endParaRPr/>
          </a:p>
        </p:txBody>
      </p:sp>
      <p:sp>
        <p:nvSpPr>
          <p:cNvPr id="62" name="CustomShape 22"/>
          <p:cNvSpPr/>
          <p:nvPr/>
        </p:nvSpPr>
        <p:spPr>
          <a:xfrm>
            <a:off x="10820520" y="28803240"/>
            <a:ext cx="1089612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strike="noStrike" dirty="0">
                <a:solidFill>
                  <a:srgbClr val="000000"/>
                </a:solidFill>
                <a:latin typeface="Times New Roman"/>
              </a:rPr>
              <a:t>ACKNOWLEDGEMENTS</a:t>
            </a:r>
            <a:endParaRPr dirty="0"/>
          </a:p>
        </p:txBody>
      </p:sp>
      <p:sp>
        <p:nvSpPr>
          <p:cNvPr id="63" name="CustomShape 23"/>
          <p:cNvSpPr/>
          <p:nvPr/>
        </p:nvSpPr>
        <p:spPr>
          <a:xfrm>
            <a:off x="11201400" y="29641680"/>
            <a:ext cx="10058040" cy="2666520"/>
          </a:xfrm>
          <a:prstGeom prst="rect">
            <a:avLst/>
          </a:prstGeom>
          <a:solidFill>
            <a:schemeClr val="bg1">
              <a:lumMod val="50000"/>
            </a:schemeClr>
          </a:solidFill>
          <a:ln w="111240">
            <a:solidFill>
              <a:schemeClr val="tx2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64" name="CustomShape 24"/>
          <p:cNvSpPr/>
          <p:nvPr/>
        </p:nvSpPr>
        <p:spPr>
          <a:xfrm>
            <a:off x="11277720" y="29746440"/>
            <a:ext cx="9905760" cy="286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2400" dirty="0">
                <a:solidFill>
                  <a:schemeClr val="bg1"/>
                </a:solidFill>
                <a:latin typeface="Times New Roman"/>
              </a:rPr>
              <a:t>We would like to Give special Thanks to </a:t>
            </a:r>
            <a:r>
              <a:rPr lang="en-CA" sz="2400" dirty="0">
                <a:solidFill>
                  <a:srgbClr val="FFFF00"/>
                </a:solidFill>
                <a:latin typeface="Times New Roman"/>
              </a:rPr>
              <a:t>Dr. Kumar </a:t>
            </a:r>
            <a:r>
              <a:rPr lang="en-CA" sz="2400" dirty="0">
                <a:solidFill>
                  <a:schemeClr val="bg1"/>
                </a:solidFill>
                <a:latin typeface="Times New Roman"/>
              </a:rPr>
              <a:t>and PhD Candidate </a:t>
            </a:r>
            <a:r>
              <a:rPr lang="en-CA" sz="2400" dirty="0">
                <a:solidFill>
                  <a:srgbClr val="FFFF00"/>
                </a:solidFill>
                <a:latin typeface="Times New Roman"/>
              </a:rPr>
              <a:t>Mike Alger </a:t>
            </a:r>
            <a:r>
              <a:rPr lang="en-CA" sz="2400" dirty="0">
                <a:solidFill>
                  <a:schemeClr val="bg1"/>
                </a:solidFill>
                <a:latin typeface="Times New Roman"/>
              </a:rPr>
              <a:t>for allowing us to join the Aerospace Engineering Departments </a:t>
            </a:r>
            <a:r>
              <a:rPr lang="en-CA" sz="2400" dirty="0" err="1">
                <a:solidFill>
                  <a:schemeClr val="bg1"/>
                </a:solidFill>
                <a:latin typeface="Times New Roman"/>
              </a:rPr>
              <a:t>Tubesat</a:t>
            </a:r>
            <a:r>
              <a:rPr lang="en-CA" sz="2400" dirty="0">
                <a:solidFill>
                  <a:schemeClr val="bg1"/>
                </a:solidFill>
                <a:latin typeface="Times New Roman"/>
              </a:rPr>
              <a:t> Project</a:t>
            </a: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chemeClr val="bg1"/>
                </a:solidFill>
                <a:latin typeface="Times New Roman"/>
              </a:rPr>
              <a:t> We would also like </a:t>
            </a:r>
            <a:r>
              <a:rPr lang="en-US" sz="2400" dirty="0">
                <a:solidFill>
                  <a:schemeClr val="bg1"/>
                </a:solidFill>
                <a:latin typeface="Times New Roman"/>
              </a:rPr>
              <a:t>to Thank everyone on the </a:t>
            </a:r>
            <a:r>
              <a:rPr lang="en-US" sz="2400" dirty="0" err="1">
                <a:solidFill>
                  <a:srgbClr val="FFFF00"/>
                </a:solidFill>
                <a:latin typeface="Times New Roman"/>
              </a:rPr>
              <a:t>RyeTubesat</a:t>
            </a:r>
            <a:r>
              <a:rPr lang="en-US" sz="2400" dirty="0">
                <a:solidFill>
                  <a:srgbClr val="FFFF00"/>
                </a:solidFill>
                <a:latin typeface="Times New Roman"/>
              </a:rPr>
              <a:t> Team (</a:t>
            </a:r>
            <a:r>
              <a:rPr lang="en-US" sz="2400" dirty="0" err="1">
                <a:solidFill>
                  <a:srgbClr val="FFFF00"/>
                </a:solidFill>
                <a:latin typeface="Times New Roman"/>
              </a:rPr>
              <a:t>Balin</a:t>
            </a:r>
            <a:r>
              <a:rPr lang="en-US" sz="2400" dirty="0">
                <a:solidFill>
                  <a:srgbClr val="FFFF00"/>
                </a:solidFill>
                <a:latin typeface="Times New Roman"/>
              </a:rPr>
              <a:t> M., Francis P., Nathan P., et. al)</a:t>
            </a:r>
            <a:r>
              <a:rPr lang="en-US" sz="2400" dirty="0">
                <a:solidFill>
                  <a:schemeClr val="bg1"/>
                </a:solidFill>
                <a:latin typeface="Times New Roman"/>
              </a:rPr>
              <a:t> for all the help  they gave us during the project,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5" name="CustomShape 25"/>
          <p:cNvSpPr/>
          <p:nvPr/>
        </p:nvSpPr>
        <p:spPr>
          <a:xfrm>
            <a:off x="609480" y="304920"/>
            <a:ext cx="20802240" cy="2022860"/>
          </a:xfrm>
          <a:prstGeom prst="rect">
            <a:avLst/>
          </a:prstGeom>
          <a:solidFill>
            <a:schemeClr val="bg1">
              <a:lumMod val="50000"/>
            </a:schemeClr>
          </a:solidFill>
          <a:ln w="111240">
            <a:solidFill>
              <a:schemeClr val="tx2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/>
          <a:lstStyle/>
          <a:p>
            <a:pPr algn="ctr"/>
            <a:r>
              <a:rPr lang="en-CA" sz="7200" dirty="0">
                <a:solidFill>
                  <a:schemeClr val="bg1"/>
                </a:solidFill>
              </a:rPr>
              <a:t>Design of Mini Satellite</a:t>
            </a:r>
            <a:endParaRPr lang="en-CA" sz="2400" dirty="0">
              <a:solidFill>
                <a:schemeClr val="bg1"/>
              </a:solidFill>
            </a:endParaRPr>
          </a:p>
          <a:p>
            <a:pPr algn="ctr"/>
            <a:endParaRPr lang="en-CA" sz="2400" dirty="0">
              <a:solidFill>
                <a:schemeClr val="bg1"/>
              </a:solidFill>
            </a:endParaRPr>
          </a:p>
          <a:p>
            <a:pPr algn="ctr"/>
            <a:r>
              <a:rPr lang="en-CA" sz="2400" dirty="0" err="1">
                <a:solidFill>
                  <a:schemeClr val="bg1"/>
                </a:solidFill>
              </a:rPr>
              <a:t>RyeTubeSat</a:t>
            </a:r>
            <a:r>
              <a:rPr lang="en-CA" sz="2400" dirty="0">
                <a:solidFill>
                  <a:schemeClr val="bg1"/>
                </a:solidFill>
              </a:rPr>
              <a:t> Team (Bethany S., </a:t>
            </a:r>
            <a:r>
              <a:rPr lang="en-CA" sz="2400" dirty="0" err="1">
                <a:solidFill>
                  <a:schemeClr val="bg1"/>
                </a:solidFill>
              </a:rPr>
              <a:t>Owais</a:t>
            </a:r>
            <a:r>
              <a:rPr lang="en-CA" sz="2400" dirty="0">
                <a:solidFill>
                  <a:schemeClr val="bg1"/>
                </a:solidFill>
              </a:rPr>
              <a:t> N., Sam Y., et. al.)</a:t>
            </a:r>
            <a:endParaRPr lang="en-CA" sz="7200" dirty="0">
              <a:solidFill>
                <a:schemeClr val="bg1"/>
              </a:solidFill>
            </a:endParaRPr>
          </a:p>
        </p:txBody>
      </p:sp>
      <p:sp>
        <p:nvSpPr>
          <p:cNvPr id="66" name="CustomShape 26"/>
          <p:cNvSpPr/>
          <p:nvPr/>
        </p:nvSpPr>
        <p:spPr>
          <a:xfrm>
            <a:off x="11201400" y="24904800"/>
            <a:ext cx="9981720" cy="42791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Times New Roman"/>
              </a:rPr>
              <a:t>Additonal</a:t>
            </a:r>
            <a:r>
              <a:rPr lang="en-US" sz="3000" dirty="0">
                <a:solidFill>
                  <a:schemeClr val="bg1"/>
                </a:solidFill>
                <a:latin typeface="Times New Roman"/>
              </a:rPr>
              <a:t> System Monitoring Features need to be applied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strike="noStrike" dirty="0">
                <a:solidFill>
                  <a:schemeClr val="bg1"/>
                </a:solidFill>
                <a:latin typeface="Times New Roman"/>
              </a:rPr>
              <a:t>Further Simpli</a:t>
            </a:r>
            <a:r>
              <a:rPr lang="en-US" sz="3000" dirty="0">
                <a:solidFill>
                  <a:schemeClr val="bg1"/>
                </a:solidFill>
                <a:latin typeface="Times New Roman"/>
              </a:rPr>
              <a:t>fication of System (Change Microcontroller to </a:t>
            </a:r>
            <a:r>
              <a:rPr lang="en-US" sz="3000" dirty="0" err="1">
                <a:solidFill>
                  <a:schemeClr val="bg1"/>
                </a:solidFill>
                <a:latin typeface="Times New Roman"/>
              </a:rPr>
              <a:t>ATMega</a:t>
            </a:r>
            <a:r>
              <a:rPr lang="en-US" sz="3000" dirty="0">
                <a:solidFill>
                  <a:schemeClr val="bg1"/>
                </a:solidFill>
                <a:latin typeface="Times New Roman"/>
              </a:rPr>
              <a:t> 2560 to remove external 8CH. 8bit ADC IC)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strike="noStrike" dirty="0">
                <a:solidFill>
                  <a:schemeClr val="bg1"/>
                </a:solidFill>
                <a:latin typeface="Times New Roman"/>
              </a:rPr>
              <a:t> Apply Aerospace grade Conformal Coating and perform full system test in vacuum and at -40 and +125</a:t>
            </a:r>
            <a:r>
              <a:rPr lang="en-US" sz="3000" strike="noStrike" baseline="30000" dirty="0">
                <a:solidFill>
                  <a:schemeClr val="bg1"/>
                </a:solidFill>
                <a:latin typeface="Times New Roman"/>
              </a:rPr>
              <a:t>o</a:t>
            </a:r>
            <a:r>
              <a:rPr lang="en-US" sz="3000" baseline="30000" dirty="0">
                <a:solidFill>
                  <a:schemeClr val="bg1"/>
                </a:solidFill>
                <a:latin typeface="Times New Roman"/>
              </a:rPr>
              <a:t>C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Times New Roman"/>
              </a:rPr>
              <a:t>Apply Checksum and Handshake Protocol to Communication protocol to increase downlink packet reception rate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67" name="Picture 66"/>
          <p:cNvPicPr/>
          <p:nvPr/>
        </p:nvPicPr>
        <p:blipFill>
          <a:blip r:embed="rId5"/>
          <a:stretch/>
        </p:blipFill>
        <p:spPr>
          <a:xfrm>
            <a:off x="696960" y="457200"/>
            <a:ext cx="3783600" cy="1828080"/>
          </a:xfrm>
          <a:prstGeom prst="rect">
            <a:avLst/>
          </a:prstGeom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6E20A93-8EB3-4EFF-A3B4-B14D642168C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280" y="2539581"/>
            <a:ext cx="13296360" cy="759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30C4D1-531F-4356-8345-F5516C64E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816" y="19833013"/>
            <a:ext cx="4685624" cy="4287077"/>
          </a:xfrm>
          <a:prstGeom prst="rect">
            <a:avLst/>
          </a:prstGeom>
        </p:spPr>
      </p:pic>
      <p:pic>
        <p:nvPicPr>
          <p:cNvPr id="1031" name="Picture 7" descr="https://lh6.googleusercontent.com/ZHkS8nf2a2mfMJuQou8-C-TktAWoXJng-0k5ZrNJNPcmmGSDy-wnwbuSwlnhFW8pHzAw3MfDxzMRzM_uYiAYWHcWfRfa00oS93Jrb6T86znzkXiXm1uiAgvqApKaMCIROnQiTkO2HtygCzC3Ag">
            <a:extLst>
              <a:ext uri="{FF2B5EF4-FFF2-40B4-BE49-F238E27FC236}">
                <a16:creationId xmlns:a16="http://schemas.microsoft.com/office/drawing/2014/main" id="{2ECD1D72-2D27-44D9-BC02-DFB1BC0E0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50" y="14679657"/>
            <a:ext cx="5867059" cy="351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C050765-66A9-4B96-88AD-A2D1059BADA5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277" y="18163005"/>
            <a:ext cx="7369149" cy="5866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378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StarSymbol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</dc:creator>
  <cp:lastModifiedBy>Samuel Yeung</cp:lastModifiedBy>
  <cp:revision>17</cp:revision>
  <dcterms:modified xsi:type="dcterms:W3CDTF">2019-04-15T04:48:43Z</dcterms:modified>
</cp:coreProperties>
</file>