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5"/>
    <p:restoredTop sz="94717"/>
  </p:normalViewPr>
  <p:slideViewPr>
    <p:cSldViewPr snapToGrid="0" snapToObjects="1">
      <p:cViewPr varScale="1">
        <p:scale>
          <a:sx n="132" d="100"/>
          <a:sy n="132" d="100"/>
        </p:scale>
        <p:origin x="4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38154-CDDF-1045-AB0B-5A4C4D28411B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8453C-744F-B545-A271-DB634BD5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1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the hints from Clion and how awesome they are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Talk to GUMBO_TAG_DIV and future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453C-744F-B545-A271-DB634BD596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3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and/or/not/xor for combining predicate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453C-744F-B545-A271-DB634BD596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9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and/or/not/xor for combining predicate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453C-744F-B545-A271-DB634BD596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33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1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7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7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7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12/7/21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192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12/7/21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2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12/7/21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9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12/7/21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3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12/7/21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0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1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ached_wha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eached/curl_wrapp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umbo-parser" TargetMode="External"/><Relationship Id="rId2" Type="http://schemas.openxmlformats.org/officeDocument/2006/relationships/hyperlink" Target="https://github.com/beached/gumbo_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ached/climate_change_api_example" TargetMode="External"/><Relationship Id="rId2" Type="http://schemas.openxmlformats.org/officeDocument/2006/relationships/hyperlink" Target="https://github.com/beached/denver_cug_web_scrap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FA26C-1BF4-864D-98F6-0B0090FFA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64" y="-67375"/>
            <a:ext cx="7888493" cy="7172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7A2908-65E7-0C47-96D0-7E58B8C62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Contemporary C++ 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10AEE-AD10-3644-8050-4208FE5DE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/>
              <a:t>It’s not as low level as one might thing</a:t>
            </a:r>
          </a:p>
        </p:txBody>
      </p:sp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A173A-7644-C444-ACF5-2BB44B8B3D1F}"/>
              </a:ext>
            </a:extLst>
          </p:cNvPr>
          <p:cNvSpPr txBox="1"/>
          <p:nvPr/>
        </p:nvSpPr>
        <p:spPr>
          <a:xfrm>
            <a:off x="5198715" y="5964481"/>
            <a:ext cx="232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Darrell Wright</a:t>
            </a:r>
          </a:p>
          <a:p>
            <a:r>
              <a:rPr lang="en-US" dirty="0"/>
              <a:t>    </a:t>
            </a:r>
            <a:r>
              <a:rPr lang="en-US" dirty="0">
                <a:hlinkClick r:id="rId3"/>
              </a:rPr>
              <a:t>@beached_whale</a:t>
            </a:r>
            <a:endParaRPr lang="en-US" dirty="0"/>
          </a:p>
        </p:txBody>
      </p:sp>
      <p:pic>
        <p:nvPicPr>
          <p:cNvPr id="1026" name="Picture 2" descr="Twitter  premium icon">
            <a:extLst>
              <a:ext uri="{FF2B5EF4-FFF2-40B4-BE49-F238E27FC236}">
                <a16:creationId xmlns:a16="http://schemas.microsoft.com/office/drawing/2014/main" id="{9E7538B8-32B7-1A48-B4DB-CB07297A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939" y="6334462"/>
            <a:ext cx="191334" cy="19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5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9564625" cy="1418167"/>
          </a:xfrm>
        </p:spPr>
        <p:txBody>
          <a:bodyPr anchor="ctr">
            <a:normAutofit/>
          </a:bodyPr>
          <a:lstStyle/>
          <a:p>
            <a:r>
              <a:rPr lang="en-US" dirty="0"/>
              <a:t>Add a full Node type with accessors/</a:t>
            </a:r>
            <a:r>
              <a:rPr lang="en-US"/>
              <a:t>matcher methods</a:t>
            </a:r>
            <a:endParaRPr lang="en-US" dirty="0"/>
          </a:p>
          <a:p>
            <a:r>
              <a:rPr lang="en-US" dirty="0"/>
              <a:t>Use/write a library like Puppeteer/Selenium that uses headless Chrome/Firefox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0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C1A1F-050C-1042-817E-CA6EB7AD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needed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97E8DB8-9A92-334D-AF0B-553BD76F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1838197"/>
          </a:xfrm>
        </p:spPr>
        <p:txBody>
          <a:bodyPr anchor="ctr">
            <a:normAutofit/>
          </a:bodyPr>
          <a:lstStyle/>
          <a:p>
            <a:r>
              <a:rPr lang="en-US" dirty="0"/>
              <a:t>Retrieve documents</a:t>
            </a:r>
          </a:p>
          <a:p>
            <a:r>
              <a:rPr lang="en-US" dirty="0"/>
              <a:t>Parse documents</a:t>
            </a:r>
          </a:p>
          <a:p>
            <a:r>
              <a:rPr lang="en-US" dirty="0"/>
              <a:t>Query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5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Retrieving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1814447"/>
          </a:xfrm>
        </p:spPr>
        <p:txBody>
          <a:bodyPr anchor="ctr">
            <a:normAutofit/>
          </a:bodyPr>
          <a:lstStyle/>
          <a:p>
            <a:r>
              <a:rPr lang="en-US" dirty="0"/>
              <a:t>Surprise, it’s Curl.</a:t>
            </a:r>
          </a:p>
          <a:p>
            <a:r>
              <a:rPr lang="en-US" dirty="0"/>
              <a:t>Using a simple Curl wrapper</a:t>
            </a:r>
          </a:p>
          <a:p>
            <a:r>
              <a:rPr lang="en-US" dirty="0">
                <a:hlinkClick r:id="rId2"/>
              </a:rPr>
              <a:t>https://github.com/beached/curl_wrapper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CCF74-33EC-5041-ACB0-3A0607A1E3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3" t="458" r="2800" b="6387"/>
          <a:stretch/>
        </p:blipFill>
        <p:spPr>
          <a:xfrm>
            <a:off x="2385802" y="3895106"/>
            <a:ext cx="9266779" cy="2542269"/>
          </a:xfrm>
          <a:prstGeom prst="rect">
            <a:avLst/>
          </a:prstGeom>
        </p:spPr>
      </p:pic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Parse Documents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2488863"/>
          </a:xfrm>
        </p:spPr>
        <p:txBody>
          <a:bodyPr anchor="ctr">
            <a:normAutofit/>
          </a:bodyPr>
          <a:lstStyle/>
          <a:p>
            <a:r>
              <a:rPr lang="en-US" dirty="0"/>
              <a:t>Wrapping Gumbo to get document tree</a:t>
            </a:r>
          </a:p>
          <a:p>
            <a:r>
              <a:rPr lang="en-US" dirty="0">
                <a:hlinkClick r:id="rId2"/>
              </a:rPr>
              <a:t>https://github.com/beached/gumbo_pp</a:t>
            </a:r>
            <a:endParaRPr lang="en-US" dirty="0"/>
          </a:p>
          <a:p>
            <a:r>
              <a:rPr lang="en-US" dirty="0">
                <a:hlinkClick r:id="rId3"/>
              </a:rPr>
              <a:t>https://github.com/google/gumbo-parser</a:t>
            </a:r>
            <a:endParaRPr lang="en-US" dirty="0"/>
          </a:p>
          <a:p>
            <a:r>
              <a:rPr lang="en-US" dirty="0"/>
              <a:t>We have an iterator interface into the document tree that uses DFS ordering</a:t>
            </a:r>
          </a:p>
          <a:p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C6E90-ED1A-6E43-9790-12C5F5DA8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976" y="4646745"/>
            <a:ext cx="7375327" cy="195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7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Query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540343"/>
          </a:xfrm>
        </p:spPr>
        <p:txBody>
          <a:bodyPr anchor="ctr">
            <a:normAutofit/>
          </a:bodyPr>
          <a:lstStyle/>
          <a:p>
            <a:r>
              <a:rPr lang="en-US" dirty="0"/>
              <a:t>Gumbo_pp provides a set of combinable predicates based on 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8C108B-3B01-4040-AAE1-B1A1C1D6F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03646"/>
              </p:ext>
            </p:extLst>
          </p:nvPr>
        </p:nvGraphicFramePr>
        <p:xfrm>
          <a:off x="1104942" y="2996527"/>
          <a:ext cx="5267413" cy="867212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357757">
                  <a:extLst>
                    <a:ext uri="{9D8B030D-6E8A-4147-A177-3AD203B41FA5}">
                      <a16:colId xmlns:a16="http://schemas.microsoft.com/office/drawing/2014/main" val="2593382150"/>
                    </a:ext>
                  </a:extLst>
                </a:gridCol>
                <a:gridCol w="1621282">
                  <a:extLst>
                    <a:ext uri="{9D8B030D-6E8A-4147-A177-3AD203B41FA5}">
                      <a16:colId xmlns:a16="http://schemas.microsoft.com/office/drawing/2014/main" val="1163737573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335954458"/>
                    </a:ext>
                  </a:extLst>
                </a:gridCol>
                <a:gridCol w="1665756">
                  <a:extLst>
                    <a:ext uri="{9D8B030D-6E8A-4147-A177-3AD203B41FA5}">
                      <a16:colId xmlns:a16="http://schemas.microsoft.com/office/drawing/2014/main" val="2905775984"/>
                    </a:ext>
                  </a:extLst>
                </a:gridCol>
              </a:tblGrid>
              <a:tr h="433606">
                <a:tc>
                  <a:txBody>
                    <a:bodyPr/>
                    <a:lstStyle/>
                    <a:p>
                      <a:r>
                        <a:rPr lang="en-US" sz="2000" b="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class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inner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6521"/>
                  </a:ext>
                </a:extLst>
              </a:tr>
              <a:tr h="433606">
                <a:tc>
                  <a:txBody>
                    <a:bodyPr/>
                    <a:lstStyle/>
                    <a:p>
                      <a:r>
                        <a:rPr lang="en-US" sz="2000" b="0" dirty="0"/>
                        <a:t>outer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content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38834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D85A50-6E65-B643-917F-486E8241BF67}"/>
              </a:ext>
            </a:extLst>
          </p:cNvPr>
          <p:cNvSpPr txBox="1">
            <a:spLocks/>
          </p:cNvSpPr>
          <p:nvPr/>
        </p:nvSpPr>
        <p:spPr>
          <a:xfrm>
            <a:off x="826006" y="4072268"/>
            <a:ext cx="10859858" cy="2530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predicate type has associated verbs like attribute::is</a:t>
            </a:r>
          </a:p>
          <a:p>
            <a:r>
              <a:rPr lang="en-US" dirty="0"/>
              <a:t>All have the where clause to allow for using custom matcher predicates</a:t>
            </a:r>
          </a:p>
          <a:p>
            <a:r>
              <a:rPr lang="en-US" dirty="0"/>
              <a:t>They can be combined with and(match_all), or(match_any), not(negate match), xor(match_one)</a:t>
            </a:r>
            <a:r>
              <a:rPr lang="en-CA" dirty="0"/>
              <a:t> operators</a:t>
            </a:r>
            <a:r>
              <a:rPr lang="en-US" dirty="0"/>
              <a:t> to form complex expressions</a:t>
            </a:r>
          </a:p>
          <a:p>
            <a:r>
              <a:rPr lang="en-US" dirty="0"/>
              <a:t>Usable with std::algorithms, e.g. std::find_if, daw::algorithm::for_each_if</a:t>
            </a:r>
          </a:p>
          <a:p>
            <a:r>
              <a:rPr lang="en-US" dirty="0"/>
              <a:t>Does not allocate unless asked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4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me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464255"/>
          </a:xfrm>
        </p:spPr>
        <p:txBody>
          <a:bodyPr anchor="ctr">
            <a:normAutofit/>
          </a:bodyPr>
          <a:lstStyle/>
          <a:p>
            <a:r>
              <a:rPr lang="en-US" dirty="0"/>
              <a:t>Enumerate all div tags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C44E5-8FB1-B14A-B300-9A14043E1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79" y="2825835"/>
            <a:ext cx="9309100" cy="31623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77CE1464-8B70-9F48-9FBD-D82722E56756}"/>
              </a:ext>
            </a:extLst>
          </p:cNvPr>
          <p:cNvSpPr/>
          <p:nvPr/>
        </p:nvSpPr>
        <p:spPr>
          <a:xfrm>
            <a:off x="1669409" y="4389540"/>
            <a:ext cx="2667699" cy="318781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me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464255"/>
          </a:xfrm>
        </p:spPr>
        <p:txBody>
          <a:bodyPr anchor="ctr">
            <a:normAutofit/>
          </a:bodyPr>
          <a:lstStyle/>
          <a:p>
            <a:r>
              <a:rPr lang="en-US" dirty="0"/>
              <a:t>Find all links that contain a keyword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C858E-2DA5-3D4E-BB5B-8EBBEFFD5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24" y="2851254"/>
            <a:ext cx="10378325" cy="3336229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77CE1464-8B70-9F48-9FBD-D82722E56756}"/>
              </a:ext>
            </a:extLst>
          </p:cNvPr>
          <p:cNvSpPr/>
          <p:nvPr/>
        </p:nvSpPr>
        <p:spPr>
          <a:xfrm>
            <a:off x="1442905" y="4244829"/>
            <a:ext cx="9984044" cy="562063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9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me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464255"/>
          </a:xfrm>
        </p:spPr>
        <p:txBody>
          <a:bodyPr anchor="ctr">
            <a:normAutofit/>
          </a:bodyPr>
          <a:lstStyle/>
          <a:p>
            <a:r>
              <a:rPr lang="en-US" dirty="0"/>
              <a:t>Find all Paragraph’s with matching matching 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1C965-8D48-1040-BACC-FD5A9931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50" y="2877156"/>
            <a:ext cx="10414000" cy="34671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77CE1464-8B70-9F48-9FBD-D82722E56756}"/>
              </a:ext>
            </a:extLst>
          </p:cNvPr>
          <p:cNvSpPr/>
          <p:nvPr/>
        </p:nvSpPr>
        <p:spPr>
          <a:xfrm>
            <a:off x="5008228" y="4127357"/>
            <a:ext cx="6418722" cy="335586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2076535"/>
          </a:xfrm>
        </p:spPr>
        <p:txBody>
          <a:bodyPr anchor="ctr">
            <a:normAutofit/>
          </a:bodyPr>
          <a:lstStyle/>
          <a:p>
            <a:r>
              <a:rPr lang="en-US" dirty="0"/>
              <a:t>Code from slides and slides</a:t>
            </a:r>
          </a:p>
          <a:p>
            <a:pPr lvl="1"/>
            <a:r>
              <a:rPr lang="en-US" dirty="0">
                <a:hlinkClick r:id="rId2"/>
              </a:rPr>
              <a:t>https://github.com/beached/denver_cug_web_scraping</a:t>
            </a:r>
            <a:endParaRPr lang="en-US" dirty="0"/>
          </a:p>
          <a:p>
            <a:r>
              <a:rPr lang="en-US" i="0" dirty="0"/>
              <a:t>Full example web service</a:t>
            </a:r>
            <a:endParaRPr lang="en-US" i="0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https://github.com/beached/climate_change_api_example</a:t>
            </a:r>
            <a:endParaRPr lang="en-US" dirty="0"/>
          </a:p>
          <a:p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085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361</Words>
  <Application>Microsoft Office PowerPoint</Application>
  <PresentationFormat>Widescreen</PresentationFormat>
  <Paragraphs>55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HeadlinesVTI</vt:lpstr>
      <vt:lpstr>Contemporary C++ Web Scraping</vt:lpstr>
      <vt:lpstr>What is needed</vt:lpstr>
      <vt:lpstr>Retrieving Documents</vt:lpstr>
      <vt:lpstr>Parse Documents</vt:lpstr>
      <vt:lpstr>Query Documents</vt:lpstr>
      <vt:lpstr>Show me the Code</vt:lpstr>
      <vt:lpstr>Show me the Code</vt:lpstr>
      <vt:lpstr>Show me the Code</vt:lpstr>
      <vt:lpstr>Examples</vt:lpstr>
      <vt:lpstr>What’s Next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C++ Web Scraping</dc:title>
  <dc:creator>Darrell Wright</dc:creator>
  <cp:lastModifiedBy>Darrell Wright</cp:lastModifiedBy>
  <cp:revision>17</cp:revision>
  <dcterms:created xsi:type="dcterms:W3CDTF">2021-12-04T21:27:07Z</dcterms:created>
  <dcterms:modified xsi:type="dcterms:W3CDTF">2021-12-07T15:27:14Z</dcterms:modified>
</cp:coreProperties>
</file>