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430" r:id="rId2"/>
    <p:sldId id="429" r:id="rId3"/>
    <p:sldId id="257" r:id="rId4"/>
    <p:sldId id="43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 snapToObjects="1">
      <p:cViewPr varScale="1">
        <p:scale>
          <a:sx n="76" d="100"/>
          <a:sy n="76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2ED48-8195-F349-A62E-55B361BE9B1E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CE7BD-A2B8-D34F-9311-7C5CC154E1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0010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CE7BD-A2B8-D34F-9311-7C5CC154E13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3301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CE7BD-A2B8-D34F-9311-7C5CC154E13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7910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21F4B-CCD7-1A4C-B1CB-3269470D8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1917C3-8D99-6B48-981E-0AA662239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8D36D-210B-F640-8B38-0E731C52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0519-FA7B-C34A-BBB6-471E57683BE2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9DCAB-5F74-D74C-BDAD-EB7A367D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2704AF-2443-0541-AFE0-BD0003A1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7B3F-71AE-EA40-AFB9-4E48D6C727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489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A24F7-F199-A54B-BB6D-CF8FB16B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4D82B6-69EF-8248-8E3C-368359D4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DF2DC5-1593-6642-88F2-A551D2A44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0519-FA7B-C34A-BBB6-471E57683BE2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DF0E5-0922-1440-A366-5EE464F82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AFAFC-2E47-884D-9655-F7E70DAC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7B3F-71AE-EA40-AFB9-4E48D6C727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078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64FC0C-121A-C444-85A7-DE5D4FF7B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DA86AC-55AE-CF49-BACD-8B9AD2284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B66A60-2299-BB4F-A4FA-D48953A05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0519-FA7B-C34A-BBB6-471E57683BE2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E5A788-BE86-6144-9B5E-97C29BC1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D9F686-9235-814E-869B-1146047C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7B3F-71AE-EA40-AFB9-4E48D6C727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75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9F400-6583-BC43-B0DB-F780FDEE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E6848-95A4-684B-84F7-C690A104C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A7C39-20C7-DD47-9B01-4BFE539C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0519-FA7B-C34A-BBB6-471E57683BE2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C7E2D3-1642-8142-89BC-4D006D04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F406CC-9062-794E-A328-D767B5FB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7B3F-71AE-EA40-AFB9-4E48D6C727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830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B6746-88D7-FE46-9819-2FED450F8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BA9199-E42E-D546-828F-4242233ED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7A80C-99CB-2C4A-8C72-6EEC6C59C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0519-FA7B-C34A-BBB6-471E57683BE2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19D7B1-5FF5-D54D-B54E-148EBE1B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A55DD-8003-1B49-87B1-7CEA3B96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7B3F-71AE-EA40-AFB9-4E48D6C727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952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FB26D-56EB-F143-89BB-55DC1579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F7E56-AC54-7A43-9C70-866A4BAE5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8C47EC-4333-2D4A-A679-D2DAD586C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6B2720-1B84-7943-83A9-FAD9C483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0519-FA7B-C34A-BBB6-471E57683BE2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164CA-28B7-2D4C-BE69-EEA6360A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A8B7D8-F528-F943-A9E8-1A5A6CA2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7B3F-71AE-EA40-AFB9-4E48D6C727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905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5F98C-023F-914A-BDE2-F07E5048B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BA482-9B9A-1941-80ED-8B7BF8BE9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094137-AE54-AC49-BAE6-93BB004E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3850C1-0804-EE49-9173-61C12FA10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4BD1D4-33F1-9E43-91A6-103B405AD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64111C-5942-FE41-B037-1BB531CA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0519-FA7B-C34A-BBB6-471E57683BE2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42383E-8C1E-734B-A593-F2B43F84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ECD1A2-26A0-DD4A-A5CC-9AA0CB83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7B3F-71AE-EA40-AFB9-4E48D6C727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044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9342D-B5B0-754B-A00E-7A785801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051142-31D6-1F41-B7A9-37BB2664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0519-FA7B-C34A-BBB6-471E57683BE2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AFB5BA-283C-5644-8A1B-53EB0F56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B93DB3-950B-244D-8C2F-0A628D4ED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7B3F-71AE-EA40-AFB9-4E48D6C727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796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9F3613-B015-D74D-9238-7649A712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0519-FA7B-C34A-BBB6-471E57683BE2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D9E941-BC00-104D-BB28-F2F3B2B9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44F612-B845-AF4A-A43C-6B18689C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7B3F-71AE-EA40-AFB9-4E48D6C727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751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41857-A3D4-054B-9117-EA307221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FAA22-F476-2F41-8BC5-25CD12EA1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011E20-6C10-FC40-B5F4-6836CAE95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86D43-402F-DB42-9A8F-B4BF3A06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0519-FA7B-C34A-BBB6-471E57683BE2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98FE16-8792-BB47-B8C1-7B427240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4DEE47-B09F-004B-B0FC-46DDE442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7B3F-71AE-EA40-AFB9-4E48D6C727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623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9709B-DD90-354A-B716-58ED8CCD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307732-A7E3-134B-A183-D6A466BFD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06F934-5DA8-9A42-BDFB-9A50144D5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6AECA6-0380-6E4B-A6F4-D4E9A10EC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0519-FA7B-C34A-BBB6-471E57683BE2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0143E2-A9F8-D849-8369-3318BB43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0A81F1-5570-694E-9754-6A9A51E8F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7B3F-71AE-EA40-AFB9-4E48D6C727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971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7A4DC9-8236-E544-966D-C1D19ECB5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1AFCE3-5D65-0C46-9CFE-FF57A4D57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BC04-6452-9A4B-92C1-CCE6EB096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A0519-FA7B-C34A-BBB6-471E57683BE2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FB45A7-D0B1-B148-84E6-C77C1FEB8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10CA8-557A-464B-B96C-4429A4BAA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37B3F-71AE-EA40-AFB9-4E48D6C727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526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tiff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tiff"/><Relationship Id="rId11" Type="http://schemas.openxmlformats.org/officeDocument/2006/relationships/image" Target="../media/image11.png"/><Relationship Id="rId5" Type="http://schemas.openxmlformats.org/officeDocument/2006/relationships/image" Target="../media/image5.tiff"/><Relationship Id="rId10" Type="http://schemas.openxmlformats.org/officeDocument/2006/relationships/image" Target="../media/image10.png"/><Relationship Id="rId4" Type="http://schemas.openxmlformats.org/officeDocument/2006/relationships/image" Target="../media/image4.tiff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DD71688-D11F-C047-9363-65EB2D279A9B}"/>
              </a:ext>
            </a:extLst>
          </p:cNvPr>
          <p:cNvGrpSpPr/>
          <p:nvPr/>
        </p:nvGrpSpPr>
        <p:grpSpPr>
          <a:xfrm>
            <a:off x="1986502" y="981881"/>
            <a:ext cx="7698064" cy="3098472"/>
            <a:chOff x="120124" y="2636477"/>
            <a:chExt cx="7698064" cy="309847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0FC6657-29D8-6D45-A72D-C7893C5BA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4" y="2636477"/>
              <a:ext cx="7698064" cy="3098472"/>
            </a:xfrm>
            <a:prstGeom prst="rect">
              <a:avLst/>
            </a:prstGeom>
          </p:spPr>
        </p:pic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400AF5BF-D5F7-7D48-A2F6-38594D870C10}"/>
                </a:ext>
              </a:extLst>
            </p:cNvPr>
            <p:cNvCxnSpPr/>
            <p:nvPr/>
          </p:nvCxnSpPr>
          <p:spPr>
            <a:xfrm>
              <a:off x="7052153" y="3500327"/>
              <a:ext cx="0" cy="144049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3035829-661F-864E-A755-6727C06F6E8B}"/>
                </a:ext>
              </a:extLst>
            </p:cNvPr>
            <p:cNvSpPr/>
            <p:nvPr/>
          </p:nvSpPr>
          <p:spPr>
            <a:xfrm>
              <a:off x="6474911" y="3115849"/>
              <a:ext cx="11544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dirty="0"/>
                <a:t>CB edge </a:t>
              </a:r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5B080BD-1C5F-2340-8C2B-DA82B17B6B31}"/>
              </a:ext>
            </a:extLst>
          </p:cNvPr>
          <p:cNvSpPr txBox="1"/>
          <p:nvPr/>
        </p:nvSpPr>
        <p:spPr>
          <a:xfrm>
            <a:off x="1189972" y="4319485"/>
            <a:ext cx="100101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/>
              <a:t>Total DOS to see overall DOS feature</a:t>
            </a:r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en-US" altLang="ko-KR" dirty="0"/>
              <a:t>Smearing parameter change to see the enhancement of DOS near the CB edge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dirty="0"/>
              <a:t>Please check the attached data from Dr. Loc. For the V doped case, you can find that there is a 2 extra bands near the valence band edge and conduction band edge. It might be due to the smearing parameter that we cannot see such a feature in the LDOS calculation.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D1769C-5527-3B41-8297-9813B6803288}"/>
              </a:ext>
            </a:extLst>
          </p:cNvPr>
          <p:cNvSpPr/>
          <p:nvPr/>
        </p:nvSpPr>
        <p:spPr>
          <a:xfrm>
            <a:off x="0" y="0"/>
            <a:ext cx="2379945" cy="65135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For DOS calculation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40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1867195" y="704344"/>
            <a:ext cx="8191204" cy="5760720"/>
            <a:chOff x="-43305" y="0"/>
            <a:chExt cx="9382844" cy="6598776"/>
          </a:xfrm>
        </p:grpSpPr>
        <p:sp>
          <p:nvSpPr>
            <p:cNvPr id="25" name="Title 1"/>
            <p:cNvSpPr txBox="1">
              <a:spLocks/>
            </p:cNvSpPr>
            <p:nvPr/>
          </p:nvSpPr>
          <p:spPr>
            <a:xfrm>
              <a:off x="0" y="0"/>
              <a:ext cx="7534031" cy="28916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Figure 3: Localized and delocalized of doping states</a:t>
              </a: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0" y="307016"/>
              <a:ext cx="4398982" cy="3465888"/>
              <a:chOff x="895047" y="-100178"/>
              <a:chExt cx="4398982" cy="346588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002138" y="232924"/>
                <a:ext cx="2286000" cy="3124363"/>
                <a:chOff x="994599" y="3450339"/>
                <a:chExt cx="2286000" cy="3124363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857" t="11010" r="12972" b="15942"/>
                <a:stretch/>
              </p:blipFill>
              <p:spPr>
                <a:xfrm>
                  <a:off x="994599" y="3450339"/>
                  <a:ext cx="2286000" cy="3124363"/>
                </a:xfrm>
                <a:prstGeom prst="rect">
                  <a:avLst/>
                </a:prstGeom>
              </p:spPr>
            </p:pic>
            <p:grpSp>
              <p:nvGrpSpPr>
                <p:cNvPr id="21" name="Group 20"/>
                <p:cNvGrpSpPr/>
                <p:nvPr/>
              </p:nvGrpSpPr>
              <p:grpSpPr>
                <a:xfrm>
                  <a:off x="1378552" y="4233871"/>
                  <a:ext cx="152400" cy="381000"/>
                  <a:chOff x="3980972" y="7147559"/>
                  <a:chExt cx="203200" cy="508000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3980972" y="7299959"/>
                    <a:ext cx="203200" cy="203200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4077943" y="7147559"/>
                    <a:ext cx="0" cy="508000"/>
                  </a:xfrm>
                  <a:prstGeom prst="straightConnector1">
                    <a:avLst/>
                  </a:prstGeom>
                  <a:ln w="25400">
                    <a:solidFill>
                      <a:srgbClr val="FFC000"/>
                    </a:solidFill>
                    <a:tailEnd type="triangle"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80" t="10695" r="12811" b="15833"/>
              <a:stretch/>
            </p:blipFill>
            <p:spPr>
              <a:xfrm>
                <a:off x="997569" y="224686"/>
                <a:ext cx="2286000" cy="3141024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01" t="35113" r="14021" b="27761"/>
              <a:stretch/>
            </p:blipFill>
            <p:spPr>
              <a:xfrm flipV="1">
                <a:off x="3229017" y="1238401"/>
                <a:ext cx="94387" cy="1584192"/>
              </a:xfrm>
              <a:prstGeom prst="rect">
                <a:avLst/>
              </a:prstGeom>
            </p:spPr>
          </p:pic>
          <p:grpSp>
            <p:nvGrpSpPr>
              <p:cNvPr id="13" name="Group 12"/>
              <p:cNvGrpSpPr/>
              <p:nvPr/>
            </p:nvGrpSpPr>
            <p:grpSpPr>
              <a:xfrm>
                <a:off x="1375080" y="1300008"/>
                <a:ext cx="152400" cy="381000"/>
                <a:chOff x="5937958" y="7198359"/>
                <a:chExt cx="203200" cy="508000"/>
              </a:xfrm>
            </p:grpSpPr>
            <p:sp>
              <p:nvSpPr>
                <p:cNvPr id="14" name="Oval 13"/>
                <p:cNvSpPr/>
                <p:nvPr/>
              </p:nvSpPr>
              <p:spPr>
                <a:xfrm rot="10800000">
                  <a:off x="5937958" y="7350759"/>
                  <a:ext cx="203200" cy="2032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>
                <a:xfrm rot="10800000">
                  <a:off x="6044187" y="7198359"/>
                  <a:ext cx="0" cy="508000"/>
                </a:xfrm>
                <a:prstGeom prst="straightConnector1">
                  <a:avLst/>
                </a:prstGeom>
                <a:ln w="25400">
                  <a:solidFill>
                    <a:srgbClr val="FFC000"/>
                  </a:solidFill>
                  <a:tailEnd type="triangle"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Connector 25"/>
              <p:cNvCxnSpPr/>
              <p:nvPr/>
            </p:nvCxnSpPr>
            <p:spPr>
              <a:xfrm>
                <a:off x="1294197" y="1814071"/>
                <a:ext cx="1993773" cy="1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300256" y="1808838"/>
                <a:ext cx="1993773" cy="1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895047" y="-100178"/>
                <a:ext cx="349917" cy="423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715351" y="-45134"/>
                <a:ext cx="1163582" cy="317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 (3d) DOS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770134" y="220"/>
                <a:ext cx="1163582" cy="317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 (3d) DOS</a:t>
                </a: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486420" y="283358"/>
              <a:ext cx="4492661" cy="3454484"/>
              <a:chOff x="781272" y="3159748"/>
              <a:chExt cx="4492661" cy="3454484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1304410" y="5024869"/>
                <a:ext cx="1993773" cy="1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oup 23"/>
              <p:cNvGrpSpPr/>
              <p:nvPr/>
            </p:nvGrpSpPr>
            <p:grpSpPr>
              <a:xfrm>
                <a:off x="984207" y="3489609"/>
                <a:ext cx="4289726" cy="3124623"/>
                <a:chOff x="943017" y="3662607"/>
                <a:chExt cx="4289726" cy="3124623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2946743" y="3672615"/>
                  <a:ext cx="2286000" cy="3114615"/>
                  <a:chOff x="1516937" y="3731839"/>
                  <a:chExt cx="2286000" cy="3114615"/>
                </a:xfrm>
              </p:grpSpPr>
              <p:pic>
                <p:nvPicPr>
                  <p:cNvPr id="43" name="Picture 42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824" t="11102" r="13005" b="16077"/>
                  <a:stretch/>
                </p:blipFill>
                <p:spPr>
                  <a:xfrm>
                    <a:off x="1516937" y="3731839"/>
                    <a:ext cx="2286000" cy="3114615"/>
                  </a:xfrm>
                  <a:prstGeom prst="rect">
                    <a:avLst/>
                  </a:prstGeom>
                </p:spPr>
              </p:pic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1896008" y="5086914"/>
                    <a:ext cx="152400" cy="381000"/>
                    <a:chOff x="3980972" y="7147559"/>
                    <a:chExt cx="203200" cy="508000"/>
                  </a:xfrm>
                </p:grpSpPr>
                <p:sp>
                  <p:nvSpPr>
                    <p:cNvPr id="46" name="Oval 45"/>
                    <p:cNvSpPr/>
                    <p:nvPr/>
                  </p:nvSpPr>
                  <p:spPr>
                    <a:xfrm>
                      <a:off x="3980972" y="7299959"/>
                      <a:ext cx="203200" cy="2032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" name="Straight Arrow Connector 46"/>
                    <p:cNvCxnSpPr/>
                    <p:nvPr/>
                  </p:nvCxnSpPr>
                  <p:spPr>
                    <a:xfrm>
                      <a:off x="4077943" y="7147559"/>
                      <a:ext cx="0" cy="508000"/>
                    </a:xfrm>
                    <a:prstGeom prst="straightConnector1">
                      <a:avLst/>
                    </a:prstGeom>
                    <a:ln w="25400">
                      <a:solidFill>
                        <a:srgbClr val="FFC000"/>
                      </a:solidFill>
                      <a:tailEnd type="triangle"/>
                    </a:ln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1799022" y="5284981"/>
                    <a:ext cx="1993773" cy="1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943017" y="3662607"/>
                  <a:ext cx="2286000" cy="3116385"/>
                  <a:chOff x="1516937" y="570514"/>
                  <a:chExt cx="2286000" cy="3116385"/>
                </a:xfrm>
              </p:grpSpPr>
              <p:pic>
                <p:nvPicPr>
                  <p:cNvPr id="44" name="Picture 43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824" t="11102" r="13176" b="16191"/>
                  <a:stretch/>
                </p:blipFill>
                <p:spPr>
                  <a:xfrm>
                    <a:off x="1516937" y="570514"/>
                    <a:ext cx="2286000" cy="3116385"/>
                  </a:xfrm>
                  <a:prstGeom prst="rect">
                    <a:avLst/>
                  </a:prstGeom>
                </p:spPr>
              </p:pic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1861947" y="2353299"/>
                    <a:ext cx="152400" cy="381000"/>
                    <a:chOff x="5937958" y="7198359"/>
                    <a:chExt cx="203200" cy="508000"/>
                  </a:xfrm>
                </p:grpSpPr>
                <p:sp>
                  <p:nvSpPr>
                    <p:cNvPr id="49" name="Oval 48"/>
                    <p:cNvSpPr/>
                    <p:nvPr/>
                  </p:nvSpPr>
                  <p:spPr>
                    <a:xfrm rot="10800000">
                      <a:off x="5937958" y="7350759"/>
                      <a:ext cx="203200" cy="2032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0" name="Straight Arrow Connector 49"/>
                    <p:cNvCxnSpPr/>
                    <p:nvPr/>
                  </p:nvCxnSpPr>
                  <p:spPr>
                    <a:xfrm rot="10800000">
                      <a:off x="6044187" y="7198359"/>
                      <a:ext cx="0" cy="508000"/>
                    </a:xfrm>
                    <a:prstGeom prst="straightConnector1">
                      <a:avLst/>
                    </a:prstGeom>
                    <a:ln w="25400">
                      <a:solidFill>
                        <a:srgbClr val="FFC000"/>
                      </a:solidFill>
                      <a:tailEnd type="triangle"/>
                    </a:ln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1808547" y="2118871"/>
                    <a:ext cx="1993773" cy="1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TextBox 64"/>
              <p:cNvSpPr txBox="1"/>
              <p:nvPr/>
            </p:nvSpPr>
            <p:spPr>
              <a:xfrm>
                <a:off x="781272" y="3159748"/>
                <a:ext cx="349917" cy="423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791149" y="3212128"/>
                <a:ext cx="1378375" cy="317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Mn</a:t>
                </a:r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(3d) DOS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795915" y="3205603"/>
                <a:ext cx="1378449" cy="317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Mn</a:t>
                </a:r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(3d) DOS</a:t>
                </a: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456191" y="4467904"/>
              <a:ext cx="2788443" cy="1692665"/>
              <a:chOff x="527537" y="3844761"/>
              <a:chExt cx="2788443" cy="1692665"/>
            </a:xfrm>
          </p:grpSpPr>
          <p:pic>
            <p:nvPicPr>
              <p:cNvPr id="75" name="Picture 74"/>
              <p:cNvPicPr>
                <a:picLocks noChangeAspect="1"/>
              </p:cNvPicPr>
              <p:nvPr/>
            </p:nvPicPr>
            <p:blipFill rotWithShape="1">
              <a:blip r:embed="rId7"/>
              <a:srcRect l="24583" t="11667" r="42813" b="53148"/>
              <a:stretch/>
            </p:blipFill>
            <p:spPr>
              <a:xfrm>
                <a:off x="527537" y="3844761"/>
                <a:ext cx="2788443" cy="1692665"/>
              </a:xfrm>
              <a:prstGeom prst="rect">
                <a:avLst/>
              </a:prstGeom>
            </p:spPr>
          </p:pic>
          <p:grpSp>
            <p:nvGrpSpPr>
              <p:cNvPr id="76" name="Group 75"/>
              <p:cNvGrpSpPr/>
              <p:nvPr/>
            </p:nvGrpSpPr>
            <p:grpSpPr>
              <a:xfrm>
                <a:off x="762238" y="5117042"/>
                <a:ext cx="152400" cy="381000"/>
                <a:chOff x="5479802" y="6637847"/>
                <a:chExt cx="203200" cy="508000"/>
              </a:xfrm>
            </p:grpSpPr>
            <p:sp>
              <p:nvSpPr>
                <p:cNvPr id="77" name="Oval 76"/>
                <p:cNvSpPr/>
                <p:nvPr/>
              </p:nvSpPr>
              <p:spPr>
                <a:xfrm rot="10800000">
                  <a:off x="5479802" y="6790247"/>
                  <a:ext cx="203200" cy="2032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Arrow Connector 77"/>
                <p:cNvCxnSpPr/>
                <p:nvPr/>
              </p:nvCxnSpPr>
              <p:spPr>
                <a:xfrm rot="10800000">
                  <a:off x="5586031" y="6637847"/>
                  <a:ext cx="0" cy="508000"/>
                </a:xfrm>
                <a:prstGeom prst="straightConnector1">
                  <a:avLst/>
                </a:prstGeom>
                <a:ln w="25400">
                  <a:solidFill>
                    <a:srgbClr val="FFC000"/>
                  </a:solidFill>
                  <a:tailEnd type="triangle"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4" name="Title 1"/>
            <p:cNvSpPr txBox="1">
              <a:spLocks/>
            </p:cNvSpPr>
            <p:nvPr/>
          </p:nvSpPr>
          <p:spPr>
            <a:xfrm>
              <a:off x="135759" y="3949370"/>
              <a:ext cx="320432" cy="28916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85" name="Title 1"/>
            <p:cNvSpPr txBox="1">
              <a:spLocks/>
            </p:cNvSpPr>
            <p:nvPr/>
          </p:nvSpPr>
          <p:spPr>
            <a:xfrm>
              <a:off x="3651043" y="4018578"/>
              <a:ext cx="1535722" cy="28916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V-doped WSe</a:t>
              </a:r>
              <a:r>
                <a:rPr lang="en-US" sz="1400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3224710" y="4314405"/>
              <a:ext cx="2974685" cy="1880902"/>
              <a:chOff x="3381312" y="4009631"/>
              <a:chExt cx="2974685" cy="1880902"/>
            </a:xfrm>
          </p:grpSpPr>
          <p:pic>
            <p:nvPicPr>
              <p:cNvPr id="86" name="Picture 85"/>
              <p:cNvPicPr>
                <a:picLocks noChangeAspect="1"/>
              </p:cNvPicPr>
              <p:nvPr/>
            </p:nvPicPr>
            <p:blipFill rotWithShape="1">
              <a:blip r:embed="rId8"/>
              <a:srcRect l="16270" t="22311" r="60635" b="51728"/>
              <a:stretch/>
            </p:blipFill>
            <p:spPr>
              <a:xfrm>
                <a:off x="3381312" y="4009631"/>
                <a:ext cx="2974685" cy="1880902"/>
              </a:xfrm>
              <a:prstGeom prst="rect">
                <a:avLst/>
              </a:prstGeom>
            </p:spPr>
          </p:pic>
          <p:grpSp>
            <p:nvGrpSpPr>
              <p:cNvPr id="81" name="Group 80"/>
              <p:cNvGrpSpPr/>
              <p:nvPr/>
            </p:nvGrpSpPr>
            <p:grpSpPr>
              <a:xfrm>
                <a:off x="3929205" y="5385850"/>
                <a:ext cx="152400" cy="381000"/>
                <a:chOff x="3980972" y="7147559"/>
                <a:chExt cx="203200" cy="508000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3980972" y="7299959"/>
                  <a:ext cx="203200" cy="2032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Arrow Connector 82"/>
                <p:cNvCxnSpPr/>
                <p:nvPr/>
              </p:nvCxnSpPr>
              <p:spPr>
                <a:xfrm>
                  <a:off x="4077943" y="7147559"/>
                  <a:ext cx="0" cy="508000"/>
                </a:xfrm>
                <a:prstGeom prst="straightConnector1">
                  <a:avLst/>
                </a:prstGeom>
                <a:ln w="25400">
                  <a:solidFill>
                    <a:srgbClr val="FFC000"/>
                  </a:solidFill>
                  <a:tailEnd type="triangle"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2" name="Group 91"/>
            <p:cNvGrpSpPr/>
            <p:nvPr/>
          </p:nvGrpSpPr>
          <p:grpSpPr>
            <a:xfrm>
              <a:off x="6131269" y="4398286"/>
              <a:ext cx="2926297" cy="1797021"/>
              <a:chOff x="6122694" y="4091270"/>
              <a:chExt cx="2926297" cy="1797021"/>
            </a:xfrm>
          </p:grpSpPr>
          <p:pic>
            <p:nvPicPr>
              <p:cNvPr id="87" name="Picture 86"/>
              <p:cNvPicPr>
                <a:picLocks noChangeAspect="1"/>
              </p:cNvPicPr>
              <p:nvPr/>
            </p:nvPicPr>
            <p:blipFill rotWithShape="1">
              <a:blip r:embed="rId9"/>
              <a:srcRect l="25521" t="16482" r="43438" b="49630"/>
              <a:stretch/>
            </p:blipFill>
            <p:spPr>
              <a:xfrm>
                <a:off x="6122694" y="4091270"/>
                <a:ext cx="2926297" cy="1797021"/>
              </a:xfrm>
              <a:prstGeom prst="rect">
                <a:avLst/>
              </a:prstGeom>
            </p:spPr>
          </p:pic>
          <p:grpSp>
            <p:nvGrpSpPr>
              <p:cNvPr id="88" name="Group 87"/>
              <p:cNvGrpSpPr/>
              <p:nvPr/>
            </p:nvGrpSpPr>
            <p:grpSpPr>
              <a:xfrm>
                <a:off x="6684506" y="5454173"/>
                <a:ext cx="152400" cy="381000"/>
                <a:chOff x="3980972" y="7147559"/>
                <a:chExt cx="203200" cy="508000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3980972" y="7299959"/>
                  <a:ext cx="203200" cy="2032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0" name="Straight Arrow Connector 89"/>
                <p:cNvCxnSpPr/>
                <p:nvPr/>
              </p:nvCxnSpPr>
              <p:spPr>
                <a:xfrm>
                  <a:off x="4077943" y="7147559"/>
                  <a:ext cx="0" cy="508000"/>
                </a:xfrm>
                <a:prstGeom prst="straightConnector1">
                  <a:avLst/>
                </a:prstGeom>
                <a:ln w="25400">
                  <a:solidFill>
                    <a:srgbClr val="FFC000"/>
                  </a:solidFill>
                  <a:tailEnd type="triangle"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3" name="Title 1"/>
            <p:cNvSpPr txBox="1">
              <a:spLocks/>
            </p:cNvSpPr>
            <p:nvPr/>
          </p:nvSpPr>
          <p:spPr>
            <a:xfrm>
              <a:off x="1070770" y="6289119"/>
              <a:ext cx="2457539" cy="28916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Spin-up valence band</a:t>
              </a:r>
              <a:endPara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itle 1"/>
            <p:cNvSpPr txBox="1">
              <a:spLocks/>
            </p:cNvSpPr>
            <p:nvPr/>
          </p:nvSpPr>
          <p:spPr>
            <a:xfrm>
              <a:off x="4190930" y="6294135"/>
              <a:ext cx="1744478" cy="28916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Acceptor state</a:t>
              </a:r>
              <a:endPara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Title 1"/>
            <p:cNvSpPr txBox="1">
              <a:spLocks/>
            </p:cNvSpPr>
            <p:nvPr/>
          </p:nvSpPr>
          <p:spPr>
            <a:xfrm>
              <a:off x="6598029" y="6309607"/>
              <a:ext cx="2741510" cy="28916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Strongly hybridized state</a:t>
              </a:r>
              <a:endPara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67846" y="3700829"/>
              <a:ext cx="928539" cy="35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k path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036836" y="3710801"/>
              <a:ext cx="928539" cy="35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k path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594587" y="3663402"/>
              <a:ext cx="928539" cy="35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k path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852043" y="3663402"/>
              <a:ext cx="928539" cy="35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k path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43305" y="4398286"/>
              <a:ext cx="528827" cy="10584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70" name="Title 1"/>
            <p:cNvSpPr txBox="1">
              <a:spLocks/>
            </p:cNvSpPr>
            <p:nvPr/>
          </p:nvSpPr>
          <p:spPr>
            <a:xfrm>
              <a:off x="2472701" y="1130525"/>
              <a:ext cx="1504017" cy="28916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Acceptor state</a:t>
              </a:r>
              <a:endParaRPr lang="en-US" sz="10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itle 1"/>
            <p:cNvSpPr txBox="1">
              <a:spLocks/>
            </p:cNvSpPr>
            <p:nvPr/>
          </p:nvSpPr>
          <p:spPr>
            <a:xfrm>
              <a:off x="2491044" y="2805045"/>
              <a:ext cx="1748591" cy="28916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Strongly hybridized state</a:t>
              </a:r>
              <a:endParaRPr lang="en-US" sz="10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>
              <a:off x="2799590" y="1374078"/>
              <a:ext cx="80144" cy="74061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2" idx="0"/>
            </p:cNvCxnSpPr>
            <p:nvPr/>
          </p:nvCxnSpPr>
          <p:spPr>
            <a:xfrm flipH="1" flipV="1">
              <a:off x="3289016" y="2396005"/>
              <a:ext cx="76324" cy="40904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6" name="Picture 9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01" t="35113" r="14021" b="27761"/>
            <a:stretch/>
          </p:blipFill>
          <p:spPr>
            <a:xfrm flipV="1">
              <a:off x="6927853" y="1503399"/>
              <a:ext cx="94387" cy="1584192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10"/>
            <a:srcRect l="4792" t="19647" r="90722" b="10769"/>
            <a:stretch/>
          </p:blipFill>
          <p:spPr>
            <a:xfrm>
              <a:off x="28817" y="646987"/>
              <a:ext cx="373694" cy="3140274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 rotWithShape="1">
            <a:blip r:embed="rId10"/>
            <a:srcRect l="4792" t="19647" r="90722" b="10769"/>
            <a:stretch/>
          </p:blipFill>
          <p:spPr>
            <a:xfrm>
              <a:off x="4616605" y="600992"/>
              <a:ext cx="373694" cy="3140274"/>
            </a:xfrm>
            <a:prstGeom prst="rect">
              <a:avLst/>
            </a:prstGeom>
          </p:spPr>
        </p:pic>
      </p:grp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5098" b="-15455"/>
          <a:stretch>
            <a:fillRect/>
          </a:stretch>
        </p:blipFill>
        <p:spPr bwMode="auto">
          <a:xfrm>
            <a:off x="9916984" y="142852"/>
            <a:ext cx="571504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" name="그림 1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684" y="89861"/>
            <a:ext cx="1433964" cy="534609"/>
          </a:xfrm>
          <a:prstGeom prst="rect">
            <a:avLst/>
          </a:prstGeom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6641E89-1287-FF47-B71A-4D5E102FD6C8}"/>
              </a:ext>
            </a:extLst>
          </p:cNvPr>
          <p:cNvSpPr/>
          <p:nvPr/>
        </p:nvSpPr>
        <p:spPr>
          <a:xfrm>
            <a:off x="0" y="0"/>
            <a:ext cx="2379945" cy="65135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For DOS calculation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22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7AFB1902-96F1-354D-9B35-1A5D4CD0BC5B}"/>
              </a:ext>
            </a:extLst>
          </p:cNvPr>
          <p:cNvGrpSpPr/>
          <p:nvPr/>
        </p:nvGrpSpPr>
        <p:grpSpPr>
          <a:xfrm>
            <a:off x="-112734" y="889941"/>
            <a:ext cx="12566188" cy="2539059"/>
            <a:chOff x="-112734" y="889941"/>
            <a:chExt cx="12566188" cy="2539059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5478F02-3923-6D4C-98C4-0B833EB6D459}"/>
                </a:ext>
              </a:extLst>
            </p:cNvPr>
            <p:cNvGrpSpPr/>
            <p:nvPr/>
          </p:nvGrpSpPr>
          <p:grpSpPr>
            <a:xfrm>
              <a:off x="-112734" y="899668"/>
              <a:ext cx="4206024" cy="2529332"/>
              <a:chOff x="0" y="-52903"/>
              <a:chExt cx="4206024" cy="2529332"/>
            </a:xfrm>
          </p:grpSpPr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B20D4B2C-4521-944D-B6F1-0DD5ACE964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316429"/>
                <a:ext cx="4081890" cy="21600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AFACCBF-95C8-1548-B479-0952D3C7954C}"/>
                  </a:ext>
                </a:extLst>
              </p:cNvPr>
              <p:cNvSpPr txBox="1"/>
              <p:nvPr/>
            </p:nvSpPr>
            <p:spPr>
              <a:xfrm>
                <a:off x="1544718" y="-52903"/>
                <a:ext cx="2661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V substitution only; -1V</a:t>
                </a:r>
                <a:endParaRPr kumimoji="1" lang="ko-KR" altLang="en-US" dirty="0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BF9E02C1-2931-934E-803C-40A89CB30086}"/>
                </a:ext>
              </a:extLst>
            </p:cNvPr>
            <p:cNvGrpSpPr/>
            <p:nvPr/>
          </p:nvGrpSpPr>
          <p:grpSpPr>
            <a:xfrm>
              <a:off x="4093290" y="899668"/>
              <a:ext cx="4170495" cy="2529332"/>
              <a:chOff x="0" y="4328668"/>
              <a:chExt cx="4170495" cy="2529332"/>
            </a:xfrm>
          </p:grpSpPr>
          <p:pic>
            <p:nvPicPr>
              <p:cNvPr id="39" name="그림 38" descr="강판이(가) 표시된 사진&#10;&#10;&#10;&#10;자동 생성된 설명">
                <a:extLst>
                  <a:ext uri="{FF2B5EF4-FFF2-40B4-BE49-F238E27FC236}">
                    <a16:creationId xmlns:a16="http://schemas.microsoft.com/office/drawing/2014/main" id="{1AE9106A-B75A-A947-A0FD-524FF4C580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4698000"/>
                <a:ext cx="4081890" cy="21600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E1F75C-01F5-BB4B-A0A0-CF63595EB935}"/>
                  </a:ext>
                </a:extLst>
              </p:cNvPr>
              <p:cNvSpPr txBox="1"/>
              <p:nvPr/>
            </p:nvSpPr>
            <p:spPr>
              <a:xfrm>
                <a:off x="1603767" y="4328668"/>
                <a:ext cx="2566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V substitution only; 0V</a:t>
                </a:r>
                <a:endParaRPr kumimoji="1" lang="ko-KR" altLang="en-US" dirty="0"/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81BFBD0B-9D30-7F47-AB9F-ED1517775695}"/>
                </a:ext>
              </a:extLst>
            </p:cNvPr>
            <p:cNvGrpSpPr/>
            <p:nvPr/>
          </p:nvGrpSpPr>
          <p:grpSpPr>
            <a:xfrm>
              <a:off x="8324366" y="889941"/>
              <a:ext cx="4129088" cy="2529332"/>
              <a:chOff x="6849688" y="2476429"/>
              <a:chExt cx="4129088" cy="2529332"/>
            </a:xfrm>
          </p:grpSpPr>
          <p:pic>
            <p:nvPicPr>
              <p:cNvPr id="41" name="그림 40" descr="강판이(가) 표시된 사진&#10;&#10;&#10;&#10;자동 생성된 설명">
                <a:extLst>
                  <a:ext uri="{FF2B5EF4-FFF2-40B4-BE49-F238E27FC236}">
                    <a16:creationId xmlns:a16="http://schemas.microsoft.com/office/drawing/2014/main" id="{8A5A04EA-3404-2D41-B1F5-B571350423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49688" y="2845761"/>
                <a:ext cx="4081890" cy="2160000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729EE60-99DE-2A42-AD42-25B3ACA2A6C3}"/>
                  </a:ext>
                </a:extLst>
              </p:cNvPr>
              <p:cNvSpPr txBox="1"/>
              <p:nvPr/>
            </p:nvSpPr>
            <p:spPr>
              <a:xfrm>
                <a:off x="8412048" y="2476429"/>
                <a:ext cx="2566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V substitution only; 1V</a:t>
                </a:r>
                <a:endParaRPr kumimoji="1" lang="ko-KR" altLang="en-US" dirty="0"/>
              </a:p>
            </p:txBody>
          </p:sp>
        </p:grp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5FCBEC5-1AD8-E74A-9B95-0A9CBEA3D6E8}"/>
              </a:ext>
            </a:extLst>
          </p:cNvPr>
          <p:cNvSpPr/>
          <p:nvPr/>
        </p:nvSpPr>
        <p:spPr>
          <a:xfrm>
            <a:off x="167012" y="3663722"/>
            <a:ext cx="800816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kumimoji="1" lang="en-US" altLang="ko-KR" dirty="0"/>
              <a:t>Color + structure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dirty="0"/>
              <a:t>From those images it is hard to see the original structure and the position of dopant/defect. Could you change the color with a scale bar and superpose a structure model 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342900" indent="-342900">
              <a:buFont typeface="+mj-lt"/>
              <a:buAutoNum type="arabicPeriod" startAt="3"/>
            </a:pPr>
            <a:r>
              <a:rPr kumimoji="1" lang="en-US" altLang="ko-KR" dirty="0"/>
              <a:t>Current isosurface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dirty="0"/>
              <a:t>Could you tune the isosurface value to see the feature more certainly? 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* One more question: why the STM simulation shows a similar pattern as E=0eV even though there is no DOS at the E=1.0eV ?</a:t>
            </a:r>
            <a:endParaRPr kumimoji="1"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A0FE3C1-19B9-1640-9409-F3EC3F67DEA5}"/>
              </a:ext>
            </a:extLst>
          </p:cNvPr>
          <p:cNvSpPr/>
          <p:nvPr/>
        </p:nvSpPr>
        <p:spPr>
          <a:xfrm>
            <a:off x="0" y="0"/>
            <a:ext cx="2379945" cy="65135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For STM simulation</a:t>
            </a:r>
            <a:endParaRPr kumimoji="1" lang="ko-KR" altLang="en-US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178554E-48CD-7F40-A8E4-400CE1B8E496}"/>
              </a:ext>
            </a:extLst>
          </p:cNvPr>
          <p:cNvGrpSpPr/>
          <p:nvPr/>
        </p:nvGrpSpPr>
        <p:grpSpPr>
          <a:xfrm>
            <a:off x="8263785" y="3788605"/>
            <a:ext cx="3450582" cy="2703694"/>
            <a:chOff x="4052504" y="3682652"/>
            <a:chExt cx="3450582" cy="2703694"/>
          </a:xfrm>
        </p:grpSpPr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6519D7AA-B10D-D54A-BC5E-789C050DC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52504" y="3929440"/>
              <a:ext cx="3450582" cy="2383472"/>
            </a:xfrm>
            <a:prstGeom prst="rect">
              <a:avLst/>
            </a:prstGeom>
          </p:spPr>
        </p:pic>
        <p:cxnSp>
          <p:nvCxnSpPr>
            <p:cNvPr id="60" name="직선 연결선[R] 59">
              <a:extLst>
                <a:ext uri="{FF2B5EF4-FFF2-40B4-BE49-F238E27FC236}">
                  <a16:creationId xmlns:a16="http://schemas.microsoft.com/office/drawing/2014/main" id="{481920B1-54F7-E042-857F-38EFE6EAB7EC}"/>
                </a:ext>
              </a:extLst>
            </p:cNvPr>
            <p:cNvCxnSpPr>
              <a:cxnSpLocks/>
            </p:cNvCxnSpPr>
            <p:nvPr/>
          </p:nvCxnSpPr>
          <p:spPr>
            <a:xfrm>
              <a:off x="5411244" y="3682652"/>
              <a:ext cx="0" cy="27008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[R] 63">
              <a:extLst>
                <a:ext uri="{FF2B5EF4-FFF2-40B4-BE49-F238E27FC236}">
                  <a16:creationId xmlns:a16="http://schemas.microsoft.com/office/drawing/2014/main" id="{54B5C2C1-E98D-984C-A2DF-DB71578B9CB1}"/>
                </a:ext>
              </a:extLst>
            </p:cNvPr>
            <p:cNvCxnSpPr>
              <a:cxnSpLocks/>
            </p:cNvCxnSpPr>
            <p:nvPr/>
          </p:nvCxnSpPr>
          <p:spPr>
            <a:xfrm>
              <a:off x="6415414" y="3685480"/>
              <a:ext cx="0" cy="27008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C4EAEACA-9176-C745-B98F-533A66FA8951}"/>
                </a:ext>
              </a:extLst>
            </p:cNvPr>
            <p:cNvCxnSpPr>
              <a:cxnSpLocks/>
            </p:cNvCxnSpPr>
            <p:nvPr/>
          </p:nvCxnSpPr>
          <p:spPr>
            <a:xfrm>
              <a:off x="4425864" y="3682652"/>
              <a:ext cx="0" cy="27008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23A253E-6772-2D4A-BCA2-C3BFEB4E9F01}"/>
              </a:ext>
            </a:extLst>
          </p:cNvPr>
          <p:cNvSpPr/>
          <p:nvPr/>
        </p:nvSpPr>
        <p:spPr>
          <a:xfrm>
            <a:off x="8177360" y="899669"/>
            <a:ext cx="4375902" cy="257797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BD857C3-BC25-4B46-B7DF-44130BD78D73}"/>
              </a:ext>
            </a:extLst>
          </p:cNvPr>
          <p:cNvSpPr/>
          <p:nvPr/>
        </p:nvSpPr>
        <p:spPr>
          <a:xfrm>
            <a:off x="10085543" y="6448261"/>
            <a:ext cx="1039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E=1.0eV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BDB2AA5-1A08-1D49-9941-CBEB9C281383}"/>
              </a:ext>
            </a:extLst>
          </p:cNvPr>
          <p:cNvSpPr/>
          <p:nvPr/>
        </p:nvSpPr>
        <p:spPr>
          <a:xfrm>
            <a:off x="9191958" y="6510891"/>
            <a:ext cx="86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E=0eV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1169A4C-7511-974C-8A89-50971BBE3389}"/>
              </a:ext>
            </a:extLst>
          </p:cNvPr>
          <p:cNvSpPr/>
          <p:nvPr/>
        </p:nvSpPr>
        <p:spPr>
          <a:xfrm>
            <a:off x="8028703" y="6507457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E=-1.0 eV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67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7A0FE3C1-19B9-1640-9409-F3EC3F67DEA5}"/>
              </a:ext>
            </a:extLst>
          </p:cNvPr>
          <p:cNvSpPr/>
          <p:nvPr/>
        </p:nvSpPr>
        <p:spPr>
          <a:xfrm>
            <a:off x="0" y="0"/>
            <a:ext cx="2379945" cy="65135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Structure models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05BC4-9B99-DD44-8082-A14CB692414E}"/>
              </a:ext>
            </a:extLst>
          </p:cNvPr>
          <p:cNvSpPr txBox="1"/>
          <p:nvPr/>
        </p:nvSpPr>
        <p:spPr>
          <a:xfrm>
            <a:off x="9156526" y="1544280"/>
            <a:ext cx="229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What we have done</a:t>
            </a:r>
            <a:endParaRPr kumimoji="1"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C1B206D-D724-B64A-87CB-D104F420FE73}"/>
              </a:ext>
            </a:extLst>
          </p:cNvPr>
          <p:cNvSpPr txBox="1"/>
          <p:nvPr/>
        </p:nvSpPr>
        <p:spPr>
          <a:xfrm>
            <a:off x="9156526" y="4812963"/>
            <a:ext cx="241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What we need more</a:t>
            </a:r>
            <a:endParaRPr kumimoji="1"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7315389-8D4C-774E-A4AC-FBC877F79FAF}"/>
              </a:ext>
            </a:extLst>
          </p:cNvPr>
          <p:cNvGrpSpPr/>
          <p:nvPr/>
        </p:nvGrpSpPr>
        <p:grpSpPr>
          <a:xfrm>
            <a:off x="1227550" y="1169758"/>
            <a:ext cx="2263066" cy="1809867"/>
            <a:chOff x="1227550" y="1220557"/>
            <a:chExt cx="2263066" cy="1809867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6431033-1663-5E43-A53B-C577A4F2BF3F}"/>
                </a:ext>
              </a:extLst>
            </p:cNvPr>
            <p:cNvGrpSpPr/>
            <p:nvPr/>
          </p:nvGrpSpPr>
          <p:grpSpPr>
            <a:xfrm>
              <a:off x="1227550" y="1220557"/>
              <a:ext cx="2263066" cy="1186687"/>
              <a:chOff x="5255837" y="519100"/>
              <a:chExt cx="2263066" cy="1186687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A50F93E9-414E-E14D-9C81-69BED08056CF}"/>
                  </a:ext>
                </a:extLst>
              </p:cNvPr>
              <p:cNvGrpSpPr/>
              <p:nvPr/>
            </p:nvGrpSpPr>
            <p:grpSpPr>
              <a:xfrm>
                <a:off x="5255837" y="519100"/>
                <a:ext cx="2263066" cy="1186687"/>
                <a:chOff x="3900862" y="1088966"/>
                <a:chExt cx="2263066" cy="1186687"/>
              </a:xfrm>
            </p:grpSpPr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B05C6F83-7DCF-384B-852E-0CC5980999E0}"/>
                    </a:ext>
                  </a:extLst>
                </p:cNvPr>
                <p:cNvGrpSpPr/>
                <p:nvPr/>
              </p:nvGrpSpPr>
              <p:grpSpPr>
                <a:xfrm>
                  <a:off x="3900862" y="1088966"/>
                  <a:ext cx="2263066" cy="1186687"/>
                  <a:chOff x="6515174" y="931024"/>
                  <a:chExt cx="2263066" cy="1186687"/>
                </a:xfrm>
              </p:grpSpPr>
              <p:grpSp>
                <p:nvGrpSpPr>
                  <p:cNvPr id="28" name="그룹 27">
                    <a:extLst>
                      <a:ext uri="{FF2B5EF4-FFF2-40B4-BE49-F238E27FC236}">
                        <a16:creationId xmlns:a16="http://schemas.microsoft.com/office/drawing/2014/main" id="{68CFF304-E0D9-274F-ACD3-B16B12A17D3A}"/>
                      </a:ext>
                    </a:extLst>
                  </p:cNvPr>
                  <p:cNvGrpSpPr/>
                  <p:nvPr/>
                </p:nvGrpSpPr>
                <p:grpSpPr>
                  <a:xfrm>
                    <a:off x="6515174" y="931024"/>
                    <a:ext cx="2127417" cy="1186687"/>
                    <a:chOff x="6515174" y="931024"/>
                    <a:chExt cx="2127417" cy="1186687"/>
                  </a:xfrm>
                </p:grpSpPr>
                <p:pic>
                  <p:nvPicPr>
                    <p:cNvPr id="30" name="Picture 4" descr="Image result for mos2">
                      <a:extLst>
                        <a:ext uri="{FF2B5EF4-FFF2-40B4-BE49-F238E27FC236}">
                          <a16:creationId xmlns:a16="http://schemas.microsoft.com/office/drawing/2014/main" id="{4652D56A-9BE2-C740-81AD-DE75648E5A9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19079" r="62855"/>
                    <a:stretch/>
                  </p:blipFill>
                  <p:spPr bwMode="auto">
                    <a:xfrm>
                      <a:off x="7473385" y="931024"/>
                      <a:ext cx="1169206" cy="115967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31" name="직사각형 30">
                      <a:extLst>
                        <a:ext uri="{FF2B5EF4-FFF2-40B4-BE49-F238E27FC236}">
                          <a16:creationId xmlns:a16="http://schemas.microsoft.com/office/drawing/2014/main" id="{143F2BB2-67F5-5743-BC29-485BB53391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4056" y="1002152"/>
                      <a:ext cx="676019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ko-KR" sz="1200" b="1" dirty="0"/>
                        <a:t>Top Se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32" name="직사각형 31">
                      <a:extLst>
                        <a:ext uri="{FF2B5EF4-FFF2-40B4-BE49-F238E27FC236}">
                          <a16:creationId xmlns:a16="http://schemas.microsoft.com/office/drawing/2014/main" id="{DE93D2F1-CE1C-A742-8873-61C91CD97A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15174" y="1567121"/>
                      <a:ext cx="958211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ko-KR" sz="1200" b="1" dirty="0"/>
                        <a:t>Bottom Se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33" name="직사각형 32">
                      <a:extLst>
                        <a:ext uri="{FF2B5EF4-FFF2-40B4-BE49-F238E27FC236}">
                          <a16:creationId xmlns:a16="http://schemas.microsoft.com/office/drawing/2014/main" id="{18ABE43D-4947-6744-B4EC-591AC78262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15174" y="1840712"/>
                      <a:ext cx="891591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ko-KR" sz="1200" b="1" dirty="0"/>
                        <a:t>Graphene</a:t>
                      </a:r>
                      <a:endParaRPr lang="ko-KR" altLang="en-US" sz="1200" dirty="0"/>
                    </a:p>
                  </p:txBody>
                </p:sp>
              </p:grpSp>
              <p:cxnSp>
                <p:nvCxnSpPr>
                  <p:cNvPr id="29" name="직선 연결선 3">
                    <a:extLst>
                      <a:ext uri="{FF2B5EF4-FFF2-40B4-BE49-F238E27FC236}">
                        <a16:creationId xmlns:a16="http://schemas.microsoft.com/office/drawing/2014/main" id="{1EC9E005-25F7-1645-96E1-C501870BE0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73385" y="1966009"/>
                    <a:ext cx="1304855" cy="0"/>
                  </a:xfrm>
                  <a:prstGeom prst="line">
                    <a:avLst/>
                  </a:prstGeom>
                  <a:ln w="3810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곱하기 기호 19">
                  <a:extLst>
                    <a:ext uri="{FF2B5EF4-FFF2-40B4-BE49-F238E27FC236}">
                      <a16:creationId xmlns:a16="http://schemas.microsoft.com/office/drawing/2014/main" id="{7D5FA11A-00ED-AE4C-AB4B-AB632ED56688}"/>
                    </a:ext>
                  </a:extLst>
                </p:cNvPr>
                <p:cNvSpPr/>
                <p:nvPr/>
              </p:nvSpPr>
              <p:spPr>
                <a:xfrm>
                  <a:off x="4825763" y="1170162"/>
                  <a:ext cx="229069" cy="229069"/>
                </a:xfrm>
                <a:prstGeom prst="mathMultiply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83BF1F74-F256-734E-88C6-463EBFB814EB}"/>
                  </a:ext>
                </a:extLst>
              </p:cNvPr>
              <p:cNvSpPr/>
              <p:nvPr/>
            </p:nvSpPr>
            <p:spPr>
              <a:xfrm>
                <a:off x="6638467" y="871537"/>
                <a:ext cx="34015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b="1" dirty="0"/>
                  <a:t>W</a:t>
                </a:r>
                <a:endParaRPr lang="ko-KR" altLang="en-US" sz="1200" dirty="0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5720DB4-034E-1C4E-AFE0-C6A4110B144A}"/>
                </a:ext>
              </a:extLst>
            </p:cNvPr>
            <p:cNvSpPr txBox="1"/>
            <p:nvPr/>
          </p:nvSpPr>
          <p:spPr>
            <a:xfrm>
              <a:off x="1390997" y="2661092"/>
              <a:ext cx="2042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Single Se vacancy</a:t>
              </a:r>
              <a:endParaRPr kumimoji="1"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1B4C69-EFCF-FE48-B722-E7D726B0D82B}"/>
              </a:ext>
            </a:extLst>
          </p:cNvPr>
          <p:cNvGrpSpPr/>
          <p:nvPr/>
        </p:nvGrpSpPr>
        <p:grpSpPr>
          <a:xfrm>
            <a:off x="3861919" y="1153601"/>
            <a:ext cx="2499484" cy="1826024"/>
            <a:chOff x="3861919" y="1204400"/>
            <a:chExt cx="2499484" cy="1826024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24DAE177-E1E3-7D47-AB01-B344CCA45154}"/>
                </a:ext>
              </a:extLst>
            </p:cNvPr>
            <p:cNvGrpSpPr/>
            <p:nvPr/>
          </p:nvGrpSpPr>
          <p:grpSpPr>
            <a:xfrm>
              <a:off x="3861919" y="1204400"/>
              <a:ext cx="2263066" cy="1186687"/>
              <a:chOff x="6412810" y="5257525"/>
              <a:chExt cx="2263066" cy="1186687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4153A152-B02D-6A49-9E19-36D435C2DC22}"/>
                  </a:ext>
                </a:extLst>
              </p:cNvPr>
              <p:cNvGrpSpPr/>
              <p:nvPr/>
            </p:nvGrpSpPr>
            <p:grpSpPr>
              <a:xfrm>
                <a:off x="6412810" y="5257525"/>
                <a:ext cx="2263066" cy="1186687"/>
                <a:chOff x="5255837" y="519100"/>
                <a:chExt cx="2263066" cy="1186687"/>
              </a:xfrm>
            </p:grpSpPr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C39695AC-3293-3E44-AC1E-1400F59A0416}"/>
                    </a:ext>
                  </a:extLst>
                </p:cNvPr>
                <p:cNvGrpSpPr/>
                <p:nvPr/>
              </p:nvGrpSpPr>
              <p:grpSpPr>
                <a:xfrm>
                  <a:off x="5255837" y="519100"/>
                  <a:ext cx="2263066" cy="1186687"/>
                  <a:chOff x="6515174" y="931024"/>
                  <a:chExt cx="2263066" cy="1186687"/>
                </a:xfrm>
              </p:grpSpPr>
              <p:grpSp>
                <p:nvGrpSpPr>
                  <p:cNvPr id="48" name="그룹 47">
                    <a:extLst>
                      <a:ext uri="{FF2B5EF4-FFF2-40B4-BE49-F238E27FC236}">
                        <a16:creationId xmlns:a16="http://schemas.microsoft.com/office/drawing/2014/main" id="{51FF99C8-AE3F-DB45-8FBA-11438602DA93}"/>
                      </a:ext>
                    </a:extLst>
                  </p:cNvPr>
                  <p:cNvGrpSpPr/>
                  <p:nvPr/>
                </p:nvGrpSpPr>
                <p:grpSpPr>
                  <a:xfrm>
                    <a:off x="6515174" y="931024"/>
                    <a:ext cx="2127417" cy="1186687"/>
                    <a:chOff x="6515174" y="931024"/>
                    <a:chExt cx="2127417" cy="1186687"/>
                  </a:xfrm>
                </p:grpSpPr>
                <p:pic>
                  <p:nvPicPr>
                    <p:cNvPr id="50" name="Picture 4" descr="Image result for mos2">
                      <a:extLst>
                        <a:ext uri="{FF2B5EF4-FFF2-40B4-BE49-F238E27FC236}">
                          <a16:creationId xmlns:a16="http://schemas.microsoft.com/office/drawing/2014/main" id="{95645F4A-97F2-DC42-8782-00BFD3769D7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19079" r="62855"/>
                    <a:stretch/>
                  </p:blipFill>
                  <p:spPr bwMode="auto">
                    <a:xfrm>
                      <a:off x="7473385" y="931024"/>
                      <a:ext cx="1169206" cy="115967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51" name="직사각형 50">
                      <a:extLst>
                        <a:ext uri="{FF2B5EF4-FFF2-40B4-BE49-F238E27FC236}">
                          <a16:creationId xmlns:a16="http://schemas.microsoft.com/office/drawing/2014/main" id="{1A3FC759-0087-B248-B723-E4486BE49A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4056" y="1002152"/>
                      <a:ext cx="676019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ko-KR" sz="1200" b="1" dirty="0"/>
                        <a:t>Top Se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52" name="직사각형 51">
                      <a:extLst>
                        <a:ext uri="{FF2B5EF4-FFF2-40B4-BE49-F238E27FC236}">
                          <a16:creationId xmlns:a16="http://schemas.microsoft.com/office/drawing/2014/main" id="{AAC6A0FB-EFCF-E442-B4E3-2667B99215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15174" y="1567121"/>
                      <a:ext cx="958211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ko-KR" sz="1200" b="1" dirty="0"/>
                        <a:t>Bottom Se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53" name="직사각형 52">
                      <a:extLst>
                        <a:ext uri="{FF2B5EF4-FFF2-40B4-BE49-F238E27FC236}">
                          <a16:creationId xmlns:a16="http://schemas.microsoft.com/office/drawing/2014/main" id="{B9101373-EC36-D148-9E5A-860B62CCD5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15174" y="1840712"/>
                      <a:ext cx="891591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ko-KR" sz="1200" b="1" dirty="0"/>
                        <a:t>Graphene</a:t>
                      </a:r>
                      <a:endParaRPr lang="ko-KR" altLang="en-US" sz="1200" dirty="0"/>
                    </a:p>
                  </p:txBody>
                </p:sp>
              </p:grpSp>
              <p:cxnSp>
                <p:nvCxnSpPr>
                  <p:cNvPr id="49" name="직선 연결선 84">
                    <a:extLst>
                      <a:ext uri="{FF2B5EF4-FFF2-40B4-BE49-F238E27FC236}">
                        <a16:creationId xmlns:a16="http://schemas.microsoft.com/office/drawing/2014/main" id="{EC0DD8DA-B12A-FA4F-ABA1-7F410E772F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73385" y="1966009"/>
                    <a:ext cx="1304855" cy="0"/>
                  </a:xfrm>
                  <a:prstGeom prst="line">
                    <a:avLst/>
                  </a:prstGeom>
                  <a:ln w="3810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384F8BFF-379D-7049-A896-5393DD472AC3}"/>
                    </a:ext>
                  </a:extLst>
                </p:cNvPr>
                <p:cNvSpPr/>
                <p:nvPr/>
              </p:nvSpPr>
              <p:spPr>
                <a:xfrm>
                  <a:off x="6638467" y="871537"/>
                  <a:ext cx="28725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b="1" dirty="0"/>
                    <a:t>V</a:t>
                  </a:r>
                  <a:endParaRPr lang="ko-KR" altLang="en-US" sz="1200" dirty="0"/>
                </a:p>
              </p:txBody>
            </p:sp>
          </p:grp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AC0CDD22-520E-D741-B0D7-65E2A9E5E119}"/>
                  </a:ext>
                </a:extLst>
              </p:cNvPr>
              <p:cNvSpPr/>
              <p:nvPr/>
            </p:nvSpPr>
            <p:spPr>
              <a:xfrm>
                <a:off x="7695784" y="5661711"/>
                <a:ext cx="135000" cy="135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0256FD1-F1AE-884B-9DDB-D41464BF127A}"/>
                </a:ext>
              </a:extLst>
            </p:cNvPr>
            <p:cNvSpPr txBox="1"/>
            <p:nvPr/>
          </p:nvSpPr>
          <p:spPr>
            <a:xfrm>
              <a:off x="4083215" y="2661092"/>
              <a:ext cx="2278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W -&gt; V substitution</a:t>
              </a:r>
              <a:endParaRPr kumimoji="1"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AE0BDC5-801D-BF49-8B11-371E672CE86F}"/>
              </a:ext>
            </a:extLst>
          </p:cNvPr>
          <p:cNvGrpSpPr/>
          <p:nvPr/>
        </p:nvGrpSpPr>
        <p:grpSpPr>
          <a:xfrm>
            <a:off x="6496193" y="1140094"/>
            <a:ext cx="2681908" cy="2116530"/>
            <a:chOff x="6496193" y="1190893"/>
            <a:chExt cx="2681908" cy="2116530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54922001-0748-0346-9B12-4B4038E616F2}"/>
                </a:ext>
              </a:extLst>
            </p:cNvPr>
            <p:cNvGrpSpPr/>
            <p:nvPr/>
          </p:nvGrpSpPr>
          <p:grpSpPr>
            <a:xfrm>
              <a:off x="6496193" y="1190893"/>
              <a:ext cx="2263066" cy="1186687"/>
              <a:chOff x="8948443" y="5234281"/>
              <a:chExt cx="2263066" cy="1186687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A7EFB4AF-0FA0-5A41-AA47-45AE79B865BC}"/>
                  </a:ext>
                </a:extLst>
              </p:cNvPr>
              <p:cNvGrpSpPr/>
              <p:nvPr/>
            </p:nvGrpSpPr>
            <p:grpSpPr>
              <a:xfrm>
                <a:off x="8948443" y="5234281"/>
                <a:ext cx="2263066" cy="1186687"/>
                <a:chOff x="6412810" y="5257525"/>
                <a:chExt cx="2263066" cy="1186687"/>
              </a:xfrm>
            </p:grpSpPr>
            <p:grpSp>
              <p:nvGrpSpPr>
                <p:cNvPr id="62" name="그룹 61">
                  <a:extLst>
                    <a:ext uri="{FF2B5EF4-FFF2-40B4-BE49-F238E27FC236}">
                      <a16:creationId xmlns:a16="http://schemas.microsoft.com/office/drawing/2014/main" id="{2453265E-FBF5-3542-89EE-F00AD4FFF037}"/>
                    </a:ext>
                  </a:extLst>
                </p:cNvPr>
                <p:cNvGrpSpPr/>
                <p:nvPr/>
              </p:nvGrpSpPr>
              <p:grpSpPr>
                <a:xfrm>
                  <a:off x="6412810" y="5257525"/>
                  <a:ext cx="2263066" cy="1186687"/>
                  <a:chOff x="5255837" y="519100"/>
                  <a:chExt cx="2263066" cy="1186687"/>
                </a:xfrm>
              </p:grpSpPr>
              <p:grpSp>
                <p:nvGrpSpPr>
                  <p:cNvPr id="71" name="그룹 70">
                    <a:extLst>
                      <a:ext uri="{FF2B5EF4-FFF2-40B4-BE49-F238E27FC236}">
                        <a16:creationId xmlns:a16="http://schemas.microsoft.com/office/drawing/2014/main" id="{C9F53C9D-46C2-4F4E-A34A-9C781C6108B6}"/>
                      </a:ext>
                    </a:extLst>
                  </p:cNvPr>
                  <p:cNvGrpSpPr/>
                  <p:nvPr/>
                </p:nvGrpSpPr>
                <p:grpSpPr>
                  <a:xfrm>
                    <a:off x="5255837" y="519100"/>
                    <a:ext cx="2263066" cy="1186687"/>
                    <a:chOff x="6515174" y="931024"/>
                    <a:chExt cx="2263066" cy="1186687"/>
                  </a:xfrm>
                </p:grpSpPr>
                <p:grpSp>
                  <p:nvGrpSpPr>
                    <p:cNvPr id="73" name="그룹 72">
                      <a:extLst>
                        <a:ext uri="{FF2B5EF4-FFF2-40B4-BE49-F238E27FC236}">
                          <a16:creationId xmlns:a16="http://schemas.microsoft.com/office/drawing/2014/main" id="{808B3609-0261-C14A-8142-843B604FD0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15174" y="931024"/>
                      <a:ext cx="2127417" cy="1186687"/>
                      <a:chOff x="6515174" y="931024"/>
                      <a:chExt cx="2127417" cy="1186687"/>
                    </a:xfrm>
                  </p:grpSpPr>
                  <p:pic>
                    <p:nvPicPr>
                      <p:cNvPr id="75" name="Picture 4" descr="Image result for mos2">
                        <a:extLst>
                          <a:ext uri="{FF2B5EF4-FFF2-40B4-BE49-F238E27FC236}">
                            <a16:creationId xmlns:a16="http://schemas.microsoft.com/office/drawing/2014/main" id="{02F13DC8-A389-1E47-A6DB-8032BD3B36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079" r="62855"/>
                      <a:stretch/>
                    </p:blipFill>
                    <p:spPr bwMode="auto">
                      <a:xfrm>
                        <a:off x="7473385" y="931024"/>
                        <a:ext cx="1169206" cy="115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76" name="직사각형 75">
                        <a:extLst>
                          <a:ext uri="{FF2B5EF4-FFF2-40B4-BE49-F238E27FC236}">
                            <a16:creationId xmlns:a16="http://schemas.microsoft.com/office/drawing/2014/main" id="{0AB54DFC-C012-2048-A669-175B51B2A1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4056" y="1002152"/>
                        <a:ext cx="676019" cy="27699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altLang="ko-KR" sz="1200" b="1" dirty="0"/>
                          <a:t>Top Se</a:t>
                        </a:r>
                        <a:endParaRPr lang="ko-KR" altLang="en-US" sz="1200" dirty="0"/>
                      </a:p>
                    </p:txBody>
                  </p:sp>
                  <p:sp>
                    <p:nvSpPr>
                      <p:cNvPr id="77" name="직사각형 76">
                        <a:extLst>
                          <a:ext uri="{FF2B5EF4-FFF2-40B4-BE49-F238E27FC236}">
                            <a16:creationId xmlns:a16="http://schemas.microsoft.com/office/drawing/2014/main" id="{BA4A7F00-CE8E-304B-A766-EE61083D69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15174" y="1567121"/>
                        <a:ext cx="958211" cy="27699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altLang="ko-KR" sz="1200" b="1" dirty="0"/>
                          <a:t>Bottom Se</a:t>
                        </a:r>
                        <a:endParaRPr lang="ko-KR" altLang="en-US" sz="1200" dirty="0"/>
                      </a:p>
                    </p:txBody>
                  </p:sp>
                  <p:sp>
                    <p:nvSpPr>
                      <p:cNvPr id="78" name="직사각형 77">
                        <a:extLst>
                          <a:ext uri="{FF2B5EF4-FFF2-40B4-BE49-F238E27FC236}">
                            <a16:creationId xmlns:a16="http://schemas.microsoft.com/office/drawing/2014/main" id="{C7E41E43-8A53-F34A-B4AE-A532E34081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15174" y="1840712"/>
                        <a:ext cx="891591" cy="27699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altLang="ko-KR" sz="1200" b="1" dirty="0"/>
                          <a:t>Graphene</a:t>
                        </a:r>
                        <a:endParaRPr lang="ko-KR" altLang="en-US" sz="1200" dirty="0"/>
                      </a:p>
                    </p:txBody>
                  </p:sp>
                </p:grpSp>
                <p:cxnSp>
                  <p:nvCxnSpPr>
                    <p:cNvPr id="74" name="직선 연결선 111">
                      <a:extLst>
                        <a:ext uri="{FF2B5EF4-FFF2-40B4-BE49-F238E27FC236}">
                          <a16:creationId xmlns:a16="http://schemas.microsoft.com/office/drawing/2014/main" id="{D576A96C-9FA7-4542-B867-799A860983C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473385" y="1966009"/>
                      <a:ext cx="1304855" cy="0"/>
                    </a:xfrm>
                    <a:prstGeom prst="line">
                      <a:avLst/>
                    </a:prstGeom>
                    <a:ln w="38100">
                      <a:solidFill>
                        <a:schemeClr val="accent2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290BF009-741B-5F43-AB89-E8FF16A8253B}"/>
                      </a:ext>
                    </a:extLst>
                  </p:cNvPr>
                  <p:cNvSpPr/>
                  <p:nvPr/>
                </p:nvSpPr>
                <p:spPr>
                  <a:xfrm>
                    <a:off x="6638467" y="871537"/>
                    <a:ext cx="287258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200" b="1" dirty="0"/>
                      <a:t>V</a:t>
                    </a:r>
                    <a:endParaRPr lang="ko-KR" altLang="en-US" sz="1200" dirty="0"/>
                  </a:p>
                </p:txBody>
              </p:sp>
            </p:grpSp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2CB9BD7B-C93F-ED4D-BFF5-7EBDBEA5FBD8}"/>
                    </a:ext>
                  </a:extLst>
                </p:cNvPr>
                <p:cNvSpPr/>
                <p:nvPr/>
              </p:nvSpPr>
              <p:spPr>
                <a:xfrm>
                  <a:off x="7695784" y="5661711"/>
                  <a:ext cx="135000" cy="135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9" name="곱하기 기호 127">
                <a:extLst>
                  <a:ext uri="{FF2B5EF4-FFF2-40B4-BE49-F238E27FC236}">
                    <a16:creationId xmlns:a16="http://schemas.microsoft.com/office/drawing/2014/main" id="{6FF83CD7-EEF7-EE47-90EE-D68FF37FF9BD}"/>
                  </a:ext>
                </a:extLst>
              </p:cNvPr>
              <p:cNvSpPr/>
              <p:nvPr/>
            </p:nvSpPr>
            <p:spPr>
              <a:xfrm>
                <a:off x="9873344" y="5343183"/>
                <a:ext cx="229069" cy="229069"/>
              </a:xfrm>
              <a:prstGeom prst="mathMultiply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08C0137-58B1-2043-ADB4-78454A0A46FD}"/>
                </a:ext>
              </a:extLst>
            </p:cNvPr>
            <p:cNvSpPr txBox="1"/>
            <p:nvPr/>
          </p:nvSpPr>
          <p:spPr>
            <a:xfrm>
              <a:off x="6899913" y="2661092"/>
              <a:ext cx="22781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W -&gt; V substitution</a:t>
              </a:r>
            </a:p>
            <a:p>
              <a:r>
                <a:rPr kumimoji="1" lang="en-US" altLang="ko-KR" dirty="0"/>
                <a:t>+ single Se vacancy</a:t>
              </a:r>
              <a:endParaRPr kumimoji="1"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377F86C-223D-F140-825E-203970A25E97}"/>
              </a:ext>
            </a:extLst>
          </p:cNvPr>
          <p:cNvGrpSpPr/>
          <p:nvPr/>
        </p:nvGrpSpPr>
        <p:grpSpPr>
          <a:xfrm>
            <a:off x="1170798" y="4602458"/>
            <a:ext cx="2263066" cy="1761409"/>
            <a:chOff x="1170798" y="4602458"/>
            <a:chExt cx="2263066" cy="1761409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AAC1EEEB-4DB6-EE42-B749-5724C44D336A}"/>
                </a:ext>
              </a:extLst>
            </p:cNvPr>
            <p:cNvGrpSpPr/>
            <p:nvPr/>
          </p:nvGrpSpPr>
          <p:grpSpPr>
            <a:xfrm>
              <a:off x="1170798" y="4602458"/>
              <a:ext cx="2263066" cy="1186687"/>
              <a:chOff x="5255837" y="519100"/>
              <a:chExt cx="2263066" cy="1186687"/>
            </a:xfrm>
          </p:grpSpPr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667943F8-F091-C14C-A3AA-0A017F0D1A92}"/>
                  </a:ext>
                </a:extLst>
              </p:cNvPr>
              <p:cNvGrpSpPr/>
              <p:nvPr/>
            </p:nvGrpSpPr>
            <p:grpSpPr>
              <a:xfrm>
                <a:off x="5255837" y="519100"/>
                <a:ext cx="2263066" cy="1186687"/>
                <a:chOff x="3900862" y="1088966"/>
                <a:chExt cx="2263066" cy="1186687"/>
              </a:xfrm>
            </p:grpSpPr>
            <p:grpSp>
              <p:nvGrpSpPr>
                <p:cNvPr id="82" name="그룹 81">
                  <a:extLst>
                    <a:ext uri="{FF2B5EF4-FFF2-40B4-BE49-F238E27FC236}">
                      <a16:creationId xmlns:a16="http://schemas.microsoft.com/office/drawing/2014/main" id="{5E68F0A0-919C-D44A-8780-89445FD8EACF}"/>
                    </a:ext>
                  </a:extLst>
                </p:cNvPr>
                <p:cNvGrpSpPr/>
                <p:nvPr/>
              </p:nvGrpSpPr>
              <p:grpSpPr>
                <a:xfrm>
                  <a:off x="3900862" y="1088966"/>
                  <a:ext cx="2263066" cy="1186687"/>
                  <a:chOff x="6515174" y="931024"/>
                  <a:chExt cx="2263066" cy="1186687"/>
                </a:xfrm>
              </p:grpSpPr>
              <p:grpSp>
                <p:nvGrpSpPr>
                  <p:cNvPr id="84" name="그룹 83">
                    <a:extLst>
                      <a:ext uri="{FF2B5EF4-FFF2-40B4-BE49-F238E27FC236}">
                        <a16:creationId xmlns:a16="http://schemas.microsoft.com/office/drawing/2014/main" id="{C085EE80-32B6-604B-8B2A-E8013225AAD8}"/>
                      </a:ext>
                    </a:extLst>
                  </p:cNvPr>
                  <p:cNvGrpSpPr/>
                  <p:nvPr/>
                </p:nvGrpSpPr>
                <p:grpSpPr>
                  <a:xfrm>
                    <a:off x="6515174" y="931024"/>
                    <a:ext cx="2127417" cy="1186687"/>
                    <a:chOff x="6515174" y="931024"/>
                    <a:chExt cx="2127417" cy="1186687"/>
                  </a:xfrm>
                </p:grpSpPr>
                <p:pic>
                  <p:nvPicPr>
                    <p:cNvPr id="86" name="Picture 4" descr="Image result for mos2">
                      <a:extLst>
                        <a:ext uri="{FF2B5EF4-FFF2-40B4-BE49-F238E27FC236}">
                          <a16:creationId xmlns:a16="http://schemas.microsoft.com/office/drawing/2014/main" id="{4FA7497A-BAED-AE44-98C1-537317F88A8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19079" r="62855"/>
                    <a:stretch/>
                  </p:blipFill>
                  <p:spPr bwMode="auto">
                    <a:xfrm>
                      <a:off x="7473385" y="931024"/>
                      <a:ext cx="1169206" cy="115967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87" name="직사각형 86">
                      <a:extLst>
                        <a:ext uri="{FF2B5EF4-FFF2-40B4-BE49-F238E27FC236}">
                          <a16:creationId xmlns:a16="http://schemas.microsoft.com/office/drawing/2014/main" id="{D761CCF4-E93A-7A43-BA41-6381A6DA27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4056" y="1002152"/>
                      <a:ext cx="676019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ko-KR" sz="1200" b="1" dirty="0"/>
                        <a:t>Top Se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88" name="직사각형 87">
                      <a:extLst>
                        <a:ext uri="{FF2B5EF4-FFF2-40B4-BE49-F238E27FC236}">
                          <a16:creationId xmlns:a16="http://schemas.microsoft.com/office/drawing/2014/main" id="{4DD7F185-A6A3-CF49-A86B-1369C3745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15174" y="1567121"/>
                      <a:ext cx="958211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ko-KR" sz="1200" b="1" dirty="0"/>
                        <a:t>Bottom Se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89" name="직사각형 88">
                      <a:extLst>
                        <a:ext uri="{FF2B5EF4-FFF2-40B4-BE49-F238E27FC236}">
                          <a16:creationId xmlns:a16="http://schemas.microsoft.com/office/drawing/2014/main" id="{E6DFB881-70E5-484A-B7EF-2E5DB0AAEB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15174" y="1840712"/>
                      <a:ext cx="891591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ko-KR" sz="1200" b="1" dirty="0"/>
                        <a:t>Graphene</a:t>
                      </a:r>
                      <a:endParaRPr lang="ko-KR" altLang="en-US" sz="1200" dirty="0"/>
                    </a:p>
                  </p:txBody>
                </p:sp>
              </p:grpSp>
              <p:cxnSp>
                <p:nvCxnSpPr>
                  <p:cNvPr id="85" name="직선 연결선 58">
                    <a:extLst>
                      <a:ext uri="{FF2B5EF4-FFF2-40B4-BE49-F238E27FC236}">
                        <a16:creationId xmlns:a16="http://schemas.microsoft.com/office/drawing/2014/main" id="{B447CB3E-CAED-DC44-8F20-4AC5B39F6B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73385" y="1966009"/>
                    <a:ext cx="1304855" cy="0"/>
                  </a:xfrm>
                  <a:prstGeom prst="line">
                    <a:avLst/>
                  </a:prstGeom>
                  <a:ln w="3810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3" name="곱하기 기호 56">
                  <a:extLst>
                    <a:ext uri="{FF2B5EF4-FFF2-40B4-BE49-F238E27FC236}">
                      <a16:creationId xmlns:a16="http://schemas.microsoft.com/office/drawing/2014/main" id="{C0B1F2E0-1396-2D49-9A1C-B355109D7A8A}"/>
                    </a:ext>
                  </a:extLst>
                </p:cNvPr>
                <p:cNvSpPr/>
                <p:nvPr/>
              </p:nvSpPr>
              <p:spPr>
                <a:xfrm>
                  <a:off x="5152303" y="1470460"/>
                  <a:ext cx="229069" cy="229069"/>
                </a:xfrm>
                <a:prstGeom prst="mathMultiply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2F41CC49-875A-D746-9FF0-54E6D1E350BF}"/>
                  </a:ext>
                </a:extLst>
              </p:cNvPr>
              <p:cNvSpPr/>
              <p:nvPr/>
            </p:nvSpPr>
            <p:spPr>
              <a:xfrm>
                <a:off x="6638467" y="871537"/>
                <a:ext cx="34015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b="1" dirty="0"/>
                  <a:t>W</a:t>
                </a:r>
                <a:endParaRPr lang="ko-KR" altLang="en-US" sz="1200" dirty="0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CD651EB-C77F-2942-985E-9E5F2B82116C}"/>
                </a:ext>
              </a:extLst>
            </p:cNvPr>
            <p:cNvSpPr txBox="1"/>
            <p:nvPr/>
          </p:nvSpPr>
          <p:spPr>
            <a:xfrm>
              <a:off x="1327213" y="5994535"/>
              <a:ext cx="2014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Single W vacancy</a:t>
              </a:r>
              <a:endParaRPr kumimoji="1"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F156A17-3B1C-D643-85EC-8A10F5018E6F}"/>
              </a:ext>
            </a:extLst>
          </p:cNvPr>
          <p:cNvGrpSpPr/>
          <p:nvPr/>
        </p:nvGrpSpPr>
        <p:grpSpPr>
          <a:xfrm>
            <a:off x="3895774" y="4048066"/>
            <a:ext cx="2703209" cy="2349195"/>
            <a:chOff x="3895774" y="4048066"/>
            <a:chExt cx="2703209" cy="2349195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8B00F0FF-D5F9-494A-B063-4DADEBAC77E0}"/>
                </a:ext>
              </a:extLst>
            </p:cNvPr>
            <p:cNvGrpSpPr/>
            <p:nvPr/>
          </p:nvGrpSpPr>
          <p:grpSpPr>
            <a:xfrm>
              <a:off x="3895774" y="4602458"/>
              <a:ext cx="2263066" cy="1186687"/>
              <a:chOff x="6515174" y="931024"/>
              <a:chExt cx="2263066" cy="1186687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93C0B6DD-A7E9-9B48-995A-0D1FE66612CD}"/>
                  </a:ext>
                </a:extLst>
              </p:cNvPr>
              <p:cNvGrpSpPr/>
              <p:nvPr/>
            </p:nvGrpSpPr>
            <p:grpSpPr>
              <a:xfrm>
                <a:off x="6515174" y="931024"/>
                <a:ext cx="2127417" cy="1186687"/>
                <a:chOff x="6515174" y="931024"/>
                <a:chExt cx="2127417" cy="1186687"/>
              </a:xfrm>
            </p:grpSpPr>
            <p:pic>
              <p:nvPicPr>
                <p:cNvPr id="98" name="Picture 4" descr="Image result for mos2">
                  <a:extLst>
                    <a:ext uri="{FF2B5EF4-FFF2-40B4-BE49-F238E27FC236}">
                      <a16:creationId xmlns:a16="http://schemas.microsoft.com/office/drawing/2014/main" id="{98A451EB-BE47-9D44-A74A-F46FB62B080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9079" r="62855"/>
                <a:stretch/>
              </p:blipFill>
              <p:spPr bwMode="auto">
                <a:xfrm>
                  <a:off x="7473385" y="931024"/>
                  <a:ext cx="1169206" cy="11596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17C005B4-3A50-4F40-9E25-CCF855F80EA2}"/>
                    </a:ext>
                  </a:extLst>
                </p:cNvPr>
                <p:cNvSpPr/>
                <p:nvPr/>
              </p:nvSpPr>
              <p:spPr>
                <a:xfrm>
                  <a:off x="6764056" y="1002152"/>
                  <a:ext cx="67601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b="1" dirty="0"/>
                    <a:t>Top Se</a:t>
                  </a:r>
                  <a:endParaRPr lang="ko-KR" altLang="en-US" sz="1200" dirty="0"/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55D8E843-BC63-F749-80D9-96766626314F}"/>
                    </a:ext>
                  </a:extLst>
                </p:cNvPr>
                <p:cNvSpPr/>
                <p:nvPr/>
              </p:nvSpPr>
              <p:spPr>
                <a:xfrm>
                  <a:off x="6515174" y="1567121"/>
                  <a:ext cx="95821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b="1" dirty="0"/>
                    <a:t>Bottom Se</a:t>
                  </a:r>
                  <a:endParaRPr lang="ko-KR" altLang="en-US" sz="1200" dirty="0"/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F8AD2CD1-FE21-0C47-AA02-2E5759FB9F15}"/>
                    </a:ext>
                  </a:extLst>
                </p:cNvPr>
                <p:cNvSpPr/>
                <p:nvPr/>
              </p:nvSpPr>
              <p:spPr>
                <a:xfrm>
                  <a:off x="6515174" y="1840712"/>
                  <a:ext cx="89159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b="1" dirty="0"/>
                    <a:t>Graphene</a:t>
                  </a:r>
                  <a:endParaRPr lang="ko-KR" altLang="en-US" sz="1200" dirty="0"/>
                </a:p>
              </p:txBody>
            </p:sp>
          </p:grpSp>
          <p:cxnSp>
            <p:nvCxnSpPr>
              <p:cNvPr id="97" name="직선 연결선 58">
                <a:extLst>
                  <a:ext uri="{FF2B5EF4-FFF2-40B4-BE49-F238E27FC236}">
                    <a16:creationId xmlns:a16="http://schemas.microsoft.com/office/drawing/2014/main" id="{E2BE3CFE-938A-3E40-BD15-D4BE40D8AB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3385" y="1966009"/>
                <a:ext cx="1304855" cy="0"/>
              </a:xfrm>
              <a:prstGeom prst="line">
                <a:avLst/>
              </a:prstGeom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CCF361A1-1FEA-1D47-A1F8-92CA890434BF}"/>
                </a:ext>
              </a:extLst>
            </p:cNvPr>
            <p:cNvSpPr/>
            <p:nvPr/>
          </p:nvSpPr>
          <p:spPr>
            <a:xfrm>
              <a:off x="4853985" y="4406514"/>
              <a:ext cx="135000" cy="13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022E5C9-7EEC-4242-B1E1-05036A13857E}"/>
                </a:ext>
              </a:extLst>
            </p:cNvPr>
            <p:cNvSpPr/>
            <p:nvPr/>
          </p:nvSpPr>
          <p:spPr>
            <a:xfrm>
              <a:off x="4679712" y="4048066"/>
              <a:ext cx="158569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/>
                <a:t>Se or O adsorption</a:t>
              </a:r>
              <a:endParaRPr lang="ko-KR" altLang="en-US" sz="1200" dirty="0"/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AC1382EF-DCEB-1343-AF8C-1B5C8EC07AF4}"/>
                </a:ext>
              </a:extLst>
            </p:cNvPr>
            <p:cNvCxnSpPr>
              <a:cxnSpLocks/>
            </p:cNvCxnSpPr>
            <p:nvPr/>
          </p:nvCxnSpPr>
          <p:spPr>
            <a:xfrm>
              <a:off x="4921485" y="4474014"/>
              <a:ext cx="0" cy="27496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1127E48-DF09-A541-AC94-E3C4F58952E7}"/>
                </a:ext>
              </a:extLst>
            </p:cNvPr>
            <p:cNvSpPr txBox="1"/>
            <p:nvPr/>
          </p:nvSpPr>
          <p:spPr>
            <a:xfrm>
              <a:off x="4110801" y="6027929"/>
              <a:ext cx="2488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Chalcogen adsorption</a:t>
              </a:r>
              <a:endParaRPr kumimoji="1" lang="ko-KR" altLang="en-US" dirty="0"/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68E5036-7B4B-C74B-8BAB-359A95A86A81}"/>
              </a:ext>
            </a:extLst>
          </p:cNvPr>
          <p:cNvSpPr/>
          <p:nvPr/>
        </p:nvSpPr>
        <p:spPr>
          <a:xfrm>
            <a:off x="768991" y="3949568"/>
            <a:ext cx="10807108" cy="257797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3108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316</Words>
  <Application>Microsoft Macintosh PowerPoint</Application>
  <PresentationFormat>와이드스크린</PresentationFormat>
  <Paragraphs>70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송범섭</dc:creator>
  <cp:lastModifiedBy>송범섭</cp:lastModifiedBy>
  <cp:revision>12</cp:revision>
  <dcterms:created xsi:type="dcterms:W3CDTF">2019-01-22T07:01:14Z</dcterms:created>
  <dcterms:modified xsi:type="dcterms:W3CDTF">2019-01-22T08:42:49Z</dcterms:modified>
</cp:coreProperties>
</file>