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7" r:id="rId2"/>
    <p:sldId id="258" r:id="rId3"/>
    <p:sldId id="361" r:id="rId4"/>
    <p:sldId id="732" r:id="rId5"/>
    <p:sldId id="370" r:id="rId6"/>
    <p:sldId id="724" r:id="rId7"/>
    <p:sldId id="733" r:id="rId8"/>
    <p:sldId id="725" r:id="rId9"/>
    <p:sldId id="726" r:id="rId10"/>
    <p:sldId id="727" r:id="rId11"/>
    <p:sldId id="374" r:id="rId12"/>
    <p:sldId id="714" r:id="rId13"/>
    <p:sldId id="415" r:id="rId14"/>
    <p:sldId id="731" r:id="rId15"/>
    <p:sldId id="728" r:id="rId16"/>
    <p:sldId id="729" r:id="rId17"/>
    <p:sldId id="730" r:id="rId18"/>
    <p:sldId id="30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 clrIdx="0">
    <p:extLst>
      <p:ext uri="{19B8F6BF-5375-455C-9EA6-DF929625EA0E}">
        <p15:presenceInfo xmlns:p15="http://schemas.microsoft.com/office/powerpoint/2012/main" userId="452c7f40709b07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2F2F2"/>
    <a:srgbClr val="3A6695"/>
    <a:srgbClr val="7F7F7F"/>
    <a:srgbClr val="F5B8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08"/>
  </p:normalViewPr>
  <p:slideViewPr>
    <p:cSldViewPr snapToGrid="0">
      <p:cViewPr varScale="1">
        <p:scale>
          <a:sx n="93" d="100"/>
          <a:sy n="93" d="100"/>
        </p:scale>
        <p:origin x="451"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A98E4-0EAB-7A4C-9EEA-8813079831D7}" type="datetimeFigureOut">
              <a:rPr kumimoji="1" lang="zh-CN" altLang="en-US" smtClean="0"/>
              <a:t>2023/3/29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38188-BBE3-D941-9E3B-0826C23D925B}"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89774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181866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99454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2707555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17899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700155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extLst>
      <p:ext uri="{BB962C8B-B14F-4D97-AF65-F5344CB8AC3E}">
        <p14:creationId xmlns:p14="http://schemas.microsoft.com/office/powerpoint/2010/main" val="233862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117695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726711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105087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463911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0CFC3B7-E633-6F46-B9B7-7B5025990380}" type="datetimeFigureOut">
              <a:rPr kumimoji="1" lang="zh-CN" altLang="en-US" smtClean="0"/>
              <a:t>2023/3/29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E3BF525-5378-1347-8FDE-0D19BBCF1FAA}"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FC3B7-E633-6F46-B9B7-7B5025990380}" type="datetimeFigureOut">
              <a:rPr kumimoji="1" lang="zh-CN" altLang="en-US" smtClean="0"/>
              <a:t>2023/3/29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BF525-5378-1347-8FDE-0D19BBCF1FA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4.xml"/><Relationship Id="rId7" Type="http://schemas.openxmlformats.org/officeDocument/2006/relationships/image" Target="../media/image4.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25.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5.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notesSlide" Target="../notesSlides/notesSlide1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Layout" Target="../slideLayouts/slideLayout7.xml"/><Relationship Id="rId5" Type="http://schemas.openxmlformats.org/officeDocument/2006/relationships/tags" Target="../tags/tag3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notesSlide" Target="../notesSlides/notesSlide14.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image" Target="../media/image5.png"/><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image" Target="../media/image4.jpeg"/></Relationships>
</file>

<file path=ppt/slides/_rels/slide15.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notesSlide" Target="../notesSlides/notesSlide15.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image" Target="../media/image5.png"/><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image" Target="../media/image4.jpeg"/></Relationships>
</file>

<file path=ppt/slides/_rels/slide16.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notesSlide" Target="../notesSlides/notesSlide16.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image" Target="../media/image5.png"/><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image" Target="../media/image4.jpeg"/></Relationships>
</file>

<file path=ppt/slides/_rels/slide17.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notesSlide" Target="../notesSlides/notesSlide1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image" Target="../media/image5.png"/><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19.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3" Type="http://schemas.openxmlformats.org/officeDocument/2006/relationships/tags" Target="../tags/tag4.xml"/><Relationship Id="rId7" Type="http://schemas.openxmlformats.org/officeDocument/2006/relationships/image" Target="../media/image4.jpeg"/><Relationship Id="rId12" Type="http://schemas.openxmlformats.org/officeDocument/2006/relationships/image" Target="../media/image9.sv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4.xml"/><Relationship Id="rId11" Type="http://schemas.openxmlformats.org/officeDocument/2006/relationships/image" Target="../media/image8.png"/><Relationship Id="rId5" Type="http://schemas.openxmlformats.org/officeDocument/2006/relationships/slideLayout" Target="../slideLayouts/slideLayout7.xml"/><Relationship Id="rId15" Type="http://schemas.openxmlformats.org/officeDocument/2006/relationships/image" Target="../media/image12.svg"/><Relationship Id="rId10" Type="http://schemas.openxmlformats.org/officeDocument/2006/relationships/image" Target="../media/image7.svg"/><Relationship Id="rId4" Type="http://schemas.openxmlformats.org/officeDocument/2006/relationships/tags" Target="../tags/tag5.xml"/><Relationship Id="rId9" Type="http://schemas.openxmlformats.org/officeDocument/2006/relationships/image" Target="../media/image6.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3" Type="http://schemas.openxmlformats.org/officeDocument/2006/relationships/tags" Target="../tags/tag8.xml"/><Relationship Id="rId7" Type="http://schemas.openxmlformats.org/officeDocument/2006/relationships/image" Target="../media/image4.jpeg"/><Relationship Id="rId12" Type="http://schemas.openxmlformats.org/officeDocument/2006/relationships/image" Target="../media/image9.sv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6.xml"/><Relationship Id="rId11" Type="http://schemas.openxmlformats.org/officeDocument/2006/relationships/image" Target="../media/image8.png"/><Relationship Id="rId5" Type="http://schemas.openxmlformats.org/officeDocument/2006/relationships/slideLayout" Target="../slideLayouts/slideLayout7.xml"/><Relationship Id="rId15" Type="http://schemas.openxmlformats.org/officeDocument/2006/relationships/image" Target="../media/image12.svg"/><Relationship Id="rId10" Type="http://schemas.openxmlformats.org/officeDocument/2006/relationships/image" Target="../media/image7.svg"/><Relationship Id="rId4" Type="http://schemas.openxmlformats.org/officeDocument/2006/relationships/tags" Target="../tags/tag9.xml"/><Relationship Id="rId9" Type="http://schemas.openxmlformats.org/officeDocument/2006/relationships/image" Target="../media/image6.pn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xml"/><Relationship Id="rId7" Type="http://schemas.openxmlformats.org/officeDocument/2006/relationships/image" Target="../media/image4.jpe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13.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xml"/><Relationship Id="rId7" Type="http://schemas.openxmlformats.org/officeDocument/2006/relationships/image" Target="../media/image4.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17.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xml"/><Relationship Id="rId7" Type="http://schemas.openxmlformats.org/officeDocument/2006/relationships/image" Target="../media/image4.jpe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9.xml"/><Relationship Id="rId11" Type="http://schemas.openxmlformats.org/officeDocument/2006/relationships/image" Target="../media/image17.png"/><Relationship Id="rId5" Type="http://schemas.openxmlformats.org/officeDocument/2006/relationships/slideLayout" Target="../slideLayouts/slideLayout7.xml"/><Relationship Id="rId10" Type="http://schemas.openxmlformats.org/officeDocument/2006/relationships/image" Target="../media/image16.png"/><Relationship Id="rId4" Type="http://schemas.openxmlformats.org/officeDocument/2006/relationships/tags" Target="../tags/tag21.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V="1">
            <a:off x="3748086" y="4464020"/>
            <a:ext cx="4695825" cy="2156"/>
          </a:xfrm>
          <a:prstGeom prst="line">
            <a:avLst/>
          </a:prstGeom>
          <a:ln w="19050">
            <a:solidFill>
              <a:srgbClr val="3A6695"/>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clrChange>
              <a:clrFrom>
                <a:srgbClr val="F5F5F7"/>
              </a:clrFrom>
              <a:clrTo>
                <a:srgbClr val="F5F5F7">
                  <a:alpha val="0"/>
                </a:srgbClr>
              </a:clrTo>
            </a:clrChange>
          </a:blip>
          <a:stretch>
            <a:fillRect/>
          </a:stretch>
        </p:blipFill>
        <p:spPr>
          <a:xfrm>
            <a:off x="269866" y="223253"/>
            <a:ext cx="2882909" cy="709639"/>
          </a:xfrm>
          <a:prstGeom prst="rect">
            <a:avLst/>
          </a:prstGeom>
        </p:spPr>
      </p:pic>
      <p:pic>
        <p:nvPicPr>
          <p:cNvPr id="42" name="图片 41"/>
          <p:cNvPicPr>
            <a:picLocks noChangeAspect="1"/>
          </p:cNvPicPr>
          <p:nvPr/>
        </p:nvPicPr>
        <p:blipFill rotWithShape="1">
          <a:blip r:embed="rId4" cstate="print"/>
          <a:srcRect/>
          <a:stretch>
            <a:fillRect/>
          </a:stretch>
        </p:blipFill>
        <p:spPr>
          <a:xfrm>
            <a:off x="-3" y="3890488"/>
            <a:ext cx="12192000" cy="370988"/>
          </a:xfrm>
          <a:prstGeom prst="rect">
            <a:avLst/>
          </a:prstGeom>
        </p:spPr>
      </p:pic>
      <p:sp>
        <p:nvSpPr>
          <p:cNvPr id="44" name="矩形 43"/>
          <p:cNvSpPr/>
          <p:nvPr/>
        </p:nvSpPr>
        <p:spPr>
          <a:xfrm>
            <a:off x="-2" y="1539794"/>
            <a:ext cx="12192000" cy="2545713"/>
          </a:xfrm>
          <a:prstGeom prst="rect">
            <a:avLst/>
          </a:prstGeom>
          <a:solidFill>
            <a:srgbClr val="3A669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bg1"/>
                </a:solidFill>
                <a:latin typeface="微软雅黑" panose="020B0503020204020204" pitchFamily="34" charset="-122"/>
                <a:ea typeface="微软雅黑" panose="020B0503020204020204" pitchFamily="34" charset="-122"/>
              </a:rPr>
              <a:t>Software Project Management Report</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pic>
        <p:nvPicPr>
          <p:cNvPr id="47" name="图片 46"/>
          <p:cNvPicPr>
            <a:picLocks noChangeAspect="1"/>
          </p:cNvPicPr>
          <p:nvPr/>
        </p:nvPicPr>
        <p:blipFill>
          <a:blip r:embed="rId5" cstate="print">
            <a:biLevel thresh="25000"/>
          </a:blip>
          <a:srcRect/>
          <a:stretch>
            <a:fillRect/>
          </a:stretch>
        </p:blipFill>
        <p:spPr>
          <a:xfrm>
            <a:off x="0" y="1539794"/>
            <a:ext cx="1628775" cy="2545713"/>
          </a:xfrm>
          <a:prstGeom prst="rect">
            <a:avLst/>
          </a:prstGeom>
        </p:spPr>
      </p:pic>
      <p:sp>
        <p:nvSpPr>
          <p:cNvPr id="2" name="矩形 1"/>
          <p:cNvSpPr/>
          <p:nvPr/>
        </p:nvSpPr>
        <p:spPr>
          <a:xfrm>
            <a:off x="1472148" y="2462722"/>
            <a:ext cx="9247695" cy="706755"/>
          </a:xfrm>
          <a:prstGeom prst="rect">
            <a:avLst/>
          </a:prstGeom>
        </p:spPr>
        <p:txBody>
          <a:bodyPr wrap="square">
            <a:spAutoFit/>
          </a:bodyPr>
          <a:lstStyle/>
          <a:p>
            <a:pPr algn="ct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F8D957F0-1A7A-4735-ADA6-EAD91D9881B0}"/>
              </a:ext>
            </a:extLst>
          </p:cNvPr>
          <p:cNvSpPr txBox="1"/>
          <p:nvPr/>
        </p:nvSpPr>
        <p:spPr>
          <a:xfrm>
            <a:off x="5005591" y="5019933"/>
            <a:ext cx="2474915" cy="1015663"/>
          </a:xfrm>
          <a:prstGeom prst="rect">
            <a:avLst/>
          </a:prstGeom>
          <a:noFill/>
        </p:spPr>
        <p:txBody>
          <a:bodyPr wrap="square">
            <a:spAutoFit/>
          </a:bodyPr>
          <a:lstStyle/>
          <a:p>
            <a:r>
              <a:rPr lang="en-US" altLang="zh-CN" sz="2000" kern="100" dirty="0" err="1">
                <a:solidFill>
                  <a:srgbClr val="3A6695"/>
                </a:solidFill>
                <a:latin typeface="微软雅黑" panose="020B0503020204020204" pitchFamily="34" charset="-122"/>
                <a:ea typeface="微软雅黑" panose="020B0503020204020204" pitchFamily="34" charset="-122"/>
                <a:cs typeface="Times New Roman" panose="02020603050405020304" pitchFamily="18" charset="0"/>
              </a:rPr>
              <a:t>DeYu</a:t>
            </a:r>
            <a:r>
              <a:rPr lang="en-US" altLang="zh-CN" sz="2000" kern="100" dirty="0">
                <a:solidFill>
                  <a:srgbClr val="3A6695"/>
                </a:solidFill>
                <a:latin typeface="微软雅黑" panose="020B0503020204020204" pitchFamily="34" charset="-122"/>
                <a:ea typeface="微软雅黑" panose="020B0503020204020204" pitchFamily="34" charset="-122"/>
                <a:cs typeface="Times New Roman" panose="02020603050405020304" pitchFamily="18" charset="0"/>
              </a:rPr>
              <a:t> Huang</a:t>
            </a:r>
          </a:p>
          <a:p>
            <a:r>
              <a:rPr lang="en-US" altLang="zh-CN" sz="2000" kern="100" dirty="0" err="1">
                <a:solidFill>
                  <a:srgbClr val="3A6695"/>
                </a:solidFill>
                <a:latin typeface="微软雅黑" panose="020B0503020204020204" pitchFamily="34" charset="-122"/>
                <a:ea typeface="微软雅黑" panose="020B0503020204020204" pitchFamily="34" charset="-122"/>
                <a:cs typeface="Times New Roman" panose="02020603050405020304" pitchFamily="18" charset="0"/>
              </a:rPr>
              <a:t>GuangWei</a:t>
            </a:r>
            <a:r>
              <a:rPr lang="en-US" altLang="zh-CN" sz="2000" kern="100" dirty="0">
                <a:solidFill>
                  <a:srgbClr val="3A6695"/>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100" dirty="0" err="1">
                <a:solidFill>
                  <a:srgbClr val="3A6695"/>
                </a:solidFill>
                <a:latin typeface="微软雅黑" panose="020B0503020204020204" pitchFamily="34" charset="-122"/>
                <a:ea typeface="微软雅黑" panose="020B0503020204020204" pitchFamily="34" charset="-122"/>
                <a:cs typeface="Times New Roman" panose="02020603050405020304" pitchFamily="18" charset="0"/>
              </a:rPr>
              <a:t>Xie</a:t>
            </a:r>
            <a:r>
              <a:rPr lang="zh-CN" altLang="en-US" sz="2000" kern="100" dirty="0">
                <a:solidFill>
                  <a:srgbClr val="3A6695"/>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solidFill>
                <a:srgbClr val="3A6695"/>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kern="100" dirty="0" err="1">
                <a:solidFill>
                  <a:srgbClr val="3A6695"/>
                </a:solidFill>
                <a:latin typeface="微软雅黑" panose="020B0503020204020204" pitchFamily="34" charset="-122"/>
                <a:ea typeface="微软雅黑" panose="020B0503020204020204" pitchFamily="34" charset="-122"/>
                <a:cs typeface="Times New Roman" panose="02020603050405020304" pitchFamily="18" charset="0"/>
              </a:rPr>
              <a:t>ZhiQing</a:t>
            </a:r>
            <a:r>
              <a:rPr lang="en-US" altLang="zh-CN" sz="2000" kern="100" dirty="0">
                <a:solidFill>
                  <a:srgbClr val="3A6695"/>
                </a:solidFill>
                <a:latin typeface="微软雅黑" panose="020B0503020204020204" pitchFamily="34" charset="-122"/>
                <a:ea typeface="微软雅黑" panose="020B0503020204020204" pitchFamily="34" charset="-122"/>
                <a:cs typeface="Times New Roman" panose="02020603050405020304" pitchFamily="18" charset="0"/>
              </a:rPr>
              <a:t> Liu</a:t>
            </a:r>
            <a:endParaRPr lang="zh-CN" altLang="en-US" sz="2000" kern="100" dirty="0">
              <a:solidFill>
                <a:srgbClr val="3A6695"/>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BBEBEAC7-2E36-7803-FA9F-CBE227D8C037}"/>
              </a:ext>
            </a:extLst>
          </p:cNvPr>
          <p:cNvSpPr txBox="1"/>
          <p:nvPr/>
        </p:nvSpPr>
        <p:spPr>
          <a:xfrm>
            <a:off x="5005591" y="6066869"/>
            <a:ext cx="1919546" cy="369332"/>
          </a:xfrm>
          <a:prstGeom prst="rect">
            <a:avLst/>
          </a:prstGeom>
          <a:noFill/>
        </p:spPr>
        <p:txBody>
          <a:bodyPr wrap="square">
            <a:spAutoFit/>
          </a:bodyPr>
          <a:lstStyle/>
          <a:p>
            <a:r>
              <a:rPr lang="en-US" altLang="zh-CN" sz="1800" kern="100" dirty="0">
                <a:solidFill>
                  <a:srgbClr val="3A6695"/>
                </a:solidFill>
                <a:latin typeface="微软雅黑" panose="020B0503020204020204" pitchFamily="34" charset="-122"/>
                <a:ea typeface="微软雅黑" panose="020B0503020204020204" pitchFamily="34" charset="-122"/>
                <a:cs typeface="Times New Roman" panose="02020603050405020304" pitchFamily="18" charset="0"/>
              </a:rPr>
              <a:t>2023.03.30</a:t>
            </a:r>
            <a:endParaRPr lang="zh-CN" altLang="en-US" sz="1800" kern="100" dirty="0">
              <a:solidFill>
                <a:srgbClr val="3A6695"/>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8553"/>
    </mc:Choice>
    <mc:Fallback xmlns="">
      <p:transition advTm="85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A54D0D5-5591-C247-C299-C39550AA9B60}"/>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6" name="图片 5">
            <a:extLst>
              <a:ext uri="{FF2B5EF4-FFF2-40B4-BE49-F238E27FC236}">
                <a16:creationId xmlns:a16="http://schemas.microsoft.com/office/drawing/2014/main" id="{1AD1BA04-5BA5-1683-0326-2F0BDB4F72E0}"/>
              </a:ext>
            </a:extLst>
          </p:cNvPr>
          <p:cNvPicPr>
            <a:picLocks noChangeAspect="1"/>
          </p:cNvPicPr>
          <p:nvPr/>
        </p:nvPicPr>
        <p:blipFill>
          <a:blip r:embed="rId7"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cxnSp>
        <p:nvCxnSpPr>
          <p:cNvPr id="8" name="直接连接符 7">
            <a:extLst>
              <a:ext uri="{FF2B5EF4-FFF2-40B4-BE49-F238E27FC236}">
                <a16:creationId xmlns:a16="http://schemas.microsoft.com/office/drawing/2014/main" id="{A3B92718-B69B-5A27-D8DB-5DD7841AFFE4}"/>
              </a:ext>
            </a:extLst>
          </p:cNvPr>
          <p:cNvCxnSpPr/>
          <p:nvPr/>
        </p:nvCxnSpPr>
        <p:spPr>
          <a:xfrm>
            <a:off x="8528815"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BE31132E-BD68-BAAE-B52D-FB04308DC2AB}"/>
              </a:ext>
            </a:extLst>
          </p:cNvPr>
          <p:cNvSpPr/>
          <p:nvPr/>
        </p:nvSpPr>
        <p:spPr>
          <a:xfrm>
            <a:off x="10450830" y="0"/>
            <a:ext cx="174117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Requirement items</a:t>
            </a:r>
          </a:p>
        </p:txBody>
      </p:sp>
      <p:sp>
        <p:nvSpPr>
          <p:cNvPr id="10" name="矩形 9">
            <a:extLst>
              <a:ext uri="{FF2B5EF4-FFF2-40B4-BE49-F238E27FC236}">
                <a16:creationId xmlns:a16="http://schemas.microsoft.com/office/drawing/2014/main" id="{9C502C7C-64C0-A8F8-D450-365CF91EDF55}"/>
              </a:ext>
            </a:extLst>
          </p:cNvPr>
          <p:cNvSpPr/>
          <p:nvPr/>
        </p:nvSpPr>
        <p:spPr>
          <a:xfrm>
            <a:off x="8586470" y="20955"/>
            <a:ext cx="186436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3F36DEC-5BBE-C3FE-2783-5CD17AD44BF5}"/>
              </a:ext>
            </a:extLst>
          </p:cNvPr>
          <p:cNvSpPr/>
          <p:nvPr/>
        </p:nvSpPr>
        <p:spPr>
          <a:xfrm>
            <a:off x="6956175" y="-635"/>
            <a:ext cx="1630028" cy="792000"/>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Function Introduction</a:t>
            </a:r>
          </a:p>
        </p:txBody>
      </p:sp>
      <p:cxnSp>
        <p:nvCxnSpPr>
          <p:cNvPr id="19" name="直接连接符 18">
            <a:extLst>
              <a:ext uri="{FF2B5EF4-FFF2-40B4-BE49-F238E27FC236}">
                <a16:creationId xmlns:a16="http://schemas.microsoft.com/office/drawing/2014/main" id="{F49AB8B8-F021-2B18-E892-67B9634CA6D1}"/>
              </a:ext>
            </a:extLst>
          </p:cNvPr>
          <p:cNvCxnSpPr/>
          <p:nvPr/>
        </p:nvCxnSpPr>
        <p:spPr>
          <a:xfrm>
            <a:off x="10450562"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11DF631-879E-C654-DD25-B7A94EF336AC}"/>
              </a:ext>
            </a:extLst>
          </p:cNvPr>
          <p:cNvSpPr/>
          <p:nvPr>
            <p:custDataLst>
              <p:tags r:id="rId2"/>
            </p:custDataLst>
          </p:nvPr>
        </p:nvSpPr>
        <p:spPr>
          <a:xfrm>
            <a:off x="4935220" y="0"/>
            <a:ext cx="1767840" cy="7918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6C85D121-29B3-DFA2-F030-18339A84A5D6}"/>
              </a:ext>
            </a:extLst>
          </p:cNvPr>
          <p:cNvGrpSpPr/>
          <p:nvPr/>
        </p:nvGrpSpPr>
        <p:grpSpPr>
          <a:xfrm>
            <a:off x="431056" y="813064"/>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15" name="矩形 14">
              <a:extLst>
                <a:ext uri="{FF2B5EF4-FFF2-40B4-BE49-F238E27FC236}">
                  <a16:creationId xmlns:a16="http://schemas.microsoft.com/office/drawing/2014/main" id="{D5263945-30FB-30AE-8DC2-33DA5A6C94C8}"/>
                </a:ext>
              </a:extLst>
            </p:cNvPr>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78D966F8-3E88-CB67-661E-03D1577517BD}"/>
                </a:ext>
              </a:extLst>
            </p:cNvPr>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descr="图片包含 游戏机, 画, 盘子, 灯光&#10;&#10;描述已自动生成">
            <a:extLst>
              <a:ext uri="{FF2B5EF4-FFF2-40B4-BE49-F238E27FC236}">
                <a16:creationId xmlns:a16="http://schemas.microsoft.com/office/drawing/2014/main" id="{47E6A52B-657D-C5B9-7551-A9B98615011E}"/>
              </a:ext>
            </a:extLst>
          </p:cNvPr>
          <p:cNvPicPr>
            <a:picLocks noChangeAspect="1"/>
          </p:cNvPicPr>
          <p:nvPr/>
        </p:nvPicPr>
        <p:blipFill>
          <a:blip r:embed="rId8" cstate="print"/>
          <a:stretch>
            <a:fillRect/>
          </a:stretch>
        </p:blipFill>
        <p:spPr>
          <a:xfrm>
            <a:off x="520456" y="925706"/>
            <a:ext cx="397263" cy="397263"/>
          </a:xfrm>
          <a:prstGeom prst="rect">
            <a:avLst/>
          </a:prstGeom>
          <a:effectLst>
            <a:outerShdw blurRad="50800" dist="38100" dir="2700000" algn="tl" rotWithShape="0">
              <a:prstClr val="black">
                <a:alpha val="40000"/>
              </a:prstClr>
            </a:outerShdw>
          </a:effectLst>
        </p:spPr>
      </p:pic>
      <p:sp>
        <p:nvSpPr>
          <p:cNvPr id="18" name="燕尾形 45">
            <a:extLst>
              <a:ext uri="{FF2B5EF4-FFF2-40B4-BE49-F238E27FC236}">
                <a16:creationId xmlns:a16="http://schemas.microsoft.com/office/drawing/2014/main" id="{C607CDDF-4DAD-51A9-8036-CF243CE693F8}"/>
              </a:ext>
            </a:extLst>
          </p:cNvPr>
          <p:cNvSpPr/>
          <p:nvPr>
            <p:custDataLst>
              <p:tags r:id="rId3"/>
            </p:custDataLst>
          </p:nvPr>
        </p:nvSpPr>
        <p:spPr>
          <a:xfrm>
            <a:off x="1062783" y="984591"/>
            <a:ext cx="2182441"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fontScale="92500"/>
          </a:bodyPr>
          <a:lstStyle/>
          <a:p>
            <a:pPr algn="ctr"/>
            <a:r>
              <a:rPr lang="en-US" altLang="zh-CN" sz="1400" kern="0" dirty="0">
                <a:solidFill>
                  <a:schemeClr val="bg1"/>
                </a:solidFill>
                <a:latin typeface="Arial" panose="020B0604020202020204" pitchFamily="34" charset="0"/>
                <a:ea typeface="黑体" panose="02010609060101010101" charset="-122"/>
                <a:cs typeface="+mn-ea"/>
                <a:sym typeface="Arial" panose="020B0604020202020204" pitchFamily="34" charset="0"/>
              </a:rPr>
              <a:t>Schedule management</a:t>
            </a:r>
            <a:endParaRPr lang="zh-CN" altLang="en-US" sz="1400" kern="0" dirty="0">
              <a:solidFill>
                <a:schemeClr val="bg1"/>
              </a:solidFill>
              <a:latin typeface="Arial" panose="020B0604020202020204" pitchFamily="34" charset="0"/>
              <a:ea typeface="黑体" panose="02010609060101010101" charset="-122"/>
              <a:cs typeface="+mn-ea"/>
              <a:sym typeface="Arial" panose="020B0604020202020204" pitchFamily="34" charset="0"/>
            </a:endParaRPr>
          </a:p>
        </p:txBody>
      </p:sp>
      <p:sp>
        <p:nvSpPr>
          <p:cNvPr id="20" name="矩形 19">
            <a:extLst>
              <a:ext uri="{FF2B5EF4-FFF2-40B4-BE49-F238E27FC236}">
                <a16:creationId xmlns:a16="http://schemas.microsoft.com/office/drawing/2014/main" id="{EBD530D2-09DB-B8ED-7A3A-AFD1589000CD}"/>
              </a:ext>
            </a:extLst>
          </p:cNvPr>
          <p:cNvSpPr/>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22A4B83-2C96-B274-D329-09AF2356D3E2}"/>
              </a:ext>
            </a:extLst>
          </p:cNvPr>
          <p:cNvSpPr txBox="1"/>
          <p:nvPr/>
        </p:nvSpPr>
        <p:spPr>
          <a:xfrm>
            <a:off x="7359302" y="1350026"/>
            <a:ext cx="4746009" cy="338554"/>
          </a:xfrm>
          <a:prstGeom prst="rect">
            <a:avLst/>
          </a:prstGeom>
          <a:noFill/>
        </p:spPr>
        <p:txBody>
          <a:bodyPr wrap="square" rtlCol="0">
            <a:spAutoFit/>
          </a:bodyPr>
          <a:lstStyle/>
          <a:p>
            <a:r>
              <a:rPr lang="en-US" altLang="zh-CN" sz="1600" dirty="0">
                <a:ea typeface="宋体" panose="02010600030101010101" pitchFamily="2" charset="-122"/>
                <a:cs typeface="Times New Roman" panose="02020603050405020304" pitchFamily="18" charset="0"/>
              </a:rPr>
              <a:t>Users can also create or modify their own schedules</a:t>
            </a:r>
            <a:endParaRPr lang="en-US" altLang="zh-CN" sz="1600" kern="100" dirty="0">
              <a:effectLst/>
              <a:ea typeface="宋体"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B884011D-290E-1407-C4DE-F829833B800D}"/>
              </a:ext>
            </a:extLst>
          </p:cNvPr>
          <p:cNvSpPr/>
          <p:nvPr/>
        </p:nvSpPr>
        <p:spPr>
          <a:xfrm rot="10800000" flipH="1" flipV="1">
            <a:off x="7245228" y="1478954"/>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7" name="文本框 26">
            <a:extLst>
              <a:ext uri="{FF2B5EF4-FFF2-40B4-BE49-F238E27FC236}">
                <a16:creationId xmlns:a16="http://schemas.microsoft.com/office/drawing/2014/main" id="{28E77AA0-534D-6C89-E2D8-E6A96130A019}"/>
              </a:ext>
            </a:extLst>
          </p:cNvPr>
          <p:cNvSpPr txBox="1"/>
          <p:nvPr/>
        </p:nvSpPr>
        <p:spPr>
          <a:xfrm>
            <a:off x="7445992" y="2934438"/>
            <a:ext cx="4627384" cy="1107996"/>
          </a:xfrm>
          <a:prstGeom prst="rect">
            <a:avLst/>
          </a:prstGeom>
          <a:noFill/>
        </p:spPr>
        <p:txBody>
          <a:bodyPr wrap="square" rtlCol="0">
            <a:spAutoFit/>
          </a:bodyPr>
          <a:lstStyle/>
          <a:p>
            <a:r>
              <a:rPr lang="en-US" altLang="zh-CN" sz="1600" kern="100" dirty="0">
                <a:effectLst/>
                <a:ea typeface="宋体" panose="02010600030101010101" pitchFamily="2" charset="-122"/>
                <a:cs typeface="Times New Roman" panose="02020603050405020304" pitchFamily="18" charset="0"/>
              </a:rPr>
              <a:t>1. Query all the schedules of the current user whose start time is the current day, week and month, users can get the schedule of the current day, week and month </a:t>
            </a:r>
            <a:r>
              <a:rPr lang="en-US" altLang="zh-CN" sz="1600" kern="100" dirty="0">
                <a:ea typeface="宋体" panose="02010600030101010101" pitchFamily="2" charset="-122"/>
                <a:cs typeface="Times New Roman" panose="02020603050405020304" pitchFamily="18" charset="0"/>
              </a:rPr>
              <a:t>;</a:t>
            </a:r>
            <a:endParaRPr lang="zh-CN" altLang="zh-CN" sz="1600" kern="100" dirty="0">
              <a:effectLst/>
              <a:ea typeface="宋体"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DDB613F9-38D1-1B72-05AD-0B3D9A0D7807}"/>
              </a:ext>
            </a:extLst>
          </p:cNvPr>
          <p:cNvSpPr txBox="1"/>
          <p:nvPr/>
        </p:nvSpPr>
        <p:spPr>
          <a:xfrm>
            <a:off x="7445992" y="4061068"/>
            <a:ext cx="4746008" cy="1077218"/>
          </a:xfrm>
          <a:prstGeom prst="rect">
            <a:avLst/>
          </a:prstGeom>
          <a:noFill/>
        </p:spPr>
        <p:txBody>
          <a:bodyPr wrap="square">
            <a:spAutoFit/>
          </a:bodyPr>
          <a:lstStyle/>
          <a:p>
            <a:r>
              <a:rPr lang="en-US" altLang="zh-CN" sz="1600" kern="100" dirty="0">
                <a:effectLst/>
                <a:ea typeface="宋体" panose="02010600030101010101" pitchFamily="2" charset="-122"/>
                <a:cs typeface="Times New Roman" panose="02020603050405020304" pitchFamily="18" charset="0"/>
              </a:rPr>
              <a:t>2.By default, the ten words with the highest frequency of keywords are displayed as hot words, and users can query directly based on hot words or manually input keywords. (Split word algorithm)</a:t>
            </a:r>
            <a:endParaRPr lang="zh-CN" altLang="zh-CN" sz="1600" kern="100" dirty="0">
              <a:effectLst/>
              <a:ea typeface="宋体" panose="02010600030101010101" pitchFamily="2" charset="-122"/>
              <a:cs typeface="Times New Roman" panose="02020603050405020304" pitchFamily="18" charset="0"/>
            </a:endParaRPr>
          </a:p>
        </p:txBody>
      </p:sp>
      <p:sp>
        <p:nvSpPr>
          <p:cNvPr id="36" name="文本框 35">
            <a:extLst>
              <a:ext uri="{FF2B5EF4-FFF2-40B4-BE49-F238E27FC236}">
                <a16:creationId xmlns:a16="http://schemas.microsoft.com/office/drawing/2014/main" id="{9B70796D-B637-66EB-BAA4-4E9C545A2FFE}"/>
              </a:ext>
            </a:extLst>
          </p:cNvPr>
          <p:cNvSpPr txBox="1"/>
          <p:nvPr/>
        </p:nvSpPr>
        <p:spPr>
          <a:xfrm>
            <a:off x="7445992" y="5133370"/>
            <a:ext cx="4493589" cy="584775"/>
          </a:xfrm>
          <a:prstGeom prst="rect">
            <a:avLst/>
          </a:prstGeom>
          <a:noFill/>
        </p:spPr>
        <p:txBody>
          <a:bodyPr wrap="square">
            <a:spAutoFit/>
          </a:bodyPr>
          <a:lstStyle/>
          <a:p>
            <a:r>
              <a:rPr lang="en-US" altLang="zh-CN" sz="1600" dirty="0">
                <a:ea typeface="宋体" panose="02010600030101010101" pitchFamily="2" charset="-122"/>
              </a:rPr>
              <a:t>3.Users can search by sender email to get the relevant schedule</a:t>
            </a:r>
            <a:endParaRPr lang="zh-CN" altLang="en-US" sz="1600" dirty="0">
              <a:ea typeface="宋体" panose="02010600030101010101" pitchFamily="2" charset="-122"/>
            </a:endParaRPr>
          </a:p>
        </p:txBody>
      </p:sp>
      <p:sp>
        <p:nvSpPr>
          <p:cNvPr id="37" name="矩形 36">
            <a:extLst>
              <a:ext uri="{FF2B5EF4-FFF2-40B4-BE49-F238E27FC236}">
                <a16:creationId xmlns:a16="http://schemas.microsoft.com/office/drawing/2014/main" id="{79379A65-373D-53C9-74E7-E7AB25B86EBA}"/>
              </a:ext>
            </a:extLst>
          </p:cNvPr>
          <p:cNvSpPr/>
          <p:nvPr/>
        </p:nvSpPr>
        <p:spPr>
          <a:xfrm rot="10800000" flipH="1" flipV="1">
            <a:off x="7245226" y="2190447"/>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4" name="文本框 3">
            <a:extLst>
              <a:ext uri="{FF2B5EF4-FFF2-40B4-BE49-F238E27FC236}">
                <a16:creationId xmlns:a16="http://schemas.microsoft.com/office/drawing/2014/main" id="{B16A6455-31A5-26AF-D363-CC624527F222}"/>
              </a:ext>
            </a:extLst>
          </p:cNvPr>
          <p:cNvSpPr txBox="1"/>
          <p:nvPr/>
        </p:nvSpPr>
        <p:spPr>
          <a:xfrm>
            <a:off x="7359302" y="1706317"/>
            <a:ext cx="4392650" cy="338554"/>
          </a:xfrm>
          <a:prstGeom prst="rect">
            <a:avLst/>
          </a:prstGeom>
          <a:noFill/>
        </p:spPr>
        <p:txBody>
          <a:bodyPr wrap="square">
            <a:spAutoFit/>
          </a:bodyPr>
          <a:lstStyle/>
          <a:p>
            <a:r>
              <a:rPr lang="en-US" altLang="zh-CN" sz="1600" kern="100" dirty="0">
                <a:effectLst/>
                <a:ea typeface="宋体" panose="02010600030101010101" pitchFamily="2" charset="-122"/>
                <a:cs typeface="Times New Roman" panose="02020603050405020304" pitchFamily="18" charset="0"/>
              </a:rPr>
              <a:t>User can delete schedule operations</a:t>
            </a:r>
            <a:endParaRPr lang="en-US" altLang="zh-CN" sz="1600" kern="100" dirty="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182AE55-CCF0-0C18-565D-88E23BB39676}"/>
              </a:ext>
            </a:extLst>
          </p:cNvPr>
          <p:cNvSpPr/>
          <p:nvPr/>
        </p:nvSpPr>
        <p:spPr>
          <a:xfrm rot="10800000" flipH="1" flipV="1">
            <a:off x="7245226" y="1834700"/>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12" name="文本框 11">
            <a:extLst>
              <a:ext uri="{FF2B5EF4-FFF2-40B4-BE49-F238E27FC236}">
                <a16:creationId xmlns:a16="http://schemas.microsoft.com/office/drawing/2014/main" id="{9DF5ECBE-DA85-F2C1-8B56-5945ACDF61D5}"/>
              </a:ext>
            </a:extLst>
          </p:cNvPr>
          <p:cNvSpPr txBox="1"/>
          <p:nvPr/>
        </p:nvSpPr>
        <p:spPr>
          <a:xfrm>
            <a:off x="7351071" y="2103441"/>
            <a:ext cx="4746009" cy="830997"/>
          </a:xfrm>
          <a:prstGeom prst="rect">
            <a:avLst/>
          </a:prstGeom>
          <a:noFill/>
        </p:spPr>
        <p:txBody>
          <a:bodyPr wrap="square">
            <a:spAutoFit/>
          </a:bodyPr>
          <a:lstStyle/>
          <a:p>
            <a:r>
              <a:rPr lang="en-US" altLang="zh-CN" sz="1600" kern="100" dirty="0">
                <a:effectLst/>
                <a:ea typeface="宋体" panose="02010600030101010101" pitchFamily="2" charset="-122"/>
                <a:cs typeface="Times New Roman" panose="02020603050405020304" pitchFamily="18" charset="0"/>
              </a:rPr>
              <a:t>User query can be divided into: daily query, weekly query, monthly query, query by subject keyword and query by email sender</a:t>
            </a:r>
            <a:endParaRPr lang="en-US" altLang="zh-CN" sz="1600" dirty="0">
              <a:ea typeface="宋体" panose="02010600030101010101" pitchFamily="2" charset="-122"/>
            </a:endParaRPr>
          </a:p>
        </p:txBody>
      </p:sp>
      <p:sp>
        <p:nvSpPr>
          <p:cNvPr id="28" name="文本框 27">
            <a:extLst>
              <a:ext uri="{FF2B5EF4-FFF2-40B4-BE49-F238E27FC236}">
                <a16:creationId xmlns:a16="http://schemas.microsoft.com/office/drawing/2014/main" id="{552A735F-F30D-1069-23F1-A2A3959198EF}"/>
              </a:ext>
            </a:extLst>
          </p:cNvPr>
          <p:cNvSpPr txBox="1"/>
          <p:nvPr/>
        </p:nvSpPr>
        <p:spPr>
          <a:xfrm>
            <a:off x="7445992" y="5656417"/>
            <a:ext cx="4616770" cy="584775"/>
          </a:xfrm>
          <a:prstGeom prst="rect">
            <a:avLst/>
          </a:prstGeom>
          <a:noFill/>
        </p:spPr>
        <p:txBody>
          <a:bodyPr wrap="square">
            <a:spAutoFit/>
          </a:bodyPr>
          <a:lstStyle/>
          <a:p>
            <a:r>
              <a:rPr lang="en-US" altLang="zh-CN" sz="1600" dirty="0"/>
              <a:t>4. Users can export the results of the query as an excel document</a:t>
            </a:r>
            <a:endParaRPr lang="zh-CN" altLang="en-US" sz="1600" dirty="0"/>
          </a:p>
        </p:txBody>
      </p:sp>
      <p:pic>
        <p:nvPicPr>
          <p:cNvPr id="11" name="图片 10">
            <a:extLst>
              <a:ext uri="{FF2B5EF4-FFF2-40B4-BE49-F238E27FC236}">
                <a16:creationId xmlns:a16="http://schemas.microsoft.com/office/drawing/2014/main" id="{F7964549-FD7C-9483-8D4C-97FC7DDFE46B}"/>
              </a:ext>
            </a:extLst>
          </p:cNvPr>
          <p:cNvPicPr>
            <a:picLocks noChangeAspect="1"/>
          </p:cNvPicPr>
          <p:nvPr/>
        </p:nvPicPr>
        <p:blipFill rotWithShape="1">
          <a:blip r:embed="rId9"/>
          <a:srcRect t="57008" r="2360"/>
          <a:stretch/>
        </p:blipFill>
        <p:spPr>
          <a:xfrm>
            <a:off x="94919" y="1676656"/>
            <a:ext cx="7027125" cy="4533814"/>
          </a:xfrm>
          <a:prstGeom prst="rect">
            <a:avLst/>
          </a:prstGeom>
        </p:spPr>
      </p:pic>
      <p:sp>
        <p:nvSpPr>
          <p:cNvPr id="26" name="矩形 25">
            <a:extLst>
              <a:ext uri="{FF2B5EF4-FFF2-40B4-BE49-F238E27FC236}">
                <a16:creationId xmlns:a16="http://schemas.microsoft.com/office/drawing/2014/main" id="{227C8E19-EC10-7A3F-E2A5-F53D3670C7FE}"/>
              </a:ext>
            </a:extLst>
          </p:cNvPr>
          <p:cNvSpPr/>
          <p:nvPr>
            <p:custDataLst>
              <p:tags r:id="rId4"/>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Tree>
    <p:custDataLst>
      <p:tags r:id="rId1"/>
    </p:custDataLst>
    <p:extLst>
      <p:ext uri="{BB962C8B-B14F-4D97-AF65-F5344CB8AC3E}">
        <p14:creationId xmlns:p14="http://schemas.microsoft.com/office/powerpoint/2010/main" val="373217016"/>
      </p:ext>
    </p:extLst>
  </p:cSld>
  <p:clrMapOvr>
    <a:masterClrMapping/>
  </p:clrMapOvr>
  <mc:AlternateContent xmlns:mc="http://schemas.openxmlformats.org/markup-compatibility/2006" xmlns:p14="http://schemas.microsoft.com/office/powerpoint/2010/main">
    <mc:Choice Requires="p14">
      <p:transition p14:dur="10" advTm="33126"/>
    </mc:Choice>
    <mc:Fallback xmlns="">
      <p:transition advTm="331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a:off x="3297985" y="2203287"/>
            <a:ext cx="1100513" cy="1104323"/>
          </a:xfrm>
          <a:prstGeom prst="triangle">
            <a:avLst/>
          </a:prstGeom>
          <a:solidFill>
            <a:srgbClr val="13426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等腰三角形 6"/>
          <p:cNvSpPr/>
          <p:nvPr/>
        </p:nvSpPr>
        <p:spPr>
          <a:xfrm flipV="1">
            <a:off x="88679" y="3511976"/>
            <a:ext cx="1100513" cy="1104323"/>
          </a:xfrm>
          <a:prstGeom prst="triangle">
            <a:avLst/>
          </a:prstGeom>
          <a:solidFill>
            <a:srgbClr val="13426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矩形 22"/>
          <p:cNvSpPr/>
          <p:nvPr/>
        </p:nvSpPr>
        <p:spPr>
          <a:xfrm>
            <a:off x="0" y="2461973"/>
            <a:ext cx="12192000" cy="1895646"/>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4800" b="1" dirty="0">
                <a:solidFill>
                  <a:schemeClr val="bg1"/>
                </a:solidFill>
                <a:latin typeface="微软雅黑" panose="020B0503020204020204" pitchFamily="34" charset="-122"/>
                <a:ea typeface="微软雅黑" panose="020B0503020204020204" pitchFamily="34" charset="-122"/>
              </a:rPr>
              <a:t>                 </a:t>
            </a:r>
            <a:r>
              <a:rPr lang="en-US" altLang="zh-CN" sz="4000" b="1" dirty="0">
                <a:solidFill>
                  <a:srgbClr val="F2F2F2"/>
                </a:solidFill>
                <a:latin typeface="微软雅黑" panose="020B0503020204020204" pitchFamily="34" charset="-122"/>
                <a:ea typeface="微软雅黑" panose="020B0503020204020204" pitchFamily="34" charset="-122"/>
                <a:sym typeface="+mn-ea"/>
              </a:rPr>
              <a:t>Technology</a:t>
            </a:r>
            <a:endParaRPr lang="en-US" altLang="zh-CN" sz="3600" b="1" dirty="0">
              <a:solidFill>
                <a:srgbClr val="F2F2F2"/>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6" name="平行四边形 5"/>
          <p:cNvSpPr/>
          <p:nvPr/>
        </p:nvSpPr>
        <p:spPr>
          <a:xfrm>
            <a:off x="638936" y="2203293"/>
            <a:ext cx="3209305" cy="2413012"/>
          </a:xfrm>
          <a:prstGeom prst="parallelogram">
            <a:avLst>
              <a:gd name="adj" fmla="val 48207"/>
            </a:avLst>
          </a:prstGeom>
          <a:solidFill>
            <a:srgbClr val="86A6C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0700" dirty="0">
                <a:solidFill>
                  <a:schemeClr val="bg1">
                    <a:lumMod val="95000"/>
                  </a:schemeClr>
                </a:solidFill>
                <a:latin typeface="Impact" panose="020B0806030902050204" pitchFamily="34" charset="0"/>
              </a:rPr>
              <a:t>03</a:t>
            </a:r>
            <a:endParaRPr lang="zh-CN" altLang="en-US" sz="10700" dirty="0">
              <a:solidFill>
                <a:schemeClr val="bg1">
                  <a:lumMod val="95000"/>
                </a:schemeClr>
              </a:solidFill>
              <a:latin typeface="Impact" panose="020B0806030902050204" pitchFamily="34" charset="0"/>
            </a:endParaRPr>
          </a:p>
        </p:txBody>
      </p:sp>
      <p:pic>
        <p:nvPicPr>
          <p:cNvPr id="5" name="图片 4"/>
          <p:cNvPicPr>
            <a:picLocks noChangeAspect="1"/>
          </p:cNvPicPr>
          <p:nvPr/>
        </p:nvPicPr>
        <p:blipFill>
          <a:blip r:embed="rId3">
            <a:clrChange>
              <a:clrFrom>
                <a:srgbClr val="F5F5F7"/>
              </a:clrFrom>
              <a:clrTo>
                <a:srgbClr val="F5F5F7">
                  <a:alpha val="0"/>
                </a:srgbClr>
              </a:clrTo>
            </a:clrChange>
          </a:blip>
          <a:stretch>
            <a:fillRect/>
          </a:stretch>
        </p:blipFill>
        <p:spPr>
          <a:xfrm>
            <a:off x="8899516" y="254417"/>
            <a:ext cx="2882909" cy="70963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464"/>
    </mc:Choice>
    <mc:Fallback xmlns="">
      <p:transition advTm="46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31056" y="813064"/>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20" name="矩形 19"/>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descr="图片包含 游戏机, 画, 盘子, 灯光&#10;&#10;描述已自动生成"/>
          <p:cNvPicPr>
            <a:picLocks noChangeAspect="1"/>
          </p:cNvPicPr>
          <p:nvPr/>
        </p:nvPicPr>
        <p:blipFill>
          <a:blip r:embed="rId13" cstate="print"/>
          <a:stretch>
            <a:fillRect/>
          </a:stretch>
        </p:blipFill>
        <p:spPr>
          <a:xfrm>
            <a:off x="520456" y="925706"/>
            <a:ext cx="397263" cy="397263"/>
          </a:xfrm>
          <a:prstGeom prst="rect">
            <a:avLst/>
          </a:prstGeom>
          <a:effectLst>
            <a:outerShdw blurRad="50800" dist="38100" dir="2700000" algn="tl" rotWithShape="0">
              <a:prstClr val="black">
                <a:alpha val="40000"/>
              </a:prstClr>
            </a:outerShdw>
          </a:effectLst>
        </p:spPr>
      </p:pic>
      <p:sp>
        <p:nvSpPr>
          <p:cNvPr id="24" name="燕尾形 45"/>
          <p:cNvSpPr/>
          <p:nvPr>
            <p:custDataLst>
              <p:tags r:id="rId1"/>
            </p:custDataLst>
          </p:nvPr>
        </p:nvSpPr>
        <p:spPr>
          <a:xfrm>
            <a:off x="1062783" y="984591"/>
            <a:ext cx="2046685"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a:bodyPr>
          <a:lstStyle/>
          <a:p>
            <a:pPr algn="ctr"/>
            <a:r>
              <a:rPr lang="en-US" altLang="zh-CN" sz="1800" b="1" dirty="0">
                <a:solidFill>
                  <a:schemeClr val="bg1"/>
                </a:solidFill>
                <a:latin typeface="微软雅黑" panose="020B0503020204020204" pitchFamily="34" charset="-122"/>
                <a:ea typeface="微软雅黑" panose="020B0503020204020204" pitchFamily="34" charset="-122"/>
              </a:rPr>
              <a:t>Technology</a:t>
            </a:r>
            <a:endParaRPr lang="zh-CN" altLang="en-US" kern="0" dirty="0">
              <a:solidFill>
                <a:schemeClr val="bg1"/>
              </a:solidFill>
              <a:latin typeface="Arial" panose="020B0604020202020204" pitchFamily="34" charset="0"/>
              <a:ea typeface="黑体" panose="02010609060101010101" charset="-122"/>
              <a:cs typeface="+mn-ea"/>
              <a:sym typeface="Arial" panose="020B0604020202020204" pitchFamily="34" charset="0"/>
            </a:endParaRPr>
          </a:p>
        </p:txBody>
      </p:sp>
      <p:sp>
        <p:nvSpPr>
          <p:cNvPr id="7" name="矩形 6"/>
          <p:cNvSpPr/>
          <p:nvPr>
            <p:custDataLst>
              <p:tags r:id="rId2"/>
            </p:custDataLst>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custDataLst>
              <p:tags r:id="rId3"/>
            </p:custDataLst>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9" name="图片 8"/>
          <p:cNvPicPr>
            <a:picLocks noChangeAspect="1"/>
          </p:cNvPicPr>
          <p:nvPr>
            <p:custDataLst>
              <p:tags r:id="rId4"/>
            </p:custDataLst>
          </p:nvPr>
        </p:nvPicPr>
        <p:blipFill>
          <a:blip r:embed="rId14"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sp>
        <p:nvSpPr>
          <p:cNvPr id="10" name="矩形 9"/>
          <p:cNvSpPr/>
          <p:nvPr>
            <p:custDataLst>
              <p:tags r:id="rId5"/>
            </p:custDataLst>
          </p:nvPr>
        </p:nvSpPr>
        <p:spPr>
          <a:xfrm>
            <a:off x="7136765" y="0"/>
            <a:ext cx="1550035"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Function Introduction</a:t>
            </a:r>
          </a:p>
        </p:txBody>
      </p:sp>
      <p:sp>
        <p:nvSpPr>
          <p:cNvPr id="31" name="矩形 30"/>
          <p:cNvSpPr/>
          <p:nvPr>
            <p:custDataLst>
              <p:tags r:id="rId6"/>
            </p:custDataLst>
          </p:nvPr>
        </p:nvSpPr>
        <p:spPr>
          <a:xfrm>
            <a:off x="5356225" y="0"/>
            <a:ext cx="168021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sp>
        <p:nvSpPr>
          <p:cNvPr id="35" name="矩形 34"/>
          <p:cNvSpPr/>
          <p:nvPr>
            <p:custDataLst>
              <p:tags r:id="rId7"/>
            </p:custDataLst>
          </p:nvPr>
        </p:nvSpPr>
        <p:spPr>
          <a:xfrm>
            <a:off x="8686800" y="0"/>
            <a:ext cx="1869440" cy="79184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Technology</a:t>
            </a:r>
          </a:p>
        </p:txBody>
      </p:sp>
      <p:cxnSp>
        <p:nvCxnSpPr>
          <p:cNvPr id="36" name="直接连接符 44"/>
          <p:cNvCxnSpPr/>
          <p:nvPr>
            <p:custDataLst>
              <p:tags r:id="rId8"/>
            </p:custDataLst>
          </p:nvPr>
        </p:nvCxnSpPr>
        <p:spPr>
          <a:xfrm>
            <a:off x="5355957"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custDataLst>
              <p:tags r:id="rId9"/>
            </p:custDataLst>
          </p:nvPr>
        </p:nvSpPr>
        <p:spPr>
          <a:xfrm>
            <a:off x="10467975" y="0"/>
            <a:ext cx="1724025"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Requirement items</a:t>
            </a:r>
          </a:p>
        </p:txBody>
      </p:sp>
      <p:cxnSp>
        <p:nvCxnSpPr>
          <p:cNvPr id="38" name="直接连接符 52"/>
          <p:cNvCxnSpPr/>
          <p:nvPr>
            <p:custDataLst>
              <p:tags r:id="rId10"/>
            </p:custDataLst>
          </p:nvPr>
        </p:nvCxnSpPr>
        <p:spPr>
          <a:xfrm>
            <a:off x="7036167"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F839EE66-7032-E868-0E53-D908B06851EE}"/>
              </a:ext>
            </a:extLst>
          </p:cNvPr>
          <p:cNvSpPr/>
          <p:nvPr/>
        </p:nvSpPr>
        <p:spPr>
          <a:xfrm rot="10800000" flipH="1" flipV="1">
            <a:off x="1531680" y="2443070"/>
            <a:ext cx="181561" cy="175648"/>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4" name="矩形 3">
            <a:extLst>
              <a:ext uri="{FF2B5EF4-FFF2-40B4-BE49-F238E27FC236}">
                <a16:creationId xmlns:a16="http://schemas.microsoft.com/office/drawing/2014/main" id="{77E8123D-110F-F690-B398-4E9C852D0CFA}"/>
              </a:ext>
            </a:extLst>
          </p:cNvPr>
          <p:cNvSpPr/>
          <p:nvPr/>
        </p:nvSpPr>
        <p:spPr>
          <a:xfrm rot="10800000" flipH="1" flipV="1">
            <a:off x="1531681" y="3108999"/>
            <a:ext cx="181561" cy="175648"/>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5" name="文本框 4">
            <a:extLst>
              <a:ext uri="{FF2B5EF4-FFF2-40B4-BE49-F238E27FC236}">
                <a16:creationId xmlns:a16="http://schemas.microsoft.com/office/drawing/2014/main" id="{59B7624C-1530-500A-7F76-7B0A9408BD77}"/>
              </a:ext>
            </a:extLst>
          </p:cNvPr>
          <p:cNvSpPr txBox="1"/>
          <p:nvPr/>
        </p:nvSpPr>
        <p:spPr>
          <a:xfrm>
            <a:off x="1861752" y="2346228"/>
            <a:ext cx="1441420" cy="369332"/>
          </a:xfrm>
          <a:prstGeom prst="rect">
            <a:avLst/>
          </a:prstGeom>
          <a:noFill/>
        </p:spPr>
        <p:txBody>
          <a:bodyPr wrap="none" rtlCol="0">
            <a:spAutoFit/>
          </a:bodyPr>
          <a:lstStyle/>
          <a:p>
            <a:r>
              <a:rPr lang="en-US" altLang="zh-CN" dirty="0"/>
              <a:t>Front end </a:t>
            </a:r>
            <a:r>
              <a:rPr lang="zh-CN" altLang="en-US" dirty="0"/>
              <a:t>：</a:t>
            </a:r>
          </a:p>
        </p:txBody>
      </p:sp>
      <p:sp>
        <p:nvSpPr>
          <p:cNvPr id="6" name="文本框 5">
            <a:extLst>
              <a:ext uri="{FF2B5EF4-FFF2-40B4-BE49-F238E27FC236}">
                <a16:creationId xmlns:a16="http://schemas.microsoft.com/office/drawing/2014/main" id="{BA5535A0-2345-04B1-D787-652E145EB62F}"/>
              </a:ext>
            </a:extLst>
          </p:cNvPr>
          <p:cNvSpPr txBox="1"/>
          <p:nvPr/>
        </p:nvSpPr>
        <p:spPr>
          <a:xfrm>
            <a:off x="1861753" y="2975596"/>
            <a:ext cx="1247715" cy="369332"/>
          </a:xfrm>
          <a:prstGeom prst="rect">
            <a:avLst/>
          </a:prstGeom>
          <a:noFill/>
        </p:spPr>
        <p:txBody>
          <a:bodyPr wrap="square" rtlCol="0">
            <a:spAutoFit/>
          </a:bodyPr>
          <a:lstStyle/>
          <a:p>
            <a:r>
              <a:rPr lang="en-US" altLang="zh-CN" dirty="0"/>
              <a:t>Back end </a:t>
            </a:r>
            <a:r>
              <a:rPr lang="zh-CN" altLang="en-US" dirty="0"/>
              <a:t>：</a:t>
            </a:r>
          </a:p>
        </p:txBody>
      </p:sp>
      <p:sp>
        <p:nvSpPr>
          <p:cNvPr id="12" name="文本框 11">
            <a:extLst>
              <a:ext uri="{FF2B5EF4-FFF2-40B4-BE49-F238E27FC236}">
                <a16:creationId xmlns:a16="http://schemas.microsoft.com/office/drawing/2014/main" id="{894A1023-16D8-C684-5360-3DB219269FA3}"/>
              </a:ext>
            </a:extLst>
          </p:cNvPr>
          <p:cNvSpPr txBox="1"/>
          <p:nvPr/>
        </p:nvSpPr>
        <p:spPr>
          <a:xfrm>
            <a:off x="3109468" y="2346228"/>
            <a:ext cx="745840" cy="369332"/>
          </a:xfrm>
          <a:prstGeom prst="rect">
            <a:avLst/>
          </a:prstGeom>
          <a:noFill/>
        </p:spPr>
        <p:txBody>
          <a:bodyPr wrap="square">
            <a:spAutoFit/>
          </a:bodyPr>
          <a:lstStyle/>
          <a:p>
            <a:r>
              <a:rPr lang="en-US" altLang="zh-CN" dirty="0" err="1"/>
              <a:t>vue</a:t>
            </a:r>
            <a:endParaRPr lang="zh-CN" altLang="en-US" dirty="0"/>
          </a:p>
        </p:txBody>
      </p:sp>
      <p:sp>
        <p:nvSpPr>
          <p:cNvPr id="14" name="文本框 13">
            <a:extLst>
              <a:ext uri="{FF2B5EF4-FFF2-40B4-BE49-F238E27FC236}">
                <a16:creationId xmlns:a16="http://schemas.microsoft.com/office/drawing/2014/main" id="{A2262A22-420A-AC80-5AB8-387A290ABA14}"/>
              </a:ext>
            </a:extLst>
          </p:cNvPr>
          <p:cNvSpPr txBox="1"/>
          <p:nvPr/>
        </p:nvSpPr>
        <p:spPr>
          <a:xfrm>
            <a:off x="3033000" y="3051408"/>
            <a:ext cx="6498177" cy="1754326"/>
          </a:xfrm>
          <a:prstGeom prst="rect">
            <a:avLst/>
          </a:prstGeom>
          <a:noFill/>
        </p:spPr>
        <p:txBody>
          <a:bodyPr wrap="square">
            <a:spAutoFit/>
          </a:bodyPr>
          <a:lstStyle/>
          <a:p>
            <a:r>
              <a:rPr lang="zh-CN" altLang="en-US" dirty="0"/>
              <a:t>springboot+mybatis-plus+mysql</a:t>
            </a:r>
            <a:endParaRPr lang="en-US" altLang="zh-CN" dirty="0"/>
          </a:p>
          <a:p>
            <a:r>
              <a:rPr lang="zh-CN" altLang="en-US" dirty="0"/>
              <a:t>microsoft.exchange.webservices (EWS)</a:t>
            </a:r>
            <a:endParaRPr lang="en-US" altLang="zh-CN" dirty="0"/>
          </a:p>
          <a:p>
            <a:r>
              <a:rPr lang="en-US" altLang="zh-CN" dirty="0"/>
              <a:t>S</a:t>
            </a:r>
            <a:r>
              <a:rPr lang="zh-CN" altLang="en-US" dirty="0"/>
              <a:t>imilarity</a:t>
            </a:r>
            <a:endParaRPr lang="en-US" altLang="zh-CN" dirty="0"/>
          </a:p>
          <a:p>
            <a:r>
              <a:rPr lang="en-US" altLang="zh-CN" dirty="0"/>
              <a:t>W</a:t>
            </a:r>
            <a:r>
              <a:rPr lang="zh-CN" altLang="en-US" dirty="0"/>
              <a:t>ord2vec</a:t>
            </a:r>
            <a:endParaRPr lang="en-US" altLang="zh-CN" dirty="0"/>
          </a:p>
          <a:p>
            <a:r>
              <a:rPr lang="zh-CN" altLang="en-US" dirty="0"/>
              <a:t>HanLP Tokenizer</a:t>
            </a:r>
            <a:endParaRPr lang="en-US" altLang="zh-CN" dirty="0"/>
          </a:p>
          <a:p>
            <a:r>
              <a:rPr lang="zh-CN" altLang="en-US" dirty="0"/>
              <a:t>easyexcel</a:t>
            </a:r>
          </a:p>
        </p:txBody>
      </p:sp>
    </p:spTree>
    <p:extLst>
      <p:ext uri="{BB962C8B-B14F-4D97-AF65-F5344CB8AC3E}">
        <p14:creationId xmlns:p14="http://schemas.microsoft.com/office/powerpoint/2010/main" val="2262043144"/>
      </p:ext>
    </p:extLst>
  </p:cSld>
  <p:clrMapOvr>
    <a:masterClrMapping/>
  </p:clrMapOvr>
  <mc:AlternateContent xmlns:mc="http://schemas.openxmlformats.org/markup-compatibility/2006" xmlns:p14="http://schemas.microsoft.com/office/powerpoint/2010/main">
    <mc:Choice Requires="p14">
      <p:transition p14:dur="0" advTm="50410"/>
    </mc:Choice>
    <mc:Fallback xmlns="">
      <p:transition advTm="5041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a:off x="3297985" y="2203287"/>
            <a:ext cx="1100513" cy="1104323"/>
          </a:xfrm>
          <a:prstGeom prst="triangle">
            <a:avLst/>
          </a:prstGeom>
          <a:solidFill>
            <a:srgbClr val="13426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等腰三角形 6"/>
          <p:cNvSpPr/>
          <p:nvPr/>
        </p:nvSpPr>
        <p:spPr>
          <a:xfrm flipV="1">
            <a:off x="88679" y="3511976"/>
            <a:ext cx="1100513" cy="1104323"/>
          </a:xfrm>
          <a:prstGeom prst="triangle">
            <a:avLst/>
          </a:prstGeom>
          <a:solidFill>
            <a:srgbClr val="13426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矩形 22"/>
          <p:cNvSpPr/>
          <p:nvPr/>
        </p:nvSpPr>
        <p:spPr>
          <a:xfrm>
            <a:off x="0" y="2461973"/>
            <a:ext cx="12192000" cy="1895646"/>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4800" b="1" dirty="0">
                <a:solidFill>
                  <a:schemeClr val="bg1"/>
                </a:solidFill>
                <a:latin typeface="微软雅黑" panose="020B0503020204020204" pitchFamily="34" charset="-122"/>
                <a:ea typeface="微软雅黑" panose="020B0503020204020204" pitchFamily="34" charset="-122"/>
              </a:rPr>
              <a:t>                  </a:t>
            </a:r>
            <a:r>
              <a:rPr lang="en-US" altLang="zh-CN" sz="4000" b="1" dirty="0">
                <a:solidFill>
                  <a:schemeClr val="bg1"/>
                </a:solidFill>
                <a:latin typeface="微软雅黑" panose="020B0503020204020204" pitchFamily="34" charset="-122"/>
                <a:ea typeface="微软雅黑" panose="020B0503020204020204" pitchFamily="34" charset="-122"/>
              </a:rPr>
              <a:t>Requirement items</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6" name="平行四边形 5"/>
          <p:cNvSpPr/>
          <p:nvPr/>
        </p:nvSpPr>
        <p:spPr>
          <a:xfrm>
            <a:off x="638936" y="2203293"/>
            <a:ext cx="3209305" cy="2413012"/>
          </a:xfrm>
          <a:prstGeom prst="parallelogram">
            <a:avLst>
              <a:gd name="adj" fmla="val 48207"/>
            </a:avLst>
          </a:prstGeom>
          <a:solidFill>
            <a:srgbClr val="86A6C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0700" dirty="0">
                <a:solidFill>
                  <a:schemeClr val="bg1">
                    <a:lumMod val="95000"/>
                  </a:schemeClr>
                </a:solidFill>
                <a:latin typeface="Impact" panose="020B0806030902050204" pitchFamily="34" charset="0"/>
              </a:rPr>
              <a:t>04</a:t>
            </a:r>
            <a:endParaRPr lang="zh-CN" altLang="en-US" sz="10700" dirty="0">
              <a:solidFill>
                <a:schemeClr val="bg1">
                  <a:lumMod val="95000"/>
                </a:schemeClr>
              </a:solidFill>
              <a:latin typeface="Impact" panose="020B0806030902050204" pitchFamily="34" charset="0"/>
            </a:endParaRPr>
          </a:p>
        </p:txBody>
      </p:sp>
      <p:pic>
        <p:nvPicPr>
          <p:cNvPr id="5" name="图片 4"/>
          <p:cNvPicPr>
            <a:picLocks noChangeAspect="1"/>
          </p:cNvPicPr>
          <p:nvPr/>
        </p:nvPicPr>
        <p:blipFill>
          <a:blip r:embed="rId3">
            <a:clrChange>
              <a:clrFrom>
                <a:srgbClr val="F5F5F7"/>
              </a:clrFrom>
              <a:clrTo>
                <a:srgbClr val="F5F5F7">
                  <a:alpha val="0"/>
                </a:srgbClr>
              </a:clrTo>
            </a:clrChange>
          </a:blip>
          <a:stretch>
            <a:fillRect/>
          </a:stretch>
        </p:blipFill>
        <p:spPr>
          <a:xfrm>
            <a:off x="8899516" y="254417"/>
            <a:ext cx="2882909" cy="70963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696"/>
    </mc:Choice>
    <mc:Fallback xmlns="">
      <p:transition advTm="6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7" name="矩形 6"/>
          <p:cNvSpPr/>
          <p:nvPr>
            <p:custDataLst>
              <p:tags r:id="rId1"/>
            </p:custDataLst>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custDataLst>
              <p:tags r:id="rId2"/>
            </p:custDataLst>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9" name="图片 8"/>
          <p:cNvPicPr>
            <a:picLocks noChangeAspect="1"/>
          </p:cNvPicPr>
          <p:nvPr>
            <p:custDataLst>
              <p:tags r:id="rId3"/>
            </p:custDataLst>
          </p:nvPr>
        </p:nvPicPr>
        <p:blipFill>
          <a:blip r:embed="rId14"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sp>
        <p:nvSpPr>
          <p:cNvPr id="10" name="矩形 9"/>
          <p:cNvSpPr/>
          <p:nvPr>
            <p:custDataLst>
              <p:tags r:id="rId4"/>
            </p:custDataLst>
          </p:nvPr>
        </p:nvSpPr>
        <p:spPr>
          <a:xfrm>
            <a:off x="7136765" y="0"/>
            <a:ext cx="1550035"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Function Introduction</a:t>
            </a:r>
          </a:p>
        </p:txBody>
      </p:sp>
      <p:sp>
        <p:nvSpPr>
          <p:cNvPr id="31" name="矩形 30"/>
          <p:cNvSpPr/>
          <p:nvPr>
            <p:custDataLst>
              <p:tags r:id="rId5"/>
            </p:custDataLst>
          </p:nvPr>
        </p:nvSpPr>
        <p:spPr>
          <a:xfrm>
            <a:off x="5356225" y="0"/>
            <a:ext cx="168021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sp>
        <p:nvSpPr>
          <p:cNvPr id="35" name="矩形 34"/>
          <p:cNvSpPr/>
          <p:nvPr>
            <p:custDataLst>
              <p:tags r:id="rId6"/>
            </p:custDataLst>
          </p:nvPr>
        </p:nvSpPr>
        <p:spPr>
          <a:xfrm>
            <a:off x="10410825" y="0"/>
            <a:ext cx="1778635" cy="79184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Requirement items</a:t>
            </a:r>
          </a:p>
        </p:txBody>
      </p:sp>
      <p:cxnSp>
        <p:nvCxnSpPr>
          <p:cNvPr id="36" name="直接连接符 44"/>
          <p:cNvCxnSpPr/>
          <p:nvPr>
            <p:custDataLst>
              <p:tags r:id="rId7"/>
            </p:custDataLst>
          </p:nvPr>
        </p:nvCxnSpPr>
        <p:spPr>
          <a:xfrm>
            <a:off x="5355957"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52"/>
          <p:cNvCxnSpPr/>
          <p:nvPr>
            <p:custDataLst>
              <p:tags r:id="rId8"/>
            </p:custDataLst>
          </p:nvPr>
        </p:nvCxnSpPr>
        <p:spPr>
          <a:xfrm>
            <a:off x="7036167"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52"/>
          <p:cNvCxnSpPr/>
          <p:nvPr>
            <p:custDataLst>
              <p:tags r:id="rId9"/>
            </p:custDataLst>
          </p:nvPr>
        </p:nvCxnSpPr>
        <p:spPr>
          <a:xfrm>
            <a:off x="8597632" y="19150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C2820C49-24E2-C5AC-1CB2-3CBCF6F28A0F}"/>
              </a:ext>
            </a:extLst>
          </p:cNvPr>
          <p:cNvGrpSpPr/>
          <p:nvPr/>
        </p:nvGrpSpPr>
        <p:grpSpPr>
          <a:xfrm>
            <a:off x="429652" y="835466"/>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6" name="矩形 5">
              <a:extLst>
                <a:ext uri="{FF2B5EF4-FFF2-40B4-BE49-F238E27FC236}">
                  <a16:creationId xmlns:a16="http://schemas.microsoft.com/office/drawing/2014/main" id="{9BF0D678-0631-6923-B522-C24270BAFBEE}"/>
                </a:ext>
              </a:extLst>
            </p:cNvPr>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0DC5DF87-F99F-D72D-1779-D3C64D9E83BC}"/>
                </a:ext>
              </a:extLst>
            </p:cNvPr>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图片包含 游戏机, 画, 盘子, 灯光&#10;&#10;描述已自动生成">
            <a:extLst>
              <a:ext uri="{FF2B5EF4-FFF2-40B4-BE49-F238E27FC236}">
                <a16:creationId xmlns:a16="http://schemas.microsoft.com/office/drawing/2014/main" id="{34852E59-9907-F6A7-5363-070892FE8FBF}"/>
              </a:ext>
            </a:extLst>
          </p:cNvPr>
          <p:cNvPicPr>
            <a:picLocks noChangeAspect="1"/>
          </p:cNvPicPr>
          <p:nvPr/>
        </p:nvPicPr>
        <p:blipFill>
          <a:blip r:embed="rId15" cstate="print"/>
          <a:stretch>
            <a:fillRect/>
          </a:stretch>
        </p:blipFill>
        <p:spPr>
          <a:xfrm>
            <a:off x="519052" y="948108"/>
            <a:ext cx="397263" cy="397263"/>
          </a:xfrm>
          <a:prstGeom prst="rect">
            <a:avLst/>
          </a:prstGeom>
          <a:effectLst>
            <a:outerShdw blurRad="50800" dist="38100" dir="2700000" algn="tl" rotWithShape="0">
              <a:prstClr val="black">
                <a:alpha val="40000"/>
              </a:prstClr>
            </a:outerShdw>
          </a:effectLst>
        </p:spPr>
      </p:pic>
      <p:sp>
        <p:nvSpPr>
          <p:cNvPr id="13" name="燕尾形 45">
            <a:extLst>
              <a:ext uri="{FF2B5EF4-FFF2-40B4-BE49-F238E27FC236}">
                <a16:creationId xmlns:a16="http://schemas.microsoft.com/office/drawing/2014/main" id="{2E90E033-7397-31F8-1691-40FB95D4B999}"/>
              </a:ext>
            </a:extLst>
          </p:cNvPr>
          <p:cNvSpPr/>
          <p:nvPr>
            <p:custDataLst>
              <p:tags r:id="rId10"/>
            </p:custDataLst>
          </p:nvPr>
        </p:nvSpPr>
        <p:spPr>
          <a:xfrm>
            <a:off x="1061379" y="1006993"/>
            <a:ext cx="2367621"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Requirement items</a:t>
            </a:r>
          </a:p>
        </p:txBody>
      </p:sp>
      <p:graphicFrame>
        <p:nvGraphicFramePr>
          <p:cNvPr id="14" name="表格 14">
            <a:extLst>
              <a:ext uri="{FF2B5EF4-FFF2-40B4-BE49-F238E27FC236}">
                <a16:creationId xmlns:a16="http://schemas.microsoft.com/office/drawing/2014/main" id="{287F78EE-6A47-EE02-5618-386236D8256C}"/>
              </a:ext>
            </a:extLst>
          </p:cNvPr>
          <p:cNvGraphicFramePr>
            <a:graphicFrameLocks noGrp="1"/>
          </p:cNvGraphicFramePr>
          <p:nvPr>
            <p:extLst>
              <p:ext uri="{D42A27DB-BD31-4B8C-83A1-F6EECF244321}">
                <p14:modId xmlns:p14="http://schemas.microsoft.com/office/powerpoint/2010/main" val="3587521761"/>
              </p:ext>
            </p:extLst>
          </p:nvPr>
        </p:nvGraphicFramePr>
        <p:xfrm>
          <a:off x="1223144" y="1697115"/>
          <a:ext cx="9593383" cy="4575455"/>
        </p:xfrm>
        <a:graphic>
          <a:graphicData uri="http://schemas.openxmlformats.org/drawingml/2006/table">
            <a:tbl>
              <a:tblPr firstRow="1" bandRow="1">
                <a:tableStyleId>{5C22544A-7EE6-4342-B048-85BDC9FD1C3A}</a:tableStyleId>
              </a:tblPr>
              <a:tblGrid>
                <a:gridCol w="2083112">
                  <a:extLst>
                    <a:ext uri="{9D8B030D-6E8A-4147-A177-3AD203B41FA5}">
                      <a16:colId xmlns:a16="http://schemas.microsoft.com/office/drawing/2014/main" val="3734582988"/>
                    </a:ext>
                  </a:extLst>
                </a:gridCol>
                <a:gridCol w="5255316">
                  <a:extLst>
                    <a:ext uri="{9D8B030D-6E8A-4147-A177-3AD203B41FA5}">
                      <a16:colId xmlns:a16="http://schemas.microsoft.com/office/drawing/2014/main" val="2348938658"/>
                    </a:ext>
                  </a:extLst>
                </a:gridCol>
                <a:gridCol w="2254955">
                  <a:extLst>
                    <a:ext uri="{9D8B030D-6E8A-4147-A177-3AD203B41FA5}">
                      <a16:colId xmlns:a16="http://schemas.microsoft.com/office/drawing/2014/main" val="1083791611"/>
                    </a:ext>
                  </a:extLst>
                </a:gridCol>
              </a:tblGrid>
              <a:tr h="367839">
                <a:tc>
                  <a:txBody>
                    <a:bodyPr/>
                    <a:lstStyle/>
                    <a:p>
                      <a:r>
                        <a:rPr lang="en-US" altLang="zh-CN" sz="1600" dirty="0"/>
                        <a:t>requirement code</a:t>
                      </a:r>
                      <a:endParaRPr lang="zh-CN" altLang="en-US" sz="1600" dirty="0"/>
                    </a:p>
                  </a:txBody>
                  <a:tcPr/>
                </a:tc>
                <a:tc>
                  <a:txBody>
                    <a:bodyPr/>
                    <a:lstStyle/>
                    <a:p>
                      <a:r>
                        <a:rPr lang="en-US" altLang="zh-CN" sz="1600" dirty="0"/>
                        <a:t>requirement content</a:t>
                      </a:r>
                      <a:endParaRPr lang="zh-CN" altLang="en-US" sz="1600" dirty="0"/>
                    </a:p>
                  </a:txBody>
                  <a:tcPr/>
                </a:tc>
                <a:tc>
                  <a:txBody>
                    <a:bodyPr/>
                    <a:lstStyle/>
                    <a:p>
                      <a:r>
                        <a:rPr lang="en-US" altLang="zh-CN" sz="1600" b="1" kern="1200" dirty="0">
                          <a:solidFill>
                            <a:schemeClr val="lt1"/>
                          </a:solidFill>
                          <a:effectLst/>
                          <a:latin typeface="+mn-lt"/>
                          <a:ea typeface="+mn-ea"/>
                          <a:cs typeface="+mn-cs"/>
                        </a:rPr>
                        <a:t>developer</a:t>
                      </a:r>
                      <a:endParaRPr lang="zh-CN" altLang="en-US" sz="1600" dirty="0"/>
                    </a:p>
                  </a:txBody>
                  <a:tcPr/>
                </a:tc>
                <a:extLst>
                  <a:ext uri="{0D108BD9-81ED-4DB2-BD59-A6C34878D82A}">
                    <a16:rowId xmlns:a16="http://schemas.microsoft.com/office/drawing/2014/main" val="4092457109"/>
                  </a:ext>
                </a:extLst>
              </a:tr>
              <a:tr h="370840">
                <a:tc>
                  <a:txBody>
                    <a:bodyPr/>
                    <a:lstStyle/>
                    <a:p>
                      <a:r>
                        <a:rPr lang="en-US" altLang="zh-CN" sz="1600" kern="1200" dirty="0">
                          <a:solidFill>
                            <a:schemeClr val="dk1"/>
                          </a:solidFill>
                          <a:effectLst/>
                          <a:latin typeface="+mn-lt"/>
                          <a:ea typeface="+mn-ea"/>
                          <a:cs typeface="+mn-cs"/>
                        </a:rPr>
                        <a:t>FD20231001</a:t>
                      </a:r>
                      <a:endParaRPr lang="zh-CN" altLang="en-US" sz="1600" dirty="0"/>
                    </a:p>
                  </a:txBody>
                  <a:tcPr/>
                </a:tc>
                <a:tc>
                  <a:txBody>
                    <a:bodyPr/>
                    <a:lstStyle/>
                    <a:p>
                      <a:r>
                        <a:rPr lang="en-US" altLang="zh-CN" sz="1600" kern="1200" dirty="0">
                          <a:solidFill>
                            <a:schemeClr val="dk1"/>
                          </a:solidFill>
                          <a:effectLst/>
                          <a:latin typeface="+mn-lt"/>
                          <a:ea typeface="+mn-ea"/>
                          <a:cs typeface="+mn-cs"/>
                        </a:rPr>
                        <a:t>user registration(front-end development)</a:t>
                      </a:r>
                      <a:endParaRPr lang="zh-CN" altLang="en-US" sz="1600" dirty="0"/>
                    </a:p>
                  </a:txBody>
                  <a:tcPr/>
                </a:tc>
                <a:tc>
                  <a:txBody>
                    <a:bodyPr/>
                    <a:lstStyle/>
                    <a:p>
                      <a:r>
                        <a:rPr lang="en-US" altLang="zh-CN" sz="1600" kern="1200" dirty="0">
                          <a:solidFill>
                            <a:schemeClr val="dk1"/>
                          </a:solidFill>
                          <a:effectLst/>
                          <a:latin typeface="+mn-lt"/>
                          <a:ea typeface="+mn-ea"/>
                          <a:cs typeface="+mn-cs"/>
                        </a:rPr>
                        <a:t>Huang </a:t>
                      </a:r>
                      <a:r>
                        <a:rPr lang="en-US" altLang="zh-CN" sz="1600" kern="1200" dirty="0" err="1">
                          <a:solidFill>
                            <a:schemeClr val="dk1"/>
                          </a:solidFill>
                          <a:effectLst/>
                          <a:latin typeface="+mn-lt"/>
                          <a:ea typeface="+mn-ea"/>
                          <a:cs typeface="+mn-cs"/>
                        </a:rPr>
                        <a:t>Deyu</a:t>
                      </a:r>
                      <a:endParaRPr lang="zh-CN" altLang="en-US" sz="1600" dirty="0"/>
                    </a:p>
                  </a:txBody>
                  <a:tcPr/>
                </a:tc>
                <a:extLst>
                  <a:ext uri="{0D108BD9-81ED-4DB2-BD59-A6C34878D82A}">
                    <a16:rowId xmlns:a16="http://schemas.microsoft.com/office/drawing/2014/main" val="4059762595"/>
                  </a:ext>
                </a:extLst>
              </a:tr>
              <a:tr h="370840">
                <a:tc>
                  <a:txBody>
                    <a:bodyPr/>
                    <a:lstStyle/>
                    <a:p>
                      <a:r>
                        <a:rPr lang="en-US" altLang="zh-CN" sz="1600" dirty="0"/>
                        <a:t>BD20231002</a:t>
                      </a:r>
                      <a:endParaRPr lang="zh-CN" altLang="en-US" sz="1600" dirty="0"/>
                    </a:p>
                  </a:txBody>
                  <a:tcPr/>
                </a:tc>
                <a:tc>
                  <a:txBody>
                    <a:bodyPr/>
                    <a:lstStyle/>
                    <a:p>
                      <a:r>
                        <a:rPr lang="en-US" altLang="zh-CN" sz="1600" dirty="0"/>
                        <a:t>user registration(back-end development)</a:t>
                      </a:r>
                    </a:p>
                  </a:txBody>
                  <a:tcPr/>
                </a:tc>
                <a:tc>
                  <a:txBody>
                    <a:bodyPr/>
                    <a:lstStyle/>
                    <a:p>
                      <a:r>
                        <a:rPr lang="en-US" altLang="zh-CN" sz="1600" dirty="0"/>
                        <a:t>Huang </a:t>
                      </a:r>
                      <a:r>
                        <a:rPr lang="en-US" altLang="zh-CN" sz="1600" dirty="0" err="1"/>
                        <a:t>Deyu</a:t>
                      </a:r>
                      <a:endParaRPr lang="zh-CN" altLang="en-US" sz="1600" dirty="0"/>
                    </a:p>
                  </a:txBody>
                  <a:tcPr/>
                </a:tc>
                <a:extLst>
                  <a:ext uri="{0D108BD9-81ED-4DB2-BD59-A6C34878D82A}">
                    <a16:rowId xmlns:a16="http://schemas.microsoft.com/office/drawing/2014/main" val="3656995012"/>
                  </a:ext>
                </a:extLst>
              </a:tr>
              <a:tr h="370840">
                <a:tc>
                  <a:txBody>
                    <a:bodyPr/>
                    <a:lstStyle/>
                    <a:p>
                      <a:r>
                        <a:rPr lang="en-US" altLang="zh-CN" sz="1600" dirty="0"/>
                        <a:t>FD20231003</a:t>
                      </a:r>
                      <a:endParaRPr lang="zh-CN" altLang="en-US" sz="1600" dirty="0"/>
                    </a:p>
                  </a:txBody>
                  <a:tcPr/>
                </a:tc>
                <a:tc>
                  <a:txBody>
                    <a:bodyPr/>
                    <a:lstStyle/>
                    <a:p>
                      <a:r>
                        <a:rPr lang="en-US" altLang="zh-CN" sz="1600" dirty="0"/>
                        <a:t>user login(front-end development)</a:t>
                      </a:r>
                    </a:p>
                  </a:txBody>
                  <a:tcPr/>
                </a:tc>
                <a:tc>
                  <a:txBody>
                    <a:bodyPr/>
                    <a:lstStyle/>
                    <a:p>
                      <a:r>
                        <a:rPr lang="en-US" altLang="zh-CN" sz="1600" dirty="0"/>
                        <a:t>Huang </a:t>
                      </a:r>
                      <a:r>
                        <a:rPr lang="en-US" altLang="zh-CN" sz="1600" dirty="0" err="1"/>
                        <a:t>Deyu</a:t>
                      </a:r>
                      <a:endParaRPr lang="en-US" altLang="zh-CN" sz="1600" dirty="0"/>
                    </a:p>
                  </a:txBody>
                  <a:tcPr/>
                </a:tc>
                <a:extLst>
                  <a:ext uri="{0D108BD9-81ED-4DB2-BD59-A6C34878D82A}">
                    <a16:rowId xmlns:a16="http://schemas.microsoft.com/office/drawing/2014/main" val="3820454046"/>
                  </a:ext>
                </a:extLst>
              </a:tr>
              <a:tr h="386887">
                <a:tc>
                  <a:txBody>
                    <a:bodyPr/>
                    <a:lstStyle/>
                    <a:p>
                      <a:r>
                        <a:rPr lang="en-US" altLang="zh-CN" sz="1600" dirty="0"/>
                        <a:t>BD20231004</a:t>
                      </a:r>
                      <a:endParaRPr lang="zh-CN" altLang="en-US" sz="1600" dirty="0"/>
                    </a:p>
                  </a:txBody>
                  <a:tcPr/>
                </a:tc>
                <a:tc>
                  <a:txBody>
                    <a:bodyPr/>
                    <a:lstStyle/>
                    <a:p>
                      <a:r>
                        <a:rPr lang="en-US" altLang="zh-CN" sz="1600" dirty="0"/>
                        <a:t>user login(back-end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Huang </a:t>
                      </a:r>
                      <a:r>
                        <a:rPr lang="en-US" altLang="zh-CN" sz="1600" dirty="0" err="1"/>
                        <a:t>Deyu</a:t>
                      </a:r>
                      <a:endParaRPr lang="zh-CN" altLang="en-US" sz="1600" dirty="0"/>
                    </a:p>
                  </a:txBody>
                  <a:tcPr/>
                </a:tc>
                <a:extLst>
                  <a:ext uri="{0D108BD9-81ED-4DB2-BD59-A6C34878D82A}">
                    <a16:rowId xmlns:a16="http://schemas.microsoft.com/office/drawing/2014/main" val="3059897410"/>
                  </a:ext>
                </a:extLst>
              </a:tr>
              <a:tr h="386887">
                <a:tc>
                  <a:txBody>
                    <a:bodyPr/>
                    <a:lstStyle/>
                    <a:p>
                      <a:r>
                        <a:rPr lang="en-US" altLang="zh-CN" sz="1600" kern="1200" dirty="0">
                          <a:solidFill>
                            <a:schemeClr val="dk1"/>
                          </a:solidFill>
                          <a:effectLst/>
                          <a:latin typeface="+mn-lt"/>
                          <a:ea typeface="+mn-ea"/>
                          <a:cs typeface="+mn-cs"/>
                        </a:rPr>
                        <a:t>FD20231005</a:t>
                      </a:r>
                      <a:endParaRPr lang="zh-CN" altLang="en-US" sz="1600" dirty="0"/>
                    </a:p>
                  </a:txBody>
                  <a:tcPr/>
                </a:tc>
                <a:tc>
                  <a:txBody>
                    <a:bodyPr/>
                    <a:lstStyle/>
                    <a:p>
                      <a:r>
                        <a:rPr lang="en-US" altLang="zh-CN" sz="1600" kern="1200" dirty="0">
                          <a:solidFill>
                            <a:schemeClr val="dk1"/>
                          </a:solidFill>
                          <a:effectLst/>
                          <a:latin typeface="+mn-lt"/>
                          <a:ea typeface="+mn-ea"/>
                          <a:cs typeface="+mn-cs"/>
                        </a:rPr>
                        <a:t>configure email information(front-end development)</a:t>
                      </a:r>
                    </a:p>
                  </a:txBody>
                  <a:tcPr/>
                </a:tc>
                <a:tc>
                  <a:txBody>
                    <a:bodyPr/>
                    <a:lstStyle/>
                    <a:p>
                      <a:r>
                        <a:rPr lang="en-US" altLang="zh-CN" sz="1600" kern="1200" dirty="0">
                          <a:solidFill>
                            <a:schemeClr val="dk1"/>
                          </a:solidFill>
                          <a:effectLst/>
                          <a:latin typeface="+mn-lt"/>
                          <a:ea typeface="+mn-ea"/>
                          <a:cs typeface="+mn-cs"/>
                        </a:rPr>
                        <a:t>Huang </a:t>
                      </a:r>
                      <a:r>
                        <a:rPr lang="en-US" altLang="zh-CN" sz="1600" kern="1200" dirty="0" err="1">
                          <a:solidFill>
                            <a:schemeClr val="dk1"/>
                          </a:solidFill>
                          <a:effectLst/>
                          <a:latin typeface="+mn-lt"/>
                          <a:ea typeface="+mn-ea"/>
                          <a:cs typeface="+mn-cs"/>
                        </a:rPr>
                        <a:t>Deyu</a:t>
                      </a:r>
                      <a:endParaRPr lang="zh-CN" altLang="en-US" sz="1600" dirty="0"/>
                    </a:p>
                  </a:txBody>
                  <a:tcPr/>
                </a:tc>
                <a:extLst>
                  <a:ext uri="{0D108BD9-81ED-4DB2-BD59-A6C34878D82A}">
                    <a16:rowId xmlns:a16="http://schemas.microsoft.com/office/drawing/2014/main" val="1712562062"/>
                  </a:ext>
                </a:extLst>
              </a:tr>
              <a:tr h="386887">
                <a:tc>
                  <a:txBody>
                    <a:bodyPr/>
                    <a:lstStyle/>
                    <a:p>
                      <a:r>
                        <a:rPr lang="en-US" altLang="zh-CN" sz="1600" dirty="0"/>
                        <a:t>BD20231006</a:t>
                      </a:r>
                      <a:endParaRPr lang="zh-CN" altLang="en-US" sz="1600" dirty="0"/>
                    </a:p>
                  </a:txBody>
                  <a:tcPr/>
                </a:tc>
                <a:tc>
                  <a:txBody>
                    <a:bodyPr/>
                    <a:lstStyle/>
                    <a:p>
                      <a:r>
                        <a:rPr lang="en-US" altLang="zh-CN" sz="1600" dirty="0"/>
                        <a:t>configure email information(back-end development)</a:t>
                      </a:r>
                    </a:p>
                  </a:txBody>
                  <a:tcPr/>
                </a:tc>
                <a:tc>
                  <a:txBody>
                    <a:bodyPr/>
                    <a:lstStyle/>
                    <a:p>
                      <a:r>
                        <a:rPr lang="en-US" altLang="zh-CN" sz="1600" dirty="0"/>
                        <a:t>Huang </a:t>
                      </a:r>
                      <a:r>
                        <a:rPr lang="en-US" altLang="zh-CN" sz="1600" dirty="0" err="1"/>
                        <a:t>Deyu</a:t>
                      </a:r>
                      <a:endParaRPr lang="zh-CN" altLang="en-US" sz="1600" dirty="0"/>
                    </a:p>
                  </a:txBody>
                  <a:tcPr/>
                </a:tc>
                <a:extLst>
                  <a:ext uri="{0D108BD9-81ED-4DB2-BD59-A6C34878D82A}">
                    <a16:rowId xmlns:a16="http://schemas.microsoft.com/office/drawing/2014/main" val="1364872357"/>
                  </a:ext>
                </a:extLst>
              </a:tr>
              <a:tr h="386887">
                <a:tc>
                  <a:txBody>
                    <a:bodyPr/>
                    <a:lstStyle/>
                    <a:p>
                      <a:r>
                        <a:rPr lang="en-US" altLang="zh-CN" sz="1600" kern="1200" dirty="0">
                          <a:solidFill>
                            <a:schemeClr val="dk1"/>
                          </a:solidFill>
                          <a:effectLst/>
                          <a:latin typeface="+mn-lt"/>
                          <a:ea typeface="+mn-ea"/>
                          <a:cs typeface="+mn-cs"/>
                        </a:rPr>
                        <a:t>FD20231007</a:t>
                      </a:r>
                      <a:endParaRPr lang="zh-CN" altLang="en-US" sz="1600" dirty="0"/>
                    </a:p>
                  </a:txBody>
                  <a:tcPr/>
                </a:tc>
                <a:tc>
                  <a:txBody>
                    <a:bodyPr/>
                    <a:lstStyle/>
                    <a:p>
                      <a:r>
                        <a:rPr lang="en-US" altLang="zh-CN" sz="1600" kern="1200" dirty="0">
                          <a:solidFill>
                            <a:schemeClr val="dk1"/>
                          </a:solidFill>
                          <a:effectLst/>
                          <a:latin typeface="+mn-lt"/>
                          <a:ea typeface="+mn-ea"/>
                          <a:cs typeface="+mn-cs"/>
                        </a:rPr>
                        <a:t>synchronize email data(front-end development)</a:t>
                      </a:r>
                    </a:p>
                  </a:txBody>
                  <a:tcPr/>
                </a:tc>
                <a:tc>
                  <a:txBody>
                    <a:bodyPr/>
                    <a:lstStyle/>
                    <a:p>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2792442713"/>
                  </a:ext>
                </a:extLst>
              </a:tr>
              <a:tr h="386887">
                <a:tc>
                  <a:txBody>
                    <a:bodyPr/>
                    <a:lstStyle/>
                    <a:p>
                      <a:r>
                        <a:rPr lang="en-US" altLang="zh-CN" sz="1600" dirty="0"/>
                        <a:t>BD20231008</a:t>
                      </a:r>
                      <a:endParaRPr lang="zh-CN" altLang="en-US" sz="1600" dirty="0"/>
                    </a:p>
                  </a:txBody>
                  <a:tcPr/>
                </a:tc>
                <a:tc>
                  <a:txBody>
                    <a:bodyPr/>
                    <a:lstStyle/>
                    <a:p>
                      <a:r>
                        <a:rPr lang="en-US" altLang="zh-CN" sz="1600" dirty="0"/>
                        <a:t>synchronize email data(back-end development)</a:t>
                      </a:r>
                    </a:p>
                  </a:txBody>
                  <a:tcPr/>
                </a:tc>
                <a:tc>
                  <a:txBody>
                    <a:bodyPr/>
                    <a:lstStyle/>
                    <a:p>
                      <a:r>
                        <a:rPr lang="en-US" altLang="zh-CN" sz="1600" dirty="0" err="1"/>
                        <a:t>Xie</a:t>
                      </a:r>
                      <a:r>
                        <a:rPr lang="en-US" altLang="zh-CN" sz="1600" dirty="0"/>
                        <a:t> </a:t>
                      </a:r>
                      <a:r>
                        <a:rPr lang="en-US" altLang="zh-CN" sz="1600" dirty="0" err="1"/>
                        <a:t>Guangwei</a:t>
                      </a:r>
                      <a:endParaRPr lang="en-US" altLang="zh-CN" sz="1600" dirty="0"/>
                    </a:p>
                  </a:txBody>
                  <a:tcPr/>
                </a:tc>
                <a:extLst>
                  <a:ext uri="{0D108BD9-81ED-4DB2-BD59-A6C34878D82A}">
                    <a16:rowId xmlns:a16="http://schemas.microsoft.com/office/drawing/2014/main" val="1065890028"/>
                  </a:ext>
                </a:extLst>
              </a:tr>
              <a:tr h="386887">
                <a:tc>
                  <a:txBody>
                    <a:bodyPr/>
                    <a:lstStyle/>
                    <a:p>
                      <a:r>
                        <a:rPr lang="en-US" altLang="zh-CN" sz="1600" dirty="0"/>
                        <a:t>FD20231009</a:t>
                      </a:r>
                      <a:endParaRPr lang="zh-CN" altLang="en-US" sz="1600" dirty="0"/>
                    </a:p>
                  </a:txBody>
                  <a:tcPr/>
                </a:tc>
                <a:tc>
                  <a:txBody>
                    <a:bodyPr/>
                    <a:lstStyle/>
                    <a:p>
                      <a:r>
                        <a:rPr lang="en-US" altLang="zh-CN" sz="1600" dirty="0"/>
                        <a:t>synchronize calendar data</a:t>
                      </a:r>
                      <a:r>
                        <a:rPr lang="en-US" altLang="zh-CN" sz="1600" kern="1200" dirty="0">
                          <a:solidFill>
                            <a:schemeClr val="dk1"/>
                          </a:solidFill>
                          <a:effectLst/>
                          <a:latin typeface="+mn-lt"/>
                          <a:ea typeface="+mn-ea"/>
                          <a:cs typeface="+mn-cs"/>
                        </a:rPr>
                        <a:t>(front-end development)</a:t>
                      </a:r>
                      <a:endParaRPr lang="en-US" altLang="zh-CN" sz="1600" dirty="0"/>
                    </a:p>
                  </a:txBody>
                  <a:tcPr/>
                </a:tc>
                <a:tc>
                  <a:txBody>
                    <a:bodyPr/>
                    <a:lstStyle/>
                    <a:p>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4193129758"/>
                  </a:ext>
                </a:extLst>
              </a:tr>
              <a:tr h="386887">
                <a:tc>
                  <a:txBody>
                    <a:bodyPr/>
                    <a:lstStyle/>
                    <a:p>
                      <a:r>
                        <a:rPr lang="en-US" altLang="zh-CN" sz="1600" dirty="0"/>
                        <a:t>BD20231010</a:t>
                      </a:r>
                      <a:endParaRPr lang="zh-CN" altLang="en-US" sz="1600" dirty="0"/>
                    </a:p>
                  </a:txBody>
                  <a:tcPr/>
                </a:tc>
                <a:tc>
                  <a:txBody>
                    <a:bodyPr/>
                    <a:lstStyle/>
                    <a:p>
                      <a:r>
                        <a:rPr lang="en-US" altLang="zh-CN" sz="1600" dirty="0"/>
                        <a:t>synchronize calendar data(back-end development)</a:t>
                      </a:r>
                    </a:p>
                  </a:txBody>
                  <a:tcPr/>
                </a:tc>
                <a:tc>
                  <a:txBody>
                    <a:bodyPr/>
                    <a:lstStyle/>
                    <a:p>
                      <a:r>
                        <a:rPr lang="en-US" altLang="zh-CN" sz="1600" dirty="0" err="1"/>
                        <a:t>Xie</a:t>
                      </a:r>
                      <a:r>
                        <a:rPr lang="en-US" altLang="zh-CN" sz="1600" dirty="0"/>
                        <a:t> </a:t>
                      </a:r>
                      <a:r>
                        <a:rPr lang="en-US" altLang="zh-CN" sz="1600" dirty="0" err="1"/>
                        <a:t>Guangwei</a:t>
                      </a:r>
                      <a:endParaRPr lang="en-US" altLang="zh-CN" sz="1600" dirty="0"/>
                    </a:p>
                  </a:txBody>
                  <a:tcPr/>
                </a:tc>
                <a:extLst>
                  <a:ext uri="{0D108BD9-81ED-4DB2-BD59-A6C34878D82A}">
                    <a16:rowId xmlns:a16="http://schemas.microsoft.com/office/drawing/2014/main" val="3760960423"/>
                  </a:ext>
                </a:extLst>
              </a:tr>
              <a:tr h="386887">
                <a:tc>
                  <a:txBody>
                    <a:bodyPr/>
                    <a:lstStyle/>
                    <a:p>
                      <a:r>
                        <a:rPr lang="en-US" altLang="zh-CN" sz="1600" kern="1200" dirty="0">
                          <a:solidFill>
                            <a:schemeClr val="dk1"/>
                          </a:solidFill>
                          <a:effectLst/>
                          <a:latin typeface="+mn-lt"/>
                          <a:ea typeface="+mn-ea"/>
                          <a:cs typeface="+mn-cs"/>
                        </a:rPr>
                        <a:t>BD20231011</a:t>
                      </a:r>
                      <a:endParaRPr lang="zh-CN" altLang="en-US" sz="1600" dirty="0"/>
                    </a:p>
                  </a:txBody>
                  <a:tcPr/>
                </a:tc>
                <a:tc>
                  <a:txBody>
                    <a:bodyPr/>
                    <a:lstStyle/>
                    <a:p>
                      <a:r>
                        <a:rPr lang="en-US" altLang="zh-CN" sz="1600" kern="1200">
                          <a:solidFill>
                            <a:schemeClr val="dk1"/>
                          </a:solidFill>
                          <a:effectLst/>
                          <a:latin typeface="+mn-lt"/>
                          <a:ea typeface="+mn-ea"/>
                          <a:cs typeface="+mn-cs"/>
                        </a:rPr>
                        <a:t>divide topics into parts of speech(back-end development)</a:t>
                      </a:r>
                      <a:endParaRPr lang="en-US" altLang="zh-CN" sz="1600" kern="1200" dirty="0">
                        <a:solidFill>
                          <a:schemeClr val="dk1"/>
                        </a:solidFill>
                        <a:effectLst/>
                        <a:latin typeface="+mn-lt"/>
                        <a:ea typeface="+mn-ea"/>
                        <a:cs typeface="+mn-cs"/>
                      </a:endParaRPr>
                    </a:p>
                  </a:txBody>
                  <a:tcPr/>
                </a:tc>
                <a:tc>
                  <a:txBody>
                    <a:bodyPr/>
                    <a:lstStyle/>
                    <a:p>
                      <a:r>
                        <a:rPr lang="en-US" altLang="zh-CN" sz="1600" dirty="0" err="1"/>
                        <a:t>Xie</a:t>
                      </a:r>
                      <a:r>
                        <a:rPr lang="en-US" altLang="zh-CN" sz="1600" dirty="0"/>
                        <a:t> </a:t>
                      </a:r>
                      <a:r>
                        <a:rPr lang="en-US" altLang="zh-CN" sz="1600" dirty="0" err="1"/>
                        <a:t>Guangwei</a:t>
                      </a:r>
                      <a:endParaRPr lang="en-US" altLang="zh-CN" sz="1600" dirty="0"/>
                    </a:p>
                  </a:txBody>
                  <a:tcPr/>
                </a:tc>
                <a:extLst>
                  <a:ext uri="{0D108BD9-81ED-4DB2-BD59-A6C34878D82A}">
                    <a16:rowId xmlns:a16="http://schemas.microsoft.com/office/drawing/2014/main" val="589969471"/>
                  </a:ext>
                </a:extLst>
              </a:tr>
            </a:tbl>
          </a:graphicData>
        </a:graphic>
      </p:graphicFrame>
      <p:sp>
        <p:nvSpPr>
          <p:cNvPr id="4" name="矩形 3">
            <a:extLst>
              <a:ext uri="{FF2B5EF4-FFF2-40B4-BE49-F238E27FC236}">
                <a16:creationId xmlns:a16="http://schemas.microsoft.com/office/drawing/2014/main" id="{F7D220D3-5FEE-55A2-5DFE-C6924EDF4D18}"/>
              </a:ext>
            </a:extLst>
          </p:cNvPr>
          <p:cNvSpPr/>
          <p:nvPr>
            <p:custDataLst>
              <p:tags r:id="rId11"/>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Tree>
    <p:extLst>
      <p:ext uri="{BB962C8B-B14F-4D97-AF65-F5344CB8AC3E}">
        <p14:creationId xmlns:p14="http://schemas.microsoft.com/office/powerpoint/2010/main" val="914323290"/>
      </p:ext>
    </p:extLst>
  </p:cSld>
  <p:clrMapOvr>
    <a:masterClrMapping/>
  </p:clrMapOvr>
  <mc:AlternateContent xmlns:mc="http://schemas.openxmlformats.org/markup-compatibility/2006" xmlns:p14="http://schemas.microsoft.com/office/powerpoint/2010/main">
    <mc:Choice Requires="p14">
      <p:transition p14:dur="0" advTm="4940"/>
    </mc:Choice>
    <mc:Fallback xmlns="">
      <p:transition advTm="494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7" name="矩形 6"/>
          <p:cNvSpPr/>
          <p:nvPr>
            <p:custDataLst>
              <p:tags r:id="rId1"/>
            </p:custDataLst>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custDataLst>
              <p:tags r:id="rId2"/>
            </p:custDataLst>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9" name="图片 8"/>
          <p:cNvPicPr>
            <a:picLocks noChangeAspect="1"/>
          </p:cNvPicPr>
          <p:nvPr>
            <p:custDataLst>
              <p:tags r:id="rId3"/>
            </p:custDataLst>
          </p:nvPr>
        </p:nvPicPr>
        <p:blipFill>
          <a:blip r:embed="rId14"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sp>
        <p:nvSpPr>
          <p:cNvPr id="10" name="矩形 9"/>
          <p:cNvSpPr/>
          <p:nvPr>
            <p:custDataLst>
              <p:tags r:id="rId4"/>
            </p:custDataLst>
          </p:nvPr>
        </p:nvSpPr>
        <p:spPr>
          <a:xfrm>
            <a:off x="7136765" y="0"/>
            <a:ext cx="1550035"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Function Introduction</a:t>
            </a:r>
          </a:p>
        </p:txBody>
      </p:sp>
      <p:sp>
        <p:nvSpPr>
          <p:cNvPr id="31" name="矩形 30"/>
          <p:cNvSpPr/>
          <p:nvPr>
            <p:custDataLst>
              <p:tags r:id="rId5"/>
            </p:custDataLst>
          </p:nvPr>
        </p:nvSpPr>
        <p:spPr>
          <a:xfrm>
            <a:off x="5356225" y="0"/>
            <a:ext cx="168021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sp>
        <p:nvSpPr>
          <p:cNvPr id="35" name="矩形 34"/>
          <p:cNvSpPr/>
          <p:nvPr>
            <p:custDataLst>
              <p:tags r:id="rId6"/>
            </p:custDataLst>
          </p:nvPr>
        </p:nvSpPr>
        <p:spPr>
          <a:xfrm>
            <a:off x="10410825" y="0"/>
            <a:ext cx="1778635" cy="79184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Requirement items</a:t>
            </a:r>
          </a:p>
        </p:txBody>
      </p:sp>
      <p:cxnSp>
        <p:nvCxnSpPr>
          <p:cNvPr id="36" name="直接连接符 44"/>
          <p:cNvCxnSpPr/>
          <p:nvPr>
            <p:custDataLst>
              <p:tags r:id="rId7"/>
            </p:custDataLst>
          </p:nvPr>
        </p:nvCxnSpPr>
        <p:spPr>
          <a:xfrm>
            <a:off x="5355957"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52"/>
          <p:cNvCxnSpPr/>
          <p:nvPr>
            <p:custDataLst>
              <p:tags r:id="rId8"/>
            </p:custDataLst>
          </p:nvPr>
        </p:nvCxnSpPr>
        <p:spPr>
          <a:xfrm>
            <a:off x="7036167"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52"/>
          <p:cNvCxnSpPr/>
          <p:nvPr>
            <p:custDataLst>
              <p:tags r:id="rId9"/>
            </p:custDataLst>
          </p:nvPr>
        </p:nvCxnSpPr>
        <p:spPr>
          <a:xfrm>
            <a:off x="8597632" y="19150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C2820C49-24E2-C5AC-1CB2-3CBCF6F28A0F}"/>
              </a:ext>
            </a:extLst>
          </p:cNvPr>
          <p:cNvGrpSpPr/>
          <p:nvPr/>
        </p:nvGrpSpPr>
        <p:grpSpPr>
          <a:xfrm>
            <a:off x="429652" y="835466"/>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6" name="矩形 5">
              <a:extLst>
                <a:ext uri="{FF2B5EF4-FFF2-40B4-BE49-F238E27FC236}">
                  <a16:creationId xmlns:a16="http://schemas.microsoft.com/office/drawing/2014/main" id="{9BF0D678-0631-6923-B522-C24270BAFBEE}"/>
                </a:ext>
              </a:extLst>
            </p:cNvPr>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0DC5DF87-F99F-D72D-1779-D3C64D9E83BC}"/>
                </a:ext>
              </a:extLst>
            </p:cNvPr>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图片包含 游戏机, 画, 盘子, 灯光&#10;&#10;描述已自动生成">
            <a:extLst>
              <a:ext uri="{FF2B5EF4-FFF2-40B4-BE49-F238E27FC236}">
                <a16:creationId xmlns:a16="http://schemas.microsoft.com/office/drawing/2014/main" id="{34852E59-9907-F6A7-5363-070892FE8FBF}"/>
              </a:ext>
            </a:extLst>
          </p:cNvPr>
          <p:cNvPicPr>
            <a:picLocks noChangeAspect="1"/>
          </p:cNvPicPr>
          <p:nvPr/>
        </p:nvPicPr>
        <p:blipFill>
          <a:blip r:embed="rId15" cstate="print"/>
          <a:stretch>
            <a:fillRect/>
          </a:stretch>
        </p:blipFill>
        <p:spPr>
          <a:xfrm>
            <a:off x="519052" y="948108"/>
            <a:ext cx="397263" cy="397263"/>
          </a:xfrm>
          <a:prstGeom prst="rect">
            <a:avLst/>
          </a:prstGeom>
          <a:effectLst>
            <a:outerShdw blurRad="50800" dist="38100" dir="2700000" algn="tl" rotWithShape="0">
              <a:prstClr val="black">
                <a:alpha val="40000"/>
              </a:prstClr>
            </a:outerShdw>
          </a:effectLst>
        </p:spPr>
      </p:pic>
      <p:sp>
        <p:nvSpPr>
          <p:cNvPr id="13" name="燕尾形 45">
            <a:extLst>
              <a:ext uri="{FF2B5EF4-FFF2-40B4-BE49-F238E27FC236}">
                <a16:creationId xmlns:a16="http://schemas.microsoft.com/office/drawing/2014/main" id="{2E90E033-7397-31F8-1691-40FB95D4B999}"/>
              </a:ext>
            </a:extLst>
          </p:cNvPr>
          <p:cNvSpPr/>
          <p:nvPr>
            <p:custDataLst>
              <p:tags r:id="rId10"/>
            </p:custDataLst>
          </p:nvPr>
        </p:nvSpPr>
        <p:spPr>
          <a:xfrm>
            <a:off x="1061379" y="1006993"/>
            <a:ext cx="2367621"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Requirement items</a:t>
            </a:r>
          </a:p>
        </p:txBody>
      </p:sp>
      <p:graphicFrame>
        <p:nvGraphicFramePr>
          <p:cNvPr id="14" name="表格 14">
            <a:extLst>
              <a:ext uri="{FF2B5EF4-FFF2-40B4-BE49-F238E27FC236}">
                <a16:creationId xmlns:a16="http://schemas.microsoft.com/office/drawing/2014/main" id="{287F78EE-6A47-EE02-5618-386236D8256C}"/>
              </a:ext>
            </a:extLst>
          </p:cNvPr>
          <p:cNvGraphicFramePr>
            <a:graphicFrameLocks noGrp="1"/>
          </p:cNvGraphicFramePr>
          <p:nvPr>
            <p:extLst>
              <p:ext uri="{D42A27DB-BD31-4B8C-83A1-F6EECF244321}">
                <p14:modId xmlns:p14="http://schemas.microsoft.com/office/powerpoint/2010/main" val="659363721"/>
              </p:ext>
            </p:extLst>
          </p:nvPr>
        </p:nvGraphicFramePr>
        <p:xfrm>
          <a:off x="1223144" y="1699609"/>
          <a:ext cx="10037380" cy="4452274"/>
        </p:xfrm>
        <a:graphic>
          <a:graphicData uri="http://schemas.openxmlformats.org/drawingml/2006/table">
            <a:tbl>
              <a:tblPr firstRow="1" bandRow="1">
                <a:tableStyleId>{5C22544A-7EE6-4342-B048-85BDC9FD1C3A}</a:tableStyleId>
              </a:tblPr>
              <a:tblGrid>
                <a:gridCol w="2058728">
                  <a:extLst>
                    <a:ext uri="{9D8B030D-6E8A-4147-A177-3AD203B41FA5}">
                      <a16:colId xmlns:a16="http://schemas.microsoft.com/office/drawing/2014/main" val="3734582988"/>
                    </a:ext>
                  </a:extLst>
                </a:gridCol>
                <a:gridCol w="5619334">
                  <a:extLst>
                    <a:ext uri="{9D8B030D-6E8A-4147-A177-3AD203B41FA5}">
                      <a16:colId xmlns:a16="http://schemas.microsoft.com/office/drawing/2014/main" val="2348938658"/>
                    </a:ext>
                  </a:extLst>
                </a:gridCol>
                <a:gridCol w="2359318">
                  <a:extLst>
                    <a:ext uri="{9D8B030D-6E8A-4147-A177-3AD203B41FA5}">
                      <a16:colId xmlns:a16="http://schemas.microsoft.com/office/drawing/2014/main" val="1083791611"/>
                    </a:ext>
                  </a:extLst>
                </a:gridCol>
              </a:tblGrid>
              <a:tr h="373034">
                <a:tc>
                  <a:txBody>
                    <a:bodyPr/>
                    <a:lstStyle/>
                    <a:p>
                      <a:r>
                        <a:rPr lang="en-US" altLang="zh-CN" sz="1600" dirty="0"/>
                        <a:t>requirement code</a:t>
                      </a:r>
                      <a:endParaRPr lang="zh-CN" altLang="en-US" sz="1600" dirty="0"/>
                    </a:p>
                  </a:txBody>
                  <a:tcPr/>
                </a:tc>
                <a:tc>
                  <a:txBody>
                    <a:bodyPr/>
                    <a:lstStyle/>
                    <a:p>
                      <a:r>
                        <a:rPr lang="en-US" altLang="zh-CN" sz="1600" dirty="0"/>
                        <a:t>requirement content</a:t>
                      </a:r>
                      <a:endParaRPr lang="zh-CN" altLang="en-US" sz="1600" dirty="0"/>
                    </a:p>
                  </a:txBody>
                  <a:tcPr/>
                </a:tc>
                <a:tc>
                  <a:txBody>
                    <a:bodyPr/>
                    <a:lstStyle/>
                    <a:p>
                      <a:r>
                        <a:rPr lang="en-US" altLang="zh-CN" sz="1600" b="1" kern="1200" dirty="0">
                          <a:solidFill>
                            <a:schemeClr val="lt1"/>
                          </a:solidFill>
                          <a:effectLst/>
                          <a:latin typeface="+mn-lt"/>
                          <a:ea typeface="+mn-ea"/>
                          <a:cs typeface="+mn-cs"/>
                        </a:rPr>
                        <a:t>developer</a:t>
                      </a:r>
                      <a:endParaRPr lang="zh-CN" altLang="en-US" sz="1600" dirty="0"/>
                    </a:p>
                  </a:txBody>
                  <a:tcPr/>
                </a:tc>
                <a:extLst>
                  <a:ext uri="{0D108BD9-81ED-4DB2-BD59-A6C34878D82A}">
                    <a16:rowId xmlns:a16="http://schemas.microsoft.com/office/drawing/2014/main" val="4092457109"/>
                  </a:ext>
                </a:extLst>
              </a:tr>
              <a:tr h="370840">
                <a:tc>
                  <a:txBody>
                    <a:bodyPr/>
                    <a:lstStyle/>
                    <a:p>
                      <a:r>
                        <a:rPr lang="en-US" altLang="zh-CN" sz="1600" dirty="0"/>
                        <a:t>BD20231012</a:t>
                      </a:r>
                      <a:endParaRPr lang="zh-CN" altLang="en-US" sz="1600" dirty="0"/>
                    </a:p>
                  </a:txBody>
                  <a:tcPr/>
                </a:tc>
                <a:tc>
                  <a:txBody>
                    <a:bodyPr/>
                    <a:lstStyle/>
                    <a:p>
                      <a:r>
                        <a:rPr lang="en-US" altLang="zh-CN" sz="1600" dirty="0"/>
                        <a:t>count title words frequency(back-end development)</a:t>
                      </a:r>
                    </a:p>
                  </a:txBody>
                  <a:tcPr/>
                </a:tc>
                <a:tc>
                  <a:txBody>
                    <a:bodyPr/>
                    <a:lstStyle/>
                    <a:p>
                      <a:r>
                        <a:rPr lang="en-US" altLang="zh-CN" sz="1600" dirty="0" err="1"/>
                        <a:t>Xie</a:t>
                      </a:r>
                      <a:r>
                        <a:rPr lang="en-US" altLang="zh-CN" sz="1600" dirty="0"/>
                        <a:t> </a:t>
                      </a:r>
                      <a:r>
                        <a:rPr lang="en-US" altLang="zh-CN" sz="1600" dirty="0" err="1"/>
                        <a:t>Guangwei</a:t>
                      </a:r>
                      <a:endParaRPr lang="en-US" altLang="zh-CN" sz="1600" dirty="0"/>
                    </a:p>
                  </a:txBody>
                  <a:tcPr/>
                </a:tc>
                <a:extLst>
                  <a:ext uri="{0D108BD9-81ED-4DB2-BD59-A6C34878D82A}">
                    <a16:rowId xmlns:a16="http://schemas.microsoft.com/office/drawing/2014/main" val="854788103"/>
                  </a:ext>
                </a:extLst>
              </a:tr>
              <a:tr h="370840">
                <a:tc>
                  <a:txBody>
                    <a:bodyPr/>
                    <a:lstStyle/>
                    <a:p>
                      <a:r>
                        <a:rPr lang="en-US" altLang="zh-CN" sz="1600" dirty="0"/>
                        <a:t>BD20231013</a:t>
                      </a:r>
                      <a:endParaRPr lang="zh-CN" altLang="en-US" sz="1600" dirty="0"/>
                    </a:p>
                  </a:txBody>
                  <a:tcPr/>
                </a:tc>
                <a:tc>
                  <a:txBody>
                    <a:bodyPr/>
                    <a:lstStyle/>
                    <a:p>
                      <a:r>
                        <a:rPr lang="en-US" altLang="zh-CN" sz="1600" dirty="0"/>
                        <a:t>analyze title words similarity(back-end development)</a:t>
                      </a:r>
                    </a:p>
                  </a:txBody>
                  <a:tcPr/>
                </a:tc>
                <a:tc>
                  <a:txBody>
                    <a:bodyPr/>
                    <a:lstStyle/>
                    <a:p>
                      <a:r>
                        <a:rPr lang="en-US" altLang="zh-CN" sz="1600" dirty="0"/>
                        <a:t>Huang </a:t>
                      </a:r>
                      <a:r>
                        <a:rPr lang="en-US" altLang="zh-CN" sz="1600" dirty="0" err="1"/>
                        <a:t>Deyu</a:t>
                      </a:r>
                      <a:endParaRPr lang="zh-CN" altLang="en-US" sz="1600" dirty="0"/>
                    </a:p>
                  </a:txBody>
                  <a:tcPr/>
                </a:tc>
                <a:extLst>
                  <a:ext uri="{0D108BD9-81ED-4DB2-BD59-A6C34878D82A}">
                    <a16:rowId xmlns:a16="http://schemas.microsoft.com/office/drawing/2014/main" val="788118980"/>
                  </a:ext>
                </a:extLst>
              </a:tr>
              <a:tr h="370840">
                <a:tc>
                  <a:txBody>
                    <a:bodyPr/>
                    <a:lstStyle/>
                    <a:p>
                      <a:r>
                        <a:rPr lang="en-US" altLang="zh-CN" sz="1600" dirty="0"/>
                        <a:t>FD20231014</a:t>
                      </a:r>
                      <a:endParaRPr lang="zh-CN" altLang="en-US" sz="1600" dirty="0"/>
                    </a:p>
                  </a:txBody>
                  <a:tcPr/>
                </a:tc>
                <a:tc>
                  <a:txBody>
                    <a:bodyPr/>
                    <a:lstStyle/>
                    <a:p>
                      <a:r>
                        <a:rPr lang="en-US" altLang="zh-CN" sz="1600" dirty="0"/>
                        <a:t>add schedule</a:t>
                      </a:r>
                      <a:r>
                        <a:rPr lang="en-US" altLang="zh-CN" sz="1600" kern="1200" dirty="0">
                          <a:solidFill>
                            <a:schemeClr val="dk1"/>
                          </a:solidFill>
                          <a:effectLst/>
                          <a:latin typeface="+mn-lt"/>
                          <a:ea typeface="+mn-ea"/>
                          <a:cs typeface="+mn-cs"/>
                        </a:rPr>
                        <a:t>(front-end development)</a:t>
                      </a:r>
                      <a:endParaRPr lang="en-US" altLang="zh-CN" sz="1600" dirty="0"/>
                    </a:p>
                  </a:txBody>
                  <a:tcPr/>
                </a:tc>
                <a:tc>
                  <a:txBody>
                    <a:bodyPr/>
                    <a:lstStyle/>
                    <a:p>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2643220047"/>
                  </a:ext>
                </a:extLst>
              </a:tr>
              <a:tr h="370840">
                <a:tc>
                  <a:txBody>
                    <a:bodyPr/>
                    <a:lstStyle/>
                    <a:p>
                      <a:r>
                        <a:rPr lang="en-US" altLang="zh-CN" sz="1600" dirty="0"/>
                        <a:t>BD20231015</a:t>
                      </a:r>
                      <a:endParaRPr lang="zh-CN" altLang="en-US" sz="1600" dirty="0"/>
                    </a:p>
                  </a:txBody>
                  <a:tcPr/>
                </a:tc>
                <a:tc>
                  <a:txBody>
                    <a:bodyPr/>
                    <a:lstStyle/>
                    <a:p>
                      <a:r>
                        <a:rPr lang="en-US" altLang="zh-CN" sz="1600" dirty="0"/>
                        <a:t>add schedule(back-end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Huang </a:t>
                      </a:r>
                      <a:r>
                        <a:rPr lang="en-US" altLang="zh-CN" sz="1600" dirty="0" err="1"/>
                        <a:t>Deyu</a:t>
                      </a:r>
                      <a:endParaRPr lang="zh-CN" altLang="en-US" sz="1600" dirty="0"/>
                    </a:p>
                  </a:txBody>
                  <a:tcPr/>
                </a:tc>
                <a:extLst>
                  <a:ext uri="{0D108BD9-81ED-4DB2-BD59-A6C34878D82A}">
                    <a16:rowId xmlns:a16="http://schemas.microsoft.com/office/drawing/2014/main" val="3367321979"/>
                  </a:ext>
                </a:extLst>
              </a:tr>
              <a:tr h="370840">
                <a:tc>
                  <a:txBody>
                    <a:bodyPr/>
                    <a:lstStyle/>
                    <a:p>
                      <a:r>
                        <a:rPr lang="en-US" altLang="zh-CN" sz="1600" dirty="0"/>
                        <a:t>FD20231016</a:t>
                      </a:r>
                      <a:endParaRPr lang="zh-CN" altLang="en-US" sz="1600" dirty="0"/>
                    </a:p>
                  </a:txBody>
                  <a:tcPr/>
                </a:tc>
                <a:tc>
                  <a:txBody>
                    <a:bodyPr/>
                    <a:lstStyle/>
                    <a:p>
                      <a:r>
                        <a:rPr lang="en-US" altLang="zh-CN" sz="1600" dirty="0"/>
                        <a:t>update schedule</a:t>
                      </a:r>
                      <a:r>
                        <a:rPr lang="en-US" altLang="zh-CN" sz="1600" kern="1200" dirty="0">
                          <a:solidFill>
                            <a:schemeClr val="dk1"/>
                          </a:solidFill>
                          <a:effectLst/>
                          <a:latin typeface="+mn-lt"/>
                          <a:ea typeface="+mn-ea"/>
                          <a:cs typeface="+mn-cs"/>
                        </a:rPr>
                        <a:t>(front-end development)</a:t>
                      </a:r>
                      <a:endParaRPr lang="en-US" altLang="zh-C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3544614933"/>
                  </a:ext>
                </a:extLst>
              </a:tr>
              <a:tr h="370840">
                <a:tc>
                  <a:txBody>
                    <a:bodyPr/>
                    <a:lstStyle/>
                    <a:p>
                      <a:r>
                        <a:rPr lang="en-US" altLang="zh-CN" sz="1600" dirty="0"/>
                        <a:t>BD20231017</a:t>
                      </a:r>
                      <a:endParaRPr lang="zh-CN" altLang="en-US" sz="1600" dirty="0"/>
                    </a:p>
                  </a:txBody>
                  <a:tcPr/>
                </a:tc>
                <a:tc>
                  <a:txBody>
                    <a:bodyPr/>
                    <a:lstStyle/>
                    <a:p>
                      <a:r>
                        <a:rPr lang="en-US" altLang="zh-CN" sz="1600" dirty="0"/>
                        <a:t>update schedule(back-end development)</a:t>
                      </a:r>
                    </a:p>
                  </a:txBody>
                  <a:tcPr/>
                </a:tc>
                <a:tc>
                  <a:txBody>
                    <a:bodyPr/>
                    <a:lstStyle/>
                    <a:p>
                      <a:r>
                        <a:rPr lang="en-US" altLang="zh-CN" sz="1600" kern="1200" dirty="0">
                          <a:solidFill>
                            <a:schemeClr val="dk1"/>
                          </a:solidFill>
                          <a:effectLst/>
                          <a:latin typeface="+mn-lt"/>
                          <a:ea typeface="+mn-ea"/>
                          <a:cs typeface="+mn-cs"/>
                        </a:rPr>
                        <a:t>Huang </a:t>
                      </a:r>
                      <a:r>
                        <a:rPr lang="en-US" altLang="zh-CN" sz="1600" kern="1200" dirty="0" err="1">
                          <a:solidFill>
                            <a:schemeClr val="dk1"/>
                          </a:solidFill>
                          <a:effectLst/>
                          <a:latin typeface="+mn-lt"/>
                          <a:ea typeface="+mn-ea"/>
                          <a:cs typeface="+mn-cs"/>
                        </a:rPr>
                        <a:t>Deyu</a:t>
                      </a:r>
                      <a:endParaRPr lang="en-US" altLang="zh-CN" sz="1600" kern="1200" dirty="0">
                        <a:solidFill>
                          <a:schemeClr val="dk1"/>
                        </a:solidFill>
                        <a:effectLst/>
                        <a:latin typeface="+mn-lt"/>
                        <a:ea typeface="+mn-ea"/>
                        <a:cs typeface="+mn-cs"/>
                      </a:endParaRPr>
                    </a:p>
                  </a:txBody>
                  <a:tcPr/>
                </a:tc>
                <a:extLst>
                  <a:ext uri="{0D108BD9-81ED-4DB2-BD59-A6C34878D82A}">
                    <a16:rowId xmlns:a16="http://schemas.microsoft.com/office/drawing/2014/main" val="1376464404"/>
                  </a:ext>
                </a:extLst>
              </a:tr>
              <a:tr h="370840">
                <a:tc>
                  <a:txBody>
                    <a:bodyPr/>
                    <a:lstStyle/>
                    <a:p>
                      <a:r>
                        <a:rPr lang="en-US" altLang="zh-CN" sz="1600" dirty="0"/>
                        <a:t>FD20231018</a:t>
                      </a:r>
                      <a:endParaRPr lang="zh-CN" altLang="en-US" sz="1600" dirty="0"/>
                    </a:p>
                  </a:txBody>
                  <a:tcPr/>
                </a:tc>
                <a:tc>
                  <a:txBody>
                    <a:bodyPr/>
                    <a:lstStyle/>
                    <a:p>
                      <a:r>
                        <a:rPr lang="en-US" altLang="zh-CN" sz="1800" kern="1200" dirty="0">
                          <a:solidFill>
                            <a:schemeClr val="dk1"/>
                          </a:solidFill>
                          <a:effectLst/>
                          <a:latin typeface="+mn-lt"/>
                          <a:ea typeface="+mn-ea"/>
                          <a:cs typeface="+mn-cs"/>
                        </a:rPr>
                        <a:t>delete schedule(front-end development)</a:t>
                      </a:r>
                      <a:endParaRPr lang="en-US" altLang="zh-C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2043478658"/>
                  </a:ext>
                </a:extLst>
              </a:tr>
              <a:tr h="370840">
                <a:tc>
                  <a:txBody>
                    <a:bodyPr/>
                    <a:lstStyle/>
                    <a:p>
                      <a:r>
                        <a:rPr lang="en-US" altLang="zh-CN" sz="1600" dirty="0"/>
                        <a:t>BD20231019</a:t>
                      </a:r>
                      <a:endParaRPr lang="zh-CN" altLang="en-US" sz="1600" dirty="0"/>
                    </a:p>
                  </a:txBody>
                  <a:tcPr/>
                </a:tc>
                <a:tc>
                  <a:txBody>
                    <a:bodyPr/>
                    <a:lstStyle/>
                    <a:p>
                      <a:r>
                        <a:rPr lang="en-US" altLang="zh-CN" sz="1600" dirty="0"/>
                        <a:t>delete schedule(back-end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Huang </a:t>
                      </a:r>
                      <a:r>
                        <a:rPr lang="en-US" altLang="zh-CN" sz="1600" kern="1200" dirty="0" err="1">
                          <a:solidFill>
                            <a:schemeClr val="dk1"/>
                          </a:solidFill>
                          <a:effectLst/>
                          <a:latin typeface="+mn-lt"/>
                          <a:ea typeface="+mn-ea"/>
                          <a:cs typeface="+mn-cs"/>
                        </a:rPr>
                        <a:t>Deyu</a:t>
                      </a:r>
                      <a:endParaRPr lang="en-US" altLang="zh-CN" sz="1600" kern="1200" dirty="0">
                        <a:solidFill>
                          <a:schemeClr val="dk1"/>
                        </a:solidFill>
                        <a:effectLst/>
                        <a:latin typeface="+mn-lt"/>
                        <a:ea typeface="+mn-ea"/>
                        <a:cs typeface="+mn-cs"/>
                      </a:endParaRPr>
                    </a:p>
                  </a:txBody>
                  <a:tcPr/>
                </a:tc>
                <a:extLst>
                  <a:ext uri="{0D108BD9-81ED-4DB2-BD59-A6C34878D82A}">
                    <a16:rowId xmlns:a16="http://schemas.microsoft.com/office/drawing/2014/main" val="480464832"/>
                  </a:ext>
                </a:extLst>
              </a:tr>
              <a:tr h="370840">
                <a:tc>
                  <a:txBody>
                    <a:bodyPr/>
                    <a:lstStyle/>
                    <a:p>
                      <a:r>
                        <a:rPr lang="en-US" altLang="zh-CN" sz="1600" dirty="0"/>
                        <a:t>FD20231020</a:t>
                      </a:r>
                      <a:endParaRPr lang="zh-CN" altLang="en-US" sz="1600" dirty="0"/>
                    </a:p>
                  </a:txBody>
                  <a:tcPr/>
                </a:tc>
                <a:tc>
                  <a:txBody>
                    <a:bodyPr/>
                    <a:lstStyle/>
                    <a:p>
                      <a:r>
                        <a:rPr lang="en-US" altLang="zh-CN" sz="1600" dirty="0"/>
                        <a:t>search the day’s schedule</a:t>
                      </a:r>
                      <a:r>
                        <a:rPr lang="en-US" altLang="zh-CN" sz="1600" kern="1200" dirty="0">
                          <a:solidFill>
                            <a:schemeClr val="dk1"/>
                          </a:solidFill>
                          <a:effectLst/>
                          <a:latin typeface="+mn-lt"/>
                          <a:ea typeface="+mn-ea"/>
                          <a:cs typeface="+mn-cs"/>
                        </a:rPr>
                        <a:t>(front-end development)</a:t>
                      </a:r>
                      <a:endParaRPr lang="en-US" altLang="zh-C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546810002"/>
                  </a:ext>
                </a:extLst>
              </a:tr>
              <a:tr h="370840">
                <a:tc>
                  <a:txBody>
                    <a:bodyPr/>
                    <a:lstStyle/>
                    <a:p>
                      <a:r>
                        <a:rPr lang="en-US" altLang="zh-CN" sz="1600" dirty="0"/>
                        <a:t>BD20231021</a:t>
                      </a:r>
                      <a:endParaRPr lang="zh-CN" altLang="en-US" sz="1600" dirty="0"/>
                    </a:p>
                  </a:txBody>
                  <a:tcPr/>
                </a:tc>
                <a:tc>
                  <a:txBody>
                    <a:bodyPr/>
                    <a:lstStyle/>
                    <a:p>
                      <a:r>
                        <a:rPr lang="en-US" altLang="zh-CN" sz="1600" dirty="0"/>
                        <a:t>search the day’s schedule(back-end development)</a:t>
                      </a:r>
                    </a:p>
                  </a:txBody>
                  <a:tcPr/>
                </a:tc>
                <a:tc>
                  <a:txBody>
                    <a:bodyPr/>
                    <a:lstStyle/>
                    <a:p>
                      <a:r>
                        <a:rPr lang="en-US" altLang="zh-CN" sz="1600" dirty="0" err="1"/>
                        <a:t>Xie</a:t>
                      </a:r>
                      <a:r>
                        <a:rPr lang="en-US" altLang="zh-CN" sz="1600" dirty="0"/>
                        <a:t> </a:t>
                      </a:r>
                      <a:r>
                        <a:rPr lang="en-US" altLang="zh-CN" sz="1600" dirty="0" err="1"/>
                        <a:t>Guangwei</a:t>
                      </a:r>
                      <a:endParaRPr lang="en-US" altLang="zh-CN" sz="1600" dirty="0"/>
                    </a:p>
                  </a:txBody>
                  <a:tcPr/>
                </a:tc>
                <a:extLst>
                  <a:ext uri="{0D108BD9-81ED-4DB2-BD59-A6C34878D82A}">
                    <a16:rowId xmlns:a16="http://schemas.microsoft.com/office/drawing/2014/main" val="601843534"/>
                  </a:ext>
                </a:extLst>
              </a:tr>
              <a:tr h="370840">
                <a:tc>
                  <a:txBody>
                    <a:bodyPr/>
                    <a:lstStyle/>
                    <a:p>
                      <a:r>
                        <a:rPr lang="en-US" altLang="zh-CN" sz="1600" dirty="0"/>
                        <a:t>FD20231022</a:t>
                      </a:r>
                      <a:endParaRPr lang="zh-CN" altLang="en-US" sz="1600" dirty="0"/>
                    </a:p>
                  </a:txBody>
                  <a:tcPr/>
                </a:tc>
                <a:tc>
                  <a:txBody>
                    <a:bodyPr/>
                    <a:lstStyle/>
                    <a:p>
                      <a:r>
                        <a:rPr lang="en-US" altLang="zh-CN" sz="1600" kern="1200" dirty="0">
                          <a:solidFill>
                            <a:schemeClr val="dk1"/>
                          </a:solidFill>
                          <a:effectLst/>
                          <a:latin typeface="+mn-lt"/>
                          <a:ea typeface="+mn-ea"/>
                          <a:cs typeface="+mn-cs"/>
                        </a:rPr>
                        <a:t>search the week’s schedule(front-end development)</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2235582802"/>
                  </a:ext>
                </a:extLst>
              </a:tr>
            </a:tbl>
          </a:graphicData>
        </a:graphic>
      </p:graphicFrame>
      <p:sp>
        <p:nvSpPr>
          <p:cNvPr id="4" name="矩形 3">
            <a:extLst>
              <a:ext uri="{FF2B5EF4-FFF2-40B4-BE49-F238E27FC236}">
                <a16:creationId xmlns:a16="http://schemas.microsoft.com/office/drawing/2014/main" id="{819D6161-759E-FB37-B675-776C845C64E2}"/>
              </a:ext>
            </a:extLst>
          </p:cNvPr>
          <p:cNvSpPr/>
          <p:nvPr>
            <p:custDataLst>
              <p:tags r:id="rId11"/>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Tree>
    <p:extLst>
      <p:ext uri="{BB962C8B-B14F-4D97-AF65-F5344CB8AC3E}">
        <p14:creationId xmlns:p14="http://schemas.microsoft.com/office/powerpoint/2010/main" val="1145480675"/>
      </p:ext>
    </p:extLst>
  </p:cSld>
  <p:clrMapOvr>
    <a:masterClrMapping/>
  </p:clrMapOvr>
  <mc:AlternateContent xmlns:mc="http://schemas.openxmlformats.org/markup-compatibility/2006" xmlns:p14="http://schemas.microsoft.com/office/powerpoint/2010/main">
    <mc:Choice Requires="p14">
      <p:transition p14:dur="0" advTm="4940"/>
    </mc:Choice>
    <mc:Fallback xmlns="">
      <p:transition advTm="494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7" name="矩形 6"/>
          <p:cNvSpPr/>
          <p:nvPr>
            <p:custDataLst>
              <p:tags r:id="rId1"/>
            </p:custDataLst>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custDataLst>
              <p:tags r:id="rId2"/>
            </p:custDataLst>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9" name="图片 8"/>
          <p:cNvPicPr>
            <a:picLocks noChangeAspect="1"/>
          </p:cNvPicPr>
          <p:nvPr>
            <p:custDataLst>
              <p:tags r:id="rId3"/>
            </p:custDataLst>
          </p:nvPr>
        </p:nvPicPr>
        <p:blipFill>
          <a:blip r:embed="rId14"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sp>
        <p:nvSpPr>
          <p:cNvPr id="10" name="矩形 9"/>
          <p:cNvSpPr/>
          <p:nvPr>
            <p:custDataLst>
              <p:tags r:id="rId4"/>
            </p:custDataLst>
          </p:nvPr>
        </p:nvSpPr>
        <p:spPr>
          <a:xfrm>
            <a:off x="7136765" y="0"/>
            <a:ext cx="1550035"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Function Introduction</a:t>
            </a:r>
          </a:p>
        </p:txBody>
      </p:sp>
      <p:sp>
        <p:nvSpPr>
          <p:cNvPr id="31" name="矩形 30"/>
          <p:cNvSpPr/>
          <p:nvPr>
            <p:custDataLst>
              <p:tags r:id="rId5"/>
            </p:custDataLst>
          </p:nvPr>
        </p:nvSpPr>
        <p:spPr>
          <a:xfrm>
            <a:off x="5356225" y="0"/>
            <a:ext cx="168021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sp>
        <p:nvSpPr>
          <p:cNvPr id="35" name="矩形 34"/>
          <p:cNvSpPr/>
          <p:nvPr>
            <p:custDataLst>
              <p:tags r:id="rId6"/>
            </p:custDataLst>
          </p:nvPr>
        </p:nvSpPr>
        <p:spPr>
          <a:xfrm>
            <a:off x="10410825" y="0"/>
            <a:ext cx="1778635" cy="79184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Requirement items</a:t>
            </a:r>
          </a:p>
        </p:txBody>
      </p:sp>
      <p:cxnSp>
        <p:nvCxnSpPr>
          <p:cNvPr id="36" name="直接连接符 44"/>
          <p:cNvCxnSpPr/>
          <p:nvPr>
            <p:custDataLst>
              <p:tags r:id="rId7"/>
            </p:custDataLst>
          </p:nvPr>
        </p:nvCxnSpPr>
        <p:spPr>
          <a:xfrm>
            <a:off x="5355957"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52"/>
          <p:cNvCxnSpPr/>
          <p:nvPr>
            <p:custDataLst>
              <p:tags r:id="rId8"/>
            </p:custDataLst>
          </p:nvPr>
        </p:nvCxnSpPr>
        <p:spPr>
          <a:xfrm>
            <a:off x="7036167"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52"/>
          <p:cNvCxnSpPr/>
          <p:nvPr>
            <p:custDataLst>
              <p:tags r:id="rId9"/>
            </p:custDataLst>
          </p:nvPr>
        </p:nvCxnSpPr>
        <p:spPr>
          <a:xfrm>
            <a:off x="8597632" y="19150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C2820C49-24E2-C5AC-1CB2-3CBCF6F28A0F}"/>
              </a:ext>
            </a:extLst>
          </p:cNvPr>
          <p:cNvGrpSpPr/>
          <p:nvPr/>
        </p:nvGrpSpPr>
        <p:grpSpPr>
          <a:xfrm>
            <a:off x="429652" y="835466"/>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6" name="矩形 5">
              <a:extLst>
                <a:ext uri="{FF2B5EF4-FFF2-40B4-BE49-F238E27FC236}">
                  <a16:creationId xmlns:a16="http://schemas.microsoft.com/office/drawing/2014/main" id="{9BF0D678-0631-6923-B522-C24270BAFBEE}"/>
                </a:ext>
              </a:extLst>
            </p:cNvPr>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0DC5DF87-F99F-D72D-1779-D3C64D9E83BC}"/>
                </a:ext>
              </a:extLst>
            </p:cNvPr>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图片包含 游戏机, 画, 盘子, 灯光&#10;&#10;描述已自动生成">
            <a:extLst>
              <a:ext uri="{FF2B5EF4-FFF2-40B4-BE49-F238E27FC236}">
                <a16:creationId xmlns:a16="http://schemas.microsoft.com/office/drawing/2014/main" id="{34852E59-9907-F6A7-5363-070892FE8FBF}"/>
              </a:ext>
            </a:extLst>
          </p:cNvPr>
          <p:cNvPicPr>
            <a:picLocks noChangeAspect="1"/>
          </p:cNvPicPr>
          <p:nvPr/>
        </p:nvPicPr>
        <p:blipFill>
          <a:blip r:embed="rId15" cstate="print"/>
          <a:stretch>
            <a:fillRect/>
          </a:stretch>
        </p:blipFill>
        <p:spPr>
          <a:xfrm>
            <a:off x="519052" y="948108"/>
            <a:ext cx="397263" cy="397263"/>
          </a:xfrm>
          <a:prstGeom prst="rect">
            <a:avLst/>
          </a:prstGeom>
          <a:effectLst>
            <a:outerShdw blurRad="50800" dist="38100" dir="2700000" algn="tl" rotWithShape="0">
              <a:prstClr val="black">
                <a:alpha val="40000"/>
              </a:prstClr>
            </a:outerShdw>
          </a:effectLst>
        </p:spPr>
      </p:pic>
      <p:sp>
        <p:nvSpPr>
          <p:cNvPr id="13" name="燕尾形 45">
            <a:extLst>
              <a:ext uri="{FF2B5EF4-FFF2-40B4-BE49-F238E27FC236}">
                <a16:creationId xmlns:a16="http://schemas.microsoft.com/office/drawing/2014/main" id="{2E90E033-7397-31F8-1691-40FB95D4B999}"/>
              </a:ext>
            </a:extLst>
          </p:cNvPr>
          <p:cNvSpPr/>
          <p:nvPr>
            <p:custDataLst>
              <p:tags r:id="rId10"/>
            </p:custDataLst>
          </p:nvPr>
        </p:nvSpPr>
        <p:spPr>
          <a:xfrm>
            <a:off x="1061379" y="1006993"/>
            <a:ext cx="2367621"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Requirement items</a:t>
            </a:r>
          </a:p>
        </p:txBody>
      </p:sp>
      <p:graphicFrame>
        <p:nvGraphicFramePr>
          <p:cNvPr id="14" name="表格 14">
            <a:extLst>
              <a:ext uri="{FF2B5EF4-FFF2-40B4-BE49-F238E27FC236}">
                <a16:creationId xmlns:a16="http://schemas.microsoft.com/office/drawing/2014/main" id="{287F78EE-6A47-EE02-5618-386236D8256C}"/>
              </a:ext>
            </a:extLst>
          </p:cNvPr>
          <p:cNvGraphicFramePr>
            <a:graphicFrameLocks noGrp="1"/>
          </p:cNvGraphicFramePr>
          <p:nvPr>
            <p:extLst>
              <p:ext uri="{D42A27DB-BD31-4B8C-83A1-F6EECF244321}">
                <p14:modId xmlns:p14="http://schemas.microsoft.com/office/powerpoint/2010/main" val="1688886728"/>
              </p:ext>
            </p:extLst>
          </p:nvPr>
        </p:nvGraphicFramePr>
        <p:xfrm>
          <a:off x="1177640" y="1727039"/>
          <a:ext cx="10037380" cy="4452274"/>
        </p:xfrm>
        <a:graphic>
          <a:graphicData uri="http://schemas.openxmlformats.org/drawingml/2006/table">
            <a:tbl>
              <a:tblPr firstRow="1" bandRow="1">
                <a:tableStyleId>{5C22544A-7EE6-4342-B048-85BDC9FD1C3A}</a:tableStyleId>
              </a:tblPr>
              <a:tblGrid>
                <a:gridCol w="2058728">
                  <a:extLst>
                    <a:ext uri="{9D8B030D-6E8A-4147-A177-3AD203B41FA5}">
                      <a16:colId xmlns:a16="http://schemas.microsoft.com/office/drawing/2014/main" val="3734582988"/>
                    </a:ext>
                  </a:extLst>
                </a:gridCol>
                <a:gridCol w="5619334">
                  <a:extLst>
                    <a:ext uri="{9D8B030D-6E8A-4147-A177-3AD203B41FA5}">
                      <a16:colId xmlns:a16="http://schemas.microsoft.com/office/drawing/2014/main" val="2348938658"/>
                    </a:ext>
                  </a:extLst>
                </a:gridCol>
                <a:gridCol w="2359318">
                  <a:extLst>
                    <a:ext uri="{9D8B030D-6E8A-4147-A177-3AD203B41FA5}">
                      <a16:colId xmlns:a16="http://schemas.microsoft.com/office/drawing/2014/main" val="1083791611"/>
                    </a:ext>
                  </a:extLst>
                </a:gridCol>
              </a:tblGrid>
              <a:tr h="373034">
                <a:tc>
                  <a:txBody>
                    <a:bodyPr/>
                    <a:lstStyle/>
                    <a:p>
                      <a:r>
                        <a:rPr lang="en-US" altLang="zh-CN" sz="1600" dirty="0"/>
                        <a:t>requirement code</a:t>
                      </a:r>
                      <a:endParaRPr lang="zh-CN" altLang="en-US" sz="1600" dirty="0"/>
                    </a:p>
                  </a:txBody>
                  <a:tcPr/>
                </a:tc>
                <a:tc>
                  <a:txBody>
                    <a:bodyPr/>
                    <a:lstStyle/>
                    <a:p>
                      <a:r>
                        <a:rPr lang="en-US" altLang="zh-CN" sz="1600" dirty="0"/>
                        <a:t>requirement content</a:t>
                      </a:r>
                      <a:endParaRPr lang="zh-CN" altLang="en-US" sz="1600" dirty="0"/>
                    </a:p>
                  </a:txBody>
                  <a:tcPr/>
                </a:tc>
                <a:tc>
                  <a:txBody>
                    <a:bodyPr/>
                    <a:lstStyle/>
                    <a:p>
                      <a:r>
                        <a:rPr lang="en-US" altLang="zh-CN" sz="1600" b="1" kern="1200" dirty="0">
                          <a:solidFill>
                            <a:schemeClr val="lt1"/>
                          </a:solidFill>
                          <a:effectLst/>
                          <a:latin typeface="+mn-lt"/>
                          <a:ea typeface="+mn-ea"/>
                          <a:cs typeface="+mn-cs"/>
                        </a:rPr>
                        <a:t>developer</a:t>
                      </a:r>
                      <a:endParaRPr lang="zh-CN" altLang="en-US" sz="1600" dirty="0"/>
                    </a:p>
                  </a:txBody>
                  <a:tcPr/>
                </a:tc>
                <a:extLst>
                  <a:ext uri="{0D108BD9-81ED-4DB2-BD59-A6C34878D82A}">
                    <a16:rowId xmlns:a16="http://schemas.microsoft.com/office/drawing/2014/main" val="4092457109"/>
                  </a:ext>
                </a:extLst>
              </a:tr>
              <a:tr h="370840">
                <a:tc>
                  <a:txBody>
                    <a:bodyPr/>
                    <a:lstStyle/>
                    <a:p>
                      <a:r>
                        <a:rPr lang="en-US" altLang="zh-CN" sz="1600" dirty="0"/>
                        <a:t>BD20231023</a:t>
                      </a:r>
                      <a:endParaRPr lang="zh-CN" altLang="en-US" sz="1600" dirty="0"/>
                    </a:p>
                  </a:txBody>
                  <a:tcPr/>
                </a:tc>
                <a:tc>
                  <a:txBody>
                    <a:bodyPr/>
                    <a:lstStyle/>
                    <a:p>
                      <a:r>
                        <a:rPr lang="en-US" altLang="zh-CN" sz="1600" dirty="0"/>
                        <a:t>search the week’s schedule(back-end development)</a:t>
                      </a:r>
                    </a:p>
                  </a:txBody>
                  <a:tcPr/>
                </a:tc>
                <a:tc>
                  <a:txBody>
                    <a:bodyPr/>
                    <a:lstStyle/>
                    <a:p>
                      <a:r>
                        <a:rPr lang="en-US" altLang="zh-CN" sz="1600" kern="1200" dirty="0" err="1">
                          <a:solidFill>
                            <a:schemeClr val="dk1"/>
                          </a:solidFill>
                          <a:effectLst/>
                          <a:latin typeface="+mn-lt"/>
                          <a:ea typeface="+mn-ea"/>
                          <a:cs typeface="+mn-cs"/>
                        </a:rPr>
                        <a:t>Xie</a:t>
                      </a:r>
                      <a:r>
                        <a:rPr lang="en-US" altLang="zh-CN" sz="1600" kern="1200" dirty="0">
                          <a:solidFill>
                            <a:schemeClr val="dk1"/>
                          </a:solidFill>
                          <a:effectLst/>
                          <a:latin typeface="+mn-lt"/>
                          <a:ea typeface="+mn-ea"/>
                          <a:cs typeface="+mn-cs"/>
                        </a:rPr>
                        <a:t> </a:t>
                      </a:r>
                      <a:r>
                        <a:rPr lang="en-US" altLang="zh-CN" sz="1600" kern="1200" dirty="0" err="1">
                          <a:solidFill>
                            <a:schemeClr val="dk1"/>
                          </a:solidFill>
                          <a:effectLst/>
                          <a:latin typeface="+mn-lt"/>
                          <a:ea typeface="+mn-ea"/>
                          <a:cs typeface="+mn-cs"/>
                        </a:rPr>
                        <a:t>Guangwei</a:t>
                      </a:r>
                      <a:endParaRPr lang="zh-CN" altLang="en-US" sz="1400" dirty="0"/>
                    </a:p>
                  </a:txBody>
                  <a:tcPr/>
                </a:tc>
                <a:extLst>
                  <a:ext uri="{0D108BD9-81ED-4DB2-BD59-A6C34878D82A}">
                    <a16:rowId xmlns:a16="http://schemas.microsoft.com/office/drawing/2014/main" val="571295809"/>
                  </a:ext>
                </a:extLst>
              </a:tr>
              <a:tr h="370840">
                <a:tc>
                  <a:txBody>
                    <a:bodyPr/>
                    <a:lstStyle/>
                    <a:p>
                      <a:r>
                        <a:rPr lang="en-US" altLang="zh-CN" sz="1600" dirty="0"/>
                        <a:t>FD20231024</a:t>
                      </a:r>
                      <a:endParaRPr lang="zh-CN" altLang="en-US" sz="1600" dirty="0"/>
                    </a:p>
                  </a:txBody>
                  <a:tcPr/>
                </a:tc>
                <a:tc>
                  <a:txBody>
                    <a:bodyPr/>
                    <a:lstStyle/>
                    <a:p>
                      <a:r>
                        <a:rPr lang="en-US" altLang="zh-CN" sz="1600" dirty="0"/>
                        <a:t>search the month’s schedule</a:t>
                      </a:r>
                      <a:r>
                        <a:rPr lang="en-US" altLang="zh-CN" sz="1600" kern="1200" dirty="0">
                          <a:solidFill>
                            <a:schemeClr val="dk1"/>
                          </a:solidFill>
                          <a:effectLst/>
                          <a:latin typeface="+mn-lt"/>
                          <a:ea typeface="+mn-ea"/>
                          <a:cs typeface="+mn-cs"/>
                        </a:rPr>
                        <a:t>(front-end development)</a:t>
                      </a:r>
                      <a:endParaRPr lang="en-US" altLang="zh-C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3856653071"/>
                  </a:ext>
                </a:extLst>
              </a:tr>
              <a:tr h="370840">
                <a:tc>
                  <a:txBody>
                    <a:bodyPr/>
                    <a:lstStyle/>
                    <a:p>
                      <a:r>
                        <a:rPr lang="en-US" altLang="zh-CN" sz="1600" dirty="0"/>
                        <a:t>BD20231025</a:t>
                      </a:r>
                      <a:endParaRPr lang="zh-CN" altLang="en-US" sz="1600" dirty="0"/>
                    </a:p>
                  </a:txBody>
                  <a:tcPr/>
                </a:tc>
                <a:tc>
                  <a:txBody>
                    <a:bodyPr/>
                    <a:lstStyle/>
                    <a:p>
                      <a:r>
                        <a:rPr lang="en-US" altLang="zh-CN" sz="1600" dirty="0"/>
                        <a:t>search the month’s schedule(back-end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err="1">
                          <a:solidFill>
                            <a:schemeClr val="dk1"/>
                          </a:solidFill>
                          <a:effectLst/>
                          <a:latin typeface="+mn-lt"/>
                          <a:ea typeface="+mn-ea"/>
                          <a:cs typeface="+mn-cs"/>
                        </a:rPr>
                        <a:t>Xie</a:t>
                      </a:r>
                      <a:r>
                        <a:rPr lang="en-US" altLang="zh-CN" sz="1600" kern="1200" dirty="0">
                          <a:solidFill>
                            <a:schemeClr val="dk1"/>
                          </a:solidFill>
                          <a:effectLst/>
                          <a:latin typeface="+mn-lt"/>
                          <a:ea typeface="+mn-ea"/>
                          <a:cs typeface="+mn-cs"/>
                        </a:rPr>
                        <a:t> </a:t>
                      </a:r>
                      <a:r>
                        <a:rPr lang="en-US" altLang="zh-CN" sz="1600" kern="1200" dirty="0" err="1">
                          <a:solidFill>
                            <a:schemeClr val="dk1"/>
                          </a:solidFill>
                          <a:effectLst/>
                          <a:latin typeface="+mn-lt"/>
                          <a:ea typeface="+mn-ea"/>
                          <a:cs typeface="+mn-cs"/>
                        </a:rPr>
                        <a:t>Guangwei</a:t>
                      </a:r>
                      <a:endParaRPr lang="zh-CN" altLang="en-US" sz="1400" dirty="0"/>
                    </a:p>
                  </a:txBody>
                  <a:tcPr/>
                </a:tc>
                <a:extLst>
                  <a:ext uri="{0D108BD9-81ED-4DB2-BD59-A6C34878D82A}">
                    <a16:rowId xmlns:a16="http://schemas.microsoft.com/office/drawing/2014/main" val="2769059046"/>
                  </a:ext>
                </a:extLst>
              </a:tr>
              <a:tr h="370840">
                <a:tc>
                  <a:txBody>
                    <a:bodyPr/>
                    <a:lstStyle/>
                    <a:p>
                      <a:r>
                        <a:rPr lang="en-US" altLang="zh-CN" sz="1600" dirty="0"/>
                        <a:t>FD20231026</a:t>
                      </a:r>
                      <a:endParaRPr lang="zh-CN" altLang="en-US" sz="1600" dirty="0"/>
                    </a:p>
                  </a:txBody>
                  <a:tcPr/>
                </a:tc>
                <a:tc>
                  <a:txBody>
                    <a:bodyPr/>
                    <a:lstStyle/>
                    <a:p>
                      <a:r>
                        <a:rPr lang="en-US" altLang="zh-CN" sz="1600" dirty="0"/>
                        <a:t>search schedule by keyword</a:t>
                      </a:r>
                      <a:r>
                        <a:rPr lang="en-US" altLang="zh-CN" sz="1600" kern="1200" dirty="0">
                          <a:solidFill>
                            <a:schemeClr val="dk1"/>
                          </a:solidFill>
                          <a:effectLst/>
                          <a:latin typeface="+mn-lt"/>
                          <a:ea typeface="+mn-ea"/>
                          <a:cs typeface="+mn-cs"/>
                        </a:rPr>
                        <a:t>(front-end development)</a:t>
                      </a:r>
                      <a:endParaRPr lang="en-US" altLang="zh-C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444643353"/>
                  </a:ext>
                </a:extLst>
              </a:tr>
              <a:tr h="370840">
                <a:tc>
                  <a:txBody>
                    <a:bodyPr/>
                    <a:lstStyle/>
                    <a:p>
                      <a:r>
                        <a:rPr lang="en-US" altLang="zh-CN" sz="1600" dirty="0"/>
                        <a:t>BD20231027</a:t>
                      </a:r>
                      <a:endParaRPr lang="zh-CN" altLang="en-US" sz="1600" dirty="0"/>
                    </a:p>
                  </a:txBody>
                  <a:tcPr/>
                </a:tc>
                <a:tc>
                  <a:txBody>
                    <a:bodyPr/>
                    <a:lstStyle/>
                    <a:p>
                      <a:r>
                        <a:rPr lang="en-US" altLang="zh-CN" sz="1600" dirty="0"/>
                        <a:t>search schedule by email(back-end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Huang </a:t>
                      </a:r>
                      <a:r>
                        <a:rPr lang="en-US" altLang="zh-CN" sz="1600" dirty="0" err="1"/>
                        <a:t>Deyu</a:t>
                      </a:r>
                      <a:endParaRPr lang="zh-CN" altLang="en-US" sz="1600" dirty="0"/>
                    </a:p>
                  </a:txBody>
                  <a:tcPr/>
                </a:tc>
                <a:extLst>
                  <a:ext uri="{0D108BD9-81ED-4DB2-BD59-A6C34878D82A}">
                    <a16:rowId xmlns:a16="http://schemas.microsoft.com/office/drawing/2014/main" val="3699869655"/>
                  </a:ext>
                </a:extLst>
              </a:tr>
              <a:tr h="370840">
                <a:tc>
                  <a:txBody>
                    <a:bodyPr/>
                    <a:lstStyle/>
                    <a:p>
                      <a:r>
                        <a:rPr lang="en-US" altLang="zh-CN" sz="1600" dirty="0"/>
                        <a:t>FD20231028</a:t>
                      </a:r>
                      <a:endParaRPr lang="zh-CN" altLang="en-US" sz="1600" dirty="0"/>
                    </a:p>
                  </a:txBody>
                  <a:tcPr/>
                </a:tc>
                <a:tc>
                  <a:txBody>
                    <a:bodyPr/>
                    <a:lstStyle/>
                    <a:p>
                      <a:r>
                        <a:rPr lang="en-US" altLang="zh-CN" sz="1600" kern="1200" dirty="0">
                          <a:solidFill>
                            <a:schemeClr val="dk1"/>
                          </a:solidFill>
                          <a:effectLst/>
                          <a:latin typeface="+mn-lt"/>
                          <a:ea typeface="+mn-ea"/>
                          <a:cs typeface="+mn-cs"/>
                        </a:rPr>
                        <a:t>search calendar by email(front-end development)</a:t>
                      </a:r>
                      <a:endParaRPr lang="en-US" altLang="zh-C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2654144005"/>
                  </a:ext>
                </a:extLst>
              </a:tr>
              <a:tr h="370840">
                <a:tc>
                  <a:txBody>
                    <a:bodyPr/>
                    <a:lstStyle/>
                    <a:p>
                      <a:r>
                        <a:rPr lang="en-US" altLang="zh-CN" sz="1600" dirty="0"/>
                        <a:t>BD20231029</a:t>
                      </a:r>
                      <a:endParaRPr lang="zh-CN" altLang="en-US" sz="1600" dirty="0"/>
                    </a:p>
                  </a:txBody>
                  <a:tcPr/>
                </a:tc>
                <a:tc>
                  <a:txBody>
                    <a:bodyPr/>
                    <a:lstStyle/>
                    <a:p>
                      <a:r>
                        <a:rPr lang="en-US" altLang="zh-CN" sz="1600" dirty="0"/>
                        <a:t>search schedule by email(back-end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Huang </a:t>
                      </a:r>
                      <a:r>
                        <a:rPr lang="en-US" altLang="zh-CN" sz="1600" dirty="0" err="1"/>
                        <a:t>Deyu</a:t>
                      </a:r>
                      <a:endParaRPr lang="zh-CN" altLang="en-US" sz="1600" dirty="0"/>
                    </a:p>
                  </a:txBody>
                  <a:tcPr/>
                </a:tc>
                <a:extLst>
                  <a:ext uri="{0D108BD9-81ED-4DB2-BD59-A6C34878D82A}">
                    <a16:rowId xmlns:a16="http://schemas.microsoft.com/office/drawing/2014/main" val="392385048"/>
                  </a:ext>
                </a:extLst>
              </a:tr>
              <a:tr h="370840">
                <a:tc>
                  <a:txBody>
                    <a:bodyPr/>
                    <a:lstStyle/>
                    <a:p>
                      <a:r>
                        <a:rPr lang="en-US" altLang="zh-CN" sz="1600" kern="1200" dirty="0">
                          <a:solidFill>
                            <a:schemeClr val="dk1"/>
                          </a:solidFill>
                          <a:effectLst/>
                          <a:latin typeface="+mn-lt"/>
                          <a:ea typeface="+mn-ea"/>
                          <a:cs typeface="+mn-cs"/>
                        </a:rPr>
                        <a:t>FD20231030</a:t>
                      </a:r>
                      <a:endParaRPr lang="zh-CN" altLang="en-US" sz="1600" dirty="0"/>
                    </a:p>
                  </a:txBody>
                  <a:tcPr/>
                </a:tc>
                <a:tc>
                  <a:txBody>
                    <a:bodyPr/>
                    <a:lstStyle/>
                    <a:p>
                      <a:r>
                        <a:rPr lang="en-US" altLang="zh-CN" sz="1600" kern="1200" dirty="0">
                          <a:solidFill>
                            <a:schemeClr val="dk1"/>
                          </a:solidFill>
                          <a:effectLst/>
                          <a:latin typeface="+mn-lt"/>
                          <a:ea typeface="+mn-ea"/>
                          <a:cs typeface="+mn-cs"/>
                        </a:rPr>
                        <a:t>export schedule Excel(front-end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Liu </a:t>
                      </a:r>
                      <a:r>
                        <a:rPr lang="en-US" altLang="zh-CN" sz="1600" dirty="0" err="1"/>
                        <a:t>Zhiqing</a:t>
                      </a:r>
                      <a:endParaRPr lang="zh-CN" altLang="en-US" sz="1600" dirty="0"/>
                    </a:p>
                  </a:txBody>
                  <a:tcPr/>
                </a:tc>
                <a:extLst>
                  <a:ext uri="{0D108BD9-81ED-4DB2-BD59-A6C34878D82A}">
                    <a16:rowId xmlns:a16="http://schemas.microsoft.com/office/drawing/2014/main" val="1519451574"/>
                  </a:ext>
                </a:extLst>
              </a:tr>
              <a:tr h="370840">
                <a:tc>
                  <a:txBody>
                    <a:bodyPr/>
                    <a:lstStyle/>
                    <a:p>
                      <a:r>
                        <a:rPr lang="en-US" altLang="zh-CN" sz="1600" dirty="0"/>
                        <a:t>BD20231031</a:t>
                      </a:r>
                      <a:endParaRPr lang="zh-CN" altLang="en-US" sz="1600" dirty="0"/>
                    </a:p>
                  </a:txBody>
                  <a:tcPr/>
                </a:tc>
                <a:tc>
                  <a:txBody>
                    <a:bodyPr/>
                    <a:lstStyle/>
                    <a:p>
                      <a:r>
                        <a:rPr lang="en-US" altLang="zh-CN" sz="1600" dirty="0"/>
                        <a:t>export schedule Excel(back-end development)</a:t>
                      </a:r>
                    </a:p>
                  </a:txBody>
                  <a:tcPr/>
                </a:tc>
                <a:tc>
                  <a:txBody>
                    <a:bodyPr/>
                    <a:lstStyle/>
                    <a:p>
                      <a:r>
                        <a:rPr lang="en-US" altLang="zh-CN" sz="1600" dirty="0" err="1"/>
                        <a:t>Xie</a:t>
                      </a:r>
                      <a:r>
                        <a:rPr lang="en-US" altLang="zh-CN" sz="1600" dirty="0"/>
                        <a:t> </a:t>
                      </a:r>
                      <a:r>
                        <a:rPr lang="en-US" altLang="zh-CN" sz="1600" dirty="0" err="1"/>
                        <a:t>Guangwei</a:t>
                      </a:r>
                      <a:endParaRPr lang="en-US" altLang="zh-CN" sz="1600" dirty="0"/>
                    </a:p>
                  </a:txBody>
                  <a:tcPr/>
                </a:tc>
                <a:extLst>
                  <a:ext uri="{0D108BD9-81ED-4DB2-BD59-A6C34878D82A}">
                    <a16:rowId xmlns:a16="http://schemas.microsoft.com/office/drawing/2014/main" val="3689834877"/>
                  </a:ext>
                </a:extLst>
              </a:tr>
              <a:tr h="370840">
                <a:tc>
                  <a:txBody>
                    <a:bodyPr/>
                    <a:lstStyle/>
                    <a:p>
                      <a:r>
                        <a:rPr lang="en-US" altLang="zh-CN" sz="1600" kern="1200" dirty="0">
                          <a:solidFill>
                            <a:schemeClr val="dk1"/>
                          </a:solidFill>
                          <a:effectLst/>
                          <a:latin typeface="+mn-lt"/>
                          <a:ea typeface="+mn-ea"/>
                          <a:cs typeface="+mn-cs"/>
                        </a:rPr>
                        <a:t>ID20231032</a:t>
                      </a:r>
                      <a:endParaRPr lang="zh-CN" altLang="en-US" sz="1600" dirty="0"/>
                    </a:p>
                  </a:txBody>
                  <a:tcPr/>
                </a:tc>
                <a:tc>
                  <a:txBody>
                    <a:bodyPr/>
                    <a:lstStyle/>
                    <a:p>
                      <a:r>
                        <a:rPr lang="en-US" altLang="zh-CN" sz="1600" kern="1200" dirty="0">
                          <a:solidFill>
                            <a:schemeClr val="dk1"/>
                          </a:solidFill>
                          <a:effectLst/>
                          <a:latin typeface="+mn-lt"/>
                          <a:ea typeface="+mn-ea"/>
                          <a:cs typeface="+mn-cs"/>
                        </a:rPr>
                        <a:t>interface documentation </a:t>
                      </a:r>
                      <a:r>
                        <a:rPr lang="en-US" altLang="zh-CN" sz="1600" kern="1200" dirty="0" err="1">
                          <a:solidFill>
                            <a:schemeClr val="dk1"/>
                          </a:solidFill>
                          <a:effectLst/>
                          <a:latin typeface="+mn-lt"/>
                          <a:ea typeface="+mn-ea"/>
                          <a:cs typeface="+mn-cs"/>
                        </a:rPr>
                        <a:t>desgin</a:t>
                      </a:r>
                      <a:endParaRPr lang="zh-CN" altLang="en-US" sz="1600" dirty="0"/>
                    </a:p>
                  </a:txBody>
                  <a:tcPr/>
                </a:tc>
                <a:tc>
                  <a:txBody>
                    <a:bodyPr/>
                    <a:lstStyle/>
                    <a:p>
                      <a:r>
                        <a:rPr lang="en-US" altLang="zh-CN" sz="1600" kern="1200" dirty="0">
                          <a:solidFill>
                            <a:schemeClr val="dk1"/>
                          </a:solidFill>
                          <a:effectLst/>
                          <a:latin typeface="+mn-lt"/>
                          <a:ea typeface="+mn-ea"/>
                          <a:cs typeface="+mn-cs"/>
                        </a:rPr>
                        <a:t>Huang </a:t>
                      </a:r>
                      <a:r>
                        <a:rPr lang="en-US" altLang="zh-CN" sz="1600" kern="1200" dirty="0" err="1">
                          <a:solidFill>
                            <a:schemeClr val="dk1"/>
                          </a:solidFill>
                          <a:effectLst/>
                          <a:latin typeface="+mn-lt"/>
                          <a:ea typeface="+mn-ea"/>
                          <a:cs typeface="+mn-cs"/>
                        </a:rPr>
                        <a:t>Deyu</a:t>
                      </a:r>
                      <a:endParaRPr lang="zh-CN" altLang="en-US" sz="1600" dirty="0"/>
                    </a:p>
                  </a:txBody>
                  <a:tcPr/>
                </a:tc>
                <a:extLst>
                  <a:ext uri="{0D108BD9-81ED-4DB2-BD59-A6C34878D82A}">
                    <a16:rowId xmlns:a16="http://schemas.microsoft.com/office/drawing/2014/main" val="2316335210"/>
                  </a:ext>
                </a:extLst>
              </a:tr>
              <a:tr h="370840">
                <a:tc>
                  <a:txBody>
                    <a:bodyPr/>
                    <a:lstStyle/>
                    <a:p>
                      <a:r>
                        <a:rPr lang="en-US" altLang="zh-CN" sz="1600" dirty="0"/>
                        <a:t>DB20231033</a:t>
                      </a:r>
                      <a:endParaRPr lang="zh-CN" altLang="en-US" sz="1600" dirty="0"/>
                    </a:p>
                  </a:txBody>
                  <a:tcPr/>
                </a:tc>
                <a:tc>
                  <a:txBody>
                    <a:bodyPr/>
                    <a:lstStyle/>
                    <a:p>
                      <a:r>
                        <a:rPr lang="en-US" altLang="zh-CN" sz="1600" dirty="0"/>
                        <a:t>database design</a:t>
                      </a:r>
                    </a:p>
                  </a:txBody>
                  <a:tcPr/>
                </a:tc>
                <a:tc>
                  <a:txBody>
                    <a:bodyPr/>
                    <a:lstStyle/>
                    <a:p>
                      <a:r>
                        <a:rPr lang="en-US" altLang="zh-CN" sz="1600" dirty="0"/>
                        <a:t>group</a:t>
                      </a:r>
                      <a:endParaRPr lang="zh-CN" altLang="en-US" sz="1600" dirty="0"/>
                    </a:p>
                  </a:txBody>
                  <a:tcPr/>
                </a:tc>
                <a:extLst>
                  <a:ext uri="{0D108BD9-81ED-4DB2-BD59-A6C34878D82A}">
                    <a16:rowId xmlns:a16="http://schemas.microsoft.com/office/drawing/2014/main" val="2154995503"/>
                  </a:ext>
                </a:extLst>
              </a:tr>
            </a:tbl>
          </a:graphicData>
        </a:graphic>
      </p:graphicFrame>
      <p:sp>
        <p:nvSpPr>
          <p:cNvPr id="4" name="矩形 3">
            <a:extLst>
              <a:ext uri="{FF2B5EF4-FFF2-40B4-BE49-F238E27FC236}">
                <a16:creationId xmlns:a16="http://schemas.microsoft.com/office/drawing/2014/main" id="{397117E5-E3E7-F4AE-D3B5-367AADEA8986}"/>
              </a:ext>
            </a:extLst>
          </p:cNvPr>
          <p:cNvSpPr/>
          <p:nvPr>
            <p:custDataLst>
              <p:tags r:id="rId11"/>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Tree>
    <p:extLst>
      <p:ext uri="{BB962C8B-B14F-4D97-AF65-F5344CB8AC3E}">
        <p14:creationId xmlns:p14="http://schemas.microsoft.com/office/powerpoint/2010/main" val="1824567173"/>
      </p:ext>
    </p:extLst>
  </p:cSld>
  <p:clrMapOvr>
    <a:masterClrMapping/>
  </p:clrMapOvr>
  <mc:AlternateContent xmlns:mc="http://schemas.openxmlformats.org/markup-compatibility/2006" xmlns:p14="http://schemas.microsoft.com/office/powerpoint/2010/main">
    <mc:Choice Requires="p14">
      <p:transition p14:dur="0" advTm="4940"/>
    </mc:Choice>
    <mc:Fallback xmlns="">
      <p:transition advTm="494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7" name="矩形 6"/>
          <p:cNvSpPr/>
          <p:nvPr>
            <p:custDataLst>
              <p:tags r:id="rId1"/>
            </p:custDataLst>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p:cNvSpPr/>
          <p:nvPr>
            <p:custDataLst>
              <p:tags r:id="rId2"/>
            </p:custDataLst>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9" name="图片 8"/>
          <p:cNvPicPr>
            <a:picLocks noChangeAspect="1"/>
          </p:cNvPicPr>
          <p:nvPr>
            <p:custDataLst>
              <p:tags r:id="rId3"/>
            </p:custDataLst>
          </p:nvPr>
        </p:nvPicPr>
        <p:blipFill>
          <a:blip r:embed="rId14"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sp>
        <p:nvSpPr>
          <p:cNvPr id="10" name="矩形 9"/>
          <p:cNvSpPr/>
          <p:nvPr>
            <p:custDataLst>
              <p:tags r:id="rId4"/>
            </p:custDataLst>
          </p:nvPr>
        </p:nvSpPr>
        <p:spPr>
          <a:xfrm>
            <a:off x="7136765" y="0"/>
            <a:ext cx="1550035"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Function Introduction</a:t>
            </a:r>
          </a:p>
        </p:txBody>
      </p:sp>
      <p:sp>
        <p:nvSpPr>
          <p:cNvPr id="31" name="矩形 30"/>
          <p:cNvSpPr/>
          <p:nvPr>
            <p:custDataLst>
              <p:tags r:id="rId5"/>
            </p:custDataLst>
          </p:nvPr>
        </p:nvSpPr>
        <p:spPr>
          <a:xfrm>
            <a:off x="5356225" y="0"/>
            <a:ext cx="168021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sp>
        <p:nvSpPr>
          <p:cNvPr id="35" name="矩形 34"/>
          <p:cNvSpPr/>
          <p:nvPr>
            <p:custDataLst>
              <p:tags r:id="rId6"/>
            </p:custDataLst>
          </p:nvPr>
        </p:nvSpPr>
        <p:spPr>
          <a:xfrm>
            <a:off x="10410825" y="0"/>
            <a:ext cx="1778635" cy="79184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Requirement items</a:t>
            </a:r>
          </a:p>
        </p:txBody>
      </p:sp>
      <p:cxnSp>
        <p:nvCxnSpPr>
          <p:cNvPr id="36" name="直接连接符 44"/>
          <p:cNvCxnSpPr/>
          <p:nvPr>
            <p:custDataLst>
              <p:tags r:id="rId7"/>
            </p:custDataLst>
          </p:nvPr>
        </p:nvCxnSpPr>
        <p:spPr>
          <a:xfrm>
            <a:off x="5355957"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52"/>
          <p:cNvCxnSpPr/>
          <p:nvPr>
            <p:custDataLst>
              <p:tags r:id="rId8"/>
            </p:custDataLst>
          </p:nvPr>
        </p:nvCxnSpPr>
        <p:spPr>
          <a:xfrm>
            <a:off x="7036167"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52"/>
          <p:cNvCxnSpPr/>
          <p:nvPr>
            <p:custDataLst>
              <p:tags r:id="rId9"/>
            </p:custDataLst>
          </p:nvPr>
        </p:nvCxnSpPr>
        <p:spPr>
          <a:xfrm>
            <a:off x="8597632" y="19150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C2820C49-24E2-C5AC-1CB2-3CBCF6F28A0F}"/>
              </a:ext>
            </a:extLst>
          </p:cNvPr>
          <p:cNvGrpSpPr/>
          <p:nvPr/>
        </p:nvGrpSpPr>
        <p:grpSpPr>
          <a:xfrm>
            <a:off x="429652" y="835466"/>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6" name="矩形 5">
              <a:extLst>
                <a:ext uri="{FF2B5EF4-FFF2-40B4-BE49-F238E27FC236}">
                  <a16:creationId xmlns:a16="http://schemas.microsoft.com/office/drawing/2014/main" id="{9BF0D678-0631-6923-B522-C24270BAFBEE}"/>
                </a:ext>
              </a:extLst>
            </p:cNvPr>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0DC5DF87-F99F-D72D-1779-D3C64D9E83BC}"/>
                </a:ext>
              </a:extLst>
            </p:cNvPr>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图片包含 游戏机, 画, 盘子, 灯光&#10;&#10;描述已自动生成">
            <a:extLst>
              <a:ext uri="{FF2B5EF4-FFF2-40B4-BE49-F238E27FC236}">
                <a16:creationId xmlns:a16="http://schemas.microsoft.com/office/drawing/2014/main" id="{34852E59-9907-F6A7-5363-070892FE8FBF}"/>
              </a:ext>
            </a:extLst>
          </p:cNvPr>
          <p:cNvPicPr>
            <a:picLocks noChangeAspect="1"/>
          </p:cNvPicPr>
          <p:nvPr/>
        </p:nvPicPr>
        <p:blipFill>
          <a:blip r:embed="rId15" cstate="print"/>
          <a:stretch>
            <a:fillRect/>
          </a:stretch>
        </p:blipFill>
        <p:spPr>
          <a:xfrm>
            <a:off x="519052" y="948108"/>
            <a:ext cx="397263" cy="397263"/>
          </a:xfrm>
          <a:prstGeom prst="rect">
            <a:avLst/>
          </a:prstGeom>
          <a:effectLst>
            <a:outerShdw blurRad="50800" dist="38100" dir="2700000" algn="tl" rotWithShape="0">
              <a:prstClr val="black">
                <a:alpha val="40000"/>
              </a:prstClr>
            </a:outerShdw>
          </a:effectLst>
        </p:spPr>
      </p:pic>
      <p:sp>
        <p:nvSpPr>
          <p:cNvPr id="13" name="燕尾形 45">
            <a:extLst>
              <a:ext uri="{FF2B5EF4-FFF2-40B4-BE49-F238E27FC236}">
                <a16:creationId xmlns:a16="http://schemas.microsoft.com/office/drawing/2014/main" id="{2E90E033-7397-31F8-1691-40FB95D4B999}"/>
              </a:ext>
            </a:extLst>
          </p:cNvPr>
          <p:cNvSpPr/>
          <p:nvPr>
            <p:custDataLst>
              <p:tags r:id="rId10"/>
            </p:custDataLst>
          </p:nvPr>
        </p:nvSpPr>
        <p:spPr>
          <a:xfrm>
            <a:off x="1061379" y="1006993"/>
            <a:ext cx="2367621"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Time of completion</a:t>
            </a:r>
          </a:p>
        </p:txBody>
      </p:sp>
      <p:sp>
        <p:nvSpPr>
          <p:cNvPr id="19" name="矩形 18">
            <a:extLst>
              <a:ext uri="{FF2B5EF4-FFF2-40B4-BE49-F238E27FC236}">
                <a16:creationId xmlns:a16="http://schemas.microsoft.com/office/drawing/2014/main" id="{D8F05227-427A-CC14-5137-BE1B8464E65C}"/>
              </a:ext>
            </a:extLst>
          </p:cNvPr>
          <p:cNvSpPr/>
          <p:nvPr>
            <p:custDataLst>
              <p:tags r:id="rId11"/>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
        <p:nvSpPr>
          <p:cNvPr id="20" name="矩形 19">
            <a:extLst>
              <a:ext uri="{FF2B5EF4-FFF2-40B4-BE49-F238E27FC236}">
                <a16:creationId xmlns:a16="http://schemas.microsoft.com/office/drawing/2014/main" id="{0662BE71-9761-C127-C3E0-20731DC4AABA}"/>
              </a:ext>
            </a:extLst>
          </p:cNvPr>
          <p:cNvSpPr/>
          <p:nvPr/>
        </p:nvSpPr>
        <p:spPr>
          <a:xfrm rot="10800000" flipH="1" flipV="1">
            <a:off x="1238499" y="3603614"/>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1" name="文本框 20">
            <a:extLst>
              <a:ext uri="{FF2B5EF4-FFF2-40B4-BE49-F238E27FC236}">
                <a16:creationId xmlns:a16="http://schemas.microsoft.com/office/drawing/2014/main" id="{E34EC5FB-319F-FA8A-0EFF-87021159C03A}"/>
              </a:ext>
            </a:extLst>
          </p:cNvPr>
          <p:cNvSpPr txBox="1"/>
          <p:nvPr/>
        </p:nvSpPr>
        <p:spPr>
          <a:xfrm>
            <a:off x="1446112" y="3418948"/>
            <a:ext cx="479618" cy="369332"/>
          </a:xfrm>
          <a:prstGeom prst="rect">
            <a:avLst/>
          </a:prstGeom>
          <a:noFill/>
        </p:spPr>
        <p:txBody>
          <a:bodyPr wrap="none" rtlCol="0">
            <a:spAutoFit/>
          </a:bodyPr>
          <a:lstStyle/>
          <a:p>
            <a:r>
              <a:rPr lang="en-US" altLang="zh-CN" dirty="0"/>
              <a:t>5.4</a:t>
            </a:r>
            <a:endParaRPr lang="zh-CN" altLang="en-US" dirty="0"/>
          </a:p>
        </p:txBody>
      </p:sp>
      <p:sp>
        <p:nvSpPr>
          <p:cNvPr id="22" name="矩形 21">
            <a:extLst>
              <a:ext uri="{FF2B5EF4-FFF2-40B4-BE49-F238E27FC236}">
                <a16:creationId xmlns:a16="http://schemas.microsoft.com/office/drawing/2014/main" id="{ADD1F45D-43F4-4B53-3D0B-0B7882D48BCA}"/>
              </a:ext>
            </a:extLst>
          </p:cNvPr>
          <p:cNvSpPr/>
          <p:nvPr/>
        </p:nvSpPr>
        <p:spPr>
          <a:xfrm rot="10800000" flipH="1" flipV="1">
            <a:off x="1261223" y="4184232"/>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3" name="文本框 22">
            <a:extLst>
              <a:ext uri="{FF2B5EF4-FFF2-40B4-BE49-F238E27FC236}">
                <a16:creationId xmlns:a16="http://schemas.microsoft.com/office/drawing/2014/main" id="{52781FD8-A576-D567-9E5A-EE14BB0C3915}"/>
              </a:ext>
            </a:extLst>
          </p:cNvPr>
          <p:cNvSpPr txBox="1"/>
          <p:nvPr/>
        </p:nvSpPr>
        <p:spPr>
          <a:xfrm>
            <a:off x="1468836" y="3999566"/>
            <a:ext cx="601447" cy="369332"/>
          </a:xfrm>
          <a:prstGeom prst="rect">
            <a:avLst/>
          </a:prstGeom>
          <a:noFill/>
        </p:spPr>
        <p:txBody>
          <a:bodyPr wrap="none" rtlCol="0">
            <a:spAutoFit/>
          </a:bodyPr>
          <a:lstStyle/>
          <a:p>
            <a:r>
              <a:rPr lang="en-US" altLang="zh-CN" dirty="0"/>
              <a:t>5.18</a:t>
            </a:r>
            <a:endParaRPr lang="zh-CN" altLang="en-US" dirty="0"/>
          </a:p>
        </p:txBody>
      </p:sp>
      <p:sp>
        <p:nvSpPr>
          <p:cNvPr id="24" name="矩形 23">
            <a:extLst>
              <a:ext uri="{FF2B5EF4-FFF2-40B4-BE49-F238E27FC236}">
                <a16:creationId xmlns:a16="http://schemas.microsoft.com/office/drawing/2014/main" id="{42E1A723-C875-0C3E-A35C-93400A361305}"/>
              </a:ext>
            </a:extLst>
          </p:cNvPr>
          <p:cNvSpPr/>
          <p:nvPr/>
        </p:nvSpPr>
        <p:spPr>
          <a:xfrm rot="10800000" flipH="1" flipV="1">
            <a:off x="1223144" y="5036088"/>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5" name="文本框 24">
            <a:extLst>
              <a:ext uri="{FF2B5EF4-FFF2-40B4-BE49-F238E27FC236}">
                <a16:creationId xmlns:a16="http://schemas.microsoft.com/office/drawing/2014/main" id="{8CDFDCF4-F250-9301-0A59-AF414548B990}"/>
              </a:ext>
            </a:extLst>
          </p:cNvPr>
          <p:cNvSpPr txBox="1"/>
          <p:nvPr/>
        </p:nvSpPr>
        <p:spPr>
          <a:xfrm>
            <a:off x="1430757" y="4851422"/>
            <a:ext cx="601447" cy="369332"/>
          </a:xfrm>
          <a:prstGeom prst="rect">
            <a:avLst/>
          </a:prstGeom>
          <a:noFill/>
        </p:spPr>
        <p:txBody>
          <a:bodyPr wrap="none" rtlCol="0">
            <a:spAutoFit/>
          </a:bodyPr>
          <a:lstStyle/>
          <a:p>
            <a:r>
              <a:rPr lang="en-US" altLang="zh-CN" dirty="0"/>
              <a:t>5.31</a:t>
            </a:r>
            <a:endParaRPr lang="zh-CN" altLang="en-US" dirty="0"/>
          </a:p>
        </p:txBody>
      </p:sp>
      <p:sp>
        <p:nvSpPr>
          <p:cNvPr id="30" name="文本框 29">
            <a:extLst>
              <a:ext uri="{FF2B5EF4-FFF2-40B4-BE49-F238E27FC236}">
                <a16:creationId xmlns:a16="http://schemas.microsoft.com/office/drawing/2014/main" id="{C1F1813B-5128-FB46-4AC0-528343CED6ED}"/>
              </a:ext>
            </a:extLst>
          </p:cNvPr>
          <p:cNvSpPr txBox="1"/>
          <p:nvPr/>
        </p:nvSpPr>
        <p:spPr>
          <a:xfrm>
            <a:off x="2535402" y="2614632"/>
            <a:ext cx="9148598" cy="646331"/>
          </a:xfrm>
          <a:prstGeom prst="rect">
            <a:avLst/>
          </a:prstGeom>
          <a:noFill/>
        </p:spPr>
        <p:txBody>
          <a:bodyPr wrap="square">
            <a:spAutoFit/>
          </a:bodyPr>
          <a:lstStyle/>
          <a:p>
            <a:r>
              <a:rPr lang="en-US" altLang="zh-CN" dirty="0"/>
              <a:t>FD20231001</a:t>
            </a:r>
            <a:r>
              <a:rPr lang="zh-CN" altLang="en-US" dirty="0"/>
              <a:t>、</a:t>
            </a:r>
            <a:r>
              <a:rPr lang="en-US" altLang="zh-CN" dirty="0"/>
              <a:t>BD20231002</a:t>
            </a:r>
            <a:r>
              <a:rPr lang="zh-CN" altLang="en-US" dirty="0"/>
              <a:t>、</a:t>
            </a:r>
            <a:r>
              <a:rPr lang="en-US" altLang="zh-CN" dirty="0"/>
              <a:t>FD20231003</a:t>
            </a:r>
            <a:r>
              <a:rPr lang="zh-CN" altLang="en-US" dirty="0"/>
              <a:t>、</a:t>
            </a:r>
            <a:r>
              <a:rPr lang="en-US" altLang="zh-CN" dirty="0"/>
              <a:t>BD20231004</a:t>
            </a:r>
            <a:r>
              <a:rPr lang="zh-CN" altLang="en-US" dirty="0"/>
              <a:t>、</a:t>
            </a:r>
            <a:r>
              <a:rPr lang="en-US" altLang="zh-CN" dirty="0"/>
              <a:t>FD20231009</a:t>
            </a:r>
            <a:r>
              <a:rPr lang="zh-CN" altLang="en-US" dirty="0"/>
              <a:t>、</a:t>
            </a:r>
            <a:r>
              <a:rPr lang="en-US" altLang="zh-CN" dirty="0"/>
              <a:t>FD20231014</a:t>
            </a:r>
          </a:p>
          <a:p>
            <a:r>
              <a:rPr lang="en-US" altLang="zh-CN" dirty="0"/>
              <a:t>BD20231015</a:t>
            </a:r>
            <a:r>
              <a:rPr lang="zh-CN" altLang="en-US" dirty="0"/>
              <a:t>、</a:t>
            </a:r>
            <a:r>
              <a:rPr lang="en-US" altLang="zh-CN" dirty="0"/>
              <a:t>FD20231016</a:t>
            </a:r>
            <a:r>
              <a:rPr lang="zh-CN" altLang="en-US" dirty="0"/>
              <a:t>、</a:t>
            </a:r>
            <a:r>
              <a:rPr lang="en-US" altLang="zh-CN" dirty="0"/>
              <a:t>BD20231017</a:t>
            </a:r>
            <a:r>
              <a:rPr lang="zh-CN" altLang="en-US" dirty="0"/>
              <a:t>、</a:t>
            </a:r>
            <a:r>
              <a:rPr lang="en-US" altLang="zh-CN" dirty="0"/>
              <a:t>FD20231020</a:t>
            </a:r>
            <a:r>
              <a:rPr lang="zh-CN" altLang="en-US" dirty="0"/>
              <a:t>、</a:t>
            </a:r>
            <a:r>
              <a:rPr lang="en-US" altLang="zh-CN" dirty="0"/>
              <a:t>BD20231021</a:t>
            </a:r>
          </a:p>
        </p:txBody>
      </p:sp>
      <p:sp>
        <p:nvSpPr>
          <p:cNvPr id="32" name="矩形 31">
            <a:extLst>
              <a:ext uri="{FF2B5EF4-FFF2-40B4-BE49-F238E27FC236}">
                <a16:creationId xmlns:a16="http://schemas.microsoft.com/office/drawing/2014/main" id="{83AE56D1-7A4D-256B-3DE1-BDEE7F096158}"/>
              </a:ext>
            </a:extLst>
          </p:cNvPr>
          <p:cNvSpPr/>
          <p:nvPr/>
        </p:nvSpPr>
        <p:spPr>
          <a:xfrm rot="10800000" flipH="1" flipV="1">
            <a:off x="1238500" y="2810163"/>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33" name="文本框 32">
            <a:extLst>
              <a:ext uri="{FF2B5EF4-FFF2-40B4-BE49-F238E27FC236}">
                <a16:creationId xmlns:a16="http://schemas.microsoft.com/office/drawing/2014/main" id="{E3BC51DD-1571-6CE9-395D-5688EA09EB19}"/>
              </a:ext>
            </a:extLst>
          </p:cNvPr>
          <p:cNvSpPr txBox="1"/>
          <p:nvPr/>
        </p:nvSpPr>
        <p:spPr>
          <a:xfrm>
            <a:off x="1446113" y="2625497"/>
            <a:ext cx="601447" cy="369332"/>
          </a:xfrm>
          <a:prstGeom prst="rect">
            <a:avLst/>
          </a:prstGeom>
          <a:noFill/>
        </p:spPr>
        <p:txBody>
          <a:bodyPr wrap="none" rtlCol="0">
            <a:spAutoFit/>
          </a:bodyPr>
          <a:lstStyle/>
          <a:p>
            <a:r>
              <a:rPr lang="en-US" altLang="zh-CN" dirty="0"/>
              <a:t>4.20</a:t>
            </a:r>
            <a:endParaRPr lang="zh-CN" altLang="en-US" dirty="0"/>
          </a:p>
        </p:txBody>
      </p:sp>
      <p:sp>
        <p:nvSpPr>
          <p:cNvPr id="39" name="文本框 38">
            <a:extLst>
              <a:ext uri="{FF2B5EF4-FFF2-40B4-BE49-F238E27FC236}">
                <a16:creationId xmlns:a16="http://schemas.microsoft.com/office/drawing/2014/main" id="{759E6984-0A6C-791D-306B-FA5A7F85B540}"/>
              </a:ext>
            </a:extLst>
          </p:cNvPr>
          <p:cNvSpPr txBox="1"/>
          <p:nvPr/>
        </p:nvSpPr>
        <p:spPr>
          <a:xfrm>
            <a:off x="2535402" y="3412372"/>
            <a:ext cx="8884438"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FD20231005</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BD20231006</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FD20231018</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BD20231019</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FD20231022</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BD20231023</a:t>
            </a:r>
            <a:endParaRPr lang="zh-CN" altLang="en-US" dirty="0"/>
          </a:p>
        </p:txBody>
      </p:sp>
      <p:sp>
        <p:nvSpPr>
          <p:cNvPr id="40" name="文本框 39">
            <a:extLst>
              <a:ext uri="{FF2B5EF4-FFF2-40B4-BE49-F238E27FC236}">
                <a16:creationId xmlns:a16="http://schemas.microsoft.com/office/drawing/2014/main" id="{6E7AD4BA-0D45-3369-B53C-4997F8C683F3}"/>
              </a:ext>
            </a:extLst>
          </p:cNvPr>
          <p:cNvSpPr txBox="1"/>
          <p:nvPr/>
        </p:nvSpPr>
        <p:spPr>
          <a:xfrm>
            <a:off x="2535402" y="4022433"/>
            <a:ext cx="9148598" cy="646331"/>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FD20231007</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BD20231008</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BD20231010</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BD20231011</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BD20231012</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BD20231013</a:t>
            </a:r>
          </a:p>
          <a:p>
            <a:r>
              <a:rPr lang="en-US" altLang="zh-CN" sz="1800" dirty="0">
                <a:effectLst/>
                <a:ea typeface="宋体" panose="02010600030101010101" pitchFamily="2" charset="-122"/>
                <a:cs typeface="Times New Roman" panose="02020603050405020304" pitchFamily="18" charset="0"/>
              </a:rPr>
              <a:t>FD20231024</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BD20231025</a:t>
            </a:r>
          </a:p>
        </p:txBody>
      </p:sp>
      <p:sp>
        <p:nvSpPr>
          <p:cNvPr id="41" name="文本框 40">
            <a:extLst>
              <a:ext uri="{FF2B5EF4-FFF2-40B4-BE49-F238E27FC236}">
                <a16:creationId xmlns:a16="http://schemas.microsoft.com/office/drawing/2014/main" id="{B3289989-243A-8620-4DC0-E616C204099F}"/>
              </a:ext>
            </a:extLst>
          </p:cNvPr>
          <p:cNvSpPr txBox="1"/>
          <p:nvPr/>
        </p:nvSpPr>
        <p:spPr>
          <a:xfrm>
            <a:off x="2497323" y="4869273"/>
            <a:ext cx="8884438"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FD20231026</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BD20231027</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FD20231028</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BD20231029</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FD20231030</a:t>
            </a:r>
            <a:r>
              <a:rPr lang="zh-CN" altLang="en-US" sz="1800" dirty="0">
                <a:effectLst/>
                <a:ea typeface="宋体" panose="02010600030101010101" pitchFamily="2" charset="-122"/>
                <a:cs typeface="Times New Roman" panose="02020603050405020304" pitchFamily="18" charset="0"/>
              </a:rPr>
              <a:t>、</a:t>
            </a:r>
            <a:r>
              <a:rPr lang="en-US" altLang="zh-CN" sz="1800" dirty="0">
                <a:effectLst/>
                <a:ea typeface="宋体" panose="02010600030101010101" pitchFamily="2" charset="-122"/>
                <a:cs typeface="Times New Roman" panose="02020603050405020304" pitchFamily="18" charset="0"/>
              </a:rPr>
              <a:t>BD20231031</a:t>
            </a:r>
            <a:endParaRPr lang="zh-CN" altLang="en-US" dirty="0"/>
          </a:p>
        </p:txBody>
      </p:sp>
      <p:sp>
        <p:nvSpPr>
          <p:cNvPr id="44" name="矩形 43">
            <a:extLst>
              <a:ext uri="{FF2B5EF4-FFF2-40B4-BE49-F238E27FC236}">
                <a16:creationId xmlns:a16="http://schemas.microsoft.com/office/drawing/2014/main" id="{96E78E9A-3266-AA3B-25F8-F79D8727BCFA}"/>
              </a:ext>
            </a:extLst>
          </p:cNvPr>
          <p:cNvSpPr/>
          <p:nvPr/>
        </p:nvSpPr>
        <p:spPr>
          <a:xfrm rot="10800000" flipH="1" flipV="1">
            <a:off x="1238500" y="2117998"/>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45" name="文本框 44">
            <a:extLst>
              <a:ext uri="{FF2B5EF4-FFF2-40B4-BE49-F238E27FC236}">
                <a16:creationId xmlns:a16="http://schemas.microsoft.com/office/drawing/2014/main" id="{2D07358E-85F6-7FCF-196E-DB01CC60C76D}"/>
              </a:ext>
            </a:extLst>
          </p:cNvPr>
          <p:cNvSpPr txBox="1"/>
          <p:nvPr/>
        </p:nvSpPr>
        <p:spPr>
          <a:xfrm>
            <a:off x="1446113" y="1933332"/>
            <a:ext cx="954107" cy="369332"/>
          </a:xfrm>
          <a:prstGeom prst="rect">
            <a:avLst/>
          </a:prstGeom>
          <a:noFill/>
        </p:spPr>
        <p:txBody>
          <a:bodyPr wrap="none" rtlCol="0">
            <a:spAutoFit/>
          </a:bodyPr>
          <a:lstStyle/>
          <a:p>
            <a:r>
              <a:rPr lang="en-US" altLang="zh-CN" dirty="0"/>
              <a:t>finished</a:t>
            </a:r>
            <a:endParaRPr lang="zh-CN" altLang="en-US" dirty="0"/>
          </a:p>
        </p:txBody>
      </p:sp>
      <p:sp>
        <p:nvSpPr>
          <p:cNvPr id="46" name="文本框 45">
            <a:extLst>
              <a:ext uri="{FF2B5EF4-FFF2-40B4-BE49-F238E27FC236}">
                <a16:creationId xmlns:a16="http://schemas.microsoft.com/office/drawing/2014/main" id="{ECCA63E9-6DE1-835C-048A-E352D0F22746}"/>
              </a:ext>
            </a:extLst>
          </p:cNvPr>
          <p:cNvSpPr txBox="1"/>
          <p:nvPr/>
        </p:nvSpPr>
        <p:spPr>
          <a:xfrm>
            <a:off x="2535402" y="1967184"/>
            <a:ext cx="6326658" cy="369332"/>
          </a:xfrm>
          <a:prstGeom prst="rect">
            <a:avLst/>
          </a:prstGeom>
          <a:noFill/>
        </p:spPr>
        <p:txBody>
          <a:bodyPr wrap="square">
            <a:spAutoFit/>
          </a:bodyPr>
          <a:lstStyle/>
          <a:p>
            <a:r>
              <a:rPr lang="en-US" altLang="zh-CN" sz="1800" dirty="0">
                <a:effectLst/>
                <a:ea typeface="宋体" panose="02010600030101010101" pitchFamily="2" charset="-122"/>
                <a:cs typeface="Times New Roman" panose="02020603050405020304" pitchFamily="18" charset="0"/>
              </a:rPr>
              <a:t>ID20231032</a:t>
            </a:r>
            <a:r>
              <a:rPr lang="zh-CN" altLang="en-US" dirty="0"/>
              <a:t>、</a:t>
            </a:r>
            <a:r>
              <a:rPr lang="en-US" altLang="zh-CN" sz="1800" dirty="0">
                <a:effectLst/>
                <a:ea typeface="宋体" panose="02010600030101010101" pitchFamily="2" charset="-122"/>
                <a:cs typeface="Times New Roman" panose="02020603050405020304" pitchFamily="18" charset="0"/>
              </a:rPr>
              <a:t>DB20231033</a:t>
            </a:r>
            <a:endParaRPr lang="zh-CN" altLang="en-US" dirty="0"/>
          </a:p>
        </p:txBody>
      </p:sp>
    </p:spTree>
    <p:extLst>
      <p:ext uri="{BB962C8B-B14F-4D97-AF65-F5344CB8AC3E}">
        <p14:creationId xmlns:p14="http://schemas.microsoft.com/office/powerpoint/2010/main" val="68789311"/>
      </p:ext>
    </p:extLst>
  </p:cSld>
  <p:clrMapOvr>
    <a:masterClrMapping/>
  </p:clrMapOvr>
  <mc:AlternateContent xmlns:mc="http://schemas.openxmlformats.org/markup-compatibility/2006" xmlns:p14="http://schemas.microsoft.com/office/powerpoint/2010/main">
    <mc:Choice Requires="p14">
      <p:transition p14:dur="0" advTm="4940"/>
    </mc:Choice>
    <mc:Fallback xmlns="">
      <p:transition advTm="494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srcRect/>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srcRect/>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1877108"/>
            <a:ext cx="12192000" cy="3149551"/>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微软雅黑" panose="020B0503020204020204" pitchFamily="34" charset="-122"/>
                <a:ea typeface="微软雅黑" panose="020B0503020204020204" pitchFamily="34" charset="-122"/>
              </a:rPr>
              <a:t>Thanks</a:t>
            </a:r>
            <a:r>
              <a:rPr lang="zh-CN" altLang="en-US" sz="54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advTm="5428"/>
    </mc:Choice>
    <mc:Fallback xmlns="">
      <p:transition advTm="54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矩形 58"/>
          <p:cNvSpPr/>
          <p:nvPr/>
        </p:nvSpPr>
        <p:spPr>
          <a:xfrm>
            <a:off x="6680167" y="1495356"/>
            <a:ext cx="4621011" cy="764827"/>
          </a:xfrm>
          <a:prstGeom prst="roundRect">
            <a:avLst>
              <a:gd name="adj" fmla="val 50000"/>
            </a:avLst>
          </a:prstGeom>
          <a:solidFill>
            <a:srgbClr val="3A669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latin typeface="微软雅黑" panose="020B0503020204020204" pitchFamily="34" charset="-122"/>
                <a:ea typeface="微软雅黑" panose="020B0503020204020204" pitchFamily="34" charset="-122"/>
              </a:rPr>
              <a:t>iPlan</a:t>
            </a:r>
            <a:endParaRPr lang="zh-CN" altLang="en-US" sz="2400" b="1" dirty="0">
              <a:latin typeface="微软雅黑" panose="020B0503020204020204" pitchFamily="34" charset="-122"/>
              <a:ea typeface="微软雅黑" panose="020B0503020204020204" pitchFamily="34" charset="-122"/>
            </a:endParaRPr>
          </a:p>
        </p:txBody>
      </p:sp>
      <p:sp>
        <p:nvSpPr>
          <p:cNvPr id="62" name="圆角矩形 61"/>
          <p:cNvSpPr/>
          <p:nvPr/>
        </p:nvSpPr>
        <p:spPr>
          <a:xfrm>
            <a:off x="6680166" y="3876176"/>
            <a:ext cx="4621012" cy="764827"/>
          </a:xfrm>
          <a:prstGeom prst="roundRect">
            <a:avLst>
              <a:gd name="adj" fmla="val 50000"/>
            </a:avLst>
          </a:prstGeom>
          <a:solidFill>
            <a:srgbClr val="3A669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Technology</a:t>
            </a:r>
            <a:endParaRPr lang="zh-CN" altLang="en-US" sz="2400" b="1"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0" y="768804"/>
            <a:ext cx="4031169" cy="3073399"/>
            <a:chOff x="199518" y="2180871"/>
            <a:chExt cx="4031169" cy="3073399"/>
          </a:xfrm>
        </p:grpSpPr>
        <p:sp>
          <p:nvSpPr>
            <p:cNvPr id="11" name="流程图: 延期 10"/>
            <p:cNvSpPr/>
            <p:nvPr/>
          </p:nvSpPr>
          <p:spPr>
            <a:xfrm>
              <a:off x="468312" y="2180871"/>
              <a:ext cx="3762375" cy="3073399"/>
            </a:xfrm>
            <a:prstGeom prst="flowChartDelay">
              <a:avLst/>
            </a:prstGeom>
            <a:solidFill>
              <a:srgbClr val="86A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延期 11"/>
            <p:cNvSpPr/>
            <p:nvPr/>
          </p:nvSpPr>
          <p:spPr>
            <a:xfrm>
              <a:off x="199518" y="2180871"/>
              <a:ext cx="3858132" cy="3073399"/>
            </a:xfrm>
            <a:prstGeom prst="flowChartDelay">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Report outline</a:t>
              </a:r>
              <a:endParaRPr lang="zh-CN" altLang="en-US" sz="3200" dirty="0">
                <a:latin typeface="微软雅黑" panose="020B0503020204020204" pitchFamily="34" charset="-122"/>
                <a:ea typeface="微软雅黑" panose="020B0503020204020204" pitchFamily="34" charset="-122"/>
              </a:endParaRPr>
            </a:p>
          </p:txBody>
        </p:sp>
      </p:grpSp>
      <p:sp>
        <p:nvSpPr>
          <p:cNvPr id="15" name="椭圆 14"/>
          <p:cNvSpPr/>
          <p:nvPr/>
        </p:nvSpPr>
        <p:spPr>
          <a:xfrm>
            <a:off x="5651468" y="1468195"/>
            <a:ext cx="819150" cy="819150"/>
          </a:xfrm>
          <a:prstGeom prst="ellipse">
            <a:avLst/>
          </a:prstGeom>
          <a:solidFill>
            <a:srgbClr val="3A669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5651468" y="2604442"/>
            <a:ext cx="819150" cy="819150"/>
          </a:xfrm>
          <a:prstGeom prst="ellipse">
            <a:avLst/>
          </a:prstGeom>
          <a:solidFill>
            <a:srgbClr val="3A669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42" name="圆角矩形 58"/>
          <p:cNvSpPr/>
          <p:nvPr/>
        </p:nvSpPr>
        <p:spPr>
          <a:xfrm>
            <a:off x="6680166" y="2658765"/>
            <a:ext cx="4621012" cy="764827"/>
          </a:xfrm>
          <a:prstGeom prst="roundRect">
            <a:avLst>
              <a:gd name="adj" fmla="val 50000"/>
            </a:avLst>
          </a:prstGeom>
          <a:solidFill>
            <a:srgbClr val="3A669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Function Introduction</a:t>
            </a:r>
            <a:endParaRPr lang="zh-CN" altLang="en-US" sz="2400" b="1" dirty="0">
              <a:latin typeface="微软雅黑" panose="020B0503020204020204" pitchFamily="34" charset="-122"/>
              <a:ea typeface="微软雅黑" panose="020B0503020204020204" pitchFamily="34" charset="-122"/>
            </a:endParaRPr>
          </a:p>
        </p:txBody>
      </p:sp>
      <p:sp>
        <p:nvSpPr>
          <p:cNvPr id="22" name="椭圆 21"/>
          <p:cNvSpPr/>
          <p:nvPr/>
        </p:nvSpPr>
        <p:spPr>
          <a:xfrm>
            <a:off x="5651468" y="3876176"/>
            <a:ext cx="819150" cy="819150"/>
          </a:xfrm>
          <a:prstGeom prst="ellipse">
            <a:avLst/>
          </a:prstGeom>
          <a:solidFill>
            <a:srgbClr val="3A669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
        <p:nvSpPr>
          <p:cNvPr id="24" name="矩形 23"/>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clrChange>
              <a:clrFrom>
                <a:srgbClr val="F5F5F7"/>
              </a:clrFrom>
              <a:clrTo>
                <a:srgbClr val="F5F5F7">
                  <a:alpha val="0"/>
                </a:srgbClr>
              </a:clrTo>
            </a:clrChange>
          </a:blip>
          <a:stretch>
            <a:fillRect/>
          </a:stretch>
        </p:blipFill>
        <p:spPr>
          <a:xfrm>
            <a:off x="8899516" y="254417"/>
            <a:ext cx="2882909" cy="709639"/>
          </a:xfrm>
          <a:prstGeom prst="rect">
            <a:avLst/>
          </a:prstGeom>
        </p:spPr>
      </p:pic>
      <p:sp>
        <p:nvSpPr>
          <p:cNvPr id="10" name="椭圆 9"/>
          <p:cNvSpPr/>
          <p:nvPr/>
        </p:nvSpPr>
        <p:spPr>
          <a:xfrm>
            <a:off x="5651468" y="5163568"/>
            <a:ext cx="819150" cy="819150"/>
          </a:xfrm>
          <a:prstGeom prst="ellipse">
            <a:avLst/>
          </a:prstGeom>
          <a:solidFill>
            <a:srgbClr val="3A669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sp>
        <p:nvSpPr>
          <p:cNvPr id="14" name="圆角矩形 61"/>
          <p:cNvSpPr/>
          <p:nvPr/>
        </p:nvSpPr>
        <p:spPr>
          <a:xfrm>
            <a:off x="6680166" y="5190729"/>
            <a:ext cx="4621012" cy="764827"/>
          </a:xfrm>
          <a:prstGeom prst="roundRect">
            <a:avLst>
              <a:gd name="adj" fmla="val 50000"/>
            </a:avLst>
          </a:prstGeom>
          <a:solidFill>
            <a:srgbClr val="3A669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Requirement items</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438"/>
    </mc:Choice>
    <mc:Fallback xmlns="">
      <p:transition advTm="34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a:off x="3297985" y="2203287"/>
            <a:ext cx="1100513" cy="1104323"/>
          </a:xfrm>
          <a:prstGeom prst="triangle">
            <a:avLst/>
          </a:prstGeom>
          <a:solidFill>
            <a:srgbClr val="13426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等腰三角形 6"/>
          <p:cNvSpPr/>
          <p:nvPr/>
        </p:nvSpPr>
        <p:spPr>
          <a:xfrm flipV="1">
            <a:off x="88679" y="3511976"/>
            <a:ext cx="1100513" cy="1104323"/>
          </a:xfrm>
          <a:prstGeom prst="triangle">
            <a:avLst/>
          </a:prstGeom>
          <a:solidFill>
            <a:srgbClr val="13426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矩形 22"/>
          <p:cNvSpPr/>
          <p:nvPr/>
        </p:nvSpPr>
        <p:spPr>
          <a:xfrm>
            <a:off x="0" y="2461973"/>
            <a:ext cx="12192000" cy="1895646"/>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4800" b="1" dirty="0">
                <a:solidFill>
                  <a:schemeClr val="bg1"/>
                </a:solidFill>
                <a:latin typeface="微软雅黑" panose="020B0503020204020204" pitchFamily="34" charset="-122"/>
                <a:ea typeface="微软雅黑" panose="020B0503020204020204" pitchFamily="34" charset="-122"/>
              </a:rPr>
              <a:t>                  </a:t>
            </a:r>
            <a:r>
              <a:rPr lang="en-US" altLang="zh-CN" sz="4800" b="1" dirty="0" err="1">
                <a:solidFill>
                  <a:schemeClr val="bg1"/>
                </a:solidFill>
                <a:latin typeface="微软雅黑" panose="020B0503020204020204" pitchFamily="34" charset="-122"/>
                <a:ea typeface="微软雅黑" panose="020B0503020204020204" pitchFamily="34" charset="-122"/>
              </a:rPr>
              <a:t>iPlan</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6" name="平行四边形 5"/>
          <p:cNvSpPr/>
          <p:nvPr/>
        </p:nvSpPr>
        <p:spPr>
          <a:xfrm>
            <a:off x="638936" y="2203293"/>
            <a:ext cx="3209305" cy="2413012"/>
          </a:xfrm>
          <a:prstGeom prst="parallelogram">
            <a:avLst>
              <a:gd name="adj" fmla="val 48207"/>
            </a:avLst>
          </a:prstGeom>
          <a:solidFill>
            <a:srgbClr val="86A6C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0700" dirty="0">
                <a:solidFill>
                  <a:schemeClr val="bg1">
                    <a:lumMod val="95000"/>
                  </a:schemeClr>
                </a:solidFill>
                <a:latin typeface="Impact" panose="020B0806030902050204" pitchFamily="34" charset="0"/>
              </a:rPr>
              <a:t>01</a:t>
            </a:r>
            <a:endParaRPr lang="zh-CN" altLang="en-US" sz="10700" dirty="0">
              <a:solidFill>
                <a:schemeClr val="bg1">
                  <a:lumMod val="95000"/>
                </a:schemeClr>
              </a:solidFill>
              <a:latin typeface="Impact" panose="020B0806030902050204" pitchFamily="34" charset="0"/>
            </a:endParaRPr>
          </a:p>
        </p:txBody>
      </p:sp>
      <p:pic>
        <p:nvPicPr>
          <p:cNvPr id="5" name="图片 4"/>
          <p:cNvPicPr>
            <a:picLocks noChangeAspect="1"/>
          </p:cNvPicPr>
          <p:nvPr/>
        </p:nvPicPr>
        <p:blipFill>
          <a:blip r:embed="rId3">
            <a:clrChange>
              <a:clrFrom>
                <a:srgbClr val="F5F5F7"/>
              </a:clrFrom>
              <a:clrTo>
                <a:srgbClr val="F5F5F7">
                  <a:alpha val="0"/>
                </a:srgbClr>
              </a:clrTo>
            </a:clrChange>
          </a:blip>
          <a:stretch>
            <a:fillRect/>
          </a:stretch>
        </p:blipFill>
        <p:spPr>
          <a:xfrm>
            <a:off x="8899516" y="254417"/>
            <a:ext cx="2882909" cy="70963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1745"/>
    </mc:Choice>
    <mc:Fallback xmlns="">
      <p:transition advTm="17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28"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31" name="图片 30"/>
          <p:cNvPicPr>
            <a:picLocks noChangeAspect="1"/>
          </p:cNvPicPr>
          <p:nvPr/>
        </p:nvPicPr>
        <p:blipFill>
          <a:blip r:embed="rId7"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grpSp>
        <p:nvGrpSpPr>
          <p:cNvPr id="32" name="组合 31"/>
          <p:cNvGrpSpPr/>
          <p:nvPr/>
        </p:nvGrpSpPr>
        <p:grpSpPr>
          <a:xfrm>
            <a:off x="431056" y="813064"/>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33" name="矩形 32"/>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descr="图片包含 游戏机, 画, 盘子, 灯光&#10;&#10;描述已自动生成"/>
          <p:cNvPicPr>
            <a:picLocks noChangeAspect="1"/>
          </p:cNvPicPr>
          <p:nvPr/>
        </p:nvPicPr>
        <p:blipFill>
          <a:blip r:embed="rId8" cstate="print"/>
          <a:stretch>
            <a:fillRect/>
          </a:stretch>
        </p:blipFill>
        <p:spPr>
          <a:xfrm>
            <a:off x="520456" y="925706"/>
            <a:ext cx="397263" cy="397263"/>
          </a:xfrm>
          <a:prstGeom prst="rect">
            <a:avLst/>
          </a:prstGeom>
          <a:effectLst>
            <a:outerShdw blurRad="50800" dist="38100" dir="2700000" algn="tl" rotWithShape="0">
              <a:prstClr val="black">
                <a:alpha val="40000"/>
              </a:prstClr>
            </a:outerShdw>
          </a:effectLst>
        </p:spPr>
      </p:pic>
      <p:sp>
        <p:nvSpPr>
          <p:cNvPr id="38" name="燕尾形 45"/>
          <p:cNvSpPr/>
          <p:nvPr>
            <p:custDataLst>
              <p:tags r:id="rId2"/>
            </p:custDataLst>
          </p:nvPr>
        </p:nvSpPr>
        <p:spPr>
          <a:xfrm>
            <a:off x="1062783" y="984591"/>
            <a:ext cx="2182441"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a:bodyPr>
          <a:lstStyle/>
          <a:p>
            <a:pPr algn="ctr"/>
            <a:r>
              <a:rPr lang="en-US" altLang="zh-CN" kern="0" dirty="0">
                <a:solidFill>
                  <a:schemeClr val="bg1"/>
                </a:solidFill>
                <a:latin typeface="Arial" panose="020B0604020202020204" pitchFamily="34" charset="0"/>
                <a:ea typeface="黑体" panose="02010609060101010101" charset="-122"/>
                <a:cs typeface="+mn-ea"/>
                <a:sym typeface="Arial" panose="020B0604020202020204" pitchFamily="34" charset="0"/>
              </a:rPr>
              <a:t>Background</a:t>
            </a:r>
            <a:endParaRPr lang="zh-CN" altLang="en-US" kern="0" dirty="0">
              <a:solidFill>
                <a:schemeClr val="bg1"/>
              </a:solidFill>
              <a:latin typeface="Arial" panose="020B0604020202020204" pitchFamily="34" charset="0"/>
              <a:ea typeface="黑体" panose="02010609060101010101" charset="-122"/>
              <a:cs typeface="+mn-ea"/>
              <a:sym typeface="Arial" panose="020B0604020202020204" pitchFamily="34" charset="0"/>
            </a:endParaRPr>
          </a:p>
        </p:txBody>
      </p:sp>
      <p:sp>
        <p:nvSpPr>
          <p:cNvPr id="44" name="矩形 43"/>
          <p:cNvSpPr/>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8528815"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0260692" y="0"/>
            <a:ext cx="1931308"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Requirement items</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8586470" y="20955"/>
            <a:ext cx="186436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6956175" y="-635"/>
            <a:ext cx="1514220"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Function Introduction</a:t>
            </a:r>
          </a:p>
        </p:txBody>
      </p:sp>
      <p:cxnSp>
        <p:nvCxnSpPr>
          <p:cNvPr id="53" name="直接连接符 52"/>
          <p:cNvCxnSpPr/>
          <p:nvPr/>
        </p:nvCxnSpPr>
        <p:spPr>
          <a:xfrm>
            <a:off x="10257438"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3"/>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
        <p:nvSpPr>
          <p:cNvPr id="7" name="矩形 6"/>
          <p:cNvSpPr/>
          <p:nvPr>
            <p:custDataLst>
              <p:tags r:id="rId4"/>
            </p:custDataLst>
          </p:nvPr>
        </p:nvSpPr>
        <p:spPr>
          <a:xfrm>
            <a:off x="4920256" y="0"/>
            <a:ext cx="1767840" cy="79184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微软雅黑" panose="020B0503020204020204" pitchFamily="34" charset="-122"/>
                <a:ea typeface="微软雅黑" panose="020B0503020204020204" pitchFamily="34" charset="-122"/>
              </a:rPr>
              <a:t>iPlan</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332EED4-F7F4-C9EE-9398-078694B8CD47}"/>
              </a:ext>
            </a:extLst>
          </p:cNvPr>
          <p:cNvSpPr txBox="1"/>
          <p:nvPr/>
        </p:nvSpPr>
        <p:spPr>
          <a:xfrm>
            <a:off x="4880878" y="2214178"/>
            <a:ext cx="7295874" cy="3139321"/>
          </a:xfrm>
          <a:prstGeom prst="rect">
            <a:avLst/>
          </a:prstGeom>
          <a:noFill/>
        </p:spPr>
        <p:txBody>
          <a:bodyPr wrap="square">
            <a:spAutoFit/>
          </a:bodyPr>
          <a:lstStyle/>
          <a:p>
            <a:r>
              <a:rPr lang="en-US" altLang="zh-CN" dirty="0"/>
              <a:t>In daily work and life, a large part of users often use Outlook mailbox, which is the main mail transfer and collaboration client product of Microsoft. It is a standalone application that is integrated into Microsoft Office and Exchange Server. The full integration of email, calendar and contact management features makes Outlook the perfect client for many business users. </a:t>
            </a:r>
          </a:p>
          <a:p>
            <a:r>
              <a:rPr lang="en-US" altLang="zh-CN" dirty="0"/>
              <a:t>However, with the increase of emails and calendars, users need to open outlook mailbox frequently to check emails and calendar information, and the interface has many information that customers do not need to deal with, including advertising sales messages, etc., which to some extent causes time wastage, so </a:t>
            </a:r>
            <a:r>
              <a:rPr lang="en-US" altLang="zh-CN" dirty="0" err="1"/>
              <a:t>iPlan</a:t>
            </a:r>
            <a:r>
              <a:rPr lang="en-US" altLang="zh-CN" dirty="0"/>
              <a:t> is designed to solve this problem.</a:t>
            </a:r>
            <a:endParaRPr lang="zh-CN" altLang="en-US" dirty="0"/>
          </a:p>
        </p:txBody>
      </p:sp>
      <p:pic>
        <p:nvPicPr>
          <p:cNvPr id="4" name="图形 3">
            <a:extLst>
              <a:ext uri="{FF2B5EF4-FFF2-40B4-BE49-F238E27FC236}">
                <a16:creationId xmlns:a16="http://schemas.microsoft.com/office/drawing/2014/main" id="{526B5D82-2B04-5F1A-0E77-8885AD12B55E}"/>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rot="10800000" flipV="1">
            <a:off x="2800423" y="1680833"/>
            <a:ext cx="1718243" cy="106701"/>
          </a:xfrm>
          <a:prstGeom prst="rect">
            <a:avLst/>
          </a:prstGeom>
        </p:spPr>
      </p:pic>
      <p:pic>
        <p:nvPicPr>
          <p:cNvPr id="6" name="图形 5">
            <a:extLst>
              <a:ext uri="{FF2B5EF4-FFF2-40B4-BE49-F238E27FC236}">
                <a16:creationId xmlns:a16="http://schemas.microsoft.com/office/drawing/2014/main" id="{358B5ACA-8E69-8DDD-F09F-441A9CF0BE8F}"/>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rot="10800000" flipH="1" flipV="1">
            <a:off x="346986" y="1911759"/>
            <a:ext cx="4173650" cy="4114343"/>
          </a:xfrm>
          <a:prstGeom prst="rect">
            <a:avLst/>
          </a:prstGeom>
        </p:spPr>
      </p:pic>
      <p:pic>
        <p:nvPicPr>
          <p:cNvPr id="8" name="图片 7">
            <a:extLst>
              <a:ext uri="{FF2B5EF4-FFF2-40B4-BE49-F238E27FC236}">
                <a16:creationId xmlns:a16="http://schemas.microsoft.com/office/drawing/2014/main" id="{7C8E64EE-C305-E547-81BA-821C0982AD2F}"/>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345016" y="1912649"/>
            <a:ext cx="4067751" cy="4112844"/>
          </a:xfrm>
          <a:custGeom>
            <a:avLst/>
            <a:gdLst>
              <a:gd name="connsiteX0" fmla="*/ 0 w 4067751"/>
              <a:gd name="connsiteY0" fmla="*/ 0 h 4112844"/>
              <a:gd name="connsiteX1" fmla="*/ 4065800 w 4067751"/>
              <a:gd name="connsiteY1" fmla="*/ 0 h 4112844"/>
              <a:gd name="connsiteX2" fmla="*/ 4067751 w 4067751"/>
              <a:gd name="connsiteY2" fmla="*/ 75315 h 4112844"/>
              <a:gd name="connsiteX3" fmla="*/ 0 w 4067751"/>
              <a:gd name="connsiteY3" fmla="*/ 4112844 h 4112844"/>
            </a:gdLst>
            <a:ahLst/>
            <a:cxnLst>
              <a:cxn ang="0">
                <a:pos x="connsiteX0" y="connsiteY0"/>
              </a:cxn>
              <a:cxn ang="0">
                <a:pos x="connsiteX1" y="connsiteY1"/>
              </a:cxn>
              <a:cxn ang="0">
                <a:pos x="connsiteX2" y="connsiteY2"/>
              </a:cxn>
              <a:cxn ang="0">
                <a:pos x="connsiteX3" y="connsiteY3"/>
              </a:cxn>
            </a:cxnLst>
            <a:rect l="l" t="t" r="r" b="b"/>
            <a:pathLst>
              <a:path w="4067751" h="4112844">
                <a:moveTo>
                  <a:pt x="0" y="0"/>
                </a:moveTo>
                <a:lnTo>
                  <a:pt x="4065800" y="0"/>
                </a:lnTo>
                <a:cubicBezTo>
                  <a:pt x="4066306" y="25155"/>
                  <a:pt x="4067751" y="50063"/>
                  <a:pt x="4067751" y="75315"/>
                </a:cubicBezTo>
                <a:cubicBezTo>
                  <a:pt x="4067751" y="2239495"/>
                  <a:pt x="2253994" y="4019942"/>
                  <a:pt x="0" y="4112844"/>
                </a:cubicBezTo>
                <a:close/>
              </a:path>
            </a:pathLst>
          </a:custGeom>
        </p:spPr>
      </p:pic>
      <p:pic>
        <p:nvPicPr>
          <p:cNvPr id="9" name="图形 8">
            <a:extLst>
              <a:ext uri="{FF2B5EF4-FFF2-40B4-BE49-F238E27FC236}">
                <a16:creationId xmlns:a16="http://schemas.microsoft.com/office/drawing/2014/main" id="{7E98E1EB-D87A-ECC9-DD23-FCA7BC1AA4AD}"/>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rot="10800000" flipV="1">
            <a:off x="4431632" y="4478162"/>
            <a:ext cx="169839" cy="925624"/>
          </a:xfrm>
          <a:prstGeom prst="rect">
            <a:avLst/>
          </a:prstGeom>
        </p:spPr>
      </p:pic>
      <p:sp>
        <p:nvSpPr>
          <p:cNvPr id="10" name="矩形 9">
            <a:extLst>
              <a:ext uri="{FF2B5EF4-FFF2-40B4-BE49-F238E27FC236}">
                <a16:creationId xmlns:a16="http://schemas.microsoft.com/office/drawing/2014/main" id="{3F8135FD-552B-802B-0976-12EDB2A94EAE}"/>
              </a:ext>
            </a:extLst>
          </p:cNvPr>
          <p:cNvSpPr/>
          <p:nvPr/>
        </p:nvSpPr>
        <p:spPr>
          <a:xfrm rot="10800000" flipH="1" flipV="1">
            <a:off x="238125" y="1691559"/>
            <a:ext cx="213781" cy="213781"/>
          </a:xfrm>
          <a:prstGeom prst="rect">
            <a:avLst/>
          </a:prstGeom>
          <a:solidFill>
            <a:srgbClr val="00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11" name="矩形 10">
            <a:extLst>
              <a:ext uri="{FF2B5EF4-FFF2-40B4-BE49-F238E27FC236}">
                <a16:creationId xmlns:a16="http://schemas.microsoft.com/office/drawing/2014/main" id="{35B6626B-F495-B720-6AFE-55EBC1AD5CC0}"/>
              </a:ext>
            </a:extLst>
          </p:cNvPr>
          <p:cNvSpPr/>
          <p:nvPr/>
        </p:nvSpPr>
        <p:spPr>
          <a:xfrm rot="10800000" flipH="1" flipV="1">
            <a:off x="238125" y="2110792"/>
            <a:ext cx="213781" cy="2137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12" name="矩形 11">
            <a:extLst>
              <a:ext uri="{FF2B5EF4-FFF2-40B4-BE49-F238E27FC236}">
                <a16:creationId xmlns:a16="http://schemas.microsoft.com/office/drawing/2014/main" id="{71EFF3D8-C01E-A37D-D0EE-DE0F9EC05F5E}"/>
              </a:ext>
            </a:extLst>
          </p:cNvPr>
          <p:cNvSpPr/>
          <p:nvPr/>
        </p:nvSpPr>
        <p:spPr>
          <a:xfrm rot="10800000" flipH="1" flipV="1">
            <a:off x="238125" y="2530024"/>
            <a:ext cx="213781" cy="213781"/>
          </a:xfrm>
          <a:prstGeom prst="rect">
            <a:avLst/>
          </a:prstGeom>
          <a:noFill/>
          <a:ln>
            <a:solidFill>
              <a:srgbClr val="F5B8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Tree>
    <p:custDataLst>
      <p:tags r:id="rId1"/>
    </p:custDataLst>
    <p:extLst>
      <p:ext uri="{BB962C8B-B14F-4D97-AF65-F5344CB8AC3E}">
        <p14:creationId xmlns:p14="http://schemas.microsoft.com/office/powerpoint/2010/main" val="3467197677"/>
      </p:ext>
    </p:extLst>
  </p:cSld>
  <p:clrMapOvr>
    <a:masterClrMapping/>
  </p:clrMapOvr>
  <mc:AlternateContent xmlns:mc="http://schemas.openxmlformats.org/markup-compatibility/2006" xmlns:p14="http://schemas.microsoft.com/office/powerpoint/2010/main">
    <mc:Choice Requires="p14">
      <p:transition p14:dur="0" advTm="18879"/>
    </mc:Choice>
    <mc:Fallback xmlns="">
      <p:transition advTm="188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a:off x="3297985" y="2203287"/>
            <a:ext cx="1100513" cy="1104323"/>
          </a:xfrm>
          <a:prstGeom prst="triangle">
            <a:avLst/>
          </a:prstGeom>
          <a:solidFill>
            <a:srgbClr val="13426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等腰三角形 6"/>
          <p:cNvSpPr/>
          <p:nvPr/>
        </p:nvSpPr>
        <p:spPr>
          <a:xfrm flipV="1">
            <a:off x="88679" y="3511976"/>
            <a:ext cx="1100513" cy="1104323"/>
          </a:xfrm>
          <a:prstGeom prst="triangle">
            <a:avLst/>
          </a:prstGeom>
          <a:solidFill>
            <a:srgbClr val="13426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3" name="矩形 22"/>
          <p:cNvSpPr/>
          <p:nvPr/>
        </p:nvSpPr>
        <p:spPr>
          <a:xfrm>
            <a:off x="0" y="2461973"/>
            <a:ext cx="12192000" cy="1895646"/>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4800" b="1" dirty="0">
                <a:solidFill>
                  <a:schemeClr val="bg1"/>
                </a:solidFill>
                <a:latin typeface="微软雅黑" panose="020B0503020204020204" pitchFamily="34" charset="-122"/>
                <a:ea typeface="微软雅黑" panose="020B0503020204020204" pitchFamily="34" charset="-122"/>
              </a:rPr>
              <a:t>                  </a:t>
            </a:r>
            <a:r>
              <a:rPr lang="en-US" altLang="zh-CN" sz="4800" b="1" dirty="0">
                <a:solidFill>
                  <a:schemeClr val="bg1"/>
                </a:solidFill>
                <a:latin typeface="微软雅黑" panose="020B0503020204020204" pitchFamily="34" charset="-122"/>
                <a:ea typeface="微软雅黑" panose="020B0503020204020204" pitchFamily="34" charset="-122"/>
              </a:rPr>
              <a:t>Function Introduction</a:t>
            </a:r>
          </a:p>
        </p:txBody>
      </p:sp>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6" name="平行四边形 5"/>
          <p:cNvSpPr/>
          <p:nvPr/>
        </p:nvSpPr>
        <p:spPr>
          <a:xfrm>
            <a:off x="638936" y="2203293"/>
            <a:ext cx="3209305" cy="2413012"/>
          </a:xfrm>
          <a:prstGeom prst="parallelogram">
            <a:avLst>
              <a:gd name="adj" fmla="val 48207"/>
            </a:avLst>
          </a:prstGeom>
          <a:solidFill>
            <a:srgbClr val="86A6C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0700" dirty="0">
                <a:solidFill>
                  <a:schemeClr val="bg1">
                    <a:lumMod val="95000"/>
                  </a:schemeClr>
                </a:solidFill>
                <a:latin typeface="Impact" panose="020B0806030902050204" pitchFamily="34" charset="0"/>
              </a:rPr>
              <a:t>02</a:t>
            </a:r>
            <a:endParaRPr lang="zh-CN" altLang="en-US" sz="10700" dirty="0">
              <a:solidFill>
                <a:schemeClr val="bg1">
                  <a:lumMod val="95000"/>
                </a:schemeClr>
              </a:solidFill>
              <a:latin typeface="Impact" panose="020B0806030902050204" pitchFamily="34" charset="0"/>
            </a:endParaRPr>
          </a:p>
        </p:txBody>
      </p:sp>
      <p:pic>
        <p:nvPicPr>
          <p:cNvPr id="5" name="图片 4"/>
          <p:cNvPicPr>
            <a:picLocks noChangeAspect="1"/>
          </p:cNvPicPr>
          <p:nvPr/>
        </p:nvPicPr>
        <p:blipFill>
          <a:blip r:embed="rId3">
            <a:clrChange>
              <a:clrFrom>
                <a:srgbClr val="F5F5F7"/>
              </a:clrFrom>
              <a:clrTo>
                <a:srgbClr val="F5F5F7">
                  <a:alpha val="0"/>
                </a:srgbClr>
              </a:clrTo>
            </a:clrChange>
          </a:blip>
          <a:stretch>
            <a:fillRect/>
          </a:stretch>
        </p:blipFill>
        <p:spPr>
          <a:xfrm>
            <a:off x="8899516" y="254417"/>
            <a:ext cx="2882909" cy="70963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1694"/>
    </mc:Choice>
    <mc:Fallback xmlns="">
      <p:transition advTm="16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A54D0D5-5591-C247-C299-C39550AA9B60}"/>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6" name="图片 5">
            <a:extLst>
              <a:ext uri="{FF2B5EF4-FFF2-40B4-BE49-F238E27FC236}">
                <a16:creationId xmlns:a16="http://schemas.microsoft.com/office/drawing/2014/main" id="{1AD1BA04-5BA5-1683-0326-2F0BDB4F72E0}"/>
              </a:ext>
            </a:extLst>
          </p:cNvPr>
          <p:cNvPicPr>
            <a:picLocks noChangeAspect="1"/>
          </p:cNvPicPr>
          <p:nvPr/>
        </p:nvPicPr>
        <p:blipFill>
          <a:blip r:embed="rId7"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cxnSp>
        <p:nvCxnSpPr>
          <p:cNvPr id="8" name="直接连接符 7">
            <a:extLst>
              <a:ext uri="{FF2B5EF4-FFF2-40B4-BE49-F238E27FC236}">
                <a16:creationId xmlns:a16="http://schemas.microsoft.com/office/drawing/2014/main" id="{A3B92718-B69B-5A27-D8DB-5DD7841AFFE4}"/>
              </a:ext>
            </a:extLst>
          </p:cNvPr>
          <p:cNvCxnSpPr/>
          <p:nvPr/>
        </p:nvCxnSpPr>
        <p:spPr>
          <a:xfrm>
            <a:off x="8528815"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BE31132E-BD68-BAAE-B52D-FB04308DC2AB}"/>
              </a:ext>
            </a:extLst>
          </p:cNvPr>
          <p:cNvSpPr/>
          <p:nvPr/>
        </p:nvSpPr>
        <p:spPr>
          <a:xfrm>
            <a:off x="10450830" y="0"/>
            <a:ext cx="174117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Requirement items</a:t>
            </a:r>
          </a:p>
        </p:txBody>
      </p:sp>
      <p:sp>
        <p:nvSpPr>
          <p:cNvPr id="10" name="矩形 9">
            <a:extLst>
              <a:ext uri="{FF2B5EF4-FFF2-40B4-BE49-F238E27FC236}">
                <a16:creationId xmlns:a16="http://schemas.microsoft.com/office/drawing/2014/main" id="{9C502C7C-64C0-A8F8-D450-365CF91EDF55}"/>
              </a:ext>
            </a:extLst>
          </p:cNvPr>
          <p:cNvSpPr/>
          <p:nvPr/>
        </p:nvSpPr>
        <p:spPr>
          <a:xfrm>
            <a:off x="8586470" y="20955"/>
            <a:ext cx="186436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3F36DEC-5BBE-C3FE-2783-5CD17AD44BF5}"/>
              </a:ext>
            </a:extLst>
          </p:cNvPr>
          <p:cNvSpPr/>
          <p:nvPr/>
        </p:nvSpPr>
        <p:spPr>
          <a:xfrm>
            <a:off x="6956175" y="-635"/>
            <a:ext cx="1630028" cy="792000"/>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Function Introduction</a:t>
            </a:r>
          </a:p>
        </p:txBody>
      </p:sp>
      <p:cxnSp>
        <p:nvCxnSpPr>
          <p:cNvPr id="19" name="直接连接符 18">
            <a:extLst>
              <a:ext uri="{FF2B5EF4-FFF2-40B4-BE49-F238E27FC236}">
                <a16:creationId xmlns:a16="http://schemas.microsoft.com/office/drawing/2014/main" id="{F49AB8B8-F021-2B18-E892-67B9634CA6D1}"/>
              </a:ext>
            </a:extLst>
          </p:cNvPr>
          <p:cNvCxnSpPr/>
          <p:nvPr/>
        </p:nvCxnSpPr>
        <p:spPr>
          <a:xfrm>
            <a:off x="10450562"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11DF631-879E-C654-DD25-B7A94EF336AC}"/>
              </a:ext>
            </a:extLst>
          </p:cNvPr>
          <p:cNvSpPr/>
          <p:nvPr>
            <p:custDataLst>
              <p:tags r:id="rId2"/>
            </p:custDataLst>
          </p:nvPr>
        </p:nvSpPr>
        <p:spPr>
          <a:xfrm>
            <a:off x="4935220" y="0"/>
            <a:ext cx="1767840" cy="7918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64D86D40-58E3-DEEE-3771-6B791EE3CA2B}"/>
              </a:ext>
            </a:extLst>
          </p:cNvPr>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6237F611-0B32-B513-BA5C-73B83F846F9A}"/>
              </a:ext>
            </a:extLst>
          </p:cNvPr>
          <p:cNvGrpSpPr/>
          <p:nvPr/>
        </p:nvGrpSpPr>
        <p:grpSpPr>
          <a:xfrm>
            <a:off x="431056" y="813064"/>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16" name="矩形 15">
              <a:extLst>
                <a:ext uri="{FF2B5EF4-FFF2-40B4-BE49-F238E27FC236}">
                  <a16:creationId xmlns:a16="http://schemas.microsoft.com/office/drawing/2014/main" id="{88878226-311E-8D62-E9A7-44C603F7E1D6}"/>
                </a:ext>
              </a:extLst>
            </p:cNvPr>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5A0E4814-CA35-B5C1-8DEA-F5901A232A50}"/>
                </a:ext>
              </a:extLst>
            </p:cNvPr>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图片包含 游戏机, 画, 盘子, 灯光&#10;&#10;描述已自动生成">
            <a:extLst>
              <a:ext uri="{FF2B5EF4-FFF2-40B4-BE49-F238E27FC236}">
                <a16:creationId xmlns:a16="http://schemas.microsoft.com/office/drawing/2014/main" id="{481C447C-AE66-EBFA-330A-E872C90419F0}"/>
              </a:ext>
            </a:extLst>
          </p:cNvPr>
          <p:cNvPicPr>
            <a:picLocks noChangeAspect="1"/>
          </p:cNvPicPr>
          <p:nvPr/>
        </p:nvPicPr>
        <p:blipFill>
          <a:blip r:embed="rId8" cstate="print"/>
          <a:stretch>
            <a:fillRect/>
          </a:stretch>
        </p:blipFill>
        <p:spPr>
          <a:xfrm>
            <a:off x="520456" y="925706"/>
            <a:ext cx="397263" cy="397263"/>
          </a:xfrm>
          <a:prstGeom prst="rect">
            <a:avLst/>
          </a:prstGeom>
          <a:effectLst>
            <a:outerShdw blurRad="50800" dist="38100" dir="2700000" algn="tl" rotWithShape="0">
              <a:prstClr val="black">
                <a:alpha val="40000"/>
              </a:prstClr>
            </a:outerShdw>
          </a:effectLst>
        </p:spPr>
      </p:pic>
      <p:sp>
        <p:nvSpPr>
          <p:cNvPr id="20" name="燕尾形 45">
            <a:extLst>
              <a:ext uri="{FF2B5EF4-FFF2-40B4-BE49-F238E27FC236}">
                <a16:creationId xmlns:a16="http://schemas.microsoft.com/office/drawing/2014/main" id="{D368A8A5-D790-E6A0-CDFE-0B1AB41A32D0}"/>
              </a:ext>
            </a:extLst>
          </p:cNvPr>
          <p:cNvSpPr/>
          <p:nvPr>
            <p:custDataLst>
              <p:tags r:id="rId3"/>
            </p:custDataLst>
          </p:nvPr>
        </p:nvSpPr>
        <p:spPr>
          <a:xfrm>
            <a:off x="1062783" y="984591"/>
            <a:ext cx="2331206"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a:bodyPr>
          <a:lstStyle/>
          <a:p>
            <a:pPr algn="ctr"/>
            <a:r>
              <a:rPr lang="en-US" altLang="zh-CN" sz="1400" kern="0" dirty="0">
                <a:solidFill>
                  <a:schemeClr val="bg1"/>
                </a:solidFill>
                <a:latin typeface="Arial" panose="020B0604020202020204" pitchFamily="34" charset="0"/>
                <a:ea typeface="黑体" panose="02010609060101010101" charset="-122"/>
                <a:cs typeface="+mn-ea"/>
                <a:sym typeface="Arial" panose="020B0604020202020204" pitchFamily="34" charset="0"/>
              </a:rPr>
              <a:t>Introduce</a:t>
            </a:r>
            <a:endParaRPr lang="zh-CN" altLang="en-US" sz="1400" kern="0" dirty="0">
              <a:solidFill>
                <a:schemeClr val="bg1"/>
              </a:solidFill>
              <a:latin typeface="Arial" panose="020B0604020202020204" pitchFamily="34" charset="0"/>
              <a:ea typeface="黑体" panose="02010609060101010101" charset="-122"/>
              <a:cs typeface="+mn-ea"/>
              <a:sym typeface="Arial" panose="020B0604020202020204" pitchFamily="34" charset="0"/>
            </a:endParaRPr>
          </a:p>
        </p:txBody>
      </p:sp>
      <p:sp>
        <p:nvSpPr>
          <p:cNvPr id="23" name="矩形 22">
            <a:extLst>
              <a:ext uri="{FF2B5EF4-FFF2-40B4-BE49-F238E27FC236}">
                <a16:creationId xmlns:a16="http://schemas.microsoft.com/office/drawing/2014/main" id="{34C8CD03-3CDB-AEC8-0A16-975808CE5646}"/>
              </a:ext>
            </a:extLst>
          </p:cNvPr>
          <p:cNvSpPr/>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5071205E-C63F-9267-2148-BC778544D2CC}"/>
              </a:ext>
            </a:extLst>
          </p:cNvPr>
          <p:cNvSpPr/>
          <p:nvPr>
            <p:custDataLst>
              <p:tags r:id="rId4"/>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
        <p:nvSpPr>
          <p:cNvPr id="11" name="文本框 10">
            <a:extLst>
              <a:ext uri="{FF2B5EF4-FFF2-40B4-BE49-F238E27FC236}">
                <a16:creationId xmlns:a16="http://schemas.microsoft.com/office/drawing/2014/main" id="{CBA2B230-A728-D422-63B2-E9078BCF707E}"/>
              </a:ext>
            </a:extLst>
          </p:cNvPr>
          <p:cNvSpPr txBox="1"/>
          <p:nvPr/>
        </p:nvSpPr>
        <p:spPr>
          <a:xfrm>
            <a:off x="4935220" y="1795792"/>
            <a:ext cx="7134860" cy="4247317"/>
          </a:xfrm>
          <a:prstGeom prst="rect">
            <a:avLst/>
          </a:prstGeom>
          <a:noFill/>
        </p:spPr>
        <p:txBody>
          <a:bodyPr wrap="square">
            <a:spAutoFit/>
          </a:bodyPr>
          <a:lstStyle/>
          <a:p>
            <a:r>
              <a:rPr lang="zh-CN" altLang="en-US" dirty="0"/>
              <a:t>Users can configure their personal Outlook mailbox accounts in iPlan, pull emails and calendar information from Outlook mailboxes regularly or manually, and generate their personal schedules after filtering and other processing. </a:t>
            </a:r>
            <a:endParaRPr lang="en-US" altLang="zh-CN" dirty="0"/>
          </a:p>
          <a:p>
            <a:r>
              <a:rPr lang="zh-CN" altLang="en-US" dirty="0"/>
              <a:t>Users can view the current day's schedule, as well as the current week or month's schedule in iPlan, and can also check the corresponding schedule by the sender's email address. </a:t>
            </a:r>
            <a:endParaRPr lang="en-US" altLang="zh-CN" dirty="0"/>
          </a:p>
          <a:p>
            <a:r>
              <a:rPr lang="zh-CN" altLang="en-US" dirty="0"/>
              <a:t>When synchronizing mailbox data, popular words are recorded according to email headers (the headers are processed by word separation), and the top </a:t>
            </a:r>
            <a:r>
              <a:rPr lang="en-US" altLang="zh-CN" dirty="0"/>
              <a:t>10</a:t>
            </a:r>
            <a:r>
              <a:rPr lang="zh-CN" altLang="en-US" dirty="0"/>
              <a:t> popular words are displayed in the schedule, and users can query related email contents according to keywords. </a:t>
            </a:r>
            <a:endParaRPr lang="en-US" altLang="zh-CN" dirty="0"/>
          </a:p>
          <a:p>
            <a:r>
              <a:rPr lang="en-US" altLang="zh-CN" dirty="0"/>
              <a:t>B</a:t>
            </a:r>
            <a:r>
              <a:rPr lang="zh-CN" altLang="en-US" dirty="0"/>
              <a:t>esides synchronizing data, users can also add and delete schedules by themselves. Schedule information can be exported to Excel table for offline processing.</a:t>
            </a:r>
          </a:p>
        </p:txBody>
      </p:sp>
      <p:pic>
        <p:nvPicPr>
          <p:cNvPr id="21" name="图形 20">
            <a:extLst>
              <a:ext uri="{FF2B5EF4-FFF2-40B4-BE49-F238E27FC236}">
                <a16:creationId xmlns:a16="http://schemas.microsoft.com/office/drawing/2014/main" id="{91B4015B-808A-33AF-79EF-90626AAE55DD}"/>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rot="10800000" flipV="1">
            <a:off x="2813038" y="1752246"/>
            <a:ext cx="1718243" cy="106701"/>
          </a:xfrm>
          <a:prstGeom prst="rect">
            <a:avLst/>
          </a:prstGeom>
        </p:spPr>
      </p:pic>
      <p:pic>
        <p:nvPicPr>
          <p:cNvPr id="25" name="图形 24">
            <a:extLst>
              <a:ext uri="{FF2B5EF4-FFF2-40B4-BE49-F238E27FC236}">
                <a16:creationId xmlns:a16="http://schemas.microsoft.com/office/drawing/2014/main" id="{66BC84EE-1DDE-7D75-A563-13F5ABCAB10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rot="10800000" flipH="1" flipV="1">
            <a:off x="359601" y="1983172"/>
            <a:ext cx="4173650" cy="4114343"/>
          </a:xfrm>
          <a:prstGeom prst="rect">
            <a:avLst/>
          </a:prstGeom>
        </p:spPr>
      </p:pic>
      <p:pic>
        <p:nvPicPr>
          <p:cNvPr id="29" name="图片 28">
            <a:extLst>
              <a:ext uri="{FF2B5EF4-FFF2-40B4-BE49-F238E27FC236}">
                <a16:creationId xmlns:a16="http://schemas.microsoft.com/office/drawing/2014/main" id="{24B443ED-C2A1-FDFD-2883-3A8D1FF523C7}"/>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357631" y="1984062"/>
            <a:ext cx="4067751" cy="4112844"/>
          </a:xfrm>
          <a:custGeom>
            <a:avLst/>
            <a:gdLst>
              <a:gd name="connsiteX0" fmla="*/ 0 w 4067751"/>
              <a:gd name="connsiteY0" fmla="*/ 0 h 4112844"/>
              <a:gd name="connsiteX1" fmla="*/ 4065800 w 4067751"/>
              <a:gd name="connsiteY1" fmla="*/ 0 h 4112844"/>
              <a:gd name="connsiteX2" fmla="*/ 4067751 w 4067751"/>
              <a:gd name="connsiteY2" fmla="*/ 75315 h 4112844"/>
              <a:gd name="connsiteX3" fmla="*/ 0 w 4067751"/>
              <a:gd name="connsiteY3" fmla="*/ 4112844 h 4112844"/>
            </a:gdLst>
            <a:ahLst/>
            <a:cxnLst>
              <a:cxn ang="0">
                <a:pos x="connsiteX0" y="connsiteY0"/>
              </a:cxn>
              <a:cxn ang="0">
                <a:pos x="connsiteX1" y="connsiteY1"/>
              </a:cxn>
              <a:cxn ang="0">
                <a:pos x="connsiteX2" y="connsiteY2"/>
              </a:cxn>
              <a:cxn ang="0">
                <a:pos x="connsiteX3" y="connsiteY3"/>
              </a:cxn>
            </a:cxnLst>
            <a:rect l="l" t="t" r="r" b="b"/>
            <a:pathLst>
              <a:path w="4067751" h="4112844">
                <a:moveTo>
                  <a:pt x="0" y="0"/>
                </a:moveTo>
                <a:lnTo>
                  <a:pt x="4065800" y="0"/>
                </a:lnTo>
                <a:cubicBezTo>
                  <a:pt x="4066306" y="25155"/>
                  <a:pt x="4067751" y="50063"/>
                  <a:pt x="4067751" y="75315"/>
                </a:cubicBezTo>
                <a:cubicBezTo>
                  <a:pt x="4067751" y="2239495"/>
                  <a:pt x="2253994" y="4019942"/>
                  <a:pt x="0" y="4112844"/>
                </a:cubicBezTo>
                <a:close/>
              </a:path>
            </a:pathLst>
          </a:custGeom>
        </p:spPr>
      </p:pic>
      <p:pic>
        <p:nvPicPr>
          <p:cNvPr id="30" name="图形 29">
            <a:extLst>
              <a:ext uri="{FF2B5EF4-FFF2-40B4-BE49-F238E27FC236}">
                <a16:creationId xmlns:a16="http://schemas.microsoft.com/office/drawing/2014/main" id="{C6A00236-716B-A0E6-3BBB-6AB8D01D56E0}"/>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rot="10800000" flipV="1">
            <a:off x="4444247" y="4549575"/>
            <a:ext cx="169839" cy="925624"/>
          </a:xfrm>
          <a:prstGeom prst="rect">
            <a:avLst/>
          </a:prstGeom>
        </p:spPr>
      </p:pic>
      <p:sp>
        <p:nvSpPr>
          <p:cNvPr id="31" name="矩形 30">
            <a:extLst>
              <a:ext uri="{FF2B5EF4-FFF2-40B4-BE49-F238E27FC236}">
                <a16:creationId xmlns:a16="http://schemas.microsoft.com/office/drawing/2014/main" id="{206BA353-7CCC-993A-9F46-E9DDE31167B9}"/>
              </a:ext>
            </a:extLst>
          </p:cNvPr>
          <p:cNvSpPr/>
          <p:nvPr/>
        </p:nvSpPr>
        <p:spPr>
          <a:xfrm rot="10800000" flipH="1" flipV="1">
            <a:off x="250740" y="1762972"/>
            <a:ext cx="213781" cy="213781"/>
          </a:xfrm>
          <a:prstGeom prst="rect">
            <a:avLst/>
          </a:prstGeom>
          <a:solidFill>
            <a:srgbClr val="00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32" name="矩形 31">
            <a:extLst>
              <a:ext uri="{FF2B5EF4-FFF2-40B4-BE49-F238E27FC236}">
                <a16:creationId xmlns:a16="http://schemas.microsoft.com/office/drawing/2014/main" id="{1E4428CE-C3E2-A6A2-E6A4-F005F5AE5C36}"/>
              </a:ext>
            </a:extLst>
          </p:cNvPr>
          <p:cNvSpPr/>
          <p:nvPr/>
        </p:nvSpPr>
        <p:spPr>
          <a:xfrm rot="10800000" flipH="1" flipV="1">
            <a:off x="250740" y="2182205"/>
            <a:ext cx="213781" cy="2137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33" name="矩形 32">
            <a:extLst>
              <a:ext uri="{FF2B5EF4-FFF2-40B4-BE49-F238E27FC236}">
                <a16:creationId xmlns:a16="http://schemas.microsoft.com/office/drawing/2014/main" id="{C461385D-BD8D-3C3F-CE3F-6BF18B31B154}"/>
              </a:ext>
            </a:extLst>
          </p:cNvPr>
          <p:cNvSpPr/>
          <p:nvPr/>
        </p:nvSpPr>
        <p:spPr>
          <a:xfrm rot="10800000" flipH="1" flipV="1">
            <a:off x="250740" y="2601437"/>
            <a:ext cx="213781" cy="213781"/>
          </a:xfrm>
          <a:prstGeom prst="rect">
            <a:avLst/>
          </a:prstGeom>
          <a:noFill/>
          <a:ln>
            <a:solidFill>
              <a:srgbClr val="F5B8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Tree>
    <p:custDataLst>
      <p:tags r:id="rId1"/>
    </p:custDataLst>
    <p:extLst>
      <p:ext uri="{BB962C8B-B14F-4D97-AF65-F5344CB8AC3E}">
        <p14:creationId xmlns:p14="http://schemas.microsoft.com/office/powerpoint/2010/main" val="2059819308"/>
      </p:ext>
    </p:extLst>
  </p:cSld>
  <p:clrMapOvr>
    <a:masterClrMapping/>
  </p:clrMapOvr>
  <mc:AlternateContent xmlns:mc="http://schemas.openxmlformats.org/markup-compatibility/2006" xmlns:p14="http://schemas.microsoft.com/office/powerpoint/2010/main">
    <mc:Choice Requires="p14">
      <p:transition p14:dur="10" advTm="33126"/>
    </mc:Choice>
    <mc:Fallback xmlns="">
      <p:transition advTm="331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A54D0D5-5591-C247-C299-C39550AA9B60}"/>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6" name="图片 5">
            <a:extLst>
              <a:ext uri="{FF2B5EF4-FFF2-40B4-BE49-F238E27FC236}">
                <a16:creationId xmlns:a16="http://schemas.microsoft.com/office/drawing/2014/main" id="{1AD1BA04-5BA5-1683-0326-2F0BDB4F72E0}"/>
              </a:ext>
            </a:extLst>
          </p:cNvPr>
          <p:cNvPicPr>
            <a:picLocks noChangeAspect="1"/>
          </p:cNvPicPr>
          <p:nvPr/>
        </p:nvPicPr>
        <p:blipFill>
          <a:blip r:embed="rId7"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cxnSp>
        <p:nvCxnSpPr>
          <p:cNvPr id="8" name="直接连接符 7">
            <a:extLst>
              <a:ext uri="{FF2B5EF4-FFF2-40B4-BE49-F238E27FC236}">
                <a16:creationId xmlns:a16="http://schemas.microsoft.com/office/drawing/2014/main" id="{A3B92718-B69B-5A27-D8DB-5DD7841AFFE4}"/>
              </a:ext>
            </a:extLst>
          </p:cNvPr>
          <p:cNvCxnSpPr/>
          <p:nvPr/>
        </p:nvCxnSpPr>
        <p:spPr>
          <a:xfrm>
            <a:off x="8528815"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BE31132E-BD68-BAAE-B52D-FB04308DC2AB}"/>
              </a:ext>
            </a:extLst>
          </p:cNvPr>
          <p:cNvSpPr/>
          <p:nvPr/>
        </p:nvSpPr>
        <p:spPr>
          <a:xfrm>
            <a:off x="10450830" y="0"/>
            <a:ext cx="174117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Requirement items</a:t>
            </a:r>
          </a:p>
        </p:txBody>
      </p:sp>
      <p:sp>
        <p:nvSpPr>
          <p:cNvPr id="10" name="矩形 9">
            <a:extLst>
              <a:ext uri="{FF2B5EF4-FFF2-40B4-BE49-F238E27FC236}">
                <a16:creationId xmlns:a16="http://schemas.microsoft.com/office/drawing/2014/main" id="{9C502C7C-64C0-A8F8-D450-365CF91EDF55}"/>
              </a:ext>
            </a:extLst>
          </p:cNvPr>
          <p:cNvSpPr/>
          <p:nvPr/>
        </p:nvSpPr>
        <p:spPr>
          <a:xfrm>
            <a:off x="8586470" y="20955"/>
            <a:ext cx="186436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3F36DEC-5BBE-C3FE-2783-5CD17AD44BF5}"/>
              </a:ext>
            </a:extLst>
          </p:cNvPr>
          <p:cNvSpPr/>
          <p:nvPr/>
        </p:nvSpPr>
        <p:spPr>
          <a:xfrm>
            <a:off x="6956175" y="-635"/>
            <a:ext cx="1630028" cy="792000"/>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Function Introduction</a:t>
            </a:r>
          </a:p>
        </p:txBody>
      </p:sp>
      <p:cxnSp>
        <p:nvCxnSpPr>
          <p:cNvPr id="19" name="直接连接符 18">
            <a:extLst>
              <a:ext uri="{FF2B5EF4-FFF2-40B4-BE49-F238E27FC236}">
                <a16:creationId xmlns:a16="http://schemas.microsoft.com/office/drawing/2014/main" id="{F49AB8B8-F021-2B18-E892-67B9634CA6D1}"/>
              </a:ext>
            </a:extLst>
          </p:cNvPr>
          <p:cNvCxnSpPr/>
          <p:nvPr/>
        </p:nvCxnSpPr>
        <p:spPr>
          <a:xfrm>
            <a:off x="10450562"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11DF631-879E-C654-DD25-B7A94EF336AC}"/>
              </a:ext>
            </a:extLst>
          </p:cNvPr>
          <p:cNvSpPr/>
          <p:nvPr>
            <p:custDataLst>
              <p:tags r:id="rId2"/>
            </p:custDataLst>
          </p:nvPr>
        </p:nvSpPr>
        <p:spPr>
          <a:xfrm>
            <a:off x="4935220" y="0"/>
            <a:ext cx="1767840" cy="7918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64D86D40-58E3-DEEE-3771-6B791EE3CA2B}"/>
              </a:ext>
            </a:extLst>
          </p:cNvPr>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6237F611-0B32-B513-BA5C-73B83F846F9A}"/>
              </a:ext>
            </a:extLst>
          </p:cNvPr>
          <p:cNvGrpSpPr/>
          <p:nvPr/>
        </p:nvGrpSpPr>
        <p:grpSpPr>
          <a:xfrm>
            <a:off x="431056" y="813064"/>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16" name="矩形 15">
              <a:extLst>
                <a:ext uri="{FF2B5EF4-FFF2-40B4-BE49-F238E27FC236}">
                  <a16:creationId xmlns:a16="http://schemas.microsoft.com/office/drawing/2014/main" id="{88878226-311E-8D62-E9A7-44C603F7E1D6}"/>
                </a:ext>
              </a:extLst>
            </p:cNvPr>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5A0E4814-CA35-B5C1-8DEA-F5901A232A50}"/>
                </a:ext>
              </a:extLst>
            </p:cNvPr>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图片包含 游戏机, 画, 盘子, 灯光&#10;&#10;描述已自动生成">
            <a:extLst>
              <a:ext uri="{FF2B5EF4-FFF2-40B4-BE49-F238E27FC236}">
                <a16:creationId xmlns:a16="http://schemas.microsoft.com/office/drawing/2014/main" id="{481C447C-AE66-EBFA-330A-E872C90419F0}"/>
              </a:ext>
            </a:extLst>
          </p:cNvPr>
          <p:cNvPicPr>
            <a:picLocks noChangeAspect="1"/>
          </p:cNvPicPr>
          <p:nvPr/>
        </p:nvPicPr>
        <p:blipFill>
          <a:blip r:embed="rId8" cstate="print"/>
          <a:stretch>
            <a:fillRect/>
          </a:stretch>
        </p:blipFill>
        <p:spPr>
          <a:xfrm>
            <a:off x="520456" y="925706"/>
            <a:ext cx="397263" cy="397263"/>
          </a:xfrm>
          <a:prstGeom prst="rect">
            <a:avLst/>
          </a:prstGeom>
          <a:effectLst>
            <a:outerShdw blurRad="50800" dist="38100" dir="2700000" algn="tl" rotWithShape="0">
              <a:prstClr val="black">
                <a:alpha val="40000"/>
              </a:prstClr>
            </a:outerShdw>
          </a:effectLst>
        </p:spPr>
      </p:pic>
      <p:sp>
        <p:nvSpPr>
          <p:cNvPr id="20" name="燕尾形 45">
            <a:extLst>
              <a:ext uri="{FF2B5EF4-FFF2-40B4-BE49-F238E27FC236}">
                <a16:creationId xmlns:a16="http://schemas.microsoft.com/office/drawing/2014/main" id="{D368A8A5-D790-E6A0-CDFE-0B1AB41A32D0}"/>
              </a:ext>
            </a:extLst>
          </p:cNvPr>
          <p:cNvSpPr/>
          <p:nvPr>
            <p:custDataLst>
              <p:tags r:id="rId3"/>
            </p:custDataLst>
          </p:nvPr>
        </p:nvSpPr>
        <p:spPr>
          <a:xfrm>
            <a:off x="1062783" y="984591"/>
            <a:ext cx="2331206"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a:bodyPr>
          <a:lstStyle/>
          <a:p>
            <a:pPr algn="ctr"/>
            <a:r>
              <a:rPr lang="en-US" altLang="zh-CN" sz="1400" kern="0" dirty="0">
                <a:solidFill>
                  <a:schemeClr val="bg1"/>
                </a:solidFill>
                <a:latin typeface="Arial" panose="020B0604020202020204" pitchFamily="34" charset="0"/>
                <a:ea typeface="黑体" panose="02010609060101010101" charset="-122"/>
                <a:cs typeface="+mn-ea"/>
                <a:sym typeface="Arial" panose="020B0604020202020204" pitchFamily="34" charset="0"/>
              </a:rPr>
              <a:t>Registration and Login</a:t>
            </a:r>
            <a:endParaRPr lang="zh-CN" altLang="en-US" sz="1400" kern="0" dirty="0">
              <a:solidFill>
                <a:schemeClr val="bg1"/>
              </a:solidFill>
              <a:latin typeface="Arial" panose="020B0604020202020204" pitchFamily="34" charset="0"/>
              <a:ea typeface="黑体" panose="02010609060101010101" charset="-122"/>
              <a:cs typeface="+mn-ea"/>
              <a:sym typeface="Arial" panose="020B0604020202020204" pitchFamily="34" charset="0"/>
            </a:endParaRPr>
          </a:p>
        </p:txBody>
      </p:sp>
      <p:sp>
        <p:nvSpPr>
          <p:cNvPr id="23" name="矩形 22">
            <a:extLst>
              <a:ext uri="{FF2B5EF4-FFF2-40B4-BE49-F238E27FC236}">
                <a16:creationId xmlns:a16="http://schemas.microsoft.com/office/drawing/2014/main" id="{34C8CD03-3CDB-AEC8-0A16-975808CE5646}"/>
              </a:ext>
            </a:extLst>
          </p:cNvPr>
          <p:cNvSpPr/>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E4C8B5E-F041-F148-4EA6-CDFC555CED18}"/>
              </a:ext>
            </a:extLst>
          </p:cNvPr>
          <p:cNvSpPr txBox="1"/>
          <p:nvPr/>
        </p:nvSpPr>
        <p:spPr>
          <a:xfrm>
            <a:off x="687120" y="1857664"/>
            <a:ext cx="3499018" cy="1477328"/>
          </a:xfrm>
          <a:prstGeom prst="rect">
            <a:avLst/>
          </a:prstGeom>
          <a:noFill/>
        </p:spPr>
        <p:txBody>
          <a:bodyPr wrap="square" rtlCol="0">
            <a:spAutoFit/>
          </a:bodyPr>
          <a:lstStyle/>
          <a:p>
            <a:r>
              <a:rPr lang="en-US" altLang="zh-CN" sz="1800" kern="100" dirty="0">
                <a:effectLst/>
                <a:ea typeface="宋体" panose="02010600030101010101" pitchFamily="2" charset="-122"/>
                <a:cs typeface="Times New Roman" panose="02020603050405020304" pitchFamily="18" charset="0"/>
              </a:rPr>
              <a:t>Unregistered new users can register by entering their user name and password in the system interface, user names cannot be repeated.</a:t>
            </a:r>
            <a:endParaRPr lang="zh-CN" altLang="en-US" dirty="0"/>
          </a:p>
        </p:txBody>
      </p:sp>
      <p:sp>
        <p:nvSpPr>
          <p:cNvPr id="26" name="矩形 25">
            <a:extLst>
              <a:ext uri="{FF2B5EF4-FFF2-40B4-BE49-F238E27FC236}">
                <a16:creationId xmlns:a16="http://schemas.microsoft.com/office/drawing/2014/main" id="{F9C21ABB-AAF3-2330-541F-D201919A8BF5}"/>
              </a:ext>
            </a:extLst>
          </p:cNvPr>
          <p:cNvSpPr/>
          <p:nvPr/>
        </p:nvSpPr>
        <p:spPr>
          <a:xfrm rot="10800000" flipH="1" flipV="1">
            <a:off x="429653" y="2003775"/>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7" name="矩形 26">
            <a:extLst>
              <a:ext uri="{FF2B5EF4-FFF2-40B4-BE49-F238E27FC236}">
                <a16:creationId xmlns:a16="http://schemas.microsoft.com/office/drawing/2014/main" id="{2EAAF26B-3286-DC1B-5ED1-B48A9BDDFFB6}"/>
              </a:ext>
            </a:extLst>
          </p:cNvPr>
          <p:cNvSpPr/>
          <p:nvPr/>
        </p:nvSpPr>
        <p:spPr>
          <a:xfrm rot="10800000" flipH="1" flipV="1">
            <a:off x="429653" y="3534306"/>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8" name="矩形 27">
            <a:extLst>
              <a:ext uri="{FF2B5EF4-FFF2-40B4-BE49-F238E27FC236}">
                <a16:creationId xmlns:a16="http://schemas.microsoft.com/office/drawing/2014/main" id="{A9FF271F-B190-BD2A-78DE-9392B2F7C874}"/>
              </a:ext>
            </a:extLst>
          </p:cNvPr>
          <p:cNvSpPr/>
          <p:nvPr/>
        </p:nvSpPr>
        <p:spPr>
          <a:xfrm rot="10800000" flipH="1" flipV="1">
            <a:off x="429652" y="4844332"/>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3" name="文本框 2">
            <a:extLst>
              <a:ext uri="{FF2B5EF4-FFF2-40B4-BE49-F238E27FC236}">
                <a16:creationId xmlns:a16="http://schemas.microsoft.com/office/drawing/2014/main" id="{25B18D02-FD46-64DC-A82A-CE26F038B564}"/>
              </a:ext>
            </a:extLst>
          </p:cNvPr>
          <p:cNvSpPr txBox="1"/>
          <p:nvPr/>
        </p:nvSpPr>
        <p:spPr>
          <a:xfrm>
            <a:off x="687120" y="3381788"/>
            <a:ext cx="3244863" cy="1200329"/>
          </a:xfrm>
          <a:prstGeom prst="rect">
            <a:avLst/>
          </a:prstGeom>
          <a:noFill/>
        </p:spPr>
        <p:txBody>
          <a:bodyPr wrap="square">
            <a:spAutoFit/>
          </a:bodyPr>
          <a:lstStyle/>
          <a:p>
            <a:r>
              <a:rPr lang="en-US" altLang="zh-CN" sz="1800" kern="100" dirty="0">
                <a:effectLst/>
                <a:ea typeface="宋体" panose="02010600030101010101" pitchFamily="2" charset="-122"/>
                <a:cs typeface="Times New Roman" panose="02020603050405020304" pitchFamily="18" charset="0"/>
              </a:rPr>
              <a:t>The password is encrypted using MD5 algorithm, and a unique user ID will be generated after registration</a:t>
            </a:r>
          </a:p>
        </p:txBody>
      </p:sp>
      <p:sp>
        <p:nvSpPr>
          <p:cNvPr id="7" name="文本框 6">
            <a:extLst>
              <a:ext uri="{FF2B5EF4-FFF2-40B4-BE49-F238E27FC236}">
                <a16:creationId xmlns:a16="http://schemas.microsoft.com/office/drawing/2014/main" id="{CED26551-9741-42C1-558C-6277B8102A49}"/>
              </a:ext>
            </a:extLst>
          </p:cNvPr>
          <p:cNvSpPr txBox="1"/>
          <p:nvPr/>
        </p:nvSpPr>
        <p:spPr>
          <a:xfrm>
            <a:off x="687119" y="4697401"/>
            <a:ext cx="3350017" cy="1200329"/>
          </a:xfrm>
          <a:prstGeom prst="rect">
            <a:avLst/>
          </a:prstGeom>
          <a:noFill/>
        </p:spPr>
        <p:txBody>
          <a:bodyPr wrap="square">
            <a:spAutoFit/>
          </a:bodyPr>
          <a:lstStyle/>
          <a:p>
            <a:r>
              <a:rPr lang="en-US" altLang="zh-CN" sz="1800" kern="100" dirty="0">
                <a:effectLst/>
                <a:ea typeface="宋体" panose="02010600030101010101" pitchFamily="2" charset="-122"/>
                <a:cs typeface="Times New Roman" panose="02020603050405020304" pitchFamily="18" charset="0"/>
              </a:rPr>
              <a:t>Registered users input the correct user name and password to achieve successful login.</a:t>
            </a:r>
            <a:endParaRPr lang="zh-CN" altLang="en-US" dirty="0"/>
          </a:p>
        </p:txBody>
      </p:sp>
      <p:pic>
        <p:nvPicPr>
          <p:cNvPr id="12" name="图片 11">
            <a:extLst>
              <a:ext uri="{FF2B5EF4-FFF2-40B4-BE49-F238E27FC236}">
                <a16:creationId xmlns:a16="http://schemas.microsoft.com/office/drawing/2014/main" id="{139EF15A-B578-DCDF-5082-8290C087E42A}"/>
              </a:ext>
            </a:extLst>
          </p:cNvPr>
          <p:cNvPicPr>
            <a:picLocks noChangeAspect="1"/>
          </p:cNvPicPr>
          <p:nvPr/>
        </p:nvPicPr>
        <p:blipFill rotWithShape="1">
          <a:blip r:embed="rId9"/>
          <a:srcRect b="60000"/>
          <a:stretch/>
        </p:blipFill>
        <p:spPr>
          <a:xfrm>
            <a:off x="3751133" y="1361615"/>
            <a:ext cx="8351593" cy="4870310"/>
          </a:xfrm>
          <a:prstGeom prst="rect">
            <a:avLst/>
          </a:prstGeom>
        </p:spPr>
      </p:pic>
      <p:sp>
        <p:nvSpPr>
          <p:cNvPr id="2" name="矩形 1">
            <a:extLst>
              <a:ext uri="{FF2B5EF4-FFF2-40B4-BE49-F238E27FC236}">
                <a16:creationId xmlns:a16="http://schemas.microsoft.com/office/drawing/2014/main" id="{5071205E-C63F-9267-2148-BC778544D2CC}"/>
              </a:ext>
            </a:extLst>
          </p:cNvPr>
          <p:cNvSpPr/>
          <p:nvPr>
            <p:custDataLst>
              <p:tags r:id="rId4"/>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Tree>
    <p:custDataLst>
      <p:tags r:id="rId1"/>
    </p:custDataLst>
    <p:extLst>
      <p:ext uri="{BB962C8B-B14F-4D97-AF65-F5344CB8AC3E}">
        <p14:creationId xmlns:p14="http://schemas.microsoft.com/office/powerpoint/2010/main" val="1387470118"/>
      </p:ext>
    </p:extLst>
  </p:cSld>
  <p:clrMapOvr>
    <a:masterClrMapping/>
  </p:clrMapOvr>
  <mc:AlternateContent xmlns:mc="http://schemas.openxmlformats.org/markup-compatibility/2006" xmlns:p14="http://schemas.microsoft.com/office/powerpoint/2010/main">
    <mc:Choice Requires="p14">
      <p:transition p14:dur="10" advTm="33126"/>
    </mc:Choice>
    <mc:Fallback xmlns="">
      <p:transition advTm="331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A54D0D5-5591-C247-C299-C39550AA9B60}"/>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6" name="图片 5">
            <a:extLst>
              <a:ext uri="{FF2B5EF4-FFF2-40B4-BE49-F238E27FC236}">
                <a16:creationId xmlns:a16="http://schemas.microsoft.com/office/drawing/2014/main" id="{1AD1BA04-5BA5-1683-0326-2F0BDB4F72E0}"/>
              </a:ext>
            </a:extLst>
          </p:cNvPr>
          <p:cNvPicPr>
            <a:picLocks noChangeAspect="1"/>
          </p:cNvPicPr>
          <p:nvPr/>
        </p:nvPicPr>
        <p:blipFill>
          <a:blip r:embed="rId7"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cxnSp>
        <p:nvCxnSpPr>
          <p:cNvPr id="8" name="直接连接符 7">
            <a:extLst>
              <a:ext uri="{FF2B5EF4-FFF2-40B4-BE49-F238E27FC236}">
                <a16:creationId xmlns:a16="http://schemas.microsoft.com/office/drawing/2014/main" id="{A3B92718-B69B-5A27-D8DB-5DD7841AFFE4}"/>
              </a:ext>
            </a:extLst>
          </p:cNvPr>
          <p:cNvCxnSpPr/>
          <p:nvPr/>
        </p:nvCxnSpPr>
        <p:spPr>
          <a:xfrm>
            <a:off x="8528815"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BE31132E-BD68-BAAE-B52D-FB04308DC2AB}"/>
              </a:ext>
            </a:extLst>
          </p:cNvPr>
          <p:cNvSpPr/>
          <p:nvPr/>
        </p:nvSpPr>
        <p:spPr>
          <a:xfrm>
            <a:off x="10450830" y="0"/>
            <a:ext cx="174117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Requirement items</a:t>
            </a:r>
          </a:p>
        </p:txBody>
      </p:sp>
      <p:sp>
        <p:nvSpPr>
          <p:cNvPr id="13" name="矩形 12">
            <a:extLst>
              <a:ext uri="{FF2B5EF4-FFF2-40B4-BE49-F238E27FC236}">
                <a16:creationId xmlns:a16="http://schemas.microsoft.com/office/drawing/2014/main" id="{63F36DEC-5BBE-C3FE-2783-5CD17AD44BF5}"/>
              </a:ext>
            </a:extLst>
          </p:cNvPr>
          <p:cNvSpPr/>
          <p:nvPr/>
        </p:nvSpPr>
        <p:spPr>
          <a:xfrm>
            <a:off x="6956175" y="-635"/>
            <a:ext cx="1630028" cy="792000"/>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Function Introduction</a:t>
            </a:r>
          </a:p>
        </p:txBody>
      </p:sp>
      <p:cxnSp>
        <p:nvCxnSpPr>
          <p:cNvPr id="19" name="直接连接符 18">
            <a:extLst>
              <a:ext uri="{FF2B5EF4-FFF2-40B4-BE49-F238E27FC236}">
                <a16:creationId xmlns:a16="http://schemas.microsoft.com/office/drawing/2014/main" id="{F49AB8B8-F021-2B18-E892-67B9634CA6D1}"/>
              </a:ext>
            </a:extLst>
          </p:cNvPr>
          <p:cNvCxnSpPr/>
          <p:nvPr/>
        </p:nvCxnSpPr>
        <p:spPr>
          <a:xfrm>
            <a:off x="10450562"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11DF631-879E-C654-DD25-B7A94EF336AC}"/>
              </a:ext>
            </a:extLst>
          </p:cNvPr>
          <p:cNvSpPr/>
          <p:nvPr>
            <p:custDataLst>
              <p:tags r:id="rId2"/>
            </p:custDataLst>
          </p:nvPr>
        </p:nvSpPr>
        <p:spPr>
          <a:xfrm>
            <a:off x="4935220" y="0"/>
            <a:ext cx="1767840" cy="7918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3CEFEB6B-7E62-EEA8-50F6-E12D7D321AF4}"/>
              </a:ext>
            </a:extLst>
          </p:cNvPr>
          <p:cNvGrpSpPr/>
          <p:nvPr/>
        </p:nvGrpSpPr>
        <p:grpSpPr>
          <a:xfrm>
            <a:off x="431056" y="813064"/>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15" name="矩形 14">
              <a:extLst>
                <a:ext uri="{FF2B5EF4-FFF2-40B4-BE49-F238E27FC236}">
                  <a16:creationId xmlns:a16="http://schemas.microsoft.com/office/drawing/2014/main" id="{28375AD5-7300-55E3-2C70-3BA97DCBF2B4}"/>
                </a:ext>
              </a:extLst>
            </p:cNvPr>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42C32AA0-8969-3D01-6FD2-928B457FA88B}"/>
                </a:ext>
              </a:extLst>
            </p:cNvPr>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descr="图片包含 游戏机, 画, 盘子, 灯光&#10;&#10;描述已自动生成">
            <a:extLst>
              <a:ext uri="{FF2B5EF4-FFF2-40B4-BE49-F238E27FC236}">
                <a16:creationId xmlns:a16="http://schemas.microsoft.com/office/drawing/2014/main" id="{BD4F2B27-EC17-36BC-9CAD-B355ECDC7F63}"/>
              </a:ext>
            </a:extLst>
          </p:cNvPr>
          <p:cNvPicPr>
            <a:picLocks noChangeAspect="1"/>
          </p:cNvPicPr>
          <p:nvPr/>
        </p:nvPicPr>
        <p:blipFill>
          <a:blip r:embed="rId8" cstate="print"/>
          <a:stretch>
            <a:fillRect/>
          </a:stretch>
        </p:blipFill>
        <p:spPr>
          <a:xfrm>
            <a:off x="520456" y="925706"/>
            <a:ext cx="397263" cy="397263"/>
          </a:xfrm>
          <a:prstGeom prst="rect">
            <a:avLst/>
          </a:prstGeom>
          <a:effectLst>
            <a:outerShdw blurRad="50800" dist="38100" dir="2700000" algn="tl" rotWithShape="0">
              <a:prstClr val="black">
                <a:alpha val="40000"/>
              </a:prstClr>
            </a:outerShdw>
          </a:effectLst>
        </p:spPr>
      </p:pic>
      <p:sp>
        <p:nvSpPr>
          <p:cNvPr id="18" name="燕尾形 45">
            <a:extLst>
              <a:ext uri="{FF2B5EF4-FFF2-40B4-BE49-F238E27FC236}">
                <a16:creationId xmlns:a16="http://schemas.microsoft.com/office/drawing/2014/main" id="{BF35ACD0-EC1A-B59B-3B4C-30822FABE35B}"/>
              </a:ext>
            </a:extLst>
          </p:cNvPr>
          <p:cNvSpPr/>
          <p:nvPr>
            <p:custDataLst>
              <p:tags r:id="rId3"/>
            </p:custDataLst>
          </p:nvPr>
        </p:nvSpPr>
        <p:spPr>
          <a:xfrm>
            <a:off x="1062783" y="984591"/>
            <a:ext cx="2182441"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a:bodyPr>
          <a:lstStyle/>
          <a:p>
            <a:pPr algn="ctr"/>
            <a:r>
              <a:rPr lang="en-US" altLang="zh-CN" kern="0" dirty="0">
                <a:solidFill>
                  <a:schemeClr val="bg1"/>
                </a:solidFill>
                <a:latin typeface="Arial" panose="020B0604020202020204" pitchFamily="34" charset="0"/>
                <a:ea typeface="黑体" panose="02010609060101010101" charset="-122"/>
                <a:cs typeface="+mn-ea"/>
                <a:sym typeface="Arial" panose="020B0604020202020204" pitchFamily="34" charset="0"/>
              </a:rPr>
              <a:t>Binding Email</a:t>
            </a:r>
            <a:endParaRPr lang="zh-CN" altLang="en-US" kern="0" dirty="0">
              <a:solidFill>
                <a:schemeClr val="bg1"/>
              </a:solidFill>
              <a:latin typeface="Arial" panose="020B0604020202020204" pitchFamily="34" charset="0"/>
              <a:ea typeface="黑体" panose="02010609060101010101" charset="-122"/>
              <a:cs typeface="+mn-ea"/>
              <a:sym typeface="Arial" panose="020B0604020202020204" pitchFamily="34" charset="0"/>
            </a:endParaRPr>
          </a:p>
        </p:txBody>
      </p:sp>
      <p:sp>
        <p:nvSpPr>
          <p:cNvPr id="20" name="矩形 19">
            <a:extLst>
              <a:ext uri="{FF2B5EF4-FFF2-40B4-BE49-F238E27FC236}">
                <a16:creationId xmlns:a16="http://schemas.microsoft.com/office/drawing/2014/main" id="{F1F58E01-2F67-1523-080F-64638C348CB4}"/>
              </a:ext>
            </a:extLst>
          </p:cNvPr>
          <p:cNvSpPr/>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C7363075-453B-01F3-0C26-6E5639AF0F11}"/>
              </a:ext>
            </a:extLst>
          </p:cNvPr>
          <p:cNvSpPr txBox="1"/>
          <p:nvPr/>
        </p:nvSpPr>
        <p:spPr>
          <a:xfrm>
            <a:off x="1346719" y="3529451"/>
            <a:ext cx="10148466" cy="584775"/>
          </a:xfrm>
          <a:prstGeom prst="rect">
            <a:avLst/>
          </a:prstGeom>
          <a:noFill/>
        </p:spPr>
        <p:txBody>
          <a:bodyPr wrap="square" rtlCol="0">
            <a:spAutoFit/>
          </a:bodyPr>
          <a:lstStyle/>
          <a:p>
            <a:r>
              <a:rPr lang="en-US" altLang="zh-CN" sz="1600" dirty="0">
                <a:effectLst/>
                <a:ea typeface="宋体" panose="02010600030101010101" pitchFamily="2" charset="-122"/>
                <a:cs typeface="Times New Roman" panose="02020603050405020304" pitchFamily="18" charset="0"/>
              </a:rPr>
              <a:t>Users binding outlook mailbox need to provide mailbox address and password information, mailbox password is encrypted by MD5 encryption algorithm and saved.</a:t>
            </a:r>
          </a:p>
        </p:txBody>
      </p:sp>
      <p:pic>
        <p:nvPicPr>
          <p:cNvPr id="24" name="图片 23">
            <a:extLst>
              <a:ext uri="{FF2B5EF4-FFF2-40B4-BE49-F238E27FC236}">
                <a16:creationId xmlns:a16="http://schemas.microsoft.com/office/drawing/2014/main" id="{F4594EFC-9AFD-EF60-45A7-B99F12389CD9}"/>
              </a:ext>
            </a:extLst>
          </p:cNvPr>
          <p:cNvPicPr>
            <a:picLocks noChangeAspect="1"/>
          </p:cNvPicPr>
          <p:nvPr/>
        </p:nvPicPr>
        <p:blipFill rotWithShape="1">
          <a:blip r:embed="rId9"/>
          <a:srcRect t="39279" b="43029"/>
          <a:stretch/>
        </p:blipFill>
        <p:spPr>
          <a:xfrm>
            <a:off x="2104691" y="1549276"/>
            <a:ext cx="7435923" cy="1917896"/>
          </a:xfrm>
          <a:prstGeom prst="rect">
            <a:avLst/>
          </a:prstGeom>
        </p:spPr>
      </p:pic>
      <p:sp>
        <p:nvSpPr>
          <p:cNvPr id="25" name="矩形 24">
            <a:extLst>
              <a:ext uri="{FF2B5EF4-FFF2-40B4-BE49-F238E27FC236}">
                <a16:creationId xmlns:a16="http://schemas.microsoft.com/office/drawing/2014/main" id="{CEB6DA2E-514F-2B22-B1ED-1E7E33275D20}"/>
              </a:ext>
            </a:extLst>
          </p:cNvPr>
          <p:cNvSpPr/>
          <p:nvPr/>
        </p:nvSpPr>
        <p:spPr>
          <a:xfrm rot="10800000" flipH="1" flipV="1">
            <a:off x="1190192" y="3606527"/>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6" name="矩形 25">
            <a:extLst>
              <a:ext uri="{FF2B5EF4-FFF2-40B4-BE49-F238E27FC236}">
                <a16:creationId xmlns:a16="http://schemas.microsoft.com/office/drawing/2014/main" id="{464E6192-0962-6394-8B66-188F8C5D8E74}"/>
              </a:ext>
            </a:extLst>
          </p:cNvPr>
          <p:cNvSpPr/>
          <p:nvPr/>
        </p:nvSpPr>
        <p:spPr>
          <a:xfrm rot="10800000" flipH="1" flipV="1">
            <a:off x="1190191" y="4250121"/>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7" name="矩形 26">
            <a:extLst>
              <a:ext uri="{FF2B5EF4-FFF2-40B4-BE49-F238E27FC236}">
                <a16:creationId xmlns:a16="http://schemas.microsoft.com/office/drawing/2014/main" id="{B406550A-C11E-3D86-BD5A-59CC8B558FAB}"/>
              </a:ext>
            </a:extLst>
          </p:cNvPr>
          <p:cNvSpPr/>
          <p:nvPr/>
        </p:nvSpPr>
        <p:spPr>
          <a:xfrm rot="10800000" flipH="1" flipV="1">
            <a:off x="1176633" y="4612988"/>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8" name="矩形 27">
            <a:extLst>
              <a:ext uri="{FF2B5EF4-FFF2-40B4-BE49-F238E27FC236}">
                <a16:creationId xmlns:a16="http://schemas.microsoft.com/office/drawing/2014/main" id="{B039E065-5792-D74C-A77E-84C73E839A20}"/>
              </a:ext>
            </a:extLst>
          </p:cNvPr>
          <p:cNvSpPr/>
          <p:nvPr/>
        </p:nvSpPr>
        <p:spPr>
          <a:xfrm rot="10800000" flipH="1" flipV="1">
            <a:off x="1178674" y="5213405"/>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29" name="矩形 28">
            <a:extLst>
              <a:ext uri="{FF2B5EF4-FFF2-40B4-BE49-F238E27FC236}">
                <a16:creationId xmlns:a16="http://schemas.microsoft.com/office/drawing/2014/main" id="{78524B8C-99DC-A2D3-76C8-B1E9B177E855}"/>
              </a:ext>
            </a:extLst>
          </p:cNvPr>
          <p:cNvSpPr/>
          <p:nvPr/>
        </p:nvSpPr>
        <p:spPr>
          <a:xfrm rot="10800000" flipH="1" flipV="1">
            <a:off x="1176632" y="6103442"/>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31" name="文本框 30">
            <a:extLst>
              <a:ext uri="{FF2B5EF4-FFF2-40B4-BE49-F238E27FC236}">
                <a16:creationId xmlns:a16="http://schemas.microsoft.com/office/drawing/2014/main" id="{2AAD0DD8-DA95-8BC2-AF56-9A46AE77A01A}"/>
              </a:ext>
            </a:extLst>
          </p:cNvPr>
          <p:cNvSpPr txBox="1"/>
          <p:nvPr/>
        </p:nvSpPr>
        <p:spPr>
          <a:xfrm>
            <a:off x="1302126" y="4102548"/>
            <a:ext cx="9901331" cy="338554"/>
          </a:xfrm>
          <a:prstGeom prst="rect">
            <a:avLst/>
          </a:prstGeom>
          <a:noFill/>
        </p:spPr>
        <p:txBody>
          <a:bodyPr wrap="square">
            <a:spAutoFit/>
          </a:bodyPr>
          <a:lstStyle/>
          <a:p>
            <a:r>
              <a:rPr lang="en-US" altLang="zh-CN" sz="1600" dirty="0">
                <a:effectLst/>
                <a:ea typeface="宋体" panose="02010600030101010101" pitchFamily="2" charset="-122"/>
                <a:cs typeface="Times New Roman" panose="02020603050405020304" pitchFamily="18" charset="0"/>
              </a:rPr>
              <a:t>Set up filter keywords against email and calendar headers with both role tags and generic tags</a:t>
            </a:r>
            <a:r>
              <a:rPr lang="en-US" altLang="zh-CN" sz="16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37" name="文本框 36">
            <a:extLst>
              <a:ext uri="{FF2B5EF4-FFF2-40B4-BE49-F238E27FC236}">
                <a16:creationId xmlns:a16="http://schemas.microsoft.com/office/drawing/2014/main" id="{7357CD06-4411-060E-448F-FB41C4971C1D}"/>
              </a:ext>
            </a:extLst>
          </p:cNvPr>
          <p:cNvSpPr txBox="1"/>
          <p:nvPr/>
        </p:nvSpPr>
        <p:spPr>
          <a:xfrm>
            <a:off x="1302127" y="4473880"/>
            <a:ext cx="10306415" cy="584775"/>
          </a:xfrm>
          <a:prstGeom prst="rect">
            <a:avLst/>
          </a:prstGeom>
          <a:noFill/>
        </p:spPr>
        <p:txBody>
          <a:bodyPr wrap="square">
            <a:spAutoFit/>
          </a:bodyPr>
          <a:lstStyle/>
          <a:p>
            <a:r>
              <a:rPr lang="en-US" altLang="zh-CN" sz="1600" dirty="0">
                <a:effectLst/>
                <a:ea typeface="宋体" panose="02010600030101010101" pitchFamily="2" charset="-122"/>
                <a:cs typeface="Times New Roman" panose="02020603050405020304" pitchFamily="18" charset="0"/>
              </a:rPr>
              <a:t>Users can add filtering mailboxes, which means the corresponding mailbox users will be put into blacklist and the emails sent by this account will not be synchronized.</a:t>
            </a:r>
          </a:p>
        </p:txBody>
      </p:sp>
      <p:sp>
        <p:nvSpPr>
          <p:cNvPr id="40" name="文本框 39">
            <a:extLst>
              <a:ext uri="{FF2B5EF4-FFF2-40B4-BE49-F238E27FC236}">
                <a16:creationId xmlns:a16="http://schemas.microsoft.com/office/drawing/2014/main" id="{B8CFAEDA-4CCF-7964-007B-6265EC7017AD}"/>
              </a:ext>
            </a:extLst>
          </p:cNvPr>
          <p:cNvSpPr txBox="1"/>
          <p:nvPr/>
        </p:nvSpPr>
        <p:spPr>
          <a:xfrm>
            <a:off x="1346719" y="5132373"/>
            <a:ext cx="10306415" cy="830997"/>
          </a:xfrm>
          <a:prstGeom prst="rect">
            <a:avLst/>
          </a:prstGeom>
          <a:noFill/>
        </p:spPr>
        <p:txBody>
          <a:bodyPr wrap="square">
            <a:spAutoFit/>
          </a:bodyPr>
          <a:lstStyle/>
          <a:p>
            <a:r>
              <a:rPr lang="en-US" altLang="zh-CN" sz="1600" dirty="0">
                <a:effectLst/>
                <a:ea typeface="宋体" panose="02010600030101010101" pitchFamily="2" charset="-122"/>
                <a:cs typeface="Times New Roman" panose="02020603050405020304" pitchFamily="18" charset="0"/>
              </a:rPr>
              <a:t>When binding mailboxes, users need to set the mailbox synchronization start time, such as setting the time as one month ago today, then the system will at most synchronize the data from one month ago to now, and the data further back will not be synchronized.</a:t>
            </a:r>
          </a:p>
        </p:txBody>
      </p:sp>
      <p:sp>
        <p:nvSpPr>
          <p:cNvPr id="42" name="文本框 41">
            <a:extLst>
              <a:ext uri="{FF2B5EF4-FFF2-40B4-BE49-F238E27FC236}">
                <a16:creationId xmlns:a16="http://schemas.microsoft.com/office/drawing/2014/main" id="{9D4C5262-B458-E28A-52DE-179841FEA8D2}"/>
              </a:ext>
            </a:extLst>
          </p:cNvPr>
          <p:cNvSpPr txBox="1"/>
          <p:nvPr/>
        </p:nvSpPr>
        <p:spPr>
          <a:xfrm>
            <a:off x="1346719" y="5950039"/>
            <a:ext cx="10527408" cy="338554"/>
          </a:xfrm>
          <a:prstGeom prst="rect">
            <a:avLst/>
          </a:prstGeom>
          <a:noFill/>
        </p:spPr>
        <p:txBody>
          <a:bodyPr wrap="square">
            <a:spAutoFit/>
          </a:bodyPr>
          <a:lstStyle/>
          <a:p>
            <a:r>
              <a:rPr lang="en-US" altLang="zh-CN" sz="1600" dirty="0">
                <a:effectLst/>
                <a:ea typeface="宋体" panose="02010600030101010101" pitchFamily="2" charset="-122"/>
                <a:cs typeface="Times New Roman" panose="02020603050405020304" pitchFamily="18" charset="0"/>
              </a:rPr>
              <a:t>Affiliated user is the current logged-in user, and the system groups the bound mailboxes by the current user name</a:t>
            </a:r>
            <a:endParaRPr lang="zh-CN" altLang="en-US" sz="1600" dirty="0"/>
          </a:p>
        </p:txBody>
      </p:sp>
      <p:sp>
        <p:nvSpPr>
          <p:cNvPr id="4" name="矩形 3">
            <a:extLst>
              <a:ext uri="{FF2B5EF4-FFF2-40B4-BE49-F238E27FC236}">
                <a16:creationId xmlns:a16="http://schemas.microsoft.com/office/drawing/2014/main" id="{3A26257C-D96C-FB49-2043-66C23E26572D}"/>
              </a:ext>
            </a:extLst>
          </p:cNvPr>
          <p:cNvSpPr/>
          <p:nvPr>
            <p:custDataLst>
              <p:tags r:id="rId4"/>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Tree>
    <p:custDataLst>
      <p:tags r:id="rId1"/>
    </p:custDataLst>
    <p:extLst>
      <p:ext uri="{BB962C8B-B14F-4D97-AF65-F5344CB8AC3E}">
        <p14:creationId xmlns:p14="http://schemas.microsoft.com/office/powerpoint/2010/main" val="2935824511"/>
      </p:ext>
    </p:extLst>
  </p:cSld>
  <p:clrMapOvr>
    <a:masterClrMapping/>
  </p:clrMapOvr>
  <mc:AlternateContent xmlns:mc="http://schemas.openxmlformats.org/markup-compatibility/2006" xmlns:p14="http://schemas.microsoft.com/office/powerpoint/2010/main">
    <mc:Choice Requires="p14">
      <p:transition p14:dur="10" advTm="33126"/>
    </mc:Choice>
    <mc:Fallback xmlns="">
      <p:transition advTm="331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67474"/>
            <a:ext cx="12192000" cy="390525"/>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A54D0D5-5591-C247-C299-C39550AA9B60}"/>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pic>
        <p:nvPicPr>
          <p:cNvPr id="6" name="图片 5">
            <a:extLst>
              <a:ext uri="{FF2B5EF4-FFF2-40B4-BE49-F238E27FC236}">
                <a16:creationId xmlns:a16="http://schemas.microsoft.com/office/drawing/2014/main" id="{1AD1BA04-5BA5-1683-0326-2F0BDB4F72E0}"/>
              </a:ext>
            </a:extLst>
          </p:cNvPr>
          <p:cNvPicPr>
            <a:picLocks noChangeAspect="1"/>
          </p:cNvPicPr>
          <p:nvPr/>
        </p:nvPicPr>
        <p:blipFill>
          <a:blip r:embed="rId7" cstate="print">
            <a:clrChange>
              <a:clrFrom>
                <a:srgbClr val="F5F5F7"/>
              </a:clrFrom>
              <a:clrTo>
                <a:srgbClr val="F5F5F7">
                  <a:alpha val="0"/>
                </a:srgbClr>
              </a:clrTo>
            </a:clrChange>
          </a:blip>
          <a:stretch>
            <a:fillRect/>
          </a:stretch>
        </p:blipFill>
        <p:spPr>
          <a:xfrm>
            <a:off x="429652" y="66172"/>
            <a:ext cx="2679816" cy="659647"/>
          </a:xfrm>
          <a:prstGeom prst="rect">
            <a:avLst/>
          </a:prstGeom>
        </p:spPr>
      </p:pic>
      <p:cxnSp>
        <p:nvCxnSpPr>
          <p:cNvPr id="8" name="直接连接符 7">
            <a:extLst>
              <a:ext uri="{FF2B5EF4-FFF2-40B4-BE49-F238E27FC236}">
                <a16:creationId xmlns:a16="http://schemas.microsoft.com/office/drawing/2014/main" id="{A3B92718-B69B-5A27-D8DB-5DD7841AFFE4}"/>
              </a:ext>
            </a:extLst>
          </p:cNvPr>
          <p:cNvCxnSpPr/>
          <p:nvPr/>
        </p:nvCxnSpPr>
        <p:spPr>
          <a:xfrm>
            <a:off x="8528815" y="192772"/>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BE31132E-BD68-BAAE-B52D-FB04308DC2AB}"/>
              </a:ext>
            </a:extLst>
          </p:cNvPr>
          <p:cNvSpPr/>
          <p:nvPr/>
        </p:nvSpPr>
        <p:spPr>
          <a:xfrm>
            <a:off x="10450830" y="0"/>
            <a:ext cx="174117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Requirement items</a:t>
            </a:r>
          </a:p>
        </p:txBody>
      </p:sp>
      <p:sp>
        <p:nvSpPr>
          <p:cNvPr id="10" name="矩形 9">
            <a:extLst>
              <a:ext uri="{FF2B5EF4-FFF2-40B4-BE49-F238E27FC236}">
                <a16:creationId xmlns:a16="http://schemas.microsoft.com/office/drawing/2014/main" id="{9C502C7C-64C0-A8F8-D450-365CF91EDF55}"/>
              </a:ext>
            </a:extLst>
          </p:cNvPr>
          <p:cNvSpPr/>
          <p:nvPr/>
        </p:nvSpPr>
        <p:spPr>
          <a:xfrm>
            <a:off x="8586470" y="20955"/>
            <a:ext cx="1864360" cy="791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3F36DEC-5BBE-C3FE-2783-5CD17AD44BF5}"/>
              </a:ext>
            </a:extLst>
          </p:cNvPr>
          <p:cNvSpPr/>
          <p:nvPr/>
        </p:nvSpPr>
        <p:spPr>
          <a:xfrm>
            <a:off x="6956175" y="-635"/>
            <a:ext cx="1630028" cy="792000"/>
          </a:xfrm>
          <a:prstGeom prst="rect">
            <a:avLst/>
          </a:prstGeom>
          <a:solidFill>
            <a:srgbClr val="3A6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Function Introduction</a:t>
            </a:r>
          </a:p>
        </p:txBody>
      </p:sp>
      <p:cxnSp>
        <p:nvCxnSpPr>
          <p:cNvPr id="19" name="直接连接符 18">
            <a:extLst>
              <a:ext uri="{FF2B5EF4-FFF2-40B4-BE49-F238E27FC236}">
                <a16:creationId xmlns:a16="http://schemas.microsoft.com/office/drawing/2014/main" id="{F49AB8B8-F021-2B18-E892-67B9634CA6D1}"/>
              </a:ext>
            </a:extLst>
          </p:cNvPr>
          <p:cNvCxnSpPr/>
          <p:nvPr/>
        </p:nvCxnSpPr>
        <p:spPr>
          <a:xfrm>
            <a:off x="10450562" y="192137"/>
            <a:ext cx="0" cy="40559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11DF631-879E-C654-DD25-B7A94EF336AC}"/>
              </a:ext>
            </a:extLst>
          </p:cNvPr>
          <p:cNvSpPr/>
          <p:nvPr>
            <p:custDataLst>
              <p:tags r:id="rId2"/>
            </p:custDataLst>
          </p:nvPr>
        </p:nvSpPr>
        <p:spPr>
          <a:xfrm>
            <a:off x="4935220" y="0"/>
            <a:ext cx="1767840" cy="7918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7F7F7F"/>
                </a:solidFill>
                <a:latin typeface="微软雅黑" panose="020B0503020204020204" pitchFamily="34" charset="-122"/>
                <a:ea typeface="微软雅黑" panose="020B0503020204020204" pitchFamily="34" charset="-122"/>
              </a:rPr>
              <a:t>iPlan</a:t>
            </a:r>
            <a:endParaRPr lang="zh-CN" altLang="en-US" sz="1600" b="1" dirty="0">
              <a:solidFill>
                <a:srgbClr val="7F7F7F"/>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DA53085B-51C5-5FE7-C028-F557E0C7E2BD}"/>
              </a:ext>
            </a:extLst>
          </p:cNvPr>
          <p:cNvGrpSpPr/>
          <p:nvPr/>
        </p:nvGrpSpPr>
        <p:grpSpPr>
          <a:xfrm>
            <a:off x="431056" y="813064"/>
            <a:ext cx="576064" cy="836712"/>
            <a:chOff x="841003" y="360040"/>
            <a:chExt cx="504056" cy="836712"/>
          </a:xfr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p:grpSpPr>
        <p:sp>
          <p:nvSpPr>
            <p:cNvPr id="15" name="矩形 14">
              <a:extLst>
                <a:ext uri="{FF2B5EF4-FFF2-40B4-BE49-F238E27FC236}">
                  <a16:creationId xmlns:a16="http://schemas.microsoft.com/office/drawing/2014/main" id="{0E87801A-6AF3-A547-7C48-A7B488831DC4}"/>
                </a:ext>
              </a:extLst>
            </p:cNvPr>
            <p:cNvSpPr/>
            <p:nvPr/>
          </p:nvSpPr>
          <p:spPr>
            <a:xfrm>
              <a:off x="841003" y="360040"/>
              <a:ext cx="504056" cy="5486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CC744131-2B6E-06BC-1B78-A463F58A0E4A}"/>
                </a:ext>
              </a:extLst>
            </p:cNvPr>
            <p:cNvSpPr/>
            <p:nvPr/>
          </p:nvSpPr>
          <p:spPr>
            <a:xfrm rot="10800000">
              <a:off x="841003" y="908720"/>
              <a:ext cx="504056" cy="288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descr="图片包含 游戏机, 画, 盘子, 灯光&#10;&#10;描述已自动生成">
            <a:extLst>
              <a:ext uri="{FF2B5EF4-FFF2-40B4-BE49-F238E27FC236}">
                <a16:creationId xmlns:a16="http://schemas.microsoft.com/office/drawing/2014/main" id="{B1575DAD-EB80-3F5C-FCAE-E155B1C10357}"/>
              </a:ext>
            </a:extLst>
          </p:cNvPr>
          <p:cNvPicPr>
            <a:picLocks noChangeAspect="1"/>
          </p:cNvPicPr>
          <p:nvPr/>
        </p:nvPicPr>
        <p:blipFill>
          <a:blip r:embed="rId8" cstate="print"/>
          <a:stretch>
            <a:fillRect/>
          </a:stretch>
        </p:blipFill>
        <p:spPr>
          <a:xfrm>
            <a:off x="520456" y="925706"/>
            <a:ext cx="397263" cy="397263"/>
          </a:xfrm>
          <a:prstGeom prst="rect">
            <a:avLst/>
          </a:prstGeom>
          <a:effectLst>
            <a:outerShdw blurRad="50800" dist="38100" dir="2700000" algn="tl" rotWithShape="0">
              <a:prstClr val="black">
                <a:alpha val="40000"/>
              </a:prstClr>
            </a:outerShdw>
          </a:effectLst>
        </p:spPr>
      </p:pic>
      <p:sp>
        <p:nvSpPr>
          <p:cNvPr id="18" name="燕尾形 45">
            <a:extLst>
              <a:ext uri="{FF2B5EF4-FFF2-40B4-BE49-F238E27FC236}">
                <a16:creationId xmlns:a16="http://schemas.microsoft.com/office/drawing/2014/main" id="{235FAA80-264E-2A77-6235-D8F9B849B422}"/>
              </a:ext>
            </a:extLst>
          </p:cNvPr>
          <p:cNvSpPr/>
          <p:nvPr>
            <p:custDataLst>
              <p:tags r:id="rId3"/>
            </p:custDataLst>
          </p:nvPr>
        </p:nvSpPr>
        <p:spPr>
          <a:xfrm>
            <a:off x="1062783" y="984591"/>
            <a:ext cx="2182441" cy="377025"/>
          </a:xfrm>
          <a:prstGeom prst="chevron">
            <a:avLst/>
          </a:prstGeom>
          <a:gradFill flip="none" rotWithShape="1">
            <a:gsLst>
              <a:gs pos="0">
                <a:srgbClr val="3A6695">
                  <a:shade val="30000"/>
                  <a:satMod val="115000"/>
                </a:srgbClr>
              </a:gs>
              <a:gs pos="50000">
                <a:srgbClr val="3A6695">
                  <a:shade val="67500"/>
                  <a:satMod val="115000"/>
                </a:srgbClr>
              </a:gs>
              <a:gs pos="100000">
                <a:srgbClr val="3A6695">
                  <a:shade val="100000"/>
                  <a:satMod val="115000"/>
                </a:srgbClr>
              </a:gs>
            </a:gsLst>
            <a:lin ang="2700000" scaled="1"/>
            <a:tileRect/>
          </a:gradFill>
          <a:ln w="12700" cap="flat" cmpd="sng" algn="ctr">
            <a:noFill/>
            <a:prstDash val="solid"/>
            <a:miter lim="800000"/>
          </a:ln>
          <a:effectLst>
            <a:outerShdw blurRad="50800" dist="38100" dir="2700000" algn="tl" rotWithShape="0">
              <a:prstClr val="black">
                <a:alpha val="40000"/>
              </a:prstClr>
            </a:outerShdw>
          </a:effectLst>
        </p:spPr>
        <p:txBody>
          <a:bodyPr lIns="0" tIns="0" rIns="0" bIns="0" rtlCol="0" anchor="ctr">
            <a:normAutofit fontScale="92500" lnSpcReduction="10000"/>
          </a:bodyPr>
          <a:lstStyle/>
          <a:p>
            <a:pPr algn="ctr"/>
            <a:r>
              <a:rPr lang="en-US" altLang="zh-CN" sz="1400" kern="0" dirty="0">
                <a:solidFill>
                  <a:schemeClr val="bg1"/>
                </a:solidFill>
                <a:latin typeface="Arial" panose="020B0604020202020204" pitchFamily="34" charset="0"/>
                <a:ea typeface="黑体" panose="02010609060101010101" charset="-122"/>
                <a:cs typeface="+mn-ea"/>
                <a:sym typeface="Arial" panose="020B0604020202020204" pitchFamily="34" charset="0"/>
              </a:rPr>
              <a:t>Synchronize email and calendar data</a:t>
            </a:r>
            <a:endParaRPr lang="zh-CN" altLang="en-US" sz="1400" kern="0" dirty="0">
              <a:solidFill>
                <a:schemeClr val="bg1"/>
              </a:solidFill>
              <a:latin typeface="Arial" panose="020B0604020202020204" pitchFamily="34" charset="0"/>
              <a:ea typeface="黑体" panose="02010609060101010101" charset="-122"/>
              <a:cs typeface="+mn-ea"/>
              <a:sym typeface="Arial" panose="020B0604020202020204" pitchFamily="34" charset="0"/>
            </a:endParaRPr>
          </a:p>
        </p:txBody>
      </p:sp>
      <p:sp>
        <p:nvSpPr>
          <p:cNvPr id="20" name="矩形 19">
            <a:extLst>
              <a:ext uri="{FF2B5EF4-FFF2-40B4-BE49-F238E27FC236}">
                <a16:creationId xmlns:a16="http://schemas.microsoft.com/office/drawing/2014/main" id="{A8028528-87E7-A7FA-F52F-7EC777E5A7A2}"/>
              </a:ext>
            </a:extLst>
          </p:cNvPr>
          <p:cNvSpPr/>
          <p:nvPr/>
        </p:nvSpPr>
        <p:spPr>
          <a:xfrm>
            <a:off x="238125" y="774964"/>
            <a:ext cx="985019" cy="583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B1861A35-7A19-48AE-ACB2-02394503B5D1}"/>
              </a:ext>
            </a:extLst>
          </p:cNvPr>
          <p:cNvSpPr txBox="1"/>
          <p:nvPr/>
        </p:nvSpPr>
        <p:spPr>
          <a:xfrm>
            <a:off x="4582482" y="4066196"/>
            <a:ext cx="7609518" cy="584775"/>
          </a:xfrm>
          <a:prstGeom prst="rect">
            <a:avLst/>
          </a:prstGeom>
          <a:noFill/>
        </p:spPr>
        <p:txBody>
          <a:bodyPr wrap="square" rtlCol="0">
            <a:spAutoFit/>
          </a:bodyPr>
          <a:lstStyle/>
          <a:p>
            <a:r>
              <a:rPr lang="en-US" altLang="zh-CN" sz="1600" kern="100" dirty="0">
                <a:ea typeface="宋体" panose="02010600030101010101" pitchFamily="2" charset="-122"/>
                <a:cs typeface="Times New Roman" panose="02020603050405020304" pitchFamily="18" charset="0"/>
              </a:rPr>
              <a:t>Use Microsoft exchange protocol to synchronize email and calendar information of outlook mailbox</a:t>
            </a:r>
            <a:endParaRPr lang="en-US" altLang="zh-CN" sz="1600" kern="100" dirty="0">
              <a:effectLst/>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AD0F0C6D-DDB8-B939-5ED0-E6989A5260BC}"/>
              </a:ext>
            </a:extLst>
          </p:cNvPr>
          <p:cNvPicPr>
            <a:picLocks noChangeAspect="1"/>
          </p:cNvPicPr>
          <p:nvPr/>
        </p:nvPicPr>
        <p:blipFill rotWithShape="1">
          <a:blip r:embed="rId9">
            <a:extLst>
              <a:ext uri="{28A0092B-C50C-407E-A947-70E740481C1C}">
                <a14:useLocalDpi xmlns:a14="http://schemas.microsoft.com/office/drawing/2010/main" val="0"/>
              </a:ext>
            </a:extLst>
          </a:blip>
          <a:srcRect r="7112" b="28606"/>
          <a:stretch/>
        </p:blipFill>
        <p:spPr>
          <a:xfrm>
            <a:off x="520456" y="1635463"/>
            <a:ext cx="4062026" cy="2213926"/>
          </a:xfrm>
          <a:prstGeom prst="rect">
            <a:avLst/>
          </a:prstGeom>
        </p:spPr>
      </p:pic>
      <p:pic>
        <p:nvPicPr>
          <p:cNvPr id="25" name="图片 24">
            <a:extLst>
              <a:ext uri="{FF2B5EF4-FFF2-40B4-BE49-F238E27FC236}">
                <a16:creationId xmlns:a16="http://schemas.microsoft.com/office/drawing/2014/main" id="{F2EC02D9-C361-AC9F-12A1-2F022F34CEF1}"/>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681" b="11274"/>
          <a:stretch/>
        </p:blipFill>
        <p:spPr bwMode="auto">
          <a:xfrm>
            <a:off x="5221312" y="1512412"/>
            <a:ext cx="5251481" cy="2417916"/>
          </a:xfrm>
          <a:prstGeom prst="rect">
            <a:avLst/>
          </a:prstGeom>
          <a:noFill/>
          <a:ln>
            <a:noFill/>
          </a:ln>
        </p:spPr>
      </p:pic>
      <p:pic>
        <p:nvPicPr>
          <p:cNvPr id="26" name="Picture 2">
            <a:extLst>
              <a:ext uri="{FF2B5EF4-FFF2-40B4-BE49-F238E27FC236}">
                <a16:creationId xmlns:a16="http://schemas.microsoft.com/office/drawing/2014/main" id="{7733DE7C-1BE2-8E6B-FFAC-111F80E2AE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0456" y="4255395"/>
            <a:ext cx="2874195" cy="1885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7">
            <a:extLst>
              <a:ext uri="{FF2B5EF4-FFF2-40B4-BE49-F238E27FC236}">
                <a16:creationId xmlns:a16="http://schemas.microsoft.com/office/drawing/2014/main" id="{F6ACE377-60B0-8B32-5CA5-20A75F2FC5DF}"/>
              </a:ext>
            </a:extLst>
          </p:cNvPr>
          <p:cNvSpPr txBox="1"/>
          <p:nvPr/>
        </p:nvSpPr>
        <p:spPr>
          <a:xfrm>
            <a:off x="4585842" y="4678571"/>
            <a:ext cx="7516972" cy="584775"/>
          </a:xfrm>
          <a:prstGeom prst="rect">
            <a:avLst/>
          </a:prstGeom>
          <a:noFill/>
        </p:spPr>
        <p:txBody>
          <a:bodyPr wrap="square">
            <a:spAutoFit/>
          </a:bodyPr>
          <a:lstStyle/>
          <a:p>
            <a:r>
              <a:rPr lang="en-US" altLang="zh-CN" sz="1600" kern="100" dirty="0">
                <a:effectLst/>
                <a:ea typeface="宋体" panose="02010600030101010101" pitchFamily="2" charset="-122"/>
                <a:cs typeface="Times New Roman" panose="02020603050405020304" pitchFamily="18" charset="0"/>
              </a:rPr>
              <a:t>Filter keywords and blacklist emails to filter the data, similarity over 80% will not be synchronized.</a:t>
            </a:r>
            <a:endParaRPr lang="en-US" altLang="zh-CN" sz="1600" kern="100" dirty="0">
              <a:ea typeface="宋体" panose="02010600030101010101" pitchFamily="2" charset="-122"/>
              <a:cs typeface="Times New Roman" panose="02020603050405020304" pitchFamily="18" charset="0"/>
            </a:endParaRPr>
          </a:p>
        </p:txBody>
      </p:sp>
      <p:sp>
        <p:nvSpPr>
          <p:cNvPr id="30" name="文本框 29">
            <a:extLst>
              <a:ext uri="{FF2B5EF4-FFF2-40B4-BE49-F238E27FC236}">
                <a16:creationId xmlns:a16="http://schemas.microsoft.com/office/drawing/2014/main" id="{DC95EEAA-CB77-C1B1-D8ED-0AC4069F0021}"/>
              </a:ext>
            </a:extLst>
          </p:cNvPr>
          <p:cNvSpPr txBox="1"/>
          <p:nvPr/>
        </p:nvSpPr>
        <p:spPr>
          <a:xfrm>
            <a:off x="4582482" y="5208222"/>
            <a:ext cx="7707390" cy="1077218"/>
          </a:xfrm>
          <a:prstGeom prst="rect">
            <a:avLst/>
          </a:prstGeom>
          <a:noFill/>
        </p:spPr>
        <p:txBody>
          <a:bodyPr wrap="square">
            <a:spAutoFit/>
          </a:bodyPr>
          <a:lstStyle/>
          <a:p>
            <a:r>
              <a:rPr lang="en-US" altLang="zh-CN" sz="1600" kern="100" dirty="0">
                <a:effectLst/>
                <a:ea typeface="宋体" panose="02010600030101010101" pitchFamily="2" charset="-122"/>
                <a:cs typeface="Times New Roman" panose="02020603050405020304" pitchFamily="18" charset="0"/>
              </a:rPr>
              <a:t>The system will synchronize data once by default for bound mailboxes, and will synchronize data regularly every day, and can also synchronize manually. The start time of each mailbox synchronization will be updated to the latest incoming time as the starting time of the next mail synchronization.</a:t>
            </a:r>
            <a:endParaRPr lang="zh-CN" altLang="zh-CN" sz="1600" kern="100" dirty="0">
              <a:effectLst/>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ECE9C1FE-F819-5626-D122-E8505D334588}"/>
              </a:ext>
            </a:extLst>
          </p:cNvPr>
          <p:cNvSpPr/>
          <p:nvPr/>
        </p:nvSpPr>
        <p:spPr>
          <a:xfrm rot="10800000" flipH="1" flipV="1">
            <a:off x="4320887" y="4183314"/>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4" name="矩形 3">
            <a:extLst>
              <a:ext uri="{FF2B5EF4-FFF2-40B4-BE49-F238E27FC236}">
                <a16:creationId xmlns:a16="http://schemas.microsoft.com/office/drawing/2014/main" id="{53482658-A098-3620-0A20-F433A1949D24}"/>
              </a:ext>
            </a:extLst>
          </p:cNvPr>
          <p:cNvSpPr/>
          <p:nvPr/>
        </p:nvSpPr>
        <p:spPr>
          <a:xfrm rot="10800000" flipH="1" flipV="1">
            <a:off x="4315700" y="4803961"/>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7" name="矩形 6">
            <a:extLst>
              <a:ext uri="{FF2B5EF4-FFF2-40B4-BE49-F238E27FC236}">
                <a16:creationId xmlns:a16="http://schemas.microsoft.com/office/drawing/2014/main" id="{216BA62C-B666-2FA5-0D08-44973616C006}"/>
              </a:ext>
            </a:extLst>
          </p:cNvPr>
          <p:cNvSpPr/>
          <p:nvPr/>
        </p:nvSpPr>
        <p:spPr>
          <a:xfrm rot="10800000" flipH="1" flipV="1">
            <a:off x="4315701" y="5382492"/>
            <a:ext cx="89185" cy="72081"/>
          </a:xfrm>
          <a:prstGeom prst="rect">
            <a:avLst/>
          </a:prstGeom>
          <a:solidFill>
            <a:srgbClr val="F5B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Bold"/>
              <a:ea typeface="思源黑体 CN Light"/>
              <a:cs typeface="+mn-cs"/>
            </a:endParaRPr>
          </a:p>
        </p:txBody>
      </p:sp>
      <p:sp>
        <p:nvSpPr>
          <p:cNvPr id="11" name="矩形 10">
            <a:extLst>
              <a:ext uri="{FF2B5EF4-FFF2-40B4-BE49-F238E27FC236}">
                <a16:creationId xmlns:a16="http://schemas.microsoft.com/office/drawing/2014/main" id="{DA4A9065-2D51-D3FA-9CFC-063773191210}"/>
              </a:ext>
            </a:extLst>
          </p:cNvPr>
          <p:cNvSpPr/>
          <p:nvPr>
            <p:custDataLst>
              <p:tags r:id="rId4"/>
            </p:custDataLst>
          </p:nvPr>
        </p:nvSpPr>
        <p:spPr>
          <a:xfrm>
            <a:off x="8608434" y="10400"/>
            <a:ext cx="1514219" cy="79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rPr>
              <a:t>Technology</a:t>
            </a:r>
          </a:p>
        </p:txBody>
      </p:sp>
    </p:spTree>
    <p:custDataLst>
      <p:tags r:id="rId1"/>
    </p:custDataLst>
    <p:extLst>
      <p:ext uri="{BB962C8B-B14F-4D97-AF65-F5344CB8AC3E}">
        <p14:creationId xmlns:p14="http://schemas.microsoft.com/office/powerpoint/2010/main" val="1080903763"/>
      </p:ext>
    </p:extLst>
  </p:cSld>
  <p:clrMapOvr>
    <a:masterClrMapping/>
  </p:clrMapOvr>
  <mc:AlternateContent xmlns:mc="http://schemas.openxmlformats.org/markup-compatibility/2006" xmlns:p14="http://schemas.microsoft.com/office/powerpoint/2010/main">
    <mc:Choice Requires="p14">
      <p:transition p14:dur="10" advTm="33126"/>
    </mc:Choice>
    <mc:Fallback xmlns="">
      <p:transition advTm="3312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5911dafb-fbcc-4436-bef1-b0f039e2350e"/>
  <p:tag name="COMMONDATA" val="eyJoZGlkIjoiODBhMjJlNTQxMDA2YzBmMDJmYWY4YmZhNjdhMzUzZGMifQ=="/>
</p:tagLst>
</file>

<file path=ppt/tags/tag10.xml><?xml version="1.0" encoding="utf-8"?>
<p:tagLst xmlns:a="http://schemas.openxmlformats.org/drawingml/2006/main" xmlns:r="http://schemas.openxmlformats.org/officeDocument/2006/relationships" xmlns:p="http://schemas.openxmlformats.org/presentationml/2006/main">
  <p:tag name="TIMING" val="|0.6|17.8"/>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TIMING" val="|0.6|17.8"/>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TIMING" val="|0.6|17.8"/>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IMING" val="|10.6"/>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TIMING" val="|0.6|17.8"/>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TIMING" val="|0.6|17.8"/>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9"/>
  <p:tag name="KSO_WM_UNIT_TYPE" val="m_h_a"/>
  <p:tag name="KSO_WM_UNIT_INDEX" val="1_1_1"/>
  <p:tag name="KSO_WM_UNIT_ID" val="diagram689_5*m_h_a*1_1_1"/>
  <p:tag name="KSO_WM_UNIT_CLEAR" val="1"/>
  <p:tag name="KSO_WM_UNIT_LAYERLEVEL" val="1_1_1"/>
  <p:tag name="KSO_WM_UNIT_VALUE" val="30"/>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TEXT_FILL_FORE_SCHEMECOLOR_INDEX" val="2"/>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8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5B802"/>
        </a:solidFill>
        <a:ln>
          <a:solidFill>
            <a:srgbClr val="548235"/>
          </a:solidFill>
        </a:ln>
      </a:spPr>
      <a:bodyPr rtlCol="0" anchor="ctr"/>
      <a:lstStyle>
        <a:defPPr algn="ctr">
          <a:defRPr>
            <a:solidFill>
              <a:srgbClr val="F5B80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4104</TotalTime>
  <Words>1276</Words>
  <Application>Microsoft Office PowerPoint</Application>
  <PresentationFormat>宽屏</PresentationFormat>
  <Paragraphs>249</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等线 Light</vt:lpstr>
      <vt:lpstr>思源黑体 CN Bold</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 Pengju</dc:creator>
  <cp:lastModifiedBy>！</cp:lastModifiedBy>
  <cp:revision>234</cp:revision>
  <dcterms:created xsi:type="dcterms:W3CDTF">2022-12-13T01:45:00Z</dcterms:created>
  <dcterms:modified xsi:type="dcterms:W3CDTF">2023-03-29T11:14:00Z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1149547FAF68489485BF345B5BFAF4A5</vt:lpwstr>
  </property>
  <property fmtid="{D5CDD505-2E9C-101B-9397-08002B2CF9AE}" pid="3" name="KSOProductBuildVer">
    <vt:lpwstr>2052-11.1.0.13703</vt:lpwstr>
  </property>
</Properties>
</file>