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handoutMasterIdLst>
    <p:handoutMasterId r:id="rId22"/>
  </p:handoutMasterIdLst>
  <p:sldIdLst>
    <p:sldId id="256" r:id="rId2"/>
    <p:sldId id="268" r:id="rId3"/>
    <p:sldId id="284" r:id="rId4"/>
    <p:sldId id="291" r:id="rId5"/>
    <p:sldId id="286" r:id="rId6"/>
    <p:sldId id="292" r:id="rId7"/>
    <p:sldId id="293" r:id="rId8"/>
    <p:sldId id="289" r:id="rId9"/>
    <p:sldId id="290" r:id="rId10"/>
    <p:sldId id="287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7D6E576-4955-4239-AF03-3CB0E46B8A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AAD157-1502-4D6B-ACFB-4C3DE9DF5D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598EC-F023-40FC-9C71-176B456C5E3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59D7E5-8B0B-4B41-AA3C-B0D33150CD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B2735-9FA8-47C9-9BE8-00127F783B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7BD6-5400-4D1F-B085-7DBBF46CE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5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17174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6621156-9F43-4F5E-8E26-D6C790FFB6D1}" type="datetimeFigureOut">
              <a:rPr lang="zh-CN" altLang="en-US" smtClean="0"/>
              <a:pPr/>
              <a:t>2021/10/22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9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0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4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3680" y="246767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6621156-9F43-4F5E-8E26-D6C790FFB6D1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31930D-05F7-42AE-AB31-C368CB37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FFA3-B3C4-495D-ABEC-9430E6FA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715323"/>
            <a:ext cx="9966960" cy="2926080"/>
          </a:xfrm>
        </p:spPr>
        <p:txBody>
          <a:bodyPr>
            <a:noAutofit/>
          </a:bodyPr>
          <a:lstStyle/>
          <a:p>
            <a:r>
              <a:rPr lang="zh-CN" altLang="en-US" sz="4800" cap="none" dirty="0"/>
              <a:t>热辐射角度纠正模拟</a:t>
            </a:r>
            <a:br>
              <a:rPr lang="en-US" altLang="zh-CN" sz="4800" cap="none" dirty="0"/>
            </a:br>
            <a:r>
              <a:rPr lang="zh-CN" altLang="en-US" sz="4800" cap="none" dirty="0"/>
              <a:t>内容汇总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B6383-434E-4017-8C80-315E005BB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898617"/>
            <a:ext cx="8767860" cy="1388165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滕沅建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2021.9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62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"/>
    </mc:Choice>
    <mc:Fallback xmlns="">
      <p:transition spd="slow" advTm="1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Questions &amp; TODOs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281910" y="1109279"/>
            <a:ext cx="6670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结果不够理想，角度纠正前后的</a:t>
            </a:r>
            <a:r>
              <a:rPr lang="en-US" altLang="zh-CN" dirty="0"/>
              <a:t>BT</a:t>
            </a:r>
            <a:r>
              <a:rPr lang="zh-CN" altLang="en-US" dirty="0"/>
              <a:t>与</a:t>
            </a:r>
            <a:r>
              <a:rPr lang="en-US" altLang="zh-CN" dirty="0"/>
              <a:t>LST</a:t>
            </a:r>
            <a:r>
              <a:rPr lang="zh-CN" altLang="en-US" dirty="0"/>
              <a:t>差异都很小（</a:t>
            </a:r>
            <a:r>
              <a:rPr lang="en-US" altLang="zh-CN" dirty="0"/>
              <a:t>0.1</a:t>
            </a:r>
            <a:r>
              <a:rPr lang="zh-CN" altLang="en-US" dirty="0"/>
              <a:t>以内）。因为根据</a:t>
            </a:r>
            <a:r>
              <a:rPr lang="en-US" altLang="zh-CN" dirty="0"/>
              <a:t>BRDF</a:t>
            </a:r>
            <a:r>
              <a:rPr lang="zh-CN" altLang="en-US" dirty="0"/>
              <a:t>计算的</a:t>
            </a:r>
            <a:r>
              <a:rPr lang="en-US" altLang="zh-CN" dirty="0"/>
              <a:t>FVC</a:t>
            </a:r>
            <a:r>
              <a:rPr lang="zh-CN" altLang="en-US" dirty="0"/>
              <a:t>随角度变化就小，模拟的</a:t>
            </a:r>
            <a:r>
              <a:rPr lang="en-US" altLang="zh-CN" dirty="0"/>
              <a:t>BT</a:t>
            </a:r>
            <a:r>
              <a:rPr lang="zh-CN" altLang="en-US" dirty="0"/>
              <a:t>随角度的变化完全来自</a:t>
            </a:r>
            <a:r>
              <a:rPr lang="en-US" altLang="zh-CN" dirty="0"/>
              <a:t>FVC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一幅</a:t>
            </a:r>
            <a:r>
              <a:rPr lang="en-US" altLang="zh-CN" dirty="0"/>
              <a:t>ASTER</a:t>
            </a:r>
            <a:r>
              <a:rPr lang="zh-CN" altLang="en-US" dirty="0"/>
              <a:t>影像内的</a:t>
            </a:r>
            <a:r>
              <a:rPr lang="en-US" altLang="zh-CN" dirty="0"/>
              <a:t>VZA</a:t>
            </a:r>
            <a:r>
              <a:rPr lang="zh-CN" altLang="en-US" dirty="0"/>
              <a:t>也就差几度，是否得到的随角度变化趋势不够明显？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A995C6-8CE6-4003-B2AE-DEDAD1C947D3}"/>
              </a:ext>
            </a:extLst>
          </p:cNvPr>
          <p:cNvSpPr txBox="1"/>
          <p:nvPr/>
        </p:nvSpPr>
        <p:spPr>
          <a:xfrm>
            <a:off x="1281909" y="3976704"/>
            <a:ext cx="6670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需要改进</a:t>
            </a:r>
            <a:r>
              <a:rPr lang="en-US" altLang="zh-CN" dirty="0"/>
              <a:t>FVC</a:t>
            </a:r>
            <a:r>
              <a:rPr lang="zh-CN" altLang="en-US" dirty="0"/>
              <a:t>的计算方式，从而获取更准确的</a:t>
            </a:r>
            <a:r>
              <a:rPr lang="en-US" altLang="zh-CN" dirty="0"/>
              <a:t>FVC</a:t>
            </a:r>
            <a:r>
              <a:rPr lang="zh-CN" altLang="en-US" dirty="0"/>
              <a:t>，随角度变化更明显</a:t>
            </a:r>
            <a:r>
              <a:rPr lang="en-US" altLang="zh-CN" dirty="0"/>
              <a:t>——</a:t>
            </a:r>
            <a:r>
              <a:rPr lang="zh-CN" altLang="en-US" dirty="0"/>
              <a:t>用间隙率公式计算</a:t>
            </a:r>
            <a:r>
              <a:rPr lang="en-US" altLang="zh-CN" dirty="0"/>
              <a:t>FVC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敏感性分析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间隙率公式中，各参数给</a:t>
            </a:r>
            <a:r>
              <a:rPr lang="en-US" altLang="zh-CN" dirty="0"/>
              <a:t>FVC</a:t>
            </a:r>
            <a:r>
              <a:rPr lang="zh-CN" altLang="en-US" dirty="0"/>
              <a:t>带来的影响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47360-B067-4415-BDB4-3644A80B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3" y="5308368"/>
            <a:ext cx="4379191" cy="7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overall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6315A9-7B73-44FF-9D24-5D834718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1" y="1929409"/>
            <a:ext cx="3998909" cy="2999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DC2EE9-47A8-4488-882C-7D4FDE808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74" y="1906301"/>
            <a:ext cx="3998909" cy="29991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3BD52B-6B90-4C2B-89F8-3512FE6F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858" y="1906302"/>
            <a:ext cx="3998908" cy="29991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0.5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8D15D1-8BDF-40F4-B3D6-950F5A04CD09}"/>
              </a:ext>
            </a:extLst>
          </p:cNvPr>
          <p:cNvSpPr txBox="1"/>
          <p:nvPr/>
        </p:nvSpPr>
        <p:spPr>
          <a:xfrm>
            <a:off x="9610166" y="108229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/pics/sensitivity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7D05C-E432-4FB9-A75A-F6466E1806BC}"/>
              </a:ext>
            </a:extLst>
          </p:cNvPr>
          <p:cNvSpPr txBox="1"/>
          <p:nvPr/>
        </p:nvSpPr>
        <p:spPr>
          <a:xfrm>
            <a:off x="194398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5650629" y="504492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9439603" y="502410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FB8261-41F8-4723-892E-C5080F50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5" y="1952519"/>
            <a:ext cx="3761701" cy="28212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22DDCB-20BC-46C4-B239-4FD43163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49" y="1952518"/>
            <a:ext cx="3761701" cy="28212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C1E4BA-5F9D-4A43-A4F9-FE4CAF83C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12" y="1952517"/>
            <a:ext cx="3761701" cy="2821276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A7300822-46CE-4D51-AC3E-F40193519982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5053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</a:t>
            </a:r>
            <a:r>
              <a:rPr lang="en-US" altLang="zh-CN" dirty="0"/>
              <a:t>LAI</a:t>
            </a:r>
            <a:r>
              <a:rPr lang="zh-CN" altLang="en-US" dirty="0"/>
              <a:t>，计算</a:t>
            </a:r>
            <a:r>
              <a:rPr lang="en-US" altLang="zh-CN" dirty="0"/>
              <a:t>FVC</a:t>
            </a:r>
            <a:r>
              <a:rPr lang="zh-CN" altLang="en-US" dirty="0"/>
              <a:t>的变化曲线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2D64F5-ED18-4B88-9B62-32BE3CE2B931}"/>
              </a:ext>
            </a:extLst>
          </p:cNvPr>
          <p:cNvSpPr txBox="1"/>
          <p:nvPr/>
        </p:nvSpPr>
        <p:spPr>
          <a:xfrm>
            <a:off x="2967367" y="518401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59688-AEE7-4025-95B5-B0F5205EADF8}"/>
              </a:ext>
            </a:extLst>
          </p:cNvPr>
          <p:cNvSpPr txBox="1"/>
          <p:nvPr/>
        </p:nvSpPr>
        <p:spPr>
          <a:xfrm>
            <a:off x="8117741" y="5173904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LAI = 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DCC08-D3CE-4494-BF66-00DF1AA4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1" y="1443744"/>
            <a:ext cx="4973547" cy="3730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6F5AEE-3951-4551-A555-72E82D049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3744"/>
            <a:ext cx="4973547" cy="373016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C8B6E6B2-92E3-4BA6-A4EE-FBD777D5AF39}"/>
              </a:ext>
            </a:extLst>
          </p:cNvPr>
          <p:cNvSpPr txBox="1">
            <a:spLocks/>
          </p:cNvSpPr>
          <p:nvPr/>
        </p:nvSpPr>
        <p:spPr>
          <a:xfrm>
            <a:off x="436291" y="389082"/>
            <a:ext cx="599221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Sensitivity analysis - overall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467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68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各参数对</a:t>
            </a:r>
            <a:r>
              <a:rPr lang="en-US" altLang="zh-CN" dirty="0"/>
              <a:t>FVC</a:t>
            </a:r>
            <a:r>
              <a:rPr lang="zh-CN" altLang="en-US" dirty="0"/>
              <a:t>都有明显影响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角度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总体</a:t>
            </a:r>
            <a:r>
              <a:rPr lang="en-US" altLang="zh-CN" dirty="0"/>
              <a:t>FVC</a:t>
            </a:r>
            <a:r>
              <a:rPr lang="zh-CN" altLang="en-US" dirty="0"/>
              <a:t>都随角度的增大而增大，在聚集指数小的情况下更明显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差异略大于</a:t>
            </a:r>
            <a:r>
              <a:rPr lang="en-US" altLang="zh-CN" dirty="0"/>
              <a:t>Liu</a:t>
            </a:r>
            <a:r>
              <a:rPr lang="zh-CN" altLang="en-US" dirty="0"/>
              <a:t>等（</a:t>
            </a:r>
            <a:r>
              <a:rPr lang="en-US" altLang="zh-CN" dirty="0"/>
              <a:t>2020</a:t>
            </a:r>
            <a:r>
              <a:rPr lang="zh-CN" altLang="en-US" dirty="0"/>
              <a:t>）中角度效应的影响（</a:t>
            </a:r>
            <a:r>
              <a:rPr lang="en-US" altLang="zh-CN" dirty="0"/>
              <a:t>LAI=3</a:t>
            </a:r>
            <a:r>
              <a:rPr lang="zh-CN" altLang="en-US" dirty="0"/>
              <a:t>时最大，</a:t>
            </a:r>
            <a:r>
              <a:rPr lang="en-US" altLang="zh-CN" dirty="0"/>
              <a:t>Q3</a:t>
            </a:r>
            <a:r>
              <a:rPr lang="zh-CN" altLang="en-US" dirty="0"/>
              <a:t>约</a:t>
            </a:r>
            <a:r>
              <a:rPr lang="en-US" altLang="zh-CN" dirty="0"/>
              <a:t>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聚集指数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随聚集指数的增大而增大，差异最高可达</a:t>
            </a:r>
            <a:r>
              <a:rPr lang="en-US" altLang="zh-CN" dirty="0"/>
              <a:t>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随</a:t>
            </a:r>
            <a:r>
              <a:rPr lang="en-US" altLang="zh-CN" dirty="0"/>
              <a:t>LAI</a:t>
            </a:r>
            <a:r>
              <a:rPr lang="zh-CN" altLang="en-US" dirty="0"/>
              <a:t>的增大而增大，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5900-91FB-413D-A821-C07D8B9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875" y="2109163"/>
            <a:ext cx="4645891" cy="15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4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</a:t>
            </a:r>
            <a:r>
              <a:rPr lang="en-US" altLang="zh-CN" dirty="0"/>
              <a:t>Liu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）中的模拟类似，探究角度对</a:t>
            </a:r>
            <a:r>
              <a:rPr lang="en-US" altLang="zh-CN" dirty="0"/>
              <a:t>FVC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箱线图：不同</a:t>
            </a:r>
            <a:r>
              <a:rPr lang="en-US" altLang="zh-CN" dirty="0"/>
              <a:t>LAI</a:t>
            </a:r>
            <a:r>
              <a:rPr lang="zh-CN" altLang="en-US" dirty="0"/>
              <a:t>下，各种</a:t>
            </a:r>
            <a:r>
              <a:rPr lang="en-US" altLang="zh-CN" dirty="0"/>
              <a:t>Ω</a:t>
            </a:r>
            <a:r>
              <a:rPr lang="zh-CN" altLang="en-US" dirty="0"/>
              <a:t>参数值对应的</a:t>
            </a:r>
            <a:r>
              <a:rPr lang="en-US" altLang="zh-CN" dirty="0"/>
              <a:t>0</a:t>
            </a:r>
            <a:r>
              <a:rPr lang="zh-CN" altLang="en-US" dirty="0"/>
              <a:t>度与</a:t>
            </a:r>
            <a:r>
              <a:rPr lang="en-US" altLang="zh-CN" dirty="0"/>
              <a:t>60</a:t>
            </a:r>
            <a:r>
              <a:rPr lang="zh-CN" altLang="en-US" dirty="0"/>
              <a:t>度</a:t>
            </a:r>
            <a:r>
              <a:rPr lang="en-US" altLang="zh-CN" dirty="0"/>
              <a:t>FVC</a:t>
            </a:r>
            <a:r>
              <a:rPr lang="zh-CN" altLang="en-US" dirty="0"/>
              <a:t>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由于只考虑</a:t>
            </a:r>
            <a:r>
              <a:rPr lang="en-US" altLang="zh-CN" dirty="0"/>
              <a:t>60</a:t>
            </a:r>
            <a:r>
              <a:rPr lang="zh-CN" altLang="en-US" dirty="0"/>
              <a:t>度而不是各种角度综合，得到的</a:t>
            </a:r>
            <a:r>
              <a:rPr lang="en-US" altLang="zh-CN" dirty="0"/>
              <a:t>FVC</a:t>
            </a:r>
            <a:r>
              <a:rPr lang="zh-CN" altLang="en-US" dirty="0"/>
              <a:t>差异更大，在</a:t>
            </a:r>
            <a:r>
              <a:rPr lang="en-US" altLang="zh-CN" dirty="0"/>
              <a:t>LAI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与</a:t>
            </a:r>
            <a:r>
              <a:rPr lang="en-US" altLang="zh-CN" dirty="0"/>
              <a:t>3</a:t>
            </a:r>
            <a:r>
              <a:rPr lang="zh-CN" altLang="en-US" dirty="0"/>
              <a:t>时基本大于</a:t>
            </a:r>
            <a:r>
              <a:rPr lang="en-US" altLang="zh-CN" dirty="0"/>
              <a:t>0.2</a:t>
            </a:r>
            <a:r>
              <a:rPr lang="zh-CN" altLang="en-US" dirty="0"/>
              <a:t>，但也没有超过</a:t>
            </a:r>
            <a:r>
              <a:rPr lang="en-US" altLang="zh-CN" dirty="0"/>
              <a:t>0.25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这种模拟并不准确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Ω</a:t>
            </a:r>
            <a:r>
              <a:rPr lang="zh-CN" altLang="en-US" dirty="0"/>
              <a:t>分布并不是均匀分布，与地表类型等有关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真实的</a:t>
            </a:r>
            <a:r>
              <a:rPr lang="en-US" altLang="zh-CN" dirty="0"/>
              <a:t>G</a:t>
            </a:r>
            <a:r>
              <a:rPr lang="zh-CN" altLang="en-US" dirty="0"/>
              <a:t>值并不是定值</a:t>
            </a:r>
            <a:r>
              <a:rPr lang="en-US" altLang="zh-CN" dirty="0"/>
              <a:t>0.5</a:t>
            </a:r>
            <a:r>
              <a:rPr lang="zh-CN" altLang="en-US" dirty="0"/>
              <a:t>，与角度、叶片分布等多个因素有关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080D1-FEFB-4404-B953-1F67A236B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r="7339"/>
          <a:stretch/>
        </p:blipFill>
        <p:spPr>
          <a:xfrm>
            <a:off x="6853381" y="1847943"/>
            <a:ext cx="4500053" cy="3315853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Sensitivity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505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2021.10.17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8" y="1109279"/>
            <a:ext cx="5340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遥感估算方法估算方法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vegetation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sub-pixel unmixing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linear spectral 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FVC</a:t>
            </a:r>
            <a:r>
              <a:rPr lang="zh-CN" altLang="en-US" dirty="0"/>
              <a:t>产品？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MuSyQ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GEOV1/V2/V3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GLASS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5636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2021.10.18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方法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平均植被</a:t>
            </a:r>
            <a:r>
              <a:rPr lang="en-US" altLang="zh-CN" dirty="0"/>
              <a:t>/</a:t>
            </a:r>
            <a:r>
              <a:rPr lang="zh-CN" altLang="en-US" dirty="0"/>
              <a:t>土壤温度的计算：用</a:t>
            </a:r>
            <a:r>
              <a:rPr lang="en-US" altLang="zh-CN" dirty="0"/>
              <a:t>ASTER FVC</a:t>
            </a:r>
            <a:r>
              <a:rPr lang="zh-CN" altLang="en-US" dirty="0"/>
              <a:t>数据，结合响应函数反算</a:t>
            </a:r>
            <a:r>
              <a:rPr lang="en-US" altLang="zh-CN" dirty="0"/>
              <a:t>MODIS</a:t>
            </a:r>
            <a:r>
              <a:rPr lang="zh-CN" altLang="en-US" dirty="0"/>
              <a:t>像元的</a:t>
            </a:r>
            <a:r>
              <a:rPr lang="en-US" altLang="zh-CN" dirty="0"/>
              <a:t>Ts</a:t>
            </a:r>
            <a:r>
              <a:rPr lang="zh-CN" altLang="en-US" dirty="0"/>
              <a:t>、</a:t>
            </a:r>
            <a:r>
              <a:rPr lang="en-US" altLang="zh-CN" dirty="0"/>
              <a:t>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</a:t>
            </a:r>
            <a:r>
              <a:rPr lang="en-US" altLang="zh-CN" dirty="0"/>
              <a:t>ASTER</a:t>
            </a:r>
            <a:r>
              <a:rPr lang="zh-CN" altLang="en-US" dirty="0"/>
              <a:t>发射率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考虑聚集指数随角度的变化（直接取</a:t>
            </a:r>
            <a:r>
              <a:rPr lang="en-US" altLang="zh-CN" dirty="0"/>
              <a:t>1</a:t>
            </a:r>
            <a:r>
              <a:rPr lang="zh-CN" altLang="en-US" dirty="0"/>
              <a:t>是否可行？）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LiMing</a:t>
            </a:r>
            <a:r>
              <a:rPr lang="en-US" altLang="zh-CN" dirty="0"/>
              <a:t> He</a:t>
            </a:r>
            <a:r>
              <a:rPr lang="zh-CN" altLang="en-US" dirty="0"/>
              <a:t>，聚集指数全球产品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ASTER</a:t>
            </a:r>
            <a:r>
              <a:rPr lang="zh-CN" altLang="en-US" dirty="0"/>
              <a:t>影像对应</a:t>
            </a:r>
            <a:r>
              <a:rPr lang="en-US" altLang="zh-CN" dirty="0"/>
              <a:t>MODIS</a:t>
            </a:r>
            <a:r>
              <a:rPr lang="zh-CN" altLang="en-US" dirty="0"/>
              <a:t>大角度的数据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考虑水分胁迫问题，使用更多区域的数据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根河、张掖、杨陵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结果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</a:t>
            </a:r>
            <a:r>
              <a:rPr lang="en-US" altLang="zh-CN" dirty="0"/>
              <a:t>FVC</a:t>
            </a:r>
            <a:r>
              <a:rPr lang="zh-CN" altLang="en-US" dirty="0"/>
              <a:t>分级计算差异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计算相对</a:t>
            </a:r>
            <a:r>
              <a:rPr lang="en-US" altLang="zh-CN" dirty="0"/>
              <a:t>FVC</a:t>
            </a:r>
            <a:r>
              <a:rPr lang="zh-CN" altLang="en-US" dirty="0"/>
              <a:t>差，而非绝对差异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zh-CN" altLang="en-US" sz="3200" dirty="0"/>
              <a:t>组会建议</a:t>
            </a:r>
          </a:p>
        </p:txBody>
      </p:sp>
    </p:spTree>
    <p:extLst>
      <p:ext uri="{BB962C8B-B14F-4D97-AF65-F5344CB8AC3E}">
        <p14:creationId xmlns:p14="http://schemas.microsoft.com/office/powerpoint/2010/main" val="81352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4947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直接使用</a:t>
            </a:r>
            <a:r>
              <a:rPr lang="en-US" altLang="zh-CN" sz="1600" dirty="0"/>
              <a:t>FVC</a:t>
            </a:r>
            <a:r>
              <a:rPr lang="zh-CN" altLang="en-US" sz="1600" dirty="0"/>
              <a:t>产品：不可行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无法建立与角度的关系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/>
              <a:t>间隙率模型计算</a:t>
            </a:r>
            <a:r>
              <a:rPr lang="en-US" altLang="zh-CN" sz="1600" b="1" dirty="0"/>
              <a:t>FVC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先不考虑</a:t>
            </a:r>
            <a:r>
              <a:rPr lang="en-US" altLang="zh-CN" sz="1600" dirty="0"/>
              <a:t>G</a:t>
            </a:r>
            <a:r>
              <a:rPr lang="zh-CN" altLang="en-US" sz="1600" dirty="0"/>
              <a:t>的复杂函数，看看结果</a:t>
            </a:r>
            <a:r>
              <a:rPr lang="en-US" altLang="zh-CN" sz="1600" dirty="0"/>
              <a:t>【</a:t>
            </a:r>
            <a:r>
              <a:rPr lang="zh-CN" altLang="en-US" sz="1600" dirty="0"/>
              <a:t>后续可加入具体函数？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CI</a:t>
            </a:r>
            <a:r>
              <a:rPr lang="zh-CN" altLang="en-US" sz="1600" dirty="0"/>
              <a:t>使用相关产品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strike="sngStrike" dirty="0"/>
              <a:t>CI</a:t>
            </a:r>
            <a:r>
              <a:rPr lang="zh-CN" altLang="en-US" sz="1600" strike="sngStrike" dirty="0"/>
              <a:t>与</a:t>
            </a:r>
            <a:r>
              <a:rPr lang="en-US" altLang="zh-CN" sz="1600" strike="sngStrike" dirty="0"/>
              <a:t>VZA</a:t>
            </a:r>
            <a:r>
              <a:rPr lang="zh-CN" altLang="en-US" sz="1600" strike="sngStrike" dirty="0"/>
              <a:t>关系不大，但与</a:t>
            </a:r>
            <a:r>
              <a:rPr lang="en-US" altLang="zh-CN" sz="1600" strike="sngStrike" dirty="0"/>
              <a:t>SZA</a:t>
            </a:r>
            <a:r>
              <a:rPr lang="zh-CN" altLang="en-US" sz="1600" strike="sngStrike" dirty="0"/>
              <a:t>有关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【</a:t>
            </a:r>
            <a:r>
              <a:rPr lang="zh-CN" altLang="en-US" sz="1600" strike="sngStrike" dirty="0">
                <a:solidFill>
                  <a:srgbClr val="FF0000"/>
                </a:solidFill>
              </a:rPr>
              <a:t>待细读</a:t>
            </a:r>
            <a:r>
              <a:rPr lang="en-US" altLang="zh-CN" sz="1600" strike="sngStrike" dirty="0">
                <a:solidFill>
                  <a:srgbClr val="FF0000"/>
                </a:solidFill>
              </a:rPr>
              <a:t>】</a:t>
            </a:r>
            <a:endParaRPr lang="en-US" altLang="zh-CN" sz="1600" dirty="0"/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不足：综合了各种</a:t>
            </a:r>
            <a:r>
              <a:rPr lang="en-US" altLang="zh-CN" sz="1600" dirty="0"/>
              <a:t>SZA</a:t>
            </a:r>
            <a:r>
              <a:rPr lang="zh-CN" altLang="en-US" sz="1600" dirty="0"/>
              <a:t>得到计算结果，不够精确</a:t>
            </a:r>
            <a:r>
              <a:rPr lang="en-US" altLang="zh-CN" sz="1600" dirty="0"/>
              <a:t>【</a:t>
            </a:r>
            <a:r>
              <a:rPr lang="zh-CN" altLang="en-US" sz="1600" dirty="0"/>
              <a:t>具体分析？</a:t>
            </a:r>
            <a:r>
              <a:rPr lang="en-US" altLang="zh-CN" sz="1600" dirty="0"/>
              <a:t>】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G=0.5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LAI</a:t>
            </a:r>
            <a:r>
              <a:rPr lang="zh-CN" altLang="en-US" sz="1600" dirty="0"/>
              <a:t>使用</a:t>
            </a:r>
            <a:r>
              <a:rPr lang="en-US" altLang="zh-CN" sz="1600" dirty="0"/>
              <a:t>MODIS</a:t>
            </a:r>
            <a:r>
              <a:rPr lang="zh-CN" altLang="en-US" sz="1600" dirty="0"/>
              <a:t>产品</a:t>
            </a:r>
            <a:endParaRPr lang="en-US" altLang="zh-CN" sz="16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间隙率模型中的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P(θ)</a:t>
            </a:r>
            <a:r>
              <a:rPr lang="zh-CN" altLang="en-US" sz="1600" dirty="0"/>
              <a:t>：本身没有</a:t>
            </a:r>
            <a:r>
              <a:rPr lang="en-US" altLang="zh-CN" sz="1600" dirty="0"/>
              <a:t>SZA</a:t>
            </a:r>
            <a:r>
              <a:rPr lang="zh-CN" altLang="en-US" sz="1600" dirty="0"/>
              <a:t>与</a:t>
            </a:r>
            <a:r>
              <a:rPr lang="en-US" altLang="zh-CN" sz="1600" dirty="0"/>
              <a:t>VZA</a:t>
            </a:r>
            <a:r>
              <a:rPr lang="zh-CN" altLang="en-US" sz="1600" dirty="0"/>
              <a:t>的区别，表示的是某一方向的间隙率， 入射光到地面的概率 与 地面经过冠层出射的概率 意义相同。在本研究的应用中应是</a:t>
            </a:r>
            <a:r>
              <a:rPr lang="en-US" altLang="zh-CN" sz="1600" dirty="0"/>
              <a:t>VZA</a:t>
            </a:r>
            <a:r>
              <a:rPr lang="zh-CN" altLang="en-US" sz="1600" dirty="0"/>
              <a:t>（传感器观测角度的间隙率）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G(θ)</a:t>
            </a:r>
            <a:r>
              <a:rPr lang="zh-CN" altLang="en-US" sz="1600" dirty="0"/>
              <a:t>：</a:t>
            </a:r>
            <a:r>
              <a:rPr lang="en-US" altLang="zh-CN" sz="1600" dirty="0"/>
              <a:t>ditto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Ω</a:t>
            </a:r>
            <a:r>
              <a:rPr lang="zh-CN" altLang="en-US" sz="1600" dirty="0"/>
              <a:t>：本身与角度无关，是植被冠层自身的特征，只是可以利用</a:t>
            </a:r>
            <a:r>
              <a:rPr lang="en-US" altLang="zh-CN" sz="1600" dirty="0"/>
              <a:t>hotspot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darkspot</a:t>
            </a:r>
            <a:r>
              <a:rPr lang="zh-CN" altLang="en-US" sz="1600" dirty="0"/>
              <a:t>来计算</a:t>
            </a:r>
            <a:r>
              <a:rPr lang="en-US" altLang="zh-CN" sz="1600" dirty="0"/>
              <a:t>Ω</a:t>
            </a:r>
            <a:r>
              <a:rPr lang="zh-CN" altLang="en-US" sz="1600" dirty="0"/>
              <a:t>？总之可以计算各种角度综合的</a:t>
            </a:r>
            <a:r>
              <a:rPr lang="en-US" altLang="zh-CN" sz="1600" dirty="0"/>
              <a:t>CI</a:t>
            </a:r>
            <a:r>
              <a:rPr lang="zh-CN" altLang="en-US" sz="1600" dirty="0"/>
              <a:t>，避免角度的影响，一个冠层得到一个值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Method Analysis - FVC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CE38D3-6680-4188-9473-6CA41BB8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70" y="1222151"/>
            <a:ext cx="2852750" cy="6214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D661E3-61F6-4737-961E-97D176CC5565}"/>
              </a:ext>
            </a:extLst>
          </p:cNvPr>
          <p:cNvSpPr txBox="1"/>
          <p:nvPr/>
        </p:nvSpPr>
        <p:spPr>
          <a:xfrm>
            <a:off x="8604504" y="2028267"/>
            <a:ext cx="31392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</a:t>
            </a:r>
            <a:r>
              <a:rPr lang="zh-CN" altLang="en-US" sz="1400" dirty="0"/>
              <a:t>：取决于叶子取向概率分布函数，为单位体积内叶面积向</a:t>
            </a:r>
            <a:r>
              <a:rPr lang="en-US" altLang="zh-CN" sz="1400" dirty="0"/>
              <a:t>θ</a:t>
            </a:r>
            <a:r>
              <a:rPr lang="zh-CN" altLang="en-US" sz="1400" dirty="0"/>
              <a:t>的垂直面的投影面积比例</a:t>
            </a:r>
            <a:endParaRPr lang="en-US" altLang="zh-CN" sz="1400" dirty="0"/>
          </a:p>
          <a:p>
            <a:r>
              <a:rPr lang="en-US" altLang="zh-CN" sz="1400" dirty="0"/>
              <a:t>Ω</a:t>
            </a:r>
            <a:r>
              <a:rPr lang="zh-CN" altLang="en-US" sz="1400" dirty="0"/>
              <a:t>：取决于</a:t>
            </a:r>
            <a:r>
              <a:rPr lang="en-US" altLang="zh-CN" sz="1400" dirty="0"/>
              <a:t>spatial distribution pattern of leaves</a:t>
            </a:r>
            <a:r>
              <a:rPr lang="zh-CN" altLang="en-US" sz="1400" dirty="0"/>
              <a:t>，聚集指数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0834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9610166" y="73994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2021.10.25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161837" y="1109279"/>
            <a:ext cx="7695835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新数据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MODIS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MOD43</a:t>
            </a:r>
            <a:endParaRPr lang="en-US" altLang="zh-CN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ASTER</a:t>
            </a:r>
            <a:endParaRPr lang="zh-CN" altLang="en-US" sz="16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25222F2F-C9A2-409F-A0C2-70BECF8B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1" y="389082"/>
            <a:ext cx="5992217" cy="535531"/>
          </a:xfrm>
        </p:spPr>
        <p:txBody>
          <a:bodyPr wrap="square">
            <a:spAutoFit/>
          </a:bodyPr>
          <a:lstStyle/>
          <a:p>
            <a:r>
              <a:rPr lang="en-US" altLang="zh-CN" sz="3200" dirty="0"/>
              <a:t>Procedure 2.0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399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93DB-6F7E-40F6-BEE0-2DD3BA44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283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dirty="0"/>
              <a:t>Contents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CB051-892C-471F-B101-7F85D989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4590" y="1905317"/>
            <a:ext cx="7749986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sz="3200" dirty="0"/>
              <a:t>1	Simulation  procedure 1.0 (2021.8)</a:t>
            </a:r>
          </a:p>
          <a:p>
            <a:pPr marL="45720" indent="0">
              <a:buNone/>
            </a:pPr>
            <a:r>
              <a:rPr lang="en-US" altLang="zh-CN" sz="3200" dirty="0"/>
              <a:t>2	Sensitivity analysis (2021.10)</a:t>
            </a:r>
            <a:endParaRPr lang="en-US" altLang="zh-CN" sz="2400" dirty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3	Simulation procedure 2.0 (2021.10)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 sz="3200" dirty="0"/>
              <a:t>4	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9933589D-68BB-4967-AED7-3B874E35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02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FC132-2164-4FC0-89F2-D6483A307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28176"/>
            <a:ext cx="9872871" cy="12827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altLang="zh-CN" sz="8000" b="1" dirty="0">
                <a:latin typeface="+mj-lt"/>
              </a:rPr>
              <a:t>THANK  YOU!</a:t>
            </a:r>
            <a:endParaRPr lang="zh-CN" altLang="en-US" sz="8000" b="1" dirty="0">
              <a:latin typeface="+mj-lt"/>
            </a:endParaRP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2DBEF445-66F5-4498-89E6-C2E89BD5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Procedure - Simulation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05387-98BF-45AB-AF2B-C5D661CF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55760"/>
          <a:stretch/>
        </p:blipFill>
        <p:spPr>
          <a:xfrm>
            <a:off x="1346521" y="1109438"/>
            <a:ext cx="9744144" cy="46391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52BC9A-3112-4083-A541-9438DE34274D}"/>
              </a:ext>
            </a:extLst>
          </p:cNvPr>
          <p:cNvSpPr txBox="1"/>
          <p:nvPr/>
        </p:nvSpPr>
        <p:spPr>
          <a:xfrm>
            <a:off x="8084457" y="5552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2021.8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8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02232" y="1061916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有效像元提取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22032-D2C7-4688-BB53-5D66D751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5673" r="8394" b="9448"/>
          <a:stretch/>
        </p:blipFill>
        <p:spPr>
          <a:xfrm>
            <a:off x="1002232" y="1697882"/>
            <a:ext cx="4807819" cy="3768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D2D0D-33F3-4441-8D28-F59B8188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19" y="2500989"/>
            <a:ext cx="4400284" cy="26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67AB6CA-537B-44EC-9E88-1F455F0A1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 r="7267"/>
          <a:stretch/>
        </p:blipFill>
        <p:spPr>
          <a:xfrm>
            <a:off x="1307737" y="1347500"/>
            <a:ext cx="5032671" cy="3702105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Radiance-FVC space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42946C-BFBB-4CDB-8005-208AC1232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56" y="1132114"/>
            <a:ext cx="5076677" cy="38075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350055-9111-4C31-BFCA-EE404BA67CDC}"/>
              </a:ext>
            </a:extLst>
          </p:cNvPr>
          <p:cNvSpPr txBox="1"/>
          <p:nvPr/>
        </p:nvSpPr>
        <p:spPr>
          <a:xfrm>
            <a:off x="7953789" y="4939622"/>
            <a:ext cx="21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pixels 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VZA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56A6F8-4C6F-4D5E-BD69-270D9C8AB29F}"/>
              </a:ext>
            </a:extLst>
          </p:cNvPr>
          <p:cNvSpPr txBox="1"/>
          <p:nvPr/>
        </p:nvSpPr>
        <p:spPr>
          <a:xfrm>
            <a:off x="3053899" y="494535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constructed 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74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067356" y="1311248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模拟</a:t>
            </a:r>
            <a:r>
              <a:rPr lang="en-US" altLang="zh-CN" sz="2000" dirty="0"/>
              <a:t>/</a:t>
            </a:r>
            <a:r>
              <a:rPr lang="zh-CN" altLang="en-US" sz="2000" dirty="0"/>
              <a:t>特征空间计算得到的辐亮度对比</a:t>
            </a:r>
            <a:endParaRPr lang="en-US" altLang="zh-CN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2A033C-1A83-461C-A805-46C323AC844D}"/>
              </a:ext>
            </a:extLst>
          </p:cNvPr>
          <p:cNvGraphicFramePr>
            <a:graphicFrameLocks noGrp="1"/>
          </p:cNvGraphicFramePr>
          <p:nvPr/>
        </p:nvGraphicFramePr>
        <p:xfrm>
          <a:off x="1800518" y="2196546"/>
          <a:ext cx="8125056" cy="289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403">
                  <a:extLst>
                    <a:ext uri="{9D8B030D-6E8A-4147-A177-3AD203B41FA5}">
                      <a16:colId xmlns:a16="http://schemas.microsoft.com/office/drawing/2014/main" val="1593770589"/>
                    </a:ext>
                  </a:extLst>
                </a:gridCol>
                <a:gridCol w="2237315">
                  <a:extLst>
                    <a:ext uri="{9D8B030D-6E8A-4147-A177-3AD203B41FA5}">
                      <a16:colId xmlns:a16="http://schemas.microsoft.com/office/drawing/2014/main" val="3281691524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3563335918"/>
                    </a:ext>
                  </a:extLst>
                </a:gridCol>
                <a:gridCol w="2382052">
                  <a:extLst>
                    <a:ext uri="{9D8B030D-6E8A-4147-A177-3AD203B41FA5}">
                      <a16:colId xmlns:a16="http://schemas.microsoft.com/office/drawing/2014/main" val="3271554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vs. space)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nadir  vs. original)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Diff_RMSE</a:t>
                      </a:r>
                      <a:r>
                        <a:rPr lang="en-US" altLang="zh-CN" dirty="0"/>
                        <a:t> (simulated original vs. space)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891171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541168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0828_2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0.0601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7684"/>
                  </a:ext>
                </a:extLst>
              </a:tr>
              <a:tr h="6596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0904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0.0592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111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4D14405-1E8F-4E74-8E10-117255D85D29}"/>
              </a:ext>
            </a:extLst>
          </p:cNvPr>
          <p:cNvSpPr txBox="1"/>
          <p:nvPr/>
        </p:nvSpPr>
        <p:spPr>
          <a:xfrm>
            <a:off x="6451024" y="1163580"/>
            <a:ext cx="5066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among data from three sources: </a:t>
            </a:r>
          </a:p>
          <a:p>
            <a:r>
              <a:rPr lang="en-US" altLang="zh-CN" dirty="0"/>
              <a:t>simulated nadir, simulated original, nadir from space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BBAE28-4B88-417B-B3ED-645B15C258FA}"/>
              </a:ext>
            </a:extLst>
          </p:cNvPr>
          <p:cNvSpPr txBox="1"/>
          <p:nvPr/>
        </p:nvSpPr>
        <p:spPr>
          <a:xfrm>
            <a:off x="3329685" y="5457635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notable difference, not ideal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9C227-46AF-4394-86E8-E04C413FE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1" t="23069" r="30054" b="39930"/>
          <a:stretch/>
        </p:blipFill>
        <p:spPr>
          <a:xfrm>
            <a:off x="814252" y="1952517"/>
            <a:ext cx="3294743" cy="2537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5F0688-4CD2-48D2-AA00-C50ABBF66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21199" r="31263" b="41799"/>
          <a:stretch/>
        </p:blipFill>
        <p:spPr>
          <a:xfrm>
            <a:off x="3905798" y="1922194"/>
            <a:ext cx="3294743" cy="25375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897879" y="4392511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5061995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4F5052-413E-4803-B76C-8AF87629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41" y="1577302"/>
            <a:ext cx="4651480" cy="34886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2BDC68-BF04-4154-9A2C-A687B9532B90}"/>
              </a:ext>
            </a:extLst>
          </p:cNvPr>
          <p:cNvSpPr txBox="1"/>
          <p:nvPr/>
        </p:nvSpPr>
        <p:spPr>
          <a:xfrm>
            <a:off x="1485110" y="5002253"/>
            <a:ext cx="506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difference of BT and LST after angular correction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3ED173-FDBC-4579-BF5A-FD1C5623D8B3}"/>
              </a:ext>
            </a:extLst>
          </p:cNvPr>
          <p:cNvSpPr txBox="1"/>
          <p:nvPr/>
        </p:nvSpPr>
        <p:spPr>
          <a:xfrm>
            <a:off x="9037208" y="5219480"/>
            <a:ext cx="132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 RMSE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29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4511440" y="472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0828_2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629211" y="3368137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70370" y="3470709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6F84AC-60A2-4B66-9321-E4E4EEDE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892" r="26540" b="41799"/>
          <a:stretch/>
        </p:blipFill>
        <p:spPr>
          <a:xfrm>
            <a:off x="341181" y="938102"/>
            <a:ext cx="3722065" cy="23529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352997-3101-4193-B42C-259AEBE92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4" t="23000" r="26540" b="39132"/>
          <a:stretch/>
        </p:blipFill>
        <p:spPr>
          <a:xfrm>
            <a:off x="3739935" y="890004"/>
            <a:ext cx="3722066" cy="25970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81C760-A338-4431-AE9C-93052BBF8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89" y="536972"/>
            <a:ext cx="4469419" cy="33520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E3102E-AC8A-44ED-A5D1-DF00CBB0D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370" y="3963726"/>
            <a:ext cx="3810000" cy="24288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B4AE23-406C-4619-A360-E68139B99496}"/>
              </a:ext>
            </a:extLst>
          </p:cNvPr>
          <p:cNvSpPr txBox="1"/>
          <p:nvPr/>
        </p:nvSpPr>
        <p:spPr>
          <a:xfrm>
            <a:off x="5858744" y="559866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FVC</a:t>
            </a:r>
            <a:r>
              <a:rPr lang="zh-CN" altLang="en-US" dirty="0"/>
              <a:t>角度纠正前后变化</a:t>
            </a:r>
          </a:p>
        </p:txBody>
      </p:sp>
    </p:spTree>
    <p:extLst>
      <p:ext uri="{BB962C8B-B14F-4D97-AF65-F5344CB8AC3E}">
        <p14:creationId xmlns:p14="http://schemas.microsoft.com/office/powerpoint/2010/main" val="12020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29FBD0-0468-4686-9B4A-69FF0A56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06" y="1269188"/>
            <a:ext cx="4804603" cy="3603452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CCF0D57-98B1-47B5-8767-B2C0528F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92" y="389082"/>
            <a:ext cx="4513730" cy="535531"/>
          </a:xfrm>
        </p:spPr>
        <p:txBody>
          <a:bodyPr>
            <a:spAutoFit/>
          </a:bodyPr>
          <a:lstStyle/>
          <a:p>
            <a:r>
              <a:rPr lang="en-US" altLang="zh-CN" sz="3200" dirty="0"/>
              <a:t>Simulation Result</a:t>
            </a:r>
            <a:endParaRPr lang="zh-CN" altLang="en-US" sz="3200" dirty="0"/>
          </a:p>
        </p:txBody>
      </p:sp>
      <p:sp>
        <p:nvSpPr>
          <p:cNvPr id="21" name="灯片编号占位符 2">
            <a:extLst>
              <a:ext uri="{FF2B5EF4-FFF2-40B4-BE49-F238E27FC236}">
                <a16:creationId xmlns:a16="http://schemas.microsoft.com/office/drawing/2014/main" id="{C4836DD0-0F57-4CA4-88FD-43E44548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166" y="6210039"/>
            <a:ext cx="2133600" cy="365125"/>
          </a:xfrm>
        </p:spPr>
        <p:txBody>
          <a:bodyPr/>
          <a:lstStyle/>
          <a:p>
            <a:fld id="{1303B071-C02B-492C-A74C-891EA5A07E56}" type="slidenum"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7BD634-ABDE-4406-A636-398471D055C2}"/>
              </a:ext>
            </a:extLst>
          </p:cNvPr>
          <p:cNvSpPr/>
          <p:nvPr/>
        </p:nvSpPr>
        <p:spPr>
          <a:xfrm>
            <a:off x="1485110" y="1453854"/>
            <a:ext cx="8542810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DA8A23-1D90-4728-A77B-14ED2190BACA}"/>
              </a:ext>
            </a:extLst>
          </p:cNvPr>
          <p:cNvSpPr txBox="1"/>
          <p:nvPr/>
        </p:nvSpPr>
        <p:spPr>
          <a:xfrm>
            <a:off x="856342" y="1269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0906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E59AEE-B512-435E-B099-339571550E91}"/>
              </a:ext>
            </a:extLst>
          </p:cNvPr>
          <p:cNvSpPr txBox="1"/>
          <p:nvPr/>
        </p:nvSpPr>
        <p:spPr>
          <a:xfrm>
            <a:off x="1708687" y="428318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BT_diff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1DD89E-6265-4F1C-A1FC-C92E37C9C16B}"/>
              </a:ext>
            </a:extLst>
          </p:cNvPr>
          <p:cNvSpPr txBox="1"/>
          <p:nvPr/>
        </p:nvSpPr>
        <p:spPr>
          <a:xfrm>
            <a:off x="4960397" y="443475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LST_diff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502D-97F7-425E-A22B-1C2A0F9F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6" t="23892" r="27234" b="41164"/>
          <a:stretch/>
        </p:blipFill>
        <p:spPr>
          <a:xfrm>
            <a:off x="595086" y="1823186"/>
            <a:ext cx="3556000" cy="23964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5A678-D701-40BA-BB32-E4EE87831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23892" r="28040" b="41164"/>
          <a:stretch/>
        </p:blipFill>
        <p:spPr>
          <a:xfrm>
            <a:off x="3791116" y="1978846"/>
            <a:ext cx="3556001" cy="239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66900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orbe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37634</TotalTime>
  <Words>923</Words>
  <Application>Microsoft Office PowerPoint</Application>
  <PresentationFormat>宽屏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热辐射角度纠正模拟 内容汇总</vt:lpstr>
      <vt:lpstr>Contents</vt:lpstr>
      <vt:lpstr>Procedure - Simulation</vt:lpstr>
      <vt:lpstr>Simulation Result</vt:lpstr>
      <vt:lpstr>Radiance-FVC space</vt:lpstr>
      <vt:lpstr>Simulation Result</vt:lpstr>
      <vt:lpstr>Simulation Result</vt:lpstr>
      <vt:lpstr>Simulation Result</vt:lpstr>
      <vt:lpstr>Simulation Result</vt:lpstr>
      <vt:lpstr>Questions &amp; TODOs</vt:lpstr>
      <vt:lpstr>Sensitivity analysis - overall</vt:lpstr>
      <vt:lpstr>PowerPoint 演示文稿</vt:lpstr>
      <vt:lpstr>PowerPoint 演示文稿</vt:lpstr>
      <vt:lpstr>Analysis</vt:lpstr>
      <vt:lpstr>Sensitivity analysis - FVC</vt:lpstr>
      <vt:lpstr>Method analysis - FVC</vt:lpstr>
      <vt:lpstr>组会建议</vt:lpstr>
      <vt:lpstr>Method Analysis - FVC</vt:lpstr>
      <vt:lpstr>Procedure 2.0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MySQL-Spatial</dc:title>
  <dc:creator>3191246712@qq.com</dc:creator>
  <cp:lastModifiedBy>滕沅建</cp:lastModifiedBy>
  <cp:revision>702</cp:revision>
  <dcterms:created xsi:type="dcterms:W3CDTF">2020-11-26T02:32:42Z</dcterms:created>
  <dcterms:modified xsi:type="dcterms:W3CDTF">2021-10-25T08:31:16Z</dcterms:modified>
</cp:coreProperties>
</file>