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70" d="100"/>
          <a:sy n="70" d="100"/>
        </p:scale>
        <p:origin x="77"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66486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34037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02695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97829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09210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93010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00002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85D9B-BDE2-4FF4-9D43-063FE10A4F9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172293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224553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03201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9E785D9B-BDE2-4FF4-9D43-063FE10A4F94}" type="datetimeFigureOut">
              <a:rPr lang="en-US" smtClean="0"/>
              <a:t>9/11/2022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AB5C1ECB-087A-4DEB-BA63-EF4FCFA84A0E}" type="slidenum">
              <a:rPr lang="en-US" smtClean="0"/>
              <a:t>‹#›</a:t>
            </a:fld>
            <a:endParaRPr lang="en-US"/>
          </a:p>
        </p:txBody>
      </p:sp>
    </p:spTree>
    <p:extLst>
      <p:ext uri="{BB962C8B-B14F-4D97-AF65-F5344CB8AC3E}">
        <p14:creationId xmlns:p14="http://schemas.microsoft.com/office/powerpoint/2010/main" val="31522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E785D9B-BDE2-4FF4-9D43-063FE10A4F94}" type="datetimeFigureOut">
              <a:rPr lang="en-US" smtClean="0"/>
              <a:t>9/11/2022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5C1ECB-087A-4DEB-BA63-EF4FCFA84A0E}" type="slidenum">
              <a:rPr lang="en-US" smtClean="0"/>
              <a:t>‹#›</a:t>
            </a:fld>
            <a:endParaRPr lang="en-US"/>
          </a:p>
        </p:txBody>
      </p:sp>
    </p:spTree>
    <p:extLst>
      <p:ext uri="{BB962C8B-B14F-4D97-AF65-F5344CB8AC3E}">
        <p14:creationId xmlns:p14="http://schemas.microsoft.com/office/powerpoint/2010/main" val="372971526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A2F7-E64B-BAB1-A26A-5138349BD3E8}"/>
              </a:ext>
            </a:extLst>
          </p:cNvPr>
          <p:cNvSpPr>
            <a:spLocks noGrp="1"/>
          </p:cNvSpPr>
          <p:nvPr>
            <p:ph type="ctrTitle"/>
          </p:nvPr>
        </p:nvSpPr>
        <p:spPr/>
        <p:txBody>
          <a:bodyPr/>
          <a:lstStyle/>
          <a:p>
            <a:r>
              <a:rPr lang="en-US" dirty="0"/>
              <a:t>REACT JS</a:t>
            </a:r>
          </a:p>
        </p:txBody>
      </p:sp>
      <p:sp>
        <p:nvSpPr>
          <p:cNvPr id="3" name="Subtitle 2">
            <a:extLst>
              <a:ext uri="{FF2B5EF4-FFF2-40B4-BE49-F238E27FC236}">
                <a16:creationId xmlns:a16="http://schemas.microsoft.com/office/drawing/2014/main" id="{5DA8237A-2D4E-51E9-6076-AD7DFA69CEC6}"/>
              </a:ext>
            </a:extLst>
          </p:cNvPr>
          <p:cNvSpPr>
            <a:spLocks noGrp="1"/>
          </p:cNvSpPr>
          <p:nvPr>
            <p:ph type="subTitle" idx="1"/>
          </p:nvPr>
        </p:nvSpPr>
        <p:spPr/>
        <p:txBody>
          <a:bodyPr/>
          <a:lstStyle/>
          <a:p>
            <a:r>
              <a:rPr lang="en-US" dirty="0"/>
              <a:t>BASIC FEATURES</a:t>
            </a:r>
          </a:p>
        </p:txBody>
      </p:sp>
    </p:spTree>
    <p:extLst>
      <p:ext uri="{BB962C8B-B14F-4D97-AF65-F5344CB8AC3E}">
        <p14:creationId xmlns:p14="http://schemas.microsoft.com/office/powerpoint/2010/main" val="10461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530-7036-2DC3-5E0F-28D6E82C4611}"/>
              </a:ext>
            </a:extLst>
          </p:cNvPr>
          <p:cNvSpPr>
            <a:spLocks noGrp="1"/>
          </p:cNvSpPr>
          <p:nvPr>
            <p:ph type="title"/>
          </p:nvPr>
        </p:nvSpPr>
        <p:spPr/>
        <p:txBody>
          <a:bodyPr/>
          <a:lstStyle/>
          <a:p>
            <a:pPr algn="ctr"/>
            <a:r>
              <a:rPr lang="en-US" dirty="0"/>
              <a:t>Basic Features</a:t>
            </a:r>
          </a:p>
        </p:txBody>
      </p:sp>
      <p:pic>
        <p:nvPicPr>
          <p:cNvPr id="7" name="Content Placeholder 6" descr="Chart, diagram, bubble chart&#10;&#10;Description automatically generated">
            <a:extLst>
              <a:ext uri="{FF2B5EF4-FFF2-40B4-BE49-F238E27FC236}">
                <a16:creationId xmlns:a16="http://schemas.microsoft.com/office/drawing/2014/main" id="{42EC64EF-8365-D63B-8910-32D08C7E5D6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063" t="-8019" r="23646" b="101965"/>
          <a:stretch/>
        </p:blipFill>
        <p:spPr>
          <a:xfrm>
            <a:off x="7293429" y="2590800"/>
            <a:ext cx="1284514" cy="206830"/>
          </a:xfrm>
        </p:spPr>
      </p:pic>
      <p:pic>
        <p:nvPicPr>
          <p:cNvPr id="17" name="Picture 16" descr="Diagram, bubble chart">
            <a:extLst>
              <a:ext uri="{FF2B5EF4-FFF2-40B4-BE49-F238E27FC236}">
                <a16:creationId xmlns:a16="http://schemas.microsoft.com/office/drawing/2014/main" id="{F9F72FEF-A3E2-04C5-C3FD-063A1768C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63486"/>
            <a:ext cx="11130666" cy="4321627"/>
          </a:xfrm>
          <a:prstGeom prst="rect">
            <a:avLst/>
          </a:prstGeom>
        </p:spPr>
      </p:pic>
    </p:spTree>
    <p:extLst>
      <p:ext uri="{BB962C8B-B14F-4D97-AF65-F5344CB8AC3E}">
        <p14:creationId xmlns:p14="http://schemas.microsoft.com/office/powerpoint/2010/main" val="421329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E454-5771-7B7E-103B-81D02A76DD73}"/>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250C8BF6-485B-DFA4-ECFD-518728B014A1}"/>
              </a:ext>
            </a:extLst>
          </p:cNvPr>
          <p:cNvSpPr>
            <a:spLocks noGrp="1"/>
          </p:cNvSpPr>
          <p:nvPr>
            <p:ph sz="half" idx="1"/>
          </p:nvPr>
        </p:nvSpPr>
        <p:spPr/>
        <p:txBody>
          <a:bodyPr>
            <a:normAutofit fontScale="32500" lnSpcReduction="20000"/>
          </a:bodyPr>
          <a:lstStyle/>
          <a:p>
            <a:pPr algn="just"/>
            <a:r>
              <a:rPr lang="en-US" sz="3000" b="0" i="0" dirty="0">
                <a:solidFill>
                  <a:srgbClr val="610B4B"/>
                </a:solidFill>
                <a:effectLst/>
                <a:latin typeface="+mj-lt"/>
              </a:rPr>
              <a:t>JSX</a:t>
            </a:r>
          </a:p>
          <a:p>
            <a:pPr marL="0" indent="0" algn="just">
              <a:buNone/>
            </a:pPr>
            <a:r>
              <a:rPr lang="en-US" sz="3000" b="0" i="0" dirty="0">
                <a:solidFill>
                  <a:srgbClr val="333333"/>
                </a:solidFill>
                <a:effectLst/>
                <a:latin typeface="+mj-lt"/>
              </a:rPr>
              <a:t>JSX stands for JavaScript XML. It is a JavaScript syntax extension. Its an XML or HTML like syntax used by ReactJS. This syntax is processed into JavaScript calls of React Framework. It extends the ES6 so that HTML like text can co-exist with JavaScript react code. It is not necessary to use JSX, but it is recommended to use in ReactJS.</a:t>
            </a:r>
          </a:p>
          <a:p>
            <a:pPr algn="just"/>
            <a:r>
              <a:rPr lang="en-US" sz="3000" b="0" i="0" dirty="0">
                <a:solidFill>
                  <a:srgbClr val="610B4B"/>
                </a:solidFill>
                <a:effectLst/>
                <a:latin typeface="+mj-lt"/>
              </a:rPr>
              <a:t>Components</a:t>
            </a:r>
          </a:p>
          <a:p>
            <a:pPr marL="0" indent="0" algn="just">
              <a:buNone/>
            </a:pPr>
            <a:r>
              <a:rPr lang="en-US" sz="3000" b="0" i="0" dirty="0">
                <a:solidFill>
                  <a:srgbClr val="333333"/>
                </a:solidFill>
                <a:effectLst/>
                <a:latin typeface="+mj-lt"/>
              </a:rPr>
              <a:t>ReactJS is all about components. ReactJS application is made up of multiple components, and each component has its own logic and controls. These components can be reusable which help you to maintain the code when working on larger scale projects.</a:t>
            </a:r>
          </a:p>
          <a:p>
            <a:endParaRPr lang="en-US" dirty="0"/>
          </a:p>
        </p:txBody>
      </p:sp>
      <p:sp>
        <p:nvSpPr>
          <p:cNvPr id="4" name="Content Placeholder 3">
            <a:extLst>
              <a:ext uri="{FF2B5EF4-FFF2-40B4-BE49-F238E27FC236}">
                <a16:creationId xmlns:a16="http://schemas.microsoft.com/office/drawing/2014/main" id="{FCD238F5-A5BB-F4BA-C79E-994BE2E4829B}"/>
              </a:ext>
            </a:extLst>
          </p:cNvPr>
          <p:cNvSpPr>
            <a:spLocks noGrp="1"/>
          </p:cNvSpPr>
          <p:nvPr>
            <p:ph sz="half" idx="2"/>
          </p:nvPr>
        </p:nvSpPr>
        <p:spPr>
          <a:xfrm>
            <a:off x="5118447" y="2339669"/>
            <a:ext cx="6272022" cy="3716079"/>
          </a:xfrm>
        </p:spPr>
        <p:txBody>
          <a:bodyPr>
            <a:normAutofit fontScale="32500" lnSpcReduction="20000"/>
          </a:bodyPr>
          <a:lstStyle/>
          <a:p>
            <a:endParaRPr lang="en-US" sz="1800" dirty="0">
              <a:latin typeface="Lucida Console" panose="020B0609040504020204" pitchFamily="49" charset="0"/>
            </a:endParaRPr>
          </a:p>
          <a:p>
            <a:pPr algn="just"/>
            <a:r>
              <a:rPr lang="en-US" sz="3000" b="0" i="0" dirty="0">
                <a:solidFill>
                  <a:srgbClr val="610B4B"/>
                </a:solidFill>
                <a:effectLst/>
                <a:latin typeface="+mj-lt"/>
              </a:rPr>
              <a:t>Virtual DOM</a:t>
            </a:r>
          </a:p>
          <a:p>
            <a:pPr marL="0" indent="0" algn="just">
              <a:buNone/>
            </a:pPr>
            <a:r>
              <a:rPr lang="en-US" sz="3000" b="0" i="0" dirty="0">
                <a:solidFill>
                  <a:srgbClr val="333333"/>
                </a:solidFill>
                <a:effectLst/>
                <a:latin typeface="+mj-lt"/>
              </a:rPr>
              <a:t>A virtual DOM object is a representation of the original DOM object. It works like a one-way data binding. Whenever any modifications happen in the web application, the entire UI is re-rendered in virtual DOM representation. Then it checks the difference between the previous DOM representation and new DOM. Once it has done, the real DOM will update only the things that have actually changed. This makes the application faster, and there is no wastage of memory.</a:t>
            </a:r>
          </a:p>
          <a:p>
            <a:pPr algn="just"/>
            <a:r>
              <a:rPr lang="en-US" sz="3000" b="0" i="0" dirty="0">
                <a:solidFill>
                  <a:srgbClr val="610B4B"/>
                </a:solidFill>
                <a:effectLst/>
                <a:latin typeface="+mj-lt"/>
              </a:rPr>
              <a:t>Simplicity</a:t>
            </a:r>
          </a:p>
          <a:p>
            <a:pPr marL="0" indent="0" algn="just">
              <a:buNone/>
            </a:pPr>
            <a:r>
              <a:rPr lang="en-US" sz="3000" b="0" i="0" dirty="0">
                <a:solidFill>
                  <a:srgbClr val="333333"/>
                </a:solidFill>
                <a:effectLst/>
                <a:latin typeface="+mj-lt"/>
              </a:rPr>
              <a:t>ReactJS uses JSX file which makes the application simple and to code as well as understand. We know that ReactJS is a component-based approach which makes the code reusable as your need. This makes it simple to use and learn.</a:t>
            </a:r>
          </a:p>
          <a:p>
            <a:pPr algn="just"/>
            <a:r>
              <a:rPr lang="en-US" sz="3000" b="0" i="0" dirty="0">
                <a:solidFill>
                  <a:srgbClr val="610B4B"/>
                </a:solidFill>
                <a:effectLst/>
                <a:latin typeface="+mj-lt"/>
              </a:rPr>
              <a:t>Performance</a:t>
            </a:r>
          </a:p>
          <a:p>
            <a:pPr marL="0" indent="0" algn="just">
              <a:buNone/>
            </a:pPr>
            <a:r>
              <a:rPr lang="en-US" sz="3000" b="0" i="0" dirty="0">
                <a:solidFill>
                  <a:srgbClr val="333333"/>
                </a:solidFill>
                <a:effectLst/>
                <a:latin typeface="+mj-lt"/>
              </a:rPr>
              <a:t>ReactJS is known to be a great performer. This feature makes it much better than other frameworks out there today. The reason behind this is that it manages a virtual DOM. The DOM is a cross-platform and programming API which deals with HTML, XML or XHTML. The DOM exists entirely in memory. Due to this, when we create a component, we did not write directly to the DOM. Instead, we are writing virtual components that will turn into the DOM leading to smoother and faster performance.</a:t>
            </a:r>
          </a:p>
          <a:p>
            <a:endParaRPr lang="en-US" dirty="0"/>
          </a:p>
        </p:txBody>
      </p:sp>
      <p:sp>
        <p:nvSpPr>
          <p:cNvPr id="5" name="Content Placeholder 2">
            <a:extLst>
              <a:ext uri="{FF2B5EF4-FFF2-40B4-BE49-F238E27FC236}">
                <a16:creationId xmlns:a16="http://schemas.microsoft.com/office/drawing/2014/main" id="{52CB5705-E618-1DBC-1BDE-BB87E7EB77B6}"/>
              </a:ext>
            </a:extLst>
          </p:cNvPr>
          <p:cNvSpPr txBox="1">
            <a:spLocks/>
          </p:cNvSpPr>
          <p:nvPr/>
        </p:nvSpPr>
        <p:spPr>
          <a:xfrm>
            <a:off x="6096000" y="2720731"/>
            <a:ext cx="4825158" cy="3416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17153213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26</TotalTime>
  <Words>351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 Light</vt:lpstr>
      <vt:lpstr>Lucida Console</vt:lpstr>
      <vt:lpstr>Rockwell</vt:lpstr>
      <vt:lpstr>Wingdings</vt:lpstr>
      <vt:lpstr>Wingdings 3</vt:lpstr>
      <vt:lpstr>Atlas</vt:lpstr>
      <vt:lpstr>REACT JS</vt:lpstr>
      <vt:lpstr>Basic Features</vt:lpstr>
      <vt:lpstr>Features</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Bhattacharya</dc:creator>
  <cp:lastModifiedBy>Abhishek Bhattacharya</cp:lastModifiedBy>
  <cp:revision>8</cp:revision>
  <dcterms:created xsi:type="dcterms:W3CDTF">2022-09-11T05:23:32Z</dcterms:created>
  <dcterms:modified xsi:type="dcterms:W3CDTF">2022-09-11T07:15:04Z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989e6942-4fde-41ae-ace6-bd3084882ba6</vt:lpwstr>
  </property>
  <property fmtid="{D5CDD505-2E9C-101B-9397-08002B2CF9AE}" pid="3" name="HCLClassification">
    <vt:lpwstr>HCL_Cla5s_Publ1c</vt:lpwstr>
  </property>
  <property fmtid="{D5CDD505-2E9C-101B-9397-08002B2CF9AE}" pid="4" name="HCLClassD6">
    <vt:lpwstr>False</vt:lpwstr>
  </property>
</Properties>
</file>