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9"/>
  </p:normalViewPr>
  <p:slideViewPr>
    <p:cSldViewPr snapToGrid="0" snapToObjects="1">
      <p:cViewPr varScale="1">
        <p:scale>
          <a:sx n="120" d="100"/>
          <a:sy n="120" d="100"/>
        </p:scale>
        <p:origin x="20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viccora/Project_1" TargetMode="External"/><Relationship Id="rId1" Type="http://schemas.openxmlformats.org/officeDocument/2006/relationships/hyperlink" Target="https://jviccora.github.io/Project_1/" TargetMode="Externa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hyperlink" Target="https://jviccora.github.io/Project_1/"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hyperlink" Target="https://github.com/jviccora/Project_1" TargetMode="External"/><Relationship Id="rId5" Type="http://schemas.openxmlformats.org/officeDocument/2006/relationships/image" Target="../media/image4.svg"/><Relationship Id="rId4"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F10D223-7602-4009-A424-21631AC7269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B83BCA2-A271-4429-BFEE-09E15211BA1E}">
      <dgm:prSet custT="1"/>
      <dgm:spPr/>
      <dgm:t>
        <a:bodyPr/>
        <a:lstStyle/>
        <a:p>
          <a:r>
            <a:rPr lang="en-US" sz="1400" dirty="0"/>
            <a:t>Finance glance- a single look page created to help in stock and cryptocurrency trading.</a:t>
          </a:r>
        </a:p>
      </dgm:t>
    </dgm:pt>
    <dgm:pt modelId="{59682AF7-9B34-4631-A966-F8E3FF1C3552}" type="parTrans" cxnId="{7ABCC177-EDE0-420E-9E41-AA763587333C}">
      <dgm:prSet/>
      <dgm:spPr/>
      <dgm:t>
        <a:bodyPr/>
        <a:lstStyle/>
        <a:p>
          <a:endParaRPr lang="en-US"/>
        </a:p>
      </dgm:t>
    </dgm:pt>
    <dgm:pt modelId="{FECCA362-EC01-4010-BF80-381E5B3C8855}" type="sibTrans" cxnId="{7ABCC177-EDE0-420E-9E41-AA763587333C}">
      <dgm:prSet/>
      <dgm:spPr/>
      <dgm:t>
        <a:bodyPr/>
        <a:lstStyle/>
        <a:p>
          <a:endParaRPr lang="en-US"/>
        </a:p>
      </dgm:t>
    </dgm:pt>
    <dgm:pt modelId="{1234368A-B023-4BCE-97AE-0349990E91F5}">
      <dgm:prSet custT="1"/>
      <dgm:spPr/>
      <dgm:t>
        <a:bodyPr/>
        <a:lstStyle/>
        <a:p>
          <a:r>
            <a:rPr lang="en-US" sz="1400" dirty="0"/>
            <a:t>To be able to access various stock and crypto values at a glance and be able to convert them to various currencies</a:t>
          </a:r>
        </a:p>
      </dgm:t>
    </dgm:pt>
    <dgm:pt modelId="{074A8CC1-B77C-4366-B329-053FE701B89D}" type="parTrans" cxnId="{A0DEBD0D-8624-4B57-9C61-2119F6B8B319}">
      <dgm:prSet/>
      <dgm:spPr/>
      <dgm:t>
        <a:bodyPr/>
        <a:lstStyle/>
        <a:p>
          <a:endParaRPr lang="en-US"/>
        </a:p>
      </dgm:t>
    </dgm:pt>
    <dgm:pt modelId="{3220D76A-C74D-4F4D-8BCE-70A62F176449}" type="sibTrans" cxnId="{A0DEBD0D-8624-4B57-9C61-2119F6B8B319}">
      <dgm:prSet/>
      <dgm:spPr/>
      <dgm:t>
        <a:bodyPr/>
        <a:lstStyle/>
        <a:p>
          <a:endParaRPr lang="en-US"/>
        </a:p>
      </dgm:t>
    </dgm:pt>
    <dgm:pt modelId="{83883439-3C89-4320-9899-EEBF71BB66E2}">
      <dgm:prSet/>
      <dgm:spPr/>
      <dgm:t>
        <a:bodyPr/>
        <a:lstStyle/>
        <a:p>
          <a:r>
            <a:rPr lang="en-US" dirty="0"/>
            <a:t>I am a busy financial investor.</a:t>
          </a:r>
        </a:p>
        <a:p>
          <a:r>
            <a:rPr lang="en-US" dirty="0"/>
            <a:t>given I open the application page</a:t>
          </a:r>
        </a:p>
        <a:p>
          <a:r>
            <a:rPr lang="en-US" dirty="0"/>
            <a:t>Then I should see a stock search tool, a currency converter, a crypto currency tool, and access to various RSS feeds</a:t>
          </a:r>
        </a:p>
        <a:p>
          <a:r>
            <a:rPr lang="en-US" dirty="0"/>
            <a:t>When I use the stock search tool it should show multiple stocks</a:t>
          </a:r>
        </a:p>
        <a:p>
          <a:r>
            <a:rPr lang="en-US" dirty="0"/>
            <a:t>When I use the currency converter it should be able to display the currencies I want </a:t>
          </a:r>
        </a:p>
      </dgm:t>
    </dgm:pt>
    <dgm:pt modelId="{502C5F07-E2EE-4487-BF86-BC32955CAA7C}" type="parTrans" cxnId="{87A66F30-E723-41EA-AC5F-7439FF1AE3ED}">
      <dgm:prSet/>
      <dgm:spPr/>
      <dgm:t>
        <a:bodyPr/>
        <a:lstStyle/>
        <a:p>
          <a:endParaRPr lang="en-US"/>
        </a:p>
      </dgm:t>
    </dgm:pt>
    <dgm:pt modelId="{FF99E729-ED29-4AA3-9F01-6B878D42799D}" type="sibTrans" cxnId="{87A66F30-E723-41EA-AC5F-7439FF1AE3ED}">
      <dgm:prSet/>
      <dgm:spPr/>
      <dgm:t>
        <a:bodyPr/>
        <a:lstStyle/>
        <a:p>
          <a:endParaRPr lang="en-US"/>
        </a:p>
      </dgm:t>
    </dgm:pt>
    <dgm:pt modelId="{6F0BD6AC-777A-3A49-AB95-E22F69123F19}" type="pres">
      <dgm:prSet presAssocID="{AF10D223-7602-4009-A424-21631AC7269E}" presName="linear" presStyleCnt="0">
        <dgm:presLayoutVars>
          <dgm:animLvl val="lvl"/>
          <dgm:resizeHandles val="exact"/>
        </dgm:presLayoutVars>
      </dgm:prSet>
      <dgm:spPr/>
    </dgm:pt>
    <dgm:pt modelId="{D6446F87-520E-EB40-A799-430934915208}" type="pres">
      <dgm:prSet presAssocID="{4B83BCA2-A271-4429-BFEE-09E15211BA1E}" presName="parentText" presStyleLbl="node1" presStyleIdx="0" presStyleCnt="3">
        <dgm:presLayoutVars>
          <dgm:chMax val="0"/>
          <dgm:bulletEnabled val="1"/>
        </dgm:presLayoutVars>
      </dgm:prSet>
      <dgm:spPr/>
    </dgm:pt>
    <dgm:pt modelId="{E100F802-DE73-CD4F-98F2-E33B8FA59BF5}" type="pres">
      <dgm:prSet presAssocID="{FECCA362-EC01-4010-BF80-381E5B3C8855}" presName="spacer" presStyleCnt="0"/>
      <dgm:spPr/>
    </dgm:pt>
    <dgm:pt modelId="{312B733A-672D-474D-AEB8-EF2B07F0E7D0}" type="pres">
      <dgm:prSet presAssocID="{1234368A-B023-4BCE-97AE-0349990E91F5}" presName="parentText" presStyleLbl="node1" presStyleIdx="1" presStyleCnt="3">
        <dgm:presLayoutVars>
          <dgm:chMax val="0"/>
          <dgm:bulletEnabled val="1"/>
        </dgm:presLayoutVars>
      </dgm:prSet>
      <dgm:spPr/>
    </dgm:pt>
    <dgm:pt modelId="{068F2773-90DB-AD43-993A-A7B5339763CB}" type="pres">
      <dgm:prSet presAssocID="{3220D76A-C74D-4F4D-8BCE-70A62F176449}" presName="spacer" presStyleCnt="0"/>
      <dgm:spPr/>
    </dgm:pt>
    <dgm:pt modelId="{14F44EAC-1882-0046-8007-398320556BB6}" type="pres">
      <dgm:prSet presAssocID="{83883439-3C89-4320-9899-EEBF71BB66E2}" presName="parentText" presStyleLbl="node1" presStyleIdx="2" presStyleCnt="3">
        <dgm:presLayoutVars>
          <dgm:chMax val="0"/>
          <dgm:bulletEnabled val="1"/>
        </dgm:presLayoutVars>
      </dgm:prSet>
      <dgm:spPr/>
    </dgm:pt>
  </dgm:ptLst>
  <dgm:cxnLst>
    <dgm:cxn modelId="{A0DEBD0D-8624-4B57-9C61-2119F6B8B319}" srcId="{AF10D223-7602-4009-A424-21631AC7269E}" destId="{1234368A-B023-4BCE-97AE-0349990E91F5}" srcOrd="1" destOrd="0" parTransId="{074A8CC1-B77C-4366-B329-053FE701B89D}" sibTransId="{3220D76A-C74D-4F4D-8BCE-70A62F176449}"/>
    <dgm:cxn modelId="{87A66F30-E723-41EA-AC5F-7439FF1AE3ED}" srcId="{AF10D223-7602-4009-A424-21631AC7269E}" destId="{83883439-3C89-4320-9899-EEBF71BB66E2}" srcOrd="2" destOrd="0" parTransId="{502C5F07-E2EE-4487-BF86-BC32955CAA7C}" sibTransId="{FF99E729-ED29-4AA3-9F01-6B878D42799D}"/>
    <dgm:cxn modelId="{F3B23F3E-99ED-BE44-8936-BA2DE236BFD7}" type="presOf" srcId="{AF10D223-7602-4009-A424-21631AC7269E}" destId="{6F0BD6AC-777A-3A49-AB95-E22F69123F19}" srcOrd="0" destOrd="0" presId="urn:microsoft.com/office/officeart/2005/8/layout/vList2"/>
    <dgm:cxn modelId="{235A294A-070A-F044-90AA-08347705BA6F}" type="presOf" srcId="{1234368A-B023-4BCE-97AE-0349990E91F5}" destId="{312B733A-672D-474D-AEB8-EF2B07F0E7D0}" srcOrd="0" destOrd="0" presId="urn:microsoft.com/office/officeart/2005/8/layout/vList2"/>
    <dgm:cxn modelId="{6A389074-D307-BC49-A605-EF01EF083320}" type="presOf" srcId="{83883439-3C89-4320-9899-EEBF71BB66E2}" destId="{14F44EAC-1882-0046-8007-398320556BB6}" srcOrd="0" destOrd="0" presId="urn:microsoft.com/office/officeart/2005/8/layout/vList2"/>
    <dgm:cxn modelId="{7ABCC177-EDE0-420E-9E41-AA763587333C}" srcId="{AF10D223-7602-4009-A424-21631AC7269E}" destId="{4B83BCA2-A271-4429-BFEE-09E15211BA1E}" srcOrd="0" destOrd="0" parTransId="{59682AF7-9B34-4631-A966-F8E3FF1C3552}" sibTransId="{FECCA362-EC01-4010-BF80-381E5B3C8855}"/>
    <dgm:cxn modelId="{108B46F9-476A-6E4F-A87C-C3156974C4FA}" type="presOf" srcId="{4B83BCA2-A271-4429-BFEE-09E15211BA1E}" destId="{D6446F87-520E-EB40-A799-430934915208}" srcOrd="0" destOrd="0" presId="urn:microsoft.com/office/officeart/2005/8/layout/vList2"/>
    <dgm:cxn modelId="{0D5F2176-257D-EB48-BF73-8AA996B29FED}" type="presParOf" srcId="{6F0BD6AC-777A-3A49-AB95-E22F69123F19}" destId="{D6446F87-520E-EB40-A799-430934915208}" srcOrd="0" destOrd="0" presId="urn:microsoft.com/office/officeart/2005/8/layout/vList2"/>
    <dgm:cxn modelId="{0BA8A352-D870-2E43-83CA-CA7334D8E383}" type="presParOf" srcId="{6F0BD6AC-777A-3A49-AB95-E22F69123F19}" destId="{E100F802-DE73-CD4F-98F2-E33B8FA59BF5}" srcOrd="1" destOrd="0" presId="urn:microsoft.com/office/officeart/2005/8/layout/vList2"/>
    <dgm:cxn modelId="{650B84E9-286F-C24F-8D99-9206980FDBD5}" type="presParOf" srcId="{6F0BD6AC-777A-3A49-AB95-E22F69123F19}" destId="{312B733A-672D-474D-AEB8-EF2B07F0E7D0}" srcOrd="2" destOrd="0" presId="urn:microsoft.com/office/officeart/2005/8/layout/vList2"/>
    <dgm:cxn modelId="{9B02CA31-4BF8-BE41-B651-1A4E6AEFF102}" type="presParOf" srcId="{6F0BD6AC-777A-3A49-AB95-E22F69123F19}" destId="{068F2773-90DB-AD43-993A-A7B5339763CB}" srcOrd="3" destOrd="0" presId="urn:microsoft.com/office/officeart/2005/8/layout/vList2"/>
    <dgm:cxn modelId="{B195E441-B86D-4941-BDDC-37C08444B4FB}" type="presParOf" srcId="{6F0BD6AC-777A-3A49-AB95-E22F69123F19}" destId="{14F44EAC-1882-0046-8007-398320556BB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0E0ED-5B1E-46B3-BB41-8C66F390650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82AC1E-D617-44C6-A454-89100F3DD768}">
      <dgm:prSet/>
      <dgm:spPr/>
      <dgm:t>
        <a:bodyPr/>
        <a:lstStyle/>
        <a:p>
          <a:r>
            <a:rPr lang="en-US" u="sng" dirty="0">
              <a:uFillTx/>
              <a:hlinkClick xmlns:r="http://schemas.openxmlformats.org/officeDocument/2006/relationships" r:id="rId1"/>
            </a:rPr>
            <a:t>Live Page</a:t>
          </a:r>
          <a:endParaRPr lang="en-US" dirty="0"/>
        </a:p>
      </dgm:t>
    </dgm:pt>
    <dgm:pt modelId="{1409E1D4-E130-4A9D-AEC4-FC638D64810D}" type="parTrans" cxnId="{48E997BB-D315-4FF0-B076-337EA8787E81}">
      <dgm:prSet/>
      <dgm:spPr/>
      <dgm:t>
        <a:bodyPr/>
        <a:lstStyle/>
        <a:p>
          <a:endParaRPr lang="en-US"/>
        </a:p>
      </dgm:t>
    </dgm:pt>
    <dgm:pt modelId="{F989F82F-BFEC-469C-844F-0B84DB990BE7}" type="sibTrans" cxnId="{48E997BB-D315-4FF0-B076-337EA8787E81}">
      <dgm:prSet/>
      <dgm:spPr/>
      <dgm:t>
        <a:bodyPr/>
        <a:lstStyle/>
        <a:p>
          <a:endParaRPr lang="en-US"/>
        </a:p>
      </dgm:t>
    </dgm:pt>
    <dgm:pt modelId="{AA67DA56-A448-4AA9-BD07-BC3EDC304DBB}">
      <dgm:prSet/>
      <dgm:spPr/>
      <dgm:t>
        <a:bodyPr/>
        <a:lstStyle/>
        <a:p>
          <a:r>
            <a:rPr lang="en-US" u="sng">
              <a:uFillTx/>
              <a:hlinkClick xmlns:r="http://schemas.openxmlformats.org/officeDocument/2006/relationships" r:id="rId2"/>
            </a:rPr>
            <a:t>GitHub Repo</a:t>
          </a:r>
          <a:endParaRPr lang="en-US"/>
        </a:p>
      </dgm:t>
    </dgm:pt>
    <dgm:pt modelId="{F8828FBA-1DBD-45EF-8183-66AC87A0E5AB}" type="parTrans" cxnId="{263A9BA7-80A2-47FE-886D-C80C71469716}">
      <dgm:prSet/>
      <dgm:spPr/>
      <dgm:t>
        <a:bodyPr/>
        <a:lstStyle/>
        <a:p>
          <a:endParaRPr lang="en-US"/>
        </a:p>
      </dgm:t>
    </dgm:pt>
    <dgm:pt modelId="{85BA4BA0-3446-4DB8-81BD-322AA2DBDAED}" type="sibTrans" cxnId="{263A9BA7-80A2-47FE-886D-C80C71469716}">
      <dgm:prSet/>
      <dgm:spPr/>
      <dgm:t>
        <a:bodyPr/>
        <a:lstStyle/>
        <a:p>
          <a:endParaRPr lang="en-US"/>
        </a:p>
      </dgm:t>
    </dgm:pt>
    <dgm:pt modelId="{BDBC9243-36C6-45A5-9A09-BF6DBF861426}" type="pres">
      <dgm:prSet presAssocID="{BEC0E0ED-5B1E-46B3-BB41-8C66F3906502}" presName="root" presStyleCnt="0">
        <dgm:presLayoutVars>
          <dgm:dir/>
          <dgm:resizeHandles val="exact"/>
        </dgm:presLayoutVars>
      </dgm:prSet>
      <dgm:spPr/>
    </dgm:pt>
    <dgm:pt modelId="{D563A7A6-C5AB-4CF9-B1CF-C6507C26A349}" type="pres">
      <dgm:prSet presAssocID="{4682AC1E-D617-44C6-A454-89100F3DD768}" presName="compNode" presStyleCnt="0"/>
      <dgm:spPr/>
    </dgm:pt>
    <dgm:pt modelId="{03E27E53-0332-4A2B-BD56-681647A79A6D}" type="pres">
      <dgm:prSet presAssocID="{4682AC1E-D617-44C6-A454-89100F3DD768}" presName="bgRect" presStyleLbl="bgShp" presStyleIdx="0" presStyleCnt="2"/>
      <dgm:spPr/>
    </dgm:pt>
    <dgm:pt modelId="{79143CC4-EA17-4D2C-B281-9C7BF0A86021}" type="pres">
      <dgm:prSet presAssocID="{4682AC1E-D617-44C6-A454-89100F3DD768}"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A527BA4A-235C-41E9-B61D-A176797AE3AA}" type="pres">
      <dgm:prSet presAssocID="{4682AC1E-D617-44C6-A454-89100F3DD768}" presName="spaceRect" presStyleCnt="0"/>
      <dgm:spPr/>
    </dgm:pt>
    <dgm:pt modelId="{DDB82C29-CCCF-4238-9E33-953AA2F47C4B}" type="pres">
      <dgm:prSet presAssocID="{4682AC1E-D617-44C6-A454-89100F3DD768}" presName="parTx" presStyleLbl="revTx" presStyleIdx="0" presStyleCnt="2">
        <dgm:presLayoutVars>
          <dgm:chMax val="0"/>
          <dgm:chPref val="0"/>
        </dgm:presLayoutVars>
      </dgm:prSet>
      <dgm:spPr/>
    </dgm:pt>
    <dgm:pt modelId="{4FB68693-F1BF-4DFF-BB6E-F86848DB5EE4}" type="pres">
      <dgm:prSet presAssocID="{F989F82F-BFEC-469C-844F-0B84DB990BE7}" presName="sibTrans" presStyleCnt="0"/>
      <dgm:spPr/>
    </dgm:pt>
    <dgm:pt modelId="{9AD27AD5-4409-4963-B2B3-A1E6A20DA59D}" type="pres">
      <dgm:prSet presAssocID="{AA67DA56-A448-4AA9-BD07-BC3EDC304DBB}" presName="compNode" presStyleCnt="0"/>
      <dgm:spPr/>
    </dgm:pt>
    <dgm:pt modelId="{8A26DD08-4806-421D-98F0-BCC432A57733}" type="pres">
      <dgm:prSet presAssocID="{AA67DA56-A448-4AA9-BD07-BC3EDC304DBB}" presName="bgRect" presStyleLbl="bgShp" presStyleIdx="1" presStyleCnt="2"/>
      <dgm:spPr/>
    </dgm:pt>
    <dgm:pt modelId="{938D2A58-529C-4D7C-8691-53B5697C5D37}" type="pres">
      <dgm:prSet presAssocID="{AA67DA56-A448-4AA9-BD07-BC3EDC304DB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03745E33-D032-4FB6-8793-1D96D1BBC256}" type="pres">
      <dgm:prSet presAssocID="{AA67DA56-A448-4AA9-BD07-BC3EDC304DBB}" presName="spaceRect" presStyleCnt="0"/>
      <dgm:spPr/>
    </dgm:pt>
    <dgm:pt modelId="{D857F9AD-16CE-4275-AEE1-D8754E33DAAB}" type="pres">
      <dgm:prSet presAssocID="{AA67DA56-A448-4AA9-BD07-BC3EDC304DBB}" presName="parTx" presStyleLbl="revTx" presStyleIdx="1" presStyleCnt="2">
        <dgm:presLayoutVars>
          <dgm:chMax val="0"/>
          <dgm:chPref val="0"/>
        </dgm:presLayoutVars>
      </dgm:prSet>
      <dgm:spPr/>
    </dgm:pt>
  </dgm:ptLst>
  <dgm:cxnLst>
    <dgm:cxn modelId="{7DA73658-81EE-4422-AF5E-6961CFD9E79E}" type="presOf" srcId="{BEC0E0ED-5B1E-46B3-BB41-8C66F3906502}" destId="{BDBC9243-36C6-45A5-9A09-BF6DBF861426}" srcOrd="0" destOrd="0" presId="urn:microsoft.com/office/officeart/2018/2/layout/IconVerticalSolidList"/>
    <dgm:cxn modelId="{34651C84-0E74-431F-BC0F-E92D18715328}" type="presOf" srcId="{4682AC1E-D617-44C6-A454-89100F3DD768}" destId="{DDB82C29-CCCF-4238-9E33-953AA2F47C4B}" srcOrd="0" destOrd="0" presId="urn:microsoft.com/office/officeart/2018/2/layout/IconVerticalSolidList"/>
    <dgm:cxn modelId="{263A9BA7-80A2-47FE-886D-C80C71469716}" srcId="{BEC0E0ED-5B1E-46B3-BB41-8C66F3906502}" destId="{AA67DA56-A448-4AA9-BD07-BC3EDC304DBB}" srcOrd="1" destOrd="0" parTransId="{F8828FBA-1DBD-45EF-8183-66AC87A0E5AB}" sibTransId="{85BA4BA0-3446-4DB8-81BD-322AA2DBDAED}"/>
    <dgm:cxn modelId="{48E997BB-D315-4FF0-B076-337EA8787E81}" srcId="{BEC0E0ED-5B1E-46B3-BB41-8C66F3906502}" destId="{4682AC1E-D617-44C6-A454-89100F3DD768}" srcOrd="0" destOrd="0" parTransId="{1409E1D4-E130-4A9D-AEC4-FC638D64810D}" sibTransId="{F989F82F-BFEC-469C-844F-0B84DB990BE7}"/>
    <dgm:cxn modelId="{F74E66CF-4AFF-4C32-9BD3-072D87EC50E5}" type="presOf" srcId="{AA67DA56-A448-4AA9-BD07-BC3EDC304DBB}" destId="{D857F9AD-16CE-4275-AEE1-D8754E33DAAB}" srcOrd="0" destOrd="0" presId="urn:microsoft.com/office/officeart/2018/2/layout/IconVerticalSolidList"/>
    <dgm:cxn modelId="{A7574999-3FD3-4039-9111-4F6A0E275CAA}" type="presParOf" srcId="{BDBC9243-36C6-45A5-9A09-BF6DBF861426}" destId="{D563A7A6-C5AB-4CF9-B1CF-C6507C26A349}" srcOrd="0" destOrd="0" presId="urn:microsoft.com/office/officeart/2018/2/layout/IconVerticalSolidList"/>
    <dgm:cxn modelId="{2620E4D8-4A7C-4A7D-911D-E12DBF028DB7}" type="presParOf" srcId="{D563A7A6-C5AB-4CF9-B1CF-C6507C26A349}" destId="{03E27E53-0332-4A2B-BD56-681647A79A6D}" srcOrd="0" destOrd="0" presId="urn:microsoft.com/office/officeart/2018/2/layout/IconVerticalSolidList"/>
    <dgm:cxn modelId="{CE779CB5-66A3-47FB-8E7A-B407393C852B}" type="presParOf" srcId="{D563A7A6-C5AB-4CF9-B1CF-C6507C26A349}" destId="{79143CC4-EA17-4D2C-B281-9C7BF0A86021}" srcOrd="1" destOrd="0" presId="urn:microsoft.com/office/officeart/2018/2/layout/IconVerticalSolidList"/>
    <dgm:cxn modelId="{932BED0A-012A-4667-8A4F-CD29524D66A0}" type="presParOf" srcId="{D563A7A6-C5AB-4CF9-B1CF-C6507C26A349}" destId="{A527BA4A-235C-41E9-B61D-A176797AE3AA}" srcOrd="2" destOrd="0" presId="urn:microsoft.com/office/officeart/2018/2/layout/IconVerticalSolidList"/>
    <dgm:cxn modelId="{47EEE270-19C5-4661-A7C5-B20D291A53EB}" type="presParOf" srcId="{D563A7A6-C5AB-4CF9-B1CF-C6507C26A349}" destId="{DDB82C29-CCCF-4238-9E33-953AA2F47C4B}" srcOrd="3" destOrd="0" presId="urn:microsoft.com/office/officeart/2018/2/layout/IconVerticalSolidList"/>
    <dgm:cxn modelId="{06915040-E811-4032-9B4E-3F1A62699C7F}" type="presParOf" srcId="{BDBC9243-36C6-45A5-9A09-BF6DBF861426}" destId="{4FB68693-F1BF-4DFF-BB6E-F86848DB5EE4}" srcOrd="1" destOrd="0" presId="urn:microsoft.com/office/officeart/2018/2/layout/IconVerticalSolidList"/>
    <dgm:cxn modelId="{3921F46F-4151-4547-A66F-7C9321B1ED1A}" type="presParOf" srcId="{BDBC9243-36C6-45A5-9A09-BF6DBF861426}" destId="{9AD27AD5-4409-4963-B2B3-A1E6A20DA59D}" srcOrd="2" destOrd="0" presId="urn:microsoft.com/office/officeart/2018/2/layout/IconVerticalSolidList"/>
    <dgm:cxn modelId="{81223F3B-312E-476D-AB5C-2F7C262FC776}" type="presParOf" srcId="{9AD27AD5-4409-4963-B2B3-A1E6A20DA59D}" destId="{8A26DD08-4806-421D-98F0-BCC432A57733}" srcOrd="0" destOrd="0" presId="urn:microsoft.com/office/officeart/2018/2/layout/IconVerticalSolidList"/>
    <dgm:cxn modelId="{92AD8726-F220-4140-8860-46A9135CE69E}" type="presParOf" srcId="{9AD27AD5-4409-4963-B2B3-A1E6A20DA59D}" destId="{938D2A58-529C-4D7C-8691-53B5697C5D37}" srcOrd="1" destOrd="0" presId="urn:microsoft.com/office/officeart/2018/2/layout/IconVerticalSolidList"/>
    <dgm:cxn modelId="{161F8EDD-88E6-44BD-A886-AAD6BB195C46}" type="presParOf" srcId="{9AD27AD5-4409-4963-B2B3-A1E6A20DA59D}" destId="{03745E33-D032-4FB6-8793-1D96D1BBC256}" srcOrd="2" destOrd="0" presId="urn:microsoft.com/office/officeart/2018/2/layout/IconVerticalSolidList"/>
    <dgm:cxn modelId="{16376D63-E0F0-4830-AE9A-F990DE8A7E26}" type="presParOf" srcId="{9AD27AD5-4409-4963-B2B3-A1E6A20DA59D}" destId="{D857F9AD-16CE-4275-AEE1-D8754E33DA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46F87-520E-EB40-A799-430934915208}">
      <dsp:nvSpPr>
        <dsp:cNvPr id="0" name=""/>
        <dsp:cNvSpPr/>
      </dsp:nvSpPr>
      <dsp:spPr>
        <a:xfrm>
          <a:off x="0" y="282834"/>
          <a:ext cx="4885203" cy="1263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Finance glance- a single look page created to help in stock and cryptocurrency trading.</a:t>
          </a:r>
        </a:p>
      </dsp:txBody>
      <dsp:txXfrm>
        <a:off x="61684" y="344518"/>
        <a:ext cx="4761835" cy="1140232"/>
      </dsp:txXfrm>
    </dsp:sp>
    <dsp:sp modelId="{312B733A-672D-474D-AEB8-EF2B07F0E7D0}">
      <dsp:nvSpPr>
        <dsp:cNvPr id="0" name=""/>
        <dsp:cNvSpPr/>
      </dsp:nvSpPr>
      <dsp:spPr>
        <a:xfrm>
          <a:off x="0" y="1575234"/>
          <a:ext cx="4885203" cy="12636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 be able to access various stock and crypto values at a glance and be able to convert them to various currencies</a:t>
          </a:r>
        </a:p>
      </dsp:txBody>
      <dsp:txXfrm>
        <a:off x="61684" y="1636918"/>
        <a:ext cx="4761835" cy="1140232"/>
      </dsp:txXfrm>
    </dsp:sp>
    <dsp:sp modelId="{14F44EAC-1882-0046-8007-398320556BB6}">
      <dsp:nvSpPr>
        <dsp:cNvPr id="0" name=""/>
        <dsp:cNvSpPr/>
      </dsp:nvSpPr>
      <dsp:spPr>
        <a:xfrm>
          <a:off x="0" y="2867634"/>
          <a:ext cx="4885203" cy="12636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 am a busy financial investor.</a:t>
          </a:r>
        </a:p>
        <a:p>
          <a:pPr marL="0" lvl="0" indent="0" algn="l" defTabSz="444500">
            <a:lnSpc>
              <a:spcPct val="90000"/>
            </a:lnSpc>
            <a:spcBef>
              <a:spcPct val="0"/>
            </a:spcBef>
            <a:spcAft>
              <a:spcPct val="35000"/>
            </a:spcAft>
            <a:buNone/>
          </a:pPr>
          <a:r>
            <a:rPr lang="en-US" sz="1000" kern="1200" dirty="0"/>
            <a:t>given I open the application page</a:t>
          </a:r>
        </a:p>
        <a:p>
          <a:pPr marL="0" lvl="0" indent="0" algn="l" defTabSz="444500">
            <a:lnSpc>
              <a:spcPct val="90000"/>
            </a:lnSpc>
            <a:spcBef>
              <a:spcPct val="0"/>
            </a:spcBef>
            <a:spcAft>
              <a:spcPct val="35000"/>
            </a:spcAft>
            <a:buNone/>
          </a:pPr>
          <a:r>
            <a:rPr lang="en-US" sz="1000" kern="1200" dirty="0"/>
            <a:t>Then I should see a stock search tool, a currency converter, a crypto currency tool, and access to various RSS feeds</a:t>
          </a:r>
        </a:p>
        <a:p>
          <a:pPr marL="0" lvl="0" indent="0" algn="l" defTabSz="444500">
            <a:lnSpc>
              <a:spcPct val="90000"/>
            </a:lnSpc>
            <a:spcBef>
              <a:spcPct val="0"/>
            </a:spcBef>
            <a:spcAft>
              <a:spcPct val="35000"/>
            </a:spcAft>
            <a:buNone/>
          </a:pPr>
          <a:r>
            <a:rPr lang="en-US" sz="1000" kern="1200" dirty="0"/>
            <a:t>When I use the stock search tool it should show multiple stocks</a:t>
          </a:r>
        </a:p>
        <a:p>
          <a:pPr marL="0" lvl="0" indent="0" algn="l" defTabSz="444500">
            <a:lnSpc>
              <a:spcPct val="90000"/>
            </a:lnSpc>
            <a:spcBef>
              <a:spcPct val="0"/>
            </a:spcBef>
            <a:spcAft>
              <a:spcPct val="35000"/>
            </a:spcAft>
            <a:buNone/>
          </a:pPr>
          <a:r>
            <a:rPr lang="en-US" sz="1000" kern="1200" dirty="0"/>
            <a:t>When I use the currency converter it should be able to display the currencies I want </a:t>
          </a:r>
        </a:p>
      </dsp:txBody>
      <dsp:txXfrm>
        <a:off x="61684" y="2929318"/>
        <a:ext cx="4761835" cy="1140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7E53-0332-4A2B-BD56-681647A79A6D}">
      <dsp:nvSpPr>
        <dsp:cNvPr id="0" name=""/>
        <dsp:cNvSpPr/>
      </dsp:nvSpPr>
      <dsp:spPr>
        <a:xfrm>
          <a:off x="0" y="717286"/>
          <a:ext cx="4885203" cy="13242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43CC4-EA17-4D2C-B281-9C7BF0A86021}">
      <dsp:nvSpPr>
        <dsp:cNvPr id="0" name=""/>
        <dsp:cNvSpPr/>
      </dsp:nvSpPr>
      <dsp:spPr>
        <a:xfrm>
          <a:off x="400576" y="1015235"/>
          <a:ext cx="728321" cy="728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82C29-CCCF-4238-9E33-953AA2F47C4B}">
      <dsp:nvSpPr>
        <dsp:cNvPr id="0" name=""/>
        <dsp:cNvSpPr/>
      </dsp:nvSpPr>
      <dsp:spPr>
        <a:xfrm>
          <a:off x="1529474" y="717286"/>
          <a:ext cx="3355728" cy="132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47" tIns="140147" rIns="140147" bIns="140147" numCol="1" spcCol="1270" anchor="ctr" anchorCtr="0">
          <a:noAutofit/>
        </a:bodyPr>
        <a:lstStyle/>
        <a:p>
          <a:pPr marL="0" lvl="0" indent="0" algn="l" defTabSz="1111250">
            <a:lnSpc>
              <a:spcPct val="90000"/>
            </a:lnSpc>
            <a:spcBef>
              <a:spcPct val="0"/>
            </a:spcBef>
            <a:spcAft>
              <a:spcPct val="35000"/>
            </a:spcAft>
            <a:buNone/>
          </a:pPr>
          <a:r>
            <a:rPr lang="en-US" sz="2500" u="sng" kern="1200" dirty="0">
              <a:uFillTx/>
              <a:hlinkClick xmlns:r="http://schemas.openxmlformats.org/officeDocument/2006/relationships" r:id="rId3"/>
            </a:rPr>
            <a:t>Live Page</a:t>
          </a:r>
          <a:endParaRPr lang="en-US" sz="2500" kern="1200" dirty="0"/>
        </a:p>
      </dsp:txBody>
      <dsp:txXfrm>
        <a:off x="1529474" y="717286"/>
        <a:ext cx="3355728" cy="1324220"/>
      </dsp:txXfrm>
    </dsp:sp>
    <dsp:sp modelId="{8A26DD08-4806-421D-98F0-BCC432A57733}">
      <dsp:nvSpPr>
        <dsp:cNvPr id="0" name=""/>
        <dsp:cNvSpPr/>
      </dsp:nvSpPr>
      <dsp:spPr>
        <a:xfrm>
          <a:off x="0" y="2372562"/>
          <a:ext cx="4885203" cy="13242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D2A58-529C-4D7C-8691-53B5697C5D37}">
      <dsp:nvSpPr>
        <dsp:cNvPr id="0" name=""/>
        <dsp:cNvSpPr/>
      </dsp:nvSpPr>
      <dsp:spPr>
        <a:xfrm>
          <a:off x="400576" y="2670511"/>
          <a:ext cx="728321" cy="72832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57F9AD-16CE-4275-AEE1-D8754E33DAAB}">
      <dsp:nvSpPr>
        <dsp:cNvPr id="0" name=""/>
        <dsp:cNvSpPr/>
      </dsp:nvSpPr>
      <dsp:spPr>
        <a:xfrm>
          <a:off x="1529474" y="2372562"/>
          <a:ext cx="3355728" cy="132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47" tIns="140147" rIns="140147" bIns="140147" numCol="1" spcCol="1270" anchor="ctr" anchorCtr="0">
          <a:noAutofit/>
        </a:bodyPr>
        <a:lstStyle/>
        <a:p>
          <a:pPr marL="0" lvl="0" indent="0" algn="l" defTabSz="1111250">
            <a:lnSpc>
              <a:spcPct val="90000"/>
            </a:lnSpc>
            <a:spcBef>
              <a:spcPct val="0"/>
            </a:spcBef>
            <a:spcAft>
              <a:spcPct val="35000"/>
            </a:spcAft>
            <a:buNone/>
          </a:pPr>
          <a:r>
            <a:rPr lang="en-US" sz="2500" u="sng" kern="1200">
              <a:uFillTx/>
              <a:hlinkClick xmlns:r="http://schemas.openxmlformats.org/officeDocument/2006/relationships" r:id="rId6"/>
            </a:rPr>
            <a:t>GitHub Repo</a:t>
          </a:r>
          <a:endParaRPr lang="en-US" sz="2500" kern="1200"/>
        </a:p>
      </dsp:txBody>
      <dsp:txXfrm>
        <a:off x="1529474" y="2372562"/>
        <a:ext cx="3355728" cy="13242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9B2D-3338-C34B-8B6F-995B3AEBAFB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015950B-B63B-CA43-90ED-FFD41F45FFA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FB7FC00-87CC-3D4A-A75B-F25BF249F3C5}"/>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5" name="Footer Placeholder 4">
            <a:extLst>
              <a:ext uri="{FF2B5EF4-FFF2-40B4-BE49-F238E27FC236}">
                <a16:creationId xmlns:a16="http://schemas.microsoft.com/office/drawing/2014/main" id="{A266BDC7-6D8E-694F-ABA9-BA4252899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51600-C7D2-D147-9F2A-8269B8A22F56}"/>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82842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72B7-9EAD-464A-861E-3EDBC7BC84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98BDC-F107-CF47-AFD6-8FA699D00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990B4-5A5B-B24E-803F-AF59CA788444}"/>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5" name="Footer Placeholder 4">
            <a:extLst>
              <a:ext uri="{FF2B5EF4-FFF2-40B4-BE49-F238E27FC236}">
                <a16:creationId xmlns:a16="http://schemas.microsoft.com/office/drawing/2014/main" id="{EEBBD007-F94A-3848-A8E2-A2E604A57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023C5-E5E2-D044-8749-489BD03267E4}"/>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65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205BF9-4A1E-7749-8374-B3E36803AC8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C45461-7E63-9B4B-80EB-C2B91D09EEB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ABB06-430E-B546-B5DF-D7BB2D4E71E7}"/>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5" name="Footer Placeholder 4">
            <a:extLst>
              <a:ext uri="{FF2B5EF4-FFF2-40B4-BE49-F238E27FC236}">
                <a16:creationId xmlns:a16="http://schemas.microsoft.com/office/drawing/2014/main" id="{C0F530F8-C8EB-C341-83F8-9AF6C8B8C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67659-BF92-D948-9A63-F15ADC1D86DD}"/>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1228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754190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98385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BA1B-ABD7-F744-AF37-6127808EE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A29CE-202C-4440-8714-2F966B534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54BD3-39FC-1C48-9379-D04365EABEFB}"/>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5" name="Footer Placeholder 4">
            <a:extLst>
              <a:ext uri="{FF2B5EF4-FFF2-40B4-BE49-F238E27FC236}">
                <a16:creationId xmlns:a16="http://schemas.microsoft.com/office/drawing/2014/main" id="{2E3FD160-2626-114E-A851-AF314C3BD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939AF-037F-0749-886A-CC876BC28802}"/>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8971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CF16-F776-2846-ACF7-45D936C9E04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92C5F9C-7E1F-BE45-95A6-AA545CC021E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4F0945-C0C9-6242-B9CB-1C5A2DE41836}"/>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5" name="Footer Placeholder 4">
            <a:extLst>
              <a:ext uri="{FF2B5EF4-FFF2-40B4-BE49-F238E27FC236}">
                <a16:creationId xmlns:a16="http://schemas.microsoft.com/office/drawing/2014/main" id="{E3217FDE-1A93-BD43-9956-FCDD4A695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74555-0AEE-CE4A-B1F1-2A992006D180}"/>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6834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1AE2-FCA0-F943-B6DB-5665D2760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90F6D-18AF-9343-8FE6-1740D2379D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4B3845-F828-CA40-BC79-0CC896F8796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63E0D3-6310-D846-B70B-AFE88FF279B0}"/>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6" name="Footer Placeholder 5">
            <a:extLst>
              <a:ext uri="{FF2B5EF4-FFF2-40B4-BE49-F238E27FC236}">
                <a16:creationId xmlns:a16="http://schemas.microsoft.com/office/drawing/2014/main" id="{4ED19933-3385-4D4D-960A-3280D8D4A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5B758-402D-9E49-B929-450B40DB56D5}"/>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6490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04D1-2F27-AB46-84DA-DAE2376C4D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8CCE69-A911-1646-BA48-19463396A06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5935147-89F3-B843-9DC0-B47FF4BE070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F7578-806E-E946-9428-9AA961FC8CD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0287D-12A8-414B-BE56-ADCB25BAE45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994C2-E76A-314D-8838-9F1F53BF02B2}"/>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8" name="Footer Placeholder 7">
            <a:extLst>
              <a:ext uri="{FF2B5EF4-FFF2-40B4-BE49-F238E27FC236}">
                <a16:creationId xmlns:a16="http://schemas.microsoft.com/office/drawing/2014/main" id="{E39FC503-72F2-334A-950B-A303CF1392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3FD3D-C2D6-FC4B-98BB-94DDDF228A5A}"/>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9509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85D0-A2EB-B048-B652-7309C2E72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D5D42-DB3B-104C-A569-1B145DB9E316}"/>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4" name="Footer Placeholder 3">
            <a:extLst>
              <a:ext uri="{FF2B5EF4-FFF2-40B4-BE49-F238E27FC236}">
                <a16:creationId xmlns:a16="http://schemas.microsoft.com/office/drawing/2014/main" id="{3B75511E-17E5-AC4E-95C7-A95CCB4DF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E7A84C-9B33-5141-AB10-E925D0AAA3CB}"/>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9709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FFB6FE-31D0-EB48-97DB-633FABBB46B7}"/>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3" name="Footer Placeholder 2">
            <a:extLst>
              <a:ext uri="{FF2B5EF4-FFF2-40B4-BE49-F238E27FC236}">
                <a16:creationId xmlns:a16="http://schemas.microsoft.com/office/drawing/2014/main" id="{AC606EEC-391E-8A4C-8603-F30D22B3D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9A2EA-88DC-3047-A43C-4B482C29B380}"/>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7366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699D-DC20-8446-BBD1-2EAF642E42C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6891EA1-898C-E64A-B3D8-5FB6C6A844B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8C171F-4B73-0F42-824D-A976A28C882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D650DB1-085F-624E-A9FC-E964162BE1B7}"/>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6" name="Footer Placeholder 5">
            <a:extLst>
              <a:ext uri="{FF2B5EF4-FFF2-40B4-BE49-F238E27FC236}">
                <a16:creationId xmlns:a16="http://schemas.microsoft.com/office/drawing/2014/main" id="{539E5D26-24E7-A74C-943A-87087FED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F4113-5B47-5F47-8C09-84F90399636E}"/>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9067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B48A-6A6A-E94C-A71A-B98C485BF8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6393392-8818-7E42-AEB6-E8A4B19B8CC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6F9EE8B-7852-2F47-AF00-F93D9778B7F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B68231-1B44-C54C-9A94-323BD1778E78}"/>
              </a:ext>
            </a:extLst>
          </p:cNvPr>
          <p:cNvSpPr>
            <a:spLocks noGrp="1"/>
          </p:cNvSpPr>
          <p:nvPr>
            <p:ph type="dt" sz="half" idx="10"/>
          </p:nvPr>
        </p:nvSpPr>
        <p:spPr/>
        <p:txBody>
          <a:bodyPr/>
          <a:lstStyle/>
          <a:p>
            <a:fld id="{43A4E65C-7F94-E04E-8FEB-8D6C0462425B}" type="datetimeFigureOut">
              <a:rPr lang="en-US" smtClean="0"/>
              <a:t>3/23/20</a:t>
            </a:fld>
            <a:endParaRPr lang="en-US"/>
          </a:p>
        </p:txBody>
      </p:sp>
      <p:sp>
        <p:nvSpPr>
          <p:cNvPr id="6" name="Footer Placeholder 5">
            <a:extLst>
              <a:ext uri="{FF2B5EF4-FFF2-40B4-BE49-F238E27FC236}">
                <a16:creationId xmlns:a16="http://schemas.microsoft.com/office/drawing/2014/main" id="{7B568BF1-1C92-2E4E-B140-132DBF0D9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F51AE-80F1-FF47-B6F6-CC7870990D64}"/>
              </a:ext>
            </a:extLst>
          </p:cNvPr>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8136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D1757-63CB-6F44-8D65-5C5CF1E8D3A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FEDB40-9B4B-9345-A444-AE695D66243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38799-9BD5-4C4E-B2DE-AE735008FD5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A4E65C-7F94-E04E-8FEB-8D6C0462425B}" type="datetimeFigureOut">
              <a:rPr lang="en-US" smtClean="0"/>
              <a:t>3/23/20</a:t>
            </a:fld>
            <a:endParaRPr lang="en-US"/>
          </a:p>
        </p:txBody>
      </p:sp>
      <p:sp>
        <p:nvSpPr>
          <p:cNvPr id="5" name="Footer Placeholder 4">
            <a:extLst>
              <a:ext uri="{FF2B5EF4-FFF2-40B4-BE49-F238E27FC236}">
                <a16:creationId xmlns:a16="http://schemas.microsoft.com/office/drawing/2014/main" id="{FEB73AC8-1ABA-9E48-AA64-654C19E056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CEB8A8-DFAA-8749-9F51-041B329D95F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059224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Google Shape;54;p13"/>
          <p:cNvSpPr txBox="1">
            <a:spLocks noGrp="1"/>
          </p:cNvSpPr>
          <p:nvPr>
            <p:ph type="ctrTitle"/>
          </p:nvPr>
        </p:nvSpPr>
        <p:spPr>
          <a:xfrm>
            <a:off x="628649" y="3394010"/>
            <a:ext cx="5100991" cy="1303020"/>
          </a:xfrm>
          <a:prstGeom prst="rect">
            <a:avLst/>
          </a:prstGeom>
        </p:spPr>
        <p:txBody>
          <a:bodyPr anchor="ctr">
            <a:normAutofit/>
          </a:bodyPr>
          <a:lstStyle/>
          <a:p>
            <a:pPr algn="r"/>
            <a:r>
              <a:t>Finance (at a) Glance</a:t>
            </a:r>
            <a:endParaRPr lang="en-US"/>
          </a:p>
        </p:txBody>
      </p:sp>
      <p:sp>
        <p:nvSpPr>
          <p:cNvPr id="110" name="Google Shape;55;p13"/>
          <p:cNvSpPr txBox="1">
            <a:spLocks noGrp="1"/>
          </p:cNvSpPr>
          <p:nvPr>
            <p:ph type="subTitle" idx="1"/>
          </p:nvPr>
        </p:nvSpPr>
        <p:spPr>
          <a:xfrm>
            <a:off x="5970943" y="3394010"/>
            <a:ext cx="2444006" cy="1303020"/>
          </a:xfrm>
          <a:prstGeom prst="rect">
            <a:avLst/>
          </a:prstGeom>
        </p:spPr>
        <p:txBody>
          <a:bodyPr anchor="ctr">
            <a:normAutofit/>
          </a:bodyPr>
          <a:lstStyle>
            <a:lvl1pPr marL="0" indent="0"/>
          </a:lstStyle>
          <a:p>
            <a:pPr algn="l"/>
            <a:r>
              <a:t>Getcho Finances Together</a:t>
            </a:r>
            <a:endParaRPr lang="en-US"/>
          </a:p>
        </p:txBody>
      </p:sp>
      <p:sp>
        <p:nvSpPr>
          <p:cNvPr id="117" name="Oval 1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46536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0" y="1849953"/>
            <a:ext cx="721797"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Oval 1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1" y="1745991"/>
            <a:ext cx="220272"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Freeform: Shape 1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084" y="0"/>
            <a:ext cx="4274916" cy="304443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5" name="Straight Connector 1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0294" y="339401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Shape 118">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2807"/>
            <a:ext cx="5253850" cy="3620693"/>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Google Shape;60;p14"/>
          <p:cNvSpPr txBox="1">
            <a:spLocks noGrp="1"/>
          </p:cNvSpPr>
          <p:nvPr>
            <p:ph type="title"/>
          </p:nvPr>
        </p:nvSpPr>
        <p:spPr>
          <a:xfrm>
            <a:off x="868680" y="841772"/>
            <a:ext cx="4754880" cy="1790700"/>
          </a:xfrm>
          <a:prstGeom prst="rect">
            <a:avLst/>
          </a:prstGeom>
        </p:spPr>
        <p:txBody>
          <a:bodyPr vert="horz" lIns="91440" tIns="45720" rIns="91440" bIns="45720" rtlCol="0" anchor="b">
            <a:normAutofit/>
          </a:bodyPr>
          <a:lstStyle/>
          <a:p>
            <a:pPr algn="l" defTabSz="914400">
              <a:defRPr sz="2592"/>
            </a:pPr>
            <a:r>
              <a:rPr lang="en-US" sz="1600" kern="1200">
                <a:solidFill>
                  <a:schemeClr val="tx1">
                    <a:lumMod val="85000"/>
                    <a:lumOff val="15000"/>
                  </a:schemeClr>
                </a:solidFill>
                <a:latin typeface="+mj-lt"/>
                <a:ea typeface="+mj-ea"/>
                <a:cs typeface="+mj-cs"/>
              </a:rPr>
              <a:t>The goal of Finance Glance is to provide update, relevant information about stocks and currency that you have an interest in. </a:t>
            </a:r>
          </a:p>
          <a:p>
            <a:pPr algn="l" defTabSz="914400">
              <a:defRPr sz="2592"/>
            </a:pPr>
            <a:r>
              <a:rPr lang="en-US" sz="1600" kern="1200">
                <a:solidFill>
                  <a:schemeClr val="tx1">
                    <a:lumMod val="85000"/>
                    <a:lumOff val="15000"/>
                  </a:schemeClr>
                </a:solidFill>
                <a:latin typeface="+mj-lt"/>
                <a:ea typeface="+mj-ea"/>
                <a:cs typeface="+mj-cs"/>
              </a:rPr>
              <a:t>With the incorporation of Yahoo! Finance News, a currency converter for international exchange, and an up-to-date stock search function,</a:t>
            </a:r>
          </a:p>
          <a:p>
            <a:pPr algn="l" defTabSz="914400">
              <a:defRPr sz="2592"/>
            </a:pPr>
            <a:r>
              <a:rPr lang="en-US" sz="1600" kern="1200">
                <a:solidFill>
                  <a:schemeClr val="tx1">
                    <a:lumMod val="85000"/>
                    <a:lumOff val="15000"/>
                  </a:schemeClr>
                </a:solidFill>
                <a:latin typeface="+mj-lt"/>
                <a:ea typeface="+mj-ea"/>
                <a:cs typeface="+mj-cs"/>
              </a:rPr>
              <a:t>Your finances are only a click away. </a:t>
            </a:r>
          </a:p>
        </p:txBody>
      </p:sp>
      <p:cxnSp>
        <p:nvCxnSpPr>
          <p:cNvPr id="121" name="Straight Connector 120">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405" y="3337560"/>
            <a:ext cx="92583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761" y="754379"/>
            <a:ext cx="2583177" cy="2583177"/>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Freeform: Shape 1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3"/>
            <a:ext cx="3285756"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Google Shape;65;p15"/>
          <p:cNvSpPr txBox="1">
            <a:spLocks noGrp="1"/>
          </p:cNvSpPr>
          <p:nvPr>
            <p:ph type="title"/>
          </p:nvPr>
        </p:nvSpPr>
        <p:spPr>
          <a:xfrm>
            <a:off x="647271" y="759003"/>
            <a:ext cx="2562119" cy="3596556"/>
          </a:xfrm>
          <a:prstGeom prst="rect">
            <a:avLst/>
          </a:prstGeom>
        </p:spPr>
        <p:txBody>
          <a:bodyPr vert="horz" lIns="91440" tIns="45720" rIns="91440" bIns="45720" rtlCol="0" anchor="ctr">
            <a:normAutofit/>
          </a:bodyPr>
          <a:lstStyle>
            <a:lvl1pPr defTabSz="877823">
              <a:defRPr sz="2688"/>
            </a:lvl1pPr>
          </a:lstStyle>
          <a:p>
            <a:pPr defTabSz="914400"/>
            <a:r>
              <a:rPr lang="en-US" sz="4400" kern="1200">
                <a:solidFill>
                  <a:srgbClr val="FFFFFF"/>
                </a:solidFill>
                <a:latin typeface="+mj-lt"/>
                <a:ea typeface="+mj-ea"/>
                <a:cs typeface="+mj-cs"/>
              </a:rPr>
              <a:t>Concept</a:t>
            </a:r>
          </a:p>
        </p:txBody>
      </p:sp>
      <p:graphicFrame>
        <p:nvGraphicFramePr>
          <p:cNvPr id="117" name="Google Shape;66;p15">
            <a:extLst>
              <a:ext uri="{FF2B5EF4-FFF2-40B4-BE49-F238E27FC236}">
                <a16:creationId xmlns:a16="http://schemas.microsoft.com/office/drawing/2014/main" id="{66F3BD94-DF05-4D8C-A1B1-7767E80C3D0F}"/>
              </a:ext>
            </a:extLst>
          </p:cNvPr>
          <p:cNvGraphicFramePr/>
          <p:nvPr>
            <p:extLst>
              <p:ext uri="{D42A27DB-BD31-4B8C-83A1-F6EECF244321}">
                <p14:modId xmlns:p14="http://schemas.microsoft.com/office/powerpoint/2010/main" val="3938979750"/>
              </p:ext>
            </p:extLst>
          </p:nvPr>
        </p:nvGraphicFramePr>
        <p:xfrm>
          <a:off x="3895725" y="353193"/>
          <a:ext cx="4885203" cy="4414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8" y="336041"/>
            <a:ext cx="2560777" cy="285094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7" name="Google Shape;71;p16"/>
          <p:cNvSpPr txBox="1">
            <a:spLocks noGrp="1"/>
          </p:cNvSpPr>
          <p:nvPr>
            <p:ph type="title"/>
          </p:nvPr>
        </p:nvSpPr>
        <p:spPr>
          <a:xfrm>
            <a:off x="582930" y="548639"/>
            <a:ext cx="2133893" cy="2428184"/>
          </a:xfrm>
          <a:prstGeom prst="rect">
            <a:avLst/>
          </a:prstGeom>
        </p:spPr>
        <p:txBody>
          <a:bodyPr vert="horz" lIns="91440" tIns="45720" rIns="91440" bIns="45720" rtlCol="0" anchor="ctr">
            <a:normAutofit/>
          </a:bodyPr>
          <a:lstStyle>
            <a:lvl1pPr defTabSz="877823">
              <a:defRPr sz="2688"/>
            </a:lvl1pPr>
          </a:lstStyle>
          <a:p>
            <a:pPr defTabSz="914400"/>
            <a:r>
              <a:rPr lang="en-US" sz="2900" kern="1200">
                <a:solidFill>
                  <a:srgbClr val="FFFFFF"/>
                </a:solidFill>
                <a:latin typeface="+mj-lt"/>
                <a:ea typeface="+mj-ea"/>
                <a:cs typeface="+mj-cs"/>
              </a:rPr>
              <a:t>Process</a:t>
            </a:r>
          </a:p>
        </p:txBody>
      </p:sp>
      <p:sp>
        <p:nvSpPr>
          <p:cNvPr id="125" name="Rectangle 1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7" y="3314420"/>
            <a:ext cx="2560777" cy="1484889"/>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7" name="Rectangle 1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3452" y="336041"/>
            <a:ext cx="5766356" cy="446455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72;p16"/>
          <p:cNvSpPr txBox="1">
            <a:spLocks noGrp="1"/>
          </p:cNvSpPr>
          <p:nvPr>
            <p:ph type="body" idx="1"/>
          </p:nvPr>
        </p:nvSpPr>
        <p:spPr>
          <a:xfrm>
            <a:off x="3284781" y="515146"/>
            <a:ext cx="5278194" cy="4106347"/>
          </a:xfrm>
          <a:prstGeom prst="rect">
            <a:avLst/>
          </a:prstGeom>
        </p:spPr>
        <p:txBody>
          <a:bodyPr vert="horz" lIns="91440" tIns="45720" rIns="91440" bIns="45720" rtlCol="0" anchor="ctr">
            <a:normAutofit/>
          </a:bodyPr>
          <a:lstStyle/>
          <a:p>
            <a:pPr marL="420623" indent="-228600" defTabSz="914400">
              <a:buSzPts val="1600"/>
              <a:defRPr sz="1656"/>
            </a:pPr>
            <a:r>
              <a:rPr lang="en-US" sz="1400"/>
              <a:t>Twitter’s Bootstrap Framework, RSS feeds of current financial news, World Trade API, Exchange Rates API, Crypto Asset Tickers.</a:t>
            </a:r>
          </a:p>
          <a:p>
            <a:pPr marL="420623" indent="-228600" defTabSz="914400">
              <a:buSzPts val="1600"/>
              <a:defRPr sz="1656"/>
            </a:pPr>
            <a:r>
              <a:rPr lang="en-US" sz="1400"/>
              <a:t>Each individual was assigned the task of working with an API or creating the layout and incorporating the RSS feeds into the app. Joe took majority on helping to resolve any conflicts coming into the master branch and working with the Exchange Rates API, Muss headed the layout using Bootstrap and the RSS feeds, Shaminder worked with the Crypto Currency API, and Bea took over working with the World Trade API.</a:t>
            </a:r>
          </a:p>
          <a:p>
            <a:pPr marL="420623" indent="-228600" defTabSz="914400">
              <a:buSzPts val="1600"/>
              <a:defRPr sz="1656"/>
            </a:pPr>
            <a:r>
              <a:rPr lang="en-US" sz="1400"/>
              <a:t>A lot of challenges we encountered from this were selecting appropriate APIs, getting access to them and and a working API key.</a:t>
            </a:r>
          </a:p>
          <a:p>
            <a:pPr marL="420623" indent="-228600" defTabSz="914400">
              <a:buSzPts val="1600"/>
              <a:defRPr sz="1656"/>
            </a:pPr>
            <a:r>
              <a:rPr lang="en-US" sz="1400"/>
              <a:t>We were successful in coming together as a team to get this off the ground, Joe and Mustapha took a lot of lead incorporating all of the technologies together and decreasing conflicts. Bea, Shaminder, and Joe were able to successfully navigate new API documentation, and get an entire working project off of the ground.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Google Shape;77;p17"/>
          <p:cNvSpPr txBox="1">
            <a:spLocks noGrp="1"/>
          </p:cNvSpPr>
          <p:nvPr>
            <p:ph type="title"/>
          </p:nvPr>
        </p:nvSpPr>
        <p:spPr>
          <a:xfrm>
            <a:off x="628649" y="3394010"/>
            <a:ext cx="5100991" cy="1303020"/>
          </a:xfrm>
          <a:prstGeom prst="rect">
            <a:avLst/>
          </a:prstGeom>
        </p:spPr>
        <p:txBody>
          <a:bodyPr vert="horz" lIns="91440" tIns="45720" rIns="91440" bIns="45720" rtlCol="0" anchor="ctr">
            <a:normAutofit/>
          </a:bodyPr>
          <a:lstStyle/>
          <a:p>
            <a:pPr algn="r" defTabSz="914400"/>
            <a:r>
              <a:rPr lang="en-US" sz="6000" kern="1200">
                <a:solidFill>
                  <a:schemeClr val="tx1"/>
                </a:solidFill>
                <a:latin typeface="+mj-lt"/>
                <a:ea typeface="+mj-ea"/>
                <a:cs typeface="+mj-cs"/>
              </a:rPr>
              <a:t>Demo</a:t>
            </a:r>
          </a:p>
        </p:txBody>
      </p:sp>
      <p:sp>
        <p:nvSpPr>
          <p:cNvPr id="127" name="Oval 12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46536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Oval 12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0" y="1849953"/>
            <a:ext cx="721797"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1" y="1745991"/>
            <a:ext cx="220272"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Freeform: Shape 13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084" y="0"/>
            <a:ext cx="4274916" cy="304443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5" name="Straight Connector 13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0294" y="339401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82;p18"/>
          <p:cNvSpPr txBox="1">
            <a:spLocks noGrp="1"/>
          </p:cNvSpPr>
          <p:nvPr>
            <p:ph type="title"/>
          </p:nvPr>
        </p:nvSpPr>
        <p:spPr>
          <a:xfrm>
            <a:off x="628650" y="722907"/>
            <a:ext cx="2620771" cy="3697685"/>
          </a:xfrm>
          <a:prstGeom prst="rect">
            <a:avLst/>
          </a:prstGeom>
        </p:spPr>
        <p:txBody>
          <a:bodyPr vert="horz" lIns="91440" tIns="45720" rIns="91440" bIns="45720" rtlCol="0" anchor="ctr">
            <a:normAutofit/>
          </a:bodyPr>
          <a:lstStyle>
            <a:lvl1pPr defTabSz="877823">
              <a:defRPr sz="2688"/>
            </a:lvl1pPr>
          </a:lstStyle>
          <a:p>
            <a:pPr algn="r" defTabSz="914400"/>
            <a:r>
              <a:rPr lang="en-US" sz="3400" kern="1200">
                <a:solidFill>
                  <a:schemeClr val="accent1"/>
                </a:solidFill>
                <a:latin typeface="+mj-lt"/>
                <a:ea typeface="+mj-ea"/>
                <a:cs typeface="+mj-cs"/>
              </a:rPr>
              <a:t>Directions for Future Development</a:t>
            </a:r>
          </a:p>
        </p:txBody>
      </p:sp>
      <p:cxnSp>
        <p:nvCxnSpPr>
          <p:cNvPr id="130" name="Straight Connector 12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43050"/>
            <a:ext cx="0" cy="2057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3" name="Google Shape;83;p18"/>
          <p:cNvSpPr txBox="1">
            <a:spLocks noGrp="1"/>
          </p:cNvSpPr>
          <p:nvPr>
            <p:ph type="body" idx="1"/>
          </p:nvPr>
        </p:nvSpPr>
        <p:spPr>
          <a:xfrm>
            <a:off x="3732023" y="722907"/>
            <a:ext cx="4783327" cy="3697685"/>
          </a:xfrm>
          <a:prstGeom prst="rect">
            <a:avLst/>
          </a:prstGeom>
        </p:spPr>
        <p:txBody>
          <a:bodyPr vert="horz" lIns="91440" tIns="45720" rIns="91440" bIns="45720" rtlCol="0" anchor="ctr">
            <a:normAutofit/>
          </a:bodyPr>
          <a:lstStyle>
            <a:lvl1pPr marL="0" indent="0">
              <a:spcBef>
                <a:spcPts val="1600"/>
              </a:spcBef>
              <a:buSzTx/>
              <a:buNone/>
            </a:lvl1pPr>
          </a:lstStyle>
          <a:p>
            <a:pPr indent="-228600" defTabSz="914400">
              <a:buFont typeface="Arial" panose="020B0604020202020204" pitchFamily="34" charset="0"/>
              <a:buChar char="•"/>
            </a:pPr>
            <a:r>
              <a:rPr lang="en-US" sz="1800" dirty="0"/>
              <a:t>Future development should include:</a:t>
            </a:r>
          </a:p>
          <a:p>
            <a:pPr lvl="1" indent="-228600" defTabSz="914400"/>
            <a:r>
              <a:rPr lang="en-US" sz="1500" dirty="0"/>
              <a:t> further incorporation of relative APIs</a:t>
            </a:r>
          </a:p>
          <a:p>
            <a:pPr lvl="1" indent="-228600" defTabSz="914400"/>
            <a:r>
              <a:rPr lang="en-US" sz="1500" dirty="0"/>
              <a:t>displaying past information for stocks in a running ticker that will show past performance. </a:t>
            </a:r>
          </a:p>
          <a:p>
            <a:pPr lvl="1" indent="-228600" defTabSz="914400"/>
            <a:r>
              <a:rPr lang="en-US" sz="1500" dirty="0"/>
              <a:t>Displaying more than one crypto result at a time</a:t>
            </a:r>
          </a:p>
          <a:p>
            <a:pPr lvl="1" indent="-228600" defTabSz="914400"/>
            <a:r>
              <a:rPr lang="en-US" sz="1500" dirty="0"/>
              <a:t>Adding historical information for cryptocurrencies</a:t>
            </a:r>
          </a:p>
          <a:p>
            <a:pPr marL="285750" lvl="1" indent="0" defTabSz="914400">
              <a:buNone/>
            </a:pPr>
            <a:endParaRPr lang="en-US" sz="15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Freeform: Shape 13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3"/>
            <a:ext cx="3285756"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Google Shape;88;p19"/>
          <p:cNvSpPr txBox="1">
            <a:spLocks noGrp="1"/>
          </p:cNvSpPr>
          <p:nvPr>
            <p:ph type="title"/>
          </p:nvPr>
        </p:nvSpPr>
        <p:spPr>
          <a:xfrm>
            <a:off x="647271" y="759003"/>
            <a:ext cx="2562119" cy="3596556"/>
          </a:xfrm>
          <a:prstGeom prst="rect">
            <a:avLst/>
          </a:prstGeom>
        </p:spPr>
        <p:txBody>
          <a:bodyPr vert="horz" lIns="91440" tIns="45720" rIns="91440" bIns="45720" rtlCol="0" anchor="ctr">
            <a:normAutofit/>
          </a:bodyPr>
          <a:lstStyle>
            <a:lvl1pPr defTabSz="877823">
              <a:defRPr sz="2688"/>
            </a:lvl1pPr>
          </a:lstStyle>
          <a:p>
            <a:pPr defTabSz="914400"/>
            <a:r>
              <a:rPr lang="en-US" sz="4400" kern="1200">
                <a:solidFill>
                  <a:srgbClr val="FFFFFF"/>
                </a:solidFill>
                <a:latin typeface="+mj-lt"/>
                <a:ea typeface="+mj-ea"/>
                <a:cs typeface="+mj-cs"/>
              </a:rPr>
              <a:t>Links</a:t>
            </a:r>
          </a:p>
        </p:txBody>
      </p:sp>
      <p:graphicFrame>
        <p:nvGraphicFramePr>
          <p:cNvPr id="128" name="Google Shape;89;p19">
            <a:extLst>
              <a:ext uri="{FF2B5EF4-FFF2-40B4-BE49-F238E27FC236}">
                <a16:creationId xmlns:a16="http://schemas.microsoft.com/office/drawing/2014/main" id="{6FA64959-0CF4-45D9-AB4B-41C0CBF10FDE}"/>
              </a:ext>
            </a:extLst>
          </p:cNvPr>
          <p:cNvGraphicFramePr/>
          <p:nvPr>
            <p:extLst>
              <p:ext uri="{D42A27DB-BD31-4B8C-83A1-F6EECF244321}">
                <p14:modId xmlns:p14="http://schemas.microsoft.com/office/powerpoint/2010/main" val="7565895"/>
              </p:ext>
            </p:extLst>
          </p:nvPr>
        </p:nvGraphicFramePr>
        <p:xfrm>
          <a:off x="3895725" y="353193"/>
          <a:ext cx="4885203" cy="4414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400</Words>
  <Application>Microsoft Macintosh PowerPoint</Application>
  <PresentationFormat>On-screen Show (16:9)</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Finance (at a) Glance</vt:lpstr>
      <vt:lpstr>The goal of Finance Glance is to provide update, relevant information about stocks and currency that you have an interest in.  With the incorporation of Yahoo! Finance News, a currency converter for international exchange, and an up-to-date stock search function, Your finances are only a click away. </vt:lpstr>
      <vt:lpstr>Concept</vt:lpstr>
      <vt:lpstr>Process</vt:lpstr>
      <vt:lpstr>Demo</vt:lpstr>
      <vt:lpstr>Directions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(at a) Glance</dc:title>
  <dc:creator>Joe Viccora</dc:creator>
  <cp:lastModifiedBy>Joe Viccora</cp:lastModifiedBy>
  <cp:revision>3</cp:revision>
  <dcterms:created xsi:type="dcterms:W3CDTF">2020-03-23T19:46:09Z</dcterms:created>
  <dcterms:modified xsi:type="dcterms:W3CDTF">2020-03-23T20:00:38Z</dcterms:modified>
</cp:coreProperties>
</file>