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5" r:id="rId6"/>
    <p:sldId id="260" r:id="rId7"/>
    <p:sldId id="266" r:id="rId8"/>
    <p:sldId id="261" r:id="rId9"/>
    <p:sldId id="272" r:id="rId10"/>
    <p:sldId id="262" r:id="rId11"/>
    <p:sldId id="269" r:id="rId12"/>
    <p:sldId id="270" r:id="rId13"/>
    <p:sldId id="271" r:id="rId14"/>
    <p:sldId id="263" r:id="rId15"/>
    <p:sldId id="264"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1" autoAdjust="0"/>
    <p:restoredTop sz="86148" autoAdjust="0"/>
  </p:normalViewPr>
  <p:slideViewPr>
    <p:cSldViewPr snapToGrid="0">
      <p:cViewPr varScale="1">
        <p:scale>
          <a:sx n="100" d="100"/>
          <a:sy n="100" d="100"/>
        </p:scale>
        <p:origin x="114"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CC2E2-3ABB-4E11-B96C-1349BC23FE14}" type="datetimeFigureOut">
              <a:rPr lang="en-US" smtClean="0"/>
              <a:t>9/27/2019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21A89-FFDB-43CD-8223-F1F1808FD01E}" type="slidenum">
              <a:rPr lang="en-US" smtClean="0"/>
              <a:t>‹#›</a:t>
            </a:fld>
            <a:endParaRPr lang="en-US"/>
          </a:p>
        </p:txBody>
      </p:sp>
    </p:spTree>
    <p:extLst>
      <p:ext uri="{BB962C8B-B14F-4D97-AF65-F5344CB8AC3E}">
        <p14:creationId xmlns:p14="http://schemas.microsoft.com/office/powerpoint/2010/main" val="331622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Credit Card – Easy to dispute. Also, it is risky for </a:t>
            </a:r>
            <a:r>
              <a:rPr lang="en-US" b="1" dirty="0" err="1"/>
              <a:t>ebay</a:t>
            </a:r>
            <a:r>
              <a:rPr lang="en-US" b="1" dirty="0"/>
              <a:t> to allow bidder save the credit card information. IF An account </a:t>
            </a:r>
            <a:r>
              <a:rPr lang="en-US" b="1"/>
              <a:t>got hacked…</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Costly</a:t>
            </a:r>
            <a:r>
              <a:rPr lang="en-US" baseline="0" dirty="0"/>
              <a:t> lawsuits – don’t emphasize that the money amount is big. If I emphasize the amount of money, people easily think of procurement auctions or other auctions with huge stake where all pay auctions do not make much senses. (time consuming)</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cost overrun</a:t>
            </a:r>
            <a:r>
              <a:rPr lang="en-US" baseline="0" dirty="0"/>
              <a:t> – a lot of them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Cost overrun and auction format in small size public works</a:t>
            </a:r>
            <a:r>
              <a:rPr lang="en-US" sz="1200" b="0" i="0" kern="1200" baseline="0" dirty="0">
                <a:solidFill>
                  <a:schemeClr val="tx1"/>
                </a:solidFill>
                <a:effectLst/>
                <a:latin typeface="+mn-lt"/>
                <a:ea typeface="+mn-ea"/>
                <a:cs typeface="+mn-cs"/>
              </a:rPr>
              <a:t> </a:t>
            </a:r>
            <a:endParaRPr lang="en-US" dirty="0"/>
          </a:p>
          <a:p>
            <a:r>
              <a:rPr lang="en-US" dirty="0"/>
              <a:t>Standard Auctions with Financially Constrained Bidders </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Che</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Gale)</a:t>
            </a:r>
            <a:endParaRPr lang="en-US" dirty="0"/>
          </a:p>
          <a:p>
            <a:r>
              <a:rPr lang="en-US" sz="1200" b="0" i="0" kern="1200" dirty="0">
                <a:solidFill>
                  <a:schemeClr val="tx1"/>
                </a:solidFill>
                <a:effectLst/>
                <a:latin typeface="+mn-lt"/>
                <a:ea typeface="+mn-ea"/>
                <a:cs typeface="+mn-cs"/>
              </a:rPr>
              <a:t>Expected revenue of all-pay auctions and first-price sealed-bid auctions with budget constraints (</a:t>
            </a:r>
            <a:r>
              <a:rPr lang="en-US" sz="1200" b="0" i="0" kern="1200" dirty="0" err="1">
                <a:solidFill>
                  <a:schemeClr val="tx1"/>
                </a:solidFill>
                <a:effectLst/>
                <a:latin typeface="+mn-lt"/>
                <a:ea typeface="+mn-ea"/>
                <a:cs typeface="+mn-cs"/>
              </a:rPr>
              <a:t>Che</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Gale)</a:t>
            </a:r>
          </a:p>
          <a:p>
            <a:r>
              <a:rPr lang="en-US" sz="1200" b="0" i="0" u="none" strike="noStrike" kern="1200" baseline="0" dirty="0">
                <a:solidFill>
                  <a:schemeClr val="tx1"/>
                </a:solidFill>
                <a:latin typeface="+mn-lt"/>
                <a:ea typeface="+mn-ea"/>
                <a:cs typeface="+mn-cs"/>
              </a:rPr>
              <a:t>Goodwill Can Hurt: A theoretical and experimental investigation of return policies in auctions (</a:t>
            </a:r>
            <a:r>
              <a:rPr lang="en-US" dirty="0" err="1"/>
              <a:t>Cadsdy</a:t>
            </a:r>
            <a:r>
              <a:rPr lang="en-US" dirty="0"/>
              <a:t> et al)</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B21A89-FFDB-43CD-8223-F1F1808FD01E}" type="slidenum">
              <a:rPr lang="en-US" smtClean="0"/>
              <a:t>3</a:t>
            </a:fld>
            <a:endParaRPr lang="en-US"/>
          </a:p>
        </p:txBody>
      </p:sp>
    </p:spTree>
    <p:extLst>
      <p:ext uri="{BB962C8B-B14F-4D97-AF65-F5344CB8AC3E}">
        <p14:creationId xmlns:p14="http://schemas.microsoft.com/office/powerpoint/2010/main" val="1459519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a:t>
            </a:r>
            <a:r>
              <a:rPr lang="en-US" baseline="0" dirty="0"/>
              <a:t> pay auctions are not used in practice. Pay-per bid</a:t>
            </a:r>
            <a:endParaRPr lang="en-US" dirty="0"/>
          </a:p>
        </p:txBody>
      </p:sp>
      <p:sp>
        <p:nvSpPr>
          <p:cNvPr id="4" name="Slide Number Placeholder 3"/>
          <p:cNvSpPr>
            <a:spLocks noGrp="1"/>
          </p:cNvSpPr>
          <p:nvPr>
            <p:ph type="sldNum" sz="quarter" idx="10"/>
          </p:nvPr>
        </p:nvSpPr>
        <p:spPr/>
        <p:txBody>
          <a:bodyPr/>
          <a:lstStyle/>
          <a:p>
            <a:fld id="{66B21A89-FFDB-43CD-8223-F1F1808FD01E}" type="slidenum">
              <a:rPr lang="en-US" smtClean="0"/>
              <a:t>12</a:t>
            </a:fld>
            <a:endParaRPr lang="en-US"/>
          </a:p>
        </p:txBody>
      </p:sp>
    </p:spTree>
    <p:extLst>
      <p:ext uri="{BB962C8B-B14F-4D97-AF65-F5344CB8AC3E}">
        <p14:creationId xmlns:p14="http://schemas.microsoft.com/office/powerpoint/2010/main" val="2504914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IPO</a:t>
            </a:r>
            <a:r>
              <a:rPr lang="en-US" baseline="0" dirty="0"/>
              <a:t> pays 4-7% fees to the investment bank….. </a:t>
            </a:r>
            <a:endParaRPr lang="en-US" dirty="0"/>
          </a:p>
          <a:p>
            <a:endParaRPr lang="en-US" dirty="0"/>
          </a:p>
        </p:txBody>
      </p:sp>
      <p:sp>
        <p:nvSpPr>
          <p:cNvPr id="4" name="Slide Number Placeholder 3"/>
          <p:cNvSpPr>
            <a:spLocks noGrp="1"/>
          </p:cNvSpPr>
          <p:nvPr>
            <p:ph type="sldNum" sz="quarter" idx="10"/>
          </p:nvPr>
        </p:nvSpPr>
        <p:spPr/>
        <p:txBody>
          <a:bodyPr/>
          <a:lstStyle/>
          <a:p>
            <a:fld id="{66B21A89-FFDB-43CD-8223-F1F1808FD01E}" type="slidenum">
              <a:rPr lang="en-US" smtClean="0"/>
              <a:t>13</a:t>
            </a:fld>
            <a:endParaRPr lang="en-US"/>
          </a:p>
        </p:txBody>
      </p:sp>
    </p:spTree>
    <p:extLst>
      <p:ext uri="{BB962C8B-B14F-4D97-AF65-F5344CB8AC3E}">
        <p14:creationId xmlns:p14="http://schemas.microsoft.com/office/powerpoint/2010/main" val="2340366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IPO</a:t>
            </a:r>
            <a:r>
              <a:rPr lang="en-US" baseline="0" dirty="0"/>
              <a:t> pays 4-7% fees to the investment bank….. </a:t>
            </a:r>
          </a:p>
          <a:p>
            <a:endParaRPr lang="en-US" baseline="0" dirty="0"/>
          </a:p>
          <a:p>
            <a:r>
              <a:rPr lang="en-US" baseline="0" dirty="0"/>
              <a:t>So the voucher auction also</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6B21A89-FFDB-43CD-8223-F1F1808FD01E}" type="slidenum">
              <a:rPr lang="en-US" smtClean="0"/>
              <a:t>14</a:t>
            </a:fld>
            <a:endParaRPr lang="en-US"/>
          </a:p>
        </p:txBody>
      </p:sp>
    </p:spTree>
    <p:extLst>
      <p:ext uri="{BB962C8B-B14F-4D97-AF65-F5344CB8AC3E}">
        <p14:creationId xmlns:p14="http://schemas.microsoft.com/office/powerpoint/2010/main" val="1441243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Voucher auction is clearly not </a:t>
            </a:r>
          </a:p>
          <a:p>
            <a:endParaRPr lang="en-US" dirty="0"/>
          </a:p>
        </p:txBody>
      </p:sp>
      <p:sp>
        <p:nvSpPr>
          <p:cNvPr id="4" name="Slide Number Placeholder 3"/>
          <p:cNvSpPr>
            <a:spLocks noGrp="1"/>
          </p:cNvSpPr>
          <p:nvPr>
            <p:ph type="sldNum" sz="quarter" idx="10"/>
          </p:nvPr>
        </p:nvSpPr>
        <p:spPr/>
        <p:txBody>
          <a:bodyPr/>
          <a:lstStyle/>
          <a:p>
            <a:fld id="{66B21A89-FFDB-43CD-8223-F1F1808FD01E}" type="slidenum">
              <a:rPr lang="en-US" smtClean="0"/>
              <a:t>15</a:t>
            </a:fld>
            <a:endParaRPr lang="en-US"/>
          </a:p>
        </p:txBody>
      </p:sp>
    </p:spTree>
    <p:extLst>
      <p:ext uri="{BB962C8B-B14F-4D97-AF65-F5344CB8AC3E}">
        <p14:creationId xmlns:p14="http://schemas.microsoft.com/office/powerpoint/2010/main" val="2313015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very low screening.</a:t>
            </a:r>
          </a:p>
          <a:p>
            <a:pPr lvl="1"/>
            <a:r>
              <a:rPr lang="en-US" dirty="0"/>
              <a:t>under private value may not be good. but may be good with CV? (maximum game sort of?)</a:t>
            </a:r>
          </a:p>
          <a:p>
            <a:endParaRPr lang="en-US" dirty="0"/>
          </a:p>
          <a:p>
            <a:r>
              <a:rPr lang="en-US" dirty="0"/>
              <a:t>50%</a:t>
            </a:r>
            <a:r>
              <a:rPr lang="en-US" baseline="0" dirty="0"/>
              <a:t> of not returning the money??  how would you bid?</a:t>
            </a:r>
          </a:p>
        </p:txBody>
      </p:sp>
      <p:sp>
        <p:nvSpPr>
          <p:cNvPr id="4" name="Slide Number Placeholder 3"/>
          <p:cNvSpPr>
            <a:spLocks noGrp="1"/>
          </p:cNvSpPr>
          <p:nvPr>
            <p:ph type="sldNum" sz="quarter" idx="10"/>
          </p:nvPr>
        </p:nvSpPr>
        <p:spPr/>
        <p:txBody>
          <a:bodyPr/>
          <a:lstStyle/>
          <a:p>
            <a:fld id="{66B21A89-FFDB-43CD-8223-F1F1808FD01E}" type="slidenum">
              <a:rPr lang="en-US" smtClean="0"/>
              <a:t>16</a:t>
            </a:fld>
            <a:endParaRPr lang="en-US"/>
          </a:p>
        </p:txBody>
      </p:sp>
    </p:spTree>
    <p:extLst>
      <p:ext uri="{BB962C8B-B14F-4D97-AF65-F5344CB8AC3E}">
        <p14:creationId xmlns:p14="http://schemas.microsoft.com/office/powerpoint/2010/main" val="2197203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aseline="0" dirty="0"/>
              <a:t>times, the seller may try to recoup the money from the reneging buyer by filing lawsuit, </a:t>
            </a:r>
          </a:p>
          <a:p>
            <a:endParaRPr lang="en-US" baseline="0" dirty="0"/>
          </a:p>
          <a:p>
            <a:r>
              <a:rPr lang="en-US" baseline="0" dirty="0"/>
              <a:t>There could be an equilibrium like everyone bids two times of their values and renege if the price higher than the value. This sounds too extreme, but this is actually what happens.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a:t>
            </a:r>
            <a:r>
              <a:rPr lang="en-US" baseline="0" dirty="0"/>
              <a:t> more anonymous environment, punishment is even harder) – </a:t>
            </a:r>
            <a:r>
              <a:rPr lang="en-US" baseline="0" dirty="0" err="1"/>
              <a:t>ebay</a:t>
            </a:r>
            <a:r>
              <a:rPr lang="en-US" baseline="0" dirty="0"/>
              <a:t> sport bidders </a:t>
            </a:r>
            <a:endParaRPr lang="en-US" dirty="0"/>
          </a:p>
          <a:p>
            <a:endParaRPr lang="en-US" baseline="0" dirty="0"/>
          </a:p>
          <a:p>
            <a:endParaRPr lang="en-US" baseline="0" dirty="0"/>
          </a:p>
          <a:p>
            <a:r>
              <a:rPr lang="en-US" baseline="0" dirty="0"/>
              <a:t>There is a paper that shows free withdrawal in procurement auctions has a problem of low-balling bids.</a:t>
            </a:r>
            <a:endParaRPr lang="en-US" dirty="0"/>
          </a:p>
          <a:p>
            <a:endParaRPr lang="en-US" dirty="0"/>
          </a:p>
          <a:p>
            <a:r>
              <a:rPr lang="en-US" dirty="0"/>
              <a:t>THE CMS AUCTION (</a:t>
            </a:r>
            <a:r>
              <a:rPr lang="en-US" dirty="0" err="1"/>
              <a:t>Merlob</a:t>
            </a:r>
            <a:r>
              <a:rPr lang="en-US" dirty="0"/>
              <a:t>, Plot and Zhang 2012)</a:t>
            </a:r>
          </a:p>
          <a:p>
            <a:endParaRPr lang="en-US" dirty="0"/>
          </a:p>
          <a:p>
            <a:endParaRPr lang="en-US" dirty="0"/>
          </a:p>
        </p:txBody>
      </p:sp>
      <p:sp>
        <p:nvSpPr>
          <p:cNvPr id="4" name="Slide Number Placeholder 3"/>
          <p:cNvSpPr>
            <a:spLocks noGrp="1"/>
          </p:cNvSpPr>
          <p:nvPr>
            <p:ph type="sldNum" sz="quarter" idx="10"/>
          </p:nvPr>
        </p:nvSpPr>
        <p:spPr/>
        <p:txBody>
          <a:bodyPr/>
          <a:lstStyle/>
          <a:p>
            <a:fld id="{66B21A89-FFDB-43CD-8223-F1F1808FD01E}" type="slidenum">
              <a:rPr lang="en-US" smtClean="0"/>
              <a:t>4</a:t>
            </a:fld>
            <a:endParaRPr lang="en-US"/>
          </a:p>
        </p:txBody>
      </p:sp>
    </p:spTree>
    <p:extLst>
      <p:ext uri="{BB962C8B-B14F-4D97-AF65-F5344CB8AC3E}">
        <p14:creationId xmlns:p14="http://schemas.microsoft.com/office/powerpoint/2010/main" val="3193848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question is that how can we prevent reneging without an authority, of third party who has strong reputation.</a:t>
            </a:r>
          </a:p>
          <a:p>
            <a:endParaRPr lang="en-US" baseline="0" dirty="0"/>
          </a:p>
          <a:p>
            <a:r>
              <a:rPr lang="en-US" baseline="0" dirty="0"/>
              <a:t>The first think we can think about is punishment, if we can punish the reneging bidder severely, of course, it will prevent reneging.</a:t>
            </a:r>
          </a:p>
          <a:p>
            <a:endParaRPr lang="en-US" baseline="0" dirty="0"/>
          </a:p>
          <a:p>
            <a:r>
              <a:rPr lang="en-US" baseline="0" dirty="0"/>
              <a:t>so ask the bidders when they bid</a:t>
            </a:r>
          </a:p>
          <a:p>
            <a:endParaRPr lang="en-US" dirty="0"/>
          </a:p>
          <a:p>
            <a:r>
              <a:rPr lang="en-US" dirty="0"/>
              <a:t>are there</a:t>
            </a:r>
            <a:r>
              <a:rPr lang="en-US" baseline="0" dirty="0"/>
              <a:t> auctions where bidders willingly pay upfront</a:t>
            </a:r>
            <a:r>
              <a:rPr lang="en-US" dirty="0"/>
              <a:t> even if the</a:t>
            </a:r>
            <a:r>
              <a:rPr lang="en-US" baseline="0" dirty="0"/>
              <a:t> seller’s reputation is not perfect?</a:t>
            </a:r>
            <a:endParaRPr lang="en-US" dirty="0"/>
          </a:p>
        </p:txBody>
      </p:sp>
      <p:sp>
        <p:nvSpPr>
          <p:cNvPr id="4" name="Slide Number Placeholder 3"/>
          <p:cNvSpPr>
            <a:spLocks noGrp="1"/>
          </p:cNvSpPr>
          <p:nvPr>
            <p:ph type="sldNum" sz="quarter" idx="10"/>
          </p:nvPr>
        </p:nvSpPr>
        <p:spPr/>
        <p:txBody>
          <a:bodyPr/>
          <a:lstStyle/>
          <a:p>
            <a:fld id="{66B21A89-FFDB-43CD-8223-F1F1808FD01E}" type="slidenum">
              <a:rPr lang="en-US" smtClean="0"/>
              <a:t>5</a:t>
            </a:fld>
            <a:endParaRPr lang="en-US"/>
          </a:p>
        </p:txBody>
      </p:sp>
    </p:spTree>
    <p:extLst>
      <p:ext uri="{BB962C8B-B14F-4D97-AF65-F5344CB8AC3E}">
        <p14:creationId xmlns:p14="http://schemas.microsoft.com/office/powerpoint/2010/main" val="38126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For</a:t>
            </a:r>
            <a:r>
              <a:rPr lang="en-US" sz="1200" b="0" i="0" kern="1200" baseline="0" dirty="0">
                <a:solidFill>
                  <a:schemeClr val="tx1"/>
                </a:solidFill>
                <a:effectLst/>
                <a:latin typeface="+mn-lt"/>
                <a:ea typeface="+mn-ea"/>
                <a:cs typeface="+mn-cs"/>
              </a:rPr>
              <a:t> this assumption,</a:t>
            </a:r>
            <a:r>
              <a:rPr lang="en-US" sz="1200" b="0" i="0" kern="1200" dirty="0">
                <a:solidFill>
                  <a:schemeClr val="tx1"/>
                </a:solidFill>
                <a:effectLst/>
                <a:latin typeface="+mn-lt"/>
                <a:ea typeface="+mn-ea"/>
                <a:cs typeface="+mn-cs"/>
              </a:rPr>
              <a:t> I am not going</a:t>
            </a:r>
            <a:r>
              <a:rPr lang="en-US" sz="1200" b="0" i="0" kern="1200" baseline="0" dirty="0">
                <a:solidFill>
                  <a:schemeClr val="tx1"/>
                </a:solidFill>
                <a:effectLst/>
                <a:latin typeface="+mn-lt"/>
                <a:ea typeface="+mn-ea"/>
                <a:cs typeface="+mn-cs"/>
              </a:rPr>
              <a:t> to specify what are the potential reasons for reneging. Simply think about a situation where the seller does not know much about the bidders (as in internet auctions) The seller does not know whether bidders have potential preference shock, uncertain values, the bidders are sport bidders. but the seller knows that they are bidders who can potentially renege, and he just really want to avoid reneging. </a:t>
            </a:r>
            <a:endParaRPr lang="en-US" dirty="0"/>
          </a:p>
          <a:p>
            <a:endParaRPr lang="en-US" dirty="0"/>
          </a:p>
          <a:p>
            <a:r>
              <a:rPr lang="en-US" dirty="0"/>
              <a:t>So</a:t>
            </a:r>
            <a:r>
              <a:rPr lang="en-US" baseline="0" dirty="0"/>
              <a:t> under imperfect reputation, collecting money upfront may not work well.</a:t>
            </a:r>
            <a:endParaRPr lang="en-US" dirty="0"/>
          </a:p>
          <a:p>
            <a:endParaRPr lang="en-US" dirty="0"/>
          </a:p>
          <a:p>
            <a:r>
              <a:rPr lang="en-US" dirty="0"/>
              <a:t>this</a:t>
            </a:r>
            <a:r>
              <a:rPr lang="en-US" baseline="0" dirty="0"/>
              <a:t> assumption does make sense because, it is tempting not to return the money back to the bidders. especially when the number of bidders are many.</a:t>
            </a:r>
          </a:p>
          <a:p>
            <a:r>
              <a:rPr lang="en-US" baseline="0" dirty="0"/>
              <a:t>So, you are selling your own book through an auction. There is not much reason for you keep the book and not deliver it to the winner. But you may be tempted to keep the money of bidders if all bidders pay upfront.  </a:t>
            </a:r>
            <a:endParaRPr lang="en-US" dirty="0"/>
          </a:p>
          <a:p>
            <a:endParaRPr lang="en-US" dirty="0"/>
          </a:p>
          <a:p>
            <a:r>
              <a:rPr lang="en-US" dirty="0"/>
              <a:t>no value</a:t>
            </a:r>
            <a:r>
              <a:rPr lang="en-US" baseline="0" dirty="0"/>
              <a:t>s on the item – This is something that I can defend.</a:t>
            </a:r>
          </a:p>
          <a:p>
            <a:r>
              <a:rPr lang="en-US" baseline="0" dirty="0"/>
              <a:t>1) most theories assume this. </a:t>
            </a:r>
            <a:endParaRPr lang="en-US" dirty="0"/>
          </a:p>
          <a:p>
            <a:r>
              <a:rPr lang="en-US" dirty="0"/>
              <a:t>2) keep</a:t>
            </a:r>
            <a:r>
              <a:rPr lang="en-US" baseline="0" dirty="0"/>
              <a:t>ing the item is at least less tempting than keeping all the money paid by all bidders and not returning them (this is linearly increasing in the number of bidders)</a:t>
            </a:r>
            <a:endParaRPr lang="en-US" dirty="0"/>
          </a:p>
          <a:p>
            <a:r>
              <a:rPr lang="en-US" dirty="0"/>
              <a:t>3) Sometimes</a:t>
            </a:r>
            <a:r>
              <a:rPr lang="en-US" baseline="0" dirty="0"/>
              <a:t> you really want to deliver the item – for example, you wrote a book and sell it thorough an auctions, would you really keep your book? and not deliver it? And In IPO auction in Google’s case not delivering the share in IPO auctions will do nothing to the company, if not doing harm. The kept share will not be valuable at all since the company became a scam company.</a:t>
            </a:r>
            <a:endParaRPr lang="en-US" dirty="0"/>
          </a:p>
          <a:p>
            <a:endParaRPr lang="en-US" dirty="0"/>
          </a:p>
          <a:p>
            <a:r>
              <a:rPr lang="en-US" dirty="0"/>
              <a:t>Credible Mechanisms</a:t>
            </a:r>
            <a:r>
              <a:rPr lang="en-US" baseline="0" dirty="0"/>
              <a:t> (</a:t>
            </a:r>
            <a:r>
              <a:rPr lang="en-US" dirty="0" err="1"/>
              <a:t>Akbarpour</a:t>
            </a:r>
            <a:r>
              <a:rPr lang="en-US" dirty="0"/>
              <a:t> and Li)</a:t>
            </a:r>
          </a:p>
          <a:p>
            <a:endParaRPr lang="en-US" dirty="0"/>
          </a:p>
          <a:p>
            <a:r>
              <a:rPr lang="en-US" dirty="0"/>
              <a:t>Perfect</a:t>
            </a:r>
            <a:r>
              <a:rPr lang="en-US" baseline="0" dirty="0"/>
              <a:t> reputation –&gt; standard theory </a:t>
            </a:r>
          </a:p>
          <a:p>
            <a:endParaRPr lang="en-US" baseline="0" dirty="0"/>
          </a:p>
          <a:p>
            <a:r>
              <a:rPr lang="en-US" baseline="0" dirty="0"/>
              <a:t>I don’t know whether this is the best wording, but let me explain.</a:t>
            </a:r>
          </a:p>
          <a:p>
            <a:r>
              <a:rPr lang="en-US" baseline="0" dirty="0"/>
              <a:t>But with imperfect reputation – the bidders will pay less. because the become more cautious. (in other words, when a seller with imperfect reputation collects the payments upfront, the </a:t>
            </a:r>
            <a:r>
              <a:rPr lang="en-US" u="sng" baseline="0" dirty="0"/>
              <a:t>intended first price auction is not implemented</a:t>
            </a:r>
            <a:r>
              <a:rPr lang="en-US" baseline="0" dirty="0"/>
              <a:t>) – because the bidders changes their bidding behavior. </a:t>
            </a:r>
          </a:p>
          <a:p>
            <a:endParaRPr lang="en-US" baseline="0" dirty="0"/>
          </a:p>
          <a:p>
            <a:r>
              <a:rPr lang="en-US" baseline="0" dirty="0"/>
              <a:t>- Second price auction is the same – Imagine that the probability of not getting money is approaching 1, do you still bid your value and pay the money upfront?</a:t>
            </a:r>
          </a:p>
          <a:p>
            <a:endParaRPr lang="en-US" baseline="0" dirty="0"/>
          </a:p>
          <a:p>
            <a:r>
              <a:rPr lang="en-US" baseline="0" dirty="0"/>
              <a:t>- optimal bids are determined by the tradeoff of marginal benefit and marginal cost of bidding more. The probability of not getting money back is a additional marginal cost of biding more</a:t>
            </a:r>
          </a:p>
          <a:p>
            <a:endParaRPr lang="en-US" baseline="0" dirty="0"/>
          </a:p>
          <a:p>
            <a:r>
              <a:rPr lang="en-US" baseline="0" dirty="0"/>
              <a:t>- In the paper, I can explicitly calculate the optimal bids in first price (or) the second price auctions</a:t>
            </a:r>
            <a:endParaRPr lang="en-US" dirty="0"/>
          </a:p>
          <a:p>
            <a:endParaRPr lang="en-US" dirty="0"/>
          </a:p>
        </p:txBody>
      </p:sp>
      <p:sp>
        <p:nvSpPr>
          <p:cNvPr id="4" name="Slide Number Placeholder 3"/>
          <p:cNvSpPr>
            <a:spLocks noGrp="1"/>
          </p:cNvSpPr>
          <p:nvPr>
            <p:ph type="sldNum" sz="quarter" idx="10"/>
          </p:nvPr>
        </p:nvSpPr>
        <p:spPr/>
        <p:txBody>
          <a:bodyPr/>
          <a:lstStyle/>
          <a:p>
            <a:fld id="{66B21A89-FFDB-43CD-8223-F1F1808FD01E}" type="slidenum">
              <a:rPr lang="en-US" smtClean="0"/>
              <a:t>6</a:t>
            </a:fld>
            <a:endParaRPr lang="en-US"/>
          </a:p>
        </p:txBody>
      </p:sp>
    </p:spTree>
    <p:extLst>
      <p:ext uri="{BB962C8B-B14F-4D97-AF65-F5344CB8AC3E}">
        <p14:creationId xmlns:p14="http://schemas.microsoft.com/office/powerpoint/2010/main" val="2533130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will</a:t>
            </a:r>
            <a:r>
              <a:rPr lang="en-US" baseline="0" dirty="0"/>
              <a:t> be renege-free auctions?</a:t>
            </a:r>
          </a:p>
          <a:p>
            <a:endParaRPr lang="en-US" baseline="0" dirty="0"/>
          </a:p>
          <a:p>
            <a:r>
              <a:rPr lang="en-US" baseline="0" dirty="0"/>
              <a:t>There could be common-value aspect in Myerson’ paper, it’s okay, for now let’ ignore it.</a:t>
            </a:r>
          </a:p>
          <a:p>
            <a:endParaRPr lang="en-US" dirty="0"/>
          </a:p>
          <a:p>
            <a:r>
              <a:rPr lang="en-US" dirty="0"/>
              <a:t>Appeal</a:t>
            </a:r>
            <a:r>
              <a:rPr lang="en-US" baseline="0" dirty="0"/>
              <a:t> to the revelation principle</a:t>
            </a:r>
          </a:p>
        </p:txBody>
      </p:sp>
      <p:sp>
        <p:nvSpPr>
          <p:cNvPr id="4" name="Slide Number Placeholder 3"/>
          <p:cNvSpPr>
            <a:spLocks noGrp="1"/>
          </p:cNvSpPr>
          <p:nvPr>
            <p:ph type="sldNum" sz="quarter" idx="10"/>
          </p:nvPr>
        </p:nvSpPr>
        <p:spPr/>
        <p:txBody>
          <a:bodyPr/>
          <a:lstStyle/>
          <a:p>
            <a:fld id="{66B21A89-FFDB-43CD-8223-F1F1808FD01E}" type="slidenum">
              <a:rPr lang="en-US" smtClean="0"/>
              <a:t>7</a:t>
            </a:fld>
            <a:endParaRPr lang="en-US"/>
          </a:p>
        </p:txBody>
      </p:sp>
    </p:spTree>
    <p:extLst>
      <p:ext uri="{BB962C8B-B14F-4D97-AF65-F5344CB8AC3E}">
        <p14:creationId xmlns:p14="http://schemas.microsoft.com/office/powerpoint/2010/main" val="3029845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All-pay</a:t>
            </a:r>
            <a:r>
              <a:rPr lang="en-US" baseline="0" dirty="0"/>
              <a:t> auctions is renege free – it is easy to show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6B21A89-FFDB-43CD-8223-F1F1808FD01E}" type="slidenum">
              <a:rPr lang="en-US" smtClean="0"/>
              <a:t>8</a:t>
            </a:fld>
            <a:endParaRPr lang="en-US"/>
          </a:p>
        </p:txBody>
      </p:sp>
    </p:spTree>
    <p:extLst>
      <p:ext uri="{BB962C8B-B14F-4D97-AF65-F5344CB8AC3E}">
        <p14:creationId xmlns:p14="http://schemas.microsoft.com/office/powerpoint/2010/main" val="664368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symmetry is important</a:t>
            </a:r>
            <a:r>
              <a:rPr lang="en-US" baseline="0" dirty="0"/>
              <a:t> -&gt; if the seller favors one over the other, highest bidder may not win</a:t>
            </a:r>
          </a:p>
          <a:p>
            <a:r>
              <a:rPr lang="en-US" baseline="0" dirty="0"/>
              <a:t>deterministic is also important -&gt; for example, highest wins 80% and the second wins 20%</a:t>
            </a:r>
          </a:p>
          <a:p>
            <a:r>
              <a:rPr lang="en-US" baseline="0" dirty="0"/>
              <a:t>must sell is also important -&gt; the seller sets some weird condition. highest bid wins only if his bid is greater than the sum of the other bids</a:t>
            </a:r>
          </a:p>
          <a:p>
            <a:endParaRPr lang="en-US" baseline="0" dirty="0"/>
          </a:p>
          <a:p>
            <a:endParaRPr lang="en-US" dirty="0"/>
          </a:p>
          <a:p>
            <a:r>
              <a:rPr lang="en-US" dirty="0"/>
              <a:t>Now forget about</a:t>
            </a:r>
            <a:r>
              <a:rPr lang="en-US" baseline="0" dirty="0"/>
              <a:t> all-pay auctions. no one use it.</a:t>
            </a:r>
            <a:endParaRPr lang="en-US" dirty="0"/>
          </a:p>
          <a:p>
            <a:endParaRPr lang="en-US" dirty="0"/>
          </a:p>
        </p:txBody>
      </p:sp>
      <p:sp>
        <p:nvSpPr>
          <p:cNvPr id="4" name="Slide Number Placeholder 3"/>
          <p:cNvSpPr>
            <a:spLocks noGrp="1"/>
          </p:cNvSpPr>
          <p:nvPr>
            <p:ph type="sldNum" sz="quarter" idx="10"/>
          </p:nvPr>
        </p:nvSpPr>
        <p:spPr/>
        <p:txBody>
          <a:bodyPr/>
          <a:lstStyle/>
          <a:p>
            <a:fld id="{66B21A89-FFDB-43CD-8223-F1F1808FD01E}" type="slidenum">
              <a:rPr lang="en-US" smtClean="0"/>
              <a:t>9</a:t>
            </a:fld>
            <a:endParaRPr lang="en-US"/>
          </a:p>
        </p:txBody>
      </p:sp>
    </p:spTree>
    <p:extLst>
      <p:ext uri="{BB962C8B-B14F-4D97-AF65-F5344CB8AC3E}">
        <p14:creationId xmlns:p14="http://schemas.microsoft.com/office/powerpoint/2010/main" val="2763284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Dutch</a:t>
            </a:r>
            <a:r>
              <a:rPr lang="en-US" baseline="0" dirty="0"/>
              <a:t> auction the winner pays the bid at the time of making his bid, and the other even do not make bids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Price Reveal Auctions (Gallice,2016) – the price begins some high price, if a bidder want to buy the item, he must pay to see the price. when the bidder pay C to see the price, he can either buy or not buy. If he does not buy, the price goes down. other bidders choice is not observable</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Penny </a:t>
            </a:r>
            <a:r>
              <a:rPr lang="en-US" baseline="0" dirty="0" err="1"/>
              <a:t>acution</a:t>
            </a:r>
            <a:r>
              <a:rPr lang="en-US" baseline="0" dirty="0"/>
              <a:t> </a:t>
            </a:r>
            <a:r>
              <a:rPr lang="en-US" baseline="0" dirty="0" err="1"/>
              <a:t>characteriazation</a:t>
            </a:r>
            <a:r>
              <a:rPr lang="en-US" baseline="0" dirty="0"/>
              <a:t> – N bidders, periods, 0,1,2,3,4,5…….  In period 0 no one is a </a:t>
            </a:r>
            <a:r>
              <a:rPr lang="en-US" baseline="0" dirty="0" err="1"/>
              <a:t>learder</a:t>
            </a:r>
            <a:r>
              <a:rPr lang="en-US" baseline="0" dirty="0"/>
              <a:t> and all can bid, if no one bid seller gets the item. if k bidders bid at 0, each pay C to the seller and one of k bidders become the leader. in period 1, the leader cannot bid, and non-leaders can bid as in round 0. If no one bid at 1, the leader wins the item. If someone bid, the auction continues</a:t>
            </a:r>
          </a:p>
          <a:p>
            <a:endParaRPr lang="en-US" dirty="0"/>
          </a:p>
          <a:p>
            <a:endParaRPr lang="en-US" dirty="0"/>
          </a:p>
        </p:txBody>
      </p:sp>
      <p:sp>
        <p:nvSpPr>
          <p:cNvPr id="4" name="Slide Number Placeholder 3"/>
          <p:cNvSpPr>
            <a:spLocks noGrp="1"/>
          </p:cNvSpPr>
          <p:nvPr>
            <p:ph type="sldNum" sz="quarter" idx="10"/>
          </p:nvPr>
        </p:nvSpPr>
        <p:spPr/>
        <p:txBody>
          <a:bodyPr/>
          <a:lstStyle/>
          <a:p>
            <a:fld id="{66B21A89-FFDB-43CD-8223-F1F1808FD01E}" type="slidenum">
              <a:rPr lang="en-US" smtClean="0"/>
              <a:t>10</a:t>
            </a:fld>
            <a:endParaRPr lang="en-US"/>
          </a:p>
        </p:txBody>
      </p:sp>
    </p:spTree>
    <p:extLst>
      <p:ext uri="{BB962C8B-B14F-4D97-AF65-F5344CB8AC3E}">
        <p14:creationId xmlns:p14="http://schemas.microsoft.com/office/powerpoint/2010/main" val="2003926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player </a:t>
            </a:r>
            <a:r>
              <a:rPr lang="en-US" dirty="0" err="1"/>
              <a:t>i</a:t>
            </a:r>
            <a:r>
              <a:rPr lang="en-US" dirty="0"/>
              <a:t> makes</a:t>
            </a:r>
            <a:r>
              <a:rPr lang="en-US" baseline="0" dirty="0"/>
              <a:t> two move, any resulting payments from the first move must the same, unless he makes </a:t>
            </a:r>
          </a:p>
          <a:p>
            <a:r>
              <a:rPr lang="en-US" dirty="0"/>
              <a:t>Because of this characteristics</a:t>
            </a:r>
            <a:r>
              <a:rPr lang="en-US" baseline="0" dirty="0"/>
              <a:t>,</a:t>
            </a:r>
            <a:r>
              <a:rPr lang="en-US" dirty="0"/>
              <a:t> the</a:t>
            </a:r>
            <a:r>
              <a:rPr lang="en-US" baseline="0" dirty="0"/>
              <a:t> payment can be collected whenever player I moves.</a:t>
            </a:r>
            <a:endParaRPr lang="en-US" dirty="0"/>
          </a:p>
          <a:p>
            <a:endParaRPr lang="en-US" dirty="0"/>
          </a:p>
          <a:p>
            <a:r>
              <a:rPr lang="en-US" dirty="0"/>
              <a:t>Penny</a:t>
            </a:r>
            <a:r>
              <a:rPr lang="en-US" baseline="0" dirty="0"/>
              <a:t> auction often assumes common-value (no consideration of IC) But, yes anyway, we can think of </a:t>
            </a:r>
            <a:endParaRPr lang="en-US" dirty="0"/>
          </a:p>
          <a:p>
            <a:endParaRPr lang="en-US" dirty="0"/>
          </a:p>
          <a:p>
            <a:r>
              <a:rPr lang="en-US" dirty="0"/>
              <a:t>Note</a:t>
            </a:r>
            <a:r>
              <a:rPr lang="en-US" baseline="0" dirty="0"/>
              <a:t> for me. </a:t>
            </a:r>
          </a:p>
          <a:p>
            <a:r>
              <a:rPr lang="en-US" baseline="0" dirty="0"/>
              <a:t>Strategy proof : willing to tell the true type. -&gt; by revelation mechanism, Strategy proof = incentive compatible = truthfully implementable  &lt;-&gt; monotone allocation function. (linear unity world of course)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Dominant</a:t>
            </a:r>
            <a:r>
              <a:rPr lang="en-US" baseline="0" dirty="0"/>
              <a:t> strategy proof : revealing one’s type it a dominant strategy. So even with dynamic auctions, renege-free cannot be implemented with dominant strategy.</a:t>
            </a:r>
          </a:p>
          <a:p>
            <a:endParaRPr lang="en-US" baseline="0" dirty="0"/>
          </a:p>
          <a:p>
            <a:r>
              <a:rPr lang="en-US" baseline="0" dirty="0"/>
              <a:t>Penny auctions – without price increase / Also, even in a positive price increment, the bidder can choose not to buy. (since the seller collect a tons of money from increment bids, do not really need to sell it to make money) IJIO (Hinnosar,2016) </a:t>
            </a:r>
          </a:p>
          <a:p>
            <a:r>
              <a:rPr lang="en-US" baseline="0" dirty="0"/>
              <a:t> </a:t>
            </a:r>
          </a:p>
          <a:p>
            <a:r>
              <a:rPr lang="en-US" dirty="0"/>
              <a:t>Pay</a:t>
            </a:r>
            <a:r>
              <a:rPr lang="en-US" baseline="0" dirty="0"/>
              <a:t> per bid auction gets popular and popular</a:t>
            </a:r>
            <a:endParaRPr lang="en-US" dirty="0"/>
          </a:p>
        </p:txBody>
      </p:sp>
      <p:sp>
        <p:nvSpPr>
          <p:cNvPr id="4" name="Slide Number Placeholder 3"/>
          <p:cNvSpPr>
            <a:spLocks noGrp="1"/>
          </p:cNvSpPr>
          <p:nvPr>
            <p:ph type="sldNum" sz="quarter" idx="10"/>
          </p:nvPr>
        </p:nvSpPr>
        <p:spPr/>
        <p:txBody>
          <a:bodyPr/>
          <a:lstStyle/>
          <a:p>
            <a:fld id="{66B21A89-FFDB-43CD-8223-F1F1808FD01E}" type="slidenum">
              <a:rPr lang="en-US" smtClean="0"/>
              <a:t>11</a:t>
            </a:fld>
            <a:endParaRPr lang="en-US"/>
          </a:p>
        </p:txBody>
      </p:sp>
    </p:spTree>
    <p:extLst>
      <p:ext uri="{BB962C8B-B14F-4D97-AF65-F5344CB8AC3E}">
        <p14:creationId xmlns:p14="http://schemas.microsoft.com/office/powerpoint/2010/main" val="467314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2887447-9658-492A-B506-D1CDC421FA61}"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42C8-45E7-405F-8B16-FA684C619578}" type="slidenum">
              <a:rPr lang="en-US" smtClean="0"/>
              <a:t>‹#›</a:t>
            </a:fld>
            <a:endParaRPr lang="en-US"/>
          </a:p>
        </p:txBody>
      </p:sp>
    </p:spTree>
    <p:extLst>
      <p:ext uri="{BB962C8B-B14F-4D97-AF65-F5344CB8AC3E}">
        <p14:creationId xmlns:p14="http://schemas.microsoft.com/office/powerpoint/2010/main" val="3639023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887447-9658-492A-B506-D1CDC421FA61}"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42C8-45E7-405F-8B16-FA684C619578}" type="slidenum">
              <a:rPr lang="en-US" smtClean="0"/>
              <a:t>‹#›</a:t>
            </a:fld>
            <a:endParaRPr lang="en-US"/>
          </a:p>
        </p:txBody>
      </p:sp>
    </p:spTree>
    <p:extLst>
      <p:ext uri="{BB962C8B-B14F-4D97-AF65-F5344CB8AC3E}">
        <p14:creationId xmlns:p14="http://schemas.microsoft.com/office/powerpoint/2010/main" val="3936651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887447-9658-492A-B506-D1CDC421FA61}"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42C8-45E7-405F-8B16-FA684C619578}" type="slidenum">
              <a:rPr lang="en-US" smtClean="0"/>
              <a:t>‹#›</a:t>
            </a:fld>
            <a:endParaRPr lang="en-US"/>
          </a:p>
        </p:txBody>
      </p:sp>
    </p:spTree>
    <p:extLst>
      <p:ext uri="{BB962C8B-B14F-4D97-AF65-F5344CB8AC3E}">
        <p14:creationId xmlns:p14="http://schemas.microsoft.com/office/powerpoint/2010/main" val="135634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887447-9658-492A-B506-D1CDC421FA61}"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42C8-45E7-405F-8B16-FA684C619578}" type="slidenum">
              <a:rPr lang="en-US" smtClean="0"/>
              <a:t>‹#›</a:t>
            </a:fld>
            <a:endParaRPr lang="en-US"/>
          </a:p>
        </p:txBody>
      </p:sp>
    </p:spTree>
    <p:extLst>
      <p:ext uri="{BB962C8B-B14F-4D97-AF65-F5344CB8AC3E}">
        <p14:creationId xmlns:p14="http://schemas.microsoft.com/office/powerpoint/2010/main" val="170822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887447-9658-492A-B506-D1CDC421FA61}" type="datetimeFigureOut">
              <a:rPr lang="en-US" smtClean="0"/>
              <a:t>9/27/2019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42C8-45E7-405F-8B16-FA684C619578}" type="slidenum">
              <a:rPr lang="en-US" smtClean="0"/>
              <a:t>‹#›</a:t>
            </a:fld>
            <a:endParaRPr lang="en-US"/>
          </a:p>
        </p:txBody>
      </p:sp>
    </p:spTree>
    <p:extLst>
      <p:ext uri="{BB962C8B-B14F-4D97-AF65-F5344CB8AC3E}">
        <p14:creationId xmlns:p14="http://schemas.microsoft.com/office/powerpoint/2010/main" val="392735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887447-9658-492A-B506-D1CDC421FA61}"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542C8-45E7-405F-8B16-FA684C619578}" type="slidenum">
              <a:rPr lang="en-US" smtClean="0"/>
              <a:t>‹#›</a:t>
            </a:fld>
            <a:endParaRPr lang="en-US"/>
          </a:p>
        </p:txBody>
      </p:sp>
    </p:spTree>
    <p:extLst>
      <p:ext uri="{BB962C8B-B14F-4D97-AF65-F5344CB8AC3E}">
        <p14:creationId xmlns:p14="http://schemas.microsoft.com/office/powerpoint/2010/main" val="149320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887447-9658-492A-B506-D1CDC421FA61}" type="datetimeFigureOut">
              <a:rPr lang="en-US" smtClean="0"/>
              <a:t>9/27/2019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9542C8-45E7-405F-8B16-FA684C619578}" type="slidenum">
              <a:rPr lang="en-US" smtClean="0"/>
              <a:t>‹#›</a:t>
            </a:fld>
            <a:endParaRPr lang="en-US"/>
          </a:p>
        </p:txBody>
      </p:sp>
    </p:spTree>
    <p:extLst>
      <p:ext uri="{BB962C8B-B14F-4D97-AF65-F5344CB8AC3E}">
        <p14:creationId xmlns:p14="http://schemas.microsoft.com/office/powerpoint/2010/main" val="3729035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887447-9658-492A-B506-D1CDC421FA61}" type="datetimeFigureOut">
              <a:rPr lang="en-US" smtClean="0"/>
              <a:t>9/27/2019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9542C8-45E7-405F-8B16-FA684C619578}" type="slidenum">
              <a:rPr lang="en-US" smtClean="0"/>
              <a:t>‹#›</a:t>
            </a:fld>
            <a:endParaRPr lang="en-US"/>
          </a:p>
        </p:txBody>
      </p:sp>
    </p:spTree>
    <p:extLst>
      <p:ext uri="{BB962C8B-B14F-4D97-AF65-F5344CB8AC3E}">
        <p14:creationId xmlns:p14="http://schemas.microsoft.com/office/powerpoint/2010/main" val="421752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87447-9658-492A-B506-D1CDC421FA61}" type="datetimeFigureOut">
              <a:rPr lang="en-US" smtClean="0"/>
              <a:t>9/27/2019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9542C8-45E7-405F-8B16-FA684C619578}" type="slidenum">
              <a:rPr lang="en-US" smtClean="0"/>
              <a:t>‹#›</a:t>
            </a:fld>
            <a:endParaRPr lang="en-US"/>
          </a:p>
        </p:txBody>
      </p:sp>
    </p:spTree>
    <p:extLst>
      <p:ext uri="{BB962C8B-B14F-4D97-AF65-F5344CB8AC3E}">
        <p14:creationId xmlns:p14="http://schemas.microsoft.com/office/powerpoint/2010/main" val="340552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887447-9658-492A-B506-D1CDC421FA61}"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542C8-45E7-405F-8B16-FA684C619578}" type="slidenum">
              <a:rPr lang="en-US" smtClean="0"/>
              <a:t>‹#›</a:t>
            </a:fld>
            <a:endParaRPr lang="en-US"/>
          </a:p>
        </p:txBody>
      </p:sp>
    </p:spTree>
    <p:extLst>
      <p:ext uri="{BB962C8B-B14F-4D97-AF65-F5344CB8AC3E}">
        <p14:creationId xmlns:p14="http://schemas.microsoft.com/office/powerpoint/2010/main" val="2394402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887447-9658-492A-B506-D1CDC421FA61}" type="datetimeFigureOut">
              <a:rPr lang="en-US" smtClean="0"/>
              <a:t>9/27/2019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542C8-45E7-405F-8B16-FA684C619578}" type="slidenum">
              <a:rPr lang="en-US" smtClean="0"/>
              <a:t>‹#›</a:t>
            </a:fld>
            <a:endParaRPr lang="en-US"/>
          </a:p>
        </p:txBody>
      </p:sp>
    </p:spTree>
    <p:extLst>
      <p:ext uri="{BB962C8B-B14F-4D97-AF65-F5344CB8AC3E}">
        <p14:creationId xmlns:p14="http://schemas.microsoft.com/office/powerpoint/2010/main" val="1768888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887447-9658-492A-B506-D1CDC421FA61}" type="datetimeFigureOut">
              <a:rPr lang="en-US" smtClean="0"/>
              <a:t>9/27/2019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9542C8-45E7-405F-8B16-FA684C619578}" type="slidenum">
              <a:rPr lang="en-US" smtClean="0"/>
              <a:t>‹#›</a:t>
            </a:fld>
            <a:endParaRPr lang="en-US"/>
          </a:p>
        </p:txBody>
      </p:sp>
    </p:spTree>
    <p:extLst>
      <p:ext uri="{BB962C8B-B14F-4D97-AF65-F5344CB8AC3E}">
        <p14:creationId xmlns:p14="http://schemas.microsoft.com/office/powerpoint/2010/main" val="274528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renege-free auctions?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69962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34116"/>
          </a:xfrm>
        </p:spPr>
        <p:txBody>
          <a:bodyPr>
            <a:noAutofit/>
          </a:bodyPr>
          <a:lstStyle/>
          <a:p>
            <a:r>
              <a:rPr lang="en-US" dirty="0"/>
              <a:t>Dynamic environment (extensive form)</a:t>
            </a:r>
          </a:p>
        </p:txBody>
      </p:sp>
      <p:sp>
        <p:nvSpPr>
          <p:cNvPr id="5" name="Content Placeholder 2"/>
          <p:cNvSpPr>
            <a:spLocks noGrp="1"/>
          </p:cNvSpPr>
          <p:nvPr>
            <p:ph idx="1"/>
          </p:nvPr>
        </p:nvSpPr>
        <p:spPr>
          <a:xfrm>
            <a:off x="838200" y="1263192"/>
            <a:ext cx="10515600" cy="4913771"/>
          </a:xfrm>
        </p:spPr>
        <p:txBody>
          <a:bodyPr/>
          <a:lstStyle/>
          <a:p>
            <a:r>
              <a:rPr lang="en-US" sz="3200" dirty="0"/>
              <a:t>More of renege-free auctions</a:t>
            </a:r>
          </a:p>
          <a:p>
            <a:pPr lvl="1"/>
            <a:r>
              <a:rPr lang="en-US" dirty="0"/>
              <a:t>Dutch auction</a:t>
            </a:r>
          </a:p>
          <a:p>
            <a:pPr lvl="1"/>
            <a:r>
              <a:rPr lang="en-US" dirty="0"/>
              <a:t>War of attritions</a:t>
            </a:r>
          </a:p>
          <a:p>
            <a:pPr lvl="1"/>
            <a:r>
              <a:rPr lang="en-US" dirty="0"/>
              <a:t>Penny auctions</a:t>
            </a:r>
          </a:p>
          <a:p>
            <a:pPr lvl="1"/>
            <a:r>
              <a:rPr lang="en-US" dirty="0"/>
              <a:t>Price reveal auction</a:t>
            </a:r>
          </a:p>
          <a:p>
            <a:pPr lvl="1"/>
            <a:r>
              <a:rPr lang="en-US" dirty="0"/>
              <a:t>……</a:t>
            </a:r>
          </a:p>
        </p:txBody>
      </p:sp>
    </p:spTree>
    <p:extLst>
      <p:ext uri="{BB962C8B-B14F-4D97-AF65-F5344CB8AC3E}">
        <p14:creationId xmlns:p14="http://schemas.microsoft.com/office/powerpoint/2010/main" val="64448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34116"/>
          </a:xfrm>
        </p:spPr>
        <p:txBody>
          <a:bodyPr>
            <a:noAutofit/>
          </a:bodyPr>
          <a:lstStyle/>
          <a:p>
            <a:r>
              <a:rPr lang="en-US" dirty="0"/>
              <a:t>Dynamic environment</a:t>
            </a:r>
          </a:p>
        </p:txBody>
      </p:sp>
      <p:sp>
        <p:nvSpPr>
          <p:cNvPr id="5" name="Content Placeholder 2"/>
          <p:cNvSpPr>
            <a:spLocks noGrp="1"/>
          </p:cNvSpPr>
          <p:nvPr>
            <p:ph idx="1"/>
          </p:nvPr>
        </p:nvSpPr>
        <p:spPr>
          <a:xfrm>
            <a:off x="838200" y="1263192"/>
            <a:ext cx="10515600" cy="4913771"/>
          </a:xfrm>
        </p:spPr>
        <p:txBody>
          <a:bodyPr/>
          <a:lstStyle/>
          <a:p>
            <a:r>
              <a:rPr lang="en-US" sz="3200" dirty="0"/>
              <a:t>Characterization (very informal, maybe inaccurate)</a:t>
            </a:r>
          </a:p>
          <a:p>
            <a:pPr lvl="1"/>
            <a:r>
              <a:rPr lang="en-US" dirty="0"/>
              <a:t>After player </a:t>
            </a:r>
            <a:r>
              <a:rPr lang="en-US" i="1" dirty="0" err="1"/>
              <a:t>i</a:t>
            </a:r>
            <a:r>
              <a:rPr lang="en-US" dirty="0"/>
              <a:t> makes his last move, any resulting payments of </a:t>
            </a:r>
            <a:r>
              <a:rPr lang="en-US" i="1" dirty="0" err="1"/>
              <a:t>i</a:t>
            </a:r>
            <a:r>
              <a:rPr lang="en-US" dirty="0"/>
              <a:t> must be the same (do not depend on others’ strategies)</a:t>
            </a:r>
          </a:p>
          <a:p>
            <a:pPr lvl="1"/>
            <a:r>
              <a:rPr lang="en-US" dirty="0"/>
              <a:t>Whenever player </a:t>
            </a:r>
            <a:r>
              <a:rPr lang="en-US" i="1" dirty="0" err="1"/>
              <a:t>i</a:t>
            </a:r>
            <a:r>
              <a:rPr lang="en-US" dirty="0"/>
              <a:t> moves, the seller collect the differences between the resulting payments before </a:t>
            </a:r>
            <a:r>
              <a:rPr lang="en-US" i="1" dirty="0" err="1"/>
              <a:t>i</a:t>
            </a:r>
            <a:r>
              <a:rPr lang="en-US" dirty="0"/>
              <a:t> moves and after </a:t>
            </a:r>
            <a:r>
              <a:rPr lang="en-US" i="1" dirty="0" err="1"/>
              <a:t>i</a:t>
            </a:r>
            <a:r>
              <a:rPr lang="en-US" dirty="0"/>
              <a:t> moves.</a:t>
            </a:r>
          </a:p>
          <a:p>
            <a:pPr lvl="1"/>
            <a:r>
              <a:rPr lang="en-US" dirty="0"/>
              <a:t>This includes the class of </a:t>
            </a:r>
            <a:r>
              <a:rPr lang="en-US" b="1" dirty="0"/>
              <a:t>pay-per bid </a:t>
            </a:r>
            <a:r>
              <a:rPr lang="en-US" dirty="0"/>
              <a:t>auctions (</a:t>
            </a:r>
            <a:r>
              <a:rPr lang="en-US" dirty="0" err="1"/>
              <a:t>Gallice</a:t>
            </a:r>
            <a:r>
              <a:rPr lang="en-US" dirty="0"/>
              <a:t>, 2016) – These auctions are popular forms of e-commerce</a:t>
            </a:r>
          </a:p>
          <a:p>
            <a:r>
              <a:rPr lang="en-US" sz="3200" dirty="0"/>
              <a:t>Incompatibility with </a:t>
            </a:r>
            <a:r>
              <a:rPr lang="en-US" sz="3200" i="1" dirty="0"/>
              <a:t>dominant</a:t>
            </a:r>
            <a:r>
              <a:rPr lang="en-US" sz="3200" dirty="0"/>
              <a:t> strategy-</a:t>
            </a:r>
            <a:r>
              <a:rPr lang="en-US" sz="3200" dirty="0" err="1"/>
              <a:t>proofness</a:t>
            </a:r>
            <a:r>
              <a:rPr lang="en-US" sz="3200" dirty="0"/>
              <a:t> (??)</a:t>
            </a:r>
          </a:p>
          <a:p>
            <a:pPr marL="457200" lvl="1" indent="0">
              <a:buNone/>
            </a:pPr>
            <a:r>
              <a:rPr lang="en-US" dirty="0"/>
              <a:t>- If a mechanism is dominant strategy proof, it must be a Grove mechanism (Green and </a:t>
            </a:r>
            <a:r>
              <a:rPr lang="en-US" dirty="0" err="1"/>
              <a:t>Laffont</a:t>
            </a:r>
            <a:r>
              <a:rPr lang="en-US" dirty="0"/>
              <a:t>) where transfer functions only depend on others’ report. </a:t>
            </a:r>
          </a:p>
        </p:txBody>
      </p:sp>
    </p:spTree>
    <p:extLst>
      <p:ext uri="{BB962C8B-B14F-4D97-AF65-F5344CB8AC3E}">
        <p14:creationId xmlns:p14="http://schemas.microsoft.com/office/powerpoint/2010/main" val="1589597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34116"/>
          </a:xfrm>
        </p:spPr>
        <p:txBody>
          <a:bodyPr>
            <a:noAutofit/>
          </a:bodyPr>
          <a:lstStyle/>
          <a:p>
            <a:r>
              <a:rPr lang="en-US" dirty="0"/>
              <a:t>Static / Divisible item – practical applications</a:t>
            </a:r>
          </a:p>
        </p:txBody>
      </p:sp>
      <p:sp>
        <p:nvSpPr>
          <p:cNvPr id="5" name="Content Placeholder 2"/>
          <p:cNvSpPr>
            <a:spLocks noGrp="1"/>
          </p:cNvSpPr>
          <p:nvPr>
            <p:ph idx="1"/>
          </p:nvPr>
        </p:nvSpPr>
        <p:spPr>
          <a:xfrm>
            <a:off x="838200" y="1263192"/>
            <a:ext cx="10515600" cy="4913771"/>
          </a:xfrm>
        </p:spPr>
        <p:txBody>
          <a:bodyPr>
            <a:normAutofit/>
          </a:bodyPr>
          <a:lstStyle/>
          <a:p>
            <a:r>
              <a:rPr lang="en-US" sz="3200" dirty="0"/>
              <a:t>Reciprocity</a:t>
            </a:r>
            <a:endParaRPr lang="en-US" dirty="0"/>
          </a:p>
          <a:p>
            <a:pPr lvl="1"/>
            <a:r>
              <a:rPr lang="en-US" dirty="0"/>
              <a:t>Losers pay for nothing in all-pay auctions - this seems unfair. This could be a reason why all-pay auctions are not popular in spite of renege-free property.</a:t>
            </a:r>
            <a:endParaRPr lang="en-US" sz="3200" dirty="0"/>
          </a:p>
          <a:p>
            <a:r>
              <a:rPr lang="en-US" sz="3200" dirty="0"/>
              <a:t>When the item is divisible, all bidders can win with all-pay auctions</a:t>
            </a:r>
          </a:p>
          <a:p>
            <a:pPr lvl="1"/>
            <a:r>
              <a:rPr lang="en-US" dirty="0"/>
              <a:t>Reciprocity is satisfies. </a:t>
            </a:r>
          </a:p>
          <a:p>
            <a:pPr lvl="1"/>
            <a:r>
              <a:rPr lang="en-US" dirty="0"/>
              <a:t>There are two classes of renege-free mechanisms where all pennies have the same purchasing power (uniform </a:t>
            </a:r>
            <a:r>
              <a:rPr lang="en-US" dirty="0" err="1"/>
              <a:t>pirce</a:t>
            </a:r>
            <a:r>
              <a:rPr lang="en-US" dirty="0"/>
              <a:t>)</a:t>
            </a:r>
          </a:p>
          <a:p>
            <a:pPr lvl="1"/>
            <a:r>
              <a:rPr lang="en-US" dirty="0"/>
              <a:t>This two classes of mechanisms have been used when selling shares of firms (IPO, privatization)</a:t>
            </a:r>
            <a:endParaRPr lang="en-US" baseline="-25000" dirty="0"/>
          </a:p>
        </p:txBody>
      </p:sp>
    </p:spTree>
    <p:extLst>
      <p:ext uri="{BB962C8B-B14F-4D97-AF65-F5344CB8AC3E}">
        <p14:creationId xmlns:p14="http://schemas.microsoft.com/office/powerpoint/2010/main" val="21012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34116"/>
          </a:xfrm>
        </p:spPr>
        <p:txBody>
          <a:bodyPr>
            <a:noAutofit/>
          </a:bodyPr>
          <a:lstStyle/>
          <a:p>
            <a:r>
              <a:rPr lang="en-US" dirty="0"/>
              <a:t>Divisible item</a:t>
            </a:r>
          </a:p>
        </p:txBody>
      </p:sp>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838200" y="1263192"/>
                <a:ext cx="10515600" cy="4913771"/>
              </a:xfrm>
            </p:spPr>
            <p:txBody>
              <a:bodyPr/>
              <a:lstStyle/>
              <a:p>
                <a:pPr lvl="1"/>
                <a:r>
                  <a:rPr lang="en-US" dirty="0"/>
                  <a:t>A seller faces </a:t>
                </a:r>
                <a:r>
                  <a:rPr lang="en-US" i="1" dirty="0"/>
                  <a:t>n</a:t>
                </a:r>
                <a:r>
                  <a:rPr lang="en-US" dirty="0"/>
                  <a:t> bidders. </a:t>
                </a:r>
                <a:r>
                  <a:rPr lang="en-US" i="1" dirty="0"/>
                  <a:t>N = {1,2,…,n}</a:t>
                </a:r>
              </a:p>
              <a:p>
                <a:pPr lvl="1"/>
                <a:r>
                  <a:rPr lang="en-US" dirty="0"/>
                  <a:t>Each bidder </a:t>
                </a:r>
                <a:r>
                  <a:rPr lang="en-US" i="1" dirty="0" err="1"/>
                  <a:t>i</a:t>
                </a:r>
                <a:r>
                  <a:rPr lang="en-US" dirty="0"/>
                  <a:t>  has a value estimate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oMath>
                </a14:m>
                <a:r>
                  <a:rPr lang="en-US" dirty="0"/>
                  <a:t> independently 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a:t>
                </a:r>
              </a:p>
              <a:p>
                <a:pPr lvl="1"/>
                <a:r>
                  <a:rPr lang="en-US" dirty="0"/>
                  <a:t>a mechanism is a pair of outcome functions</a:t>
                </a:r>
              </a:p>
              <a:p>
                <a:pPr lvl="2"/>
                <a14:m>
                  <m:oMath xmlns:m="http://schemas.openxmlformats.org/officeDocument/2006/math">
                    <m:r>
                      <a:rPr lang="en-US" sz="2400" b="0" i="1" smtClean="0">
                        <a:latin typeface="Cambria Math" panose="02040503050406030204" pitchFamily="18" charset="0"/>
                      </a:rPr>
                      <m:t>𝑏</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b="0" i="1" smtClean="0">
                            <a:latin typeface="Cambria Math" panose="02040503050406030204" pitchFamily="18" charset="0"/>
                          </a:rPr>
                          <m:t>𝑏</m:t>
                        </m:r>
                      </m:e>
                      <m:sub>
                        <m:r>
                          <a:rPr lang="en-US" sz="2400" i="1">
                            <a:latin typeface="Cambria Math" panose="02040503050406030204" pitchFamily="18" charset="0"/>
                          </a:rPr>
                          <m:t>𝑛</m:t>
                        </m:r>
                      </m:sub>
                    </m:sSub>
                    <m:r>
                      <a:rPr lang="en-US" sz="2400" i="1">
                        <a:latin typeface="Cambria Math" panose="02040503050406030204" pitchFamily="18" charset="0"/>
                      </a:rPr>
                      <m:t>)</m:t>
                    </m:r>
                  </m:oMath>
                </a14:m>
                <a:r>
                  <a:rPr lang="en-US" sz="2400" dirty="0"/>
                  <a:t>: bid profile</a:t>
                </a:r>
              </a:p>
              <a:p>
                <a:pPr lvl="2"/>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𝑏</m:t>
                        </m:r>
                      </m:e>
                    </m:d>
                  </m:oMath>
                </a14:m>
                <a:r>
                  <a:rPr lang="en-US" sz="2400" dirty="0"/>
                  <a:t> : Fractions of the objects that </a:t>
                </a:r>
                <a:r>
                  <a:rPr lang="en-US" sz="2400" i="1" dirty="0" err="1"/>
                  <a:t>i</a:t>
                </a:r>
                <a:r>
                  <a:rPr lang="en-US" sz="2400" dirty="0"/>
                  <a:t> gets</a:t>
                </a:r>
              </a:p>
              <a:p>
                <a:pPr lvl="2"/>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𝑖</m:t>
                        </m:r>
                      </m:sub>
                    </m:sSub>
                  </m:oMath>
                </a14:m>
                <a:r>
                  <a:rPr lang="en-US" sz="2400" dirty="0"/>
                  <a:t> : the amount of money that bidder </a:t>
                </a:r>
                <a:r>
                  <a:rPr lang="en-US" sz="2400" i="1" dirty="0" err="1"/>
                  <a:t>i</a:t>
                </a:r>
                <a:r>
                  <a:rPr lang="en-US" sz="2400" dirty="0"/>
                  <a:t> has to pay (note: it does not depend on others’ bids)</a:t>
                </a:r>
              </a:p>
              <a:p>
                <a:pPr lvl="2"/>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𝑏</m:t>
                        </m:r>
                      </m:e>
                    </m:d>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𝑖</m:t>
                        </m:r>
                      </m:sub>
                    </m:sSub>
                  </m:oMath>
                </a14:m>
                <a:endParaRPr lang="en-US" sz="2400" dirty="0"/>
              </a:p>
              <a:p>
                <a:pPr lvl="2"/>
                <a:endParaRPr lang="en-US" sz="2400" dirty="0"/>
              </a:p>
              <a:p>
                <a:pPr marL="914400" lvl="2" indent="0">
                  <a:buNone/>
                </a:pPr>
                <a:r>
                  <a:rPr lang="en-US" sz="2400" dirty="0"/>
                  <a:t>IC implies , </a:t>
                </a:r>
                <a14:m>
                  <m:oMath xmlns:m="http://schemas.openxmlformats.org/officeDocument/2006/math">
                    <m:sSub>
                      <m:sSubPr>
                        <m:ctrlPr>
                          <a:rPr lang="en-US" sz="2400" i="1" dirty="0">
                            <a:latin typeface="Cambria Math" panose="02040503050406030204" pitchFamily="18" charset="0"/>
                          </a:rPr>
                        </m:ctrlPr>
                      </m:sSubPr>
                      <m:e>
                        <m:r>
                          <m:rPr>
                            <m:sty m:val="p"/>
                          </m:rPr>
                          <a:rPr lang="en-US" sz="2400" dirty="0">
                            <a:latin typeface="Cambria Math" panose="02040503050406030204" pitchFamily="18" charset="0"/>
                          </a:rPr>
                          <m:t>Q</m:t>
                        </m:r>
                      </m:e>
                      <m:sub>
                        <m:r>
                          <m:rPr>
                            <m:sty m:val="p"/>
                          </m:rPr>
                          <a:rPr lang="en-US" sz="2400" dirty="0">
                            <a:latin typeface="Cambria Math" panose="02040503050406030204" pitchFamily="18" charset="0"/>
                          </a:rPr>
                          <m:t>i</m:t>
                        </m:r>
                      </m:sub>
                    </m:sSub>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m:rPr>
                                <m:sty m:val="p"/>
                              </m:rPr>
                              <a:rPr lang="en-US" sz="2400" b="0" i="0" dirty="0" smtClean="0">
                                <a:latin typeface="Cambria Math" panose="02040503050406030204" pitchFamily="18" charset="0"/>
                              </a:rPr>
                              <m:t>b</m:t>
                            </m:r>
                          </m:e>
                          <m:sub>
                            <m:r>
                              <m:rPr>
                                <m:sty m:val="p"/>
                              </m:rPr>
                              <a:rPr lang="en-US" sz="2400" dirty="0">
                                <a:latin typeface="Cambria Math" panose="02040503050406030204" pitchFamily="18" charset="0"/>
                              </a:rPr>
                              <m:t>i</m:t>
                            </m:r>
                          </m:sub>
                        </m:sSub>
                      </m:e>
                    </m:d>
                    <m:r>
                      <a:rPr lang="en-US" sz="2400" dirty="0">
                        <a:latin typeface="Cambria Math" panose="02040503050406030204" pitchFamily="18" charset="0"/>
                      </a:rPr>
                      <m:t>=</m:t>
                    </m:r>
                    <m:nary>
                      <m:naryPr>
                        <m:limLoc m:val="undOvr"/>
                        <m:ctrlPr>
                          <a:rPr lang="en-US" sz="2400" i="1" dirty="0">
                            <a:latin typeface="Cambria Math" panose="02040503050406030204" pitchFamily="18" charset="0"/>
                          </a:rPr>
                        </m:ctrlPr>
                      </m:naryPr>
                      <m:sub>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𝑏</m:t>
                            </m:r>
                          </m:e>
                          <m:sub>
                            <m:r>
                              <a:rPr lang="en-US" sz="2400" b="0" i="1" dirty="0" smtClean="0">
                                <a:latin typeface="Cambria Math" panose="02040503050406030204" pitchFamily="18" charset="0"/>
                              </a:rPr>
                              <m:t>−</m:t>
                            </m:r>
                            <m:r>
                              <m:rPr>
                                <m:brk m:alnAt="24"/>
                              </m:rPr>
                              <a:rPr lang="en-US" sz="2400" i="1" dirty="0">
                                <a:latin typeface="Cambria Math" panose="02040503050406030204" pitchFamily="18" charset="0"/>
                              </a:rPr>
                              <m:t>𝑖</m:t>
                            </m:r>
                          </m:sub>
                        </m:sSub>
                      </m:sub>
                      <m:sup/>
                      <m:e>
                        <m:r>
                          <a:rPr lang="en-US" sz="2400" i="1" dirty="0">
                            <a:latin typeface="Cambria Math" panose="02040503050406030204" pitchFamily="18" charset="0"/>
                          </a:rPr>
                          <m:t>𝑝</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𝑏</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𝑏</m:t>
                                </m:r>
                              </m:e>
                              <m:sub>
                                <m:r>
                                  <a:rPr lang="en-US" sz="2400" i="1" dirty="0">
                                    <a:latin typeface="Cambria Math" panose="02040503050406030204" pitchFamily="18" charset="0"/>
                                  </a:rPr>
                                  <m:t>−</m:t>
                                </m:r>
                                <m:r>
                                  <a:rPr lang="en-US" sz="2400" i="1" dirty="0">
                                    <a:latin typeface="Cambria Math" panose="02040503050406030204" pitchFamily="18" charset="0"/>
                                  </a:rPr>
                                  <m:t>𝑖</m:t>
                                </m:r>
                              </m:sub>
                            </m:sSub>
                          </m:e>
                        </m:d>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𝑔</m:t>
                            </m:r>
                          </m:e>
                          <m:sub>
                            <m:r>
                              <a:rPr lang="en-US" sz="2400" i="1" dirty="0">
                                <a:latin typeface="Cambria Math" panose="02040503050406030204" pitchFamily="18" charset="0"/>
                              </a:rPr>
                              <m:t>−</m:t>
                            </m:r>
                            <m:r>
                              <a:rPr lang="en-US" sz="2400" i="1" dirty="0">
                                <a:latin typeface="Cambria Math" panose="02040503050406030204" pitchFamily="18" charset="0"/>
                              </a:rPr>
                              <m:t>𝑖</m:t>
                            </m:r>
                          </m:sub>
                        </m:sSub>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𝑏</m:t>
                                </m:r>
                              </m:e>
                              <m:sub>
                                <m:r>
                                  <a:rPr lang="en-US" sz="2400" i="1" dirty="0">
                                    <a:latin typeface="Cambria Math" panose="02040503050406030204" pitchFamily="18" charset="0"/>
                                  </a:rPr>
                                  <m:t>−</m:t>
                                </m:r>
                                <m:r>
                                  <a:rPr lang="en-US" sz="2400" i="1" dirty="0">
                                    <a:latin typeface="Cambria Math" panose="02040503050406030204" pitchFamily="18" charset="0"/>
                                  </a:rPr>
                                  <m:t>𝑖</m:t>
                                </m:r>
                              </m:sub>
                            </m:sSub>
                          </m:e>
                        </m:d>
                        <m:r>
                          <a:rPr lang="en-US" sz="2400" i="1" dirty="0">
                            <a:latin typeface="Cambria Math" panose="02040503050406030204" pitchFamily="18" charset="0"/>
                          </a:rPr>
                          <m:t>𝑑</m:t>
                        </m:r>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𝑏</m:t>
                            </m:r>
                          </m:e>
                          <m:sub>
                            <m:r>
                              <a:rPr lang="en-US" sz="2400" i="1" dirty="0">
                                <a:latin typeface="Cambria Math" panose="02040503050406030204" pitchFamily="18" charset="0"/>
                              </a:rPr>
                              <m:t>−</m:t>
                            </m:r>
                            <m:r>
                              <a:rPr lang="en-US" sz="2400" i="1" dirty="0">
                                <a:latin typeface="Cambria Math" panose="02040503050406030204" pitchFamily="18" charset="0"/>
                              </a:rPr>
                              <m:t>𝑖</m:t>
                            </m:r>
                          </m:sub>
                        </m:sSub>
                      </m:e>
                    </m:nary>
                  </m:oMath>
                </a14:m>
                <a:r>
                  <a:rPr lang="en-US" sz="2400" dirty="0"/>
                  <a:t> is non decreasing</a:t>
                </a:r>
              </a:p>
              <a:p>
                <a:pPr marL="914400" lvl="2" indent="0">
                  <a:buNone/>
                </a:pPr>
                <a:endParaRPr lang="en-US" sz="2400" i="1" dirty="0"/>
              </a:p>
              <a:p>
                <a:endParaRPr lang="en-US" dirty="0"/>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838200" y="1263192"/>
                <a:ext cx="10515600" cy="4913771"/>
              </a:xfrm>
              <a:blipFill rotWithShape="0">
                <a:blip r:embed="rId3"/>
                <a:stretch>
                  <a:fillRect t="-1737"/>
                </a:stretch>
              </a:blipFill>
            </p:spPr>
            <p:txBody>
              <a:bodyPr/>
              <a:lstStyle/>
              <a:p>
                <a:r>
                  <a:rPr lang="en-US">
                    <a:noFill/>
                  </a:rPr>
                  <a:t> </a:t>
                </a:r>
              </a:p>
            </p:txBody>
          </p:sp>
        </mc:Fallback>
      </mc:AlternateContent>
    </p:spTree>
    <p:extLst>
      <p:ext uri="{BB962C8B-B14F-4D97-AF65-F5344CB8AC3E}">
        <p14:creationId xmlns:p14="http://schemas.microsoft.com/office/powerpoint/2010/main" val="3226529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34116"/>
          </a:xfrm>
        </p:spPr>
        <p:txBody>
          <a:bodyPr>
            <a:noAutofit/>
          </a:bodyPr>
          <a:lstStyle/>
          <a:p>
            <a:r>
              <a:rPr lang="en-US" dirty="0"/>
              <a:t>Divisible item</a:t>
            </a:r>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838200" y="1263192"/>
                <a:ext cx="10515600" cy="4913771"/>
              </a:xfrm>
            </p:spPr>
            <p:txBody>
              <a:bodyPr>
                <a:normAutofit/>
              </a:bodyPr>
              <a:lstStyle/>
              <a:p>
                <a:r>
                  <a:rPr lang="en-US" sz="3200" dirty="0"/>
                  <a:t>Fixed price offering with pro-rata rule</a:t>
                </a:r>
              </a:p>
              <a:p>
                <a:pPr lvl="1"/>
                <a14:m>
                  <m:oMath xmlns:m="http://schemas.openxmlformats.org/officeDocument/2006/math">
                    <m:sSub>
                      <m:sSubPr>
                        <m:ctrlPr>
                          <a:rPr lang="en-US" i="1" dirty="0">
                            <a:latin typeface="Cambria Math" panose="02040503050406030204" pitchFamily="18" charset="0"/>
                          </a:rPr>
                        </m:ctrlPr>
                      </m:sSubPr>
                      <m:e>
                        <m:r>
                          <m:rPr>
                            <m:sty m:val="p"/>
                          </m:rPr>
                          <a:rPr lang="en-US" dirty="0">
                            <a:latin typeface="Cambria Math" panose="02040503050406030204" pitchFamily="18" charset="0"/>
                          </a:rPr>
                          <m:t>Q</m:t>
                        </m:r>
                      </m:e>
                      <m:sub>
                        <m:r>
                          <m:rPr>
                            <m:sty m:val="p"/>
                          </m:rPr>
                          <a:rPr lang="en-US" dirty="0">
                            <a:latin typeface="Cambria Math" panose="02040503050406030204" pitchFamily="18" charset="0"/>
                          </a:rPr>
                          <m:t>i</m:t>
                        </m:r>
                      </m:sub>
                    </m:sSub>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b</m:t>
                            </m:r>
                          </m:e>
                          <m:sub>
                            <m:r>
                              <m:rPr>
                                <m:sty m:val="p"/>
                              </m:rPr>
                              <a:rPr lang="en-US" dirty="0">
                                <a:latin typeface="Cambria Math" panose="02040503050406030204" pitchFamily="18" charset="0"/>
                              </a:rPr>
                              <m:t>i</m:t>
                            </m:r>
                          </m:sub>
                        </m:sSub>
                      </m:e>
                    </m:d>
                  </m:oMath>
                </a14:m>
                <a:r>
                  <a:rPr lang="en-US" dirty="0"/>
                  <a:t> is a constant. IC implies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oMath>
                </a14:m>
                <a:r>
                  <a:rPr lang="en-US" dirty="0"/>
                  <a:t> for all bidders.</a:t>
                </a:r>
              </a:p>
              <a:p>
                <a:pPr lvl="1"/>
                <a:r>
                  <a:rPr lang="en-US" dirty="0"/>
                  <a:t>The seller set a fixed price for a fraction of the share and bidders who are willing to accept it pay. All bidders get the same fraction.</a:t>
                </a:r>
                <a:endParaRPr lang="en-US" sz="3200" dirty="0"/>
              </a:p>
              <a:p>
                <a:r>
                  <a:rPr lang="en-US" sz="3200" dirty="0"/>
                  <a:t>Voucher auctions (Krishna,  </a:t>
                </a:r>
                <a:r>
                  <a:rPr lang="en-US" sz="3200" dirty="0" err="1"/>
                  <a:t>Boycko</a:t>
                </a:r>
                <a:r>
                  <a:rPr lang="en-US" sz="3200" dirty="0"/>
                  <a:t> et al.)</a:t>
                </a:r>
              </a:p>
              <a:p>
                <a:pPr lvl="1"/>
                <a14:m>
                  <m:oMath xmlns:m="http://schemas.openxmlformats.org/officeDocument/2006/math">
                    <m:sSub>
                      <m:sSubPr>
                        <m:ctrlPr>
                          <a:rPr lang="en-US" i="1" dirty="0">
                            <a:latin typeface="Cambria Math" panose="02040503050406030204" pitchFamily="18" charset="0"/>
                          </a:rPr>
                        </m:ctrlPr>
                      </m:sSubPr>
                      <m:e>
                        <m:r>
                          <m:rPr>
                            <m:sty m:val="p"/>
                          </m:rPr>
                          <a:rPr lang="en-US" dirty="0">
                            <a:latin typeface="Cambria Math" panose="02040503050406030204" pitchFamily="18" charset="0"/>
                          </a:rPr>
                          <m:t>Q</m:t>
                        </m:r>
                      </m:e>
                      <m:sub>
                        <m:r>
                          <m:rPr>
                            <m:sty m:val="p"/>
                          </m:rPr>
                          <a:rPr lang="en-US" dirty="0">
                            <a:latin typeface="Cambria Math" panose="02040503050406030204" pitchFamily="18" charset="0"/>
                          </a:rPr>
                          <m:t>i</m:t>
                        </m:r>
                      </m:sub>
                    </m:sSub>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b</m:t>
                            </m:r>
                          </m:e>
                          <m:sub>
                            <m:r>
                              <m:rPr>
                                <m:sty m:val="p"/>
                              </m:rPr>
                              <a:rPr lang="en-US" dirty="0">
                                <a:latin typeface="Cambria Math" panose="02040503050406030204" pitchFamily="18" charset="0"/>
                              </a:rPr>
                              <m:t>i</m:t>
                            </m:r>
                          </m:sub>
                        </m:sSub>
                      </m:e>
                    </m:d>
                  </m:oMath>
                </a14:m>
                <a:r>
                  <a:rPr lang="en-US" dirty="0"/>
                  <a:t> is increasing. Then the Voucher auction is the only renege-free auction where every penny purchase the same amount of share.</a:t>
                </a:r>
              </a:p>
              <a:p>
                <a:pPr lvl="1"/>
                <a:r>
                  <a:rPr lang="en-US" dirty="0"/>
                  <a:t>The auction rule : every bidder transfer money </a:t>
                </a:r>
                <a:r>
                  <a:rPr lang="en-US" i="1" dirty="0"/>
                  <a:t>b</a:t>
                </a:r>
                <a:r>
                  <a:rPr lang="en-US" i="1" baseline="-25000" dirty="0"/>
                  <a:t>i</a:t>
                </a:r>
                <a:r>
                  <a:rPr lang="en-US" i="1" dirty="0"/>
                  <a:t> </a:t>
                </a:r>
                <a:r>
                  <a:rPr lang="en-US" dirty="0"/>
                  <a:t>as an indication of bid. And bidder </a:t>
                </a:r>
                <a:r>
                  <a:rPr lang="en-US" i="1" dirty="0" err="1"/>
                  <a:t>i</a:t>
                </a:r>
                <a:r>
                  <a:rPr lang="en-US" dirty="0"/>
                  <a:t> gets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𝑗</m:t>
                        </m:r>
                      </m:sub>
                    </m:sSub>
                  </m:oMath>
                </a14:m>
                <a:r>
                  <a:rPr lang="en-US" dirty="0"/>
                  <a:t> share of the divisible item.</a:t>
                </a:r>
              </a:p>
              <a:p>
                <a:pPr lvl="1"/>
                <a:r>
                  <a:rPr lang="en-US" dirty="0"/>
                  <a:t>Used in Russia’s privatization</a:t>
                </a:r>
              </a:p>
              <a:p>
                <a:pPr lvl="1"/>
                <a:r>
                  <a:rPr lang="en-US" dirty="0"/>
                  <a:t>Used in recent Cryptocurrencies pre-sales (similar to IPOs) </a:t>
                </a:r>
              </a:p>
              <a:p>
                <a:pPr lvl="2"/>
                <a:r>
                  <a:rPr lang="en-US" dirty="0"/>
                  <a:t>ex) EOS coin -  It is known to raise $700M as of Dec 2017</a:t>
                </a:r>
              </a:p>
              <a:p>
                <a:pPr lvl="2"/>
                <a:endParaRPr lang="en-US" dirty="0"/>
              </a:p>
              <a:p>
                <a:pPr lvl="1"/>
                <a:endParaRPr lang="en-US" baseline="-25000"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838200" y="1263192"/>
                <a:ext cx="10515600" cy="4913771"/>
              </a:xfrm>
              <a:blipFill rotWithShape="0">
                <a:blip r:embed="rId3"/>
                <a:stretch>
                  <a:fillRect l="-1333" t="-2605" r="-812" b="-496"/>
                </a:stretch>
              </a:blipFill>
            </p:spPr>
            <p:txBody>
              <a:bodyPr/>
              <a:lstStyle/>
              <a:p>
                <a:r>
                  <a:rPr lang="en-US">
                    <a:noFill/>
                  </a:rPr>
                  <a:t> </a:t>
                </a:r>
              </a:p>
            </p:txBody>
          </p:sp>
        </mc:Fallback>
      </mc:AlternateContent>
    </p:spTree>
    <p:extLst>
      <p:ext uri="{BB962C8B-B14F-4D97-AF65-F5344CB8AC3E}">
        <p14:creationId xmlns:p14="http://schemas.microsoft.com/office/powerpoint/2010/main" val="868091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515600" cy="634116"/>
          </a:xfrm>
        </p:spPr>
        <p:txBody>
          <a:bodyPr>
            <a:noAutofit/>
          </a:bodyPr>
          <a:lstStyle/>
          <a:p>
            <a:r>
              <a:rPr lang="en-US" dirty="0"/>
              <a:t>Revenue implication of renege-free auctions</a:t>
            </a:r>
          </a:p>
        </p:txBody>
      </p:sp>
      <p:sp>
        <p:nvSpPr>
          <p:cNvPr id="7" name="Content Placeholder 2"/>
          <p:cNvSpPr>
            <a:spLocks noGrp="1"/>
          </p:cNvSpPr>
          <p:nvPr>
            <p:ph idx="1"/>
          </p:nvPr>
        </p:nvSpPr>
        <p:spPr>
          <a:xfrm>
            <a:off x="838200" y="1263192"/>
            <a:ext cx="10515600" cy="4913771"/>
          </a:xfrm>
        </p:spPr>
        <p:txBody>
          <a:bodyPr/>
          <a:lstStyle/>
          <a:p>
            <a:r>
              <a:rPr lang="en-US" sz="3200" dirty="0"/>
              <a:t>Private, risk neutral environment</a:t>
            </a:r>
          </a:p>
          <a:p>
            <a:pPr lvl="1"/>
            <a:r>
              <a:rPr lang="en-US" dirty="0"/>
              <a:t>All-pay auctions can do as much as other auctions. (optimal)</a:t>
            </a:r>
          </a:p>
          <a:p>
            <a:r>
              <a:rPr lang="en-US" sz="3200" dirty="0"/>
              <a:t>In other cases?</a:t>
            </a:r>
          </a:p>
          <a:p>
            <a:pPr lvl="1"/>
            <a:r>
              <a:rPr lang="en-US" dirty="0"/>
              <a:t>Risk aversion – maybe less revenue.</a:t>
            </a:r>
          </a:p>
          <a:p>
            <a:pPr lvl="1"/>
            <a:r>
              <a:rPr lang="en-US" dirty="0"/>
              <a:t>Liquidity constraint –</a:t>
            </a:r>
          </a:p>
          <a:p>
            <a:pPr marL="457200" lvl="1" indent="0">
              <a:buNone/>
            </a:pPr>
            <a:r>
              <a:rPr lang="en-US" dirty="0"/>
              <a:t>…. and more? what are interesting environments?</a:t>
            </a:r>
          </a:p>
          <a:p>
            <a:r>
              <a:rPr lang="en-US" dirty="0"/>
              <a:t>Revenue implication of Voucher auctions in the divisible case?</a:t>
            </a:r>
          </a:p>
          <a:p>
            <a:pPr lvl="1"/>
            <a:r>
              <a:rPr lang="en-US" dirty="0"/>
              <a:t>Not in the previous literature (neither theory or experiment) – clearly not an optimal auction though</a:t>
            </a:r>
          </a:p>
          <a:p>
            <a:endParaRPr lang="en-US" dirty="0"/>
          </a:p>
        </p:txBody>
      </p:sp>
    </p:spTree>
    <p:extLst>
      <p:ext uri="{BB962C8B-B14F-4D97-AF65-F5344CB8AC3E}">
        <p14:creationId xmlns:p14="http://schemas.microsoft.com/office/powerpoint/2010/main" val="3860920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34116"/>
          </a:xfrm>
        </p:spPr>
        <p:txBody>
          <a:bodyPr>
            <a:noAutofit/>
          </a:bodyPr>
          <a:lstStyle/>
          <a:p>
            <a:r>
              <a:rPr lang="en-US" dirty="0"/>
              <a:t>Experiment?</a:t>
            </a:r>
          </a:p>
        </p:txBody>
      </p:sp>
      <p:sp>
        <p:nvSpPr>
          <p:cNvPr id="5" name="Content Placeholder 2"/>
          <p:cNvSpPr>
            <a:spLocks noGrp="1"/>
          </p:cNvSpPr>
          <p:nvPr>
            <p:ph idx="1"/>
          </p:nvPr>
        </p:nvSpPr>
        <p:spPr>
          <a:xfrm>
            <a:off x="838200" y="1263192"/>
            <a:ext cx="10515600" cy="4913771"/>
          </a:xfrm>
        </p:spPr>
        <p:txBody>
          <a:bodyPr>
            <a:normAutofit lnSpcReduction="10000"/>
          </a:bodyPr>
          <a:lstStyle/>
          <a:p>
            <a:r>
              <a:rPr lang="en-US" dirty="0"/>
              <a:t>Voucher auction VS uniform price auctions (renege) VS uniform price auctions (no renege)</a:t>
            </a:r>
          </a:p>
          <a:p>
            <a:r>
              <a:rPr lang="en-US" dirty="0"/>
              <a:t>An environment where bidders really have incentive to renege</a:t>
            </a:r>
          </a:p>
          <a:p>
            <a:pPr lvl="1"/>
            <a:r>
              <a:rPr lang="en-US" dirty="0"/>
              <a:t>Uncertain value or something </a:t>
            </a:r>
          </a:p>
          <a:p>
            <a:pPr marL="0" indent="0">
              <a:buNone/>
            </a:pPr>
            <a:r>
              <a:rPr lang="en-US" dirty="0"/>
              <a:t> 	</a:t>
            </a:r>
          </a:p>
          <a:p>
            <a:r>
              <a:rPr lang="en-US" dirty="0"/>
              <a:t>Questions		</a:t>
            </a:r>
          </a:p>
          <a:p>
            <a:pPr lvl="1"/>
            <a:r>
              <a:rPr lang="en-US" dirty="0"/>
              <a:t>How much loss in revenue will occur due to reneging?</a:t>
            </a:r>
          </a:p>
          <a:p>
            <a:pPr lvl="2"/>
            <a:r>
              <a:rPr lang="en-US" dirty="0"/>
              <a:t>is it worth using a reputable third party to prevent renege?</a:t>
            </a:r>
          </a:p>
          <a:p>
            <a:pPr lvl="1"/>
            <a:r>
              <a:rPr lang="en-US" dirty="0"/>
              <a:t>Insincere bids are observed?</a:t>
            </a:r>
          </a:p>
          <a:p>
            <a:pPr lvl="1"/>
            <a:r>
              <a:rPr lang="en-US" dirty="0"/>
              <a:t>Want to investigate bidding behavior and revenue implications of Voucher auctions</a:t>
            </a:r>
          </a:p>
          <a:p>
            <a:pPr lvl="2"/>
            <a:r>
              <a:rPr lang="en-US" dirty="0"/>
              <a:t>Some over bidding in all-pay auction is known, is this persist in voucher auction??</a:t>
            </a:r>
          </a:p>
        </p:txBody>
      </p:sp>
    </p:spTree>
    <p:extLst>
      <p:ext uri="{BB962C8B-B14F-4D97-AF65-F5344CB8AC3E}">
        <p14:creationId xmlns:p14="http://schemas.microsoft.com/office/powerpoint/2010/main" val="1804161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6981"/>
          </a:xfrm>
        </p:spPr>
        <p:txBody>
          <a:bodyPr>
            <a:noAutofit/>
          </a:bodyPr>
          <a:lstStyle/>
          <a:p>
            <a:r>
              <a:rPr lang="en-US" dirty="0"/>
              <a:t>Motivation</a:t>
            </a:r>
          </a:p>
        </p:txBody>
      </p:sp>
      <p:sp>
        <p:nvSpPr>
          <p:cNvPr id="3" name="Content Placeholder 2"/>
          <p:cNvSpPr>
            <a:spLocks noGrp="1"/>
          </p:cNvSpPr>
          <p:nvPr>
            <p:ph idx="1"/>
          </p:nvPr>
        </p:nvSpPr>
        <p:spPr>
          <a:xfrm>
            <a:off x="838200" y="1263192"/>
            <a:ext cx="10515600" cy="4913771"/>
          </a:xfrm>
        </p:spPr>
        <p:txBody>
          <a:bodyPr/>
          <a:lstStyle/>
          <a:p>
            <a:r>
              <a:rPr lang="en-US" sz="3200" dirty="0"/>
              <a:t>Bidders’ reneging on auctions is not uncommon and causes problems.</a:t>
            </a:r>
          </a:p>
          <a:p>
            <a:pPr lvl="1"/>
            <a:r>
              <a:rPr lang="en-US" dirty="0"/>
              <a:t>It is costly for sellers when bidders renege on auctions or to prevent it in the first place</a:t>
            </a:r>
          </a:p>
          <a:p>
            <a:pPr lvl="1"/>
            <a:r>
              <a:rPr lang="en-US" dirty="0"/>
              <a:t>In more anonymous environments (internet), bidders may submit insincere bids</a:t>
            </a:r>
          </a:p>
          <a:p>
            <a:r>
              <a:rPr lang="en-US" sz="3200" dirty="0"/>
              <a:t>Characterizing renege-free auctions where a seller can collect payments upfront even if the seller has imperfect reputation.</a:t>
            </a:r>
          </a:p>
        </p:txBody>
      </p:sp>
    </p:spTree>
    <p:extLst>
      <p:ext uri="{BB962C8B-B14F-4D97-AF65-F5344CB8AC3E}">
        <p14:creationId xmlns:p14="http://schemas.microsoft.com/office/powerpoint/2010/main" val="259217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34116"/>
          </a:xfrm>
        </p:spPr>
        <p:txBody>
          <a:bodyPr>
            <a:noAutofit/>
          </a:bodyPr>
          <a:lstStyle/>
          <a:p>
            <a:r>
              <a:rPr lang="en-US" dirty="0"/>
              <a:t>Renege on auctions</a:t>
            </a:r>
          </a:p>
        </p:txBody>
      </p:sp>
      <p:sp>
        <p:nvSpPr>
          <p:cNvPr id="5" name="Content Placeholder 2"/>
          <p:cNvSpPr>
            <a:spLocks noGrp="1"/>
          </p:cNvSpPr>
          <p:nvPr>
            <p:ph idx="1"/>
          </p:nvPr>
        </p:nvSpPr>
        <p:spPr>
          <a:xfrm>
            <a:off x="838200" y="1263192"/>
            <a:ext cx="10515600" cy="4913771"/>
          </a:xfrm>
        </p:spPr>
        <p:txBody>
          <a:bodyPr/>
          <a:lstStyle/>
          <a:p>
            <a:r>
              <a:rPr lang="en-US" sz="3200" dirty="0"/>
              <a:t>Renege on auctions</a:t>
            </a:r>
          </a:p>
          <a:p>
            <a:pPr lvl="1"/>
            <a:r>
              <a:rPr lang="en-US" dirty="0"/>
              <a:t>Sotheby : Although reneging is not prevalent, once it happens it could result in costly lawsuit.</a:t>
            </a:r>
          </a:p>
          <a:p>
            <a:pPr lvl="1"/>
            <a:r>
              <a:rPr lang="en-US" dirty="0" err="1"/>
              <a:t>ebay</a:t>
            </a:r>
            <a:r>
              <a:rPr lang="en-US" dirty="0"/>
              <a:t> : bidders reneging is quite common and hard to prevent </a:t>
            </a:r>
          </a:p>
          <a:p>
            <a:pPr lvl="2"/>
            <a:r>
              <a:rPr lang="en-US" dirty="0"/>
              <a:t>customers can make multiple accounts.</a:t>
            </a:r>
          </a:p>
          <a:p>
            <a:pPr lvl="2"/>
            <a:r>
              <a:rPr lang="en-US" dirty="0"/>
              <a:t>legal actions are limited - The value of items are often not worth filing a lawsuit. It is Difficult to prove the bid is made by the account holder (“my cat pressed the button”)</a:t>
            </a:r>
          </a:p>
          <a:p>
            <a:r>
              <a:rPr lang="en-US" sz="3200" dirty="0"/>
              <a:t>Reasons for reneging</a:t>
            </a:r>
          </a:p>
          <a:p>
            <a:pPr lvl="1"/>
            <a:r>
              <a:rPr lang="en-US" dirty="0"/>
              <a:t>Uncertain valuation at the time of bidding (cost overrun literature, CV)</a:t>
            </a:r>
          </a:p>
          <a:p>
            <a:pPr lvl="1"/>
            <a:r>
              <a:rPr lang="en-US" dirty="0"/>
              <a:t>Preference shocks (no longer need it: return, </a:t>
            </a:r>
            <a:r>
              <a:rPr lang="en-US" dirty="0" err="1"/>
              <a:t>Cadsdy</a:t>
            </a:r>
            <a:r>
              <a:rPr lang="en-US" dirty="0"/>
              <a:t> et al. , Lu and Wang)</a:t>
            </a:r>
          </a:p>
          <a:p>
            <a:pPr lvl="1"/>
            <a:r>
              <a:rPr lang="en-US" dirty="0"/>
              <a:t>Liquidity constraint (</a:t>
            </a:r>
            <a:r>
              <a:rPr lang="en-US" dirty="0" err="1"/>
              <a:t>Che</a:t>
            </a:r>
            <a:r>
              <a:rPr lang="en-US" dirty="0"/>
              <a:t> and Gale)</a:t>
            </a:r>
          </a:p>
          <a:p>
            <a:pPr marL="457200" lvl="1" indent="0">
              <a:buNone/>
            </a:pPr>
            <a:endParaRPr lang="en-US" dirty="0"/>
          </a:p>
        </p:txBody>
      </p:sp>
    </p:spTree>
    <p:extLst>
      <p:ext uri="{BB962C8B-B14F-4D97-AF65-F5344CB8AC3E}">
        <p14:creationId xmlns:p14="http://schemas.microsoft.com/office/powerpoint/2010/main" val="3074334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365125"/>
            <a:ext cx="10515600" cy="634116"/>
          </a:xfrm>
        </p:spPr>
        <p:txBody>
          <a:bodyPr>
            <a:noAutofit/>
          </a:bodyPr>
          <a:lstStyle/>
          <a:p>
            <a:r>
              <a:rPr lang="en-US" dirty="0"/>
              <a:t>Problems of reneging on auctions </a:t>
            </a:r>
          </a:p>
        </p:txBody>
      </p:sp>
      <p:sp>
        <p:nvSpPr>
          <p:cNvPr id="7" name="Content Placeholder 2"/>
          <p:cNvSpPr>
            <a:spLocks noGrp="1"/>
          </p:cNvSpPr>
          <p:nvPr>
            <p:ph idx="1"/>
          </p:nvPr>
        </p:nvSpPr>
        <p:spPr>
          <a:xfrm>
            <a:off x="838200" y="1263192"/>
            <a:ext cx="10515600" cy="4913771"/>
          </a:xfrm>
        </p:spPr>
        <p:txBody>
          <a:bodyPr/>
          <a:lstStyle/>
          <a:p>
            <a:r>
              <a:rPr lang="en-US" sz="3200" dirty="0"/>
              <a:t>Reneging is costly</a:t>
            </a:r>
          </a:p>
          <a:p>
            <a:pPr lvl="1"/>
            <a:r>
              <a:rPr lang="en-US" dirty="0"/>
              <a:t>If the winner reneges on auction, the seller may sell the item to the second highest bidder, but the revenue will be decreasing</a:t>
            </a:r>
          </a:p>
          <a:p>
            <a:pPr lvl="1"/>
            <a:r>
              <a:rPr lang="en-US" dirty="0"/>
              <a:t>Taking measures to prevent reneging is costly (lawsuit, …) </a:t>
            </a:r>
          </a:p>
          <a:p>
            <a:r>
              <a:rPr lang="en-US" sz="3200" dirty="0"/>
              <a:t>Insincere bids</a:t>
            </a:r>
          </a:p>
          <a:p>
            <a:pPr lvl="1"/>
            <a:r>
              <a:rPr lang="en-US" dirty="0"/>
              <a:t>Ability to renege may prevent sincere bid</a:t>
            </a:r>
          </a:p>
          <a:p>
            <a:pPr lvl="2"/>
            <a:r>
              <a:rPr lang="en-US" sz="2400" dirty="0"/>
              <a:t>ex) bidding equal or more than one’s value is a (weakly) dominant strategy in the second price auctions (sport bidders in </a:t>
            </a:r>
            <a:r>
              <a:rPr lang="en-US" sz="2400" dirty="0" err="1"/>
              <a:t>ebay</a:t>
            </a:r>
            <a:r>
              <a:rPr lang="en-US" sz="2400" dirty="0"/>
              <a:t> – they bid for fun)</a:t>
            </a:r>
          </a:p>
          <a:p>
            <a:pPr lvl="2"/>
            <a:r>
              <a:rPr lang="en-US" sz="2400" dirty="0"/>
              <a:t>low-balling in procurement auctions with free withdrawal of bids (</a:t>
            </a:r>
            <a:r>
              <a:rPr lang="en-US" sz="2400" dirty="0" err="1"/>
              <a:t>Merlob</a:t>
            </a:r>
            <a:r>
              <a:rPr lang="en-US" sz="2400" dirty="0"/>
              <a:t>, Plot and Zhang 2012)</a:t>
            </a:r>
          </a:p>
          <a:p>
            <a:pPr lvl="2"/>
            <a:r>
              <a:rPr lang="en-US" sz="2400" dirty="0"/>
              <a:t>This invalidates a desire property of auctions: Incentive compatibility</a:t>
            </a:r>
          </a:p>
        </p:txBody>
      </p:sp>
    </p:spTree>
    <p:extLst>
      <p:ext uri="{BB962C8B-B14F-4D97-AF65-F5344CB8AC3E}">
        <p14:creationId xmlns:p14="http://schemas.microsoft.com/office/powerpoint/2010/main" val="935473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34116"/>
          </a:xfrm>
        </p:spPr>
        <p:txBody>
          <a:bodyPr>
            <a:noAutofit/>
          </a:bodyPr>
          <a:lstStyle/>
          <a:p>
            <a:r>
              <a:rPr lang="en-US" dirty="0"/>
              <a:t>How to prevent reneging</a:t>
            </a:r>
          </a:p>
        </p:txBody>
      </p:sp>
      <p:sp>
        <p:nvSpPr>
          <p:cNvPr id="5" name="Content Placeholder 2"/>
          <p:cNvSpPr>
            <a:spLocks noGrp="1"/>
          </p:cNvSpPr>
          <p:nvPr>
            <p:ph idx="1"/>
          </p:nvPr>
        </p:nvSpPr>
        <p:spPr>
          <a:xfrm>
            <a:off x="838200" y="1263192"/>
            <a:ext cx="10515600" cy="4913771"/>
          </a:xfrm>
        </p:spPr>
        <p:txBody>
          <a:bodyPr/>
          <a:lstStyle/>
          <a:p>
            <a:r>
              <a:rPr lang="en-US" sz="3200" dirty="0"/>
              <a:t>Punish when it happens</a:t>
            </a:r>
          </a:p>
          <a:p>
            <a:pPr lvl="1"/>
            <a:r>
              <a:rPr lang="en-US" dirty="0"/>
              <a:t>Severe punishment can prevent reneging </a:t>
            </a:r>
          </a:p>
          <a:p>
            <a:pPr lvl="1"/>
            <a:r>
              <a:rPr lang="en-US" dirty="0"/>
              <a:t>Such a severe punishment may not be available without authorities (and associated cost)</a:t>
            </a:r>
            <a:endParaRPr lang="en-US" sz="3600" dirty="0"/>
          </a:p>
          <a:p>
            <a:r>
              <a:rPr lang="en-US" sz="3200" dirty="0"/>
              <a:t>Collect money upfront</a:t>
            </a:r>
          </a:p>
          <a:p>
            <a:pPr lvl="1"/>
            <a:r>
              <a:rPr lang="en-US" dirty="0"/>
              <a:t>Bidders pay the maximum possible payments at the time of making bids </a:t>
            </a:r>
          </a:p>
          <a:p>
            <a:pPr lvl="1"/>
            <a:r>
              <a:rPr lang="en-US" dirty="0"/>
              <a:t>Seller ’s (or a third party’s) reputation matters – bidders may not trust the seller for this.</a:t>
            </a:r>
          </a:p>
          <a:p>
            <a:pPr lvl="1"/>
            <a:r>
              <a:rPr lang="en-US" dirty="0"/>
              <a:t>I will take this approach – are there auctions where bidders willingly pay upfront?</a:t>
            </a:r>
          </a:p>
        </p:txBody>
      </p:sp>
    </p:spTree>
    <p:extLst>
      <p:ext uri="{BB962C8B-B14F-4D97-AF65-F5344CB8AC3E}">
        <p14:creationId xmlns:p14="http://schemas.microsoft.com/office/powerpoint/2010/main" val="792632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34116"/>
          </a:xfrm>
        </p:spPr>
        <p:txBody>
          <a:bodyPr>
            <a:noAutofit/>
          </a:bodyPr>
          <a:lstStyle/>
          <a:p>
            <a:r>
              <a:rPr lang="en-US" dirty="0"/>
              <a:t>The environment of this study</a:t>
            </a:r>
          </a:p>
        </p:txBody>
      </p:sp>
      <p:sp>
        <p:nvSpPr>
          <p:cNvPr id="5" name="Content Placeholder 2"/>
          <p:cNvSpPr>
            <a:spLocks noGrp="1"/>
          </p:cNvSpPr>
          <p:nvPr>
            <p:ph idx="1"/>
          </p:nvPr>
        </p:nvSpPr>
        <p:spPr>
          <a:xfrm>
            <a:off x="838200" y="1101267"/>
            <a:ext cx="10515600" cy="5366208"/>
          </a:xfrm>
        </p:spPr>
        <p:txBody>
          <a:bodyPr>
            <a:normAutofit/>
          </a:bodyPr>
          <a:lstStyle/>
          <a:p>
            <a:r>
              <a:rPr lang="en-US" sz="3200" dirty="0"/>
              <a:t>Assumptions</a:t>
            </a:r>
            <a:endParaRPr lang="en-US" dirty="0"/>
          </a:p>
          <a:p>
            <a:pPr lvl="1"/>
            <a:r>
              <a:rPr lang="en-US" dirty="0"/>
              <a:t>Bidders have no commitment to pay. (The seller do not know much about the bidders but knows that bidders may have reasons for reneging) </a:t>
            </a:r>
          </a:p>
          <a:p>
            <a:pPr lvl="1"/>
            <a:r>
              <a:rPr lang="en-US" dirty="0"/>
              <a:t>Sellers have imperfect reputation - Bidders believe that if they pay upfront, the seller can fail to return excessive money with positive probability </a:t>
            </a:r>
            <a:r>
              <a:rPr lang="el-GR" dirty="0"/>
              <a:t>α</a:t>
            </a:r>
            <a:r>
              <a:rPr lang="en-US" dirty="0"/>
              <a:t>.</a:t>
            </a:r>
          </a:p>
          <a:p>
            <a:pPr lvl="1"/>
            <a:r>
              <a:rPr lang="en-US" dirty="0"/>
              <a:t>Sellers commit to the auction rules</a:t>
            </a:r>
          </a:p>
          <a:p>
            <a:pPr lvl="2"/>
            <a:r>
              <a:rPr lang="en-US" dirty="0"/>
              <a:t>The seller can not cheat on the auction rule – information on bids will be made public  (unlike </a:t>
            </a:r>
            <a:r>
              <a:rPr lang="en-US" dirty="0" err="1"/>
              <a:t>Akbarpour</a:t>
            </a:r>
            <a:r>
              <a:rPr lang="en-US" dirty="0"/>
              <a:t> and Li)</a:t>
            </a:r>
          </a:p>
          <a:p>
            <a:pPr lvl="2"/>
            <a:r>
              <a:rPr lang="en-US" dirty="0"/>
              <a:t>The seller puts no value on the item. so bidders believe the seller would not fail to deliver the item.</a:t>
            </a:r>
          </a:p>
          <a:p>
            <a:r>
              <a:rPr lang="en-US" dirty="0"/>
              <a:t>Auctions are renege-free if when bidders are forced to pay their maximum possible payments upfront, their optimal bids are the same as in </a:t>
            </a:r>
            <a:r>
              <a:rPr lang="en-US" i="1" dirty="0"/>
              <a:t>perfect</a:t>
            </a:r>
            <a:r>
              <a:rPr lang="en-US" dirty="0"/>
              <a:t> reputation case.</a:t>
            </a:r>
          </a:p>
          <a:p>
            <a:pPr lvl="1"/>
            <a:r>
              <a:rPr lang="en-US" dirty="0"/>
              <a:t>ex) first price auction is not renege-free</a:t>
            </a:r>
          </a:p>
        </p:txBody>
      </p:sp>
    </p:spTree>
    <p:extLst>
      <p:ext uri="{BB962C8B-B14F-4D97-AF65-F5344CB8AC3E}">
        <p14:creationId xmlns:p14="http://schemas.microsoft.com/office/powerpoint/2010/main" val="268305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34116"/>
          </a:xfrm>
        </p:spPr>
        <p:txBody>
          <a:bodyPr>
            <a:noAutofit/>
          </a:bodyPr>
          <a:lstStyle/>
          <a:p>
            <a:r>
              <a:rPr lang="en-US" dirty="0"/>
              <a:t>Static Model.</a:t>
            </a:r>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838200" y="1263192"/>
                <a:ext cx="10515600" cy="4913771"/>
              </a:xfrm>
            </p:spPr>
            <p:txBody>
              <a:bodyPr/>
              <a:lstStyle/>
              <a:p>
                <a:pPr lvl="1"/>
                <a:r>
                  <a:rPr lang="en-US" dirty="0"/>
                  <a:t>A seller faces </a:t>
                </a:r>
                <a:r>
                  <a:rPr lang="en-US" i="1" dirty="0"/>
                  <a:t>n</a:t>
                </a:r>
                <a:r>
                  <a:rPr lang="en-US" dirty="0"/>
                  <a:t> bidders. </a:t>
                </a:r>
                <a:r>
                  <a:rPr lang="en-US" i="1" dirty="0"/>
                  <a:t>N = {1,2,…,n}</a:t>
                </a:r>
              </a:p>
              <a:p>
                <a:pPr lvl="1"/>
                <a:r>
                  <a:rPr lang="en-US" dirty="0"/>
                  <a:t>Each bidder </a:t>
                </a:r>
                <a:r>
                  <a:rPr lang="en-US" i="1" dirty="0" err="1"/>
                  <a:t>i</a:t>
                </a:r>
                <a:r>
                  <a:rPr lang="en-US" dirty="0"/>
                  <a:t>  has a value estimate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oMath>
                </a14:m>
                <a:r>
                  <a:rPr lang="en-US" dirty="0"/>
                  <a:t> independently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a:t>
                </a:r>
              </a:p>
              <a:p>
                <a:pPr lvl="1"/>
                <a:r>
                  <a:rPr lang="en-US" dirty="0"/>
                  <a:t>(revelation principle) a mechanism is a pair of outcome functions</a:t>
                </a:r>
              </a:p>
              <a:p>
                <a:pPr lvl="2"/>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𝑡</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𝑡</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𝑡</m:t>
                            </m:r>
                          </m:e>
                        </m:acc>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𝑡</m:t>
                            </m:r>
                          </m:e>
                        </m:acc>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a14:m>
                <a:r>
                  <a:rPr lang="en-US" sz="2400" dirty="0"/>
                  <a:t>: reported types</a:t>
                </a:r>
              </a:p>
              <a:p>
                <a:pPr lvl="2"/>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𝑡</m:t>
                            </m:r>
                          </m:e>
                        </m:acc>
                      </m:e>
                    </m:d>
                  </m:oMath>
                </a14:m>
                <a:r>
                  <a:rPr lang="en-US" sz="2400" dirty="0"/>
                  <a:t> : probability that </a:t>
                </a:r>
                <a:r>
                  <a:rPr lang="en-US" sz="2400" i="1" dirty="0" err="1"/>
                  <a:t>i</a:t>
                </a:r>
                <a:r>
                  <a:rPr lang="en-US" sz="2400" dirty="0"/>
                  <a:t> gets the object</a:t>
                </a:r>
              </a:p>
              <a:p>
                <a:pPr lvl="2"/>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d>
                      <m:dPr>
                        <m:ctrlPr>
                          <a:rPr lang="en-US" sz="240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𝑡</m:t>
                            </m:r>
                          </m:e>
                        </m:acc>
                      </m:e>
                    </m:d>
                  </m:oMath>
                </a14:m>
                <a:r>
                  <a:rPr lang="en-US" sz="2400" dirty="0"/>
                  <a:t> : the amount of money that bidder </a:t>
                </a:r>
                <a:r>
                  <a:rPr lang="en-US" sz="2400" i="1" dirty="0" err="1"/>
                  <a:t>i</a:t>
                </a:r>
                <a:r>
                  <a:rPr lang="en-US" sz="2400" dirty="0"/>
                  <a:t> has to pay</a:t>
                </a:r>
              </a:p>
              <a:p>
                <a:pPr lvl="2"/>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𝑡</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𝑡</m:t>
                            </m:r>
                          </m:e>
                        </m:acc>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𝑡</m:t>
                        </m:r>
                      </m:e>
                    </m:acc>
                    <m:r>
                      <a:rPr lang="en-US" sz="2400" b="0" i="1" smtClean="0">
                        <a:latin typeface="Cambria Math" panose="02040503050406030204" pitchFamily="18" charset="0"/>
                      </a:rPr>
                      <m:t>)</m:t>
                    </m:r>
                  </m:oMath>
                </a14:m>
                <a:endParaRPr lang="en-US" sz="2400" dirty="0"/>
              </a:p>
              <a:p>
                <a:pPr lvl="2"/>
                <a:endParaRPr lang="en-US" sz="2400" i="1" dirty="0"/>
              </a:p>
              <a:p>
                <a:pPr lvl="1"/>
                <a:endParaRPr lang="en-US"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838200" y="1263192"/>
                <a:ext cx="10515600" cy="4913771"/>
              </a:xfrm>
              <a:blipFill rotWithShape="0">
                <a:blip r:embed="rId3"/>
                <a:stretch>
                  <a:fillRect t="-1737"/>
                </a:stretch>
              </a:blipFill>
            </p:spPr>
            <p:txBody>
              <a:bodyPr/>
              <a:lstStyle/>
              <a:p>
                <a:r>
                  <a:rPr lang="en-US">
                    <a:noFill/>
                  </a:rPr>
                  <a:t> </a:t>
                </a:r>
              </a:p>
            </p:txBody>
          </p:sp>
        </mc:Fallback>
      </mc:AlternateContent>
    </p:spTree>
    <p:extLst>
      <p:ext uri="{BB962C8B-B14F-4D97-AF65-F5344CB8AC3E}">
        <p14:creationId xmlns:p14="http://schemas.microsoft.com/office/powerpoint/2010/main" val="298735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34116"/>
          </a:xfrm>
        </p:spPr>
        <p:txBody>
          <a:bodyPr>
            <a:noAutofit/>
          </a:bodyPr>
          <a:lstStyle/>
          <a:p>
            <a:r>
              <a:rPr lang="en-US" dirty="0"/>
              <a:t>Static Model</a:t>
            </a:r>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838200" y="1263192"/>
                <a:ext cx="10515600" cy="4913771"/>
              </a:xfrm>
            </p:spPr>
            <p:txBody>
              <a:bodyPr/>
              <a:lstStyle/>
              <a:p>
                <a:r>
                  <a:rPr lang="en-US" sz="3200" dirty="0"/>
                  <a:t>All-pay auction is the only renege-free auction (conjecture)</a:t>
                </a:r>
                <a:endParaRPr lang="en-US" dirty="0"/>
              </a:p>
              <a:p>
                <a:pPr lvl="1"/>
                <a:r>
                  <a:rPr lang="en-US" dirty="0"/>
                  <a:t>All pay auction is renege-free</a:t>
                </a:r>
              </a:p>
              <a:p>
                <a:pPr lvl="1"/>
                <a:r>
                  <a:rPr lang="en-US" dirty="0"/>
                  <a:t>All renege-free auctions that are deterministic, feasible, symmetric must be all-pay auctions if the seller must sell. </a:t>
                </a:r>
              </a:p>
              <a:p>
                <a:pPr lvl="1"/>
                <a:r>
                  <a:rPr lang="en-US" dirty="0"/>
                  <a:t>Proof? </a:t>
                </a:r>
              </a:p>
              <a:p>
                <a:pPr marL="0" indent="0">
                  <a:buNone/>
                </a:pPr>
                <a:r>
                  <a:rPr lang="en-US" sz="2400" dirty="0"/>
                  <a:t>1. A renege-free auction must have a payment function that only depend on one’s own reported type. </a:t>
                </a:r>
                <a:r>
                  <a:rPr lang="en-US" sz="2400" dirty="0" err="1"/>
                  <a:t>i.e</a:t>
                </a:r>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𝑡</m:t>
                                </m:r>
                              </m:e>
                            </m:acc>
                          </m:e>
                          <m:sub>
                            <m:r>
                              <a:rPr lang="en-US" sz="2400" b="0" i="1" smtClean="0">
                                <a:latin typeface="Cambria Math" panose="02040503050406030204" pitchFamily="18" charset="0"/>
                              </a:rPr>
                              <m:t>−</m:t>
                            </m:r>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𝑖</m:t>
                                </m:r>
                              </m:sub>
                            </m:sSub>
                          </m:e>
                        </m:acc>
                        <m:r>
                          <a:rPr lang="en-US" sz="2400" i="1">
                            <a:latin typeface="Cambria Math" panose="02040503050406030204" pitchFamily="18" charset="0"/>
                          </a:rPr>
                          <m:t>,</m:t>
                        </m:r>
                        <m:sSub>
                          <m:sSubPr>
                            <m:ctrlPr>
                              <a:rPr lang="en-US" sz="2400" i="1" smtClean="0">
                                <a:latin typeface="Cambria Math" panose="02040503050406030204" pitchFamily="18" charset="0"/>
                              </a:rPr>
                            </m:ctrlPr>
                          </m:sSubPr>
                          <m:e>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𝑡</m:t>
                                </m:r>
                              </m:e>
                            </m:acc>
                          </m:e>
                          <m:sub>
                            <m:r>
                              <a:rPr lang="en-US" sz="2400" b="0" i="1">
                                <a:latin typeface="Cambria Math" panose="02040503050406030204" pitchFamily="18" charset="0"/>
                              </a:rPr>
                              <m:t>−</m:t>
                            </m:r>
                            <m:r>
                              <a:rPr lang="en-US" sz="2400" b="0" i="1">
                                <a:latin typeface="Cambria Math" panose="02040503050406030204" pitchFamily="18" charset="0"/>
                              </a:rPr>
                              <m:t>𝑖</m:t>
                            </m:r>
                          </m:sub>
                        </m:sSub>
                      </m:e>
                    </m:d>
                  </m:oMath>
                </a14:m>
                <a:r>
                  <a:rPr lang="en-US" sz="2400" dirty="0"/>
                  <a:t> for all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𝑡</m:t>
                            </m:r>
                          </m:e>
                        </m:acc>
                      </m:e>
                      <m:sub>
                        <m:r>
                          <a:rPr lang="en-US" sz="2400" i="1">
                            <a:latin typeface="Cambria Math" panose="02040503050406030204" pitchFamily="18" charset="0"/>
                          </a:rPr>
                          <m:t>−</m:t>
                        </m:r>
                        <m:r>
                          <a:rPr lang="en-US" sz="2400" i="1">
                            <a:latin typeface="Cambria Math" panose="02040503050406030204" pitchFamily="18" charset="0"/>
                          </a:rPr>
                          <m:t>𝑖</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𝑡</m:t>
                            </m:r>
                          </m:e>
                        </m:acc>
                      </m:e>
                      <m:sub>
                        <m:r>
                          <a:rPr lang="en-US" sz="2400" i="1">
                            <a:latin typeface="Cambria Math" panose="02040503050406030204" pitchFamily="18" charset="0"/>
                          </a:rPr>
                          <m:t>−</m:t>
                        </m:r>
                        <m:r>
                          <a:rPr lang="en-US" sz="2400" i="1">
                            <a:latin typeface="Cambria Math" panose="02040503050406030204" pitchFamily="18" charset="0"/>
                          </a:rPr>
                          <m:t>𝑖</m:t>
                        </m:r>
                      </m:sub>
                    </m:sSub>
                  </m:oMath>
                </a14:m>
                <a:endParaRPr lang="en-US" dirty="0"/>
              </a:p>
              <a:p>
                <a:pPr marL="0" indent="0">
                  <a:buNone/>
                </a:pPr>
                <a:r>
                  <a:rPr lang="en-US" sz="2400" dirty="0"/>
                  <a:t>2. From IC, </a:t>
                </a:r>
                <a14:m>
                  <m:oMath xmlns:m="http://schemas.openxmlformats.org/officeDocument/2006/math">
                    <m:sSub>
                      <m:sSubPr>
                        <m:ctrlPr>
                          <a:rPr lang="en-US" sz="2400" b="0" i="1" dirty="0" smtClean="0">
                            <a:latin typeface="Cambria Math" panose="02040503050406030204" pitchFamily="18" charset="0"/>
                          </a:rPr>
                        </m:ctrlPr>
                      </m:sSubPr>
                      <m:e>
                        <m:r>
                          <m:rPr>
                            <m:sty m:val="p"/>
                          </m:rPr>
                          <a:rPr lang="en-US" sz="2400" dirty="0">
                            <a:latin typeface="Cambria Math" panose="02040503050406030204" pitchFamily="18" charset="0"/>
                          </a:rPr>
                          <m:t>Q</m:t>
                        </m:r>
                      </m:e>
                      <m:sub>
                        <m:r>
                          <m:rPr>
                            <m:sty m:val="p"/>
                          </m:rPr>
                          <a:rPr lang="en-US" sz="2400" b="0" i="0" dirty="0" smtClean="0">
                            <a:latin typeface="Cambria Math" panose="02040503050406030204" pitchFamily="18" charset="0"/>
                          </a:rPr>
                          <m:t>i</m:t>
                        </m:r>
                      </m:sub>
                    </m:sSub>
                    <m:d>
                      <m:dPr>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m:rPr>
                                <m:sty m:val="p"/>
                              </m:rPr>
                              <a:rPr lang="en-US" sz="2400" b="0" i="0" dirty="0" smtClean="0">
                                <a:latin typeface="Cambria Math" panose="02040503050406030204" pitchFamily="18" charset="0"/>
                              </a:rPr>
                              <m:t>t</m:t>
                            </m:r>
                          </m:e>
                          <m:sub>
                            <m:r>
                              <m:rPr>
                                <m:sty m:val="p"/>
                              </m:rPr>
                              <a:rPr lang="en-US" sz="2400" b="0" i="0" dirty="0" smtClean="0">
                                <a:latin typeface="Cambria Math" panose="02040503050406030204" pitchFamily="18" charset="0"/>
                              </a:rPr>
                              <m:t>i</m:t>
                            </m:r>
                          </m:sub>
                        </m:sSub>
                      </m:e>
                    </m:d>
                    <m:r>
                      <a:rPr lang="en-US" sz="2400" b="0" i="0" dirty="0" smtClean="0">
                        <a:latin typeface="Cambria Math" panose="02040503050406030204" pitchFamily="18" charset="0"/>
                      </a:rPr>
                      <m:t>=</m:t>
                    </m:r>
                    <m:nary>
                      <m:naryPr>
                        <m:limLoc m:val="undOvr"/>
                        <m:ctrlPr>
                          <a:rPr lang="en-US" sz="2400" b="0" i="1" dirty="0" smtClean="0">
                            <a:latin typeface="Cambria Math" panose="02040503050406030204" pitchFamily="18" charset="0"/>
                          </a:rPr>
                        </m:ctrlPr>
                      </m:naryPr>
                      <m:sub>
                        <m:sSub>
                          <m:sSubPr>
                            <m:ctrlPr>
                              <a:rPr lang="en-US" sz="2400" b="0" i="1" dirty="0" smtClean="0">
                                <a:latin typeface="Cambria Math" panose="02040503050406030204" pitchFamily="18" charset="0"/>
                              </a:rPr>
                            </m:ctrlPr>
                          </m:sSubPr>
                          <m:e>
                            <m:r>
                              <m:rPr>
                                <m:brk m:alnAt="24"/>
                              </m:rPr>
                              <a:rPr lang="en-US" sz="2400" b="0" i="1" dirty="0" smtClean="0">
                                <a:latin typeface="Cambria Math" panose="02040503050406030204" pitchFamily="18" charset="0"/>
                              </a:rPr>
                              <m:t>𝑇</m:t>
                            </m:r>
                          </m:e>
                          <m:sub>
                            <m:r>
                              <a:rPr lang="en-US" sz="2400" b="0" i="1" dirty="0" smtClean="0">
                                <a:latin typeface="Cambria Math" panose="02040503050406030204" pitchFamily="18" charset="0"/>
                              </a:rPr>
                              <m:t>−</m:t>
                            </m:r>
                            <m:r>
                              <m:rPr>
                                <m:brk m:alnAt="24"/>
                              </m:rPr>
                              <a:rPr lang="en-US" sz="2400" b="0" i="1" dirty="0" smtClean="0">
                                <a:latin typeface="Cambria Math" panose="02040503050406030204" pitchFamily="18" charset="0"/>
                              </a:rPr>
                              <m:t>𝑖</m:t>
                            </m:r>
                          </m:sub>
                        </m:sSub>
                      </m:sub>
                      <m:sup/>
                      <m:e>
                        <m:r>
                          <a:rPr lang="en-US" sz="2400" b="0" i="1" dirty="0" smtClean="0">
                            <a:latin typeface="Cambria Math" panose="02040503050406030204" pitchFamily="18" charset="0"/>
                          </a:rPr>
                          <m:t>𝑝</m:t>
                        </m:r>
                        <m:d>
                          <m:dPr>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𝑡</m:t>
                                </m:r>
                              </m:e>
                              <m:sub>
                                <m:r>
                                  <a:rPr lang="en-US" sz="2400" b="0" i="1" dirty="0" smtClean="0">
                                    <a:latin typeface="Cambria Math" panose="02040503050406030204" pitchFamily="18" charset="0"/>
                                  </a:rPr>
                                  <m:t>𝑖</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𝑡</m:t>
                                </m:r>
                              </m:e>
                              <m:sub>
                                <m:r>
                                  <a:rPr lang="en-US" sz="2400" b="0" i="1" dirty="0" smtClean="0">
                                    <a:latin typeface="Cambria Math" panose="02040503050406030204" pitchFamily="18" charset="0"/>
                                  </a:rPr>
                                  <m:t>−</m:t>
                                </m:r>
                                <m:r>
                                  <a:rPr lang="en-US" sz="2400" b="0" i="1" dirty="0" smtClean="0">
                                    <a:latin typeface="Cambria Math" panose="02040503050406030204" pitchFamily="18" charset="0"/>
                                  </a:rPr>
                                  <m:t>𝑖</m:t>
                                </m:r>
                              </m:sub>
                            </m:sSub>
                          </m:e>
                        </m:d>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𝑓</m:t>
                            </m:r>
                          </m:e>
                          <m:sub>
                            <m:r>
                              <a:rPr lang="en-US" sz="2400" b="0" i="1" dirty="0" smtClean="0">
                                <a:latin typeface="Cambria Math" panose="02040503050406030204" pitchFamily="18" charset="0"/>
                              </a:rPr>
                              <m:t>−</m:t>
                            </m:r>
                            <m:r>
                              <a:rPr lang="en-US" sz="2400" b="0" i="1" dirty="0" smtClean="0">
                                <a:latin typeface="Cambria Math" panose="02040503050406030204" pitchFamily="18" charset="0"/>
                              </a:rPr>
                              <m:t>𝑖</m:t>
                            </m:r>
                          </m:sub>
                        </m:sSub>
                        <m:d>
                          <m:dPr>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𝑡</m:t>
                                </m:r>
                              </m:e>
                              <m:sub>
                                <m:r>
                                  <a:rPr lang="en-US" sz="2400" b="0" i="1" dirty="0" smtClean="0">
                                    <a:latin typeface="Cambria Math" panose="02040503050406030204" pitchFamily="18" charset="0"/>
                                  </a:rPr>
                                  <m:t>−</m:t>
                                </m:r>
                                <m:r>
                                  <a:rPr lang="en-US" sz="2400" b="0" i="1" dirty="0" smtClean="0">
                                    <a:latin typeface="Cambria Math" panose="02040503050406030204" pitchFamily="18" charset="0"/>
                                  </a:rPr>
                                  <m:t>𝑖</m:t>
                                </m:r>
                              </m:sub>
                            </m:sSub>
                          </m:e>
                        </m:d>
                        <m:r>
                          <a:rPr lang="en-US" sz="2400" b="0" i="1" dirty="0" smtClean="0">
                            <a:latin typeface="Cambria Math" panose="02040503050406030204" pitchFamily="18" charset="0"/>
                          </a:rPr>
                          <m:t>𝑑</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𝑡</m:t>
                            </m:r>
                          </m:e>
                          <m:sub>
                            <m:r>
                              <a:rPr lang="en-US" sz="2400" b="0" i="1" dirty="0" smtClean="0">
                                <a:latin typeface="Cambria Math" panose="02040503050406030204" pitchFamily="18" charset="0"/>
                              </a:rPr>
                              <m:t>−</m:t>
                            </m:r>
                            <m:r>
                              <a:rPr lang="en-US" sz="2400" b="0" i="1" dirty="0" smtClean="0">
                                <a:latin typeface="Cambria Math" panose="02040503050406030204" pitchFamily="18" charset="0"/>
                              </a:rPr>
                              <m:t>𝑖</m:t>
                            </m:r>
                          </m:sub>
                        </m:sSub>
                      </m:e>
                    </m:nary>
                  </m:oMath>
                </a14:m>
                <a:r>
                  <a:rPr lang="en-US" sz="2400" dirty="0"/>
                  <a:t> must be non-decreasing</a:t>
                </a: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838200" y="1263192"/>
                <a:ext cx="10515600" cy="4913771"/>
              </a:xfrm>
              <a:blipFill rotWithShape="0">
                <a:blip r:embed="rId3"/>
                <a:stretch>
                  <a:fillRect l="-1333" t="-2605"/>
                </a:stretch>
              </a:blipFill>
            </p:spPr>
            <p:txBody>
              <a:bodyPr/>
              <a:lstStyle/>
              <a:p>
                <a:r>
                  <a:rPr lang="en-US">
                    <a:noFill/>
                  </a:rPr>
                  <a:t> </a:t>
                </a:r>
              </a:p>
            </p:txBody>
          </p:sp>
        </mc:Fallback>
      </mc:AlternateContent>
    </p:spTree>
    <p:extLst>
      <p:ext uri="{BB962C8B-B14F-4D97-AF65-F5344CB8AC3E}">
        <p14:creationId xmlns:p14="http://schemas.microsoft.com/office/powerpoint/2010/main" val="699294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34116"/>
          </a:xfrm>
        </p:spPr>
        <p:txBody>
          <a:bodyPr>
            <a:noAutofit/>
          </a:bodyPr>
          <a:lstStyle/>
          <a:p>
            <a:r>
              <a:rPr lang="en-US" dirty="0"/>
              <a:t>Static Model</a:t>
            </a:r>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838200" y="1263192"/>
                <a:ext cx="10515600" cy="4913771"/>
              </a:xfrm>
            </p:spPr>
            <p:txBody>
              <a:bodyPr/>
              <a:lstStyle/>
              <a:p>
                <a:pPr marL="0" indent="0">
                  <a:buNone/>
                </a:pPr>
                <a:r>
                  <a:rPr lang="en-US" sz="2400" dirty="0"/>
                  <a:t>3. If a bidder wins the item, he must be the highest type (h). Suppose not, there is a bidder who wins the item with type s (recall that the seller must sell)</a:t>
                </a:r>
              </a:p>
              <a:p>
                <a:pPr marL="0" indent="0">
                  <a:buNone/>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h</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i="1">
                                <a:latin typeface="Cambria Math" panose="02040503050406030204" pitchFamily="18" charset="0"/>
                              </a:rPr>
                              <m:t>−12</m:t>
                            </m:r>
                          </m:sub>
                        </m:sSub>
                      </m:e>
                    </m:d>
                    <m:r>
                      <a:rPr lang="en-US" sz="2400" b="0" i="1" smtClean="0">
                        <a:latin typeface="Cambria Math" panose="02040503050406030204" pitchFamily="18" charset="0"/>
                      </a:rPr>
                      <m:t>=0</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2</m:t>
                        </m:r>
                      </m:sub>
                    </m:sSub>
                    <m:d>
                      <m:dPr>
                        <m:ctrlPr>
                          <a:rPr lang="en-US" sz="2400" i="1">
                            <a:latin typeface="Cambria Math" panose="02040503050406030204" pitchFamily="18" charset="0"/>
                          </a:rPr>
                        </m:ctrlPr>
                      </m:dPr>
                      <m:e>
                        <m:r>
                          <a:rPr lang="en-US" sz="2400" i="1">
                            <a:latin typeface="Cambria Math" panose="02040503050406030204" pitchFamily="18" charset="0"/>
                          </a:rPr>
                          <m:t>h</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−12</m:t>
                            </m:r>
                          </m:sub>
                        </m:sSub>
                      </m:e>
                    </m:d>
                    <m:r>
                      <a:rPr lang="en-US" sz="2400" i="1">
                        <a:latin typeface="Cambria Math" panose="02040503050406030204" pitchFamily="18" charset="0"/>
                      </a:rPr>
                      <m:t>=</m:t>
                    </m:r>
                    <m:r>
                      <a:rPr lang="en-US" sz="2400" b="0" i="1" smtClean="0">
                        <a:latin typeface="Cambria Math" panose="02040503050406030204" pitchFamily="18" charset="0"/>
                      </a:rPr>
                      <m:t>1</m:t>
                    </m:r>
                  </m:oMath>
                </a14:m>
                <a:r>
                  <a:rPr lang="en-US" sz="2400" dirty="0"/>
                  <a:t>  </a:t>
                </a:r>
              </a:p>
              <a:p>
                <a:pPr marL="0" indent="0">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1</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𝑠</m:t>
                        </m:r>
                        <m:r>
                          <a:rPr lang="en-US" sz="2400" i="1">
                            <a:latin typeface="Cambria Math" panose="02040503050406030204" pitchFamily="18" charset="0"/>
                          </a:rPr>
                          <m:t>,</m:t>
                        </m:r>
                        <m:r>
                          <a:rPr lang="en-US" sz="2400" b="0" i="1" smtClean="0">
                            <a:latin typeface="Cambria Math" panose="02040503050406030204" pitchFamily="18" charset="0"/>
                          </a:rPr>
                          <m:t>h</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−12</m:t>
                            </m:r>
                          </m:sub>
                        </m:sSub>
                      </m:e>
                    </m:d>
                    <m:r>
                      <a:rPr lang="en-US" sz="2400" i="1">
                        <a:latin typeface="Cambria Math" panose="02040503050406030204" pitchFamily="18" charset="0"/>
                      </a:rPr>
                      <m:t>=</m:t>
                    </m:r>
                    <m:r>
                      <a:rPr lang="en-US" sz="2400" b="0" i="1" smtClean="0">
                        <a:latin typeface="Cambria Math" panose="02040503050406030204" pitchFamily="18" charset="0"/>
                      </a:rPr>
                      <m:t>1</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2</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𝑠</m:t>
                        </m:r>
                        <m:r>
                          <a:rPr lang="en-US" sz="2400" i="1">
                            <a:latin typeface="Cambria Math" panose="02040503050406030204" pitchFamily="18" charset="0"/>
                          </a:rPr>
                          <m:t>,</m:t>
                        </m:r>
                        <m:r>
                          <a:rPr lang="en-US" sz="2400" b="0" i="1" smtClean="0">
                            <a:latin typeface="Cambria Math" panose="02040503050406030204" pitchFamily="18" charset="0"/>
                          </a:rPr>
                          <m:t>h</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−12</m:t>
                            </m:r>
                          </m:sub>
                        </m:sSub>
                      </m:e>
                    </m:d>
                    <m:r>
                      <a:rPr lang="en-US" sz="2400" i="1">
                        <a:latin typeface="Cambria Math" panose="02040503050406030204" pitchFamily="18" charset="0"/>
                      </a:rPr>
                      <m:t>=</m:t>
                    </m:r>
                    <m:r>
                      <a:rPr lang="en-US" sz="2400" b="0" i="1" smtClean="0">
                        <a:latin typeface="Cambria Math" panose="02040503050406030204" pitchFamily="18" charset="0"/>
                      </a:rPr>
                      <m:t>0</m:t>
                    </m:r>
                  </m:oMath>
                </a14:m>
                <a:r>
                  <a:rPr lang="en-US" sz="2400" dirty="0"/>
                  <a:t>  (by symmetry)</a:t>
                </a:r>
              </a:p>
              <a:p>
                <a:pPr marL="0" indent="0">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1</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h</m:t>
                        </m:r>
                        <m:r>
                          <a:rPr lang="en-US" sz="2400" i="1">
                            <a:latin typeface="Cambria Math" panose="02040503050406030204" pitchFamily="18" charset="0"/>
                          </a:rPr>
                          <m:t>,</m:t>
                        </m:r>
                        <m:r>
                          <a:rPr lang="en-US" sz="2400" i="1">
                            <a:latin typeface="Cambria Math" panose="02040503050406030204" pitchFamily="18" charset="0"/>
                          </a:rPr>
                          <m:t>h</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−12</m:t>
                            </m:r>
                          </m:sub>
                        </m:sSub>
                      </m:e>
                    </m:d>
                    <m:r>
                      <a:rPr lang="en-US" sz="2400" i="1">
                        <a:latin typeface="Cambria Math" panose="02040503050406030204" pitchFamily="18" charset="0"/>
                      </a:rPr>
                      <m:t>=1</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2</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h</m:t>
                        </m:r>
                        <m:r>
                          <a:rPr lang="en-US" sz="2400" i="1">
                            <a:latin typeface="Cambria Math" panose="02040503050406030204" pitchFamily="18" charset="0"/>
                          </a:rPr>
                          <m:t>,</m:t>
                        </m:r>
                        <m:r>
                          <a:rPr lang="en-US" sz="2400" i="1">
                            <a:latin typeface="Cambria Math" panose="02040503050406030204" pitchFamily="18" charset="0"/>
                          </a:rPr>
                          <m:t>h</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−12</m:t>
                            </m:r>
                          </m:sub>
                        </m:sSub>
                      </m:e>
                    </m:d>
                    <m:r>
                      <a:rPr lang="en-US" sz="2400" i="1">
                        <a:latin typeface="Cambria Math" panose="02040503050406030204" pitchFamily="18" charset="0"/>
                      </a:rPr>
                      <m:t>=</m:t>
                    </m:r>
                    <m:r>
                      <a:rPr lang="en-US" sz="2400" b="0" i="1" smtClean="0">
                        <a:latin typeface="Cambria Math" panose="02040503050406030204" pitchFamily="18" charset="0"/>
                      </a:rPr>
                      <m:t>1</m:t>
                    </m:r>
                  </m:oMath>
                </a14:m>
                <a:r>
                  <a:rPr lang="en-US" sz="2400" dirty="0"/>
                  <a:t> (by monotonicity) , not feasible </a:t>
                </a:r>
              </a:p>
              <a:p>
                <a:pPr marL="0" indent="0">
                  <a:buNone/>
                </a:pPr>
                <a:endParaRPr lang="en-US" sz="2400" dirty="0"/>
              </a:p>
              <a:p>
                <a:pPr marL="0" indent="0">
                  <a:buNone/>
                </a:pPr>
                <a:r>
                  <a:rPr lang="en-US" sz="2400" dirty="0"/>
                  <a:t>4. highest type must win because the seller must sell.</a:t>
                </a:r>
              </a:p>
              <a:p>
                <a:pPr marL="0" indent="0">
                  <a:buNone/>
                </a:pPr>
                <a:r>
                  <a:rPr lang="en-US" sz="2400" dirty="0"/>
                  <a:t>-&gt; The allocation and the payment are equivalent to the all-pay auctions</a:t>
                </a: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838200" y="1263192"/>
                <a:ext cx="10515600" cy="4913771"/>
              </a:xfrm>
              <a:blipFill rotWithShape="0">
                <a:blip r:embed="rId3"/>
                <a:stretch>
                  <a:fillRect l="-928" t="-1737" r="-1159"/>
                </a:stretch>
              </a:blipFill>
            </p:spPr>
            <p:txBody>
              <a:bodyPr/>
              <a:lstStyle/>
              <a:p>
                <a:r>
                  <a:rPr lang="en-US">
                    <a:noFill/>
                  </a:rPr>
                  <a:t> </a:t>
                </a:r>
              </a:p>
            </p:txBody>
          </p:sp>
        </mc:Fallback>
      </mc:AlternateContent>
    </p:spTree>
    <p:extLst>
      <p:ext uri="{BB962C8B-B14F-4D97-AF65-F5344CB8AC3E}">
        <p14:creationId xmlns:p14="http://schemas.microsoft.com/office/powerpoint/2010/main" val="2671097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1275</TotalTime>
  <Words>2643</Words>
  <Application>Microsoft Office PowerPoint</Application>
  <PresentationFormat>Widescreen</PresentationFormat>
  <Paragraphs>230</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renege-free auctions?</vt:lpstr>
      <vt:lpstr>Motivation</vt:lpstr>
      <vt:lpstr>Renege on auctions</vt:lpstr>
      <vt:lpstr>Problems of reneging on auctions </vt:lpstr>
      <vt:lpstr>How to prevent reneging</vt:lpstr>
      <vt:lpstr>The environment of this study</vt:lpstr>
      <vt:lpstr>Static Model.</vt:lpstr>
      <vt:lpstr>Static Model</vt:lpstr>
      <vt:lpstr>Static Model</vt:lpstr>
      <vt:lpstr>Dynamic environment (extensive form)</vt:lpstr>
      <vt:lpstr>Dynamic environment</vt:lpstr>
      <vt:lpstr>Static / Divisible item – practical applications</vt:lpstr>
      <vt:lpstr>Divisible item</vt:lpstr>
      <vt:lpstr>Divisible item</vt:lpstr>
      <vt:lpstr>Revenue implication of renege-free auctions</vt:lpstr>
      <vt:lpstr>Experiment?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renege-free auctions??</dc:title>
  <dc:creator>Bae Jinsoo</dc:creator>
  <cp:lastModifiedBy>Bae, Jinsoo</cp:lastModifiedBy>
  <cp:revision>419</cp:revision>
  <dcterms:created xsi:type="dcterms:W3CDTF">2018-09-18T00:45:21Z</dcterms:created>
  <dcterms:modified xsi:type="dcterms:W3CDTF">2019-09-27T21:06:46Z</dcterms:modified>
</cp:coreProperties>
</file>