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22" autoAdjust="0"/>
  </p:normalViewPr>
  <p:slideViewPr>
    <p:cSldViewPr snapToGrid="0">
      <p:cViewPr varScale="1">
        <p:scale>
          <a:sx n="101" d="100"/>
          <a:sy n="101" d="100"/>
        </p:scale>
        <p:origin x="144" y="3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DF84DB-571F-4529-85D8-D7EBA1A721BB}" type="datetimeFigureOut">
              <a:rPr lang="en-US" smtClean="0"/>
              <a:t>10/4/2018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03FF87-9161-4680-AF73-1505B22B67B2}" type="slidenum">
              <a:rPr lang="en-US" smtClean="0"/>
              <a:t>‹#›</a:t>
            </a:fld>
            <a:endParaRPr lang="en-US"/>
          </a:p>
        </p:txBody>
      </p:sp>
    </p:spTree>
    <p:extLst>
      <p:ext uri="{BB962C8B-B14F-4D97-AF65-F5344CB8AC3E}">
        <p14:creationId xmlns:p14="http://schemas.microsoft.com/office/powerpoint/2010/main" val="1883295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References </a:t>
            </a:r>
            <a:r>
              <a:rPr lang="en-US" b="1" baseline="0" dirty="0" smtClean="0"/>
              <a:t>will be added</a:t>
            </a:r>
            <a:endParaRPr lang="en-US" b="1" dirty="0"/>
          </a:p>
        </p:txBody>
      </p:sp>
      <p:sp>
        <p:nvSpPr>
          <p:cNvPr id="4" name="Slide Number Placeholder 3"/>
          <p:cNvSpPr>
            <a:spLocks noGrp="1"/>
          </p:cNvSpPr>
          <p:nvPr>
            <p:ph type="sldNum" sz="quarter" idx="10"/>
          </p:nvPr>
        </p:nvSpPr>
        <p:spPr/>
        <p:txBody>
          <a:bodyPr/>
          <a:lstStyle/>
          <a:p>
            <a:fld id="{D703FF87-9161-4680-AF73-1505B22B67B2}" type="slidenum">
              <a:rPr lang="en-US" smtClean="0"/>
              <a:t>2</a:t>
            </a:fld>
            <a:endParaRPr lang="en-US"/>
          </a:p>
        </p:txBody>
      </p:sp>
    </p:spTree>
    <p:extLst>
      <p:ext uri="{BB962C8B-B14F-4D97-AF65-F5344CB8AC3E}">
        <p14:creationId xmlns:p14="http://schemas.microsoft.com/office/powerpoint/2010/main" val="4224776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3FF87-9161-4680-AF73-1505B22B67B2}" type="slidenum">
              <a:rPr lang="en-US" smtClean="0"/>
              <a:t>3</a:t>
            </a:fld>
            <a:endParaRPr lang="en-US"/>
          </a:p>
        </p:txBody>
      </p:sp>
    </p:spTree>
    <p:extLst>
      <p:ext uri="{BB962C8B-B14F-4D97-AF65-F5344CB8AC3E}">
        <p14:creationId xmlns:p14="http://schemas.microsoft.com/office/powerpoint/2010/main" val="2911633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money collected could be the maximum possible amount = equal to the bid in the uniform price auction</a:t>
            </a:r>
          </a:p>
          <a:p>
            <a:r>
              <a:rPr lang="en-US" baseline="0" dirty="0" smtClean="0"/>
              <a:t>or the money collected is proportional to the bid -&gt; the main point does not change.</a:t>
            </a:r>
          </a:p>
          <a:p>
            <a:endParaRPr lang="en-US" baseline="0" dirty="0" smtClean="0"/>
          </a:p>
          <a:p>
            <a:r>
              <a:rPr lang="en-US" baseline="0" dirty="0" smtClean="0"/>
              <a:t>If the payment amount is not proportional to the bid (maybe fixed amount), then the size of the deposit is important. If it is too big, it discourages the entrance of the bidders, and if it is too small, it will be less effective. </a:t>
            </a:r>
          </a:p>
        </p:txBody>
      </p:sp>
      <p:sp>
        <p:nvSpPr>
          <p:cNvPr id="4" name="Slide Number Placeholder 3"/>
          <p:cNvSpPr>
            <a:spLocks noGrp="1"/>
          </p:cNvSpPr>
          <p:nvPr>
            <p:ph type="sldNum" sz="quarter" idx="10"/>
          </p:nvPr>
        </p:nvSpPr>
        <p:spPr/>
        <p:txBody>
          <a:bodyPr/>
          <a:lstStyle/>
          <a:p>
            <a:fld id="{D703FF87-9161-4680-AF73-1505B22B67B2}" type="slidenum">
              <a:rPr lang="en-US" smtClean="0"/>
              <a:t>5</a:t>
            </a:fld>
            <a:endParaRPr lang="en-US"/>
          </a:p>
        </p:txBody>
      </p:sp>
    </p:spTree>
    <p:extLst>
      <p:ext uri="{BB962C8B-B14F-4D97-AF65-F5344CB8AC3E}">
        <p14:creationId xmlns:p14="http://schemas.microsoft.com/office/powerpoint/2010/main" val="1041396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money to return in Voucher auction.</a:t>
            </a:r>
            <a:endParaRPr lang="en-US" dirty="0"/>
          </a:p>
        </p:txBody>
      </p:sp>
      <p:sp>
        <p:nvSpPr>
          <p:cNvPr id="4" name="Slide Number Placeholder 3"/>
          <p:cNvSpPr>
            <a:spLocks noGrp="1"/>
          </p:cNvSpPr>
          <p:nvPr>
            <p:ph type="sldNum" sz="quarter" idx="10"/>
          </p:nvPr>
        </p:nvSpPr>
        <p:spPr/>
        <p:txBody>
          <a:bodyPr/>
          <a:lstStyle/>
          <a:p>
            <a:fld id="{D703FF87-9161-4680-AF73-1505B22B67B2}" type="slidenum">
              <a:rPr lang="en-US" smtClean="0"/>
              <a:t>6</a:t>
            </a:fld>
            <a:endParaRPr lang="en-US"/>
          </a:p>
        </p:txBody>
      </p:sp>
    </p:spTree>
    <p:extLst>
      <p:ext uri="{BB962C8B-B14F-4D97-AF65-F5344CB8AC3E}">
        <p14:creationId xmlns:p14="http://schemas.microsoft.com/office/powerpoint/2010/main" val="3693902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Sellers do</a:t>
            </a:r>
            <a:r>
              <a:rPr lang="en-US" baseline="0" dirty="0" smtClean="0"/>
              <a:t> not know much about the bidders (this is natural under anonymous environment) but assumes that the bidders have reason for reneging</a:t>
            </a:r>
            <a:endParaRPr lang="en-US" dirty="0"/>
          </a:p>
        </p:txBody>
      </p:sp>
      <p:sp>
        <p:nvSpPr>
          <p:cNvPr id="4" name="Slide Number Placeholder 3"/>
          <p:cNvSpPr>
            <a:spLocks noGrp="1"/>
          </p:cNvSpPr>
          <p:nvPr>
            <p:ph type="sldNum" sz="quarter" idx="10"/>
          </p:nvPr>
        </p:nvSpPr>
        <p:spPr/>
        <p:txBody>
          <a:bodyPr/>
          <a:lstStyle/>
          <a:p>
            <a:fld id="{D703FF87-9161-4680-AF73-1505B22B67B2}" type="slidenum">
              <a:rPr lang="en-US" smtClean="0"/>
              <a:t>7</a:t>
            </a:fld>
            <a:endParaRPr lang="en-US"/>
          </a:p>
        </p:txBody>
      </p:sp>
    </p:spTree>
    <p:extLst>
      <p:ext uri="{BB962C8B-B14F-4D97-AF65-F5344CB8AC3E}">
        <p14:creationId xmlns:p14="http://schemas.microsoft.com/office/powerpoint/2010/main" val="19932111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pay-per</a:t>
            </a:r>
            <a:r>
              <a:rPr lang="en-US" baseline="0" dirty="0" smtClean="0"/>
              <a:t>-bid auction is recently appears in auction literature (ex. </a:t>
            </a:r>
            <a:r>
              <a:rPr lang="en-US" dirty="0" err="1" smtClean="0"/>
              <a:t>Gallice</a:t>
            </a:r>
            <a:r>
              <a:rPr lang="en-US" dirty="0" smtClean="0"/>
              <a:t>, 2016)</a:t>
            </a:r>
            <a:endParaRPr lang="en-US" dirty="0"/>
          </a:p>
        </p:txBody>
      </p:sp>
      <p:sp>
        <p:nvSpPr>
          <p:cNvPr id="4" name="Slide Number Placeholder 3"/>
          <p:cNvSpPr>
            <a:spLocks noGrp="1"/>
          </p:cNvSpPr>
          <p:nvPr>
            <p:ph type="sldNum" sz="quarter" idx="10"/>
          </p:nvPr>
        </p:nvSpPr>
        <p:spPr/>
        <p:txBody>
          <a:bodyPr/>
          <a:lstStyle/>
          <a:p>
            <a:fld id="{D703FF87-9161-4680-AF73-1505B22B67B2}" type="slidenum">
              <a:rPr lang="en-US" smtClean="0"/>
              <a:t>9</a:t>
            </a:fld>
            <a:endParaRPr lang="en-US"/>
          </a:p>
        </p:txBody>
      </p:sp>
    </p:spTree>
    <p:extLst>
      <p:ext uri="{BB962C8B-B14F-4D97-AF65-F5344CB8AC3E}">
        <p14:creationId xmlns:p14="http://schemas.microsoft.com/office/powerpoint/2010/main" val="47611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03FF87-9161-4680-AF73-1505B22B67B2}" type="slidenum">
              <a:rPr lang="en-US" smtClean="0"/>
              <a:t>12</a:t>
            </a:fld>
            <a:endParaRPr lang="en-US"/>
          </a:p>
        </p:txBody>
      </p:sp>
    </p:spTree>
    <p:extLst>
      <p:ext uri="{BB962C8B-B14F-4D97-AF65-F5344CB8AC3E}">
        <p14:creationId xmlns:p14="http://schemas.microsoft.com/office/powerpoint/2010/main" val="135370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851460-C10E-4F0D-B75B-E2B1D7017E82}"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224924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51460-C10E-4F0D-B75B-E2B1D7017E82}"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1133239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51460-C10E-4F0D-B75B-E2B1D7017E82}"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178708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851460-C10E-4F0D-B75B-E2B1D7017E82}"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51601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851460-C10E-4F0D-B75B-E2B1D7017E82}" type="datetimeFigureOut">
              <a:rPr lang="en-US" smtClean="0"/>
              <a:t>10/4/2018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200658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851460-C10E-4F0D-B75B-E2B1D7017E82}"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247654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851460-C10E-4F0D-B75B-E2B1D7017E82}" type="datetimeFigureOut">
              <a:rPr lang="en-US" smtClean="0"/>
              <a:t>10/4/2018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355735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851460-C10E-4F0D-B75B-E2B1D7017E82}" type="datetimeFigureOut">
              <a:rPr lang="en-US" smtClean="0"/>
              <a:t>10/4/2018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1035485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51460-C10E-4F0D-B75B-E2B1D7017E82}" type="datetimeFigureOut">
              <a:rPr lang="en-US" smtClean="0"/>
              <a:t>10/4/2018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3242535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51460-C10E-4F0D-B75B-E2B1D7017E82}"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245869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851460-C10E-4F0D-B75B-E2B1D7017E82}" type="datetimeFigureOut">
              <a:rPr lang="en-US" smtClean="0"/>
              <a:t>10/4/2018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9DCD41-3C7B-4565-B324-14527A38DF8A}" type="slidenum">
              <a:rPr lang="en-US" smtClean="0"/>
              <a:t>‹#›</a:t>
            </a:fld>
            <a:endParaRPr lang="en-US"/>
          </a:p>
        </p:txBody>
      </p:sp>
    </p:spTree>
    <p:extLst>
      <p:ext uri="{BB962C8B-B14F-4D97-AF65-F5344CB8AC3E}">
        <p14:creationId xmlns:p14="http://schemas.microsoft.com/office/powerpoint/2010/main" val="278576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683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266825"/>
            <a:ext cx="10515600" cy="49101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851460-C10E-4F0D-B75B-E2B1D7017E82}" type="datetimeFigureOut">
              <a:rPr lang="en-US" smtClean="0"/>
              <a:t>10/4/2018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DCD41-3C7B-4565-B324-14527A38DF8A}" type="slidenum">
              <a:rPr lang="en-US" smtClean="0"/>
              <a:t>‹#›</a:t>
            </a:fld>
            <a:endParaRPr lang="en-US"/>
          </a:p>
        </p:txBody>
      </p:sp>
    </p:spTree>
    <p:extLst>
      <p:ext uri="{BB962C8B-B14F-4D97-AF65-F5344CB8AC3E}">
        <p14:creationId xmlns:p14="http://schemas.microsoft.com/office/powerpoint/2010/main" val="4138650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Why Do Cryptocurrency </a:t>
            </a:r>
            <a:r>
              <a:rPr lang="en-US" dirty="0" err="1"/>
              <a:t>C</a:t>
            </a:r>
            <a:r>
              <a:rPr lang="en-US" dirty="0" err="1" smtClean="0"/>
              <a:t>rowdsales</a:t>
            </a:r>
            <a:r>
              <a:rPr lang="en-US" dirty="0" smtClean="0"/>
              <a:t> Use Unconventional Auctions : Renege-Free </a:t>
            </a:r>
            <a:r>
              <a:rPr lang="en-US" dirty="0"/>
              <a:t>A</a:t>
            </a:r>
            <a:r>
              <a:rPr lang="en-US" dirty="0" smtClean="0"/>
              <a:t>uctions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26566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but Divisible item</a:t>
            </a:r>
            <a:endParaRPr lang="en-US" dirty="0"/>
          </a:p>
        </p:txBody>
      </p:sp>
      <p:sp>
        <p:nvSpPr>
          <p:cNvPr id="3" name="Content Placeholder 2"/>
          <p:cNvSpPr>
            <a:spLocks noGrp="1"/>
          </p:cNvSpPr>
          <p:nvPr>
            <p:ph idx="1"/>
          </p:nvPr>
        </p:nvSpPr>
        <p:spPr/>
        <p:txBody>
          <a:bodyPr/>
          <a:lstStyle/>
          <a:p>
            <a:r>
              <a:rPr lang="en-US" dirty="0" smtClean="0"/>
              <a:t>This environment is closest to ICO auctions</a:t>
            </a:r>
          </a:p>
          <a:p>
            <a:r>
              <a:rPr lang="en-US" dirty="0" smtClean="0"/>
              <a:t>The main theoretical result in this environment is that Voucher auctions is the only renege-free auctions where all pennies have the same purchasing power (the same price for all bidders)</a:t>
            </a:r>
          </a:p>
          <a:p>
            <a:r>
              <a:rPr lang="en-US" dirty="0" smtClean="0"/>
              <a:t>Revenue implications</a:t>
            </a:r>
          </a:p>
          <a:p>
            <a:pPr lvl="1"/>
            <a:r>
              <a:rPr lang="en-US" dirty="0" smtClean="0"/>
              <a:t>Not much is known about the equilibrium behavior of voucher auction (documented in Krishna, 2009)  - I guess only numerically can be solved</a:t>
            </a:r>
          </a:p>
          <a:p>
            <a:pPr lvl="1"/>
            <a:r>
              <a:rPr lang="en-US" dirty="0" smtClean="0"/>
              <a:t>No experimental study about this (As far as I know)</a:t>
            </a:r>
          </a:p>
          <a:p>
            <a:endParaRPr lang="en-US" dirty="0"/>
          </a:p>
        </p:txBody>
      </p:sp>
    </p:spTree>
    <p:extLst>
      <p:ext uri="{BB962C8B-B14F-4D97-AF65-F5344CB8AC3E}">
        <p14:creationId xmlns:p14="http://schemas.microsoft.com/office/powerpoint/2010/main" val="911321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study</a:t>
            </a:r>
            <a:endParaRPr lang="en-US" dirty="0"/>
          </a:p>
        </p:txBody>
      </p:sp>
      <p:sp>
        <p:nvSpPr>
          <p:cNvPr id="3" name="Content Placeholder 2"/>
          <p:cNvSpPr>
            <a:spLocks noGrp="1"/>
          </p:cNvSpPr>
          <p:nvPr>
            <p:ph idx="1"/>
          </p:nvPr>
        </p:nvSpPr>
        <p:spPr/>
        <p:txBody>
          <a:bodyPr/>
          <a:lstStyle/>
          <a:p>
            <a:r>
              <a:rPr lang="en-US" dirty="0" smtClean="0"/>
              <a:t>Some questions to investigate</a:t>
            </a:r>
          </a:p>
          <a:p>
            <a:r>
              <a:rPr lang="en-US" dirty="0" smtClean="0"/>
              <a:t>Voucher auctions</a:t>
            </a:r>
          </a:p>
          <a:p>
            <a:pPr lvl="1"/>
            <a:r>
              <a:rPr lang="en-US" dirty="0"/>
              <a:t>I</a:t>
            </a:r>
            <a:r>
              <a:rPr lang="en-US" dirty="0" smtClean="0"/>
              <a:t>s overbidding observed as in all-pay auction?</a:t>
            </a:r>
            <a:endParaRPr lang="en-US" dirty="0"/>
          </a:p>
          <a:p>
            <a:r>
              <a:rPr lang="en-US" dirty="0" smtClean="0"/>
              <a:t>Uniform price auctions with non-binding bids</a:t>
            </a:r>
          </a:p>
          <a:p>
            <a:pPr lvl="1"/>
            <a:r>
              <a:rPr lang="en-US" dirty="0" smtClean="0"/>
              <a:t>How often the shares are unfulfilled</a:t>
            </a:r>
          </a:p>
          <a:p>
            <a:pPr lvl="1"/>
            <a:r>
              <a:rPr lang="en-US" dirty="0" smtClean="0"/>
              <a:t>How often bidders submit insincere bids?</a:t>
            </a:r>
          </a:p>
          <a:p>
            <a:r>
              <a:rPr lang="en-US" dirty="0" smtClean="0"/>
              <a:t>Which auction format earns more revenue? (practitioner's view point)</a:t>
            </a:r>
          </a:p>
          <a:p>
            <a:pPr lvl="1"/>
            <a:endParaRPr lang="en-US" dirty="0" smtClean="0"/>
          </a:p>
          <a:p>
            <a:endParaRPr lang="en-US" dirty="0" smtClean="0"/>
          </a:p>
        </p:txBody>
      </p:sp>
    </p:spTree>
    <p:extLst>
      <p:ext uri="{BB962C8B-B14F-4D97-AF65-F5344CB8AC3E}">
        <p14:creationId xmlns:p14="http://schemas.microsoft.com/office/powerpoint/2010/main" val="270496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design (tentative)</a:t>
            </a:r>
            <a:endParaRPr lang="en-US" dirty="0"/>
          </a:p>
        </p:txBody>
      </p:sp>
      <p:sp>
        <p:nvSpPr>
          <p:cNvPr id="3" name="Content Placeholder 2"/>
          <p:cNvSpPr>
            <a:spLocks noGrp="1"/>
          </p:cNvSpPr>
          <p:nvPr>
            <p:ph idx="1"/>
          </p:nvPr>
        </p:nvSpPr>
        <p:spPr/>
        <p:txBody>
          <a:bodyPr/>
          <a:lstStyle/>
          <a:p>
            <a:r>
              <a:rPr lang="en-US" dirty="0" smtClean="0"/>
              <a:t>Three treatments </a:t>
            </a:r>
            <a:endParaRPr lang="en-US" dirty="0"/>
          </a:p>
          <a:p>
            <a:r>
              <a:rPr lang="en-US" dirty="0" smtClean="0"/>
              <a:t>Voucher auction, uniform price auction (non-binding bid), uniform price auction (binding bid, as a control)</a:t>
            </a:r>
          </a:p>
          <a:p>
            <a:r>
              <a:rPr lang="en-US" dirty="0" smtClean="0"/>
              <a:t>Three to five bidders in each auction. (as in many previous studies)</a:t>
            </a:r>
          </a:p>
          <a:p>
            <a:r>
              <a:rPr lang="en-US" dirty="0" smtClean="0"/>
              <a:t>Compare market price of shares, seller’s revenue, bidding behaviors.</a:t>
            </a:r>
          </a:p>
          <a:p>
            <a:endParaRPr lang="en-US" dirty="0" smtClean="0"/>
          </a:p>
        </p:txBody>
      </p:sp>
    </p:spTree>
    <p:extLst>
      <p:ext uri="{BB962C8B-B14F-4D97-AF65-F5344CB8AC3E}">
        <p14:creationId xmlns:p14="http://schemas.microsoft.com/office/powerpoint/2010/main" val="1835614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smtClean="0"/>
              <a:t>Cryptocurrency </a:t>
            </a:r>
            <a:r>
              <a:rPr lang="en-US" dirty="0" err="1" smtClean="0"/>
              <a:t>crowdsales</a:t>
            </a:r>
            <a:r>
              <a:rPr lang="en-US" dirty="0" smtClean="0"/>
              <a:t> (aka. </a:t>
            </a:r>
            <a:r>
              <a:rPr lang="en-US" i="1" dirty="0" smtClean="0"/>
              <a:t>initial coin offering : ICO</a:t>
            </a:r>
            <a:r>
              <a:rPr lang="en-US" dirty="0" smtClean="0"/>
              <a:t>) becomes a popular method to raise funds for start-ups to avoid costs of regulatory compliances and financial intermediaries.</a:t>
            </a:r>
          </a:p>
          <a:p>
            <a:r>
              <a:rPr lang="en-US" dirty="0" smtClean="0"/>
              <a:t>Although ICOs are similar to IPOs, ICO auctions use unconventional auctions such as Voucher auction unlike traditional IPO auctions.</a:t>
            </a:r>
          </a:p>
          <a:p>
            <a:r>
              <a:rPr lang="en-US" dirty="0" smtClean="0"/>
              <a:t>This paper propose a theoretical explanation why ICOs use unconventional auctions and investigate the revenue implications of those auctions.</a:t>
            </a:r>
          </a:p>
          <a:p>
            <a:pPr marL="0" indent="0">
              <a:buNone/>
            </a:pPr>
            <a:endParaRPr lang="en-US" dirty="0"/>
          </a:p>
        </p:txBody>
      </p:sp>
    </p:spTree>
    <p:extLst>
      <p:ext uri="{BB962C8B-B14F-4D97-AF65-F5344CB8AC3E}">
        <p14:creationId xmlns:p14="http://schemas.microsoft.com/office/powerpoint/2010/main" val="3724747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Voucher auction vs. uniform price auction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66824"/>
                <a:ext cx="10515600" cy="5591175"/>
              </a:xfrm>
            </p:spPr>
            <p:txBody>
              <a:bodyPr>
                <a:normAutofit/>
              </a:bodyPr>
              <a:lstStyle/>
              <a:p>
                <a:r>
                  <a:rPr lang="en-US" dirty="0" smtClean="0"/>
                  <a:t>Many ICOs use unconventional auctions such as Voucher auction. In Voucher auction, each bidder transfers an amount of money to the seller as a submission of a bid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en-US" dirty="0" smtClean="0"/>
                  <a:t>), and when the auction closes, each bidder receives a portion of shares equal to the ratio of his bid to the sum total bids submitted by all bidders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r>
                      <a:rPr lang="en-US" b="0" i="1" smtClean="0">
                        <a:latin typeface="Cambria Math" panose="02040503050406030204" pitchFamily="18" charset="0"/>
                      </a:rPr>
                      <m:t>)</m:t>
                    </m:r>
                  </m:oMath>
                </a14:m>
                <a:endParaRPr lang="en-US" b="0" dirty="0" smtClean="0"/>
              </a:p>
              <a:p>
                <a:r>
                  <a:rPr lang="en-US" dirty="0" smtClean="0"/>
                  <a:t>Most traditional IPO auction have used the uniform price auction. In the uniform price auction, each bidder bid in terms of quantity and price and when auction closes the seller announce the clearing price and the quantity for each bidder. Then bidders transfer money.</a:t>
                </a:r>
              </a:p>
              <a:p>
                <a:r>
                  <a:rPr lang="en-US" dirty="0" smtClean="0"/>
                  <a:t>An important difference lies on the timing of the payment. bidders pay at the time of making bids in Voucher auction while they pay well after submitting bids in the uniform price auction.</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66824"/>
                <a:ext cx="10515600" cy="5591175"/>
              </a:xfrm>
              <a:blipFill rotWithShape="0">
                <a:blip r:embed="rId3"/>
                <a:stretch>
                  <a:fillRect l="-1043" t="-1854" r="-1043"/>
                </a:stretch>
              </a:blipFill>
            </p:spPr>
            <p:txBody>
              <a:bodyPr/>
              <a:lstStyle/>
              <a:p>
                <a:r>
                  <a:rPr lang="en-US">
                    <a:noFill/>
                  </a:rPr>
                  <a:t> </a:t>
                </a:r>
              </a:p>
            </p:txBody>
          </p:sp>
        </mc:Fallback>
      </mc:AlternateContent>
    </p:spTree>
    <p:extLst>
      <p:ext uri="{BB962C8B-B14F-4D97-AF65-F5344CB8AC3E}">
        <p14:creationId xmlns:p14="http://schemas.microsoft.com/office/powerpoint/2010/main" val="1123317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timing of payment important</a:t>
            </a:r>
            <a:endParaRPr lang="en-US" dirty="0"/>
          </a:p>
        </p:txBody>
      </p:sp>
      <p:sp>
        <p:nvSpPr>
          <p:cNvPr id="3" name="Content Placeholder 2"/>
          <p:cNvSpPr>
            <a:spLocks noGrp="1"/>
          </p:cNvSpPr>
          <p:nvPr>
            <p:ph idx="1"/>
          </p:nvPr>
        </p:nvSpPr>
        <p:spPr/>
        <p:txBody>
          <a:bodyPr/>
          <a:lstStyle/>
          <a:p>
            <a:r>
              <a:rPr lang="en-US" dirty="0" smtClean="0"/>
              <a:t>Suppose ICOs use the uniform price auction. All bidders submit bids and the auction outcome is announced. What if the bidders renege on the auction and refuse to pay?</a:t>
            </a:r>
          </a:p>
          <a:p>
            <a:pPr lvl="1"/>
            <a:r>
              <a:rPr lang="en-US" dirty="0"/>
              <a:t>S</a:t>
            </a:r>
            <a:r>
              <a:rPr lang="en-US" dirty="0" smtClean="0"/>
              <a:t>ince ICOs do not involves a reputable third party, there is no effective way to prevent bidders from reneging</a:t>
            </a:r>
          </a:p>
          <a:p>
            <a:pPr lvl="1"/>
            <a:r>
              <a:rPr lang="en-US" dirty="0" smtClean="0"/>
              <a:t>When bidders can renege on the auction, 1) the auction may leave the supply unfulfilled and 2) bidders may submit insincere bids in the first place as they know the bids are non-binding</a:t>
            </a:r>
          </a:p>
          <a:p>
            <a:pPr lvl="1"/>
            <a:endParaRPr lang="en-US" dirty="0"/>
          </a:p>
          <a:p>
            <a:r>
              <a:rPr lang="en-US" dirty="0" smtClean="0"/>
              <a:t>What if the sellers collects the money upfront in the uniform price auction?</a:t>
            </a:r>
            <a:endParaRPr lang="en-US" dirty="0"/>
          </a:p>
        </p:txBody>
      </p:sp>
    </p:spTree>
    <p:extLst>
      <p:ext uri="{BB962C8B-B14F-4D97-AF65-F5344CB8AC3E}">
        <p14:creationId xmlns:p14="http://schemas.microsoft.com/office/powerpoint/2010/main" val="14433120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timing of payment important</a:t>
            </a:r>
            <a:endParaRPr lang="en-US" dirty="0"/>
          </a:p>
        </p:txBody>
      </p:sp>
      <p:sp>
        <p:nvSpPr>
          <p:cNvPr id="3" name="Content Placeholder 2"/>
          <p:cNvSpPr>
            <a:spLocks noGrp="1"/>
          </p:cNvSpPr>
          <p:nvPr>
            <p:ph idx="1"/>
          </p:nvPr>
        </p:nvSpPr>
        <p:spPr/>
        <p:txBody>
          <a:bodyPr/>
          <a:lstStyle/>
          <a:p>
            <a:r>
              <a:rPr lang="en-US" dirty="0" smtClean="0"/>
              <a:t>Suppose ICOs use the uniform price auction and collect the payments at the time of making bids (and return </a:t>
            </a:r>
            <a:r>
              <a:rPr lang="en-US" dirty="0" smtClean="0"/>
              <a:t>the excessive </a:t>
            </a:r>
            <a:r>
              <a:rPr lang="en-US" dirty="0" smtClean="0"/>
              <a:t>money to the </a:t>
            </a:r>
            <a:r>
              <a:rPr lang="en-US" dirty="0" smtClean="0"/>
              <a:t>bidders </a:t>
            </a:r>
            <a:r>
              <a:rPr lang="en-US" dirty="0" smtClean="0"/>
              <a:t>later). How do the bidders respond to </a:t>
            </a:r>
            <a:r>
              <a:rPr lang="en-US" dirty="0" smtClean="0"/>
              <a:t>this </a:t>
            </a:r>
            <a:r>
              <a:rPr lang="en-US" i="1" dirty="0" smtClean="0"/>
              <a:t>payment upfront</a:t>
            </a:r>
            <a:r>
              <a:rPr lang="en-US" dirty="0" smtClean="0"/>
              <a:t> policy?</a:t>
            </a:r>
          </a:p>
          <a:p>
            <a:pPr lvl="1"/>
            <a:r>
              <a:rPr lang="en-US" dirty="0" smtClean="0"/>
              <a:t>Again, since ICOs do not involves a reputable third party and the seller (start-up) has almost no reputation, the bidders will be very cautious to bid in such an auction </a:t>
            </a:r>
            <a:r>
              <a:rPr lang="en-US" dirty="0" smtClean="0"/>
              <a:t>(sinc</a:t>
            </a:r>
            <a:r>
              <a:rPr lang="en-US" dirty="0" smtClean="0"/>
              <a:t>e </a:t>
            </a:r>
            <a:r>
              <a:rPr lang="en-US" dirty="0" smtClean="0"/>
              <a:t>the </a:t>
            </a:r>
            <a:r>
              <a:rPr lang="en-US" dirty="0" smtClean="0"/>
              <a:t>seller may run away with the money).</a:t>
            </a:r>
          </a:p>
          <a:p>
            <a:pPr lvl="1"/>
            <a:r>
              <a:rPr lang="en-US" dirty="0" smtClean="0"/>
              <a:t>The cautious bidders will significantly reduce the amount of their bids </a:t>
            </a:r>
          </a:p>
          <a:p>
            <a:pPr lvl="1"/>
            <a:endParaRPr lang="en-US" dirty="0" smtClean="0"/>
          </a:p>
          <a:p>
            <a:r>
              <a:rPr lang="en-US" dirty="0" smtClean="0"/>
              <a:t>When the seller has imperfect reputation and do not use a reputable intermediaries (auctioneers), it is difficult to implement the uniform auction (and any other standard auctions)</a:t>
            </a:r>
            <a:r>
              <a:rPr lang="en-US" dirty="0"/>
              <a:t> </a:t>
            </a:r>
            <a:r>
              <a:rPr lang="en-US" dirty="0" smtClean="0"/>
              <a:t>due to reneging of bidders.</a:t>
            </a:r>
            <a:endParaRPr lang="en-US" dirty="0"/>
          </a:p>
        </p:txBody>
      </p:sp>
    </p:spTree>
    <p:extLst>
      <p:ext uri="{BB962C8B-B14F-4D97-AF65-F5344CB8AC3E}">
        <p14:creationId xmlns:p14="http://schemas.microsoft.com/office/powerpoint/2010/main" val="251866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special in the Voucher auction </a:t>
            </a:r>
            <a:endParaRPr lang="en-US" dirty="0"/>
          </a:p>
        </p:txBody>
      </p:sp>
      <p:sp>
        <p:nvSpPr>
          <p:cNvPr id="3" name="Content Placeholder 2"/>
          <p:cNvSpPr>
            <a:spLocks noGrp="1"/>
          </p:cNvSpPr>
          <p:nvPr>
            <p:ph idx="1"/>
          </p:nvPr>
        </p:nvSpPr>
        <p:spPr/>
        <p:txBody>
          <a:bodyPr/>
          <a:lstStyle/>
          <a:p>
            <a:r>
              <a:rPr lang="en-US" dirty="0" smtClean="0"/>
              <a:t>However, In Voucher auction, the bidders know exactly how much money they have to pay even before the auction outcome is determined. Thus, the bidders make the payment upfront without worrying about the probability that the seller fails to return the excessive money.</a:t>
            </a:r>
          </a:p>
          <a:p>
            <a:r>
              <a:rPr lang="en-US" dirty="0" smtClean="0"/>
              <a:t>Important feature is that </a:t>
            </a:r>
            <a:r>
              <a:rPr lang="en-US" dirty="0"/>
              <a:t>t</a:t>
            </a:r>
            <a:r>
              <a:rPr lang="en-US" dirty="0" smtClean="0"/>
              <a:t>he amount of payment does not depend on the auction outcome but only </a:t>
            </a:r>
            <a:r>
              <a:rPr lang="en-US" smtClean="0"/>
              <a:t>on one’s </a:t>
            </a:r>
            <a:r>
              <a:rPr lang="en-US" dirty="0" smtClean="0"/>
              <a:t>bid. This feature essentially makes the timing of payment irrelevant. </a:t>
            </a:r>
          </a:p>
          <a:p>
            <a:r>
              <a:rPr lang="en-US" dirty="0" smtClean="0"/>
              <a:t>The paper will classifies auctions that shares this property and study revenue implication.</a:t>
            </a:r>
            <a:endParaRPr lang="en-US" dirty="0"/>
          </a:p>
        </p:txBody>
      </p:sp>
    </p:spTree>
    <p:extLst>
      <p:ext uri="{BB962C8B-B14F-4D97-AF65-F5344CB8AC3E}">
        <p14:creationId xmlns:p14="http://schemas.microsoft.com/office/powerpoint/2010/main" val="2326374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of this study</a:t>
            </a:r>
            <a:endParaRPr lang="en-US" dirty="0"/>
          </a:p>
        </p:txBody>
      </p:sp>
      <p:sp>
        <p:nvSpPr>
          <p:cNvPr id="3" name="Content Placeholder 2"/>
          <p:cNvSpPr>
            <a:spLocks noGrp="1"/>
          </p:cNvSpPr>
          <p:nvPr>
            <p:ph idx="1"/>
          </p:nvPr>
        </p:nvSpPr>
        <p:spPr/>
        <p:txBody>
          <a:bodyPr>
            <a:normAutofit/>
          </a:bodyPr>
          <a:lstStyle/>
          <a:p>
            <a:r>
              <a:rPr lang="en-US" sz="3200" dirty="0" smtClean="0"/>
              <a:t>Assumptions</a:t>
            </a:r>
            <a:endParaRPr lang="en-US" dirty="0" smtClean="0"/>
          </a:p>
          <a:p>
            <a:pPr lvl="1"/>
            <a:r>
              <a:rPr lang="en-US" dirty="0" smtClean="0"/>
              <a:t>Bidders have no commitment to pay. (bidders may have reasons for reneging) </a:t>
            </a:r>
          </a:p>
          <a:p>
            <a:pPr lvl="1"/>
            <a:r>
              <a:rPr lang="en-US" dirty="0" smtClean="0"/>
              <a:t>Sellers have imperfect reputation - Bidders believe that if they pay upfront, the seller can fail to return excessive money with positive probability </a:t>
            </a:r>
            <a:r>
              <a:rPr lang="el-GR" dirty="0" smtClean="0"/>
              <a:t>α</a:t>
            </a:r>
            <a:r>
              <a:rPr lang="en-US" dirty="0" smtClean="0"/>
              <a:t>.</a:t>
            </a:r>
          </a:p>
          <a:p>
            <a:pPr lvl="1"/>
            <a:r>
              <a:rPr lang="en-US" dirty="0" smtClean="0"/>
              <a:t>Sellers commit to the auction rules</a:t>
            </a:r>
          </a:p>
          <a:p>
            <a:pPr lvl="2"/>
            <a:r>
              <a:rPr lang="en-US" dirty="0" smtClean="0"/>
              <a:t>The seller can not cheat on the auction rule – information on bids will be made public  (unlike </a:t>
            </a:r>
            <a:r>
              <a:rPr lang="en-US" dirty="0" err="1" smtClean="0"/>
              <a:t>Akbarpour</a:t>
            </a:r>
            <a:r>
              <a:rPr lang="en-US" dirty="0" smtClean="0"/>
              <a:t> and Li)</a:t>
            </a:r>
          </a:p>
          <a:p>
            <a:pPr lvl="2"/>
            <a:r>
              <a:rPr lang="en-US" dirty="0" smtClean="0"/>
              <a:t>The seller puts no value on the item. so bidders believe the seller would not fail to deliver the item.</a:t>
            </a:r>
          </a:p>
          <a:p>
            <a:r>
              <a:rPr lang="en-US" dirty="0" smtClean="0"/>
              <a:t>Auctions are renege-free if when bidders are asked to pay their maximum possible payments upfront, their optimal bids do not change from the </a:t>
            </a:r>
            <a:r>
              <a:rPr lang="en-US" i="1" dirty="0" smtClean="0"/>
              <a:t>perfect</a:t>
            </a:r>
            <a:r>
              <a:rPr lang="en-US" dirty="0" smtClean="0"/>
              <a:t> reputation case.</a:t>
            </a:r>
          </a:p>
          <a:p>
            <a:endParaRPr lang="en-US" dirty="0"/>
          </a:p>
        </p:txBody>
      </p:sp>
    </p:spTree>
    <p:extLst>
      <p:ext uri="{BB962C8B-B14F-4D97-AF65-F5344CB8AC3E}">
        <p14:creationId xmlns:p14="http://schemas.microsoft.com/office/powerpoint/2010/main" val="350268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Environment</a:t>
            </a:r>
            <a:endParaRPr lang="en-US" dirty="0"/>
          </a:p>
        </p:txBody>
      </p:sp>
      <p:sp>
        <p:nvSpPr>
          <p:cNvPr id="3" name="Content Placeholder 2"/>
          <p:cNvSpPr>
            <a:spLocks noGrp="1"/>
          </p:cNvSpPr>
          <p:nvPr>
            <p:ph idx="1"/>
          </p:nvPr>
        </p:nvSpPr>
        <p:spPr/>
        <p:txBody>
          <a:bodyPr/>
          <a:lstStyle/>
          <a:p>
            <a:r>
              <a:rPr lang="en-US" dirty="0" smtClean="0"/>
              <a:t>The main theoretical result in static environment is that all-pay auction is the only symmetric renege-free auction</a:t>
            </a:r>
          </a:p>
          <a:p>
            <a:pPr lvl="1"/>
            <a:r>
              <a:rPr lang="en-US" dirty="0" smtClean="0"/>
              <a:t>The proof is omitted here.</a:t>
            </a:r>
          </a:p>
          <a:p>
            <a:r>
              <a:rPr lang="en-US" dirty="0" smtClean="0"/>
              <a:t>Revenue implication</a:t>
            </a:r>
          </a:p>
          <a:p>
            <a:pPr lvl="1"/>
            <a:r>
              <a:rPr lang="en-US" dirty="0" smtClean="0"/>
              <a:t>Under risk neutrality, all-pay auction is an optimal auction (Myerson 1981)</a:t>
            </a:r>
          </a:p>
          <a:p>
            <a:pPr lvl="1"/>
            <a:r>
              <a:rPr lang="en-US" dirty="0" smtClean="0"/>
              <a:t>In experiments, a common pattern of overbidding is observed.</a:t>
            </a:r>
            <a:endParaRPr lang="en-US" dirty="0"/>
          </a:p>
        </p:txBody>
      </p:sp>
    </p:spTree>
    <p:extLst>
      <p:ext uri="{BB962C8B-B14F-4D97-AF65-F5344CB8AC3E}">
        <p14:creationId xmlns:p14="http://schemas.microsoft.com/office/powerpoint/2010/main" val="857563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Environment</a:t>
            </a:r>
            <a:endParaRPr lang="en-US" dirty="0"/>
          </a:p>
        </p:txBody>
      </p:sp>
      <p:sp>
        <p:nvSpPr>
          <p:cNvPr id="3" name="Content Placeholder 2"/>
          <p:cNvSpPr>
            <a:spLocks noGrp="1"/>
          </p:cNvSpPr>
          <p:nvPr>
            <p:ph idx="1"/>
          </p:nvPr>
        </p:nvSpPr>
        <p:spPr/>
        <p:txBody>
          <a:bodyPr/>
          <a:lstStyle/>
          <a:p>
            <a:r>
              <a:rPr lang="en-US" dirty="0" smtClean="0"/>
              <a:t>In dynamic environment there are more renege-free auctions than all-pay auctions. ex) Dutch auction/war of attrition/penny auction…</a:t>
            </a:r>
          </a:p>
          <a:p>
            <a:r>
              <a:rPr lang="en-US" dirty="0" smtClean="0"/>
              <a:t>The main theoretical result in dynamic environment is that renege-free auctions must be pay-per-bid (pay whenever submitting bids) auctions</a:t>
            </a:r>
          </a:p>
          <a:p>
            <a:pPr lvl="1"/>
            <a:r>
              <a:rPr lang="en-US" dirty="0" smtClean="0"/>
              <a:t>The proof is omitted here.</a:t>
            </a:r>
          </a:p>
          <a:p>
            <a:r>
              <a:rPr lang="en-US" dirty="0" smtClean="0"/>
              <a:t>Revenue implication</a:t>
            </a:r>
          </a:p>
          <a:p>
            <a:pPr lvl="1"/>
            <a:r>
              <a:rPr lang="en-US" dirty="0" smtClean="0"/>
              <a:t>Many pay-per-bid auction known to be have the same expected revenue with standard auctions (Gallice,2016)</a:t>
            </a:r>
          </a:p>
          <a:p>
            <a:pPr lvl="1"/>
            <a:r>
              <a:rPr lang="en-US" dirty="0" smtClean="0"/>
              <a:t>Experiment or empirical studies show that bidders over-bid (Caldara, 2012), or suffer from sunk cost fallacy (</a:t>
            </a:r>
            <a:r>
              <a:rPr lang="en-US" dirty="0" err="1" smtClean="0"/>
              <a:t>Augenblick</a:t>
            </a:r>
            <a:r>
              <a:rPr lang="en-US" dirty="0" smtClean="0"/>
              <a:t>, 2015)</a:t>
            </a:r>
          </a:p>
          <a:p>
            <a:pPr lvl="1"/>
            <a:endParaRPr lang="en-US" dirty="0" smtClean="0"/>
          </a:p>
          <a:p>
            <a:pPr lvl="1"/>
            <a:endParaRPr lang="en-US" dirty="0" smtClean="0"/>
          </a:p>
          <a:p>
            <a:pPr lvl="1"/>
            <a:endParaRPr lang="en-US" dirty="0" smtClean="0"/>
          </a:p>
        </p:txBody>
      </p:sp>
    </p:spTree>
    <p:extLst>
      <p:ext uri="{BB962C8B-B14F-4D97-AF65-F5344CB8AC3E}">
        <p14:creationId xmlns:p14="http://schemas.microsoft.com/office/powerpoint/2010/main" val="2109051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1072</Words>
  <Application>Microsoft Office PowerPoint</Application>
  <PresentationFormat>Widescreen</PresentationFormat>
  <Paragraphs>81</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Why Do Cryptocurrency Crowdsales Use Unconventional Auctions : Renege-Free Auctions</vt:lpstr>
      <vt:lpstr>Motivation</vt:lpstr>
      <vt:lpstr>Voucher auction vs. uniform price auction</vt:lpstr>
      <vt:lpstr>Why is timing of payment important</vt:lpstr>
      <vt:lpstr>Why is timing of payment important</vt:lpstr>
      <vt:lpstr>What is special in the Voucher auction </vt:lpstr>
      <vt:lpstr>Environment of this study</vt:lpstr>
      <vt:lpstr>Static Environment</vt:lpstr>
      <vt:lpstr>Dynamic Environment</vt:lpstr>
      <vt:lpstr>Static but Divisible item</vt:lpstr>
      <vt:lpstr>Experimental study</vt:lpstr>
      <vt:lpstr>Experimental design (tentative)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Do Cryptocurrency Crowdsales Use Unconventional Auctions : Renege-Free Auctions</dc:title>
  <dc:creator>Bae Jinsoo</dc:creator>
  <cp:lastModifiedBy>Bae Jinsoo</cp:lastModifiedBy>
  <cp:revision>117</cp:revision>
  <dcterms:created xsi:type="dcterms:W3CDTF">2018-10-03T19:55:48Z</dcterms:created>
  <dcterms:modified xsi:type="dcterms:W3CDTF">2018-10-04T14:16:58Z</dcterms:modified>
</cp:coreProperties>
</file>