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33"/>
  </p:notesMasterIdLst>
  <p:sldIdLst>
    <p:sldId id="256" r:id="rId2"/>
    <p:sldId id="257" r:id="rId3"/>
    <p:sldId id="294" r:id="rId4"/>
    <p:sldId id="259" r:id="rId5"/>
    <p:sldId id="295" r:id="rId6"/>
    <p:sldId id="297" r:id="rId7"/>
    <p:sldId id="296" r:id="rId8"/>
    <p:sldId id="261" r:id="rId9"/>
    <p:sldId id="260" r:id="rId10"/>
    <p:sldId id="298" r:id="rId11"/>
    <p:sldId id="299" r:id="rId12"/>
    <p:sldId id="262" r:id="rId13"/>
    <p:sldId id="263" r:id="rId14"/>
    <p:sldId id="264" r:id="rId15"/>
    <p:sldId id="300" r:id="rId16"/>
    <p:sldId id="265" r:id="rId17"/>
    <p:sldId id="301" r:id="rId18"/>
    <p:sldId id="302" r:id="rId19"/>
    <p:sldId id="267" r:id="rId20"/>
    <p:sldId id="303" r:id="rId21"/>
    <p:sldId id="304" r:id="rId22"/>
    <p:sldId id="266" r:id="rId23"/>
    <p:sldId id="269" r:id="rId24"/>
    <p:sldId id="305" r:id="rId25"/>
    <p:sldId id="268" r:id="rId26"/>
    <p:sldId id="270" r:id="rId27"/>
    <p:sldId id="271" r:id="rId28"/>
    <p:sldId id="306" r:id="rId29"/>
    <p:sldId id="307" r:id="rId30"/>
    <p:sldId id="272" r:id="rId31"/>
    <p:sldId id="308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129" autoAdjust="0"/>
    <p:restoredTop sz="94660"/>
  </p:normalViewPr>
  <p:slideViewPr>
    <p:cSldViewPr>
      <p:cViewPr varScale="1">
        <p:scale>
          <a:sx n="91" d="100"/>
          <a:sy n="91" d="100"/>
        </p:scale>
        <p:origin x="-193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EE995E-3168-46D8-A6BB-2C1A795693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9807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9158406B-C1A4-48FC-9724-A663C1180C94}" type="slidenum">
              <a:rPr lang="en-US" sz="1200" b="0" smtClean="0">
                <a:latin typeface="Arial" charset="0"/>
              </a:rPr>
              <a:pPr eaLnBrk="1" hangingPunct="1"/>
              <a:t>1</a:t>
            </a:fld>
            <a:endParaRPr lang="en-US" sz="1200" b="0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DA9ECD0-F244-42A1-8D23-D265C5131D5C}" type="slidenum">
              <a:rPr lang="en-US" sz="1200" b="0" smtClean="0">
                <a:latin typeface="Arial" charset="0"/>
              </a:rPr>
              <a:pPr eaLnBrk="1" hangingPunct="1"/>
              <a:t>2</a:t>
            </a:fld>
            <a:endParaRPr lang="en-US" sz="1200" b="0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DA9ECD0-F244-42A1-8D23-D265C5131D5C}" type="slidenum">
              <a:rPr lang="en-US" sz="1200" b="0" smtClean="0">
                <a:latin typeface="Arial" charset="0"/>
              </a:rPr>
              <a:pPr eaLnBrk="1" hangingPunct="1"/>
              <a:t>3</a:t>
            </a:fld>
            <a:endParaRPr lang="en-US" sz="1200" b="0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28600"/>
            <a:ext cx="1447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7701" name="Title Placeholder 1"/>
          <p:cNvSpPr>
            <a:spLocks noGrp="1"/>
          </p:cNvSpPr>
          <p:nvPr>
            <p:ph type="ctrTitle"/>
          </p:nvPr>
        </p:nvSpPr>
        <p:spPr>
          <a:xfrm>
            <a:off x="0" y="914400"/>
            <a:ext cx="9144000" cy="1524000"/>
          </a:xfrm>
        </p:spPr>
        <p:txBody>
          <a:bodyPr/>
          <a:lstStyle>
            <a:lvl1pPr algn="ctr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-24114" y="2281298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C000"/>
                </a:solidFill>
                <a:latin typeface="Century" pitchFamily="18" charset="0"/>
              </a:rPr>
              <a:t>Blended HTML</a:t>
            </a:r>
            <a:r>
              <a:rPr lang="en-US" sz="5400" baseline="0" dirty="0" smtClean="0">
                <a:solidFill>
                  <a:srgbClr val="FFC000"/>
                </a:solidFill>
                <a:latin typeface="Century" pitchFamily="18" charset="0"/>
              </a:rPr>
              <a:t> and CSS Fundamentals</a:t>
            </a:r>
          </a:p>
          <a:p>
            <a:pPr algn="ctr"/>
            <a:r>
              <a:rPr lang="en-US" sz="2000" baseline="0" dirty="0" smtClean="0">
                <a:solidFill>
                  <a:srgbClr val="FFC000"/>
                </a:solidFill>
                <a:latin typeface="Century" pitchFamily="18" charset="0"/>
              </a:rPr>
              <a:t>3</a:t>
            </a:r>
            <a:r>
              <a:rPr lang="en-US" sz="2000" baseline="30000" dirty="0" smtClean="0">
                <a:solidFill>
                  <a:srgbClr val="FFC000"/>
                </a:solidFill>
                <a:latin typeface="Century" pitchFamily="18" charset="0"/>
              </a:rPr>
              <a:t>rd</a:t>
            </a:r>
            <a:r>
              <a:rPr lang="en-US" sz="2000" baseline="0" dirty="0" smtClean="0">
                <a:solidFill>
                  <a:srgbClr val="FFC000"/>
                </a:solidFill>
                <a:latin typeface="Century" pitchFamily="18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entury" pitchFamily="18" charset="0"/>
              </a:rPr>
              <a:t> EDITION</a:t>
            </a:r>
            <a:endParaRPr lang="en-US" sz="5400" dirty="0">
              <a:solidFill>
                <a:srgbClr val="FFC000"/>
              </a:solidFill>
              <a:latin typeface="Century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b="19636"/>
          <a:stretch>
            <a:fillRect/>
          </a:stretch>
        </p:blipFill>
        <p:spPr bwMode="auto">
          <a:xfrm>
            <a:off x="0" y="44196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 t="32070"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7C558-0F8B-4E07-BCCB-2567CC5F9D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AE3E3-8A0C-4A20-A102-34FA62980F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3058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219200"/>
            <a:ext cx="42672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2672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2ABF6-D970-43F4-B15A-B9AA1A028C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10600" y="6400800"/>
            <a:ext cx="53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61E3E-49A9-4285-91D4-6B68188A41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C1110-DB47-4180-8A05-AE7A7B0017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9A715-42B4-4207-AED9-D152E80066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81B0A-852D-41B9-BE8C-67C9E60DE6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7290C-88D1-46E1-93B0-6F4558FE11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B9CFC-8DF4-4073-A96C-5871986C26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2C824-A8E1-40C4-86F4-2D41FAC3BA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763000" y="0"/>
            <a:ext cx="381000" cy="6858000"/>
          </a:xfrm>
          <a:prstGeom prst="rect">
            <a:avLst/>
          </a:prstGeom>
          <a:gradFill flip="none" rotWithShape="1">
            <a:gsLst>
              <a:gs pos="0">
                <a:srgbClr val="FFCC00">
                  <a:tint val="66000"/>
                  <a:satMod val="160000"/>
                </a:srgbClr>
              </a:gs>
              <a:gs pos="50000">
                <a:srgbClr val="FFCC00">
                  <a:tint val="44500"/>
                  <a:satMod val="160000"/>
                </a:srgbClr>
              </a:gs>
              <a:gs pos="100000">
                <a:srgbClr val="FFCC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gradFill flip="none" rotWithShape="1">
            <a:gsLst>
              <a:gs pos="0">
                <a:srgbClr val="FFCC00">
                  <a:tint val="66000"/>
                  <a:satMod val="160000"/>
                </a:srgbClr>
              </a:gs>
              <a:gs pos="50000">
                <a:srgbClr val="FFCC00">
                  <a:tint val="44500"/>
                  <a:satMod val="160000"/>
                </a:srgbClr>
              </a:gs>
              <a:gs pos="100000">
                <a:srgbClr val="FFCC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143000"/>
            <a:ext cx="8686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305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3D2ABF6-D970-43F4-B15A-B9AA1A028C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6400800"/>
            <a:ext cx="868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0409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 4</a:t>
            </a:r>
            <a:br>
              <a:rPr lang="en-US" dirty="0" smtClean="0"/>
            </a:br>
            <a:r>
              <a:rPr lang="en-US" sz="4000" dirty="0" smtClean="0"/>
              <a:t>Formatting Text and Links 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 </a:t>
            </a:r>
            <a:r>
              <a:rPr lang="en-US" sz="2800" dirty="0"/>
              <a:t>are </a:t>
            </a:r>
            <a:r>
              <a:rPr lang="en-US" sz="2800" dirty="0" smtClean="0"/>
              <a:t>the following </a:t>
            </a: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list-style-type</a:t>
            </a:r>
            <a:r>
              <a:rPr lang="en-US" sz="2800" dirty="0"/>
              <a:t> </a:t>
            </a:r>
            <a:r>
              <a:rPr lang="en-US" sz="2800" dirty="0" smtClean="0"/>
              <a:t>values for ordered lists:</a:t>
            </a:r>
            <a:endParaRPr lang="en-US" sz="2800" dirty="0"/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decimal 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decimal-leading-zero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lower-roman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upper-roman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lower-alpha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upper-alpha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one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ol  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list-style-type: </a:t>
            </a:r>
            <a:r>
              <a:rPr lang="en-US" sz="24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944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list-style-type</a:t>
            </a:r>
            <a:r>
              <a:rPr lang="en-US" dirty="0" smtClean="0"/>
              <a:t>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1985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3257550" cy="270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 l="13519" r="2970"/>
          <a:stretch>
            <a:fillRect/>
          </a:stretch>
        </p:blipFill>
        <p:spPr bwMode="auto">
          <a:xfrm>
            <a:off x="467544" y="4171388"/>
            <a:ext cx="7956884" cy="19790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Bent Arrow 6"/>
          <p:cNvSpPr/>
          <p:nvPr/>
        </p:nvSpPr>
        <p:spPr>
          <a:xfrm rot="5400000">
            <a:off x="3886200" y="2743200"/>
            <a:ext cx="12192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944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list-style-type</a:t>
            </a:r>
            <a:r>
              <a:rPr lang="en-US" dirty="0" smtClean="0"/>
              <a:t>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7294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540" y="152400"/>
            <a:ext cx="8316924" cy="944563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list-style-position</a:t>
            </a:r>
            <a:r>
              <a:rPr lang="en-US" dirty="0" smtClean="0"/>
              <a:t> </a:t>
            </a:r>
            <a:r>
              <a:rPr lang="en-US" dirty="0"/>
              <a:t>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 the </a:t>
            </a: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list-style-position</a:t>
            </a:r>
            <a:r>
              <a:rPr lang="en-US" sz="2800" dirty="0"/>
              <a:t> property to change the position of the marker </a:t>
            </a:r>
            <a:r>
              <a:rPr lang="en-US" sz="2800" dirty="0" smtClean="0"/>
              <a:t>or bullet </a:t>
            </a:r>
            <a:r>
              <a:rPr lang="en-US" sz="2800" dirty="0"/>
              <a:t>included with a </a:t>
            </a:r>
            <a:r>
              <a:rPr lang="en-US" sz="2800" dirty="0" smtClean="0"/>
              <a:t>list.</a:t>
            </a:r>
            <a:endParaRPr lang="en-US" sz="2400" dirty="0" smtClean="0"/>
          </a:p>
          <a:p>
            <a:r>
              <a:rPr lang="en-US" sz="2800" dirty="0" smtClean="0"/>
              <a:t>There </a:t>
            </a:r>
            <a:r>
              <a:rPr lang="en-US" sz="2800" dirty="0"/>
              <a:t>are </a:t>
            </a:r>
            <a:r>
              <a:rPr lang="en-US" sz="2800" dirty="0" smtClean="0"/>
              <a:t>two 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list-style-position</a:t>
            </a:r>
            <a:r>
              <a:rPr lang="en-US" sz="2800" dirty="0" smtClean="0"/>
              <a:t> values:</a:t>
            </a:r>
            <a:endParaRPr lang="en-US" sz="2800" dirty="0"/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inside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outside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11460"/>
          <a:stretch>
            <a:fillRect/>
          </a:stretch>
        </p:blipFill>
        <p:spPr bwMode="auto">
          <a:xfrm>
            <a:off x="899591" y="4113076"/>
            <a:ext cx="7597531" cy="18362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0695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Groups of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Grouped selectors </a:t>
            </a:r>
            <a:r>
              <a:rPr lang="en-US" dirty="0"/>
              <a:t>are selectors that share a common set of declarations </a:t>
            </a:r>
            <a:r>
              <a:rPr lang="en-US" dirty="0" smtClean="0"/>
              <a:t>and that </a:t>
            </a:r>
            <a:r>
              <a:rPr lang="en-US" dirty="0"/>
              <a:t>are grouped into a comma-separated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1" y="3048550"/>
            <a:ext cx="4648200" cy="99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95875" y="3048000"/>
            <a:ext cx="3667125" cy="298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ent Arrow 5"/>
          <p:cNvSpPr/>
          <p:nvPr/>
        </p:nvSpPr>
        <p:spPr>
          <a:xfrm flipV="1">
            <a:off x="3962400" y="4267200"/>
            <a:ext cx="838200" cy="838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9270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Descendant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descendant selector </a:t>
            </a:r>
            <a:r>
              <a:rPr lang="en-US" dirty="0"/>
              <a:t>is a selector nested within another selector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space is used, without </a:t>
            </a:r>
            <a:r>
              <a:rPr lang="en-US" dirty="0" smtClean="0"/>
              <a:t>a comma</a:t>
            </a:r>
            <a:r>
              <a:rPr lang="en-US" dirty="0"/>
              <a:t>, to indicate descendant selectors.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comma is used between </a:t>
            </a:r>
            <a:r>
              <a:rPr lang="en-US" dirty="0" smtClean="0"/>
              <a:t>selectors when </a:t>
            </a:r>
            <a:r>
              <a:rPr lang="en-US" dirty="0"/>
              <a:t>the style applies to all selectors in the 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4648200"/>
            <a:ext cx="4343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strong em {</a:t>
            </a:r>
          </a:p>
          <a:p>
            <a:r>
              <a:rPr lang="en-US" sz="2800" b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	color</a:t>
            </a:r>
            <a:r>
              <a:rPr lang="en-US" sz="2800" b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maroon;</a:t>
            </a:r>
          </a:p>
          <a:p>
            <a:r>
              <a:rPr lang="en-US" sz="2800" b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35864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Descendant 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" y="1295400"/>
            <a:ext cx="2781300" cy="201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 l="10897" b="58178"/>
          <a:stretch>
            <a:fillRect/>
          </a:stretch>
        </p:blipFill>
        <p:spPr bwMode="auto">
          <a:xfrm>
            <a:off x="2447764" y="3408637"/>
            <a:ext cx="5328592" cy="2840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Bent Arrow 7"/>
          <p:cNvSpPr/>
          <p:nvPr/>
        </p:nvSpPr>
        <p:spPr>
          <a:xfrm rot="5400000">
            <a:off x="3771900" y="2247900"/>
            <a:ext cx="990600" cy="1066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739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a List of 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nav</a:t>
            </a:r>
            <a:r>
              <a:rPr lang="en-US" dirty="0" smtClean="0"/>
              <a:t> element identifies a block of navigation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66913" y="2438400"/>
            <a:ext cx="5133975" cy="3343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4311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a List of Hyperlinks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975" y="1219200"/>
            <a:ext cx="2714627" cy="2219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 l="14675"/>
          <a:stretch>
            <a:fillRect/>
          </a:stretch>
        </p:blipFill>
        <p:spPr bwMode="auto">
          <a:xfrm>
            <a:off x="1614079" y="3550754"/>
            <a:ext cx="7063195" cy="2722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Bent Arrow 10"/>
          <p:cNvSpPr/>
          <p:nvPr/>
        </p:nvSpPr>
        <p:spPr>
          <a:xfrm rot="5400000">
            <a:off x="3619500" y="2324100"/>
            <a:ext cx="990600" cy="1066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241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621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CSS </a:t>
            </a:r>
            <a:r>
              <a:rPr lang="en-US" b="1" dirty="0" smtClean="0"/>
              <a:t>inheritance</a:t>
            </a:r>
            <a:r>
              <a:rPr lang="en-US" dirty="0" smtClean="0"/>
              <a:t> is a method whereby a child element inherits characteristics from its parent element.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nav</a:t>
            </a:r>
            <a:r>
              <a:rPr lang="en-US" dirty="0" smtClean="0"/>
              <a:t> element is a parent of the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/>
              <a:t> element, and the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/>
              <a:t> element is a parent of the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/>
              <a:t> element.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66913" y="2636912"/>
            <a:ext cx="5210175" cy="219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72169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Class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class selector </a:t>
            </a:r>
            <a:r>
              <a:rPr lang="en-US" dirty="0"/>
              <a:t>is a name preceded by </a:t>
            </a:r>
            <a:r>
              <a:rPr lang="en-US" dirty="0" smtClean="0"/>
              <a:t>a period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This </a:t>
            </a:r>
            <a:r>
              <a:rPr lang="en-US" dirty="0"/>
              <a:t>name can then be applied to any HTML element</a:t>
            </a:r>
            <a:r>
              <a:rPr lang="en-US" dirty="0" smtClean="0"/>
              <a:t>.</a:t>
            </a:r>
          </a:p>
          <a:p>
            <a:r>
              <a:rPr lang="en-US" dirty="0"/>
              <a:t>Class selectors can format one or more instances of an element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class </a:t>
            </a:r>
            <a:r>
              <a:rPr lang="en-US" dirty="0" smtClean="0"/>
              <a:t>must be applied to </a:t>
            </a:r>
            <a:r>
              <a:rPr lang="en-US" dirty="0"/>
              <a:t>the start tag of one or more elements on a Web </a:t>
            </a:r>
            <a:r>
              <a:rPr lang="en-US" dirty="0" smtClean="0"/>
              <a:t>page.</a:t>
            </a:r>
          </a:p>
          <a:p>
            <a:r>
              <a:rPr lang="en-US" dirty="0"/>
              <a:t>Classes can </a:t>
            </a:r>
            <a:r>
              <a:rPr lang="en-US" dirty="0" smtClean="0"/>
              <a:t>be </a:t>
            </a:r>
            <a:r>
              <a:rPr lang="en-US" dirty="0"/>
              <a:t>dependent </a:t>
            </a:r>
            <a:r>
              <a:rPr lang="en-US" dirty="0" smtClean="0"/>
              <a:t>or independent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125927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4.1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</a:t>
            </a:r>
            <a:r>
              <a:rPr lang="en-US" dirty="0"/>
              <a:t>the vertical </a:t>
            </a:r>
            <a:r>
              <a:rPr lang="en-US" dirty="0" smtClean="0"/>
              <a:t>alignment of </a:t>
            </a:r>
            <a:r>
              <a:rPr lang="en-US" dirty="0"/>
              <a:t>an element</a:t>
            </a:r>
          </a:p>
          <a:p>
            <a:r>
              <a:rPr lang="en-US" dirty="0" smtClean="0"/>
              <a:t>Define </a:t>
            </a:r>
            <a:r>
              <a:rPr lang="en-US" dirty="0"/>
              <a:t>list styles</a:t>
            </a:r>
          </a:p>
          <a:p>
            <a:r>
              <a:rPr lang="en-US" dirty="0" smtClean="0"/>
              <a:t>Implement </a:t>
            </a:r>
            <a:r>
              <a:rPr lang="en-US" dirty="0"/>
              <a:t>grouped selectors</a:t>
            </a:r>
          </a:p>
          <a:p>
            <a:r>
              <a:rPr lang="en-US" dirty="0" smtClean="0"/>
              <a:t>Incorporate descendant selectors</a:t>
            </a:r>
            <a:endParaRPr lang="en-US" dirty="0"/>
          </a:p>
          <a:p>
            <a:r>
              <a:rPr lang="en-US" dirty="0" smtClean="0"/>
              <a:t>Style </a:t>
            </a:r>
            <a:r>
              <a:rPr lang="en-US" dirty="0"/>
              <a:t>a list as a navigation bar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73FC18-6033-4A94-A99D-D5574E817C55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2756"/>
            <a:ext cx="8305800" cy="4906963"/>
          </a:xfrm>
        </p:spPr>
        <p:txBody>
          <a:bodyPr/>
          <a:lstStyle/>
          <a:p>
            <a:r>
              <a:rPr lang="en-US" dirty="0" smtClean="0"/>
              <a:t>A dependent class styles a particular element.</a:t>
            </a:r>
          </a:p>
          <a:p>
            <a:r>
              <a:rPr lang="en-US" dirty="0" smtClean="0"/>
              <a:t>Code syntax:</a:t>
            </a:r>
            <a:br>
              <a:rPr lang="en-US" dirty="0" smtClean="0"/>
            </a:br>
            <a:r>
              <a:rPr lang="en-US" sz="2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selector.dependentclass 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property1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value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	property2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value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800" dirty="0" smtClean="0">
                <a:solidFill>
                  <a:srgbClr val="0070C0"/>
                </a:solidFill>
              </a:rPr>
              <a:t/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selector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– the name of the element</a:t>
            </a:r>
            <a:br>
              <a:rPr lang="en-US" sz="2800" dirty="0" smtClean="0"/>
            </a:br>
            <a:r>
              <a:rPr lang="en-US" sz="2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dependentclass</a:t>
            </a:r>
            <a:r>
              <a:rPr lang="en-US" sz="2800" i="1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– the name of the dependent class</a:t>
            </a:r>
          </a:p>
          <a:p>
            <a:r>
              <a:rPr lang="en-US" dirty="0" smtClean="0"/>
              <a:t>To apply the dependent class to an element:</a:t>
            </a:r>
            <a:br>
              <a:rPr lang="en-US" dirty="0" smtClean="0"/>
            </a:b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&lt;element class = "</a:t>
            </a:r>
            <a:r>
              <a:rPr lang="en-US" sz="2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dependentclass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"&gt;</a:t>
            </a:r>
            <a:endParaRPr lang="en-US" sz="28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2974672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Class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/>
              <a:t>class name can contain only alphabetic or numeric characters.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class name must be one word (no spaces).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class name should describe the purpose of the class.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class name should not begin with a number because not all browsers will recognize it.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1313902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Dependent Selector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2647950" cy="78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63788" y="2125305"/>
            <a:ext cx="604965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Code to apply the </a:t>
            </a:r>
            <a:r>
              <a:rPr lang="en-US" b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attention</a:t>
            </a:r>
            <a:r>
              <a:rPr lang="en-US" b="0" dirty="0" smtClean="0">
                <a:latin typeface="+mn-lt"/>
              </a:rPr>
              <a:t> class:</a:t>
            </a:r>
            <a:br>
              <a:rPr lang="en-US" b="0" dirty="0" smtClean="0">
                <a:latin typeface="+mn-lt"/>
              </a:rPr>
            </a:br>
            <a:r>
              <a:rPr lang="en-US" sz="1800" b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&lt;li class = </a:t>
            </a:r>
            <a:r>
              <a:rPr lang="en-US" sz="1800" b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"attention"&gt;</a:t>
            </a:r>
            <a:r>
              <a:rPr lang="en-US" sz="1800" b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Your name and contact information&lt;/li&gt;</a:t>
            </a:r>
          </a:p>
        </p:txBody>
      </p:sp>
      <p:sp>
        <p:nvSpPr>
          <p:cNvPr id="7" name="Down Arrow 6"/>
          <p:cNvSpPr/>
          <p:nvPr/>
        </p:nvSpPr>
        <p:spPr>
          <a:xfrm>
            <a:off x="1504950" y="2076450"/>
            <a:ext cx="304800" cy="1123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 l="12335"/>
          <a:stretch>
            <a:fillRect/>
          </a:stretch>
        </p:blipFill>
        <p:spPr bwMode="auto">
          <a:xfrm>
            <a:off x="1223628" y="3341642"/>
            <a:ext cx="6480720" cy="30126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own Arrow 9"/>
          <p:cNvSpPr/>
          <p:nvPr/>
        </p:nvSpPr>
        <p:spPr>
          <a:xfrm>
            <a:off x="5029200" y="3088196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6950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independent </a:t>
            </a:r>
            <a:r>
              <a:rPr lang="en-US" dirty="0"/>
              <a:t>class styles </a:t>
            </a:r>
            <a:r>
              <a:rPr lang="en-US" dirty="0" smtClean="0"/>
              <a:t>any element</a:t>
            </a:r>
            <a:r>
              <a:rPr lang="en-US" dirty="0"/>
              <a:t>.</a:t>
            </a:r>
          </a:p>
          <a:p>
            <a:r>
              <a:rPr lang="en-US" dirty="0"/>
              <a:t>Code syntax:</a:t>
            </a:r>
            <a:br>
              <a:rPr lang="en-US" dirty="0"/>
            </a:br>
            <a:r>
              <a:rPr lang="en-US" sz="2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selector.independentclass </a:t>
            </a: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property1</a:t>
            </a: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8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value</a:t>
            </a: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8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	property2</a:t>
            </a: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8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value</a:t>
            </a: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8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selector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– the name of the </a:t>
            </a:r>
            <a:r>
              <a:rPr lang="en-US" sz="2800" dirty="0" smtClean="0"/>
              <a:t>element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independentclass</a:t>
            </a:r>
            <a:r>
              <a:rPr lang="en-US" sz="2800" i="1" dirty="0" smtClean="0">
                <a:solidFill>
                  <a:srgbClr val="0070C0"/>
                </a:solidFill>
              </a:rPr>
              <a:t> </a:t>
            </a:r>
            <a:r>
              <a:rPr lang="en-US" sz="2800" dirty="0"/>
              <a:t>– the name of the dependent </a:t>
            </a:r>
            <a:r>
              <a:rPr lang="en-US" sz="2800" dirty="0" smtClean="0"/>
              <a:t>class</a:t>
            </a:r>
            <a:endParaRPr lang="en-US" sz="2800" dirty="0"/>
          </a:p>
          <a:p>
            <a:r>
              <a:rPr lang="en-US" dirty="0"/>
              <a:t>To apply </a:t>
            </a:r>
            <a:r>
              <a:rPr lang="en-US" dirty="0" smtClean="0"/>
              <a:t>an independent </a:t>
            </a:r>
            <a:r>
              <a:rPr lang="en-US" dirty="0"/>
              <a:t>class to </a:t>
            </a:r>
            <a:r>
              <a:rPr lang="en-US" dirty="0" smtClean="0"/>
              <a:t>any </a:t>
            </a:r>
            <a:r>
              <a:rPr lang="en-US" dirty="0"/>
              <a:t>element:</a:t>
            </a:r>
            <a:br>
              <a:rPr lang="en-US" dirty="0"/>
            </a:b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&lt;element class = 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i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independentclass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"&gt;</a:t>
            </a:r>
            <a:endParaRPr lang="en-US" sz="28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94311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</a:t>
            </a:r>
            <a:r>
              <a:rPr lang="en-US" dirty="0"/>
              <a:t>Selector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1794986"/>
            <a:ext cx="4286250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Code to apply the </a:t>
            </a:r>
            <a:r>
              <a:rPr lang="en-US" b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center</a:t>
            </a:r>
            <a:r>
              <a:rPr lang="en-US" b="0" dirty="0" smtClean="0">
                <a:latin typeface="+mn-lt"/>
              </a:rPr>
              <a:t> class:</a:t>
            </a:r>
            <a:br>
              <a:rPr lang="en-US" b="0" dirty="0" smtClean="0">
                <a:latin typeface="+mn-lt"/>
              </a:rPr>
            </a:b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504950" y="2533650"/>
            <a:ext cx="304800" cy="1123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3875" y="1771650"/>
            <a:ext cx="2095500" cy="62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31823" y="2238375"/>
            <a:ext cx="5702577" cy="7973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 l="12314"/>
          <a:stretch>
            <a:fillRect/>
          </a:stretch>
        </p:blipFill>
        <p:spPr bwMode="auto">
          <a:xfrm>
            <a:off x="827584" y="3809999"/>
            <a:ext cx="7579462" cy="24604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Down Arrow 12"/>
          <p:cNvSpPr/>
          <p:nvPr/>
        </p:nvSpPr>
        <p:spPr>
          <a:xfrm>
            <a:off x="5257800" y="32004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1438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list-style-image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list-style-image</a:t>
            </a:r>
            <a:r>
              <a:rPr lang="en-US" dirty="0"/>
              <a:t> property to specify a graphic image instead of a </a:t>
            </a:r>
            <a:r>
              <a:rPr lang="en-US" dirty="0" smtClean="0"/>
              <a:t>bullet marker </a:t>
            </a:r>
            <a:r>
              <a:rPr lang="en-US" dirty="0"/>
              <a:t>for a 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a very small image for a bullet marker.</a:t>
            </a:r>
          </a:p>
          <a:p>
            <a:r>
              <a:rPr lang="en-US" dirty="0" smtClean="0"/>
              <a:t>Code example:</a:t>
            </a:r>
            <a:br>
              <a:rPr lang="en-US" dirty="0" smtClean="0"/>
            </a:b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ul 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list-style-image</a:t>
            </a: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url(star.gif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/>
              <a:t> points to the image used as a bullet marker.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135864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span</a:t>
            </a:r>
            <a:r>
              <a:rPr lang="en-US" dirty="0" smtClean="0"/>
              <a:t>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1143000"/>
            <a:ext cx="8305800" cy="49069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span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element </a:t>
            </a:r>
            <a:r>
              <a:rPr lang="en-US" dirty="0"/>
              <a:t>is a generic element that does not have any specific meaning, but it allows </a:t>
            </a:r>
            <a:r>
              <a:rPr lang="en-US" dirty="0" smtClean="0"/>
              <a:t>you to </a:t>
            </a:r>
            <a:r>
              <a:rPr lang="en-US" dirty="0"/>
              <a:t>mark inline content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span</a:t>
            </a:r>
            <a:r>
              <a:rPr lang="en-US" dirty="0" smtClean="0"/>
              <a:t> element syntax:   </a:t>
            </a:r>
            <a:r>
              <a:rPr lang="en-US" dirty="0" smtClean="0">
                <a:solidFill>
                  <a:srgbClr val="0070C0"/>
                </a:solidFill>
              </a:rPr>
              <a:t>&lt;span&gt;</a:t>
            </a:r>
            <a:r>
              <a:rPr lang="en-US" i="1" dirty="0" smtClean="0">
                <a:solidFill>
                  <a:srgbClr val="0070C0"/>
                </a:solidFill>
              </a:rPr>
              <a:t>content</a:t>
            </a:r>
            <a:r>
              <a:rPr lang="en-US" dirty="0" smtClean="0">
                <a:solidFill>
                  <a:srgbClr val="0070C0"/>
                </a:solidFill>
              </a:rPr>
              <a:t>&lt;/span&gt;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1" y="3276600"/>
            <a:ext cx="4724400" cy="10232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1" y="4343400"/>
            <a:ext cx="5562599" cy="754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181600"/>
            <a:ext cx="3705225" cy="113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ent Arrow 5"/>
          <p:cNvSpPr/>
          <p:nvPr/>
        </p:nvSpPr>
        <p:spPr>
          <a:xfrm flipV="1">
            <a:off x="2971800" y="5334000"/>
            <a:ext cx="1676400" cy="685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6950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Pseudo-Class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pseudo-class </a:t>
            </a:r>
            <a:r>
              <a:rPr lang="en-US" dirty="0"/>
              <a:t>is a class that exists in CSS but is not directly defined </a:t>
            </a:r>
            <a:r>
              <a:rPr lang="en-US" dirty="0" smtClean="0"/>
              <a:t>in HTML.</a:t>
            </a:r>
          </a:p>
          <a:p>
            <a:r>
              <a:rPr lang="en-US" dirty="0" smtClean="0"/>
              <a:t>Pseudo-classes associated </a:t>
            </a:r>
            <a:r>
              <a:rPr lang="en-US" dirty="0"/>
              <a:t>with the anchor element </a:t>
            </a:r>
            <a:r>
              <a:rPr lang="en-US" dirty="0" smtClean="0"/>
              <a:t>are used to achieve </a:t>
            </a:r>
            <a:r>
              <a:rPr lang="en-US" dirty="0"/>
              <a:t>the mouse-over effect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Link color defines the </a:t>
            </a:r>
            <a:r>
              <a:rPr lang="en-US" b="1" dirty="0" smtClean="0"/>
              <a:t>link state</a:t>
            </a:r>
            <a:r>
              <a:rPr lang="en-US" dirty="0" smtClean="0"/>
              <a:t>, which is whether a hyperlink has been clicked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1259270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Anchor Pseudo-Class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the </a:t>
            </a:r>
            <a:r>
              <a:rPr lang="en-US" b="1" dirty="0"/>
              <a:t>anchor </a:t>
            </a:r>
            <a:r>
              <a:rPr lang="en-US" b="1" dirty="0" smtClean="0"/>
              <a:t>pseudo-class</a:t>
            </a:r>
            <a:r>
              <a:rPr lang="en-US" b="1" dirty="0"/>
              <a:t> </a:t>
            </a:r>
            <a:r>
              <a:rPr lang="en-US" b="1" dirty="0" smtClean="0"/>
              <a:t>selectors</a:t>
            </a:r>
            <a:r>
              <a:rPr lang="en-US" dirty="0"/>
              <a:t>, </a:t>
            </a:r>
            <a:r>
              <a:rPr lang="en-US" dirty="0" smtClean="0"/>
              <a:t>hyperlinks can be styled, based </a:t>
            </a:r>
            <a:r>
              <a:rPr lang="en-US" dirty="0"/>
              <a:t>on the following four states</a:t>
            </a:r>
            <a:r>
              <a:rPr lang="en-US" dirty="0" smtClean="0"/>
              <a:t>: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a:link</a:t>
            </a:r>
            <a:r>
              <a:rPr lang="en-US" sz="2400" b="1" dirty="0"/>
              <a:t> </a:t>
            </a:r>
            <a:r>
              <a:rPr lang="en-US" sz="2400" dirty="0"/>
              <a:t>is the selector for normal </a:t>
            </a:r>
            <a:r>
              <a:rPr lang="en-US" sz="2400" dirty="0" smtClean="0"/>
              <a:t>links. 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a:visited</a:t>
            </a:r>
            <a:r>
              <a:rPr lang="en-US" sz="2400" b="1" dirty="0" smtClean="0"/>
              <a:t> </a:t>
            </a:r>
            <a:r>
              <a:rPr lang="en-US" sz="2400" dirty="0"/>
              <a:t>is the selector for visited </a:t>
            </a:r>
            <a:r>
              <a:rPr lang="en-US" sz="2400" dirty="0" smtClean="0"/>
              <a:t>links. 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a:hover</a:t>
            </a:r>
            <a:r>
              <a:rPr lang="en-US" sz="2400" b="1" dirty="0" smtClean="0"/>
              <a:t> </a:t>
            </a:r>
            <a:r>
              <a:rPr lang="en-US" sz="2400" dirty="0"/>
              <a:t>is the selector for the hover state (when the mouse pointer passes </a:t>
            </a:r>
            <a:r>
              <a:rPr lang="en-US" sz="2400" dirty="0" smtClean="0"/>
              <a:t>over the </a:t>
            </a:r>
            <a:r>
              <a:rPr lang="en-US" sz="2400" dirty="0"/>
              <a:t>link).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a:active</a:t>
            </a:r>
            <a:r>
              <a:rPr lang="en-US" sz="2400" b="1" dirty="0" smtClean="0"/>
              <a:t> </a:t>
            </a:r>
            <a:r>
              <a:rPr lang="en-US" sz="2400" dirty="0"/>
              <a:t>is the selector for active links (when a user holds down the mouse </a:t>
            </a:r>
            <a:r>
              <a:rPr lang="en-US" sz="2400" dirty="0" smtClean="0"/>
              <a:t>button to </a:t>
            </a:r>
            <a:r>
              <a:rPr lang="en-US" sz="2400" dirty="0"/>
              <a:t>click a link</a:t>
            </a:r>
            <a:r>
              <a:rPr lang="en-US" sz="2400" dirty="0" smtClean="0"/>
              <a:t>).</a:t>
            </a:r>
          </a:p>
          <a:p>
            <a:r>
              <a:rPr lang="en-US" dirty="0" smtClean="0"/>
              <a:t>Note that the colon does not have spaces before and after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3300514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Anchor Pseudo-Class 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3998"/>
            <a:ext cx="2667000" cy="638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9438" y="2438400"/>
            <a:ext cx="365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23998"/>
            <a:ext cx="1495425" cy="61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95169" y="1612252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 cstate="print"/>
          <a:srcRect l="14918"/>
          <a:stretch>
            <a:fillRect/>
          </a:stretch>
        </p:blipFill>
        <p:spPr bwMode="auto">
          <a:xfrm>
            <a:off x="1043608" y="3554902"/>
            <a:ext cx="7138367" cy="19141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9175" y="4881153"/>
            <a:ext cx="12858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2286000" y="5033962"/>
            <a:ext cx="1304925" cy="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00450" y="4438649"/>
            <a:ext cx="0" cy="59531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4510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4.2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</a:t>
            </a:r>
            <a:r>
              <a:rPr lang="en-US" dirty="0"/>
              <a:t>with dependent </a:t>
            </a:r>
            <a:r>
              <a:rPr lang="en-US" dirty="0" smtClean="0"/>
              <a:t>and independent </a:t>
            </a:r>
            <a:r>
              <a:rPr lang="en-US" dirty="0"/>
              <a:t>classes</a:t>
            </a:r>
          </a:p>
          <a:p>
            <a:r>
              <a:rPr lang="en-US" dirty="0" smtClean="0"/>
              <a:t>Set </a:t>
            </a:r>
            <a:r>
              <a:rPr lang="en-US" dirty="0"/>
              <a:t>an image as a list marker</a:t>
            </a:r>
          </a:p>
          <a:p>
            <a:r>
              <a:rPr lang="en-US" dirty="0" smtClean="0"/>
              <a:t>Create </a:t>
            </a:r>
            <a:r>
              <a:rPr lang="en-US" dirty="0"/>
              <a:t>dynamic </a:t>
            </a:r>
            <a:r>
              <a:rPr lang="en-US" dirty="0" smtClean="0"/>
              <a:t>pseudo-classes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73FC18-6033-4A94-A99D-D5574E817C55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2315525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Margins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properties are used to set margins: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margin-top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margin-right</a:t>
            </a:r>
            <a:endParaRPr lang="en-US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margin-bottom</a:t>
            </a:r>
            <a:endParaRPr lang="en-US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margin-left</a:t>
            </a:r>
          </a:p>
          <a:p>
            <a:r>
              <a:rPr lang="en-US" dirty="0" smtClean="0"/>
              <a:t>Order is irrelevant.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135864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Margins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17332"/>
            <a:ext cx="8229600" cy="42119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253" y="1206401"/>
            <a:ext cx="1959507" cy="1070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 l="7049"/>
          <a:stretch>
            <a:fillRect/>
          </a:stretch>
        </p:blipFill>
        <p:spPr bwMode="auto">
          <a:xfrm>
            <a:off x="1979712" y="2427963"/>
            <a:ext cx="6711702" cy="38227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Bent Arrow 6"/>
          <p:cNvSpPr/>
          <p:nvPr/>
        </p:nvSpPr>
        <p:spPr>
          <a:xfrm flipV="1">
            <a:off x="1115616" y="2492896"/>
            <a:ext cx="720080" cy="11881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50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vertical-align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vertical-align</a:t>
            </a:r>
            <a:r>
              <a:rPr lang="en-US" dirty="0"/>
              <a:t> property to position images and other </a:t>
            </a:r>
            <a:r>
              <a:rPr lang="en-US" dirty="0" smtClean="0"/>
              <a:t>elements vertically </a:t>
            </a:r>
            <a:r>
              <a:rPr lang="en-US" dirty="0"/>
              <a:t>with 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property has several possible values:</a:t>
            </a:r>
          </a:p>
          <a:p>
            <a:pPr marL="857250" lvl="1" indent="-457200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– The </a:t>
            </a:r>
            <a:r>
              <a:rPr lang="en-US" dirty="0"/>
              <a:t>top of the image is aligned with the text.</a:t>
            </a:r>
          </a:p>
          <a:p>
            <a:pPr marL="857250" lvl="1" indent="-457200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middle</a:t>
            </a:r>
            <a:r>
              <a:rPr lang="en-US" dirty="0" smtClean="0"/>
              <a:t> – The </a:t>
            </a:r>
            <a:r>
              <a:rPr lang="en-US" dirty="0"/>
              <a:t>image is aligned vertically centered with the </a:t>
            </a:r>
            <a:r>
              <a:rPr lang="en-US" dirty="0" smtClean="0"/>
              <a:t>text.</a:t>
            </a:r>
          </a:p>
          <a:p>
            <a:pPr marL="857250" lvl="1" indent="-457200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bottom</a:t>
            </a:r>
            <a:r>
              <a:rPr lang="en-US" dirty="0" smtClean="0"/>
              <a:t> – The </a:t>
            </a:r>
            <a:r>
              <a:rPr lang="en-US" dirty="0"/>
              <a:t>bottom of the image is aligned with the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243718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r="13981"/>
          <a:stretch>
            <a:fillRect/>
          </a:stretch>
        </p:blipFill>
        <p:spPr bwMode="auto">
          <a:xfrm>
            <a:off x="647564" y="1664804"/>
            <a:ext cx="7748170" cy="3937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3657600"/>
            <a:ext cx="2362200" cy="62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486150" y="3810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944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vertical-align</a:t>
            </a:r>
            <a:r>
              <a:rPr lang="en-US" dirty="0" smtClean="0"/>
              <a:t>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114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2790825" cy="1285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 l="18078"/>
          <a:stretch>
            <a:fillRect/>
          </a:stretch>
        </p:blipFill>
        <p:spPr bwMode="auto">
          <a:xfrm>
            <a:off x="1220399" y="2957142"/>
            <a:ext cx="7218751" cy="29201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Bent Arrow 2"/>
          <p:cNvSpPr/>
          <p:nvPr/>
        </p:nvSpPr>
        <p:spPr>
          <a:xfrm rot="5400000">
            <a:off x="3771900" y="1866903"/>
            <a:ext cx="914399" cy="990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944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vertical-align</a:t>
            </a:r>
            <a:r>
              <a:rPr lang="en-US" dirty="0" smtClean="0"/>
              <a:t>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851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vertical-align</a:t>
            </a:r>
            <a:r>
              <a:rPr lang="en-US" dirty="0" smtClean="0"/>
              <a:t> Property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91488" cy="3767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6439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Appearance of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can be enhanced by graphics and images.</a:t>
            </a:r>
          </a:p>
          <a:p>
            <a:r>
              <a:rPr lang="en-US" dirty="0" smtClean="0"/>
              <a:t>The following properties can be used: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list-style-type: </a:t>
            </a:r>
            <a:r>
              <a:rPr lang="en-US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stylevalue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list-style-position: </a:t>
            </a:r>
            <a:r>
              <a:rPr lang="en-US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positionvalue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list-style-image: url(</a:t>
            </a:r>
            <a:r>
              <a:rPr lang="en-US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imagename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dirty="0" smtClean="0"/>
              <a:t>Shorthand property:</a:t>
            </a:r>
            <a:br>
              <a:rPr lang="en-US" dirty="0" smtClean="0"/>
            </a:b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list-style: </a:t>
            </a:r>
            <a:r>
              <a:rPr lang="en-US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stylevalue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url(</a:t>
            </a:r>
            <a:r>
              <a:rPr lang="en-US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imagename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positionvalue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286180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list-style-type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 the </a:t>
            </a: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list-style-type</a:t>
            </a:r>
            <a:r>
              <a:rPr lang="en-US" sz="2800" dirty="0"/>
              <a:t> property to change the appearance of the default solid bullet for unordered lists.</a:t>
            </a:r>
          </a:p>
          <a:p>
            <a:r>
              <a:rPr lang="en-US" sz="2800" dirty="0"/>
              <a:t>There are four </a:t>
            </a: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list-style-type</a:t>
            </a:r>
            <a:r>
              <a:rPr lang="en-US" sz="2800" dirty="0"/>
              <a:t> </a:t>
            </a:r>
            <a:r>
              <a:rPr lang="en-US" sz="2800" dirty="0" smtClean="0"/>
              <a:t>values for unordered lists:</a:t>
            </a:r>
            <a:endParaRPr lang="en-US" sz="2800" dirty="0"/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disc</a:t>
            </a:r>
            <a:r>
              <a:rPr lang="en-US" sz="2400" dirty="0" smtClean="0"/>
              <a:t> – a </a:t>
            </a:r>
            <a:r>
              <a:rPr lang="en-US" sz="2400" dirty="0"/>
              <a:t>filled circle (the default)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circle</a:t>
            </a:r>
            <a:r>
              <a:rPr lang="en-US" sz="2400" dirty="0" smtClean="0"/>
              <a:t> – a </a:t>
            </a:r>
            <a:r>
              <a:rPr lang="en-US" sz="2400" dirty="0"/>
              <a:t>hollow circle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square</a:t>
            </a:r>
            <a:r>
              <a:rPr lang="en-US" sz="2400" dirty="0" smtClean="0"/>
              <a:t> – a </a:t>
            </a:r>
            <a:r>
              <a:rPr lang="en-US" sz="2400" dirty="0"/>
              <a:t>filled square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2400" dirty="0" smtClean="0"/>
              <a:t> – no </a:t>
            </a:r>
            <a:r>
              <a:rPr lang="en-US" sz="2400" dirty="0"/>
              <a:t>bullet is </a:t>
            </a:r>
            <a:r>
              <a:rPr lang="en-US" sz="2400" dirty="0" smtClean="0"/>
              <a:t>shown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ul  {</a:t>
            </a:r>
            <a:b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list-style-type: value;</a:t>
            </a:r>
            <a:b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397952320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Tutorial_11</Template>
  <TotalTime>9826</TotalTime>
  <Words>1202</Words>
  <Application>Microsoft Office PowerPoint</Application>
  <PresentationFormat>On-screen Show (4:3)</PresentationFormat>
  <Paragraphs>211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2_Office Theme</vt:lpstr>
      <vt:lpstr>Tutorial 4 Formatting Text and Links </vt:lpstr>
      <vt:lpstr>Objectives 4.1</vt:lpstr>
      <vt:lpstr>Objectives 4.2</vt:lpstr>
      <vt:lpstr>Using the vertical-align Property</vt:lpstr>
      <vt:lpstr>Using the vertical-align Property</vt:lpstr>
      <vt:lpstr>Using the vertical-align Property</vt:lpstr>
      <vt:lpstr>The vertical-align Property Values</vt:lpstr>
      <vt:lpstr>Changing the Appearance of Lists</vt:lpstr>
      <vt:lpstr>Using the list-style-type Property</vt:lpstr>
      <vt:lpstr>Using the list-style-type Property</vt:lpstr>
      <vt:lpstr>Using the list-style-type Property</vt:lpstr>
      <vt:lpstr>Using the list-style-position Property</vt:lpstr>
      <vt:lpstr>Using Groups of Selectors</vt:lpstr>
      <vt:lpstr>Using Descendant Selectors</vt:lpstr>
      <vt:lpstr>Using Descendant Selectors</vt:lpstr>
      <vt:lpstr>Styling a List of Hyperlinks</vt:lpstr>
      <vt:lpstr>Styling a List of Hyperlinks</vt:lpstr>
      <vt:lpstr>CSS Inheritance</vt:lpstr>
      <vt:lpstr>CSS Class Selector</vt:lpstr>
      <vt:lpstr>Dependent Class</vt:lpstr>
      <vt:lpstr>Rules for Class Names</vt:lpstr>
      <vt:lpstr>Dependent Selector Code</vt:lpstr>
      <vt:lpstr>Independent Class</vt:lpstr>
      <vt:lpstr>Independent Selector Code</vt:lpstr>
      <vt:lpstr>Using the list-style-image Property</vt:lpstr>
      <vt:lpstr>Using the span Element</vt:lpstr>
      <vt:lpstr>Pseudo-Class Selectors</vt:lpstr>
      <vt:lpstr>The Anchor Pseudo-Class Selectors</vt:lpstr>
      <vt:lpstr>The Anchor Pseudo-Class Selectors</vt:lpstr>
      <vt:lpstr>Setting Margins</vt:lpstr>
      <vt:lpstr>Setting Margins</vt:lpstr>
    </vt:vector>
  </TitlesOfParts>
  <Company>UCF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 Authorized Customer</dc:creator>
  <cp:lastModifiedBy>Julia</cp:lastModifiedBy>
  <cp:revision>145</cp:revision>
  <dcterms:created xsi:type="dcterms:W3CDTF">2005-04-29T15:40:08Z</dcterms:created>
  <dcterms:modified xsi:type="dcterms:W3CDTF">2012-06-27T15:08:05Z</dcterms:modified>
</cp:coreProperties>
</file>