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36"/>
  </p:notesMasterIdLst>
  <p:sldIdLst>
    <p:sldId id="256" r:id="rId2"/>
    <p:sldId id="257" r:id="rId3"/>
    <p:sldId id="294" r:id="rId4"/>
    <p:sldId id="258" r:id="rId5"/>
    <p:sldId id="295" r:id="rId6"/>
    <p:sldId id="259" r:id="rId7"/>
    <p:sldId id="261" r:id="rId8"/>
    <p:sldId id="297" r:id="rId9"/>
    <p:sldId id="296" r:id="rId10"/>
    <p:sldId id="260" r:id="rId11"/>
    <p:sldId id="298" r:id="rId12"/>
    <p:sldId id="299" r:id="rId13"/>
    <p:sldId id="300" r:id="rId14"/>
    <p:sldId id="262" r:id="rId15"/>
    <p:sldId id="263" r:id="rId16"/>
    <p:sldId id="264" r:id="rId17"/>
    <p:sldId id="265" r:id="rId18"/>
    <p:sldId id="266" r:id="rId19"/>
    <p:sldId id="301" r:id="rId20"/>
    <p:sldId id="267" r:id="rId21"/>
    <p:sldId id="302" r:id="rId22"/>
    <p:sldId id="268" r:id="rId23"/>
    <p:sldId id="303" r:id="rId24"/>
    <p:sldId id="269" r:id="rId25"/>
    <p:sldId id="270" r:id="rId26"/>
    <p:sldId id="271" r:id="rId27"/>
    <p:sldId id="272" r:id="rId28"/>
    <p:sldId id="304" r:id="rId29"/>
    <p:sldId id="273" r:id="rId30"/>
    <p:sldId id="305" r:id="rId31"/>
    <p:sldId id="274" r:id="rId32"/>
    <p:sldId id="275" r:id="rId33"/>
    <p:sldId id="306" r:id="rId34"/>
    <p:sldId id="277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09A"/>
    <a:srgbClr val="FF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467" autoAdjust="0"/>
    <p:restoredTop sz="94660"/>
  </p:normalViewPr>
  <p:slideViewPr>
    <p:cSldViewPr>
      <p:cViewPr varScale="1">
        <p:scale>
          <a:sx n="91" d="100"/>
          <a:sy n="91" d="100"/>
        </p:scale>
        <p:origin x="-193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FEE995E-3168-46D8-A6BB-2C1A795693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9807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9158406B-C1A4-48FC-9724-A663C1180C94}" type="slidenum">
              <a:rPr lang="en-US" sz="1200" b="0" smtClean="0">
                <a:latin typeface="Arial" charset="0"/>
              </a:rPr>
              <a:pPr eaLnBrk="1" hangingPunct="1"/>
              <a:t>1</a:t>
            </a:fld>
            <a:endParaRPr lang="en-US" sz="1200" b="0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3DA9ECD0-F244-42A1-8D23-D265C5131D5C}" type="slidenum">
              <a:rPr lang="en-US" sz="1200" b="0" smtClean="0">
                <a:latin typeface="Arial" charset="0"/>
              </a:rPr>
              <a:pPr eaLnBrk="1" hangingPunct="1"/>
              <a:t>2</a:t>
            </a:fld>
            <a:endParaRPr lang="en-US" sz="1200" b="0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3DA9ECD0-F244-42A1-8D23-D265C5131D5C}" type="slidenum">
              <a:rPr lang="en-US" sz="1200" b="0" smtClean="0">
                <a:latin typeface="Arial" charset="0"/>
              </a:rPr>
              <a:pPr eaLnBrk="1" hangingPunct="1"/>
              <a:t>3</a:t>
            </a:fld>
            <a:endParaRPr lang="en-US" sz="1200" b="0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228600"/>
            <a:ext cx="14478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7701" name="Title Placeholder 1"/>
          <p:cNvSpPr>
            <a:spLocks noGrp="1"/>
          </p:cNvSpPr>
          <p:nvPr>
            <p:ph type="ctrTitle"/>
          </p:nvPr>
        </p:nvSpPr>
        <p:spPr>
          <a:xfrm>
            <a:off x="0" y="914400"/>
            <a:ext cx="9144000" cy="1524000"/>
          </a:xfrm>
        </p:spPr>
        <p:txBody>
          <a:bodyPr/>
          <a:lstStyle>
            <a:lvl1pPr algn="ctr"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-24114" y="2281298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FFC000"/>
                </a:solidFill>
                <a:latin typeface="Century" pitchFamily="18" charset="0"/>
              </a:rPr>
              <a:t>Blended HTML</a:t>
            </a:r>
            <a:r>
              <a:rPr lang="en-US" sz="5400" baseline="0" dirty="0" smtClean="0">
                <a:solidFill>
                  <a:srgbClr val="FFC000"/>
                </a:solidFill>
                <a:latin typeface="Century" pitchFamily="18" charset="0"/>
              </a:rPr>
              <a:t> and CSS Fundamentals</a:t>
            </a:r>
          </a:p>
          <a:p>
            <a:pPr algn="ctr"/>
            <a:r>
              <a:rPr lang="en-US" sz="2000" baseline="0" dirty="0" smtClean="0">
                <a:solidFill>
                  <a:srgbClr val="FFC000"/>
                </a:solidFill>
                <a:latin typeface="Century" pitchFamily="18" charset="0"/>
              </a:rPr>
              <a:t>3</a:t>
            </a:r>
            <a:r>
              <a:rPr lang="en-US" sz="2000" baseline="30000" dirty="0" smtClean="0">
                <a:solidFill>
                  <a:srgbClr val="FFC000"/>
                </a:solidFill>
                <a:latin typeface="Century" pitchFamily="18" charset="0"/>
              </a:rPr>
              <a:t>rd</a:t>
            </a:r>
            <a:r>
              <a:rPr lang="en-US" sz="2000" baseline="0" dirty="0" smtClean="0">
                <a:solidFill>
                  <a:srgbClr val="FFC000"/>
                </a:solidFill>
                <a:latin typeface="Century" pitchFamily="18" charset="0"/>
              </a:rPr>
              <a:t> </a:t>
            </a:r>
            <a:r>
              <a:rPr lang="en-US" sz="2000" dirty="0" smtClean="0">
                <a:solidFill>
                  <a:srgbClr val="FFC000"/>
                </a:solidFill>
                <a:latin typeface="Century" pitchFamily="18" charset="0"/>
              </a:rPr>
              <a:t> EDITION</a:t>
            </a:r>
            <a:endParaRPr lang="en-US" sz="5400" dirty="0">
              <a:solidFill>
                <a:srgbClr val="FFC000"/>
              </a:solidFill>
              <a:latin typeface="Century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b="19636"/>
          <a:stretch>
            <a:fillRect/>
          </a:stretch>
        </p:blipFill>
        <p:spPr bwMode="auto">
          <a:xfrm>
            <a:off x="0" y="44196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4" cstate="print"/>
          <a:srcRect t="32070"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7C558-0F8B-4E07-BCCB-2567CC5F9D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171700" cy="5973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362700" cy="5973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AE3E3-8A0C-4A20-A102-34FA62980F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3058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219200"/>
            <a:ext cx="42672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19200"/>
            <a:ext cx="42672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2ABF6-D970-43F4-B15A-B9AA1A028C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10600" y="6400800"/>
            <a:ext cx="533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61E3E-49A9-4285-91D4-6B68188A41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19200"/>
            <a:ext cx="42672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19200"/>
            <a:ext cx="42672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C1110-DB47-4180-8A05-AE7A7B0017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9A715-42B4-4207-AED9-D152E80066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81B0A-852D-41B9-BE8C-67C9E60DE6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7290C-88D1-46E1-93B0-6F4558FE11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B9CFC-8DF4-4073-A96C-5871986C26C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2C824-A8E1-40C4-86F4-2D41FAC3BA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763000" y="0"/>
            <a:ext cx="381000" cy="6858000"/>
          </a:xfrm>
          <a:prstGeom prst="rect">
            <a:avLst/>
          </a:prstGeom>
          <a:gradFill flip="none" rotWithShape="1">
            <a:gsLst>
              <a:gs pos="0">
                <a:srgbClr val="FFCC00">
                  <a:tint val="66000"/>
                  <a:satMod val="160000"/>
                </a:srgbClr>
              </a:gs>
              <a:gs pos="50000">
                <a:srgbClr val="FFCC00">
                  <a:tint val="44500"/>
                  <a:satMod val="160000"/>
                </a:srgbClr>
              </a:gs>
              <a:gs pos="100000">
                <a:srgbClr val="FFCC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gradFill flip="none" rotWithShape="1">
            <a:gsLst>
              <a:gs pos="0">
                <a:srgbClr val="FFCC00">
                  <a:tint val="66000"/>
                  <a:satMod val="160000"/>
                </a:srgbClr>
              </a:gs>
              <a:gs pos="50000">
                <a:srgbClr val="FFCC00">
                  <a:tint val="44500"/>
                  <a:satMod val="160000"/>
                </a:srgbClr>
              </a:gs>
              <a:gs pos="100000">
                <a:srgbClr val="FFCC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143000"/>
            <a:ext cx="8686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3058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3D2ABF6-D970-43F4-B15A-B9AA1A028C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6683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6400800"/>
            <a:ext cx="8686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0409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Tutorial 5</a:t>
            </a:r>
            <a:br>
              <a:rPr lang="en-US" dirty="0" smtClean="0"/>
            </a:br>
            <a:r>
              <a:rPr lang="en-US" sz="4000" dirty="0" smtClean="0"/>
              <a:t>Working with the Box Model 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margin </a:t>
            </a:r>
            <a:r>
              <a:rPr lang="en-US" b="1" dirty="0"/>
              <a:t>properties </a:t>
            </a:r>
            <a:r>
              <a:rPr lang="en-US" dirty="0"/>
              <a:t>control </a:t>
            </a:r>
            <a:r>
              <a:rPr lang="en-US" dirty="0" smtClean="0"/>
              <a:t>the external white space, which is the white space outside the border.</a:t>
            </a:r>
            <a:endParaRPr lang="en-US" dirty="0"/>
          </a:p>
          <a:p>
            <a:r>
              <a:rPr lang="en-US" dirty="0" smtClean="0"/>
              <a:t>Every element has margins.</a:t>
            </a:r>
            <a:endParaRPr lang="en-US" dirty="0"/>
          </a:p>
          <a:p>
            <a:r>
              <a:rPr lang="en-US" dirty="0" smtClean="0"/>
              <a:t>The margin properties are often used to create a white space around images.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3979523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56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To set the margin space around an element, use: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margin: </a:t>
            </a:r>
            <a:r>
              <a:rPr lang="en-US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/>
              <a:t>To set the padding for each side individually, the following four properties can be used: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margin-top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margin-right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margin-bottom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margin-left</a:t>
            </a:r>
          </a:p>
          <a:p>
            <a:r>
              <a:rPr lang="en-US" dirty="0" smtClean="0"/>
              <a:t>The shorthand property can be used: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margin: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top right bottom left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i="1" dirty="0" smtClean="0">
                <a:solidFill>
                  <a:srgbClr val="0070C0"/>
                </a:solidFill>
              </a:rPr>
              <a:t/>
            </a:r>
            <a:br>
              <a:rPr lang="en-US" i="1" dirty="0" smtClean="0">
                <a:solidFill>
                  <a:srgbClr val="0070C0"/>
                </a:solidFill>
              </a:rPr>
            </a:br>
            <a:endParaRPr lang="en-US" i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New </a:t>
            </a:r>
            <a:r>
              <a:rPr lang="en-US" dirty="0" smtClean="0">
                <a:solidFill>
                  <a:srgbClr val="000000"/>
                </a:solidFill>
              </a:rPr>
              <a:t>Perspectives on Blended </a:t>
            </a:r>
            <a:r>
              <a:rPr lang="en-US" dirty="0">
                <a:solidFill>
                  <a:srgbClr val="000000"/>
                </a:solidFill>
              </a:rPr>
              <a:t>HTML and </a:t>
            </a:r>
            <a:r>
              <a:rPr lang="en-US" dirty="0" smtClean="0">
                <a:solidFill>
                  <a:srgbClr val="000000"/>
                </a:solidFill>
              </a:rPr>
              <a:t>CSS Fundamentals, </a:t>
            </a:r>
            <a:r>
              <a:rPr lang="en-US" dirty="0">
                <a:solidFill>
                  <a:srgbClr val="000000"/>
                </a:solidFill>
              </a:rPr>
              <a:t>3</a:t>
            </a:r>
            <a:r>
              <a:rPr lang="en-US" baseline="30000" dirty="0">
                <a:solidFill>
                  <a:srgbClr val="000000"/>
                </a:solidFill>
              </a:rPr>
              <a:t>rd</a:t>
            </a:r>
            <a:r>
              <a:rPr lang="en-US" dirty="0">
                <a:solidFill>
                  <a:srgbClr val="000000"/>
                </a:solidFill>
              </a:rPr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17330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padding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margin</a:t>
            </a:r>
            <a:r>
              <a:rPr lang="en-US" dirty="0" smtClean="0"/>
              <a:t> Shorthand 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New </a:t>
            </a:r>
            <a:r>
              <a:rPr lang="en-US" dirty="0" smtClean="0">
                <a:solidFill>
                  <a:srgbClr val="000000"/>
                </a:solidFill>
              </a:rPr>
              <a:t>Perspectives on Blended </a:t>
            </a:r>
            <a:r>
              <a:rPr lang="en-US" dirty="0">
                <a:solidFill>
                  <a:srgbClr val="000000"/>
                </a:solidFill>
              </a:rPr>
              <a:t>HTML and </a:t>
            </a:r>
            <a:r>
              <a:rPr lang="en-US" dirty="0" smtClean="0">
                <a:solidFill>
                  <a:srgbClr val="000000"/>
                </a:solidFill>
              </a:rPr>
              <a:t>CSS Fundamentals, </a:t>
            </a:r>
            <a:r>
              <a:rPr lang="en-US" dirty="0">
                <a:solidFill>
                  <a:srgbClr val="000000"/>
                </a:solidFill>
              </a:rPr>
              <a:t>3</a:t>
            </a:r>
            <a:r>
              <a:rPr lang="en-US" baseline="30000" dirty="0">
                <a:solidFill>
                  <a:srgbClr val="000000"/>
                </a:solidFill>
              </a:rPr>
              <a:t>rd</a:t>
            </a:r>
            <a:r>
              <a:rPr lang="en-US" dirty="0">
                <a:solidFill>
                  <a:srgbClr val="000000"/>
                </a:solidFill>
              </a:rPr>
              <a:t> Edition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10410"/>
          <a:stretch>
            <a:fillRect/>
          </a:stretch>
        </p:blipFill>
        <p:spPr bwMode="auto">
          <a:xfrm>
            <a:off x="609600" y="1622824"/>
            <a:ext cx="8001000" cy="17422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86863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padding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margin</a:t>
            </a:r>
            <a:r>
              <a:rPr lang="en-US" dirty="0" smtClean="0"/>
              <a:t> Shorthand 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New </a:t>
            </a:r>
            <a:r>
              <a:rPr lang="en-US" dirty="0" smtClean="0">
                <a:solidFill>
                  <a:srgbClr val="000000"/>
                </a:solidFill>
              </a:rPr>
              <a:t>Perspectives on Blended </a:t>
            </a:r>
            <a:r>
              <a:rPr lang="en-US" dirty="0">
                <a:solidFill>
                  <a:srgbClr val="000000"/>
                </a:solidFill>
              </a:rPr>
              <a:t>HTML and </a:t>
            </a:r>
            <a:r>
              <a:rPr lang="en-US" dirty="0" smtClean="0">
                <a:solidFill>
                  <a:srgbClr val="000000"/>
                </a:solidFill>
              </a:rPr>
              <a:t>CSS Fundamentals, </a:t>
            </a:r>
            <a:r>
              <a:rPr lang="en-US" dirty="0">
                <a:solidFill>
                  <a:srgbClr val="000000"/>
                </a:solidFill>
              </a:rPr>
              <a:t>3</a:t>
            </a:r>
            <a:r>
              <a:rPr lang="en-US" baseline="30000" dirty="0">
                <a:solidFill>
                  <a:srgbClr val="000000"/>
                </a:solidFill>
              </a:rPr>
              <a:t>rd</a:t>
            </a:r>
            <a:r>
              <a:rPr lang="en-US" dirty="0">
                <a:solidFill>
                  <a:srgbClr val="000000"/>
                </a:solidFill>
              </a:rPr>
              <a:t> Edition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6048"/>
          <a:stretch>
            <a:fillRect/>
          </a:stretch>
        </p:blipFill>
        <p:spPr bwMode="auto">
          <a:xfrm>
            <a:off x="2895600" y="3282036"/>
            <a:ext cx="5410200" cy="30860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28725"/>
            <a:ext cx="2257425" cy="2200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Bent Arrow 2"/>
          <p:cNvSpPr/>
          <p:nvPr/>
        </p:nvSpPr>
        <p:spPr>
          <a:xfrm rot="5400000">
            <a:off x="3276600" y="2188369"/>
            <a:ext cx="838200" cy="118586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939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border properties </a:t>
            </a:r>
            <a:r>
              <a:rPr lang="en-US" dirty="0" smtClean="0"/>
              <a:t>are used to place a decorative border around the contents and padding of an element.</a:t>
            </a:r>
          </a:p>
          <a:p>
            <a:r>
              <a:rPr lang="en-US" dirty="0" smtClean="0"/>
              <a:t>The border is located between the padding and the margin.</a:t>
            </a:r>
          </a:p>
          <a:p>
            <a:r>
              <a:rPr lang="en-US" dirty="0" smtClean="0"/>
              <a:t>You can change a border’s:</a:t>
            </a:r>
          </a:p>
          <a:p>
            <a:pPr lvl="1"/>
            <a:r>
              <a:rPr lang="en-US" dirty="0" smtClean="0"/>
              <a:t>style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idth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2706950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Border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9069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border-style</a:t>
            </a:r>
            <a:r>
              <a:rPr lang="en-US" dirty="0" smtClean="0"/>
              <a:t> value can be any one of the following:</a:t>
            </a:r>
            <a:br>
              <a:rPr lang="en-US" dirty="0" smtClean="0"/>
            </a:b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20409A"/>
                </a:solidFill>
              </a:rPr>
              <a:t>–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solid</a:t>
            </a:r>
            <a:r>
              <a:rPr lang="en-US" sz="2400" dirty="0" smtClean="0"/>
              <a:t>	 	</a:t>
            </a:r>
            <a:r>
              <a:rPr lang="en-US" sz="2400" dirty="0" smtClean="0">
                <a:solidFill>
                  <a:srgbClr val="20409A"/>
                </a:solidFill>
              </a:rPr>
              <a:t>–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400" dirty="0" smtClean="0"/>
              <a:t>	 </a:t>
            </a:r>
            <a:r>
              <a:rPr lang="en-US" sz="2400" dirty="0" smtClean="0">
                <a:solidFill>
                  <a:srgbClr val="20409A"/>
                </a:solidFill>
              </a:rPr>
              <a:t>–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dotted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20409A"/>
                </a:solidFill>
              </a:rPr>
              <a:t>–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dashed</a:t>
            </a: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20409A"/>
                </a:solidFill>
              </a:rPr>
              <a:t>–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groove</a:t>
            </a:r>
            <a:r>
              <a:rPr lang="en-US" sz="2400" dirty="0" smtClean="0"/>
              <a:t>	 </a:t>
            </a:r>
            <a:r>
              <a:rPr lang="en-US" sz="2400" dirty="0" smtClean="0">
                <a:solidFill>
                  <a:srgbClr val="20409A"/>
                </a:solidFill>
              </a:rPr>
              <a:t>–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ridge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20409A"/>
                </a:solidFill>
              </a:rPr>
              <a:t>–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inset</a:t>
            </a:r>
            <a:r>
              <a:rPr lang="en-US" sz="2400" dirty="0" smtClean="0"/>
              <a:t>	 	</a:t>
            </a:r>
            <a:r>
              <a:rPr lang="en-US" sz="2400" dirty="0" smtClean="0">
                <a:solidFill>
                  <a:srgbClr val="20409A"/>
                </a:solidFill>
              </a:rPr>
              <a:t>–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outset</a:t>
            </a:r>
            <a:r>
              <a:rPr lang="en-US" sz="2400" dirty="0" smtClean="0"/>
              <a:t>	 </a:t>
            </a:r>
            <a:r>
              <a:rPr lang="en-US" sz="2400" dirty="0" smtClean="0">
                <a:solidFill>
                  <a:srgbClr val="20409A"/>
                </a:solidFill>
              </a:rPr>
              <a:t>–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2400" dirty="0" smtClean="0"/>
              <a:t> (default)</a:t>
            </a:r>
          </a:p>
          <a:p>
            <a:r>
              <a:rPr lang="en-US" dirty="0" smtClean="0"/>
              <a:t>There are five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border-style</a:t>
            </a:r>
            <a:r>
              <a:rPr lang="en-US" dirty="0" smtClean="0"/>
              <a:t> properties: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border-top-style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border-right-style</a:t>
            </a:r>
            <a:endParaRPr lang="en-US" sz="2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border-bottom-style</a:t>
            </a:r>
            <a:endParaRPr lang="en-US" sz="2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border-left-style</a:t>
            </a:r>
            <a:endParaRPr lang="en-US" sz="2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border-style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(shorthand property)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1259270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Border 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Border thickness can be expressed using the keywords:</a:t>
            </a:r>
            <a:br>
              <a:rPr lang="en-US" dirty="0" smtClean="0"/>
            </a:br>
            <a:r>
              <a:rPr lang="en-US" dirty="0" smtClean="0">
                <a:solidFill>
                  <a:srgbClr val="20409A"/>
                </a:solidFill>
              </a:rPr>
              <a:t> </a:t>
            </a:r>
            <a:r>
              <a:rPr lang="en-US" sz="2400" dirty="0" smtClean="0">
                <a:solidFill>
                  <a:srgbClr val="20409A"/>
                </a:solidFill>
              </a:rPr>
              <a:t>–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thin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rgbClr val="20409A"/>
                </a:solidFill>
              </a:rPr>
              <a:t> –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medium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rgbClr val="20409A"/>
                </a:solidFill>
              </a:rPr>
              <a:t> –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thick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There are five 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border-width</a:t>
            </a:r>
            <a:r>
              <a:rPr lang="en-US" dirty="0" smtClean="0"/>
              <a:t> properties: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border-top-width</a:t>
            </a:r>
            <a:endParaRPr lang="en-US" sz="2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border-right-width</a:t>
            </a:r>
            <a:endParaRPr lang="en-US" sz="2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border-bottom-width</a:t>
            </a:r>
            <a:endParaRPr lang="en-US" sz="2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border-left-width</a:t>
            </a:r>
            <a:endParaRPr lang="en-US" sz="2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border-width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/>
              <a:t>(shorthand property)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11111" r="32680"/>
          <a:stretch>
            <a:fillRect/>
          </a:stretch>
        </p:blipFill>
        <p:spPr bwMode="auto">
          <a:xfrm>
            <a:off x="4419600" y="1676399"/>
            <a:ext cx="4114800" cy="19420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5864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Border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181600"/>
          </a:xfrm>
        </p:spPr>
        <p:txBody>
          <a:bodyPr/>
          <a:lstStyle/>
          <a:p>
            <a:r>
              <a:rPr lang="en-US" dirty="0" smtClean="0"/>
              <a:t>The border color can be a named color, a hex value, or an RGB value.</a:t>
            </a:r>
          </a:p>
          <a:p>
            <a:r>
              <a:rPr lang="en-US" dirty="0"/>
              <a:t>There are five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border-color</a:t>
            </a:r>
            <a:r>
              <a:rPr lang="en-US" dirty="0" smtClean="0"/>
              <a:t> </a:t>
            </a:r>
            <a:r>
              <a:rPr lang="en-US" dirty="0"/>
              <a:t>properties: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border-top-color</a:t>
            </a:r>
            <a:endParaRPr lang="en-US" sz="2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border-right-color</a:t>
            </a:r>
            <a:endParaRPr lang="en-US" sz="2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border-bottom-color</a:t>
            </a:r>
            <a:endParaRPr lang="en-US" sz="2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border-left-color</a:t>
            </a:r>
            <a:endParaRPr lang="en-US" sz="2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border-color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/>
              <a:t>(shorthand property)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l="16015" r="34160"/>
          <a:stretch>
            <a:fillRect/>
          </a:stretch>
        </p:blipFill>
        <p:spPr bwMode="auto">
          <a:xfrm>
            <a:off x="4809765" y="2776968"/>
            <a:ext cx="3904452" cy="11092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4311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Shorthand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4906963"/>
          </a:xfrm>
        </p:spPr>
        <p:txBody>
          <a:bodyPr/>
          <a:lstStyle/>
          <a:p>
            <a:r>
              <a:rPr lang="en-US" sz="2800" dirty="0" smtClean="0"/>
              <a:t>The following three properties change the border style, width, or color for all four borders: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order-color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order-style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border-width</a:t>
            </a:r>
          </a:p>
          <a:p>
            <a:r>
              <a:rPr lang="en-US" sz="2800" dirty="0"/>
              <a:t>The following </a:t>
            </a:r>
            <a:r>
              <a:rPr lang="en-US" sz="2800" dirty="0" smtClean="0"/>
              <a:t>four </a:t>
            </a:r>
            <a:r>
              <a:rPr lang="en-US" sz="2800" dirty="0"/>
              <a:t>properties change the border style, width, or color for </a:t>
            </a:r>
            <a:r>
              <a:rPr lang="en-US" sz="2800" dirty="0" smtClean="0"/>
              <a:t>an individual border:</a:t>
            </a:r>
            <a:endParaRPr lang="en-US" sz="2800" dirty="0"/>
          </a:p>
          <a:p>
            <a:pPr lvl="1"/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border-top</a:t>
            </a:r>
            <a:endParaRPr lang="en-US" sz="2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border-right</a:t>
            </a:r>
            <a:endParaRPr lang="en-US" sz="2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border-bottom</a:t>
            </a:r>
            <a:endParaRPr lang="en-US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border-left</a:t>
            </a:r>
            <a:endParaRPr lang="en-US" sz="2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2706950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Shorthand 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New </a:t>
            </a:r>
            <a:r>
              <a:rPr lang="en-US" dirty="0" smtClean="0">
                <a:solidFill>
                  <a:srgbClr val="000000"/>
                </a:solidFill>
              </a:rPr>
              <a:t>Perspectives on Blended </a:t>
            </a:r>
            <a:r>
              <a:rPr lang="en-US" dirty="0">
                <a:solidFill>
                  <a:srgbClr val="000000"/>
                </a:solidFill>
              </a:rPr>
              <a:t>HTML and </a:t>
            </a:r>
            <a:r>
              <a:rPr lang="en-US" dirty="0" smtClean="0">
                <a:solidFill>
                  <a:srgbClr val="000000"/>
                </a:solidFill>
              </a:rPr>
              <a:t>CSS Fundamentals, </a:t>
            </a:r>
            <a:r>
              <a:rPr lang="en-US" dirty="0">
                <a:solidFill>
                  <a:srgbClr val="000000"/>
                </a:solidFill>
              </a:rPr>
              <a:t>3</a:t>
            </a:r>
            <a:r>
              <a:rPr lang="en-US" baseline="30000" dirty="0">
                <a:solidFill>
                  <a:srgbClr val="000000"/>
                </a:solidFill>
              </a:rPr>
              <a:t>rd</a:t>
            </a:r>
            <a:r>
              <a:rPr lang="en-US" dirty="0">
                <a:solidFill>
                  <a:srgbClr val="000000"/>
                </a:solidFill>
              </a:rPr>
              <a:t> Edition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 l="19216"/>
          <a:stretch>
            <a:fillRect/>
          </a:stretch>
        </p:blipFill>
        <p:spPr bwMode="auto">
          <a:xfrm>
            <a:off x="596675" y="1524000"/>
            <a:ext cx="7949491" cy="2285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 l="13220"/>
          <a:stretch>
            <a:fillRect/>
          </a:stretch>
        </p:blipFill>
        <p:spPr bwMode="auto">
          <a:xfrm>
            <a:off x="2710290" y="4038600"/>
            <a:ext cx="5828854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Bent Arrow 5"/>
          <p:cNvSpPr/>
          <p:nvPr/>
        </p:nvSpPr>
        <p:spPr>
          <a:xfrm flipV="1">
            <a:off x="1600200" y="3962400"/>
            <a:ext cx="990600" cy="1066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936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5.1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box model</a:t>
            </a:r>
          </a:p>
          <a:p>
            <a:r>
              <a:rPr lang="en-US" dirty="0" smtClean="0"/>
              <a:t>Create padding, margins, and borders</a:t>
            </a:r>
          </a:p>
          <a:p>
            <a:r>
              <a:rPr lang="en-US" dirty="0" smtClean="0"/>
              <a:t>Wrap text around an image</a:t>
            </a:r>
          </a:p>
          <a:p>
            <a:r>
              <a:rPr lang="en-US" dirty="0" smtClean="0"/>
              <a:t>Float a block-level element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73FC18-6033-4A94-A99D-D5574E817C55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property is used to position boxes on the page and to wrap content, such as text, around a box.</a:t>
            </a:r>
          </a:p>
          <a:p>
            <a:r>
              <a:rPr lang="en-US" dirty="0" smtClean="0"/>
              <a:t>To float an element, use the style: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float: </a:t>
            </a:r>
            <a:r>
              <a:rPr lang="en-US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/>
              <a:t>The position can have the following values: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left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right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none</a:t>
            </a:r>
            <a:endParaRPr lang="en-US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1259270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New </a:t>
            </a:r>
            <a:r>
              <a:rPr lang="en-US" dirty="0" smtClean="0">
                <a:solidFill>
                  <a:srgbClr val="000000"/>
                </a:solidFill>
              </a:rPr>
              <a:t>Perspectives on Blended </a:t>
            </a:r>
            <a:r>
              <a:rPr lang="en-US" dirty="0">
                <a:solidFill>
                  <a:srgbClr val="000000"/>
                </a:solidFill>
              </a:rPr>
              <a:t>HTML and </a:t>
            </a:r>
            <a:r>
              <a:rPr lang="en-US" dirty="0" smtClean="0">
                <a:solidFill>
                  <a:srgbClr val="000000"/>
                </a:solidFill>
              </a:rPr>
              <a:t>CSS Fundamentals, </a:t>
            </a:r>
            <a:r>
              <a:rPr lang="en-US" dirty="0">
                <a:solidFill>
                  <a:srgbClr val="000000"/>
                </a:solidFill>
              </a:rPr>
              <a:t>3</a:t>
            </a:r>
            <a:r>
              <a:rPr lang="en-US" baseline="30000" dirty="0">
                <a:solidFill>
                  <a:srgbClr val="000000"/>
                </a:solidFill>
              </a:rPr>
              <a:t>rd</a:t>
            </a:r>
            <a:r>
              <a:rPr lang="en-US" dirty="0">
                <a:solidFill>
                  <a:srgbClr val="000000"/>
                </a:solidFill>
              </a:rPr>
              <a:t> Edition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2628900" cy="981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 l="15238"/>
          <a:stretch>
            <a:fillRect/>
          </a:stretch>
        </p:blipFill>
        <p:spPr bwMode="auto">
          <a:xfrm>
            <a:off x="919340" y="2636125"/>
            <a:ext cx="7757936" cy="361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Bent Arrow 5"/>
          <p:cNvSpPr/>
          <p:nvPr/>
        </p:nvSpPr>
        <p:spPr>
          <a:xfrm rot="5400000">
            <a:off x="3918345" y="1256109"/>
            <a:ext cx="752473" cy="176450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6860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clear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490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clear</a:t>
            </a:r>
            <a:r>
              <a:rPr lang="en-US" dirty="0" smtClean="0"/>
              <a:t> property is used to position the content of an element below another element that has been floated.</a:t>
            </a:r>
          </a:p>
          <a:p>
            <a:r>
              <a:rPr lang="en-US" dirty="0" smtClean="0"/>
              <a:t>This is also called </a:t>
            </a:r>
            <a:r>
              <a:rPr lang="en-US" b="1" dirty="0" smtClean="0"/>
              <a:t>clearing past </a:t>
            </a:r>
            <a:r>
              <a:rPr lang="en-US" dirty="0" smtClean="0"/>
              <a:t>an element.</a:t>
            </a:r>
          </a:p>
          <a:p>
            <a:r>
              <a:rPr lang="en-US" dirty="0"/>
              <a:t>To </a:t>
            </a:r>
            <a:r>
              <a:rPr lang="en-US" dirty="0" smtClean="0"/>
              <a:t>clear past </a:t>
            </a:r>
            <a:r>
              <a:rPr lang="en-US" dirty="0"/>
              <a:t>an element, use the style:</a:t>
            </a:r>
            <a:br>
              <a:rPr lang="en-US" dirty="0"/>
            </a:b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clear: </a:t>
            </a:r>
            <a:r>
              <a:rPr lang="en-US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/>
              <a:t>The position can have the following values: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left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right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both</a:t>
            </a:r>
            <a:endParaRPr lang="en-US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135864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clear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New </a:t>
            </a:r>
            <a:r>
              <a:rPr lang="en-US" dirty="0" smtClean="0">
                <a:solidFill>
                  <a:srgbClr val="000000"/>
                </a:solidFill>
              </a:rPr>
              <a:t>Perspectives on Blended </a:t>
            </a:r>
            <a:r>
              <a:rPr lang="en-US" dirty="0">
                <a:solidFill>
                  <a:srgbClr val="000000"/>
                </a:solidFill>
              </a:rPr>
              <a:t>HTML and </a:t>
            </a:r>
            <a:r>
              <a:rPr lang="en-US" dirty="0" smtClean="0">
                <a:solidFill>
                  <a:srgbClr val="000000"/>
                </a:solidFill>
              </a:rPr>
              <a:t>CSS Fundamentals, </a:t>
            </a:r>
            <a:r>
              <a:rPr lang="en-US" dirty="0">
                <a:solidFill>
                  <a:srgbClr val="000000"/>
                </a:solidFill>
              </a:rPr>
              <a:t>3</a:t>
            </a:r>
            <a:r>
              <a:rPr lang="en-US" baseline="30000" dirty="0">
                <a:solidFill>
                  <a:srgbClr val="000000"/>
                </a:solidFill>
              </a:rPr>
              <a:t>rd</a:t>
            </a:r>
            <a:r>
              <a:rPr lang="en-US" dirty="0">
                <a:solidFill>
                  <a:srgbClr val="000000"/>
                </a:solidFill>
              </a:rPr>
              <a:t> Edition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 l="11341" r="8891"/>
          <a:stretch>
            <a:fillRect/>
          </a:stretch>
        </p:blipFill>
        <p:spPr bwMode="auto">
          <a:xfrm>
            <a:off x="3733800" y="963862"/>
            <a:ext cx="5181600" cy="5545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4875" y="1400175"/>
            <a:ext cx="1228725" cy="628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1" y="2743201"/>
            <a:ext cx="3663806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own Arrow 6"/>
          <p:cNvSpPr/>
          <p:nvPr/>
        </p:nvSpPr>
        <p:spPr>
          <a:xfrm>
            <a:off x="1371600" y="220980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Bent Arrow 7"/>
          <p:cNvSpPr/>
          <p:nvPr/>
        </p:nvSpPr>
        <p:spPr>
          <a:xfrm flipV="1">
            <a:off x="1447799" y="4572000"/>
            <a:ext cx="959643" cy="685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9441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Background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background properties set the background effects for an element.</a:t>
            </a:r>
          </a:p>
          <a:p>
            <a:r>
              <a:rPr lang="en-US" dirty="0" smtClean="0"/>
              <a:t>The following properties can be used:</a:t>
            </a:r>
            <a:br>
              <a:rPr lang="en-US" dirty="0" smtClean="0"/>
            </a:br>
            <a:r>
              <a:rPr lang="en-US" sz="2400" dirty="0" smtClean="0">
                <a:solidFill>
                  <a:srgbClr val="20409A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background-image		</a:t>
            </a:r>
            <a:r>
              <a:rPr lang="en-US" sz="2400" dirty="0" smtClean="0">
                <a:solidFill>
                  <a:srgbClr val="20409A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background-color</a:t>
            </a:r>
            <a:b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solidFill>
                  <a:srgbClr val="20409A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background-position 	</a:t>
            </a:r>
            <a:r>
              <a:rPr lang="en-US" sz="2400" dirty="0" smtClean="0">
                <a:solidFill>
                  <a:srgbClr val="20409A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background-repeat</a:t>
            </a:r>
            <a:b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solidFill>
                  <a:srgbClr val="20409A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background-attachment	</a:t>
            </a:r>
            <a:r>
              <a:rPr lang="en-US" sz="2400" dirty="0" smtClean="0">
                <a:solidFill>
                  <a:srgbClr val="20409A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background</a:t>
            </a:r>
          </a:p>
          <a:p>
            <a:r>
              <a:rPr lang="en-US" dirty="0" smtClean="0"/>
              <a:t>For the last one, values must be listed in the following order: 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image color position repeat attachment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94311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background-image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background-image</a:t>
            </a:r>
            <a:r>
              <a:rPr lang="en-US" dirty="0" smtClean="0"/>
              <a:t> property is used to fill the background of an element with an image.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If this property is used with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en-US" dirty="0" smtClean="0"/>
              <a:t> element as a selector, and if the image is repeated both horizontally and vertically (the default), then the background image will repeat to occupy the entire Web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43200"/>
            <a:ext cx="5721927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06950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background-position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305800" cy="2895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background-position</a:t>
            </a:r>
            <a:r>
              <a:rPr lang="en-US" dirty="0" smtClean="0"/>
              <a:t> </a:t>
            </a:r>
            <a:r>
              <a:rPr lang="en-US" dirty="0"/>
              <a:t>property </a:t>
            </a:r>
            <a:r>
              <a:rPr lang="en-US" dirty="0" smtClean="0"/>
              <a:t>allows you to position a background image in different locations within its container element.</a:t>
            </a:r>
          </a:p>
          <a:p>
            <a:r>
              <a:rPr lang="en-US" dirty="0" smtClean="0"/>
              <a:t>The container element could be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/>
              <a:t>, or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footer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 l="17152"/>
          <a:stretch>
            <a:fillRect/>
          </a:stretch>
        </p:blipFill>
        <p:spPr bwMode="auto">
          <a:xfrm>
            <a:off x="1447800" y="4078972"/>
            <a:ext cx="6448425" cy="854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 l="17152"/>
          <a:stretch>
            <a:fillRect/>
          </a:stretch>
        </p:blipFill>
        <p:spPr bwMode="auto">
          <a:xfrm>
            <a:off x="1430326" y="5181601"/>
            <a:ext cx="6465899" cy="8967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59270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background-repeat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background-repeat</a:t>
            </a:r>
            <a:r>
              <a:rPr lang="en-US" dirty="0" smtClean="0"/>
              <a:t> property can be used to have copies of an image appear behind an element horizontally, vertically, or both.</a:t>
            </a:r>
          </a:p>
          <a:p>
            <a:r>
              <a:rPr lang="en-US" dirty="0" smtClean="0"/>
              <a:t>Repeating an image is known as </a:t>
            </a:r>
            <a:r>
              <a:rPr lang="en-US" b="1" dirty="0" smtClean="0"/>
              <a:t>tiling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 l="10597"/>
          <a:stretch>
            <a:fillRect/>
          </a:stretch>
        </p:blipFill>
        <p:spPr bwMode="auto">
          <a:xfrm>
            <a:off x="838200" y="4088299"/>
            <a:ext cx="7526327" cy="18158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5864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2237"/>
            <a:ext cx="8382000" cy="944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background-attachment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background-attachment</a:t>
            </a:r>
            <a:r>
              <a:rPr lang="en-US" dirty="0" smtClean="0"/>
              <a:t> property allows you to set the behavior of the background image with respect to scrolling.</a:t>
            </a:r>
          </a:p>
          <a:p>
            <a:r>
              <a:rPr lang="en-US" dirty="0" smtClean="0"/>
              <a:t>This property accepts two values: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croll</a:t>
            </a:r>
            <a:r>
              <a:rPr lang="en-US" dirty="0" smtClean="0"/>
              <a:t> (the default value) – image scrolls down the page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ixed</a:t>
            </a:r>
            <a:r>
              <a:rPr lang="en-US" dirty="0" smtClean="0"/>
              <a:t> – image stays in place and the text scrolls over the image as the user scrolls down the page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New </a:t>
            </a:r>
            <a:r>
              <a:rPr lang="en-US" dirty="0" smtClean="0">
                <a:solidFill>
                  <a:srgbClr val="000000"/>
                </a:solidFill>
              </a:rPr>
              <a:t>Perspectives on Blended </a:t>
            </a:r>
            <a:r>
              <a:rPr lang="en-US" dirty="0">
                <a:solidFill>
                  <a:srgbClr val="000000"/>
                </a:solidFill>
              </a:rPr>
              <a:t>HTML and </a:t>
            </a:r>
            <a:r>
              <a:rPr lang="en-US" dirty="0" smtClean="0">
                <a:solidFill>
                  <a:srgbClr val="000000"/>
                </a:solidFill>
              </a:rPr>
              <a:t>CSS Fundamentals, </a:t>
            </a:r>
            <a:r>
              <a:rPr lang="en-US" dirty="0">
                <a:solidFill>
                  <a:srgbClr val="000000"/>
                </a:solidFill>
              </a:rPr>
              <a:t>3</a:t>
            </a:r>
            <a:r>
              <a:rPr lang="en-US" baseline="30000" dirty="0">
                <a:solidFill>
                  <a:srgbClr val="000000"/>
                </a:solidFill>
              </a:rPr>
              <a:t>rd</a:t>
            </a:r>
            <a:r>
              <a:rPr lang="en-US" dirty="0">
                <a:solidFill>
                  <a:srgbClr val="000000"/>
                </a:solidFill>
              </a:rPr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352371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9445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background</a:t>
            </a:r>
            <a:r>
              <a:rPr lang="en-US" b="0" dirty="0" smtClean="0"/>
              <a:t> </a:t>
            </a:r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 l="13454" r="15534"/>
          <a:stretch>
            <a:fillRect/>
          </a:stretch>
        </p:blipFill>
        <p:spPr bwMode="auto">
          <a:xfrm>
            <a:off x="658611" y="1524000"/>
            <a:ext cx="6599696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 l="9289"/>
          <a:stretch>
            <a:fillRect/>
          </a:stretch>
        </p:blipFill>
        <p:spPr bwMode="auto">
          <a:xfrm>
            <a:off x="1828800" y="3225546"/>
            <a:ext cx="6791325" cy="26683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Bent Arrow 5"/>
          <p:cNvSpPr/>
          <p:nvPr/>
        </p:nvSpPr>
        <p:spPr>
          <a:xfrm flipV="1">
            <a:off x="1066800" y="3276600"/>
            <a:ext cx="685800" cy="1447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31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5.2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background properties</a:t>
            </a:r>
          </a:p>
          <a:p>
            <a:r>
              <a:rPr lang="en-US" dirty="0" smtClean="0"/>
              <a:t>Create a background image for a list</a:t>
            </a:r>
          </a:p>
          <a:p>
            <a:r>
              <a:rPr lang="en-US" dirty="0" smtClean="0"/>
              <a:t>Create an external style sheet</a:t>
            </a:r>
          </a:p>
          <a:p>
            <a:r>
              <a:rPr lang="en-US" dirty="0" smtClean="0"/>
              <a:t>Link to an external style sheet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73FC18-6033-4A94-A99D-D5574E817C55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4288737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9445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background</a:t>
            </a:r>
            <a:r>
              <a:rPr lang="en-US" b="0" dirty="0" smtClean="0"/>
              <a:t> </a:t>
            </a:r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sp>
        <p:nvSpPr>
          <p:cNvPr id="6" name="Bent Arrow 5"/>
          <p:cNvSpPr/>
          <p:nvPr/>
        </p:nvSpPr>
        <p:spPr>
          <a:xfrm flipV="1">
            <a:off x="3629025" y="4267200"/>
            <a:ext cx="685800" cy="838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3867150" cy="282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 l="6770"/>
          <a:stretch>
            <a:fillRect/>
          </a:stretch>
        </p:blipFill>
        <p:spPr bwMode="auto">
          <a:xfrm>
            <a:off x="4369469" y="1828800"/>
            <a:ext cx="4492808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20374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a Background Image for List Items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4724400" cy="23844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 l="12565"/>
          <a:stretch>
            <a:fillRect/>
          </a:stretch>
        </p:blipFill>
        <p:spPr bwMode="auto">
          <a:xfrm>
            <a:off x="1295400" y="3677625"/>
            <a:ext cx="7353300" cy="26539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590800"/>
            <a:ext cx="1785937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069507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Style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term </a:t>
            </a:r>
            <a:r>
              <a:rPr lang="en-US" b="1" dirty="0" smtClean="0"/>
              <a:t>cascading</a:t>
            </a:r>
            <a:r>
              <a:rPr lang="en-US" dirty="0" smtClean="0"/>
              <a:t> in CSS refers to the methods used to determine which style rules apply if more than one rule styles the same element.</a:t>
            </a:r>
            <a:endParaRPr lang="en-US" dirty="0"/>
          </a:p>
          <a:p>
            <a:r>
              <a:rPr lang="en-US" b="1" dirty="0" smtClean="0"/>
              <a:t>Style precedence</a:t>
            </a:r>
            <a:r>
              <a:rPr lang="en-US" dirty="0" smtClean="0"/>
              <a:t> determines which styles have priority.</a:t>
            </a:r>
          </a:p>
          <a:p>
            <a:r>
              <a:rPr lang="en-US" dirty="0" smtClean="0"/>
              <a:t>There are five possible sources for styles.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1259270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Style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order of precedence (from highest precedence to lowest) is as follows: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User-defined styles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Inline styles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Embedded style sheet styles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External style sheet styles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browser’s style sheet (the browser’s default styles)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1028541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External Style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 new file for the external style sheet.</a:t>
            </a:r>
          </a:p>
          <a:p>
            <a:r>
              <a:rPr lang="en-US" dirty="0" smtClean="0"/>
              <a:t>Include a CSS comment.</a:t>
            </a:r>
          </a:p>
          <a:p>
            <a:r>
              <a:rPr lang="en-US" dirty="0" smtClean="0"/>
              <a:t>Cut the CSS styles from the embedded style sheet and paste the code into the CSS file.</a:t>
            </a:r>
          </a:p>
          <a:p>
            <a:r>
              <a:rPr lang="en-US" dirty="0" smtClean="0"/>
              <a:t>In the head section of the HTML file, enter code to link to the external CSS: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&lt;link rel="stylesheet" href="</a:t>
            </a:r>
            <a:r>
              <a:rPr lang="en-US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filename.css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 type="text/css" /&gt;</a:t>
            </a:r>
            <a:b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/>
              <a:t>where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filename.css</a:t>
            </a:r>
            <a:r>
              <a:rPr lang="en-US" dirty="0" smtClean="0"/>
              <a:t> is the name of the external style sheet file.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9431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CSS </a:t>
            </a:r>
            <a:r>
              <a:rPr lang="en-US" b="1" dirty="0" smtClean="0"/>
              <a:t>box model </a:t>
            </a:r>
            <a:r>
              <a:rPr lang="en-US" dirty="0" smtClean="0"/>
              <a:t>describes the imaginary boxes that are formed around elements in a Web page.</a:t>
            </a:r>
          </a:p>
          <a:p>
            <a:r>
              <a:rPr lang="en-US" dirty="0" smtClean="0"/>
              <a:t>The box model consists of four parts: a content area, padding, borders, and margins.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content area </a:t>
            </a:r>
            <a:r>
              <a:rPr lang="en-US" dirty="0" smtClean="0"/>
              <a:t>is the area that contains the box content: text or an image.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box properties </a:t>
            </a:r>
            <a:r>
              <a:rPr lang="en-US" dirty="0" smtClean="0"/>
              <a:t>are used to add white space and a border around the content.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3051311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Box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New </a:t>
            </a:r>
            <a:r>
              <a:rPr lang="en-US" dirty="0" smtClean="0">
                <a:solidFill>
                  <a:srgbClr val="000000"/>
                </a:solidFill>
              </a:rPr>
              <a:t>Perspectives on Blended </a:t>
            </a:r>
            <a:r>
              <a:rPr lang="en-US" dirty="0">
                <a:solidFill>
                  <a:srgbClr val="000000"/>
                </a:solidFill>
              </a:rPr>
              <a:t>HTML and </a:t>
            </a:r>
            <a:r>
              <a:rPr lang="en-US" dirty="0" smtClean="0">
                <a:solidFill>
                  <a:srgbClr val="000000"/>
                </a:solidFill>
              </a:rPr>
              <a:t>CSS Fundamentals, </a:t>
            </a:r>
            <a:r>
              <a:rPr lang="en-US" dirty="0">
                <a:solidFill>
                  <a:srgbClr val="000000"/>
                </a:solidFill>
              </a:rPr>
              <a:t>3</a:t>
            </a:r>
            <a:r>
              <a:rPr lang="en-US" baseline="30000" dirty="0">
                <a:solidFill>
                  <a:srgbClr val="000000"/>
                </a:solidFill>
              </a:rPr>
              <a:t>rd</a:t>
            </a:r>
            <a:r>
              <a:rPr lang="en-US" dirty="0">
                <a:solidFill>
                  <a:srgbClr val="000000"/>
                </a:solidFill>
              </a:rPr>
              <a:t> Edition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1831" r="12449"/>
          <a:stretch>
            <a:fillRect/>
          </a:stretch>
        </p:blipFill>
        <p:spPr bwMode="auto">
          <a:xfrm>
            <a:off x="838199" y="1705032"/>
            <a:ext cx="7532807" cy="36289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0048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Box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three most commonly used CSS box properties are: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padding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border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margin</a:t>
            </a:r>
          </a:p>
          <a:p>
            <a:r>
              <a:rPr lang="en-US" dirty="0" smtClean="0"/>
              <a:t>The other two properties are: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width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length</a:t>
            </a:r>
            <a:endParaRPr lang="en-US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243718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Padding is the internal white space that surrounds the contents of an element.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padding properties </a:t>
            </a:r>
            <a:r>
              <a:rPr lang="en-US" dirty="0" smtClean="0"/>
              <a:t>control this internal white space.</a:t>
            </a:r>
          </a:p>
          <a:p>
            <a:r>
              <a:rPr lang="en-US" dirty="0" smtClean="0"/>
              <a:t>By default, the content of an element does not have padding.</a:t>
            </a:r>
          </a:p>
          <a:p>
            <a:r>
              <a:rPr lang="en-US" dirty="0" smtClean="0"/>
              <a:t>All major Web browsers add varying amounts of padding by default.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2861804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181599"/>
          </a:xfrm>
        </p:spPr>
        <p:txBody>
          <a:bodyPr/>
          <a:lstStyle/>
          <a:p>
            <a:r>
              <a:rPr lang="en-US" dirty="0" smtClean="0"/>
              <a:t>To set the padding within an element, use: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padding: </a:t>
            </a:r>
            <a:r>
              <a:rPr lang="en-US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/>
              <a:t>To set the padding for each side individually, the following four properties can be used: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adding-top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adding-right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adding-bottom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padding-left</a:t>
            </a:r>
          </a:p>
          <a:p>
            <a:r>
              <a:rPr lang="en-US" dirty="0" smtClean="0"/>
              <a:t>The shorthand property can be used: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adding: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top right bottom left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i="1" dirty="0" smtClean="0">
                <a:solidFill>
                  <a:srgbClr val="0070C0"/>
                </a:solidFill>
              </a:rPr>
              <a:t/>
            </a:r>
            <a:br>
              <a:rPr lang="en-US" i="1" dirty="0" smtClean="0">
                <a:solidFill>
                  <a:srgbClr val="0070C0"/>
                </a:solidFill>
              </a:rPr>
            </a:br>
            <a:endParaRPr lang="en-US" i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New </a:t>
            </a:r>
            <a:r>
              <a:rPr lang="en-US" dirty="0" smtClean="0">
                <a:solidFill>
                  <a:srgbClr val="000000"/>
                </a:solidFill>
              </a:rPr>
              <a:t>Perspectives on Blended </a:t>
            </a:r>
            <a:r>
              <a:rPr lang="en-US" dirty="0">
                <a:solidFill>
                  <a:srgbClr val="000000"/>
                </a:solidFill>
              </a:rPr>
              <a:t>HTML and </a:t>
            </a:r>
            <a:r>
              <a:rPr lang="en-US" dirty="0" smtClean="0">
                <a:solidFill>
                  <a:srgbClr val="000000"/>
                </a:solidFill>
              </a:rPr>
              <a:t>CSS Fundamentals, </a:t>
            </a:r>
            <a:r>
              <a:rPr lang="en-US" dirty="0">
                <a:solidFill>
                  <a:srgbClr val="000000"/>
                </a:solidFill>
              </a:rPr>
              <a:t>3</a:t>
            </a:r>
            <a:r>
              <a:rPr lang="en-US" baseline="30000" dirty="0">
                <a:solidFill>
                  <a:srgbClr val="000000"/>
                </a:solidFill>
              </a:rPr>
              <a:t>rd</a:t>
            </a:r>
            <a:r>
              <a:rPr lang="en-US" dirty="0">
                <a:solidFill>
                  <a:srgbClr val="000000"/>
                </a:solidFill>
              </a:rPr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330803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and Margin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305800" cy="4876800"/>
          </a:xfrm>
        </p:spPr>
        <p:txBody>
          <a:bodyPr/>
          <a:lstStyle/>
          <a:p>
            <a:r>
              <a:rPr lang="en-US" dirty="0" smtClean="0"/>
              <a:t>Values for both the padding and the margin properties can be expressed using:</a:t>
            </a:r>
          </a:p>
          <a:p>
            <a:pPr lvl="1"/>
            <a:r>
              <a:rPr lang="en-US" dirty="0" smtClean="0"/>
              <a:t>em (em values)</a:t>
            </a:r>
          </a:p>
          <a:p>
            <a:pPr lvl="1"/>
            <a:r>
              <a:rPr lang="en-US" dirty="0" smtClean="0"/>
              <a:t>px (pixels)</a:t>
            </a:r>
          </a:p>
          <a:p>
            <a:pPr lvl="1"/>
            <a:r>
              <a:rPr lang="en-US" dirty="0" smtClean="0"/>
              <a:t>mm (millimeters)</a:t>
            </a:r>
          </a:p>
          <a:p>
            <a:pPr lvl="1"/>
            <a:r>
              <a:rPr lang="en-US" dirty="0" smtClean="0"/>
              <a:t>cm (centimeters)</a:t>
            </a:r>
          </a:p>
          <a:p>
            <a:pPr lvl="1"/>
            <a:r>
              <a:rPr lang="en-US" dirty="0" smtClean="0"/>
              <a:t>in (inches)</a:t>
            </a:r>
          </a:p>
          <a:p>
            <a:pPr lvl="1"/>
            <a:r>
              <a:rPr lang="en-US" dirty="0" smtClean="0"/>
              <a:t>% (percentage of the container element)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New </a:t>
            </a:r>
            <a:r>
              <a:rPr lang="en-US" dirty="0" smtClean="0">
                <a:solidFill>
                  <a:srgbClr val="000000"/>
                </a:solidFill>
              </a:rPr>
              <a:t>Perspectives on Blended </a:t>
            </a:r>
            <a:r>
              <a:rPr lang="en-US" dirty="0">
                <a:solidFill>
                  <a:srgbClr val="000000"/>
                </a:solidFill>
              </a:rPr>
              <a:t>HTML and </a:t>
            </a:r>
            <a:r>
              <a:rPr lang="en-US" dirty="0" smtClean="0">
                <a:solidFill>
                  <a:srgbClr val="000000"/>
                </a:solidFill>
              </a:rPr>
              <a:t>CSS Fundamentals, </a:t>
            </a:r>
            <a:r>
              <a:rPr lang="en-US" dirty="0">
                <a:solidFill>
                  <a:srgbClr val="000000"/>
                </a:solidFill>
              </a:rPr>
              <a:t>3</a:t>
            </a:r>
            <a:r>
              <a:rPr lang="en-US" baseline="30000" dirty="0">
                <a:solidFill>
                  <a:srgbClr val="000000"/>
                </a:solidFill>
              </a:rPr>
              <a:t>rd</a:t>
            </a:r>
            <a:r>
              <a:rPr lang="en-US" dirty="0">
                <a:solidFill>
                  <a:srgbClr val="000000"/>
                </a:solidFill>
              </a:rPr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183244233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Tutorial_11</Template>
  <TotalTime>8671</TotalTime>
  <Words>1420</Words>
  <Application>Microsoft Office PowerPoint</Application>
  <PresentationFormat>On-screen Show (4:3)</PresentationFormat>
  <Paragraphs>260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2_Office Theme</vt:lpstr>
      <vt:lpstr>Tutorial 5 Working with the Box Model </vt:lpstr>
      <vt:lpstr>Objectives 5.1</vt:lpstr>
      <vt:lpstr>Objectives 5.2</vt:lpstr>
      <vt:lpstr>The Box Model</vt:lpstr>
      <vt:lpstr>The Box Model</vt:lpstr>
      <vt:lpstr>The Box Properties</vt:lpstr>
      <vt:lpstr>Padding Properties</vt:lpstr>
      <vt:lpstr>Padding Properties</vt:lpstr>
      <vt:lpstr>Padding and Margin Properties</vt:lpstr>
      <vt:lpstr>Margin Properties</vt:lpstr>
      <vt:lpstr>Margin Properties</vt:lpstr>
      <vt:lpstr>Using the padding and margin Shorthand Properties</vt:lpstr>
      <vt:lpstr>Example of padding and margin Shorthand Properties</vt:lpstr>
      <vt:lpstr>Border Properties</vt:lpstr>
      <vt:lpstr>Setting Border Style</vt:lpstr>
      <vt:lpstr>Setting Border Width</vt:lpstr>
      <vt:lpstr>Setting Border Color</vt:lpstr>
      <vt:lpstr>Border Shorthand Properties</vt:lpstr>
      <vt:lpstr>Border Shorthand Properties</vt:lpstr>
      <vt:lpstr>The float property</vt:lpstr>
      <vt:lpstr>The float property</vt:lpstr>
      <vt:lpstr>The clear Property</vt:lpstr>
      <vt:lpstr>The clear Property</vt:lpstr>
      <vt:lpstr>The Background Properties</vt:lpstr>
      <vt:lpstr>The background-image Property</vt:lpstr>
      <vt:lpstr>The background-position Property</vt:lpstr>
      <vt:lpstr>The background-repeat Property</vt:lpstr>
      <vt:lpstr>The background-attachment Property</vt:lpstr>
      <vt:lpstr>The background Property</vt:lpstr>
      <vt:lpstr>The background Property</vt:lpstr>
      <vt:lpstr>Using a Background Image for List Items</vt:lpstr>
      <vt:lpstr>Resolving Style Conflicts</vt:lpstr>
      <vt:lpstr>Resolving Style Conflicts</vt:lpstr>
      <vt:lpstr>Creating an External Style Sheet</vt:lpstr>
    </vt:vector>
  </TitlesOfParts>
  <Company>UCF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 Authorized Customer</dc:creator>
  <cp:lastModifiedBy>Julia</cp:lastModifiedBy>
  <cp:revision>160</cp:revision>
  <dcterms:created xsi:type="dcterms:W3CDTF">2005-04-29T15:40:08Z</dcterms:created>
  <dcterms:modified xsi:type="dcterms:W3CDTF">2012-06-27T15:21:23Z</dcterms:modified>
</cp:coreProperties>
</file>