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307" autoAdjust="0"/>
    <p:restoredTop sz="94660"/>
  </p:normalViewPr>
  <p:slideViewPr>
    <p:cSldViewPr>
      <p:cViewPr varScale="1">
        <p:scale>
          <a:sx n="91" d="100"/>
          <a:sy n="91" d="100"/>
        </p:scale>
        <p:origin x="-198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FEE995E-3168-46D8-A6BB-2C1A795693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29807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9158406B-C1A4-48FC-9724-A663C1180C94}" type="slidenum">
              <a:rPr lang="en-US" sz="1200" b="0" smtClean="0">
                <a:latin typeface="Arial" charset="0"/>
              </a:rPr>
              <a:pPr eaLnBrk="1" hangingPunct="1"/>
              <a:t>1</a:t>
            </a:fld>
            <a:endParaRPr lang="en-US" sz="1200" b="0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3DA9ECD0-F244-42A1-8D23-D265C5131D5C}" type="slidenum">
              <a:rPr lang="en-US" sz="1200" b="0" smtClean="0">
                <a:latin typeface="Arial" charset="0"/>
              </a:rPr>
              <a:pPr eaLnBrk="1" hangingPunct="1"/>
              <a:t>2</a:t>
            </a:fld>
            <a:endParaRPr lang="en-US" sz="1200" b="0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228600"/>
            <a:ext cx="14478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7701" name="Title Placeholder 1"/>
          <p:cNvSpPr>
            <a:spLocks noGrp="1"/>
          </p:cNvSpPr>
          <p:nvPr>
            <p:ph type="ctrTitle"/>
          </p:nvPr>
        </p:nvSpPr>
        <p:spPr>
          <a:xfrm>
            <a:off x="0" y="914400"/>
            <a:ext cx="9144000" cy="1524000"/>
          </a:xfrm>
        </p:spPr>
        <p:txBody>
          <a:bodyPr/>
          <a:lstStyle>
            <a:lvl1pPr algn="ctr"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-24114" y="2281298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FFC000"/>
                </a:solidFill>
                <a:latin typeface="Century" pitchFamily="18" charset="0"/>
              </a:rPr>
              <a:t>Blended HTML</a:t>
            </a:r>
            <a:r>
              <a:rPr lang="en-US" sz="5400" baseline="0" dirty="0" smtClean="0">
                <a:solidFill>
                  <a:srgbClr val="FFC000"/>
                </a:solidFill>
                <a:latin typeface="Century" pitchFamily="18" charset="0"/>
              </a:rPr>
              <a:t> and CSS Fundamentals</a:t>
            </a:r>
          </a:p>
          <a:p>
            <a:pPr algn="ctr"/>
            <a:r>
              <a:rPr lang="en-US" sz="2000" baseline="0" dirty="0" smtClean="0">
                <a:solidFill>
                  <a:srgbClr val="FFC000"/>
                </a:solidFill>
                <a:latin typeface="Century" pitchFamily="18" charset="0"/>
              </a:rPr>
              <a:t>3</a:t>
            </a:r>
            <a:r>
              <a:rPr lang="en-US" sz="2000" baseline="30000" dirty="0" smtClean="0">
                <a:solidFill>
                  <a:srgbClr val="FFC000"/>
                </a:solidFill>
                <a:latin typeface="Century" pitchFamily="18" charset="0"/>
              </a:rPr>
              <a:t>rd</a:t>
            </a:r>
            <a:r>
              <a:rPr lang="en-US" sz="2000" baseline="0" dirty="0" smtClean="0">
                <a:solidFill>
                  <a:srgbClr val="FFC000"/>
                </a:solidFill>
                <a:latin typeface="Century" pitchFamily="18" charset="0"/>
              </a:rPr>
              <a:t> </a:t>
            </a:r>
            <a:r>
              <a:rPr lang="en-US" sz="2000" dirty="0" smtClean="0">
                <a:solidFill>
                  <a:srgbClr val="FFC000"/>
                </a:solidFill>
                <a:latin typeface="Century" pitchFamily="18" charset="0"/>
              </a:rPr>
              <a:t> EDITION</a:t>
            </a:r>
            <a:endParaRPr lang="en-US" sz="5400" dirty="0">
              <a:solidFill>
                <a:srgbClr val="FFC000"/>
              </a:solidFill>
              <a:latin typeface="Century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b="19636"/>
          <a:stretch>
            <a:fillRect/>
          </a:stretch>
        </p:blipFill>
        <p:spPr bwMode="auto">
          <a:xfrm>
            <a:off x="0" y="44196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4" cstate="print"/>
          <a:srcRect t="32070"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7C558-0F8B-4E07-BCCB-2567CC5F9D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171700" cy="5973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362700" cy="5973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AE3E3-8A0C-4A20-A102-34FA62980F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3058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219200"/>
            <a:ext cx="42672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19200"/>
            <a:ext cx="42672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2ABF6-D970-43F4-B15A-B9AA1A028C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10600" y="6400800"/>
            <a:ext cx="533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61E3E-49A9-4285-91D4-6B68188A41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19200"/>
            <a:ext cx="42672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19200"/>
            <a:ext cx="42672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C1110-DB47-4180-8A05-AE7A7B0017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9A715-42B4-4207-AED9-D152E80066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81B0A-852D-41B9-BE8C-67C9E60DE6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7290C-88D1-46E1-93B0-6F4558FE11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B9CFC-8DF4-4073-A96C-5871986C26C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2C824-A8E1-40C4-86F4-2D41FAC3BA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763000" y="0"/>
            <a:ext cx="381000" cy="6858000"/>
          </a:xfrm>
          <a:prstGeom prst="rect">
            <a:avLst/>
          </a:prstGeom>
          <a:gradFill flip="none" rotWithShape="1">
            <a:gsLst>
              <a:gs pos="0">
                <a:srgbClr val="FFCC00">
                  <a:tint val="66000"/>
                  <a:satMod val="160000"/>
                </a:srgbClr>
              </a:gs>
              <a:gs pos="50000">
                <a:srgbClr val="FFCC00">
                  <a:tint val="44500"/>
                  <a:satMod val="160000"/>
                </a:srgbClr>
              </a:gs>
              <a:gs pos="100000">
                <a:srgbClr val="FFCC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gradFill flip="none" rotWithShape="1">
            <a:gsLst>
              <a:gs pos="0">
                <a:srgbClr val="FFCC00">
                  <a:tint val="66000"/>
                  <a:satMod val="160000"/>
                </a:srgbClr>
              </a:gs>
              <a:gs pos="50000">
                <a:srgbClr val="FFCC00">
                  <a:tint val="44500"/>
                  <a:satMod val="160000"/>
                </a:srgbClr>
              </a:gs>
              <a:gs pos="100000">
                <a:srgbClr val="FFCC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143000"/>
            <a:ext cx="8686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3058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3D2ABF6-D970-43F4-B15A-B9AA1A028C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6683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6400800"/>
            <a:ext cx="8686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0409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ngage.com/contac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Tutorial 2</a:t>
            </a:r>
            <a:br>
              <a:rPr lang="en-US" dirty="0" smtClean="0"/>
            </a:br>
            <a:r>
              <a:rPr lang="en-US" sz="4000" dirty="0" smtClean="0"/>
              <a:t>Creating Links 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Anchor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9069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anchor element </a:t>
            </a:r>
            <a:r>
              <a:rPr lang="en-US" dirty="0" smtClean="0"/>
              <a:t>is used to create a link.</a:t>
            </a:r>
          </a:p>
          <a:p>
            <a:r>
              <a:rPr lang="en-US" dirty="0" smtClean="0"/>
              <a:t>The following code would create a link:</a:t>
            </a:r>
            <a:br>
              <a:rPr lang="en-US" dirty="0" smtClean="0"/>
            </a:br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&lt;a href = "http://www.google.com/"  </a:t>
            </a:r>
            <a:b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 = "Google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Search</a:t>
            </a:r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Engine"&gt; Search Google&lt;/a&gt;</a:t>
            </a:r>
            <a:r>
              <a:rPr lang="en-US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Format for creating a link: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19600"/>
            <a:ext cx="5963115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431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to an External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link to a page at a different Web site, you must include the complete URL </a:t>
            </a:r>
            <a:r>
              <a:rPr lang="en-US" dirty="0" smtClean="0"/>
              <a:t>of the </a:t>
            </a:r>
            <a:r>
              <a:rPr lang="en-US" dirty="0"/>
              <a:t>Web page as the value for the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 smtClean="0"/>
              <a:t> attribute.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5159"/>
          <a:stretch>
            <a:fillRect/>
          </a:stretch>
        </p:blipFill>
        <p:spPr bwMode="auto">
          <a:xfrm>
            <a:off x="838200" y="2921402"/>
            <a:ext cx="7472362" cy="16117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5038725"/>
            <a:ext cx="4324350" cy="1285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own Arrow 5"/>
          <p:cNvSpPr/>
          <p:nvPr/>
        </p:nvSpPr>
        <p:spPr>
          <a:xfrm>
            <a:off x="4419601" y="4648200"/>
            <a:ext cx="304799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6950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to Non-HTML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HTML code for a link to a file (PDF, for example) does not use the http:// protocol:</a:t>
            </a:r>
            <a:br>
              <a:rPr lang="en-US" dirty="0" smtClean="0"/>
            </a:br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&lt;a href = "australia.pdf" title = "Australia Presentation"&gt;Australia Presentation PDF file&lt;/a&gt;</a:t>
            </a:r>
            <a:endParaRPr lang="en-US" sz="28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10000"/>
            <a:ext cx="5676900" cy="1362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59270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Email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06963"/>
          </a:xfrm>
        </p:spPr>
        <p:txBody>
          <a:bodyPr/>
          <a:lstStyle/>
          <a:p>
            <a:r>
              <a:rPr lang="en-US" dirty="0" smtClean="0"/>
              <a:t>An email link is created by using the mailto: protocol:</a:t>
            </a:r>
            <a:br>
              <a:rPr lang="en-US" dirty="0" smtClean="0"/>
            </a:b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&lt;a href = "mailto:</a:t>
            </a:r>
            <a:r>
              <a:rPr lang="en-US" sz="24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addressname@domainname.suffix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"&gt;</a:t>
            </a:r>
            <a:b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linktext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19475"/>
            <a:ext cx="5514975" cy="6866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4800600"/>
            <a:ext cx="5676900" cy="1457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own Arrow 5"/>
          <p:cNvSpPr/>
          <p:nvPr/>
        </p:nvSpPr>
        <p:spPr>
          <a:xfrm>
            <a:off x="4267200" y="41910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586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Link to a Specific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053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HTML5 has a new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&lt;section&gt;</a:t>
            </a:r>
            <a:r>
              <a:rPr lang="en-US" dirty="0" smtClean="0"/>
              <a:t> tag used to identify content that belongs together as one section of information.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b="1" dirty="0" smtClean="0"/>
              <a:t> attribute</a:t>
            </a:r>
            <a:r>
              <a:rPr lang="en-US" dirty="0" smtClean="0"/>
              <a:t> is used to identify a section by assigning it a unique name.</a:t>
            </a:r>
          </a:p>
          <a:p>
            <a:r>
              <a:rPr lang="en-US" dirty="0" smtClean="0"/>
              <a:t>Links to sections are known as </a:t>
            </a:r>
            <a:r>
              <a:rPr lang="en-US" b="1" dirty="0" smtClean="0"/>
              <a:t>anchor links</a:t>
            </a:r>
            <a:r>
              <a:rPr lang="en-US" dirty="0" smtClean="0"/>
              <a:t> or </a:t>
            </a:r>
            <a:r>
              <a:rPr lang="en-US" b="1" dirty="0" smtClean="0"/>
              <a:t>bookmark links</a:t>
            </a:r>
            <a:r>
              <a:rPr lang="en-US" dirty="0" smtClean="0"/>
              <a:t>.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Section: </a:t>
            </a:r>
            <a:r>
              <a:rPr lang="en-US" sz="2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&lt;section id = "</a:t>
            </a:r>
            <a:r>
              <a:rPr lang="en-US" sz="26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idvalue</a:t>
            </a:r>
            <a:r>
              <a:rPr lang="en-US" sz="2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"&gt; </a:t>
            </a:r>
            <a:r>
              <a:rPr lang="en-US" sz="26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content</a:t>
            </a:r>
            <a:r>
              <a:rPr lang="en-US" sz="2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&lt;/section&gt;</a:t>
            </a:r>
          </a:p>
          <a:p>
            <a:r>
              <a:rPr lang="en-US" dirty="0" smtClean="0"/>
              <a:t>Link: </a:t>
            </a:r>
            <a:r>
              <a:rPr lang="en-US" sz="2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&lt;a href = "#</a:t>
            </a:r>
            <a:r>
              <a:rPr lang="en-US" sz="26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idname</a:t>
            </a:r>
            <a:r>
              <a:rPr lang="en-US" sz="2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sz="26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linktext</a:t>
            </a:r>
            <a:r>
              <a:rPr lang="en-US" sz="2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&lt;/a&gt;</a:t>
            </a:r>
            <a:endParaRPr lang="en-US" sz="2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="" xmlns:p14="http://schemas.microsoft.com/office/powerpoint/2010/main" val="94311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 l="13408"/>
          <a:stretch>
            <a:fillRect/>
          </a:stretch>
        </p:blipFill>
        <p:spPr bwMode="auto">
          <a:xfrm>
            <a:off x="523325" y="1423022"/>
            <a:ext cx="6753775" cy="116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 l="13408" r="9497"/>
          <a:stretch>
            <a:fillRect/>
          </a:stretch>
        </p:blipFill>
        <p:spPr bwMode="auto">
          <a:xfrm>
            <a:off x="533400" y="3048000"/>
            <a:ext cx="6749534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648200"/>
            <a:ext cx="7277100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Bent Arrow 5"/>
          <p:cNvSpPr/>
          <p:nvPr/>
        </p:nvSpPr>
        <p:spPr>
          <a:xfrm rot="5400000">
            <a:off x="7620000" y="3886200"/>
            <a:ext cx="533400" cy="533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944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Link to a Specific Section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6950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Navigation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4810125" cy="1466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 l="11220" b="20991"/>
          <a:stretch>
            <a:fillRect/>
          </a:stretch>
        </p:blipFill>
        <p:spPr bwMode="auto">
          <a:xfrm>
            <a:off x="1066800" y="3057525"/>
            <a:ext cx="6452561" cy="31826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50294"/>
            <a:ext cx="560387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59270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7"/>
            <a:ext cx="8305800" cy="944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Linking to Another Web Page on the Same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800600"/>
          </a:xfrm>
        </p:spPr>
        <p:txBody>
          <a:bodyPr/>
          <a:lstStyle/>
          <a:p>
            <a:r>
              <a:rPr lang="en-US" b="1" dirty="0" smtClean="0"/>
              <a:t>Local link </a:t>
            </a:r>
            <a:r>
              <a:rPr lang="en-US" dirty="0" smtClean="0"/>
              <a:t>– points to a Web page on the same site</a:t>
            </a:r>
          </a:p>
          <a:p>
            <a:r>
              <a:rPr lang="en-US" b="1" dirty="0" smtClean="0"/>
              <a:t>External link </a:t>
            </a:r>
            <a:r>
              <a:rPr lang="en-US" dirty="0" smtClean="0"/>
              <a:t>– points to a Web page on a different Web server</a:t>
            </a:r>
          </a:p>
          <a:p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&lt;a href = "</a:t>
            </a:r>
            <a:r>
              <a:rPr lang="en-US" sz="2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sz="2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linktext</a:t>
            </a:r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&lt;/a&gt;</a:t>
            </a:r>
          </a:p>
          <a:p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&lt;a href = "cities.htm"&gt;Cities Information&lt;/a&gt;</a:t>
            </a:r>
          </a:p>
          <a:p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&lt;a href = "locations/cities.htm"&gt; Cities Information&lt;/a&gt;</a:t>
            </a:r>
            <a:endParaRPr lang="en-US" sz="28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="" xmlns:p14="http://schemas.microsoft.com/office/powerpoint/2010/main" val="135864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7"/>
            <a:ext cx="8305800" cy="944563"/>
          </a:xfrm>
        </p:spPr>
        <p:txBody>
          <a:bodyPr>
            <a:normAutofit fontScale="90000"/>
          </a:bodyPr>
          <a:lstStyle/>
          <a:p>
            <a:r>
              <a:rPr lang="en-US" dirty="0"/>
              <a:t>Linking to </a:t>
            </a:r>
            <a:r>
              <a:rPr lang="en-US" dirty="0" smtClean="0"/>
              <a:t>a Section on Another </a:t>
            </a:r>
            <a:r>
              <a:rPr lang="en-US" dirty="0"/>
              <a:t>Web Page on the Same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305800" cy="4906963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&lt;a href = </a:t>
            </a:r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section_id</a:t>
            </a:r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"&gt; </a:t>
            </a:r>
            <a:r>
              <a:rPr lang="en-US" sz="2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linktext</a:t>
            </a:r>
            <a:r>
              <a:rPr lang="en-US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&lt;/a</a:t>
            </a:r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 l="12355"/>
          <a:stretch>
            <a:fillRect/>
          </a:stretch>
        </p:blipFill>
        <p:spPr bwMode="auto">
          <a:xfrm>
            <a:off x="457014" y="2282746"/>
            <a:ext cx="7477311" cy="22892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4810125"/>
            <a:ext cx="5648325" cy="1514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Bent Arrow 5"/>
          <p:cNvSpPr/>
          <p:nvPr/>
        </p:nvSpPr>
        <p:spPr>
          <a:xfrm flipV="1">
            <a:off x="2057400" y="4805363"/>
            <a:ext cx="685800" cy="75723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311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Images as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4906963"/>
          </a:xfrm>
        </p:spPr>
        <p:txBody>
          <a:bodyPr/>
          <a:lstStyle/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href = "</a:t>
            </a:r>
            <a:r>
              <a:rPr lang="en-US" sz="20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"&gt; </a:t>
            </a:r>
            <a:r>
              <a:rPr lang="de-DE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img src = 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20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imagename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br>
              <a:rPr lang="de-DE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alt </a:t>
            </a:r>
            <a:r>
              <a:rPr lang="de-DE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20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alternatetext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 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titlevalue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 </a:t>
            </a:r>
            <a:b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width 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widthvalue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height = 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heightvalue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"&gt;&lt;/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 l="13445" r="13950"/>
          <a:stretch>
            <a:fillRect/>
          </a:stretch>
        </p:blipFill>
        <p:spPr bwMode="auto">
          <a:xfrm>
            <a:off x="533399" y="2286000"/>
            <a:ext cx="6579473" cy="12191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 l="13146" b="20939"/>
          <a:stretch>
            <a:fillRect/>
          </a:stretch>
        </p:blipFill>
        <p:spPr bwMode="auto">
          <a:xfrm>
            <a:off x="2241901" y="3624792"/>
            <a:ext cx="6374809" cy="2623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Bent Arrow 7"/>
          <p:cNvSpPr/>
          <p:nvPr/>
        </p:nvSpPr>
        <p:spPr>
          <a:xfrm flipV="1">
            <a:off x="1371600" y="3738563"/>
            <a:ext cx="685800" cy="75723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695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2.1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 link to another </a:t>
            </a:r>
            <a:r>
              <a:rPr lang="en-US" dirty="0" smtClean="0"/>
              <a:t>Web site </a:t>
            </a:r>
            <a:r>
              <a:rPr lang="en-US" dirty="0"/>
              <a:t>on the Internet</a:t>
            </a:r>
          </a:p>
          <a:p>
            <a:r>
              <a:rPr lang="en-US" dirty="0" smtClean="0"/>
              <a:t>Create </a:t>
            </a:r>
            <a:r>
              <a:rPr lang="en-US" dirty="0"/>
              <a:t>a link to </a:t>
            </a:r>
            <a:r>
              <a:rPr lang="en-US" dirty="0" smtClean="0"/>
              <a:t>download a </a:t>
            </a:r>
            <a:r>
              <a:rPr lang="en-US" dirty="0"/>
              <a:t>file</a:t>
            </a:r>
          </a:p>
          <a:p>
            <a:r>
              <a:rPr lang="en-US" dirty="0" smtClean="0"/>
              <a:t>Create </a:t>
            </a:r>
            <a:r>
              <a:rPr lang="en-US" dirty="0"/>
              <a:t>an email link</a:t>
            </a:r>
          </a:p>
          <a:p>
            <a:r>
              <a:rPr lang="en-US" dirty="0" smtClean="0"/>
              <a:t>Link </a:t>
            </a:r>
            <a:r>
              <a:rPr lang="en-US" dirty="0"/>
              <a:t>to a specific section </a:t>
            </a:r>
            <a:r>
              <a:rPr lang="en-US" dirty="0" smtClean="0"/>
              <a:t>on the </a:t>
            </a:r>
            <a:r>
              <a:rPr lang="en-US" dirty="0"/>
              <a:t>same page</a:t>
            </a:r>
          </a:p>
          <a:p>
            <a:r>
              <a:rPr lang="en-US" dirty="0" smtClean="0"/>
              <a:t>Create </a:t>
            </a:r>
            <a:r>
              <a:rPr lang="en-US" dirty="0"/>
              <a:t>a link to another </a:t>
            </a:r>
            <a:r>
              <a:rPr lang="en-US" dirty="0" smtClean="0"/>
              <a:t>Web page </a:t>
            </a:r>
            <a:r>
              <a:rPr lang="en-US" dirty="0"/>
              <a:t>on the same site</a:t>
            </a: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73FC18-6033-4A94-A99D-D5574E817C55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Thumbnail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thumbnail</a:t>
            </a:r>
            <a:r>
              <a:rPr lang="en-US" dirty="0" smtClean="0"/>
              <a:t> image is a small image used as a link to another page that contains a larger instance of the same image.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33688"/>
            <a:ext cx="3819525" cy="1076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91000"/>
            <a:ext cx="6981825" cy="2095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484563"/>
            <a:ext cx="560387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59270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Image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image map is an image that is divided into sections that serve as </a:t>
            </a:r>
            <a:r>
              <a:rPr lang="en-US" dirty="0" smtClean="0"/>
              <a:t>links.</a:t>
            </a:r>
            <a:endParaRPr lang="en-US" dirty="0"/>
          </a:p>
          <a:p>
            <a:r>
              <a:rPr lang="en-US" dirty="0"/>
              <a:t>The areas of the image that are designated to be used as links are called </a:t>
            </a:r>
            <a:r>
              <a:rPr lang="en-US" dirty="0" smtClean="0"/>
              <a:t>hotspots.</a:t>
            </a:r>
          </a:p>
          <a:p>
            <a:r>
              <a:rPr lang="en-US" dirty="0"/>
              <a:t>The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usemap</a:t>
            </a:r>
            <a:r>
              <a:rPr lang="en-US" dirty="0" smtClean="0"/>
              <a:t> </a:t>
            </a:r>
            <a:r>
              <a:rPr lang="en-US" dirty="0"/>
              <a:t>attribute and its value </a:t>
            </a:r>
            <a:r>
              <a:rPr lang="en-US" dirty="0" smtClean="0"/>
              <a:t>signal to </a:t>
            </a:r>
            <a:r>
              <a:rPr lang="en-US" dirty="0"/>
              <a:t>browsers that an image is to be used as an image </a:t>
            </a:r>
            <a:r>
              <a:rPr lang="en-US" dirty="0" smtClean="0"/>
              <a:t>map.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5019675"/>
            <a:ext cx="5372100" cy="1228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5864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Used as Image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1524000"/>
            <a:ext cx="531495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4311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="0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area</a:t>
            </a:r>
            <a:r>
              <a:rPr lang="en-US" dirty="0" smtClean="0"/>
              <a:t> Elements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dirty="0" smtClean="0"/>
              <a:t> element contains all the code in an image map.	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b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			  &lt;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map name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mapname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"&gt;</a:t>
            </a:r>
            <a:b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			    &lt;!--</a:t>
            </a:r>
            <a:r>
              <a:rPr lang="en-US" sz="20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Tags defining hotspots will </a:t>
            </a:r>
            <a:r>
              <a:rPr lang="en-US" sz="20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    go </a:t>
            </a:r>
            <a:r>
              <a:rPr lang="en-US" sz="20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here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-&gt;</a:t>
            </a:r>
            <a:b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			  &lt;/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			&lt;/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area</a:t>
            </a:r>
            <a:r>
              <a:rPr lang="en-US" dirty="0" smtClean="0"/>
              <a:t> element is used to create the hotspots that users click.</a:t>
            </a:r>
            <a:br>
              <a:rPr lang="en-US" dirty="0" smtClean="0"/>
            </a:b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&lt;map name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mapname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"&gt;</a:t>
            </a:r>
            <a:b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area 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shape="</a:t>
            </a:r>
            <a:r>
              <a:rPr lang="en-US" sz="20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areashape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coordinates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   </a:t>
            </a:r>
            <a:b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href="</a:t>
            </a:r>
            <a:r>
              <a:rPr lang="en-US" sz="20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reference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 alt="</a:t>
            </a:r>
            <a:r>
              <a:rPr lang="en-US" sz="20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alternatetext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 </a:t>
            </a:r>
            <a:b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title="</a:t>
            </a:r>
            <a:r>
              <a:rPr lang="en-US" sz="20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titletext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 /&gt;</a:t>
            </a:r>
            <a:b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map&gt;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="" xmlns:p14="http://schemas.microsoft.com/office/powerpoint/2010/main" val="2706950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="0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shape</a:t>
            </a:r>
            <a:r>
              <a:rPr lang="en-US" dirty="0" smtClean="0"/>
              <a:t>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shape</a:t>
            </a:r>
            <a:r>
              <a:rPr lang="en-US" dirty="0" smtClean="0"/>
              <a:t> attribute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area</a:t>
            </a:r>
            <a:r>
              <a:rPr lang="en-US" dirty="0" smtClean="0"/>
              <a:t> elements can take one of the following values: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circle</a:t>
            </a:r>
            <a:r>
              <a:rPr lang="en-US" dirty="0" smtClean="0"/>
              <a:t> (circle)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dirty="0" smtClean="0"/>
              <a:t> (rectangle)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poly</a:t>
            </a:r>
            <a:r>
              <a:rPr lang="en-US" dirty="0" smtClean="0"/>
              <a:t> (polygon)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66975"/>
            <a:ext cx="3857625" cy="3400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59270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Hotspot Areas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 l="18635" r="5731"/>
          <a:stretch>
            <a:fillRect/>
          </a:stretch>
        </p:blipFill>
        <p:spPr bwMode="auto">
          <a:xfrm>
            <a:off x="655095" y="1650410"/>
            <a:ext cx="7955505" cy="38359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5864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area</a:t>
            </a:r>
            <a:r>
              <a:rPr lang="en-US" dirty="0" smtClean="0"/>
              <a:t> Elements for Hotspots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219200"/>
            <a:ext cx="4228868" cy="18148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210596"/>
            <a:ext cx="4234587" cy="1126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520820"/>
            <a:ext cx="4234587" cy="18037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114800" cy="4906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shape = "rect"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4800" dirty="0" smtClean="0"/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shape = "circle"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4000" dirty="0"/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shape = "poly"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4311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 l="18495"/>
          <a:stretch>
            <a:fillRect/>
          </a:stretch>
        </p:blipFill>
        <p:spPr bwMode="auto">
          <a:xfrm>
            <a:off x="877211" y="1303810"/>
            <a:ext cx="7504789" cy="48683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0695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2.2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an image as a link</a:t>
            </a:r>
          </a:p>
          <a:p>
            <a:r>
              <a:rPr lang="en-US" dirty="0" smtClean="0"/>
              <a:t>Create </a:t>
            </a:r>
            <a:r>
              <a:rPr lang="en-US" dirty="0"/>
              <a:t>thumbnail links </a:t>
            </a:r>
            <a:r>
              <a:rPr lang="en-US" dirty="0" smtClean="0"/>
              <a:t>to larger </a:t>
            </a:r>
            <a:r>
              <a:rPr lang="en-US" dirty="0"/>
              <a:t>images</a:t>
            </a:r>
          </a:p>
          <a:p>
            <a:r>
              <a:rPr lang="en-US" dirty="0" smtClean="0"/>
              <a:t>Create </a:t>
            </a:r>
            <a:r>
              <a:rPr lang="en-US" dirty="0"/>
              <a:t>image maps</a:t>
            </a:r>
          </a:p>
          <a:p>
            <a:r>
              <a:rPr lang="en-US" dirty="0" smtClean="0"/>
              <a:t>Create </a:t>
            </a:r>
            <a:r>
              <a:rPr lang="en-US" dirty="0"/>
              <a:t>rectangle, circle, </a:t>
            </a:r>
            <a:r>
              <a:rPr lang="en-US" dirty="0" smtClean="0"/>
              <a:t>and polygon </a:t>
            </a:r>
            <a:r>
              <a:rPr lang="en-US" dirty="0"/>
              <a:t>hotspots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="" xmlns:p14="http://schemas.microsoft.com/office/powerpoint/2010/main" val="305131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Communications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hyperlink</a:t>
            </a:r>
            <a:r>
              <a:rPr lang="en-US" dirty="0" smtClean="0"/>
              <a:t> is text or an image that, when clicked, displays:</a:t>
            </a:r>
          </a:p>
          <a:p>
            <a:pPr lvl="1"/>
            <a:r>
              <a:rPr lang="en-US" dirty="0" smtClean="0"/>
              <a:t>another part of the same Web page</a:t>
            </a:r>
          </a:p>
          <a:p>
            <a:pPr lvl="1"/>
            <a:r>
              <a:rPr lang="en-US" dirty="0" smtClean="0"/>
              <a:t>another Web page in the same site</a:t>
            </a:r>
          </a:p>
          <a:p>
            <a:pPr lvl="1"/>
            <a:r>
              <a:rPr lang="en-US" dirty="0" smtClean="0"/>
              <a:t>another Web page from a different site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protocol</a:t>
            </a:r>
            <a:r>
              <a:rPr lang="en-US" dirty="0" smtClean="0"/>
              <a:t> is a standard for sending and receiving data.</a:t>
            </a:r>
          </a:p>
          <a:p>
            <a:r>
              <a:rPr lang="en-US" b="1" dirty="0" smtClean="0"/>
              <a:t>HTTP</a:t>
            </a:r>
            <a:r>
              <a:rPr lang="en-US" dirty="0" smtClean="0"/>
              <a:t>, or </a:t>
            </a:r>
            <a:r>
              <a:rPr lang="en-US" b="1" dirty="0" smtClean="0"/>
              <a:t>Hypertext Transfer Protocol</a:t>
            </a:r>
            <a:r>
              <a:rPr lang="en-US" dirty="0" smtClean="0"/>
              <a:t>, is used to access the Web.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="" xmlns:p14="http://schemas.microsoft.com/office/powerpoint/2010/main" val="243718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Communications </a:t>
            </a:r>
            <a:r>
              <a:rPr lang="en-US" dirty="0"/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File servers </a:t>
            </a:r>
            <a:r>
              <a:rPr lang="en-US" dirty="0" smtClean="0"/>
              <a:t>are computers that contain or direct information.</a:t>
            </a:r>
          </a:p>
          <a:p>
            <a:r>
              <a:rPr lang="en-US" dirty="0" smtClean="0"/>
              <a:t>HTTP establishes standards for communications between file servers and clients.</a:t>
            </a:r>
          </a:p>
          <a:p>
            <a:r>
              <a:rPr lang="en-US" b="1" dirty="0" smtClean="0"/>
              <a:t>TCP/IP</a:t>
            </a:r>
            <a:r>
              <a:rPr lang="en-US" dirty="0" smtClean="0"/>
              <a:t>, or </a:t>
            </a:r>
            <a:r>
              <a:rPr lang="en-US" b="1" dirty="0" smtClean="0"/>
              <a:t>Transmission Control Protocol/ Internet Protocol</a:t>
            </a:r>
            <a:r>
              <a:rPr lang="en-US" dirty="0" smtClean="0"/>
              <a:t>, is used to send </a:t>
            </a:r>
            <a:r>
              <a:rPr lang="en-US" b="1" dirty="0" smtClean="0"/>
              <a:t>packets</a:t>
            </a:r>
            <a:r>
              <a:rPr lang="en-US" dirty="0" smtClean="0"/>
              <a:t> across communication lines.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="" xmlns:p14="http://schemas.microsoft.com/office/powerpoint/2010/main" val="2861804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257800"/>
          </a:xfrm>
        </p:spPr>
        <p:txBody>
          <a:bodyPr/>
          <a:lstStyle/>
          <a:p>
            <a:r>
              <a:rPr lang="en-US" dirty="0" smtClean="0"/>
              <a:t>Every computer connected to the Internet has</a:t>
            </a:r>
            <a:br>
              <a:rPr lang="en-US" dirty="0" smtClean="0"/>
            </a:br>
            <a:r>
              <a:rPr lang="en-US" dirty="0" smtClean="0"/>
              <a:t>an IP address.</a:t>
            </a:r>
          </a:p>
          <a:p>
            <a:r>
              <a:rPr lang="en-US" dirty="0" smtClean="0"/>
              <a:t>IP addresses are composed of a series of four numbers (e.g., 12.34.222.111).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Domain Name System </a:t>
            </a:r>
            <a:r>
              <a:rPr lang="en-US" dirty="0" smtClean="0"/>
              <a:t>refers to Web sites by Web server names.</a:t>
            </a:r>
          </a:p>
          <a:p>
            <a:r>
              <a:rPr lang="en-US" dirty="0" smtClean="0"/>
              <a:t>The domain name is followed by a </a:t>
            </a:r>
            <a:r>
              <a:rPr lang="en-US" b="1" dirty="0" smtClean="0"/>
              <a:t>suffix</a:t>
            </a:r>
            <a:r>
              <a:rPr lang="en-US" dirty="0" smtClean="0"/>
              <a:t> (.com, .net, .org, .edu, etc.).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URL</a:t>
            </a:r>
            <a:r>
              <a:rPr lang="en-US" dirty="0" smtClean="0"/>
              <a:t>, or </a:t>
            </a:r>
            <a:r>
              <a:rPr lang="en-US" b="1" dirty="0" smtClean="0"/>
              <a:t>Uniform Resource Locator</a:t>
            </a:r>
            <a:r>
              <a:rPr lang="en-US" dirty="0" smtClean="0"/>
              <a:t>, is the complete address of a Web site and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="" xmlns:p14="http://schemas.microsoft.com/office/powerpoint/2010/main" val="397952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305800" cy="4906963"/>
          </a:xfrm>
          <a:ln w="19050"/>
        </p:spPr>
        <p:txBody>
          <a:bodyPr/>
          <a:lstStyle/>
          <a:p>
            <a:r>
              <a:rPr lang="en-US" dirty="0" smtClean="0"/>
              <a:t>URL structure:  </a:t>
            </a:r>
            <a:br>
              <a:rPr lang="en-US" dirty="0" smtClean="0"/>
            </a:br>
            <a:r>
              <a:rPr lang="en-US" sz="2400" i="1" dirty="0" smtClean="0"/>
              <a:t>protocol://servername.domainname.suffix/path/filename</a:t>
            </a:r>
            <a:br>
              <a:rPr lang="en-US" sz="2400" i="1" dirty="0" smtClean="0"/>
            </a:b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i="1" dirty="0" smtClean="0"/>
              <a:t>        </a:t>
            </a:r>
            <a:r>
              <a:rPr lang="en-US" i="1" dirty="0" smtClean="0">
                <a:hlinkClick r:id="rId3"/>
              </a:rPr>
              <a:t>http://www.cengage.com/contact</a:t>
            </a:r>
            <a:r>
              <a:rPr lang="en-US" i="1" dirty="0" smtClean="0"/>
              <a:t/>
            </a:r>
            <a:br>
              <a:rPr lang="en-US" i="1" dirty="0" smtClean="0"/>
            </a:br>
            <a:endParaRPr lang="en-US" i="1" dirty="0"/>
          </a:p>
          <a:p>
            <a:r>
              <a:rPr lang="en-US" dirty="0" smtClean="0"/>
              <a:t>Default filename: index.htm, index.html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sp>
        <p:nvSpPr>
          <p:cNvPr id="6" name="Left Brace 5"/>
          <p:cNvSpPr/>
          <p:nvPr/>
        </p:nvSpPr>
        <p:spPr>
          <a:xfrm rot="5400000">
            <a:off x="1695450" y="2314575"/>
            <a:ext cx="381000" cy="80010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rot="5400000">
            <a:off x="2952750" y="2305050"/>
            <a:ext cx="381000" cy="80010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 rot="5400000">
            <a:off x="4071935" y="2024065"/>
            <a:ext cx="390525" cy="137159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 rot="5400000">
            <a:off x="5200650" y="2305050"/>
            <a:ext cx="381000" cy="80010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 rot="5400000">
            <a:off x="6396037" y="2138363"/>
            <a:ext cx="390525" cy="114300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485900" y="2133600"/>
            <a:ext cx="40005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38450" y="2133600"/>
            <a:ext cx="28575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67200" y="2133600"/>
            <a:ext cx="3048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410200" y="2133600"/>
            <a:ext cx="3048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581774" y="2133600"/>
            <a:ext cx="9525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06950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 site may have links to the following four types of destinations:</a:t>
            </a:r>
          </a:p>
          <a:p>
            <a:pPr lvl="1"/>
            <a:r>
              <a:rPr lang="en-US" dirty="0" smtClean="0"/>
              <a:t>a named section on the same page</a:t>
            </a:r>
          </a:p>
          <a:p>
            <a:pPr lvl="1"/>
            <a:r>
              <a:rPr lang="en-US" dirty="0" smtClean="0"/>
              <a:t>another page on the same Web site</a:t>
            </a:r>
          </a:p>
          <a:p>
            <a:pPr lvl="1"/>
            <a:r>
              <a:rPr lang="en-US" dirty="0" smtClean="0"/>
              <a:t>a named section of another page on the same Web site</a:t>
            </a:r>
          </a:p>
          <a:p>
            <a:pPr lvl="1"/>
            <a:r>
              <a:rPr lang="en-US" dirty="0" smtClean="0"/>
              <a:t>a page on a different Web site</a:t>
            </a:r>
          </a:p>
          <a:p>
            <a:r>
              <a:rPr lang="en-US" dirty="0" smtClean="0"/>
              <a:t>A link could be text or an image.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="" xmlns:p14="http://schemas.microsoft.com/office/powerpoint/2010/main" val="1259270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Chart Storyboard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8840" r="8696"/>
          <a:stretch>
            <a:fillRect/>
          </a:stretch>
        </p:blipFill>
        <p:spPr bwMode="auto">
          <a:xfrm>
            <a:off x="533400" y="1284290"/>
            <a:ext cx="5410200" cy="21447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l="18321"/>
          <a:stretch>
            <a:fillRect/>
          </a:stretch>
        </p:blipFill>
        <p:spPr bwMode="auto">
          <a:xfrm>
            <a:off x="4038600" y="3553603"/>
            <a:ext cx="4572000" cy="27638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Bent Arrow 5"/>
          <p:cNvSpPr/>
          <p:nvPr/>
        </p:nvSpPr>
        <p:spPr>
          <a:xfrm rot="5400000">
            <a:off x="6057900" y="2781300"/>
            <a:ext cx="609600" cy="533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86473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Tutorial_11</Template>
  <TotalTime>8422</TotalTime>
  <Words>1068</Words>
  <Application>Microsoft Office PowerPoint</Application>
  <PresentationFormat>On-screen Show (4:3)</PresentationFormat>
  <Paragraphs>169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2_Office Theme</vt:lpstr>
      <vt:lpstr>Tutorial 2 Creating Links </vt:lpstr>
      <vt:lpstr>Objectives 2.1</vt:lpstr>
      <vt:lpstr>Objectives 2.2</vt:lpstr>
      <vt:lpstr>Communications Technology</vt:lpstr>
      <vt:lpstr>Communications Technology</vt:lpstr>
      <vt:lpstr>Web Site Addresses</vt:lpstr>
      <vt:lpstr>Parts of a URL</vt:lpstr>
      <vt:lpstr>Creating Links</vt:lpstr>
      <vt:lpstr>Hierarchy Chart Storyboard</vt:lpstr>
      <vt:lpstr>The Anchor Element</vt:lpstr>
      <vt:lpstr>Linking to an External Web Page</vt:lpstr>
      <vt:lpstr>Linking to Non-HTML Files</vt:lpstr>
      <vt:lpstr>Creating an Email Link</vt:lpstr>
      <vt:lpstr>Creating a Link to a Specific Section</vt:lpstr>
      <vt:lpstr>Creating a Link to a Specific Section</vt:lpstr>
      <vt:lpstr>Creating a Navigation Menu</vt:lpstr>
      <vt:lpstr>Linking to Another Web Page on the Same Site</vt:lpstr>
      <vt:lpstr>Linking to a Section on Another Web Page on the Same Site</vt:lpstr>
      <vt:lpstr>Using Images as Links</vt:lpstr>
      <vt:lpstr>Thumbnail Links</vt:lpstr>
      <vt:lpstr>Creating Image Maps</vt:lpstr>
      <vt:lpstr>Image Used as Image Map</vt:lpstr>
      <vt:lpstr>The map and area Elements </vt:lpstr>
      <vt:lpstr>The shape Attribute</vt:lpstr>
      <vt:lpstr>Hotspot Areas</vt:lpstr>
      <vt:lpstr>area Elements for Hotspots</vt:lpstr>
      <vt:lpstr>Map Link</vt:lpstr>
    </vt:vector>
  </TitlesOfParts>
  <Company>UCF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 Authorized Customer</dc:creator>
  <cp:lastModifiedBy>Julia</cp:lastModifiedBy>
  <cp:revision>184</cp:revision>
  <dcterms:created xsi:type="dcterms:W3CDTF">2005-04-29T15:40:08Z</dcterms:created>
  <dcterms:modified xsi:type="dcterms:W3CDTF">2012-06-27T14:33:34Z</dcterms:modified>
</cp:coreProperties>
</file>