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0" r:id="rId7"/>
    <p:sldId id="295" r:id="rId8"/>
    <p:sldId id="262" r:id="rId9"/>
    <p:sldId id="263" r:id="rId10"/>
    <p:sldId id="264" r:id="rId11"/>
    <p:sldId id="296" r:id="rId12"/>
    <p:sldId id="294" r:id="rId13"/>
    <p:sldId id="265" r:id="rId14"/>
    <p:sldId id="297" r:id="rId15"/>
    <p:sldId id="266" r:id="rId16"/>
    <p:sldId id="298" r:id="rId17"/>
    <p:sldId id="299" r:id="rId18"/>
    <p:sldId id="267" r:id="rId19"/>
    <p:sldId id="300" r:id="rId20"/>
    <p:sldId id="268" r:id="rId21"/>
    <p:sldId id="302" r:id="rId22"/>
    <p:sldId id="301" r:id="rId23"/>
    <p:sldId id="269" r:id="rId24"/>
    <p:sldId id="270" r:id="rId25"/>
    <p:sldId id="303" r:id="rId26"/>
    <p:sldId id="271" r:id="rId27"/>
    <p:sldId id="272" r:id="rId28"/>
    <p:sldId id="274" r:id="rId29"/>
    <p:sldId id="275" r:id="rId30"/>
    <p:sldId id="276" r:id="rId31"/>
    <p:sldId id="277" r:id="rId32"/>
    <p:sldId id="304" r:id="rId33"/>
    <p:sldId id="278" r:id="rId34"/>
    <p:sldId id="305" r:id="rId35"/>
    <p:sldId id="27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0A4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07" autoAdjust="0"/>
    <p:restoredTop sz="94660"/>
  </p:normalViewPr>
  <p:slideViewPr>
    <p:cSldViewPr>
      <p:cViewPr varScale="1">
        <p:scale>
          <a:sx n="91" d="100"/>
          <a:sy n="91" d="100"/>
        </p:scale>
        <p:origin x="-19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EE995E-3168-46D8-A6BB-2C1A79569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98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158406B-C1A4-48FC-9724-A663C1180C94}" type="slidenum">
              <a:rPr lang="en-US" sz="1200" b="0" smtClean="0">
                <a:latin typeface="Arial" charset="0"/>
              </a:rPr>
              <a:pPr eaLnBrk="1" hangingPunct="1"/>
              <a:t>1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DA9ECD0-F244-42A1-8D23-D265C5131D5C}" type="slidenum">
              <a:rPr lang="en-US" sz="1200" b="0" smtClean="0">
                <a:latin typeface="Arial" charset="0"/>
              </a:rPr>
              <a:pPr eaLnBrk="1" hangingPunct="1"/>
              <a:t>2</a:t>
            </a:fld>
            <a:endParaRPr lang="en-US" sz="1200" b="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EE995E-3168-46D8-A6BB-2C1A795693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24114" y="228129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C000"/>
                </a:solidFill>
                <a:latin typeface="Century" pitchFamily="18" charset="0"/>
              </a:rPr>
              <a:t>Blended HTML</a:t>
            </a:r>
            <a:r>
              <a:rPr lang="en-US" sz="5400" baseline="0" dirty="0" smtClean="0">
                <a:solidFill>
                  <a:srgbClr val="FFC000"/>
                </a:solidFill>
                <a:latin typeface="Century" pitchFamily="18" charset="0"/>
              </a:rPr>
              <a:t> and CSS Fundamentals</a:t>
            </a:r>
          </a:p>
          <a:p>
            <a:pPr algn="ctr"/>
            <a:r>
              <a:rPr lang="en-US" sz="2000" baseline="0" dirty="0" smtClean="0">
                <a:solidFill>
                  <a:srgbClr val="FFC000"/>
                </a:solidFill>
                <a:latin typeface="Century" pitchFamily="18" charset="0"/>
              </a:rPr>
              <a:t>3</a:t>
            </a:r>
            <a:r>
              <a:rPr lang="en-US" sz="2000" baseline="30000" dirty="0" smtClean="0">
                <a:solidFill>
                  <a:srgbClr val="FFC000"/>
                </a:solidFill>
                <a:latin typeface="Century" pitchFamily="18" charset="0"/>
              </a:rPr>
              <a:t>rd</a:t>
            </a:r>
            <a:r>
              <a:rPr lang="en-US" sz="2000" baseline="0" dirty="0" smtClean="0">
                <a:solidFill>
                  <a:srgbClr val="FFC000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FFC000"/>
              </a:solidFill>
              <a:latin typeface="Century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b="19636"/>
          <a:stretch>
            <a:fillRect/>
          </a:stretch>
        </p:blipFill>
        <p:spPr bwMode="auto">
          <a:xfrm>
            <a:off x="0" y="44196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 t="32070"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7C558-0F8B-4E07-BCCB-2567CC5F9D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AE3E3-8A0C-4A20-A102-34FA62980F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2ABF6-D970-43F4-B15A-B9AA1A028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1E3E-49A9-4285-91D4-6B68188A41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C1110-DB47-4180-8A05-AE7A7B0017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A715-42B4-4207-AED9-D152E80066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81B0A-852D-41B9-BE8C-67C9E60DE6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7290C-88D1-46E1-93B0-6F4558FE11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B9CFC-8DF4-4073-A96C-5871986C26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2C824-A8E1-40C4-86F4-2D41FAC3BA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3D2ABF6-D970-43F4-B15A-B9AA1A028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3</a:t>
            </a:r>
            <a:br>
              <a:rPr lang="en-US" dirty="0" smtClean="0"/>
            </a:br>
            <a:r>
              <a:rPr lang="en-US" sz="4000" dirty="0" smtClean="0"/>
              <a:t>Introducing Cascading Style Sheets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inline style method is discouraged because the power of CSS is </a:t>
            </a:r>
            <a:r>
              <a:rPr lang="en-US" sz="2800" dirty="0" smtClean="0"/>
              <a:t>its </a:t>
            </a:r>
            <a:r>
              <a:rPr lang="en-US" sz="2800" dirty="0"/>
              <a:t>ability </a:t>
            </a:r>
            <a:r>
              <a:rPr lang="en-US" sz="2800" dirty="0" smtClean="0"/>
              <a:t>to separate </a:t>
            </a:r>
            <a:r>
              <a:rPr lang="en-US" sz="2800" dirty="0"/>
              <a:t>the presentation (styles) from the </a:t>
            </a:r>
            <a:r>
              <a:rPr lang="en-US" sz="2800" dirty="0" smtClean="0"/>
              <a:t>content.</a:t>
            </a:r>
          </a:p>
          <a:p>
            <a:r>
              <a:rPr lang="en-US" sz="2800" dirty="0"/>
              <a:t>An </a:t>
            </a:r>
            <a:r>
              <a:rPr lang="en-US" sz="2800" b="1" dirty="0"/>
              <a:t>embedded style sheet </a:t>
            </a:r>
            <a:r>
              <a:rPr lang="en-US" sz="2800" dirty="0"/>
              <a:t>is a set of style rules contained between the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&lt;style&gt;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start </a:t>
            </a:r>
            <a:r>
              <a:rPr lang="en-US" sz="2800" dirty="0" smtClean="0"/>
              <a:t>tag and the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end tag in the head section of an HTML </a:t>
            </a:r>
            <a:r>
              <a:rPr lang="en-US" sz="2800" dirty="0" smtClean="0"/>
              <a:t>document: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style type =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"text/css"&gt;</a:t>
            </a:r>
            <a:endParaRPr lang="en-US" sz="2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style </a:t>
            </a:r>
            <a: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rules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style&gt;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2543175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6509"/>
          <a:stretch>
            <a:fillRect/>
          </a:stretch>
        </p:blipFill>
        <p:spPr bwMode="auto">
          <a:xfrm>
            <a:off x="1752600" y="3157198"/>
            <a:ext cx="6781800" cy="3166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3476625" y="2200274"/>
            <a:ext cx="74295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39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styles are to be used across several pages in a Web site, </a:t>
            </a:r>
            <a:r>
              <a:rPr lang="en-US" dirty="0"/>
              <a:t>it’s much more </a:t>
            </a:r>
            <a:r>
              <a:rPr lang="en-US" dirty="0" smtClean="0"/>
              <a:t>efficient to </a:t>
            </a:r>
            <a:r>
              <a:rPr lang="en-US" dirty="0"/>
              <a:t>create a separate document that contains the styles, known as an </a:t>
            </a:r>
            <a:r>
              <a:rPr lang="en-US" b="1" dirty="0"/>
              <a:t>external </a:t>
            </a:r>
            <a:r>
              <a:rPr lang="en-US" b="1" dirty="0" smtClean="0"/>
              <a:t>style sheet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you should use </a:t>
            </a: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dirty="0"/>
              <a:t> element to link the external style sheet to the Web pages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Comments should be used in style sheets to</a:t>
            </a:r>
            <a:br>
              <a:rPr lang="en-US" dirty="0" smtClean="0"/>
            </a:br>
            <a:r>
              <a:rPr lang="en-US" dirty="0" smtClean="0"/>
              <a:t>describe information about the style and to identify its sections.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90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color can be defined for most elements.</a:t>
            </a:r>
          </a:p>
          <a:p>
            <a:r>
              <a:rPr lang="en-US" dirty="0" smtClean="0"/>
              <a:t>The background color for heading elements extends across the Web browser window.</a:t>
            </a:r>
          </a:p>
          <a:p>
            <a:r>
              <a:rPr lang="en-US" dirty="0" smtClean="0"/>
              <a:t>The background color can be defined as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background-color: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color_value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The color value could be the CSS color name, the hex code, or the RGB triplet.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943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71725"/>
            <a:ext cx="2771775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r>
              <a:rPr lang="en-US" dirty="0" smtClean="0"/>
              <a:t>Setting the text color as black in a CSS rule ensures the text will be displayed as black.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Style rules are added to the xxx.css style sheet and then this file is linked to the index.htm Web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155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linking the external style sheet to the Web page, the styles are applied to the elements in the Web page.</a:t>
            </a:r>
          </a:p>
          <a:p>
            <a:r>
              <a:rPr lang="en-US" dirty="0" smtClean="0"/>
              <a:t>One style sheet can be linked to many Web pages.</a:t>
            </a:r>
          </a:p>
          <a:p>
            <a:r>
              <a:rPr lang="en-US" dirty="0" smtClean="0"/>
              <a:t>More than one style sheet can be linked to the Web page.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dirty="0"/>
              <a:t> element is used to link an external style sheet to a Web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dirty="0"/>
              <a:t> </a:t>
            </a:r>
            <a:r>
              <a:rPr lang="en-US" dirty="0" smtClean="0"/>
              <a:t>element is </a:t>
            </a:r>
            <a:r>
              <a:rPr lang="en-US" dirty="0"/>
              <a:t>placed in the head section of the HTML </a:t>
            </a:r>
            <a:r>
              <a:rPr lang="en-US" dirty="0" smtClean="0"/>
              <a:t>code: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link href =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rel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"stylesheet" </a:t>
            </a:r>
            <a:b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"text/css" /&gt;</a:t>
            </a:r>
          </a:p>
          <a:p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refers to the URL of the external style sheet file.</a:t>
            </a: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rel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"stylesheet"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identifies</a:t>
            </a:r>
            <a:r>
              <a:rPr lang="en-US" dirty="0"/>
              <a:t> </a:t>
            </a:r>
            <a:r>
              <a:rPr lang="en-US" dirty="0" smtClean="0"/>
              <a:t>this link item as a style sheet.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 =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"text/css"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identifies it as a CSS text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675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New </a:t>
            </a:r>
            <a:r>
              <a:rPr lang="en-US" dirty="0" smtClean="0">
                <a:solidFill>
                  <a:srgbClr val="000000"/>
                </a:solidFill>
              </a:rPr>
              <a:t>Perspectives on Blended </a:t>
            </a:r>
            <a:r>
              <a:rPr lang="en-US" dirty="0">
                <a:solidFill>
                  <a:srgbClr val="000000"/>
                </a:solidFill>
              </a:rPr>
              <a:t>HTML and </a:t>
            </a:r>
            <a:r>
              <a:rPr lang="en-US" dirty="0" smtClean="0">
                <a:solidFill>
                  <a:srgbClr val="000000"/>
                </a:solidFill>
              </a:rPr>
              <a:t>CSS Fundamentals,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Edition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275" y="1295400"/>
            <a:ext cx="41624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l="9639"/>
          <a:stretch>
            <a:fillRect/>
          </a:stretch>
        </p:blipFill>
        <p:spPr bwMode="auto">
          <a:xfrm>
            <a:off x="1981200" y="2036813"/>
            <a:ext cx="6477000" cy="4271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ent Arrow 6"/>
          <p:cNvSpPr/>
          <p:nvPr/>
        </p:nvSpPr>
        <p:spPr>
          <a:xfrm flipV="1">
            <a:off x="1219200" y="2009775"/>
            <a:ext cx="609600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01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Style for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links are underlined and blue.</a:t>
            </a:r>
          </a:p>
          <a:p>
            <a:r>
              <a:rPr lang="en-US" dirty="0" smtClean="0"/>
              <a:t>You can change the color of the links using 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 smtClean="0"/>
              <a:t>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675" y="3438524"/>
            <a:ext cx="177165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l="6531" r="28163"/>
          <a:stretch>
            <a:fillRect/>
          </a:stretch>
        </p:blipFill>
        <p:spPr bwMode="auto">
          <a:xfrm>
            <a:off x="3733799" y="3151272"/>
            <a:ext cx="4836079" cy="21827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819400" y="3810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305800" cy="944563"/>
          </a:xfrm>
        </p:spPr>
        <p:txBody>
          <a:bodyPr/>
          <a:lstStyle/>
          <a:p>
            <a:r>
              <a:rPr lang="en-US" dirty="0" smtClean="0"/>
              <a:t>Changing  the Page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2533650" cy="80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l="7447"/>
          <a:stretch>
            <a:fillRect/>
          </a:stretch>
        </p:blipFill>
        <p:spPr bwMode="auto">
          <a:xfrm>
            <a:off x="762000" y="2768191"/>
            <a:ext cx="7772400" cy="304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3567113" y="1766888"/>
            <a:ext cx="762000" cy="8858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80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3.1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advantages </a:t>
            </a:r>
            <a:r>
              <a:rPr lang="en-US" dirty="0" smtClean="0"/>
              <a:t>of using CSS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/>
              <a:t>a style </a:t>
            </a:r>
            <a:r>
              <a:rPr lang="en-US" dirty="0" smtClean="0"/>
              <a:t>rule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/>
              <a:t>color using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internal and </a:t>
            </a:r>
            <a:r>
              <a:rPr lang="en-US" dirty="0" smtClean="0"/>
              <a:t>external style sheets</a:t>
            </a:r>
            <a:endParaRPr lang="en-US" dirty="0"/>
          </a:p>
          <a:p>
            <a:r>
              <a:rPr lang="en-US" dirty="0" smtClean="0"/>
              <a:t>Change </a:t>
            </a:r>
            <a:r>
              <a:rPr lang="en-US" dirty="0"/>
              <a:t>the appearance of </a:t>
            </a:r>
            <a:r>
              <a:rPr lang="en-US" dirty="0" smtClean="0"/>
              <a:t>a link </a:t>
            </a:r>
            <a:r>
              <a:rPr lang="en-US" dirty="0"/>
              <a:t>using </a:t>
            </a:r>
            <a:r>
              <a:rPr lang="en-US" dirty="0" smtClean="0"/>
              <a:t>CSS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73FC18-6033-4A94-A99D-D5574E817C5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font </a:t>
            </a:r>
            <a:r>
              <a:rPr lang="en-US" dirty="0"/>
              <a:t>is the recognizable, distinct design of a collection of characters in a </a:t>
            </a:r>
            <a:r>
              <a:rPr lang="en-US" dirty="0" smtClean="0"/>
              <a:t>particular typeface.</a:t>
            </a:r>
          </a:p>
          <a:p>
            <a:r>
              <a:rPr lang="en-US" dirty="0"/>
              <a:t>A </a:t>
            </a:r>
            <a:r>
              <a:rPr lang="en-US" b="1" dirty="0"/>
              <a:t>font family </a:t>
            </a:r>
            <a:r>
              <a:rPr lang="en-US" dirty="0"/>
              <a:t>is a set of fonts that have similar </a:t>
            </a:r>
            <a:r>
              <a:rPr lang="en-US" dirty="0" smtClean="0"/>
              <a:t>characteristics.</a:t>
            </a:r>
          </a:p>
          <a:p>
            <a:r>
              <a:rPr lang="en-US" dirty="0"/>
              <a:t>A </a:t>
            </a:r>
            <a:r>
              <a:rPr lang="en-US" b="1" dirty="0"/>
              <a:t>generic font </a:t>
            </a:r>
            <a:r>
              <a:rPr lang="en-US" dirty="0"/>
              <a:t>attempts to duplicate as many features of a </a:t>
            </a:r>
            <a:r>
              <a:rPr lang="en-US" dirty="0" smtClean="0"/>
              <a:t>specific font </a:t>
            </a:r>
            <a:r>
              <a:rPr lang="en-US" dirty="0"/>
              <a:t>as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</a:t>
            </a:r>
            <a:r>
              <a:rPr lang="en-US" dirty="0"/>
              <a:t>f</a:t>
            </a:r>
            <a:r>
              <a:rPr lang="en-US" dirty="0" smtClean="0"/>
              <a:t>ive </a:t>
            </a:r>
            <a:r>
              <a:rPr lang="en-US" dirty="0"/>
              <a:t>generic fonts </a:t>
            </a:r>
            <a:r>
              <a:rPr lang="en-US" dirty="0" smtClean="0"/>
              <a:t>used </a:t>
            </a:r>
            <a:r>
              <a:rPr lang="en-US" dirty="0"/>
              <a:t>in Web page design: serif, sans-serif, </a:t>
            </a:r>
            <a:r>
              <a:rPr lang="en-US" dirty="0" smtClean="0"/>
              <a:t>monospace, cursive</a:t>
            </a:r>
            <a:r>
              <a:rPr lang="en-US" dirty="0"/>
              <a:t>, and </a:t>
            </a:r>
            <a:r>
              <a:rPr lang="en-US" dirty="0" smtClean="0"/>
              <a:t>fantasy.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7775"/>
            <a:ext cx="8382000" cy="4906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Generic fonts are designed to be </a:t>
            </a:r>
            <a:r>
              <a:rPr lang="en-US" sz="2800" b="1" dirty="0" smtClean="0"/>
              <a:t>cross-platform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letters in a </a:t>
            </a:r>
            <a:r>
              <a:rPr lang="en-US" sz="2800" b="1" dirty="0"/>
              <a:t>serif font </a:t>
            </a:r>
            <a:r>
              <a:rPr lang="en-US" sz="2800" dirty="0"/>
              <a:t>have </a:t>
            </a:r>
            <a:r>
              <a:rPr lang="en-US" sz="2800" dirty="0" smtClean="0"/>
              <a:t>finishing strokes.</a:t>
            </a:r>
          </a:p>
          <a:p>
            <a:r>
              <a:rPr lang="en-US" sz="2800" dirty="0"/>
              <a:t>A </a:t>
            </a:r>
            <a:r>
              <a:rPr lang="en-US" sz="2800" b="1" dirty="0"/>
              <a:t>sans-serif </a:t>
            </a:r>
            <a:r>
              <a:rPr lang="en-US" sz="2800" b="1" dirty="0" smtClean="0"/>
              <a:t>font</a:t>
            </a:r>
            <a:r>
              <a:rPr lang="en-US" sz="2800" dirty="0"/>
              <a:t> </a:t>
            </a:r>
            <a:r>
              <a:rPr lang="en-US" sz="2800" dirty="0" smtClean="0"/>
              <a:t>lacks </a:t>
            </a:r>
            <a:r>
              <a:rPr lang="en-US" sz="2800" dirty="0"/>
              <a:t>finishing strokes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</a:t>
            </a:r>
            <a:r>
              <a:rPr lang="en-US" sz="2800" b="1" dirty="0"/>
              <a:t>monospace </a:t>
            </a:r>
            <a:r>
              <a:rPr lang="en-US" sz="2800" b="1" dirty="0" smtClean="0"/>
              <a:t>font </a:t>
            </a:r>
            <a:r>
              <a:rPr lang="en-US" sz="2800" dirty="0" smtClean="0"/>
              <a:t>has </a:t>
            </a:r>
            <a:r>
              <a:rPr lang="en-US" sz="2800" dirty="0"/>
              <a:t>a fixed letter </a:t>
            </a:r>
            <a:r>
              <a:rPr lang="en-US" sz="2800" dirty="0" smtClean="0"/>
              <a:t>width.</a:t>
            </a:r>
          </a:p>
          <a:p>
            <a:r>
              <a:rPr lang="en-US" sz="2800" dirty="0"/>
              <a:t>A </a:t>
            </a:r>
            <a:r>
              <a:rPr lang="en-US" sz="2800" b="1" dirty="0"/>
              <a:t>fantasy </a:t>
            </a:r>
            <a:r>
              <a:rPr lang="en-US" sz="2800" b="1" dirty="0" smtClean="0"/>
              <a:t>font </a:t>
            </a:r>
            <a:r>
              <a:rPr lang="en-US" sz="2800" dirty="0" smtClean="0"/>
              <a:t>is </a:t>
            </a:r>
            <a:r>
              <a:rPr lang="en-US" sz="2800" dirty="0"/>
              <a:t>artistic and decorative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Cursive </a:t>
            </a:r>
            <a:r>
              <a:rPr lang="en-US" sz="2800" b="1" dirty="0" smtClean="0"/>
              <a:t>fonts</a:t>
            </a:r>
            <a:r>
              <a:rPr lang="en-US" sz="2800" dirty="0"/>
              <a:t> </a:t>
            </a:r>
            <a:r>
              <a:rPr lang="en-US" sz="2800" dirty="0" smtClean="0"/>
              <a:t>resemble handwritten letters.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3693"/>
          <a:stretch>
            <a:fillRect/>
          </a:stretch>
        </p:blipFill>
        <p:spPr bwMode="auto">
          <a:xfrm>
            <a:off x="947648" y="1397116"/>
            <a:ext cx="6667590" cy="14222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9469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Web-safe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Web-safe </a:t>
            </a:r>
            <a:r>
              <a:rPr lang="en-US" b="1" dirty="0" smtClean="0"/>
              <a:t>fonts </a:t>
            </a:r>
            <a:r>
              <a:rPr lang="en-US" dirty="0" smtClean="0"/>
              <a:t>are </a:t>
            </a:r>
            <a:r>
              <a:rPr lang="en-US" dirty="0"/>
              <a:t>displayed reliably in most Web browsers on most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8932"/>
          <a:stretch>
            <a:fillRect/>
          </a:stretch>
        </p:blipFill>
        <p:spPr bwMode="auto">
          <a:xfrm>
            <a:off x="955588" y="2810290"/>
            <a:ext cx="7050176" cy="2447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427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906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b="1" dirty="0"/>
              <a:t> </a:t>
            </a:r>
            <a:r>
              <a:rPr lang="en-US" dirty="0"/>
              <a:t>property</a:t>
            </a:r>
            <a:r>
              <a:rPr lang="en-US" b="1" dirty="0"/>
              <a:t> </a:t>
            </a:r>
            <a:r>
              <a:rPr lang="en-US" dirty="0"/>
              <a:t>is used to change the typeface of </a:t>
            </a:r>
            <a:r>
              <a:rPr lang="en-US" dirty="0" smtClean="0"/>
              <a:t>text: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Font1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Font2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. . . ,</a:t>
            </a:r>
            <a:r>
              <a:rPr lang="en-US" sz="2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GenericFont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most common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dirty="0" smtClean="0"/>
              <a:t> style properties: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48196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3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style used to change the font size: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font-size: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The font size can be expressed in:</a:t>
            </a:r>
          </a:p>
          <a:p>
            <a:pPr lvl="1"/>
            <a:r>
              <a:rPr lang="en-US" sz="2000" dirty="0" smtClean="0"/>
              <a:t>centimeters (cm)</a:t>
            </a:r>
          </a:p>
          <a:p>
            <a:pPr lvl="1"/>
            <a:r>
              <a:rPr lang="en-US" sz="2000" dirty="0" smtClean="0"/>
              <a:t>inches (in)</a:t>
            </a:r>
          </a:p>
          <a:p>
            <a:pPr lvl="1"/>
            <a:r>
              <a:rPr lang="en-US" sz="2000" dirty="0" smtClean="0"/>
              <a:t>millimeters (mm)</a:t>
            </a:r>
          </a:p>
          <a:p>
            <a:pPr lvl="1"/>
            <a:r>
              <a:rPr lang="en-US" sz="2000" dirty="0" smtClean="0"/>
              <a:t>points (pt)</a:t>
            </a:r>
          </a:p>
          <a:p>
            <a:pPr lvl="1"/>
            <a:r>
              <a:rPr lang="en-US" sz="2000" dirty="0" smtClean="0"/>
              <a:t>picas (pc)</a:t>
            </a:r>
          </a:p>
          <a:p>
            <a:pPr lvl="1"/>
            <a:r>
              <a:rPr lang="en-US" sz="2000" dirty="0" smtClean="0"/>
              <a:t>pixels (px)</a:t>
            </a:r>
          </a:p>
          <a:p>
            <a:pPr lvl="1"/>
            <a:r>
              <a:rPr lang="en-US" sz="2000" dirty="0" smtClean="0"/>
              <a:t>x-height (ex)</a:t>
            </a:r>
          </a:p>
          <a:p>
            <a:pPr lvl="1"/>
            <a:r>
              <a:rPr lang="en-US" sz="2000" dirty="0" smtClean="0"/>
              <a:t>em</a:t>
            </a:r>
          </a:p>
          <a:p>
            <a:pPr lvl="1"/>
            <a:r>
              <a:rPr lang="en-US" sz="2000" dirty="0" smtClean="0"/>
              <a:t>percentages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	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	</a:t>
            </a:r>
            <a:r>
              <a:rPr lang="en-US" dirty="0" smtClean="0"/>
              <a:t>	`	```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581400" y="2895600"/>
            <a:ext cx="762000" cy="2438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581400" y="5486400"/>
            <a:ext cx="7620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3820180"/>
            <a:ext cx="229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absolute units</a:t>
            </a:r>
            <a:endParaRPr lang="en-US" sz="2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4647" y="5496580"/>
            <a:ext cx="213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relative units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Font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		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	</a:t>
            </a:r>
            <a:r>
              <a:rPr lang="en-US" dirty="0" smtClean="0"/>
              <a:t>	`	```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675" y="1281112"/>
            <a:ext cx="3209925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l="14313"/>
          <a:stretch>
            <a:fillRect/>
          </a:stretch>
        </p:blipFill>
        <p:spPr bwMode="auto">
          <a:xfrm>
            <a:off x="3810000" y="2859357"/>
            <a:ext cx="4905375" cy="3312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Bent Arrow 9"/>
          <p:cNvSpPr/>
          <p:nvPr/>
        </p:nvSpPr>
        <p:spPr>
          <a:xfrm flipV="1">
            <a:off x="2362200" y="4038600"/>
            <a:ext cx="1066800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75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browsers can transform text to all uppercase characters using 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text-transform</a:t>
            </a:r>
            <a:r>
              <a:rPr lang="en-US" dirty="0" smtClean="0"/>
              <a:t> property.</a:t>
            </a:r>
            <a:endParaRPr lang="en-US" dirty="0"/>
          </a:p>
          <a:p>
            <a:r>
              <a:rPr lang="en-US" dirty="0" smtClean="0"/>
              <a:t>The property’s values are: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capitalize</a:t>
            </a:r>
            <a:r>
              <a:rPr lang="en-US" dirty="0" smtClean="0"/>
              <a:t> </a:t>
            </a:r>
            <a:r>
              <a:rPr lang="en-US" dirty="0"/>
              <a:t>(Text Appears With The First Letter Of Each Word Capitalized)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lowercase</a:t>
            </a:r>
            <a:r>
              <a:rPr lang="en-US" dirty="0" smtClean="0"/>
              <a:t> </a:t>
            </a:r>
            <a:r>
              <a:rPr lang="en-US" dirty="0"/>
              <a:t>(text appears in lowercase)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uppercase</a:t>
            </a:r>
            <a:r>
              <a:rPr lang="en-US" dirty="0" smtClean="0"/>
              <a:t> </a:t>
            </a:r>
            <a:r>
              <a:rPr lang="en-US" dirty="0"/>
              <a:t>(TEXT APPEARS IN ALL CAPS)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</a:t>
            </a:r>
            <a:r>
              <a:rPr lang="en-US" dirty="0"/>
              <a:t>(removes any of the preceding values)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Spread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305800" cy="49069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letter-spacing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property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controls the amount of white </a:t>
            </a:r>
            <a:r>
              <a:rPr lang="en-US" sz="2800" dirty="0" smtClean="0"/>
              <a:t>space </a:t>
            </a:r>
            <a:r>
              <a:rPr lang="en-US" sz="2800" dirty="0"/>
              <a:t>between </a:t>
            </a:r>
            <a:r>
              <a:rPr lang="en-US" sz="2800" dirty="0" smtClean="0"/>
              <a:t>letters:</a:t>
            </a:r>
            <a:br>
              <a:rPr lang="en-US" sz="2800" dirty="0" smtClean="0"/>
            </a:b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letter-spacing: </a:t>
            </a:r>
            <a:r>
              <a:rPr lang="en-US" sz="24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letter_spacing_value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word-spacing</a:t>
            </a:r>
            <a:r>
              <a:rPr lang="en-US" sz="2800" b="1" dirty="0"/>
              <a:t> </a:t>
            </a:r>
            <a:r>
              <a:rPr lang="en-US" sz="2800" dirty="0"/>
              <a:t>property</a:t>
            </a:r>
            <a:r>
              <a:rPr lang="en-US" sz="2800" b="1" dirty="0"/>
              <a:t> </a:t>
            </a:r>
            <a:r>
              <a:rPr lang="en-US" sz="2800" dirty="0"/>
              <a:t>controls the amount of white space </a:t>
            </a:r>
            <a:r>
              <a:rPr lang="en-US" sz="2800" dirty="0" smtClean="0"/>
              <a:t>between words:</a:t>
            </a:r>
            <a:br>
              <a:rPr lang="en-US" sz="2800" dirty="0" smtClean="0"/>
            </a:b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word-spacing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word_spacing_value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1" y="4340957"/>
            <a:ext cx="2590799" cy="1450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l="13143" r="16762"/>
          <a:stretch>
            <a:fillRect/>
          </a:stretch>
        </p:blipFill>
        <p:spPr bwMode="auto">
          <a:xfrm>
            <a:off x="3722488" y="4399966"/>
            <a:ext cx="4964312" cy="1315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124200" y="4953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text-indent</a:t>
            </a:r>
            <a:r>
              <a:rPr lang="en-US" b="1" dirty="0"/>
              <a:t> </a:t>
            </a:r>
            <a:r>
              <a:rPr lang="en-US" dirty="0"/>
              <a:t>property</a:t>
            </a:r>
            <a:r>
              <a:rPr lang="en-US" b="1" dirty="0"/>
              <a:t> </a:t>
            </a:r>
            <a:r>
              <a:rPr lang="en-US" dirty="0" smtClean="0"/>
              <a:t>to indent </a:t>
            </a:r>
            <a:r>
              <a:rPr lang="en-US" dirty="0"/>
              <a:t>the first line of </a:t>
            </a:r>
            <a:r>
              <a:rPr lang="en-US" dirty="0" smtClean="0"/>
              <a:t>paragraph text:</a:t>
            </a:r>
            <a:br>
              <a:rPr lang="en-US" dirty="0" smtClean="0"/>
            </a:b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text-indent: </a:t>
            </a:r>
            <a:r>
              <a:rPr lang="en-US" sz="28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712" y="2743200"/>
            <a:ext cx="2224088" cy="7642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l="10650"/>
          <a:stretch>
            <a:fillRect/>
          </a:stretch>
        </p:blipFill>
        <p:spPr bwMode="auto">
          <a:xfrm>
            <a:off x="3268262" y="2743215"/>
            <a:ext cx="5169348" cy="3352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flipV="1">
            <a:off x="2209800" y="3810000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the Line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and double spacing are examples of </a:t>
            </a:r>
            <a:r>
              <a:rPr lang="en-US" b="1" dirty="0" smtClean="0"/>
              <a:t>line height</a:t>
            </a:r>
            <a:r>
              <a:rPr lang="en-US" dirty="0" smtClean="0"/>
              <a:t>, which is the vertical spacing between lines of text.</a:t>
            </a:r>
          </a:p>
          <a:p>
            <a:r>
              <a:rPr lang="en-US" dirty="0" smtClean="0"/>
              <a:t>By default, Web browsers use 1.0em or 1.2em line height.</a:t>
            </a:r>
          </a:p>
          <a:p>
            <a:r>
              <a:rPr lang="en-US" dirty="0" smtClean="0"/>
              <a:t>The style used is: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line-height: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3.2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Explore </a:t>
            </a:r>
            <a:r>
              <a:rPr lang="en-US" sz="3000" dirty="0"/>
              <a:t>the five generic </a:t>
            </a:r>
            <a:r>
              <a:rPr lang="en-US" sz="3000" dirty="0" smtClean="0"/>
              <a:t>fonts</a:t>
            </a:r>
            <a:endParaRPr lang="en-US" sz="3000" dirty="0"/>
          </a:p>
          <a:p>
            <a:r>
              <a:rPr lang="en-US" sz="3000" dirty="0" smtClean="0"/>
              <a:t>Understand </a:t>
            </a:r>
            <a:r>
              <a:rPr lang="en-US" sz="3000" dirty="0"/>
              <a:t>the </a:t>
            </a:r>
            <a:r>
              <a:rPr lang="en-US" sz="3000" dirty="0" smtClean="0"/>
              <a:t>importance of </a:t>
            </a:r>
            <a:r>
              <a:rPr lang="en-US" sz="3000" dirty="0"/>
              <a:t>using Web-safe </a:t>
            </a:r>
            <a:r>
              <a:rPr lang="en-US" sz="3000" dirty="0" smtClean="0"/>
              <a:t>fonts</a:t>
            </a:r>
            <a:endParaRPr lang="en-US" sz="3000" dirty="0"/>
          </a:p>
          <a:p>
            <a:r>
              <a:rPr lang="en-US" sz="3000" dirty="0" smtClean="0"/>
              <a:t>Change </a:t>
            </a:r>
            <a:r>
              <a:rPr lang="en-US" sz="3000" dirty="0"/>
              <a:t>the size </a:t>
            </a:r>
            <a:r>
              <a:rPr lang="en-US" sz="3000" dirty="0" smtClean="0"/>
              <a:t>and decoration </a:t>
            </a:r>
            <a:r>
              <a:rPr lang="en-US" sz="3000" dirty="0"/>
              <a:t>properties of </a:t>
            </a:r>
            <a:r>
              <a:rPr lang="en-US" sz="3000" dirty="0" smtClean="0"/>
              <a:t>text</a:t>
            </a:r>
            <a:endParaRPr lang="en-US" sz="3000" dirty="0"/>
          </a:p>
          <a:p>
            <a:r>
              <a:rPr lang="en-US" sz="3000" dirty="0" smtClean="0"/>
              <a:t>Manipulate </a:t>
            </a:r>
            <a:r>
              <a:rPr lang="en-US" sz="3000" dirty="0"/>
              <a:t>the letter </a:t>
            </a:r>
            <a:r>
              <a:rPr lang="en-US" sz="3000" dirty="0" smtClean="0"/>
              <a:t>spacing, word </a:t>
            </a:r>
            <a:r>
              <a:rPr lang="en-US" sz="3000" dirty="0"/>
              <a:t>spacing, and line </a:t>
            </a:r>
            <a:r>
              <a:rPr lang="en-US" sz="3000" dirty="0" smtClean="0"/>
              <a:t>height of text</a:t>
            </a:r>
            <a:endParaRPr lang="en-US" sz="3000" dirty="0"/>
          </a:p>
          <a:p>
            <a:r>
              <a:rPr lang="en-US" sz="3000" dirty="0" smtClean="0"/>
              <a:t>Set </a:t>
            </a:r>
            <a:r>
              <a:rPr lang="en-US" sz="3000" dirty="0"/>
              <a:t>the first line </a:t>
            </a:r>
            <a:r>
              <a:rPr lang="en-US" sz="3000" dirty="0" smtClean="0"/>
              <a:t>indentation and </a:t>
            </a:r>
            <a:r>
              <a:rPr lang="en-US" sz="3000" dirty="0"/>
              <a:t>change text to </a:t>
            </a:r>
            <a:r>
              <a:rPr lang="en-US" sz="3000" dirty="0" smtClean="0"/>
              <a:t>uppercase using CSS</a:t>
            </a:r>
            <a:endParaRPr lang="en-US" sz="3000" dirty="0"/>
          </a:p>
          <a:p>
            <a:r>
              <a:rPr lang="en-US" sz="3000" dirty="0" smtClean="0"/>
              <a:t>Set </a:t>
            </a:r>
            <a:r>
              <a:rPr lang="en-US" sz="3000" dirty="0"/>
              <a:t>alignment to center </a:t>
            </a:r>
            <a:r>
              <a:rPr lang="en-US" sz="3000" dirty="0" smtClean="0"/>
              <a:t>text horizontally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51311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dirty="0" smtClean="0"/>
              <a:t> Shorthand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sz="2800" dirty="0" smtClean="0"/>
              <a:t> property is one of several CSS shorthand properties and is used to set a related group of properties in one declaration.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Values for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sz="2800" dirty="0" smtClean="0"/>
              <a:t> properties must be listed in the following order: font style, font weight, font variant, font size, font family.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8425"/>
            <a:ext cx="381952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33825"/>
            <a:ext cx="4886325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4438650" y="3076575"/>
            <a:ext cx="6858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069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text-align</a:t>
            </a:r>
            <a:r>
              <a:rPr lang="en-US" dirty="0"/>
              <a:t> property </a:t>
            </a:r>
            <a:r>
              <a:rPr lang="en-US" dirty="0" smtClean="0"/>
              <a:t>is used to </a:t>
            </a:r>
            <a:r>
              <a:rPr lang="en-US" dirty="0"/>
              <a:t>change </a:t>
            </a:r>
            <a:r>
              <a:rPr lang="en-US" dirty="0" smtClean="0"/>
              <a:t>the alignment </a:t>
            </a:r>
            <a:r>
              <a:rPr lang="en-US" dirty="0"/>
              <a:t>of the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The property’s values are: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eft</a:t>
            </a:r>
            <a:r>
              <a:rPr lang="en-US" dirty="0" smtClean="0"/>
              <a:t> – </a:t>
            </a:r>
            <a:r>
              <a:rPr lang="en-US" dirty="0"/>
              <a:t>Each line of text is flush with the left </a:t>
            </a:r>
            <a:r>
              <a:rPr lang="en-US" dirty="0" smtClean="0"/>
              <a:t>margin.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ight</a:t>
            </a:r>
            <a:r>
              <a:rPr lang="en-US" dirty="0" smtClean="0"/>
              <a:t> – </a:t>
            </a:r>
            <a:r>
              <a:rPr lang="en-US" dirty="0"/>
              <a:t>Each line of text is flush with the </a:t>
            </a:r>
            <a:r>
              <a:rPr lang="en-US" dirty="0" smtClean="0"/>
              <a:t>right margin.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center</a:t>
            </a:r>
            <a:r>
              <a:rPr lang="en-US" dirty="0" smtClean="0"/>
              <a:t> – </a:t>
            </a:r>
            <a:r>
              <a:rPr lang="en-US" dirty="0"/>
              <a:t>Each line of text is centered horizontally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ustify</a:t>
            </a:r>
            <a:r>
              <a:rPr lang="en-US" dirty="0" smtClean="0"/>
              <a:t> – </a:t>
            </a:r>
            <a:r>
              <a:rPr lang="en-US" dirty="0"/>
              <a:t>Each line of text is flush with the </a:t>
            </a:r>
            <a:r>
              <a:rPr lang="en-US" dirty="0" smtClean="0"/>
              <a:t>left and right margins.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943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291465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 l="5247"/>
          <a:stretch>
            <a:fillRect/>
          </a:stretch>
        </p:blipFill>
        <p:spPr bwMode="auto">
          <a:xfrm>
            <a:off x="3200400" y="3254842"/>
            <a:ext cx="4624956" cy="30697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ent Arrow 8"/>
          <p:cNvSpPr/>
          <p:nvPr/>
        </p:nvSpPr>
        <p:spPr>
          <a:xfrm rot="5400000">
            <a:off x="3771900" y="2324100"/>
            <a:ext cx="6858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12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the Underlines on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Hyperlinks are underlined.</a:t>
            </a:r>
          </a:p>
          <a:p>
            <a:r>
              <a:rPr lang="en-US" dirty="0" smtClean="0"/>
              <a:t>Underline is a text decoration and can be removed using the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text-decoration</a:t>
            </a:r>
            <a:r>
              <a:rPr lang="en-US" dirty="0" smtClean="0"/>
              <a:t> property: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property’s values are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underline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style to remove underlines on links:</a:t>
            </a:r>
            <a:br>
              <a:rPr lang="en-US" dirty="0" smtClean="0"/>
            </a:b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text-decoration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none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2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</a:t>
            </a:r>
            <a:r>
              <a:rPr lang="en-US" dirty="0">
                <a:solidFill>
                  <a:srgbClr val="2040A4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rgbClr val="2040A4"/>
                </a:solidFill>
                <a:latin typeface="Courier New" pitchFamily="49" charset="0"/>
                <a:cs typeface="Courier New" pitchFamily="49" charset="0"/>
              </a:rPr>
              <a:t>ont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the font style to </a:t>
            </a:r>
            <a:r>
              <a:rPr lang="en-US" dirty="0" smtClean="0"/>
              <a:t>italic, use: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font-style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italic;</a:t>
            </a:r>
          </a:p>
          <a:p>
            <a:r>
              <a:rPr lang="en-US" dirty="0" smtClean="0"/>
              <a:t>To </a:t>
            </a:r>
            <a:r>
              <a:rPr lang="en-US" dirty="0"/>
              <a:t>remove </a:t>
            </a:r>
            <a:r>
              <a:rPr lang="en-US" dirty="0" smtClean="0"/>
              <a:t>italic, use: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font-style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none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To </a:t>
            </a:r>
            <a:r>
              <a:rPr lang="en-US" dirty="0"/>
              <a:t>set the font weight to </a:t>
            </a:r>
            <a:r>
              <a:rPr lang="en-US" dirty="0" smtClean="0"/>
              <a:t>bold, use: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font-weight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bold;</a:t>
            </a:r>
          </a:p>
          <a:p>
            <a:r>
              <a:rPr lang="en-US" dirty="0" smtClean="0"/>
              <a:t>To </a:t>
            </a:r>
            <a:r>
              <a:rPr lang="en-US" dirty="0"/>
              <a:t>set the font weight to </a:t>
            </a:r>
            <a:r>
              <a:rPr lang="en-US" dirty="0" smtClean="0"/>
              <a:t>light, use: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font-weight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light;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811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the CSS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</a:t>
            </a:r>
            <a:r>
              <a:rPr lang="en-US" dirty="0" smtClean="0">
                <a:hlinkClick r:id="rId3"/>
              </a:rPr>
              <a:t>http://jigsaw.w3.org/css-validator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either the </a:t>
            </a:r>
            <a:r>
              <a:rPr lang="en-US" i="1" dirty="0" smtClean="0"/>
              <a:t>‘By file upload’ </a:t>
            </a:r>
            <a:r>
              <a:rPr lang="en-US" dirty="0" smtClean="0"/>
              <a:t>or </a:t>
            </a:r>
            <a:r>
              <a:rPr lang="en-US" i="1" dirty="0" smtClean="0"/>
              <a:t>‘By direct input’ </a:t>
            </a:r>
            <a:r>
              <a:rPr lang="en-US" dirty="0" smtClean="0"/>
              <a:t>method for validating a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 l="13685"/>
          <a:stretch>
            <a:fillRect/>
          </a:stretch>
        </p:blipFill>
        <p:spPr bwMode="auto">
          <a:xfrm>
            <a:off x="838200" y="3036520"/>
            <a:ext cx="7504406" cy="267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Cascading Style Sheets (CSS) </a:t>
            </a:r>
            <a:r>
              <a:rPr lang="en-US" dirty="0" smtClean="0"/>
              <a:t>is used to format Web pages.</a:t>
            </a:r>
          </a:p>
          <a:p>
            <a:r>
              <a:rPr lang="en-US" dirty="0" smtClean="0"/>
              <a:t>CSS offers many advantages, including:</a:t>
            </a:r>
          </a:p>
          <a:p>
            <a:pPr lvl="1"/>
            <a:r>
              <a:rPr lang="en-US" dirty="0" smtClean="0"/>
              <a:t>greater consistency in your Web page</a:t>
            </a:r>
          </a:p>
          <a:p>
            <a:pPr lvl="1"/>
            <a:r>
              <a:rPr lang="en-US" dirty="0" smtClean="0"/>
              <a:t>easily modified code</a:t>
            </a:r>
          </a:p>
          <a:p>
            <a:pPr lvl="1"/>
            <a:r>
              <a:rPr lang="en-US" dirty="0" smtClean="0"/>
              <a:t>more flexible formatting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3718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CSS1</a:t>
            </a:r>
            <a:r>
              <a:rPr lang="en-US" sz="2800" dirty="0" smtClean="0"/>
              <a:t> (1996) </a:t>
            </a:r>
            <a:r>
              <a:rPr lang="en-US" sz="2800" dirty="0"/>
              <a:t>enabled users to set font </a:t>
            </a:r>
            <a:r>
              <a:rPr lang="en-US" sz="2800" dirty="0" smtClean="0"/>
              <a:t>size; align </a:t>
            </a:r>
            <a:r>
              <a:rPr lang="en-US" sz="2800" dirty="0"/>
              <a:t>text center, left, or right; set body margins; and apply background and </a:t>
            </a:r>
            <a:r>
              <a:rPr lang="en-US" sz="2800" dirty="0" smtClean="0"/>
              <a:t>foreground colors </a:t>
            </a:r>
            <a:r>
              <a:rPr lang="en-US" sz="2800" dirty="0"/>
              <a:t>to page </a:t>
            </a:r>
            <a:r>
              <a:rPr lang="en-US" sz="2800" dirty="0" smtClean="0"/>
              <a:t>elements.</a:t>
            </a:r>
          </a:p>
          <a:p>
            <a:r>
              <a:rPr lang="en-US" sz="2800" b="1" dirty="0" smtClean="0"/>
              <a:t>CSS2</a:t>
            </a:r>
            <a:r>
              <a:rPr lang="en-US" sz="2800" dirty="0" smtClean="0"/>
              <a:t> (1998) included </a:t>
            </a:r>
            <a:r>
              <a:rPr lang="en-US" sz="2800" dirty="0"/>
              <a:t>features such as design styles for different output devices such </a:t>
            </a:r>
            <a:r>
              <a:rPr lang="en-US" sz="2800" dirty="0" smtClean="0"/>
              <a:t>as print </a:t>
            </a:r>
            <a:r>
              <a:rPr lang="en-US" sz="2800" dirty="0"/>
              <a:t>media and aural devices, and controlling the appearance and behavior of </a:t>
            </a:r>
            <a:r>
              <a:rPr lang="en-US" sz="2800" dirty="0" smtClean="0"/>
              <a:t>browser features.</a:t>
            </a:r>
          </a:p>
          <a:p>
            <a:r>
              <a:rPr lang="en-US" sz="2800" b="1" dirty="0" smtClean="0"/>
              <a:t>CSS3</a:t>
            </a:r>
            <a:r>
              <a:rPr lang="en-US" sz="2800" dirty="0" smtClean="0"/>
              <a:t> (2005) includes </a:t>
            </a:r>
            <a:r>
              <a:rPr lang="en-US" sz="2800" dirty="0"/>
              <a:t>text effects such as drop shadows and Web fonts, </a:t>
            </a:r>
            <a:r>
              <a:rPr lang="en-US" sz="2800" dirty="0" smtClean="0"/>
              <a:t>semitransparent colors</a:t>
            </a:r>
            <a:r>
              <a:rPr lang="en-US" sz="2800" dirty="0"/>
              <a:t>, box outlines, and rotating page </a:t>
            </a:r>
            <a:r>
              <a:rPr lang="en-US" sz="2800" dirty="0" smtClean="0"/>
              <a:t>elements.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6180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Style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CSS, you can change how an HTML element appears in browsers.</a:t>
            </a:r>
          </a:p>
          <a:p>
            <a:r>
              <a:rPr lang="en-US" dirty="0" smtClean="0"/>
              <a:t>A style rule is the combination of a selector, a property, and a value.</a:t>
            </a:r>
          </a:p>
          <a:p>
            <a:r>
              <a:rPr lang="en-US" dirty="0" smtClean="0"/>
              <a:t>The property is the name of a specific feature.</a:t>
            </a:r>
          </a:p>
          <a:p>
            <a:r>
              <a:rPr lang="en-US" dirty="0" smtClean="0"/>
              <a:t>The property value provides a setting for the associated feature.</a:t>
            </a:r>
          </a:p>
          <a:p>
            <a:r>
              <a:rPr lang="en-US" dirty="0" smtClean="0"/>
              <a:t>The selector identifies the element to which you are applying a style.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795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Style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			     h1 {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property1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value1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		    color: yellow;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property2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value2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		    text-align: center;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property3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value3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			}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…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A </a:t>
            </a:r>
            <a:r>
              <a:rPr lang="en-US" b="1" dirty="0" smtClean="0"/>
              <a:t>style sheet </a:t>
            </a:r>
            <a:r>
              <a:rPr lang="en-US" dirty="0" smtClean="0"/>
              <a:t>is a collection of one or more style rules, either within an HTML document or in a separate CSS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191000" y="19812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0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906963"/>
          </a:xfrm>
        </p:spPr>
        <p:txBody>
          <a:bodyPr/>
          <a:lstStyle/>
          <a:p>
            <a:r>
              <a:rPr lang="en-US" dirty="0" smtClean="0"/>
              <a:t>16 basic color names are standard in CSS2; a more extensive list of color names was incorporated in CSS3.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8605" r="13178"/>
          <a:stretch>
            <a:fillRect/>
          </a:stretch>
        </p:blipFill>
        <p:spPr bwMode="auto">
          <a:xfrm>
            <a:off x="595517" y="2655892"/>
            <a:ext cx="4916151" cy="3516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3886200"/>
            <a:ext cx="3108543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olor: </a:t>
            </a:r>
            <a:r>
              <a:rPr lang="en-US" sz="2000" b="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color-value</a:t>
            </a:r>
            <a:r>
              <a:rPr lang="en-US" sz="20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9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inline style rule </a:t>
            </a:r>
            <a:r>
              <a:rPr lang="en-US" dirty="0" smtClean="0"/>
              <a:t>is a style rule that is embedded inside an HTML start tag.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C69515-D3C4-4A81-880F-1DC6F3BD9D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New Perspectives on Blended HTML and CSS Fundamentals,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3893" r="15021"/>
          <a:stretch>
            <a:fillRect/>
          </a:stretch>
        </p:blipFill>
        <p:spPr bwMode="auto">
          <a:xfrm>
            <a:off x="1143000" y="2295343"/>
            <a:ext cx="6720120" cy="1057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12482"/>
          <a:stretch>
            <a:fillRect/>
          </a:stretch>
        </p:blipFill>
        <p:spPr bwMode="auto">
          <a:xfrm>
            <a:off x="1524000" y="3869034"/>
            <a:ext cx="6105525" cy="24936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552950" y="3448050"/>
            <a:ext cx="32385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92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Tutorial_11</Template>
  <TotalTime>10270</TotalTime>
  <Words>1637</Words>
  <Application>Microsoft Office PowerPoint</Application>
  <PresentationFormat>On-screen Show (4:3)</PresentationFormat>
  <Paragraphs>406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2_Office Theme</vt:lpstr>
      <vt:lpstr>Tutorial 3 Introducing Cascading Style Sheets </vt:lpstr>
      <vt:lpstr>Objectives 3.1</vt:lpstr>
      <vt:lpstr>Objectives 3.2</vt:lpstr>
      <vt:lpstr>Introducing CSS</vt:lpstr>
      <vt:lpstr>History of CSS</vt:lpstr>
      <vt:lpstr>Defining a Style Rule</vt:lpstr>
      <vt:lpstr>The Structure of a Style Rule</vt:lpstr>
      <vt:lpstr>Defining Color</vt:lpstr>
      <vt:lpstr>Implementing Inline Styles</vt:lpstr>
      <vt:lpstr>Embedded Style Sheets</vt:lpstr>
      <vt:lpstr>Embedded Style Sheets</vt:lpstr>
      <vt:lpstr>External Style Sheets</vt:lpstr>
      <vt:lpstr>Background Color</vt:lpstr>
      <vt:lpstr>Background Color</vt:lpstr>
      <vt:lpstr>The link Element</vt:lpstr>
      <vt:lpstr>The link Element</vt:lpstr>
      <vt:lpstr>The link Element</vt:lpstr>
      <vt:lpstr>Defining a Style for Links</vt:lpstr>
      <vt:lpstr>Changing  the Page Background</vt:lpstr>
      <vt:lpstr>Font Families</vt:lpstr>
      <vt:lpstr>Font Families</vt:lpstr>
      <vt:lpstr>Web-safe Fonts</vt:lpstr>
      <vt:lpstr>The font-family Property</vt:lpstr>
      <vt:lpstr>Setting the Font Size</vt:lpstr>
      <vt:lpstr>Setting the Font Size</vt:lpstr>
      <vt:lpstr>Transforming Text</vt:lpstr>
      <vt:lpstr>Creating a Spread Heading</vt:lpstr>
      <vt:lpstr>Indenting Text</vt:lpstr>
      <vt:lpstr>Adjusting the Line Height</vt:lpstr>
      <vt:lpstr>Using the font Shorthand Property</vt:lpstr>
      <vt:lpstr>Text Alignment</vt:lpstr>
      <vt:lpstr>Text Alignment</vt:lpstr>
      <vt:lpstr>Removing the Underlines on Links</vt:lpstr>
      <vt:lpstr>Some Other font Properties</vt:lpstr>
      <vt:lpstr>Validating the CSS Code</vt:lpstr>
    </vt:vector>
  </TitlesOfParts>
  <Company>UCF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Julia</cp:lastModifiedBy>
  <cp:revision>182</cp:revision>
  <dcterms:created xsi:type="dcterms:W3CDTF">2005-04-29T15:40:08Z</dcterms:created>
  <dcterms:modified xsi:type="dcterms:W3CDTF">2012-06-27T14:43:49Z</dcterms:modified>
</cp:coreProperties>
</file>