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47"/>
  </p:notesMasterIdLst>
  <p:handoutMasterIdLst>
    <p:handoutMasterId r:id="rId48"/>
  </p:handoutMasterIdLst>
  <p:sldIdLst>
    <p:sldId id="330" r:id="rId3"/>
    <p:sldId id="410" r:id="rId4"/>
    <p:sldId id="408" r:id="rId5"/>
    <p:sldId id="415" r:id="rId6"/>
    <p:sldId id="414" r:id="rId7"/>
    <p:sldId id="416" r:id="rId8"/>
    <p:sldId id="454" r:id="rId9"/>
    <p:sldId id="418" r:id="rId10"/>
    <p:sldId id="419" r:id="rId11"/>
    <p:sldId id="420" r:id="rId12"/>
    <p:sldId id="421" r:id="rId13"/>
    <p:sldId id="422" r:id="rId14"/>
    <p:sldId id="423" r:id="rId15"/>
    <p:sldId id="424" r:id="rId16"/>
    <p:sldId id="425" r:id="rId17"/>
    <p:sldId id="426" r:id="rId18"/>
    <p:sldId id="427" r:id="rId19"/>
    <p:sldId id="428" r:id="rId20"/>
    <p:sldId id="429" r:id="rId21"/>
    <p:sldId id="430" r:id="rId22"/>
    <p:sldId id="431" r:id="rId23"/>
    <p:sldId id="432" r:id="rId24"/>
    <p:sldId id="433" r:id="rId25"/>
    <p:sldId id="434" r:id="rId26"/>
    <p:sldId id="435" r:id="rId27"/>
    <p:sldId id="436" r:id="rId28"/>
    <p:sldId id="437" r:id="rId29"/>
    <p:sldId id="438" r:id="rId30"/>
    <p:sldId id="439" r:id="rId31"/>
    <p:sldId id="440" r:id="rId32"/>
    <p:sldId id="441" r:id="rId33"/>
    <p:sldId id="442" r:id="rId34"/>
    <p:sldId id="443" r:id="rId35"/>
    <p:sldId id="444" r:id="rId36"/>
    <p:sldId id="445" r:id="rId37"/>
    <p:sldId id="446" r:id="rId38"/>
    <p:sldId id="447" r:id="rId39"/>
    <p:sldId id="448" r:id="rId40"/>
    <p:sldId id="449" r:id="rId41"/>
    <p:sldId id="450" r:id="rId42"/>
    <p:sldId id="451" r:id="rId43"/>
    <p:sldId id="452" r:id="rId44"/>
    <p:sldId id="453" r:id="rId45"/>
    <p:sldId id="298" r:id="rId46"/>
  </p:sldIdLst>
  <p:sldSz cx="9144000" cy="6858000" type="screen4x3"/>
  <p:notesSz cx="6858000" cy="9144000"/>
  <p:embeddedFontLst>
    <p:embeddedFont>
      <p:font typeface="Noto Sans Symbols" panose="020B0604020202020204" charset="0"/>
      <p:regular r:id="rId49"/>
    </p:embeddedFont>
    <p:embeddedFont>
      <p:font typeface="Verdana" panose="020B0604030504040204" pitchFamily="3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42"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71" userDrawn="1">
          <p15:clr>
            <a:srgbClr val="A4A3A4"/>
          </p15:clr>
        </p15:guide>
        <p15:guide id="7" pos="635" userDrawn="1">
          <p15:clr>
            <a:srgbClr val="A4A3A4"/>
          </p15:clr>
        </p15:guide>
        <p15:guide id="8" pos="5465" userDrawn="1">
          <p15:clr>
            <a:srgbClr val="A4A3A4"/>
          </p15:clr>
        </p15:guide>
        <p15:guide id="9" orient="horz" pos="98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0482" autoAdjust="0"/>
  </p:normalViewPr>
  <p:slideViewPr>
    <p:cSldViewPr snapToGrid="0" snapToObjects="1">
      <p:cViewPr varScale="1">
        <p:scale>
          <a:sx n="74" d="100"/>
          <a:sy n="74" d="100"/>
        </p:scale>
        <p:origin x="1714" y="67"/>
      </p:cViewPr>
      <p:guideLst>
        <p:guide orient="horz" pos="4042"/>
        <p:guide pos="295"/>
        <p:guide orient="horz" pos="4178"/>
        <p:guide orient="horz" pos="119"/>
        <p:guide orient="horz" pos="709"/>
        <p:guide orient="horz" pos="1071"/>
        <p:guide pos="635"/>
        <p:guide pos="5465"/>
        <p:guide orient="horz" pos="981"/>
      </p:guideLst>
    </p:cSldViewPr>
  </p:slideViewPr>
  <p:outlineViewPr>
    <p:cViewPr>
      <p:scale>
        <a:sx n="33" d="100"/>
        <a:sy n="33" d="100"/>
      </p:scale>
      <p:origin x="0" y="-20148"/>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customXml" Target="../customXml/item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ustomXml" Target="../customXml/item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60"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veexample.pearsoncmg.com/html/HexDigit2Dec.html"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iveexample.pearsoncmg.com/html/HexDigit2Dec.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liveexample.pearsoncmg.com/html/ComputeAngle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dirty="0"/>
              <a:t>Slides in this presentation contain hyperlinks. JAWS users should be able to get a list of links by using INSERT+F7</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HexDigit2Dec: </a:t>
            </a:r>
            <a:r>
              <a:rPr lang="en-US" dirty="0">
                <a:hlinkClick r:id="rId3"/>
              </a:rPr>
              <a:t>https://liveexample.pearsoncmg.com/html/HexDigit2Dec.html</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1955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LotteryUsingStrings</a:t>
            </a:r>
            <a:r>
              <a:rPr lang="en-US" dirty="0"/>
              <a:t>: </a:t>
            </a:r>
            <a:r>
              <a:rPr lang="en-US" dirty="0">
                <a:hlinkClick r:id="rId3"/>
              </a:rPr>
              <a:t>https://liveexample.pearsoncmg.com/html/HexDigit2Dec.html</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9512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double amount = 45.56;</a:t>
            </a:r>
          </a:p>
          <a:p>
            <a:r>
              <a:rPr lang="en-US" dirty="0" err="1"/>
              <a:t>System.out.print</a:t>
            </a:r>
            <a:r>
              <a:rPr lang="en-US" dirty="0"/>
              <a:t> left parenthesis double quotes count is percent symbol d and amount is percent symbol f double quotes, count, amount right parenthesis;</a:t>
            </a:r>
          </a:p>
          <a:p>
            <a:r>
              <a:rPr lang="en-US" dirty="0"/>
              <a:t>Count and amount are labeled as items. The text from percent symbol d to count is labeled as display. The text from percent symbol f to amount is labeled as count is 5 and amount is 45.560000.</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866423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44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Charlotte left parenthesis 35.2270869 to 80.8431267 right parenthesis</a:t>
            </a:r>
          </a:p>
          <a:p>
            <a:r>
              <a:rPr lang="en-US" dirty="0"/>
              <a:t>Savannah left parenthesis 32.0835407 to 81.0998342 right parenthesis</a:t>
            </a:r>
          </a:p>
          <a:p>
            <a:r>
              <a:rPr lang="en-US" dirty="0"/>
              <a:t>Orlando left parenthesis 28.5383355 to 81.3792365 right parenthesis</a:t>
            </a:r>
          </a:p>
          <a:p>
            <a:r>
              <a:rPr lang="en-US" dirty="0"/>
              <a:t>Atlanta left parenthesis 33.7489954 to 84.3879824 right parenthesis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83833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Math.random</a:t>
            </a:r>
            <a:r>
              <a:rPr lang="en-US" dirty="0"/>
              <a:t> left parenthesis right parenthesis times 10 right parenthesis. From this equation, an arrow points to Returns a random integer between 0 and 9.</a:t>
            </a:r>
          </a:p>
          <a:p>
            <a:r>
              <a:rPr lang="en-US" dirty="0"/>
              <a:t>50 + left  parenthesis int right parenthesis left parenthesis </a:t>
            </a:r>
            <a:r>
              <a:rPr lang="en-US" dirty="0" err="1"/>
              <a:t>Math.random</a:t>
            </a:r>
            <a:r>
              <a:rPr lang="en-US" dirty="0"/>
              <a:t> left parenthesis right parenthesis times 50 right parenthesis. From this equation, an arrow points to Returns a random integer between 50 and 99.</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8283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angle is labeled as Angle A with its vertices x 1, y 1. The top angle is labeled as Angle B with its vertices x 2, y 2. The angle on the right side is labeled as Angle C with its vertices x 3, y 3. The sides between angle A and angle B is labeled as c. The side between angle A and angle C is labeled as b. The side between angle B and angle C is labeled as a. The three equations along the triangle are,</a:t>
            </a:r>
          </a:p>
          <a:p>
            <a:r>
              <a:rPr lang="en-US" dirty="0"/>
              <a:t>A = a cos left parenthesis left parenthesis a times a minus b times b minus c times c right parenthesis over left parenthesis negative 2 times b times c right parenthesis right parenthesis.</a:t>
            </a:r>
          </a:p>
          <a:p>
            <a:r>
              <a:rPr lang="en-US" dirty="0"/>
              <a:t>B = a cos left parenthesis left parenthesis b times b minus a times a minus c times c right parenthesis over left parenthesis negative 2 times a times c right parenthesis right parenthesis.</a:t>
            </a:r>
          </a:p>
          <a:p>
            <a:r>
              <a:rPr lang="en-US" dirty="0"/>
              <a:t>C = a cos left parenthesis left parenthesis c times c minus b times b minus a times a right parenthesis over left parenthesis negative 2 times a times b right parenthesis right parenthesis.</a:t>
            </a:r>
          </a:p>
          <a:p>
            <a:endParaRPr lang="en-US" dirty="0"/>
          </a:p>
          <a:p>
            <a:r>
              <a:rPr lang="en-US" dirty="0" err="1"/>
              <a:t>ComputeAngles</a:t>
            </a:r>
            <a:r>
              <a:rPr lang="en-US" dirty="0"/>
              <a:t>: </a:t>
            </a:r>
            <a:r>
              <a:rPr lang="en-US" dirty="0">
                <a:hlinkClick r:id="rId3"/>
              </a:rPr>
              <a:t>https://liveexample.pearsoncmg.com/html/ComputeAngles.html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94513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row of numbers are placed above a table with single row and 15 columns. The numbers are labeled as Indices, and the row shows the message. The numbers and their respective text in the row are,</a:t>
            </a:r>
          </a:p>
          <a:p>
            <a:r>
              <a:rPr lang="en-US" dirty="0"/>
              <a:t>0, W in upper case</a:t>
            </a:r>
          </a:p>
          <a:p>
            <a:r>
              <a:rPr lang="en-US" dirty="0"/>
              <a:t>1, e in lower case</a:t>
            </a:r>
          </a:p>
          <a:p>
            <a:r>
              <a:rPr lang="en-US" dirty="0"/>
              <a:t>2, l in lower case</a:t>
            </a:r>
          </a:p>
          <a:p>
            <a:r>
              <a:rPr lang="en-US" dirty="0"/>
              <a:t>3, c in lower case</a:t>
            </a:r>
          </a:p>
          <a:p>
            <a:r>
              <a:rPr lang="en-US" dirty="0"/>
              <a:t>4, o in lower case</a:t>
            </a:r>
          </a:p>
          <a:p>
            <a:r>
              <a:rPr lang="en-US" dirty="0"/>
              <a:t>5, m in lower case</a:t>
            </a:r>
          </a:p>
          <a:p>
            <a:r>
              <a:rPr lang="en-US" dirty="0"/>
              <a:t>6, e in lower case</a:t>
            </a:r>
          </a:p>
          <a:p>
            <a:r>
              <a:rPr lang="en-US" dirty="0"/>
              <a:t>7, blank</a:t>
            </a:r>
          </a:p>
          <a:p>
            <a:r>
              <a:rPr lang="en-US" dirty="0"/>
              <a:t>8, t in lower case</a:t>
            </a:r>
          </a:p>
          <a:p>
            <a:r>
              <a:rPr lang="en-US" dirty="0"/>
              <a:t>9, o in lower case</a:t>
            </a:r>
          </a:p>
          <a:p>
            <a:r>
              <a:rPr lang="en-US" dirty="0"/>
              <a:t>10, blank</a:t>
            </a:r>
          </a:p>
          <a:p>
            <a:r>
              <a:rPr lang="en-US" dirty="0"/>
              <a:t>11, J in upper case</a:t>
            </a:r>
          </a:p>
          <a:p>
            <a:r>
              <a:rPr lang="en-US" dirty="0"/>
              <a:t>12, a in lower case</a:t>
            </a:r>
          </a:p>
          <a:p>
            <a:r>
              <a:rPr lang="en-US" dirty="0"/>
              <a:t>13, v in lower case</a:t>
            </a:r>
          </a:p>
          <a:p>
            <a:r>
              <a:rPr lang="en-US" dirty="0"/>
              <a:t>14, a in lower case</a:t>
            </a:r>
          </a:p>
          <a:p>
            <a:r>
              <a:rPr lang="en-US" dirty="0"/>
              <a:t>W is labeled as </a:t>
            </a:r>
            <a:r>
              <a:rPr lang="en-US" dirty="0" err="1"/>
              <a:t>message.charAt</a:t>
            </a:r>
            <a:r>
              <a:rPr lang="en-US" dirty="0"/>
              <a:t> left parenthesis 0 right parenthesis</a:t>
            </a:r>
          </a:p>
          <a:p>
            <a:r>
              <a:rPr lang="en-US" dirty="0"/>
              <a:t>message. length left parenthesis right parenthesis is 15.</a:t>
            </a:r>
          </a:p>
          <a:p>
            <a:r>
              <a:rPr lang="en-US" dirty="0"/>
              <a:t>The last a of Java is labeled </a:t>
            </a:r>
            <a:r>
              <a:rPr lang="en-US" dirty="0" err="1"/>
              <a:t>message.charAt</a:t>
            </a:r>
            <a:r>
              <a:rPr lang="en-US" dirty="0"/>
              <a:t> left parenthesis 14 right parenthesis.</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38386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numbers are labeled as Indices, and the row shows the message. The numbers and their respective text in the row are,</a:t>
            </a:r>
          </a:p>
          <a:p>
            <a:r>
              <a:rPr lang="en-US" dirty="0"/>
              <a:t>0, W in upper case</a:t>
            </a:r>
          </a:p>
          <a:p>
            <a:r>
              <a:rPr lang="en-US" dirty="0"/>
              <a:t>1, e in lower case</a:t>
            </a:r>
          </a:p>
          <a:p>
            <a:r>
              <a:rPr lang="en-US" dirty="0"/>
              <a:t>2, l in lower case</a:t>
            </a:r>
          </a:p>
          <a:p>
            <a:r>
              <a:rPr lang="en-US" dirty="0"/>
              <a:t>3, c in lower case</a:t>
            </a:r>
          </a:p>
          <a:p>
            <a:r>
              <a:rPr lang="en-US" dirty="0"/>
              <a:t>4, o in lower case</a:t>
            </a:r>
          </a:p>
          <a:p>
            <a:r>
              <a:rPr lang="en-US" dirty="0"/>
              <a:t>5, m in lower case</a:t>
            </a:r>
          </a:p>
          <a:p>
            <a:r>
              <a:rPr lang="en-US" dirty="0"/>
              <a:t>6, e in lower case</a:t>
            </a:r>
          </a:p>
          <a:p>
            <a:r>
              <a:rPr lang="en-US" dirty="0"/>
              <a:t>7, blank</a:t>
            </a:r>
          </a:p>
          <a:p>
            <a:r>
              <a:rPr lang="en-US" dirty="0"/>
              <a:t>8, t in lower case</a:t>
            </a:r>
          </a:p>
          <a:p>
            <a:r>
              <a:rPr lang="en-US" dirty="0"/>
              <a:t>9, o in lower case</a:t>
            </a:r>
          </a:p>
          <a:p>
            <a:r>
              <a:rPr lang="en-US" dirty="0"/>
              <a:t>10, blank</a:t>
            </a:r>
          </a:p>
          <a:p>
            <a:r>
              <a:rPr lang="en-US" dirty="0"/>
              <a:t>11, J in upper case</a:t>
            </a:r>
          </a:p>
          <a:p>
            <a:r>
              <a:rPr lang="en-US" dirty="0"/>
              <a:t>12, a in lower case</a:t>
            </a:r>
          </a:p>
          <a:p>
            <a:r>
              <a:rPr lang="en-US" dirty="0"/>
              <a:t>13, v in lower case</a:t>
            </a:r>
          </a:p>
          <a:p>
            <a:r>
              <a:rPr lang="en-US" dirty="0"/>
              <a:t>14, a in lower case</a:t>
            </a:r>
          </a:p>
          <a:p>
            <a:r>
              <a:rPr lang="en-US" dirty="0"/>
              <a:t>The area from W of Welcome up to the blank box before Java is labeled as message. substring left parenthesis 0, 11 right parenthesis.</a:t>
            </a:r>
          </a:p>
          <a:p>
            <a:r>
              <a:rPr lang="en-US" dirty="0"/>
              <a:t>The area from J of Java to the last a of Java is labeled </a:t>
            </a:r>
            <a:r>
              <a:rPr lang="en-US" dirty="0" err="1"/>
              <a:t>message.substring</a:t>
            </a:r>
            <a:r>
              <a:rPr lang="en-US" dirty="0"/>
              <a:t> left parenthesis 11 right parenthesis.</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184853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shows a series of numbers from 0 to 8, labeled Indices. These numbers are above a row of letters with multiple columns. This row is labeled Message. </a:t>
            </a:r>
          </a:p>
          <a:p>
            <a:r>
              <a:rPr lang="en-US" dirty="0"/>
              <a:t>0, K in upper case</a:t>
            </a:r>
          </a:p>
          <a:p>
            <a:r>
              <a:rPr lang="en-US" dirty="0"/>
              <a:t>1, I in lower case</a:t>
            </a:r>
          </a:p>
          <a:p>
            <a:r>
              <a:rPr lang="en-US" dirty="0"/>
              <a:t>2, m in lower case</a:t>
            </a:r>
          </a:p>
          <a:p>
            <a:r>
              <a:rPr lang="en-US" dirty="0"/>
              <a:t>3, blank</a:t>
            </a:r>
          </a:p>
          <a:p>
            <a:r>
              <a:rPr lang="en-US" dirty="0"/>
              <a:t>4, J in upper case</a:t>
            </a:r>
          </a:p>
          <a:p>
            <a:r>
              <a:rPr lang="en-US" dirty="0"/>
              <a:t>5, o in lower case</a:t>
            </a:r>
          </a:p>
          <a:p>
            <a:r>
              <a:rPr lang="en-US" dirty="0"/>
              <a:t>6, n in lower case</a:t>
            </a:r>
          </a:p>
          <a:p>
            <a:r>
              <a:rPr lang="en-US" dirty="0"/>
              <a:t>7, e in lower case</a:t>
            </a:r>
          </a:p>
          <a:p>
            <a:r>
              <a:rPr lang="en-US" dirty="0"/>
              <a:t>8, s in lower case</a:t>
            </a:r>
          </a:p>
          <a:p>
            <a:r>
              <a:rPr lang="en-US" dirty="0"/>
              <a:t>Kim is labeled as </a:t>
            </a:r>
            <a:r>
              <a:rPr lang="en-US" dirty="0" err="1"/>
              <a:t>s.substring</a:t>
            </a:r>
            <a:r>
              <a:rPr lang="en-US" dirty="0"/>
              <a:t> left parenthesis 0, k right parenthesis is Kim. The blank box between Kim and Jones is labeled as k is 3. Jones is labeled as </a:t>
            </a:r>
            <a:r>
              <a:rPr lang="en-US" dirty="0" err="1"/>
              <a:t>s.substring</a:t>
            </a:r>
            <a:r>
              <a:rPr lang="en-US" dirty="0"/>
              <a:t> left parenthesis 0, k + 1 right parenthesis is Jones.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57731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1. Row 1. 1, 3, 5, 7. Row 2. 9, 11, 13, 15. Row 3. 17, 19, 21, 23. Row 4. 25, 27, 29, 31.</a:t>
            </a:r>
          </a:p>
          <a:p>
            <a:r>
              <a:rPr lang="en-US" dirty="0"/>
              <a:t>Set 2. Row 1. 2, 3, 6, 7. Row 2. 10, 11, 14, 15. Row 3. 18, 19, 22, 23. Row 4. 26, 27, 30, 31.</a:t>
            </a:r>
          </a:p>
          <a:p>
            <a:r>
              <a:rPr lang="en-US" dirty="0"/>
              <a:t>Set 3. Row 1. 4, 5, 6, 7. Row 2. 12, 13, 14, 15. Row 3. 20, 21, 22, 23. Row 4. 28, 29, 30, 31.</a:t>
            </a:r>
          </a:p>
          <a:p>
            <a:r>
              <a:rPr lang="en-US" dirty="0"/>
              <a:t>Set 4. Row 1. 8, 9, 10, 11. Row 2. 12, 13, 14, 15. Row 3. 24, 25, 26, 27. Row 4. 28, 29, 30, 31.</a:t>
            </a:r>
          </a:p>
          <a:p>
            <a:r>
              <a:rPr lang="en-US" dirty="0"/>
              <a:t>Set 5. Row 1. 16, 17, 18, 19. Row 2. 20, 21, 22, 23. Row 3. 24, 25, 26, 27. Row 4. 28, 29, 30, 31.</a:t>
            </a:r>
          </a:p>
          <a:p>
            <a:r>
              <a:rPr lang="en-US"/>
              <a:t>A line connecting first element of set 1, set 2, and set 5 is labeled, = 19.</a:t>
            </a:r>
          </a:p>
          <a:p>
            <a:endParaRPr lang="en-IN"/>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01529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10000 in the first row, 10 aligned to right in the second row, and 1 aligned to the right in the third row. The sum is 10011. 19 is written below the addition.</a:t>
            </a:r>
          </a:p>
          <a:p>
            <a:r>
              <a:rPr lang="en-US" dirty="0"/>
              <a:t>00110 in the first row, 10 aligned to right in the second row, and 1 aligned to the right in the third row. The sum is 00111. 7 is written below the addition.</a:t>
            </a:r>
          </a:p>
          <a:p>
            <a:r>
              <a:rPr lang="en-US" dirty="0"/>
              <a:t>10000 in the first row, 1000 aligned to right in the second row, 100 aligned to the right in the third row, and 1 aligned to right in the fourth row. The sum is 11101. 23 is written below the addition.</a:t>
            </a:r>
          </a:p>
          <a:p>
            <a:endParaRPr lang="en-IN" dirty="0"/>
          </a:p>
          <a:p>
            <a:r>
              <a:rPr lang="en-IN" dirty="0"/>
              <a:t>There are two columns with headings Decimal, and Binary.</a:t>
            </a:r>
          </a:p>
          <a:p>
            <a:r>
              <a:rPr lang="en-IN" dirty="0"/>
              <a:t>Row 1. Decimal, 1. Binary, 00001. </a:t>
            </a:r>
          </a:p>
          <a:p>
            <a:r>
              <a:rPr lang="en-IN" dirty="0"/>
              <a:t>Row 2. Decimal, 2. Binary, 00010.</a:t>
            </a:r>
          </a:p>
          <a:p>
            <a:r>
              <a:rPr lang="en-IN" dirty="0"/>
              <a:t>Row 3. Decimal, 3. Binary, 00011.</a:t>
            </a:r>
          </a:p>
          <a:p>
            <a:r>
              <a:rPr lang="en-IN" dirty="0"/>
              <a:t>Row 4. Decimal, ellipses. Binary, blank.</a:t>
            </a:r>
          </a:p>
          <a:p>
            <a:r>
              <a:rPr lang="en-IN" dirty="0"/>
              <a:t>Row 5. Decimal, 19. Binary, 10011.</a:t>
            </a:r>
          </a:p>
          <a:p>
            <a:r>
              <a:rPr lang="en-IN" dirty="0"/>
              <a:t>Row 6. Decimal, ellipses. Binary, blank.</a:t>
            </a:r>
          </a:p>
          <a:p>
            <a:r>
              <a:rPr lang="en-IN" dirty="0"/>
              <a:t>Row 7. Decimal, 31. Binary, 11111.</a:t>
            </a:r>
          </a:p>
          <a:p>
            <a:r>
              <a:rPr lang="en-IN" dirty="0"/>
              <a:t>Row 1. b sub 5 0 0 0 0.</a:t>
            </a:r>
          </a:p>
          <a:p>
            <a:r>
              <a:rPr lang="en-IN" dirty="0"/>
              <a:t>Row 2. blank b sub 4 0 0 0.</a:t>
            </a:r>
          </a:p>
          <a:p>
            <a:r>
              <a:rPr lang="en-IN" dirty="0"/>
              <a:t>Row 3. blank </a:t>
            </a:r>
            <a:r>
              <a:rPr lang="en-IN" dirty="0" err="1"/>
              <a:t>blank</a:t>
            </a:r>
            <a:r>
              <a:rPr lang="en-IN" dirty="0"/>
              <a:t> b sub 3 0 0.</a:t>
            </a:r>
          </a:p>
          <a:p>
            <a:r>
              <a:rPr lang="en-IN" dirty="0"/>
              <a:t>Row 4. blank </a:t>
            </a:r>
            <a:r>
              <a:rPr lang="en-IN" dirty="0" err="1"/>
              <a:t>blank</a:t>
            </a:r>
            <a:r>
              <a:rPr lang="en-IN" dirty="0"/>
              <a:t> </a:t>
            </a:r>
            <a:r>
              <a:rPr lang="en-IN" dirty="0" err="1"/>
              <a:t>blank</a:t>
            </a:r>
            <a:r>
              <a:rPr lang="en-IN" dirty="0"/>
              <a:t> b sub 2 0.</a:t>
            </a:r>
          </a:p>
          <a:p>
            <a:r>
              <a:rPr lang="en-IN" dirty="0"/>
              <a:t>Row 5. blank </a:t>
            </a:r>
            <a:r>
              <a:rPr lang="en-IN" dirty="0" err="1"/>
              <a:t>blank</a:t>
            </a:r>
            <a:r>
              <a:rPr lang="en-IN" dirty="0"/>
              <a:t> </a:t>
            </a:r>
            <a:r>
              <a:rPr lang="en-IN" dirty="0" err="1"/>
              <a:t>blank</a:t>
            </a:r>
            <a:r>
              <a:rPr lang="en-IN" dirty="0"/>
              <a:t> </a:t>
            </a:r>
            <a:r>
              <a:rPr lang="en-IN" dirty="0" err="1"/>
              <a:t>blank</a:t>
            </a:r>
            <a:r>
              <a:rPr lang="en-IN" dirty="0"/>
              <a:t> b sub 1.</a:t>
            </a:r>
          </a:p>
          <a:p>
            <a:r>
              <a:rPr lang="en-IN" dirty="0"/>
              <a:t>When all the five rows are added together, the sum is b sub 5 b sub 4 b sub 3 b sub 2 b sub 1.</a:t>
            </a:r>
          </a:p>
          <a:p>
            <a:r>
              <a:rPr lang="en-IN" dirty="0"/>
              <a:t>When adding 10000, 10, and 1, the sum is 10011. Below it 19 is written.</a:t>
            </a:r>
          </a:p>
          <a:p>
            <a:r>
              <a:rPr lang="en-IN" dirty="0"/>
              <a:t>When adding 10000, 1000, 100, 10, and 1, the sum is 11111. 31 is written below the sum.</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26049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hyperlink" Target="https://liveexample.pearsoncmg.com/html/ComputeAngles.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hyperlink" Target="https://liveexample.pearsoncmg.com/html/OrderTwoCities.html" TargetMode="Externa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hyperlink" Target="https://liveexample.pearsoncmg.com/html/GuessBirthday.html"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3" Type="http://schemas.openxmlformats.org/officeDocument/2006/relationships/hyperlink" Target="https://liveexample.pearsoncmg.com/html/HexDigit2Dec.html" TargetMode="External"/><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liveexample.pearsoncmg.com/html/HexDigit2Dec.html"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hyperlink" Target="https://liveexample.pearsoncmg.com/html/FormatDemo.html" TargetMode="Externa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200" y="143692"/>
            <a:ext cx="8096866"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Twelfth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4</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1589177"/>
          </a:xfrm>
        </p:spPr>
        <p:txBody>
          <a:bodyPr/>
          <a:lstStyle/>
          <a:p>
            <a:r>
              <a:rPr lang="en-IN" dirty="0"/>
              <a:t>Mathematical Functions, Characters, and Strings</a:t>
            </a:r>
            <a:endParaRPr lang="en-US" dirty="0"/>
          </a:p>
        </p:txBody>
      </p:sp>
      <p:pic>
        <p:nvPicPr>
          <p:cNvPr id="7" name="Picture 6" descr="Front Cover: Introduction to Java Programming and Data Structures Twelfth Edition by Liang.">
            <a:extLst>
              <a:ext uri="{FF2B5EF4-FFF2-40B4-BE49-F238E27FC236}">
                <a16:creationId xmlns:a16="http://schemas.microsoft.com/office/drawing/2014/main" id="{5F16D7D7-ECE6-4B8A-A1F3-15ADBADE58C8}"/>
              </a:ext>
            </a:extLst>
          </p:cNvPr>
          <p:cNvPicPr>
            <a:picLocks noChangeAspect="1"/>
          </p:cNvPicPr>
          <p:nvPr/>
        </p:nvPicPr>
        <p:blipFill>
          <a:blip r:embed="rId3"/>
          <a:stretch>
            <a:fillRect/>
          </a:stretch>
        </p:blipFill>
        <p:spPr>
          <a:xfrm>
            <a:off x="591091" y="1697633"/>
            <a:ext cx="3776850" cy="4523213"/>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2020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8D676-6103-49CF-8115-B6051A5AF6F8}"/>
              </a:ext>
            </a:extLst>
          </p:cNvPr>
          <p:cNvSpPr>
            <a:spLocks noGrp="1"/>
          </p:cNvSpPr>
          <p:nvPr>
            <p:ph type="title"/>
          </p:nvPr>
        </p:nvSpPr>
        <p:spPr/>
        <p:txBody>
          <a:bodyPr/>
          <a:lstStyle/>
          <a:p>
            <a:r>
              <a:rPr lang="en-IN" dirty="0"/>
              <a:t>Rounding Methods Examples</a:t>
            </a:r>
          </a:p>
        </p:txBody>
      </p:sp>
      <p:sp>
        <p:nvSpPr>
          <p:cNvPr id="3" name="Content Placeholder 2">
            <a:extLst>
              <a:ext uri="{FF2B5EF4-FFF2-40B4-BE49-F238E27FC236}">
                <a16:creationId xmlns:a16="http://schemas.microsoft.com/office/drawing/2014/main" id="{201E87E8-5A89-4C11-8BE3-41E0F305DEDA}"/>
              </a:ext>
            </a:extLst>
          </p:cNvPr>
          <p:cNvSpPr>
            <a:spLocks noGrp="1"/>
          </p:cNvSpPr>
          <p:nvPr>
            <p:ph sz="quarter" idx="13"/>
          </p:nvPr>
        </p:nvSpPr>
        <p:spPr>
          <a:xfrm>
            <a:off x="457200" y="1554920"/>
            <a:ext cx="8232775" cy="4773309"/>
          </a:xfrm>
        </p:spPr>
        <p:txBody>
          <a:bodyPr/>
          <a:lstStyle/>
          <a:p>
            <a:pPr marL="432" indent="0">
              <a:spcBef>
                <a:spcPts val="600"/>
              </a:spcBef>
              <a:buNone/>
            </a:pPr>
            <a:r>
              <a:rPr lang="en-IN" sz="1200" dirty="0" err="1">
                <a:latin typeface="Courier New" panose="02070309020205020404" pitchFamily="49" charset="0"/>
                <a:cs typeface="Courier New" panose="02070309020205020404" pitchFamily="49" charset="0"/>
              </a:rPr>
              <a:t>Math.ceil</a:t>
            </a:r>
            <a:r>
              <a:rPr lang="en-IN" sz="1200" dirty="0">
                <a:latin typeface="Courier New" panose="02070309020205020404" pitchFamily="49" charset="0"/>
                <a:cs typeface="Courier New" panose="02070309020205020404" pitchFamily="49" charset="0"/>
              </a:rPr>
              <a:t>(2.1) returns 3.0</a:t>
            </a:r>
          </a:p>
          <a:p>
            <a:pPr marL="432" indent="0">
              <a:spcBef>
                <a:spcPts val="600"/>
              </a:spcBef>
              <a:buNone/>
            </a:pPr>
            <a:r>
              <a:rPr lang="en-IN" sz="1200" dirty="0" err="1">
                <a:latin typeface="Courier New" panose="02070309020205020404" pitchFamily="49" charset="0"/>
                <a:cs typeface="Courier New" panose="02070309020205020404" pitchFamily="49" charset="0"/>
              </a:rPr>
              <a:t>Math.ceil</a:t>
            </a:r>
            <a:r>
              <a:rPr lang="en-IN" sz="1200" dirty="0">
                <a:latin typeface="Courier New" panose="02070309020205020404" pitchFamily="49" charset="0"/>
                <a:cs typeface="Courier New" panose="02070309020205020404" pitchFamily="49" charset="0"/>
              </a:rPr>
              <a:t>(2.0) returns 2.0</a:t>
            </a:r>
          </a:p>
          <a:p>
            <a:pPr marL="432" indent="0">
              <a:spcBef>
                <a:spcPts val="600"/>
              </a:spcBef>
              <a:buNone/>
            </a:pPr>
            <a:r>
              <a:rPr lang="en-IN" sz="1200" dirty="0" err="1">
                <a:latin typeface="Courier New" panose="02070309020205020404" pitchFamily="49" charset="0"/>
                <a:cs typeface="Courier New" panose="02070309020205020404" pitchFamily="49" charset="0"/>
              </a:rPr>
              <a:t>Math.ceil</a:t>
            </a:r>
            <a:r>
              <a:rPr lang="en-IN" sz="1200" dirty="0">
                <a:latin typeface="Courier New" panose="02070309020205020404" pitchFamily="49" charset="0"/>
                <a:cs typeface="Courier New" panose="02070309020205020404" pitchFamily="49" charset="0"/>
              </a:rPr>
              <a:t>(-2.0) returns –2.0</a:t>
            </a:r>
          </a:p>
          <a:p>
            <a:pPr marL="432" indent="0">
              <a:spcBef>
                <a:spcPts val="600"/>
              </a:spcBef>
              <a:buNone/>
            </a:pPr>
            <a:r>
              <a:rPr lang="en-IN" sz="1200" dirty="0" err="1">
                <a:latin typeface="Courier New" panose="02070309020205020404" pitchFamily="49" charset="0"/>
                <a:cs typeface="Courier New" panose="02070309020205020404" pitchFamily="49" charset="0"/>
              </a:rPr>
              <a:t>Math.ceil</a:t>
            </a:r>
            <a:r>
              <a:rPr lang="en-IN" sz="1200" dirty="0">
                <a:latin typeface="Courier New" panose="02070309020205020404" pitchFamily="49" charset="0"/>
                <a:cs typeface="Courier New" panose="02070309020205020404" pitchFamily="49" charset="0"/>
              </a:rPr>
              <a:t>(-2.1) returns -2.0</a:t>
            </a:r>
          </a:p>
          <a:p>
            <a:pPr marL="432" indent="0">
              <a:spcBef>
                <a:spcPts val="600"/>
              </a:spcBef>
              <a:buNone/>
            </a:pPr>
            <a:r>
              <a:rPr lang="en-IN" sz="1200" dirty="0" err="1">
                <a:latin typeface="Courier New" panose="02070309020205020404" pitchFamily="49" charset="0"/>
                <a:cs typeface="Courier New" panose="02070309020205020404" pitchFamily="49" charset="0"/>
              </a:rPr>
              <a:t>Math.floor</a:t>
            </a:r>
            <a:r>
              <a:rPr lang="en-IN" sz="1200" dirty="0">
                <a:latin typeface="Courier New" panose="02070309020205020404" pitchFamily="49" charset="0"/>
                <a:cs typeface="Courier New" panose="02070309020205020404" pitchFamily="49" charset="0"/>
              </a:rPr>
              <a:t>(2.1) returns 2.0</a:t>
            </a:r>
          </a:p>
          <a:p>
            <a:pPr marL="432" indent="0">
              <a:spcBef>
                <a:spcPts val="600"/>
              </a:spcBef>
              <a:buNone/>
            </a:pPr>
            <a:r>
              <a:rPr lang="en-IN" sz="1200" dirty="0" err="1">
                <a:latin typeface="Courier New" panose="02070309020205020404" pitchFamily="49" charset="0"/>
                <a:cs typeface="Courier New" panose="02070309020205020404" pitchFamily="49" charset="0"/>
              </a:rPr>
              <a:t>Math.floor</a:t>
            </a:r>
            <a:r>
              <a:rPr lang="en-IN" sz="1200" dirty="0">
                <a:latin typeface="Courier New" panose="02070309020205020404" pitchFamily="49" charset="0"/>
                <a:cs typeface="Courier New" panose="02070309020205020404" pitchFamily="49" charset="0"/>
              </a:rPr>
              <a:t>(2.0) returns 2.0</a:t>
            </a:r>
          </a:p>
          <a:p>
            <a:pPr marL="432" indent="0">
              <a:spcBef>
                <a:spcPts val="600"/>
              </a:spcBef>
              <a:buNone/>
            </a:pPr>
            <a:r>
              <a:rPr lang="en-IN" sz="1200" dirty="0" err="1">
                <a:latin typeface="Courier New" panose="02070309020205020404" pitchFamily="49" charset="0"/>
                <a:cs typeface="Courier New" panose="02070309020205020404" pitchFamily="49" charset="0"/>
              </a:rPr>
              <a:t>Math.floor</a:t>
            </a:r>
            <a:r>
              <a:rPr lang="en-IN" sz="1200" dirty="0">
                <a:latin typeface="Courier New" panose="02070309020205020404" pitchFamily="49" charset="0"/>
                <a:cs typeface="Courier New" panose="02070309020205020404" pitchFamily="49" charset="0"/>
              </a:rPr>
              <a:t>(-2.0) returns –2.0</a:t>
            </a:r>
          </a:p>
          <a:p>
            <a:pPr marL="432" indent="0">
              <a:spcBef>
                <a:spcPts val="600"/>
              </a:spcBef>
              <a:buNone/>
            </a:pPr>
            <a:r>
              <a:rPr lang="en-IN" sz="1200" dirty="0" err="1">
                <a:latin typeface="Courier New" panose="02070309020205020404" pitchFamily="49" charset="0"/>
                <a:cs typeface="Courier New" panose="02070309020205020404" pitchFamily="49" charset="0"/>
              </a:rPr>
              <a:t>Math.floor</a:t>
            </a:r>
            <a:r>
              <a:rPr lang="en-IN" sz="1200" dirty="0">
                <a:latin typeface="Courier New" panose="02070309020205020404" pitchFamily="49" charset="0"/>
                <a:cs typeface="Courier New" panose="02070309020205020404" pitchFamily="49" charset="0"/>
              </a:rPr>
              <a:t>(-2.1) returns -3.0</a:t>
            </a:r>
          </a:p>
          <a:p>
            <a:pPr marL="432" indent="0">
              <a:spcBef>
                <a:spcPts val="600"/>
              </a:spcBef>
              <a:buNone/>
            </a:pPr>
            <a:r>
              <a:rPr lang="en-IN" sz="1200" dirty="0" err="1">
                <a:latin typeface="Courier New" panose="02070309020205020404" pitchFamily="49" charset="0"/>
                <a:cs typeface="Courier New" panose="02070309020205020404" pitchFamily="49" charset="0"/>
              </a:rPr>
              <a:t>Math.rint</a:t>
            </a:r>
            <a:r>
              <a:rPr lang="en-IN" sz="1200" dirty="0">
                <a:latin typeface="Courier New" panose="02070309020205020404" pitchFamily="49" charset="0"/>
                <a:cs typeface="Courier New" panose="02070309020205020404" pitchFamily="49" charset="0"/>
              </a:rPr>
              <a:t>(2.1) returns 2.0</a:t>
            </a:r>
          </a:p>
          <a:p>
            <a:pPr marL="432" indent="0">
              <a:spcBef>
                <a:spcPts val="600"/>
              </a:spcBef>
              <a:buNone/>
            </a:pPr>
            <a:r>
              <a:rPr lang="en-IN" sz="1200" dirty="0" err="1">
                <a:latin typeface="Courier New" panose="02070309020205020404" pitchFamily="49" charset="0"/>
                <a:cs typeface="Courier New" panose="02070309020205020404" pitchFamily="49" charset="0"/>
              </a:rPr>
              <a:t>Math.rint</a:t>
            </a:r>
            <a:r>
              <a:rPr lang="en-IN" sz="1200" dirty="0">
                <a:latin typeface="Courier New" panose="02070309020205020404" pitchFamily="49" charset="0"/>
                <a:cs typeface="Courier New" panose="02070309020205020404" pitchFamily="49" charset="0"/>
              </a:rPr>
              <a:t>(2.0) returns 2.0</a:t>
            </a:r>
          </a:p>
          <a:p>
            <a:pPr marL="432" indent="0">
              <a:spcBef>
                <a:spcPts val="600"/>
              </a:spcBef>
              <a:buNone/>
            </a:pPr>
            <a:r>
              <a:rPr lang="en-IN" sz="1200" dirty="0" err="1">
                <a:latin typeface="Courier New" panose="02070309020205020404" pitchFamily="49" charset="0"/>
                <a:cs typeface="Courier New" panose="02070309020205020404" pitchFamily="49" charset="0"/>
              </a:rPr>
              <a:t>Math.rint</a:t>
            </a:r>
            <a:r>
              <a:rPr lang="en-IN" sz="1200" dirty="0">
                <a:latin typeface="Courier New" panose="02070309020205020404" pitchFamily="49" charset="0"/>
                <a:cs typeface="Courier New" panose="02070309020205020404" pitchFamily="49" charset="0"/>
              </a:rPr>
              <a:t>(-2.0) returns –2.0</a:t>
            </a:r>
          </a:p>
          <a:p>
            <a:pPr marL="432" indent="0">
              <a:spcBef>
                <a:spcPts val="600"/>
              </a:spcBef>
              <a:buNone/>
            </a:pPr>
            <a:r>
              <a:rPr lang="en-IN" sz="1200" dirty="0" err="1">
                <a:latin typeface="Courier New" panose="02070309020205020404" pitchFamily="49" charset="0"/>
                <a:cs typeface="Courier New" panose="02070309020205020404" pitchFamily="49" charset="0"/>
              </a:rPr>
              <a:t>Math.rint</a:t>
            </a:r>
            <a:r>
              <a:rPr lang="en-IN" sz="1200" dirty="0">
                <a:latin typeface="Courier New" panose="02070309020205020404" pitchFamily="49" charset="0"/>
                <a:cs typeface="Courier New" panose="02070309020205020404" pitchFamily="49" charset="0"/>
              </a:rPr>
              <a:t>(-2.1) returns -2.0</a:t>
            </a:r>
          </a:p>
          <a:p>
            <a:pPr marL="432" indent="0">
              <a:spcBef>
                <a:spcPts val="600"/>
              </a:spcBef>
              <a:buNone/>
            </a:pPr>
            <a:r>
              <a:rPr lang="en-IN" sz="1200" dirty="0" err="1">
                <a:latin typeface="Courier New" panose="02070309020205020404" pitchFamily="49" charset="0"/>
                <a:cs typeface="Courier New" panose="02070309020205020404" pitchFamily="49" charset="0"/>
              </a:rPr>
              <a:t>Math.rint</a:t>
            </a:r>
            <a:r>
              <a:rPr lang="en-IN" sz="1200" dirty="0">
                <a:latin typeface="Courier New" panose="02070309020205020404" pitchFamily="49" charset="0"/>
                <a:cs typeface="Courier New" panose="02070309020205020404" pitchFamily="49" charset="0"/>
              </a:rPr>
              <a:t>(2.5) returns 2.0</a:t>
            </a:r>
          </a:p>
          <a:p>
            <a:pPr marL="432" indent="0">
              <a:spcBef>
                <a:spcPts val="600"/>
              </a:spcBef>
              <a:buNone/>
            </a:pPr>
            <a:r>
              <a:rPr lang="en-IN" sz="1200" dirty="0" err="1">
                <a:latin typeface="Courier New" panose="02070309020205020404" pitchFamily="49" charset="0"/>
                <a:cs typeface="Courier New" panose="02070309020205020404" pitchFamily="49" charset="0"/>
              </a:rPr>
              <a:t>Math.rint</a:t>
            </a:r>
            <a:r>
              <a:rPr lang="en-IN" sz="1200" dirty="0">
                <a:latin typeface="Courier New" panose="02070309020205020404" pitchFamily="49" charset="0"/>
                <a:cs typeface="Courier New" panose="02070309020205020404" pitchFamily="49" charset="0"/>
              </a:rPr>
              <a:t>(-2.5) returns -2.0</a:t>
            </a:r>
          </a:p>
          <a:p>
            <a:pPr marL="432" indent="0">
              <a:spcBef>
                <a:spcPts val="600"/>
              </a:spcBef>
              <a:buNone/>
            </a:pPr>
            <a:r>
              <a:rPr lang="en-IN" sz="1200" dirty="0" err="1">
                <a:latin typeface="Courier New" panose="02070309020205020404" pitchFamily="49" charset="0"/>
                <a:cs typeface="Courier New" panose="02070309020205020404" pitchFamily="49" charset="0"/>
              </a:rPr>
              <a:t>Math.round</a:t>
            </a:r>
            <a:r>
              <a:rPr lang="en-IN" sz="1200" dirty="0">
                <a:latin typeface="Courier New" panose="02070309020205020404" pitchFamily="49" charset="0"/>
                <a:cs typeface="Courier New" panose="02070309020205020404" pitchFamily="49" charset="0"/>
              </a:rPr>
              <a:t>(2.6f) returns 3</a:t>
            </a:r>
          </a:p>
          <a:p>
            <a:pPr marL="432" indent="0">
              <a:spcBef>
                <a:spcPts val="600"/>
              </a:spcBef>
              <a:buNone/>
            </a:pPr>
            <a:r>
              <a:rPr lang="en-IN" sz="1200" dirty="0" err="1">
                <a:latin typeface="Courier New" panose="02070309020205020404" pitchFamily="49" charset="0"/>
                <a:cs typeface="Courier New" panose="02070309020205020404" pitchFamily="49" charset="0"/>
              </a:rPr>
              <a:t>Math.round</a:t>
            </a:r>
            <a:r>
              <a:rPr lang="en-IN" sz="1200" dirty="0">
                <a:latin typeface="Courier New" panose="02070309020205020404" pitchFamily="49" charset="0"/>
                <a:cs typeface="Courier New" panose="02070309020205020404" pitchFamily="49" charset="0"/>
              </a:rPr>
              <a:t>(2.0) returns 2</a:t>
            </a:r>
          </a:p>
          <a:p>
            <a:pPr marL="432" indent="0">
              <a:spcBef>
                <a:spcPts val="600"/>
              </a:spcBef>
              <a:buNone/>
            </a:pPr>
            <a:r>
              <a:rPr lang="en-IN" sz="1200" dirty="0" err="1">
                <a:latin typeface="Courier New" panose="02070309020205020404" pitchFamily="49" charset="0"/>
                <a:cs typeface="Courier New" panose="02070309020205020404" pitchFamily="49" charset="0"/>
              </a:rPr>
              <a:t>Math.round</a:t>
            </a:r>
            <a:r>
              <a:rPr lang="en-IN" sz="1200" dirty="0">
                <a:latin typeface="Courier New" panose="02070309020205020404" pitchFamily="49" charset="0"/>
                <a:cs typeface="Courier New" panose="02070309020205020404" pitchFamily="49" charset="0"/>
              </a:rPr>
              <a:t>(-2.0f) returns -2</a:t>
            </a:r>
          </a:p>
          <a:p>
            <a:pPr marL="432" indent="0">
              <a:spcBef>
                <a:spcPts val="600"/>
              </a:spcBef>
              <a:buNone/>
            </a:pPr>
            <a:r>
              <a:rPr lang="en-IN" sz="1200" dirty="0" err="1">
                <a:latin typeface="Courier New" panose="02070309020205020404" pitchFamily="49" charset="0"/>
                <a:cs typeface="Courier New" panose="02070309020205020404" pitchFamily="49" charset="0"/>
              </a:rPr>
              <a:t>Math.round</a:t>
            </a:r>
            <a:r>
              <a:rPr lang="en-IN" sz="1200" dirty="0">
                <a:latin typeface="Courier New" panose="02070309020205020404" pitchFamily="49" charset="0"/>
                <a:cs typeface="Courier New" panose="02070309020205020404" pitchFamily="49" charset="0"/>
              </a:rPr>
              <a:t>(-2.6) returns -3</a:t>
            </a:r>
          </a:p>
        </p:txBody>
      </p:sp>
    </p:spTree>
    <p:extLst>
      <p:ext uri="{BB962C8B-B14F-4D97-AF65-F5344CB8AC3E}">
        <p14:creationId xmlns:p14="http://schemas.microsoft.com/office/powerpoint/2010/main" val="183654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BB8D-7D88-42EE-AB3C-3D024D744493}"/>
              </a:ext>
            </a:extLst>
          </p:cNvPr>
          <p:cNvSpPr>
            <a:spLocks noGrp="1"/>
          </p:cNvSpPr>
          <p:nvPr>
            <p:ph type="title"/>
          </p:nvPr>
        </p:nvSpPr>
        <p:spPr/>
        <p:txBody>
          <a:bodyPr/>
          <a:lstStyle/>
          <a:p>
            <a:r>
              <a:rPr lang="en-IN" dirty="0"/>
              <a:t>min, max, and abs</a:t>
            </a:r>
          </a:p>
        </p:txBody>
      </p:sp>
      <p:sp>
        <p:nvSpPr>
          <p:cNvPr id="3" name="Content Placeholder 2">
            <a:extLst>
              <a:ext uri="{FF2B5EF4-FFF2-40B4-BE49-F238E27FC236}">
                <a16:creationId xmlns:a16="http://schemas.microsoft.com/office/drawing/2014/main" id="{A868336D-AAE8-4049-8F21-CDD973B9BCCD}"/>
              </a:ext>
            </a:extLst>
          </p:cNvPr>
          <p:cNvSpPr>
            <a:spLocks noGrp="1"/>
          </p:cNvSpPr>
          <p:nvPr>
            <p:ph sz="quarter" idx="13"/>
          </p:nvPr>
        </p:nvSpPr>
        <p:spPr/>
        <p:txBody>
          <a:bodyPr/>
          <a:lstStyle/>
          <a:p>
            <a:pPr>
              <a:spcBef>
                <a:spcPts val="600"/>
              </a:spcBef>
            </a:pPr>
            <a:r>
              <a:rPr lang="en-IN" sz="2000" dirty="0">
                <a:latin typeface="Courier New" panose="02070309020205020404" pitchFamily="49" charset="0"/>
                <a:cs typeface="Courier New" panose="02070309020205020404" pitchFamily="49" charset="0"/>
              </a:rPr>
              <a:t>max(a, b)</a:t>
            </a:r>
            <a:r>
              <a:rPr lang="en-IN" sz="2000" dirty="0">
                <a:latin typeface="+mj-lt"/>
                <a:cs typeface="Courier New" panose="02070309020205020404" pitchFamily="49" charset="0"/>
              </a:rPr>
              <a:t> </a:t>
            </a:r>
            <a:r>
              <a:rPr lang="en-IN" sz="2000" dirty="0"/>
              <a:t>and </a:t>
            </a:r>
            <a:r>
              <a:rPr lang="en-IN" sz="2000" dirty="0">
                <a:latin typeface="Courier New" panose="02070309020205020404" pitchFamily="49" charset="0"/>
                <a:cs typeface="Courier New" panose="02070309020205020404" pitchFamily="49" charset="0"/>
              </a:rPr>
              <a:t>min(a, b)</a:t>
            </a:r>
          </a:p>
          <a:p>
            <a:pPr marL="255600" indent="0">
              <a:spcBef>
                <a:spcPts val="600"/>
              </a:spcBef>
              <a:buNone/>
            </a:pPr>
            <a:r>
              <a:rPr lang="en-IN" sz="2000" dirty="0"/>
              <a:t>Returns the maximum or minimum of two parameters.</a:t>
            </a:r>
          </a:p>
          <a:p>
            <a:pPr>
              <a:spcBef>
                <a:spcPts val="600"/>
              </a:spcBef>
            </a:pPr>
            <a:r>
              <a:rPr lang="en-IN" sz="2000" dirty="0">
                <a:latin typeface="Courier New" panose="02070309020205020404" pitchFamily="49" charset="0"/>
                <a:cs typeface="Courier New" panose="02070309020205020404" pitchFamily="49" charset="0"/>
              </a:rPr>
              <a:t>abs(a)</a:t>
            </a:r>
          </a:p>
          <a:p>
            <a:pPr marL="255600" indent="0">
              <a:spcBef>
                <a:spcPts val="600"/>
              </a:spcBef>
              <a:buNone/>
            </a:pPr>
            <a:r>
              <a:rPr lang="en-IN" sz="2000" dirty="0"/>
              <a:t>Returns the absolute value of the parameter.</a:t>
            </a:r>
          </a:p>
          <a:p>
            <a:pPr>
              <a:spcBef>
                <a:spcPts val="600"/>
              </a:spcBef>
            </a:pPr>
            <a:r>
              <a:rPr lang="en-IN" sz="2000" dirty="0">
                <a:latin typeface="Courier New" panose="02070309020205020404" pitchFamily="49" charset="0"/>
                <a:cs typeface="Courier New" panose="02070309020205020404" pitchFamily="49" charset="0"/>
              </a:rPr>
              <a:t>random()</a:t>
            </a:r>
          </a:p>
          <a:p>
            <a:pPr marL="255600" indent="0">
              <a:spcBef>
                <a:spcPts val="600"/>
              </a:spcBef>
              <a:buNone/>
            </a:pPr>
            <a:r>
              <a:rPr lang="en-IN" sz="2000" dirty="0"/>
              <a:t>Returns a random double value in the range [0.0, 1.0).</a:t>
            </a:r>
          </a:p>
        </p:txBody>
      </p:sp>
      <p:sp>
        <p:nvSpPr>
          <p:cNvPr id="4" name="Content Placeholder 3">
            <a:extLst>
              <a:ext uri="{FF2B5EF4-FFF2-40B4-BE49-F238E27FC236}">
                <a16:creationId xmlns:a16="http://schemas.microsoft.com/office/drawing/2014/main" id="{FA3BDE33-248F-4F5B-AC8D-23663ACED87F}"/>
              </a:ext>
            </a:extLst>
          </p:cNvPr>
          <p:cNvSpPr>
            <a:spLocks noGrp="1"/>
          </p:cNvSpPr>
          <p:nvPr>
            <p:ph sz="quarter" idx="14"/>
          </p:nvPr>
        </p:nvSpPr>
        <p:spPr/>
        <p:txBody>
          <a:bodyPr/>
          <a:lstStyle/>
          <a:p>
            <a:pPr marL="432" indent="0">
              <a:buNone/>
            </a:pPr>
            <a:r>
              <a:rPr lang="en-IN" sz="2000" b="1" dirty="0">
                <a:latin typeface="Courier New" panose="02070309020205020404" pitchFamily="49" charset="0"/>
                <a:cs typeface="Courier New" panose="02070309020205020404" pitchFamily="49" charset="0"/>
              </a:rPr>
              <a:t>Examples:</a:t>
            </a:r>
          </a:p>
          <a:p>
            <a:pPr marL="432" indent="0">
              <a:buNone/>
            </a:pPr>
            <a:r>
              <a:rPr lang="en-IN" sz="2000" b="1" dirty="0" err="1">
                <a:latin typeface="Courier New" panose="02070309020205020404" pitchFamily="49" charset="0"/>
                <a:cs typeface="Courier New" panose="02070309020205020404" pitchFamily="49" charset="0"/>
              </a:rPr>
              <a:t>Math.max</a:t>
            </a:r>
            <a:r>
              <a:rPr lang="en-IN" sz="2000" b="1" dirty="0">
                <a:latin typeface="Courier New" panose="02070309020205020404" pitchFamily="49" charset="0"/>
                <a:cs typeface="Courier New" panose="02070309020205020404" pitchFamily="49" charset="0"/>
              </a:rPr>
              <a:t>(2, 3) returns 3</a:t>
            </a:r>
          </a:p>
          <a:p>
            <a:pPr marL="358775" indent="-358775">
              <a:buNone/>
            </a:pPr>
            <a:r>
              <a:rPr lang="en-IN" sz="2000" b="1" dirty="0" err="1">
                <a:latin typeface="Courier New" panose="02070309020205020404" pitchFamily="49" charset="0"/>
                <a:cs typeface="Courier New" panose="02070309020205020404" pitchFamily="49" charset="0"/>
              </a:rPr>
              <a:t>Math.max</a:t>
            </a:r>
            <a:r>
              <a:rPr lang="en-IN" sz="2000" b="1" dirty="0">
                <a:latin typeface="Courier New" panose="02070309020205020404" pitchFamily="49" charset="0"/>
                <a:cs typeface="Courier New" panose="02070309020205020404" pitchFamily="49" charset="0"/>
              </a:rPr>
              <a:t>(2.5, 3) returns 3.0</a:t>
            </a:r>
          </a:p>
          <a:p>
            <a:pPr marL="358775" indent="-358775">
              <a:buNone/>
            </a:pPr>
            <a:r>
              <a:rPr lang="en-IN" sz="2000" b="1" dirty="0" err="1">
                <a:latin typeface="Courier New" panose="02070309020205020404" pitchFamily="49" charset="0"/>
                <a:cs typeface="Courier New" panose="02070309020205020404" pitchFamily="49" charset="0"/>
              </a:rPr>
              <a:t>Math.min</a:t>
            </a:r>
            <a:r>
              <a:rPr lang="en-IN" sz="2000" b="1" dirty="0">
                <a:latin typeface="Courier New" panose="02070309020205020404" pitchFamily="49" charset="0"/>
                <a:cs typeface="Courier New" panose="02070309020205020404" pitchFamily="49" charset="0"/>
              </a:rPr>
              <a:t>(2.5, 3.6) returns 2.5</a:t>
            </a:r>
          </a:p>
          <a:p>
            <a:pPr marL="432" indent="0">
              <a:buNone/>
            </a:pPr>
            <a:r>
              <a:rPr lang="en-IN" sz="2000" b="1" dirty="0" err="1">
                <a:latin typeface="Courier New" panose="02070309020205020404" pitchFamily="49" charset="0"/>
                <a:cs typeface="Courier New" panose="02070309020205020404" pitchFamily="49" charset="0"/>
              </a:rPr>
              <a:t>Math.abs</a:t>
            </a:r>
            <a:r>
              <a:rPr lang="en-IN" sz="2000" b="1" dirty="0">
                <a:latin typeface="Courier New" panose="02070309020205020404" pitchFamily="49" charset="0"/>
                <a:cs typeface="Courier New" panose="02070309020205020404" pitchFamily="49" charset="0"/>
              </a:rPr>
              <a:t>(-2) returns 2</a:t>
            </a:r>
          </a:p>
          <a:p>
            <a:pPr marL="358775" indent="-358775">
              <a:buNone/>
            </a:pPr>
            <a:r>
              <a:rPr lang="en-IN" sz="2000" b="1" dirty="0" err="1">
                <a:latin typeface="Courier New" panose="02070309020205020404" pitchFamily="49" charset="0"/>
                <a:cs typeface="Courier New" panose="02070309020205020404" pitchFamily="49" charset="0"/>
              </a:rPr>
              <a:t>Math.abs</a:t>
            </a:r>
            <a:r>
              <a:rPr lang="en-IN" sz="2000" b="1" dirty="0">
                <a:latin typeface="Courier New" panose="02070309020205020404" pitchFamily="49" charset="0"/>
                <a:cs typeface="Courier New" panose="02070309020205020404" pitchFamily="49" charset="0"/>
              </a:rPr>
              <a:t>(-2.1) returns 2.1</a:t>
            </a:r>
          </a:p>
        </p:txBody>
      </p:sp>
    </p:spTree>
    <p:extLst>
      <p:ext uri="{BB962C8B-B14F-4D97-AF65-F5344CB8AC3E}">
        <p14:creationId xmlns:p14="http://schemas.microsoft.com/office/powerpoint/2010/main" val="77455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665CC-8701-45B7-86C6-CEEE68A88BAE}"/>
              </a:ext>
            </a:extLst>
          </p:cNvPr>
          <p:cNvSpPr>
            <a:spLocks noGrp="1"/>
          </p:cNvSpPr>
          <p:nvPr>
            <p:ph type="title"/>
          </p:nvPr>
        </p:nvSpPr>
        <p:spPr/>
        <p:txBody>
          <a:bodyPr/>
          <a:lstStyle/>
          <a:p>
            <a:r>
              <a:rPr lang="en-IN" dirty="0"/>
              <a:t>The </a:t>
            </a:r>
            <a:r>
              <a:rPr lang="en-IN" u="sng" dirty="0"/>
              <a:t>random</a:t>
            </a:r>
            <a:r>
              <a:rPr lang="en-IN" dirty="0"/>
              <a:t> Method</a:t>
            </a:r>
          </a:p>
        </p:txBody>
      </p:sp>
      <p:sp>
        <p:nvSpPr>
          <p:cNvPr id="3" name="Content Placeholder 2">
            <a:extLst>
              <a:ext uri="{FF2B5EF4-FFF2-40B4-BE49-F238E27FC236}">
                <a16:creationId xmlns:a16="http://schemas.microsoft.com/office/drawing/2014/main" id="{38FA50CD-7EC0-439D-9256-D0F6F63D9A61}"/>
              </a:ext>
            </a:extLst>
          </p:cNvPr>
          <p:cNvSpPr>
            <a:spLocks noGrp="1"/>
          </p:cNvSpPr>
          <p:nvPr>
            <p:ph sz="quarter" idx="13"/>
          </p:nvPr>
        </p:nvSpPr>
        <p:spPr>
          <a:xfrm>
            <a:off x="457200" y="1552575"/>
            <a:ext cx="8229601" cy="914854"/>
          </a:xfrm>
        </p:spPr>
        <p:txBody>
          <a:bodyPr/>
          <a:lstStyle/>
          <a:p>
            <a:pPr marL="432" indent="0">
              <a:buNone/>
            </a:pPr>
            <a:r>
              <a:rPr lang="en-IN" dirty="0"/>
              <a:t>Generates a random </a:t>
            </a:r>
            <a:r>
              <a:rPr lang="en-IN" u="sng" dirty="0"/>
              <a:t>double</a:t>
            </a:r>
            <a:r>
              <a:rPr lang="en-IN" dirty="0"/>
              <a:t> value greater than or equal to 0.0 and less than 1.0 (</a:t>
            </a:r>
            <a:r>
              <a:rPr lang="en-IN" u="sng" dirty="0"/>
              <a:t>0 &lt;= </a:t>
            </a:r>
            <a:r>
              <a:rPr lang="en-IN" u="sng" dirty="0" err="1"/>
              <a:t>Math.random</a:t>
            </a:r>
            <a:r>
              <a:rPr lang="en-IN" u="sng" dirty="0"/>
              <a:t>() &lt; 1.0</a:t>
            </a:r>
            <a:r>
              <a:rPr lang="en-IN" dirty="0"/>
              <a:t>).</a:t>
            </a:r>
          </a:p>
        </p:txBody>
      </p:sp>
      <p:sp>
        <p:nvSpPr>
          <p:cNvPr id="4" name="Content Placeholder 3">
            <a:extLst>
              <a:ext uri="{FF2B5EF4-FFF2-40B4-BE49-F238E27FC236}">
                <a16:creationId xmlns:a16="http://schemas.microsoft.com/office/drawing/2014/main" id="{C8B069CB-FF2F-4CE0-8876-B68A4CAC4EF2}"/>
              </a:ext>
            </a:extLst>
          </p:cNvPr>
          <p:cNvSpPr>
            <a:spLocks noGrp="1"/>
          </p:cNvSpPr>
          <p:nvPr>
            <p:ph sz="quarter" idx="14"/>
          </p:nvPr>
        </p:nvSpPr>
        <p:spPr>
          <a:xfrm>
            <a:off x="457200" y="2531517"/>
            <a:ext cx="8229600" cy="516483"/>
          </a:xfrm>
        </p:spPr>
        <p:txBody>
          <a:bodyPr/>
          <a:lstStyle/>
          <a:p>
            <a:pPr marL="432" indent="0">
              <a:buNone/>
            </a:pPr>
            <a:r>
              <a:rPr lang="en-IN" dirty="0"/>
              <a:t>Examples:</a:t>
            </a:r>
          </a:p>
        </p:txBody>
      </p:sp>
      <p:pic>
        <p:nvPicPr>
          <p:cNvPr id="19" name="Content Placeholder 18" descr="left parenthesis int right parenthesis left parenthesis  For long description in Notes pane, press F6.">
            <a:extLst>
              <a:ext uri="{FF2B5EF4-FFF2-40B4-BE49-F238E27FC236}">
                <a16:creationId xmlns:a16="http://schemas.microsoft.com/office/drawing/2014/main" id="{C619393F-786B-4488-A456-AD9087F966B2}"/>
              </a:ext>
            </a:extLst>
          </p:cNvPr>
          <p:cNvPicPr>
            <a:picLocks noGrp="1" noChangeAspect="1"/>
          </p:cNvPicPr>
          <p:nvPr>
            <p:ph sz="quarter" idx="15"/>
          </p:nvPr>
        </p:nvPicPr>
        <p:blipFill>
          <a:blip r:embed="rId3"/>
          <a:stretch>
            <a:fillRect/>
          </a:stretch>
        </p:blipFill>
        <p:spPr>
          <a:xfrm>
            <a:off x="621751" y="3142905"/>
            <a:ext cx="7900499" cy="1421277"/>
          </a:xfrm>
          <a:prstGeom prst="rect">
            <a:avLst/>
          </a:prstGeom>
        </p:spPr>
      </p:pic>
      <p:sp>
        <p:nvSpPr>
          <p:cNvPr id="8" name="Content Placeholder 7">
            <a:extLst>
              <a:ext uri="{FF2B5EF4-FFF2-40B4-BE49-F238E27FC236}">
                <a16:creationId xmlns:a16="http://schemas.microsoft.com/office/drawing/2014/main" id="{BED563AB-38C5-4FE2-B70B-D9587720BE70}"/>
              </a:ext>
            </a:extLst>
          </p:cNvPr>
          <p:cNvSpPr>
            <a:spLocks noGrp="1"/>
          </p:cNvSpPr>
          <p:nvPr>
            <p:ph sz="quarter" idx="16"/>
          </p:nvPr>
        </p:nvSpPr>
        <p:spPr>
          <a:xfrm>
            <a:off x="457200" y="4829175"/>
            <a:ext cx="4011769" cy="525368"/>
          </a:xfrm>
        </p:spPr>
        <p:txBody>
          <a:bodyPr/>
          <a:lstStyle/>
          <a:p>
            <a:pPr marL="432" indent="0">
              <a:buNone/>
            </a:pPr>
            <a:r>
              <a:rPr lang="en-IN" dirty="0"/>
              <a:t>In general,</a:t>
            </a:r>
          </a:p>
        </p:txBody>
      </p:sp>
      <p:pic>
        <p:nvPicPr>
          <p:cNvPr id="20" name="Content Placeholder 19" descr="a + Math.random left parenthesis right parenthesis times b. From there, an arrow points to Returns a random number between a and a + b, excluding a + b.">
            <a:extLst>
              <a:ext uri="{FF2B5EF4-FFF2-40B4-BE49-F238E27FC236}">
                <a16:creationId xmlns:a16="http://schemas.microsoft.com/office/drawing/2014/main" id="{B67A80B0-E786-4AF0-ABA2-9B02FF44814C}"/>
              </a:ext>
            </a:extLst>
          </p:cNvPr>
          <p:cNvPicPr>
            <a:picLocks noGrp="1" noChangeAspect="1"/>
          </p:cNvPicPr>
          <p:nvPr>
            <p:ph sz="quarter" idx="17"/>
          </p:nvPr>
        </p:nvPicPr>
        <p:blipFill>
          <a:blip r:embed="rId4"/>
          <a:stretch>
            <a:fillRect/>
          </a:stretch>
        </p:blipFill>
        <p:spPr>
          <a:xfrm>
            <a:off x="762948" y="5533331"/>
            <a:ext cx="7813595" cy="582914"/>
          </a:xfrm>
          <a:prstGeom prst="rect">
            <a:avLst/>
          </a:prstGeom>
        </p:spPr>
      </p:pic>
    </p:spTree>
    <p:extLst>
      <p:ext uri="{BB962C8B-B14F-4D97-AF65-F5344CB8AC3E}">
        <p14:creationId xmlns:p14="http://schemas.microsoft.com/office/powerpoint/2010/main" val="3978901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7C490-F799-47E9-9F7A-B2FD878FF86F}"/>
              </a:ext>
            </a:extLst>
          </p:cNvPr>
          <p:cNvSpPr>
            <a:spLocks noGrp="1"/>
          </p:cNvSpPr>
          <p:nvPr>
            <p:ph type="title"/>
          </p:nvPr>
        </p:nvSpPr>
        <p:spPr/>
        <p:txBody>
          <a:bodyPr/>
          <a:lstStyle/>
          <a:p>
            <a:r>
              <a:rPr lang="en-IN" sz="3200" dirty="0"/>
              <a:t>Case Study: Computing Angles of a Triangle</a:t>
            </a:r>
          </a:p>
        </p:txBody>
      </p:sp>
      <p:pic>
        <p:nvPicPr>
          <p:cNvPr id="16" name="Content Placeholder 15" descr="An isosceles triangle has three sides a, b, c, with three angles A, B, and C. For long description in Notes pane, press F6.">
            <a:extLst>
              <a:ext uri="{FF2B5EF4-FFF2-40B4-BE49-F238E27FC236}">
                <a16:creationId xmlns:a16="http://schemas.microsoft.com/office/drawing/2014/main" id="{BD158B06-DB52-45EE-912D-63C334C9B29F}"/>
              </a:ext>
            </a:extLst>
          </p:cNvPr>
          <p:cNvPicPr>
            <a:picLocks noGrp="1" noChangeAspect="1"/>
          </p:cNvPicPr>
          <p:nvPr>
            <p:ph sz="quarter" idx="13"/>
          </p:nvPr>
        </p:nvPicPr>
        <p:blipFill>
          <a:blip r:embed="rId3"/>
          <a:stretch>
            <a:fillRect/>
          </a:stretch>
        </p:blipFill>
        <p:spPr>
          <a:xfrm>
            <a:off x="457200" y="1551600"/>
            <a:ext cx="7894850" cy="1792075"/>
          </a:xfrm>
          <a:prstGeom prst="rect">
            <a:avLst/>
          </a:prstGeom>
        </p:spPr>
      </p:pic>
      <p:sp>
        <p:nvSpPr>
          <p:cNvPr id="4" name="Content Placeholder 3">
            <a:extLst>
              <a:ext uri="{FF2B5EF4-FFF2-40B4-BE49-F238E27FC236}">
                <a16:creationId xmlns:a16="http://schemas.microsoft.com/office/drawing/2014/main" id="{2CA4BE7C-E1E5-4E85-A181-BADF82401374}"/>
              </a:ext>
            </a:extLst>
          </p:cNvPr>
          <p:cNvSpPr>
            <a:spLocks noGrp="1"/>
          </p:cNvSpPr>
          <p:nvPr>
            <p:ph sz="quarter" idx="14"/>
          </p:nvPr>
        </p:nvSpPr>
        <p:spPr>
          <a:xfrm>
            <a:off x="457200" y="3582626"/>
            <a:ext cx="8229600" cy="1366746"/>
          </a:xfrm>
        </p:spPr>
        <p:txBody>
          <a:bodyPr/>
          <a:lstStyle/>
          <a:p>
            <a:pPr marL="432" indent="0">
              <a:buNone/>
            </a:pPr>
            <a:r>
              <a:rPr lang="en-IN" dirty="0"/>
              <a:t>Write a program that prompts the user to enter the x- and y-coordinates of the three corner points in a triangle and then displays the triangle’s angles.</a:t>
            </a:r>
          </a:p>
        </p:txBody>
      </p:sp>
      <p:sp>
        <p:nvSpPr>
          <p:cNvPr id="10" name="Text Placeholder 9">
            <a:extLst>
              <a:ext uri="{FF2B5EF4-FFF2-40B4-BE49-F238E27FC236}">
                <a16:creationId xmlns:a16="http://schemas.microsoft.com/office/drawing/2014/main" id="{7DDD4F53-6A5C-4FFD-B170-18ED81D47098}"/>
              </a:ext>
            </a:extLst>
          </p:cNvPr>
          <p:cNvSpPr>
            <a:spLocks noGrp="1"/>
          </p:cNvSpPr>
          <p:nvPr>
            <p:ph type="body" sz="quarter" idx="20"/>
          </p:nvPr>
        </p:nvSpPr>
        <p:spPr>
          <a:xfrm>
            <a:off x="5985761" y="5188323"/>
            <a:ext cx="2366289" cy="516027"/>
          </a:xfrm>
        </p:spPr>
        <p:txBody>
          <a:bodyPr/>
          <a:lstStyle/>
          <a:p>
            <a:pPr marL="432" indent="0" algn="ctr">
              <a:buNone/>
            </a:pPr>
            <a:r>
              <a:rPr lang="en-IN" dirty="0">
                <a:hlinkClick r:id="rId4" tooltip="https://liveexample.pearsoncmg.com/html/ComputeAngles.html"/>
              </a:rPr>
              <a:t>ComputeAngles</a:t>
            </a:r>
          </a:p>
        </p:txBody>
      </p:sp>
    </p:spTree>
    <p:extLst>
      <p:ext uri="{BB962C8B-B14F-4D97-AF65-F5344CB8AC3E}">
        <p14:creationId xmlns:p14="http://schemas.microsoft.com/office/powerpoint/2010/main" val="2028769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0EAE-0931-4E65-8133-1B38AEE380FA}"/>
              </a:ext>
            </a:extLst>
          </p:cNvPr>
          <p:cNvSpPr>
            <a:spLocks noGrp="1"/>
          </p:cNvSpPr>
          <p:nvPr>
            <p:ph type="title"/>
          </p:nvPr>
        </p:nvSpPr>
        <p:spPr/>
        <p:txBody>
          <a:bodyPr/>
          <a:lstStyle/>
          <a:p>
            <a:r>
              <a:rPr lang="en-IN" dirty="0"/>
              <a:t>Character Data Type</a:t>
            </a:r>
          </a:p>
        </p:txBody>
      </p:sp>
      <p:pic>
        <p:nvPicPr>
          <p:cNvPr id="7" name="Content Placeholder 6" descr="char letter = single quote backslash u 0 0 4 1 single quote semicolon left parenthesis Unicode right parenthesis. A line connects the number 0 0 4 1 with Four hexadecimal digits.">
            <a:extLst>
              <a:ext uri="{FF2B5EF4-FFF2-40B4-BE49-F238E27FC236}">
                <a16:creationId xmlns:a16="http://schemas.microsoft.com/office/drawing/2014/main" id="{506FC190-7F8C-4F21-A068-B006A0CDA1FD}"/>
              </a:ext>
            </a:extLst>
          </p:cNvPr>
          <p:cNvPicPr>
            <a:picLocks noGrp="1" noChangeAspect="1"/>
          </p:cNvPicPr>
          <p:nvPr>
            <p:ph sz="quarter" idx="13"/>
          </p:nvPr>
        </p:nvPicPr>
        <p:blipFill>
          <a:blip r:embed="rId2"/>
          <a:stretch>
            <a:fillRect/>
          </a:stretch>
        </p:blipFill>
        <p:spPr>
          <a:xfrm>
            <a:off x="468313" y="1557338"/>
            <a:ext cx="6354513" cy="2062307"/>
          </a:xfrm>
          <a:prstGeom prst="rect">
            <a:avLst/>
          </a:prstGeom>
        </p:spPr>
      </p:pic>
      <p:sp>
        <p:nvSpPr>
          <p:cNvPr id="4" name="Content Placeholder 3">
            <a:extLst>
              <a:ext uri="{FF2B5EF4-FFF2-40B4-BE49-F238E27FC236}">
                <a16:creationId xmlns:a16="http://schemas.microsoft.com/office/drawing/2014/main" id="{5CEDEF30-2C21-438E-8348-B9AD4F6C935A}"/>
              </a:ext>
            </a:extLst>
          </p:cNvPr>
          <p:cNvSpPr>
            <a:spLocks noGrp="1"/>
          </p:cNvSpPr>
          <p:nvPr>
            <p:ph sz="quarter" idx="14"/>
          </p:nvPr>
        </p:nvSpPr>
        <p:spPr>
          <a:xfrm>
            <a:off x="457199" y="3824145"/>
            <a:ext cx="8352971" cy="2501446"/>
          </a:xfrm>
        </p:spPr>
        <p:txBody>
          <a:bodyPr/>
          <a:lstStyle/>
          <a:p>
            <a:pPr marL="432" indent="0">
              <a:spcBef>
                <a:spcPts val="600"/>
              </a:spcBef>
              <a:buNone/>
            </a:pPr>
            <a:r>
              <a:rPr lang="en-IN" dirty="0"/>
              <a:t>NOTE: The increment and decrement operators can also be used on </a:t>
            </a:r>
            <a:r>
              <a:rPr lang="en-IN" u="sng" dirty="0"/>
              <a:t>char</a:t>
            </a:r>
            <a:r>
              <a:rPr lang="en-IN" dirty="0"/>
              <a:t> variables to get the next or preceding Unicode character. For example, the following statements display character </a:t>
            </a:r>
            <a:r>
              <a:rPr lang="en-IN" u="sng" dirty="0"/>
              <a:t>b</a:t>
            </a:r>
            <a:r>
              <a:rPr lang="en-IN" dirty="0"/>
              <a:t>.</a:t>
            </a:r>
          </a:p>
          <a:p>
            <a:pPr marL="255600" indent="0">
              <a:spcBef>
                <a:spcPts val="600"/>
              </a:spcBef>
              <a:buNone/>
            </a:pPr>
            <a:r>
              <a:rPr lang="en-IN" dirty="0"/>
              <a:t>char </a:t>
            </a:r>
            <a:r>
              <a:rPr lang="en-IN" dirty="0" err="1"/>
              <a:t>ch</a:t>
            </a:r>
            <a:r>
              <a:rPr lang="en-IN" dirty="0"/>
              <a:t> = 'a';</a:t>
            </a:r>
          </a:p>
          <a:p>
            <a:pPr marL="255600" indent="0">
              <a:spcBef>
                <a:spcPts val="600"/>
              </a:spcBef>
              <a:buNone/>
            </a:pPr>
            <a:r>
              <a:rPr lang="en-IN" dirty="0" err="1"/>
              <a:t>System.out.println</a:t>
            </a:r>
            <a:r>
              <a:rPr lang="en-IN" dirty="0"/>
              <a:t>(++</a:t>
            </a:r>
            <a:r>
              <a:rPr lang="en-IN" dirty="0" err="1"/>
              <a:t>ch</a:t>
            </a:r>
            <a:r>
              <a:rPr lang="en-IN" dirty="0"/>
              <a:t>);</a:t>
            </a:r>
          </a:p>
        </p:txBody>
      </p:sp>
    </p:spTree>
    <p:extLst>
      <p:ext uri="{BB962C8B-B14F-4D97-AF65-F5344CB8AC3E}">
        <p14:creationId xmlns:p14="http://schemas.microsoft.com/office/powerpoint/2010/main" val="381925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5304-F207-4E43-A72B-F99127FBFD8A}"/>
              </a:ext>
            </a:extLst>
          </p:cNvPr>
          <p:cNvSpPr>
            <a:spLocks noGrp="1"/>
          </p:cNvSpPr>
          <p:nvPr>
            <p:ph type="title"/>
          </p:nvPr>
        </p:nvSpPr>
        <p:spPr/>
        <p:txBody>
          <a:bodyPr/>
          <a:lstStyle/>
          <a:p>
            <a:r>
              <a:rPr lang="en-IN" dirty="0"/>
              <a:t>Unicode Format</a:t>
            </a:r>
          </a:p>
        </p:txBody>
      </p:sp>
      <p:sp>
        <p:nvSpPr>
          <p:cNvPr id="3" name="Content Placeholder 2">
            <a:extLst>
              <a:ext uri="{FF2B5EF4-FFF2-40B4-BE49-F238E27FC236}">
                <a16:creationId xmlns:a16="http://schemas.microsoft.com/office/drawing/2014/main" id="{368333E9-CD8E-42E8-9FA9-8502AD07AE2E}"/>
              </a:ext>
            </a:extLst>
          </p:cNvPr>
          <p:cNvSpPr>
            <a:spLocks noGrp="1"/>
          </p:cNvSpPr>
          <p:nvPr>
            <p:ph sz="quarter" idx="13"/>
          </p:nvPr>
        </p:nvSpPr>
        <p:spPr>
          <a:xfrm>
            <a:off x="457200" y="1556326"/>
            <a:ext cx="8229600" cy="2696359"/>
          </a:xfrm>
        </p:spPr>
        <p:txBody>
          <a:bodyPr/>
          <a:lstStyle/>
          <a:p>
            <a:pPr marL="432" indent="0">
              <a:buNone/>
            </a:pPr>
            <a:r>
              <a:rPr lang="en-IN" dirty="0"/>
              <a:t>Java characters use </a:t>
            </a:r>
            <a:r>
              <a:rPr lang="en-IN" b="1" dirty="0"/>
              <a:t>Unicode</a:t>
            </a:r>
            <a:r>
              <a:rPr lang="en-IN" dirty="0"/>
              <a:t>, a 16-bit encoding scheme established by the Unicode Consortium to support the interchange, processing, and display of written texts in the world’s diverse languages. Unicode takes two bytes, preceded by \u, expressed in four hexadecimal numbers that run from </a:t>
            </a:r>
            <a:r>
              <a:rPr lang="en-IN" u="sng" dirty="0"/>
              <a:t>'\u0000'</a:t>
            </a:r>
            <a:r>
              <a:rPr lang="en-IN" dirty="0"/>
              <a:t> to </a:t>
            </a:r>
            <a:r>
              <a:rPr lang="en-IN" u="sng" dirty="0"/>
              <a:t>'\</a:t>
            </a:r>
            <a:r>
              <a:rPr lang="en-IN" u="sng" dirty="0" err="1"/>
              <a:t>uFFFF</a:t>
            </a:r>
            <a:r>
              <a:rPr lang="en-IN" u="sng" dirty="0"/>
              <a:t>'</a:t>
            </a:r>
            <a:r>
              <a:rPr lang="en-IN" dirty="0"/>
              <a:t>. So, Unicode can represent </a:t>
            </a:r>
            <a:r>
              <a:rPr lang="en-IN" dirty="0">
                <a:latin typeface="Courier New" panose="02070309020205020404" pitchFamily="49" charset="0"/>
                <a:cs typeface="Courier New" panose="02070309020205020404" pitchFamily="49" charset="0"/>
              </a:rPr>
              <a:t>65535 + 1 characters</a:t>
            </a:r>
            <a:r>
              <a:rPr lang="en-IN" dirty="0"/>
              <a:t>.</a:t>
            </a:r>
          </a:p>
        </p:txBody>
      </p:sp>
      <p:pic>
        <p:nvPicPr>
          <p:cNvPr id="8" name="Content Placeholder 7" descr="A dialog box is labeled, Display Greek Letters. It shows three Greek letters. The button on the dialog box reads, OK. The dialog box is connected to Unicode backslash u 0 3 b 1 backslash u 0 3 b 2 backslash u 0 3 b 3 for three Greek letters.">
            <a:extLst>
              <a:ext uri="{FF2B5EF4-FFF2-40B4-BE49-F238E27FC236}">
                <a16:creationId xmlns:a16="http://schemas.microsoft.com/office/drawing/2014/main" id="{74C25AB4-2697-4B91-B24A-3629F4E34A8A}"/>
              </a:ext>
            </a:extLst>
          </p:cNvPr>
          <p:cNvPicPr>
            <a:picLocks noGrp="1" noChangeAspect="1"/>
          </p:cNvPicPr>
          <p:nvPr>
            <p:ph sz="quarter" idx="14"/>
          </p:nvPr>
        </p:nvPicPr>
        <p:blipFill>
          <a:blip r:embed="rId2"/>
          <a:stretch>
            <a:fillRect/>
          </a:stretch>
        </p:blipFill>
        <p:spPr>
          <a:xfrm>
            <a:off x="1784324" y="4298134"/>
            <a:ext cx="5575350" cy="1983538"/>
          </a:xfrm>
        </p:spPr>
      </p:pic>
    </p:spTree>
    <p:extLst>
      <p:ext uri="{BB962C8B-B14F-4D97-AF65-F5344CB8AC3E}">
        <p14:creationId xmlns:p14="http://schemas.microsoft.com/office/powerpoint/2010/main" val="3231703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F0402-94DC-4C57-9AB1-5980F47BE0E0}"/>
              </a:ext>
            </a:extLst>
          </p:cNvPr>
          <p:cNvSpPr>
            <a:spLocks noGrp="1"/>
          </p:cNvSpPr>
          <p:nvPr>
            <p:ph type="title"/>
          </p:nvPr>
        </p:nvSpPr>
        <p:spPr/>
        <p:txBody>
          <a:bodyPr/>
          <a:lstStyle/>
          <a:p>
            <a:r>
              <a:rPr lang="en-IN" sz="3200" dirty="0"/>
              <a:t>A</a:t>
            </a:r>
            <a:r>
              <a:rPr lang="en-IN" sz="100" dirty="0"/>
              <a:t> </a:t>
            </a:r>
            <a:r>
              <a:rPr lang="en-IN" sz="3200" dirty="0"/>
              <a:t>S</a:t>
            </a:r>
            <a:r>
              <a:rPr lang="en-IN" sz="100" dirty="0"/>
              <a:t> </a:t>
            </a:r>
            <a:r>
              <a:rPr lang="en-IN" sz="3200" dirty="0"/>
              <a:t>C</a:t>
            </a:r>
            <a:r>
              <a:rPr lang="en-IN" sz="100" dirty="0"/>
              <a:t> </a:t>
            </a:r>
            <a:r>
              <a:rPr lang="en-IN" sz="3200" dirty="0"/>
              <a:t>I</a:t>
            </a:r>
            <a:r>
              <a:rPr lang="en-IN" sz="100" dirty="0"/>
              <a:t> </a:t>
            </a:r>
            <a:r>
              <a:rPr lang="en-IN" sz="3200" dirty="0" err="1"/>
              <a:t>I</a:t>
            </a:r>
            <a:r>
              <a:rPr lang="en-IN" sz="3200" dirty="0"/>
              <a:t> Code for Commonly Used Characters</a:t>
            </a:r>
          </a:p>
        </p:txBody>
      </p:sp>
      <p:graphicFrame>
        <p:nvGraphicFramePr>
          <p:cNvPr id="4" name="Table 4">
            <a:extLst>
              <a:ext uri="{FF2B5EF4-FFF2-40B4-BE49-F238E27FC236}">
                <a16:creationId xmlns:a16="http://schemas.microsoft.com/office/drawing/2014/main" id="{014CA13C-919C-47A7-8539-18CC127F3131}"/>
              </a:ext>
            </a:extLst>
          </p:cNvPr>
          <p:cNvGraphicFramePr>
            <a:graphicFrameLocks noGrp="1"/>
          </p:cNvGraphicFramePr>
          <p:nvPr>
            <p:ph sz="quarter" idx="13"/>
            <p:extLst>
              <p:ext uri="{D42A27DB-BD31-4B8C-83A1-F6EECF244321}">
                <p14:modId xmlns:p14="http://schemas.microsoft.com/office/powerpoint/2010/main" val="2368768752"/>
              </p:ext>
            </p:extLst>
          </p:nvPr>
        </p:nvGraphicFramePr>
        <p:xfrm>
          <a:off x="457200" y="1554163"/>
          <a:ext cx="8232774" cy="1483360"/>
        </p:xfrm>
        <a:graphic>
          <a:graphicData uri="http://schemas.openxmlformats.org/drawingml/2006/table">
            <a:tbl>
              <a:tblPr firstRow="1" bandRow="1">
                <a:tableStyleId>{2D5ABB26-0587-4C30-8999-92F81FD0307C}</a:tableStyleId>
              </a:tblPr>
              <a:tblGrid>
                <a:gridCol w="2344057">
                  <a:extLst>
                    <a:ext uri="{9D8B030D-6E8A-4147-A177-3AD203B41FA5}">
                      <a16:colId xmlns:a16="http://schemas.microsoft.com/office/drawing/2014/main" val="4142667138"/>
                    </a:ext>
                  </a:extLst>
                </a:gridCol>
                <a:gridCol w="3144459">
                  <a:extLst>
                    <a:ext uri="{9D8B030D-6E8A-4147-A177-3AD203B41FA5}">
                      <a16:colId xmlns:a16="http://schemas.microsoft.com/office/drawing/2014/main" val="1506691311"/>
                    </a:ext>
                  </a:extLst>
                </a:gridCol>
                <a:gridCol w="2744258">
                  <a:extLst>
                    <a:ext uri="{9D8B030D-6E8A-4147-A177-3AD203B41FA5}">
                      <a16:colId xmlns:a16="http://schemas.microsoft.com/office/drawing/2014/main" val="222388671"/>
                    </a:ext>
                  </a:extLst>
                </a:gridCol>
              </a:tblGrid>
              <a:tr h="370840">
                <a:tc>
                  <a:txBody>
                    <a:bodyPr/>
                    <a:lstStyle/>
                    <a:p>
                      <a:r>
                        <a:rPr lang="en-IN" sz="1800" b="1" dirty="0"/>
                        <a:t>Characters</a:t>
                      </a:r>
                    </a:p>
                  </a:txBody>
                  <a:tcPr>
                    <a:lnB w="12700" cap="flat" cmpd="sng" algn="ctr">
                      <a:solidFill>
                        <a:schemeClr val="tx1"/>
                      </a:solidFill>
                      <a:prstDash val="solid"/>
                      <a:round/>
                      <a:headEnd type="none" w="med" len="med"/>
                      <a:tailEnd type="none" w="med" len="med"/>
                    </a:lnB>
                  </a:tcPr>
                </a:tc>
                <a:tc>
                  <a:txBody>
                    <a:bodyPr/>
                    <a:lstStyle/>
                    <a:p>
                      <a:r>
                        <a:rPr lang="en-IN" sz="1800" b="1" dirty="0"/>
                        <a:t>Code Value in Decimal</a:t>
                      </a:r>
                    </a:p>
                  </a:txBody>
                  <a:tcPr>
                    <a:lnB w="12700" cap="flat" cmpd="sng" algn="ctr">
                      <a:solidFill>
                        <a:schemeClr val="tx1"/>
                      </a:solidFill>
                      <a:prstDash val="solid"/>
                      <a:round/>
                      <a:headEnd type="none" w="med" len="med"/>
                      <a:tailEnd type="none" w="med" len="med"/>
                    </a:lnB>
                  </a:tcPr>
                </a:tc>
                <a:tc>
                  <a:txBody>
                    <a:bodyPr/>
                    <a:lstStyle/>
                    <a:p>
                      <a:r>
                        <a:rPr lang="en-IN" sz="1800" b="1" dirty="0"/>
                        <a:t>Unicode Value</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8987068"/>
                  </a:ext>
                </a:extLst>
              </a:tr>
              <a:tr h="370840">
                <a:tc>
                  <a:txBody>
                    <a:bodyPr/>
                    <a:lstStyle/>
                    <a:p>
                      <a:r>
                        <a:rPr lang="en-IN" sz="1800" b="1" dirty="0"/>
                        <a:t>'0'</a:t>
                      </a:r>
                      <a:r>
                        <a:rPr lang="en-IN" sz="1800" dirty="0"/>
                        <a:t> to </a:t>
                      </a:r>
                      <a:r>
                        <a:rPr lang="en-IN" sz="1800" b="1" dirty="0"/>
                        <a:t>'9'</a:t>
                      </a:r>
                    </a:p>
                  </a:txBody>
                  <a:tcPr>
                    <a:lnT w="12700" cap="flat" cmpd="sng" algn="ctr">
                      <a:solidFill>
                        <a:schemeClr val="tx1"/>
                      </a:solidFill>
                      <a:prstDash val="solid"/>
                      <a:round/>
                      <a:headEnd type="none" w="med" len="med"/>
                      <a:tailEnd type="none" w="med" len="med"/>
                    </a:lnT>
                  </a:tcPr>
                </a:tc>
                <a:tc>
                  <a:txBody>
                    <a:bodyPr/>
                    <a:lstStyle/>
                    <a:p>
                      <a:r>
                        <a:rPr lang="en-IN" sz="1800" dirty="0"/>
                        <a:t>48 to 57</a:t>
                      </a:r>
                    </a:p>
                  </a:txBody>
                  <a:tcPr>
                    <a:lnT w="12700" cap="flat" cmpd="sng" algn="ctr">
                      <a:solidFill>
                        <a:schemeClr val="tx1"/>
                      </a:solidFill>
                      <a:prstDash val="solid"/>
                      <a:round/>
                      <a:headEnd type="none" w="med" len="med"/>
                      <a:tailEnd type="none" w="med" len="med"/>
                    </a:lnT>
                  </a:tcPr>
                </a:tc>
                <a:tc>
                  <a:txBody>
                    <a:bodyPr/>
                    <a:lstStyle/>
                    <a:p>
                      <a:r>
                        <a:rPr lang="en-IN" sz="1800" dirty="0"/>
                        <a:t>\u0030 to \u0039</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48326009"/>
                  </a:ext>
                </a:extLst>
              </a:tr>
              <a:tr h="370840">
                <a:tc>
                  <a:txBody>
                    <a:bodyPr/>
                    <a:lstStyle/>
                    <a:p>
                      <a:r>
                        <a:rPr lang="en-IN" sz="1800" b="1" dirty="0"/>
                        <a:t>'A'</a:t>
                      </a:r>
                      <a:r>
                        <a:rPr lang="en-IN" sz="1800" dirty="0"/>
                        <a:t> to </a:t>
                      </a:r>
                      <a:r>
                        <a:rPr lang="en-IN" sz="1800" b="1" dirty="0"/>
                        <a:t>'Z'</a:t>
                      </a:r>
                    </a:p>
                  </a:txBody>
                  <a:tcPr/>
                </a:tc>
                <a:tc>
                  <a:txBody>
                    <a:bodyPr/>
                    <a:lstStyle/>
                    <a:p>
                      <a:r>
                        <a:rPr lang="en-IN" sz="1800" dirty="0"/>
                        <a:t>65 to 90</a:t>
                      </a:r>
                    </a:p>
                  </a:txBody>
                  <a:tcPr/>
                </a:tc>
                <a:tc>
                  <a:txBody>
                    <a:bodyPr/>
                    <a:lstStyle/>
                    <a:p>
                      <a:r>
                        <a:rPr lang="en-IN" sz="1800" dirty="0"/>
                        <a:t>\u0041 to \u005A</a:t>
                      </a:r>
                    </a:p>
                  </a:txBody>
                  <a:tcPr/>
                </a:tc>
                <a:extLst>
                  <a:ext uri="{0D108BD9-81ED-4DB2-BD59-A6C34878D82A}">
                    <a16:rowId xmlns:a16="http://schemas.microsoft.com/office/drawing/2014/main" val="1316376007"/>
                  </a:ext>
                </a:extLst>
              </a:tr>
              <a:tr h="370840">
                <a:tc>
                  <a:txBody>
                    <a:bodyPr/>
                    <a:lstStyle/>
                    <a:p>
                      <a:r>
                        <a:rPr lang="en-IN" sz="1800" b="1" dirty="0"/>
                        <a:t>'a'</a:t>
                      </a:r>
                      <a:r>
                        <a:rPr lang="en-IN" sz="1800" dirty="0"/>
                        <a:t> to </a:t>
                      </a:r>
                      <a:r>
                        <a:rPr lang="en-IN" sz="1800" b="1" dirty="0"/>
                        <a:t>'z'</a:t>
                      </a:r>
                    </a:p>
                  </a:txBody>
                  <a:tcPr/>
                </a:tc>
                <a:tc>
                  <a:txBody>
                    <a:bodyPr/>
                    <a:lstStyle/>
                    <a:p>
                      <a:r>
                        <a:rPr lang="en-IN" sz="1800" dirty="0"/>
                        <a:t>97 to 122</a:t>
                      </a:r>
                    </a:p>
                  </a:txBody>
                  <a:tcPr/>
                </a:tc>
                <a:tc>
                  <a:txBody>
                    <a:bodyPr/>
                    <a:lstStyle/>
                    <a:p>
                      <a:r>
                        <a:rPr lang="en-IN" sz="1800" dirty="0"/>
                        <a:t>\u0061 to \u007A</a:t>
                      </a:r>
                    </a:p>
                  </a:txBody>
                  <a:tcPr/>
                </a:tc>
                <a:extLst>
                  <a:ext uri="{0D108BD9-81ED-4DB2-BD59-A6C34878D82A}">
                    <a16:rowId xmlns:a16="http://schemas.microsoft.com/office/drawing/2014/main" val="3589916851"/>
                  </a:ext>
                </a:extLst>
              </a:tr>
            </a:tbl>
          </a:graphicData>
        </a:graphic>
      </p:graphicFrame>
    </p:spTree>
    <p:extLst>
      <p:ext uri="{BB962C8B-B14F-4D97-AF65-F5344CB8AC3E}">
        <p14:creationId xmlns:p14="http://schemas.microsoft.com/office/powerpoint/2010/main" val="1057268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14537-DE7E-4936-8480-B3B7F21621ED}"/>
              </a:ext>
            </a:extLst>
          </p:cNvPr>
          <p:cNvSpPr>
            <a:spLocks noGrp="1"/>
          </p:cNvSpPr>
          <p:nvPr>
            <p:ph type="title"/>
          </p:nvPr>
        </p:nvSpPr>
        <p:spPr/>
        <p:txBody>
          <a:bodyPr/>
          <a:lstStyle/>
          <a:p>
            <a:r>
              <a:rPr lang="en-IN" sz="3200" dirty="0"/>
              <a:t>Escape Sequences for Special Characters</a:t>
            </a:r>
          </a:p>
        </p:txBody>
      </p:sp>
      <p:graphicFrame>
        <p:nvGraphicFramePr>
          <p:cNvPr id="4" name="Table 4">
            <a:extLst>
              <a:ext uri="{FF2B5EF4-FFF2-40B4-BE49-F238E27FC236}">
                <a16:creationId xmlns:a16="http://schemas.microsoft.com/office/drawing/2014/main" id="{D51D78E0-7B14-492A-944D-58AF5EB403C9}"/>
              </a:ext>
            </a:extLst>
          </p:cNvPr>
          <p:cNvGraphicFramePr>
            <a:graphicFrameLocks noGrp="1"/>
          </p:cNvGraphicFramePr>
          <p:nvPr>
            <p:ph sz="quarter" idx="13"/>
            <p:extLst>
              <p:ext uri="{D42A27DB-BD31-4B8C-83A1-F6EECF244321}">
                <p14:modId xmlns:p14="http://schemas.microsoft.com/office/powerpoint/2010/main" val="4199381299"/>
              </p:ext>
            </p:extLst>
          </p:nvPr>
        </p:nvGraphicFramePr>
        <p:xfrm>
          <a:off x="457200" y="1554161"/>
          <a:ext cx="8232772" cy="3351664"/>
        </p:xfrm>
        <a:graphic>
          <a:graphicData uri="http://schemas.openxmlformats.org/drawingml/2006/table">
            <a:tbl>
              <a:tblPr firstRow="1" bandRow="1">
                <a:tableStyleId>{2D5ABB26-0587-4C30-8999-92F81FD0307C}</a:tableStyleId>
              </a:tblPr>
              <a:tblGrid>
                <a:gridCol w="2126343">
                  <a:extLst>
                    <a:ext uri="{9D8B030D-6E8A-4147-A177-3AD203B41FA5}">
                      <a16:colId xmlns:a16="http://schemas.microsoft.com/office/drawing/2014/main" val="3752720283"/>
                    </a:ext>
                  </a:extLst>
                </a:gridCol>
                <a:gridCol w="1990043">
                  <a:extLst>
                    <a:ext uri="{9D8B030D-6E8A-4147-A177-3AD203B41FA5}">
                      <a16:colId xmlns:a16="http://schemas.microsoft.com/office/drawing/2014/main" val="3515491634"/>
                    </a:ext>
                  </a:extLst>
                </a:gridCol>
                <a:gridCol w="2058193">
                  <a:extLst>
                    <a:ext uri="{9D8B030D-6E8A-4147-A177-3AD203B41FA5}">
                      <a16:colId xmlns:a16="http://schemas.microsoft.com/office/drawing/2014/main" val="508677939"/>
                    </a:ext>
                  </a:extLst>
                </a:gridCol>
                <a:gridCol w="2058193">
                  <a:extLst>
                    <a:ext uri="{9D8B030D-6E8A-4147-A177-3AD203B41FA5}">
                      <a16:colId xmlns:a16="http://schemas.microsoft.com/office/drawing/2014/main" val="156310789"/>
                    </a:ext>
                  </a:extLst>
                </a:gridCol>
              </a:tblGrid>
              <a:tr h="418958">
                <a:tc>
                  <a:txBody>
                    <a:bodyPr/>
                    <a:lstStyle/>
                    <a:p>
                      <a:r>
                        <a:rPr lang="en-IN" sz="1800" b="1" i="0" dirty="0"/>
                        <a:t>Escape Sequence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i="0" dirty="0"/>
                        <a:t>Name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i="0" dirty="0"/>
                        <a:t>Unicode Code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i="0" dirty="0"/>
                        <a:t>Decimal Value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3845866"/>
                  </a:ext>
                </a:extLst>
              </a:tr>
              <a:tr h="418958">
                <a:tc>
                  <a:txBody>
                    <a:bodyPr/>
                    <a:lstStyle/>
                    <a:p>
                      <a:r>
                        <a:rPr lang="en-IN" sz="1800" b="1" dirty="0"/>
                        <a:t>\b</a:t>
                      </a:r>
                    </a:p>
                  </a:txBody>
                  <a:tcPr>
                    <a:lnT w="12700" cap="flat" cmpd="sng" algn="ctr">
                      <a:solidFill>
                        <a:schemeClr val="tx1"/>
                      </a:solidFill>
                      <a:prstDash val="solid"/>
                      <a:round/>
                      <a:headEnd type="none" w="med" len="med"/>
                      <a:tailEnd type="none" w="med" len="med"/>
                    </a:lnT>
                  </a:tcPr>
                </a:tc>
                <a:tc>
                  <a:txBody>
                    <a:bodyPr/>
                    <a:lstStyle/>
                    <a:p>
                      <a:r>
                        <a:rPr lang="en-IN" sz="1800" dirty="0"/>
                        <a:t>Backspace</a:t>
                      </a:r>
                    </a:p>
                  </a:txBody>
                  <a:tcPr>
                    <a:lnT w="12700" cap="flat" cmpd="sng" algn="ctr">
                      <a:solidFill>
                        <a:schemeClr val="tx1"/>
                      </a:solidFill>
                      <a:prstDash val="solid"/>
                      <a:round/>
                      <a:headEnd type="none" w="med" len="med"/>
                      <a:tailEnd type="none" w="med" len="med"/>
                    </a:lnT>
                  </a:tcPr>
                </a:tc>
                <a:tc>
                  <a:txBody>
                    <a:bodyPr/>
                    <a:lstStyle/>
                    <a:p>
                      <a:r>
                        <a:rPr lang="en-IN" sz="1800" b="1" dirty="0"/>
                        <a:t>\u0008</a:t>
                      </a:r>
                    </a:p>
                  </a:txBody>
                  <a:tcPr>
                    <a:lnT w="12700" cap="flat" cmpd="sng" algn="ctr">
                      <a:solidFill>
                        <a:schemeClr val="tx1"/>
                      </a:solidFill>
                      <a:prstDash val="solid"/>
                      <a:round/>
                      <a:headEnd type="none" w="med" len="med"/>
                      <a:tailEnd type="none" w="med" len="med"/>
                    </a:lnT>
                  </a:tcPr>
                </a:tc>
                <a:tc>
                  <a:txBody>
                    <a:bodyPr/>
                    <a:lstStyle/>
                    <a:p>
                      <a:r>
                        <a:rPr lang="en-IN" sz="1800" dirty="0"/>
                        <a:t>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97045942"/>
                  </a:ext>
                </a:extLst>
              </a:tr>
              <a:tr h="418958">
                <a:tc>
                  <a:txBody>
                    <a:bodyPr/>
                    <a:lstStyle/>
                    <a:p>
                      <a:r>
                        <a:rPr lang="en-IN" sz="1800" b="1" dirty="0"/>
                        <a:t>\t</a:t>
                      </a:r>
                    </a:p>
                  </a:txBody>
                  <a:tcPr/>
                </a:tc>
                <a:tc>
                  <a:txBody>
                    <a:bodyPr/>
                    <a:lstStyle/>
                    <a:p>
                      <a:r>
                        <a:rPr lang="en-IN" sz="1800" dirty="0"/>
                        <a:t>Tab</a:t>
                      </a:r>
                    </a:p>
                  </a:txBody>
                  <a:tcPr/>
                </a:tc>
                <a:tc>
                  <a:txBody>
                    <a:bodyPr/>
                    <a:lstStyle/>
                    <a:p>
                      <a:r>
                        <a:rPr lang="en-IN" sz="1800" b="1" dirty="0"/>
                        <a:t>\u0009</a:t>
                      </a:r>
                    </a:p>
                  </a:txBody>
                  <a:tcPr/>
                </a:tc>
                <a:tc>
                  <a:txBody>
                    <a:bodyPr/>
                    <a:lstStyle/>
                    <a:p>
                      <a:r>
                        <a:rPr lang="en-IN" sz="1800" dirty="0"/>
                        <a:t>9</a:t>
                      </a:r>
                    </a:p>
                  </a:txBody>
                  <a:tcPr/>
                </a:tc>
                <a:extLst>
                  <a:ext uri="{0D108BD9-81ED-4DB2-BD59-A6C34878D82A}">
                    <a16:rowId xmlns:a16="http://schemas.microsoft.com/office/drawing/2014/main" val="3234197428"/>
                  </a:ext>
                </a:extLst>
              </a:tr>
              <a:tr h="418958">
                <a:tc>
                  <a:txBody>
                    <a:bodyPr/>
                    <a:lstStyle/>
                    <a:p>
                      <a:r>
                        <a:rPr lang="en-IN" sz="1800" b="1" dirty="0"/>
                        <a:t>\n</a:t>
                      </a:r>
                    </a:p>
                  </a:txBody>
                  <a:tcPr/>
                </a:tc>
                <a:tc>
                  <a:txBody>
                    <a:bodyPr/>
                    <a:lstStyle/>
                    <a:p>
                      <a:r>
                        <a:rPr lang="en-IN" sz="1800" dirty="0"/>
                        <a:t>Linefeed</a:t>
                      </a:r>
                    </a:p>
                  </a:txBody>
                  <a:tcPr/>
                </a:tc>
                <a:tc>
                  <a:txBody>
                    <a:bodyPr/>
                    <a:lstStyle/>
                    <a:p>
                      <a:r>
                        <a:rPr lang="en-IN" sz="1800" b="1" dirty="0"/>
                        <a:t>\u000A</a:t>
                      </a:r>
                    </a:p>
                  </a:txBody>
                  <a:tcPr/>
                </a:tc>
                <a:tc>
                  <a:txBody>
                    <a:bodyPr/>
                    <a:lstStyle/>
                    <a:p>
                      <a:r>
                        <a:rPr lang="en-IN" sz="1800" dirty="0"/>
                        <a:t>10</a:t>
                      </a:r>
                    </a:p>
                  </a:txBody>
                  <a:tcPr/>
                </a:tc>
                <a:extLst>
                  <a:ext uri="{0D108BD9-81ED-4DB2-BD59-A6C34878D82A}">
                    <a16:rowId xmlns:a16="http://schemas.microsoft.com/office/drawing/2014/main" val="3729930781"/>
                  </a:ext>
                </a:extLst>
              </a:tr>
              <a:tr h="418958">
                <a:tc>
                  <a:txBody>
                    <a:bodyPr/>
                    <a:lstStyle/>
                    <a:p>
                      <a:r>
                        <a:rPr lang="en-IN" sz="1800" b="1" dirty="0"/>
                        <a:t>\f</a:t>
                      </a:r>
                    </a:p>
                  </a:txBody>
                  <a:tcPr/>
                </a:tc>
                <a:tc>
                  <a:txBody>
                    <a:bodyPr/>
                    <a:lstStyle/>
                    <a:p>
                      <a:r>
                        <a:rPr lang="en-IN" sz="1800" dirty="0" err="1"/>
                        <a:t>Formfeed</a:t>
                      </a:r>
                      <a:endParaRPr lang="en-IN" sz="1800" dirty="0"/>
                    </a:p>
                  </a:txBody>
                  <a:tcPr/>
                </a:tc>
                <a:tc>
                  <a:txBody>
                    <a:bodyPr/>
                    <a:lstStyle/>
                    <a:p>
                      <a:r>
                        <a:rPr lang="en-IN" sz="1800" b="1" dirty="0"/>
                        <a:t>\u000C</a:t>
                      </a:r>
                    </a:p>
                  </a:txBody>
                  <a:tcPr/>
                </a:tc>
                <a:tc>
                  <a:txBody>
                    <a:bodyPr/>
                    <a:lstStyle/>
                    <a:p>
                      <a:r>
                        <a:rPr lang="en-IN" sz="1800" dirty="0"/>
                        <a:t>12</a:t>
                      </a:r>
                    </a:p>
                  </a:txBody>
                  <a:tcPr/>
                </a:tc>
                <a:extLst>
                  <a:ext uri="{0D108BD9-81ED-4DB2-BD59-A6C34878D82A}">
                    <a16:rowId xmlns:a16="http://schemas.microsoft.com/office/drawing/2014/main" val="4078884717"/>
                  </a:ext>
                </a:extLst>
              </a:tr>
              <a:tr h="418958">
                <a:tc>
                  <a:txBody>
                    <a:bodyPr/>
                    <a:lstStyle/>
                    <a:p>
                      <a:r>
                        <a:rPr lang="en-IN" sz="1800" b="1" dirty="0"/>
                        <a:t>\r</a:t>
                      </a:r>
                    </a:p>
                  </a:txBody>
                  <a:tcPr/>
                </a:tc>
                <a:tc>
                  <a:txBody>
                    <a:bodyPr/>
                    <a:lstStyle/>
                    <a:p>
                      <a:r>
                        <a:rPr lang="en-IN" sz="1800" dirty="0"/>
                        <a:t>Carriage Return</a:t>
                      </a:r>
                    </a:p>
                  </a:txBody>
                  <a:tcPr/>
                </a:tc>
                <a:tc>
                  <a:txBody>
                    <a:bodyPr/>
                    <a:lstStyle/>
                    <a:p>
                      <a:r>
                        <a:rPr lang="en-IN" sz="1800" b="1" dirty="0"/>
                        <a:t>\u000D</a:t>
                      </a:r>
                    </a:p>
                  </a:txBody>
                  <a:tcPr/>
                </a:tc>
                <a:tc>
                  <a:txBody>
                    <a:bodyPr/>
                    <a:lstStyle/>
                    <a:p>
                      <a:r>
                        <a:rPr lang="en-IN" sz="1800" dirty="0"/>
                        <a:t>13</a:t>
                      </a:r>
                    </a:p>
                  </a:txBody>
                  <a:tcPr/>
                </a:tc>
                <a:extLst>
                  <a:ext uri="{0D108BD9-81ED-4DB2-BD59-A6C34878D82A}">
                    <a16:rowId xmlns:a16="http://schemas.microsoft.com/office/drawing/2014/main" val="1612343071"/>
                  </a:ext>
                </a:extLst>
              </a:tr>
              <a:tr h="418958">
                <a:tc>
                  <a:txBody>
                    <a:bodyPr/>
                    <a:lstStyle/>
                    <a:p>
                      <a:r>
                        <a:rPr lang="en-IN" sz="1800" b="1" dirty="0"/>
                        <a:t>\\</a:t>
                      </a:r>
                    </a:p>
                  </a:txBody>
                  <a:tcPr/>
                </a:tc>
                <a:tc>
                  <a:txBody>
                    <a:bodyPr/>
                    <a:lstStyle/>
                    <a:p>
                      <a:r>
                        <a:rPr lang="en-IN" sz="1800" dirty="0"/>
                        <a:t>Backslash</a:t>
                      </a:r>
                    </a:p>
                  </a:txBody>
                  <a:tcPr/>
                </a:tc>
                <a:tc>
                  <a:txBody>
                    <a:bodyPr/>
                    <a:lstStyle/>
                    <a:p>
                      <a:r>
                        <a:rPr lang="en-IN" sz="1800" b="1" dirty="0"/>
                        <a:t>\u005C</a:t>
                      </a:r>
                    </a:p>
                  </a:txBody>
                  <a:tcPr/>
                </a:tc>
                <a:tc>
                  <a:txBody>
                    <a:bodyPr/>
                    <a:lstStyle/>
                    <a:p>
                      <a:r>
                        <a:rPr lang="en-IN" sz="1800" dirty="0"/>
                        <a:t>92</a:t>
                      </a:r>
                    </a:p>
                  </a:txBody>
                  <a:tcPr/>
                </a:tc>
                <a:extLst>
                  <a:ext uri="{0D108BD9-81ED-4DB2-BD59-A6C34878D82A}">
                    <a16:rowId xmlns:a16="http://schemas.microsoft.com/office/drawing/2014/main" val="2917424896"/>
                  </a:ext>
                </a:extLst>
              </a:tr>
              <a:tr h="418958">
                <a:tc>
                  <a:txBody>
                    <a:bodyPr/>
                    <a:lstStyle/>
                    <a:p>
                      <a:r>
                        <a:rPr lang="en-IN" sz="1800" b="1" dirty="0"/>
                        <a:t>\”</a:t>
                      </a:r>
                    </a:p>
                  </a:txBody>
                  <a:tcPr/>
                </a:tc>
                <a:tc>
                  <a:txBody>
                    <a:bodyPr/>
                    <a:lstStyle/>
                    <a:p>
                      <a:r>
                        <a:rPr lang="en-IN" sz="1800" dirty="0"/>
                        <a:t>Double Quote</a:t>
                      </a:r>
                    </a:p>
                  </a:txBody>
                  <a:tcPr/>
                </a:tc>
                <a:tc>
                  <a:txBody>
                    <a:bodyPr/>
                    <a:lstStyle/>
                    <a:p>
                      <a:r>
                        <a:rPr lang="en-IN" sz="1800" b="1" dirty="0"/>
                        <a:t>\u0022</a:t>
                      </a:r>
                    </a:p>
                  </a:txBody>
                  <a:tcPr/>
                </a:tc>
                <a:tc>
                  <a:txBody>
                    <a:bodyPr/>
                    <a:lstStyle/>
                    <a:p>
                      <a:r>
                        <a:rPr lang="en-IN" sz="1800" dirty="0"/>
                        <a:t>34</a:t>
                      </a:r>
                    </a:p>
                  </a:txBody>
                  <a:tcPr/>
                </a:tc>
                <a:extLst>
                  <a:ext uri="{0D108BD9-81ED-4DB2-BD59-A6C34878D82A}">
                    <a16:rowId xmlns:a16="http://schemas.microsoft.com/office/drawing/2014/main" val="1884975811"/>
                  </a:ext>
                </a:extLst>
              </a:tr>
            </a:tbl>
          </a:graphicData>
        </a:graphic>
      </p:graphicFrame>
    </p:spTree>
    <p:extLst>
      <p:ext uri="{BB962C8B-B14F-4D97-AF65-F5344CB8AC3E}">
        <p14:creationId xmlns:p14="http://schemas.microsoft.com/office/powerpoint/2010/main" val="3536670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6B450-29EA-4E7A-A7BF-B16A88B1F1A9}"/>
              </a:ext>
            </a:extLst>
          </p:cNvPr>
          <p:cNvSpPr>
            <a:spLocks noGrp="1"/>
          </p:cNvSpPr>
          <p:nvPr>
            <p:ph type="title"/>
          </p:nvPr>
        </p:nvSpPr>
        <p:spPr/>
        <p:txBody>
          <a:bodyPr/>
          <a:lstStyle/>
          <a:p>
            <a:r>
              <a:rPr lang="en-IN" sz="3200" dirty="0"/>
              <a:t>Appendix B: A</a:t>
            </a:r>
            <a:r>
              <a:rPr lang="en-IN" sz="100" dirty="0"/>
              <a:t> </a:t>
            </a:r>
            <a:r>
              <a:rPr lang="en-IN" sz="3200" dirty="0"/>
              <a:t>S</a:t>
            </a:r>
            <a:r>
              <a:rPr lang="en-IN" sz="100" dirty="0"/>
              <a:t> </a:t>
            </a:r>
            <a:r>
              <a:rPr lang="en-IN" sz="3200" dirty="0"/>
              <a:t>C</a:t>
            </a:r>
            <a:r>
              <a:rPr lang="en-IN" sz="100" dirty="0"/>
              <a:t> </a:t>
            </a:r>
            <a:r>
              <a:rPr lang="en-IN" sz="3200" dirty="0"/>
              <a:t>I</a:t>
            </a:r>
            <a:r>
              <a:rPr lang="en-IN" sz="100" dirty="0"/>
              <a:t> </a:t>
            </a:r>
            <a:r>
              <a:rPr lang="en-IN" sz="3200" dirty="0" err="1"/>
              <a:t>I</a:t>
            </a:r>
            <a:r>
              <a:rPr lang="en-IN" sz="3200" dirty="0"/>
              <a:t> Character Set </a:t>
            </a:r>
            <a:r>
              <a:rPr lang="en-IN" sz="2000" b="0" dirty="0"/>
              <a:t>(1 of 2)</a:t>
            </a:r>
            <a:endParaRPr lang="en-IN" b="0" dirty="0"/>
          </a:p>
        </p:txBody>
      </p:sp>
      <p:sp>
        <p:nvSpPr>
          <p:cNvPr id="3" name="Content Placeholder 2">
            <a:extLst>
              <a:ext uri="{FF2B5EF4-FFF2-40B4-BE49-F238E27FC236}">
                <a16:creationId xmlns:a16="http://schemas.microsoft.com/office/drawing/2014/main" id="{D6096A46-BF21-47BE-BFB7-788A146E9410}"/>
              </a:ext>
            </a:extLst>
          </p:cNvPr>
          <p:cNvSpPr>
            <a:spLocks noGrp="1"/>
          </p:cNvSpPr>
          <p:nvPr>
            <p:ph sz="quarter" idx="13"/>
          </p:nvPr>
        </p:nvSpPr>
        <p:spPr>
          <a:xfrm>
            <a:off x="457199" y="1552576"/>
            <a:ext cx="8229599" cy="450395"/>
          </a:xfrm>
        </p:spPr>
        <p:txBody>
          <a:bodyPr/>
          <a:lstStyle/>
          <a:p>
            <a:pPr marL="432" indent="0">
              <a:buNone/>
            </a:pPr>
            <a:r>
              <a:rPr lang="en-IN" sz="2000" dirty="0"/>
              <a:t>A</a:t>
            </a:r>
            <a:r>
              <a:rPr lang="en-IN" sz="100" dirty="0"/>
              <a:t> </a:t>
            </a:r>
            <a:r>
              <a:rPr lang="en-IN" sz="2000" dirty="0"/>
              <a:t>S</a:t>
            </a:r>
            <a:r>
              <a:rPr lang="en-IN" sz="100" dirty="0"/>
              <a:t> </a:t>
            </a:r>
            <a:r>
              <a:rPr lang="en-IN" sz="2000" dirty="0"/>
              <a:t>C</a:t>
            </a:r>
            <a:r>
              <a:rPr lang="en-IN" sz="100" dirty="0"/>
              <a:t> </a:t>
            </a:r>
            <a:r>
              <a:rPr lang="en-IN" sz="2000" dirty="0"/>
              <a:t>I</a:t>
            </a:r>
            <a:r>
              <a:rPr lang="en-IN" sz="100" dirty="0"/>
              <a:t> </a:t>
            </a:r>
            <a:r>
              <a:rPr lang="en-IN" sz="2000" dirty="0" err="1"/>
              <a:t>I</a:t>
            </a:r>
            <a:r>
              <a:rPr lang="en-IN" sz="2000" dirty="0"/>
              <a:t> Character Set is a subset of the Unicode from \u0000 to \u007f</a:t>
            </a:r>
          </a:p>
        </p:txBody>
      </p:sp>
      <p:sp>
        <p:nvSpPr>
          <p:cNvPr id="4" name="Content Placeholder 3">
            <a:extLst>
              <a:ext uri="{FF2B5EF4-FFF2-40B4-BE49-F238E27FC236}">
                <a16:creationId xmlns:a16="http://schemas.microsoft.com/office/drawing/2014/main" id="{D9640F68-DB4F-4567-8E63-3DB3E31F9A2E}"/>
              </a:ext>
            </a:extLst>
          </p:cNvPr>
          <p:cNvSpPr>
            <a:spLocks noGrp="1"/>
          </p:cNvSpPr>
          <p:nvPr>
            <p:ph sz="quarter" idx="14"/>
          </p:nvPr>
        </p:nvSpPr>
        <p:spPr>
          <a:xfrm>
            <a:off x="459730" y="2060349"/>
            <a:ext cx="8229598" cy="334280"/>
          </a:xfrm>
        </p:spPr>
        <p:txBody>
          <a:bodyPr/>
          <a:lstStyle/>
          <a:p>
            <a:pPr marL="432" indent="0">
              <a:buNone/>
            </a:pPr>
            <a:r>
              <a:rPr lang="en-IN" sz="1400" b="1" dirty="0"/>
              <a:t>TABLE B.1 </a:t>
            </a:r>
            <a:r>
              <a:rPr lang="en-IN" sz="1400" dirty="0"/>
              <a:t>A</a:t>
            </a:r>
            <a:r>
              <a:rPr lang="en-IN" sz="100" dirty="0"/>
              <a:t> </a:t>
            </a:r>
            <a:r>
              <a:rPr lang="en-IN" sz="1400" dirty="0"/>
              <a:t>S</a:t>
            </a:r>
            <a:r>
              <a:rPr lang="en-IN" sz="100" dirty="0"/>
              <a:t> </a:t>
            </a:r>
            <a:r>
              <a:rPr lang="en-IN" sz="1400" dirty="0"/>
              <a:t>C</a:t>
            </a:r>
            <a:r>
              <a:rPr lang="en-IN" sz="100" dirty="0"/>
              <a:t> </a:t>
            </a:r>
            <a:r>
              <a:rPr lang="en-IN" sz="1400" dirty="0"/>
              <a:t>I</a:t>
            </a:r>
            <a:r>
              <a:rPr lang="en-IN" sz="100" dirty="0"/>
              <a:t> </a:t>
            </a:r>
            <a:r>
              <a:rPr lang="en-IN" sz="1400" dirty="0" err="1"/>
              <a:t>I</a:t>
            </a:r>
            <a:r>
              <a:rPr lang="en-IN" sz="1400" dirty="0"/>
              <a:t> Character Set in the Decimal Index</a:t>
            </a:r>
          </a:p>
        </p:txBody>
      </p:sp>
      <p:graphicFrame>
        <p:nvGraphicFramePr>
          <p:cNvPr id="7" name="Content Placeholder 4">
            <a:extLst>
              <a:ext uri="{FF2B5EF4-FFF2-40B4-BE49-F238E27FC236}">
                <a16:creationId xmlns:a16="http://schemas.microsoft.com/office/drawing/2014/main" id="{72BD7617-DB88-4810-9A24-B5DE55A1082C}"/>
              </a:ext>
            </a:extLst>
          </p:cNvPr>
          <p:cNvGraphicFramePr>
            <a:graphicFrameLocks noGrp="1"/>
          </p:cNvGraphicFramePr>
          <p:nvPr>
            <p:ph sz="quarter" idx="15"/>
            <p:extLst>
              <p:ext uri="{D42A27DB-BD31-4B8C-83A1-F6EECF244321}">
                <p14:modId xmlns:p14="http://schemas.microsoft.com/office/powerpoint/2010/main" val="1860570489"/>
              </p:ext>
            </p:extLst>
          </p:nvPr>
        </p:nvGraphicFramePr>
        <p:xfrm>
          <a:off x="457199" y="2456048"/>
          <a:ext cx="8106230" cy="3840480"/>
        </p:xfrm>
        <a:graphic>
          <a:graphicData uri="http://schemas.openxmlformats.org/drawingml/2006/table">
            <a:tbl>
              <a:tblPr firstRow="1" bandRow="1">
                <a:tableStyleId>{2D5ABB26-0587-4C30-8999-92F81FD0307C}</a:tableStyleId>
              </a:tblPr>
              <a:tblGrid>
                <a:gridCol w="736930">
                  <a:extLst>
                    <a:ext uri="{9D8B030D-6E8A-4147-A177-3AD203B41FA5}">
                      <a16:colId xmlns:a16="http://schemas.microsoft.com/office/drawing/2014/main" val="48312728"/>
                    </a:ext>
                  </a:extLst>
                </a:gridCol>
                <a:gridCol w="736930">
                  <a:extLst>
                    <a:ext uri="{9D8B030D-6E8A-4147-A177-3AD203B41FA5}">
                      <a16:colId xmlns:a16="http://schemas.microsoft.com/office/drawing/2014/main" val="2603984308"/>
                    </a:ext>
                  </a:extLst>
                </a:gridCol>
                <a:gridCol w="736930">
                  <a:extLst>
                    <a:ext uri="{9D8B030D-6E8A-4147-A177-3AD203B41FA5}">
                      <a16:colId xmlns:a16="http://schemas.microsoft.com/office/drawing/2014/main" val="3178869624"/>
                    </a:ext>
                  </a:extLst>
                </a:gridCol>
                <a:gridCol w="736930">
                  <a:extLst>
                    <a:ext uri="{9D8B030D-6E8A-4147-A177-3AD203B41FA5}">
                      <a16:colId xmlns:a16="http://schemas.microsoft.com/office/drawing/2014/main" val="3558309154"/>
                    </a:ext>
                  </a:extLst>
                </a:gridCol>
                <a:gridCol w="736930">
                  <a:extLst>
                    <a:ext uri="{9D8B030D-6E8A-4147-A177-3AD203B41FA5}">
                      <a16:colId xmlns:a16="http://schemas.microsoft.com/office/drawing/2014/main" val="472752180"/>
                    </a:ext>
                  </a:extLst>
                </a:gridCol>
                <a:gridCol w="736930">
                  <a:extLst>
                    <a:ext uri="{9D8B030D-6E8A-4147-A177-3AD203B41FA5}">
                      <a16:colId xmlns:a16="http://schemas.microsoft.com/office/drawing/2014/main" val="3773415884"/>
                    </a:ext>
                  </a:extLst>
                </a:gridCol>
                <a:gridCol w="736930">
                  <a:extLst>
                    <a:ext uri="{9D8B030D-6E8A-4147-A177-3AD203B41FA5}">
                      <a16:colId xmlns:a16="http://schemas.microsoft.com/office/drawing/2014/main" val="2102948577"/>
                    </a:ext>
                  </a:extLst>
                </a:gridCol>
                <a:gridCol w="736930">
                  <a:extLst>
                    <a:ext uri="{9D8B030D-6E8A-4147-A177-3AD203B41FA5}">
                      <a16:colId xmlns:a16="http://schemas.microsoft.com/office/drawing/2014/main" val="1691721776"/>
                    </a:ext>
                  </a:extLst>
                </a:gridCol>
                <a:gridCol w="736930">
                  <a:extLst>
                    <a:ext uri="{9D8B030D-6E8A-4147-A177-3AD203B41FA5}">
                      <a16:colId xmlns:a16="http://schemas.microsoft.com/office/drawing/2014/main" val="3293133375"/>
                    </a:ext>
                  </a:extLst>
                </a:gridCol>
                <a:gridCol w="736930">
                  <a:extLst>
                    <a:ext uri="{9D8B030D-6E8A-4147-A177-3AD203B41FA5}">
                      <a16:colId xmlns:a16="http://schemas.microsoft.com/office/drawing/2014/main" val="2082070900"/>
                    </a:ext>
                  </a:extLst>
                </a:gridCol>
                <a:gridCol w="736930">
                  <a:extLst>
                    <a:ext uri="{9D8B030D-6E8A-4147-A177-3AD203B41FA5}">
                      <a16:colId xmlns:a16="http://schemas.microsoft.com/office/drawing/2014/main" val="3687709382"/>
                    </a:ext>
                  </a:extLst>
                </a:gridCol>
              </a:tblGrid>
              <a:tr h="134030">
                <a:tc>
                  <a:txBody>
                    <a:bodyPr/>
                    <a:lstStyle/>
                    <a:p>
                      <a:r>
                        <a:rPr lang="en-IN" sz="100" b="1" dirty="0"/>
                        <a:t>Blank</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0</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1</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2</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3</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4</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5</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6</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7</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8</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9</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027722"/>
                  </a:ext>
                </a:extLst>
              </a:tr>
              <a:tr h="134030">
                <a:tc>
                  <a:txBody>
                    <a:bodyPr/>
                    <a:lstStyle/>
                    <a:p>
                      <a:r>
                        <a:rPr lang="en-IN" sz="1200" b="1" dirty="0"/>
                        <a:t>0</a:t>
                      </a:r>
                    </a:p>
                  </a:txBody>
                  <a:tcPr>
                    <a:lnT w="12700" cap="flat" cmpd="sng" algn="ctr">
                      <a:solidFill>
                        <a:schemeClr val="tx1"/>
                      </a:solidFill>
                      <a:prstDash val="solid"/>
                      <a:round/>
                      <a:headEnd type="none" w="med" len="med"/>
                      <a:tailEnd type="none" w="med" len="med"/>
                    </a:lnT>
                  </a:tcPr>
                </a:tc>
                <a:tc>
                  <a:txBody>
                    <a:bodyPr/>
                    <a:lstStyle/>
                    <a:p>
                      <a:r>
                        <a:rPr lang="en-IN" sz="1200" dirty="0" err="1"/>
                        <a:t>nul</a:t>
                      </a:r>
                      <a:endParaRPr lang="en-IN" sz="1200" dirty="0"/>
                    </a:p>
                  </a:txBody>
                  <a:tcPr>
                    <a:lnT w="12700" cap="flat" cmpd="sng" algn="ctr">
                      <a:solidFill>
                        <a:schemeClr val="tx1"/>
                      </a:solidFill>
                      <a:prstDash val="solid"/>
                      <a:round/>
                      <a:headEnd type="none" w="med" len="med"/>
                      <a:tailEnd type="none" w="med" len="med"/>
                    </a:lnT>
                  </a:tcPr>
                </a:tc>
                <a:tc>
                  <a:txBody>
                    <a:bodyPr/>
                    <a:lstStyle/>
                    <a:p>
                      <a:r>
                        <a:rPr lang="en-IN" sz="1200" dirty="0"/>
                        <a:t>soh</a:t>
                      </a:r>
                    </a:p>
                  </a:txBody>
                  <a:tcPr>
                    <a:lnT w="12700" cap="flat" cmpd="sng" algn="ctr">
                      <a:solidFill>
                        <a:schemeClr val="tx1"/>
                      </a:solidFill>
                      <a:prstDash val="solid"/>
                      <a:round/>
                      <a:headEnd type="none" w="med" len="med"/>
                      <a:tailEnd type="none" w="med" len="med"/>
                    </a:lnT>
                  </a:tcPr>
                </a:tc>
                <a:tc>
                  <a:txBody>
                    <a:bodyPr/>
                    <a:lstStyle/>
                    <a:p>
                      <a:r>
                        <a:rPr lang="en-IN" sz="1200" dirty="0" err="1"/>
                        <a:t>stx</a:t>
                      </a:r>
                      <a:endParaRPr lang="en-IN" sz="1200" dirty="0"/>
                    </a:p>
                  </a:txBody>
                  <a:tcPr>
                    <a:lnT w="12700" cap="flat" cmpd="sng" algn="ctr">
                      <a:solidFill>
                        <a:schemeClr val="tx1"/>
                      </a:solidFill>
                      <a:prstDash val="solid"/>
                      <a:round/>
                      <a:headEnd type="none" w="med" len="med"/>
                      <a:tailEnd type="none" w="med" len="med"/>
                    </a:lnT>
                  </a:tcPr>
                </a:tc>
                <a:tc>
                  <a:txBody>
                    <a:bodyPr/>
                    <a:lstStyle/>
                    <a:p>
                      <a:r>
                        <a:rPr lang="en-IN" sz="1200" dirty="0" err="1"/>
                        <a:t>etx</a:t>
                      </a:r>
                      <a:endParaRPr lang="en-IN" sz="1200" dirty="0"/>
                    </a:p>
                  </a:txBody>
                  <a:tcPr>
                    <a:lnT w="12700" cap="flat" cmpd="sng" algn="ctr">
                      <a:solidFill>
                        <a:schemeClr val="tx1"/>
                      </a:solidFill>
                      <a:prstDash val="solid"/>
                      <a:round/>
                      <a:headEnd type="none" w="med" len="med"/>
                      <a:tailEnd type="none" w="med" len="med"/>
                    </a:lnT>
                  </a:tcPr>
                </a:tc>
                <a:tc>
                  <a:txBody>
                    <a:bodyPr/>
                    <a:lstStyle/>
                    <a:p>
                      <a:r>
                        <a:rPr lang="en-IN" sz="1200" dirty="0" err="1"/>
                        <a:t>eot</a:t>
                      </a:r>
                      <a:endParaRPr lang="en-IN" sz="1200" dirty="0"/>
                    </a:p>
                  </a:txBody>
                  <a:tcPr>
                    <a:lnT w="12700" cap="flat" cmpd="sng" algn="ctr">
                      <a:solidFill>
                        <a:schemeClr val="tx1"/>
                      </a:solidFill>
                      <a:prstDash val="solid"/>
                      <a:round/>
                      <a:headEnd type="none" w="med" len="med"/>
                      <a:tailEnd type="none" w="med" len="med"/>
                    </a:lnT>
                  </a:tcPr>
                </a:tc>
                <a:tc>
                  <a:txBody>
                    <a:bodyPr/>
                    <a:lstStyle/>
                    <a:p>
                      <a:r>
                        <a:rPr lang="en-IN" sz="1200" dirty="0" err="1"/>
                        <a:t>enq</a:t>
                      </a:r>
                      <a:endParaRPr lang="en-IN" sz="1200" dirty="0"/>
                    </a:p>
                  </a:txBody>
                  <a:tcPr>
                    <a:lnT w="12700" cap="flat" cmpd="sng" algn="ctr">
                      <a:solidFill>
                        <a:schemeClr val="tx1"/>
                      </a:solidFill>
                      <a:prstDash val="solid"/>
                      <a:round/>
                      <a:headEnd type="none" w="med" len="med"/>
                      <a:tailEnd type="none" w="med" len="med"/>
                    </a:lnT>
                  </a:tcPr>
                </a:tc>
                <a:tc>
                  <a:txBody>
                    <a:bodyPr/>
                    <a:lstStyle/>
                    <a:p>
                      <a:r>
                        <a:rPr lang="en-IN" sz="1200" dirty="0"/>
                        <a:t>ack</a:t>
                      </a:r>
                    </a:p>
                  </a:txBody>
                  <a:tcPr>
                    <a:lnT w="12700" cap="flat" cmpd="sng" algn="ctr">
                      <a:solidFill>
                        <a:schemeClr val="tx1"/>
                      </a:solidFill>
                      <a:prstDash val="solid"/>
                      <a:round/>
                      <a:headEnd type="none" w="med" len="med"/>
                      <a:tailEnd type="none" w="med" len="med"/>
                    </a:lnT>
                  </a:tcPr>
                </a:tc>
                <a:tc>
                  <a:txBody>
                    <a:bodyPr/>
                    <a:lstStyle/>
                    <a:p>
                      <a:r>
                        <a:rPr lang="en-IN" sz="1200" dirty="0"/>
                        <a:t>bel</a:t>
                      </a:r>
                    </a:p>
                  </a:txBody>
                  <a:tcPr>
                    <a:lnT w="12700" cap="flat" cmpd="sng" algn="ctr">
                      <a:solidFill>
                        <a:schemeClr val="tx1"/>
                      </a:solidFill>
                      <a:prstDash val="solid"/>
                      <a:round/>
                      <a:headEnd type="none" w="med" len="med"/>
                      <a:tailEnd type="none" w="med" len="med"/>
                    </a:lnT>
                  </a:tcPr>
                </a:tc>
                <a:tc>
                  <a:txBody>
                    <a:bodyPr/>
                    <a:lstStyle/>
                    <a:p>
                      <a:r>
                        <a:rPr lang="en-IN" sz="1200" dirty="0"/>
                        <a:t>bs</a:t>
                      </a:r>
                    </a:p>
                  </a:txBody>
                  <a:tcPr>
                    <a:lnT w="12700" cap="flat" cmpd="sng" algn="ctr">
                      <a:solidFill>
                        <a:schemeClr val="tx1"/>
                      </a:solidFill>
                      <a:prstDash val="solid"/>
                      <a:round/>
                      <a:headEnd type="none" w="med" len="med"/>
                      <a:tailEnd type="none" w="med" len="med"/>
                    </a:lnT>
                  </a:tcPr>
                </a:tc>
                <a:tc>
                  <a:txBody>
                    <a:bodyPr/>
                    <a:lstStyle/>
                    <a:p>
                      <a:r>
                        <a:rPr lang="en-IN" sz="1200" dirty="0" err="1"/>
                        <a:t>ht</a:t>
                      </a:r>
                      <a:endParaRPr lang="en-IN" sz="1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27411794"/>
                  </a:ext>
                </a:extLst>
              </a:tr>
              <a:tr h="134030">
                <a:tc>
                  <a:txBody>
                    <a:bodyPr/>
                    <a:lstStyle/>
                    <a:p>
                      <a:r>
                        <a:rPr lang="en-IN" sz="1200" b="1" dirty="0"/>
                        <a:t>1</a:t>
                      </a:r>
                    </a:p>
                  </a:txBody>
                  <a:tcPr/>
                </a:tc>
                <a:tc>
                  <a:txBody>
                    <a:bodyPr/>
                    <a:lstStyle/>
                    <a:p>
                      <a:r>
                        <a:rPr lang="en-IN" sz="1200" dirty="0" err="1"/>
                        <a:t>nl</a:t>
                      </a:r>
                      <a:endParaRPr lang="en-IN" sz="1200" dirty="0"/>
                    </a:p>
                  </a:txBody>
                  <a:tcPr/>
                </a:tc>
                <a:tc>
                  <a:txBody>
                    <a:bodyPr/>
                    <a:lstStyle/>
                    <a:p>
                      <a:r>
                        <a:rPr lang="en-IN" sz="1200" dirty="0" err="1"/>
                        <a:t>vt</a:t>
                      </a:r>
                      <a:endParaRPr lang="en-IN" sz="1200" dirty="0"/>
                    </a:p>
                  </a:txBody>
                  <a:tcPr/>
                </a:tc>
                <a:tc>
                  <a:txBody>
                    <a:bodyPr/>
                    <a:lstStyle/>
                    <a:p>
                      <a:r>
                        <a:rPr lang="en-IN" sz="1200" dirty="0"/>
                        <a:t>ff</a:t>
                      </a:r>
                    </a:p>
                  </a:txBody>
                  <a:tcPr/>
                </a:tc>
                <a:tc>
                  <a:txBody>
                    <a:bodyPr/>
                    <a:lstStyle/>
                    <a:p>
                      <a:r>
                        <a:rPr lang="en-IN" sz="1200" dirty="0" err="1"/>
                        <a:t>cr</a:t>
                      </a:r>
                      <a:endParaRPr lang="en-IN" sz="1200" dirty="0"/>
                    </a:p>
                  </a:txBody>
                  <a:tcPr/>
                </a:tc>
                <a:tc>
                  <a:txBody>
                    <a:bodyPr/>
                    <a:lstStyle/>
                    <a:p>
                      <a:r>
                        <a:rPr lang="en-IN" sz="1200" dirty="0"/>
                        <a:t>so</a:t>
                      </a:r>
                    </a:p>
                  </a:txBody>
                  <a:tcPr/>
                </a:tc>
                <a:tc>
                  <a:txBody>
                    <a:bodyPr/>
                    <a:lstStyle/>
                    <a:p>
                      <a:r>
                        <a:rPr lang="en-IN" sz="1200" dirty="0" err="1"/>
                        <a:t>si</a:t>
                      </a:r>
                      <a:endParaRPr lang="en-IN" sz="1200" dirty="0"/>
                    </a:p>
                  </a:txBody>
                  <a:tcPr/>
                </a:tc>
                <a:tc>
                  <a:txBody>
                    <a:bodyPr/>
                    <a:lstStyle/>
                    <a:p>
                      <a:r>
                        <a:rPr lang="en-IN" sz="1200" dirty="0" err="1"/>
                        <a:t>dle</a:t>
                      </a:r>
                      <a:endParaRPr lang="en-IN" sz="1200" dirty="0"/>
                    </a:p>
                  </a:txBody>
                  <a:tcPr/>
                </a:tc>
                <a:tc>
                  <a:txBody>
                    <a:bodyPr/>
                    <a:lstStyle/>
                    <a:p>
                      <a:r>
                        <a:rPr lang="en-IN" sz="1200" dirty="0"/>
                        <a:t>dcl</a:t>
                      </a:r>
                    </a:p>
                  </a:txBody>
                  <a:tcPr/>
                </a:tc>
                <a:tc>
                  <a:txBody>
                    <a:bodyPr/>
                    <a:lstStyle/>
                    <a:p>
                      <a:r>
                        <a:rPr lang="en-IN" sz="1200" dirty="0"/>
                        <a:t>dc2</a:t>
                      </a:r>
                    </a:p>
                  </a:txBody>
                  <a:tcPr/>
                </a:tc>
                <a:tc>
                  <a:txBody>
                    <a:bodyPr/>
                    <a:lstStyle/>
                    <a:p>
                      <a:r>
                        <a:rPr lang="en-IN" sz="1200" dirty="0"/>
                        <a:t>dc3</a:t>
                      </a:r>
                    </a:p>
                  </a:txBody>
                  <a:tcPr/>
                </a:tc>
                <a:extLst>
                  <a:ext uri="{0D108BD9-81ED-4DB2-BD59-A6C34878D82A}">
                    <a16:rowId xmlns:a16="http://schemas.microsoft.com/office/drawing/2014/main" val="919361104"/>
                  </a:ext>
                </a:extLst>
              </a:tr>
              <a:tr h="134030">
                <a:tc>
                  <a:txBody>
                    <a:bodyPr/>
                    <a:lstStyle/>
                    <a:p>
                      <a:r>
                        <a:rPr lang="en-IN" sz="1200" b="1" dirty="0"/>
                        <a:t>2</a:t>
                      </a:r>
                    </a:p>
                  </a:txBody>
                  <a:tcPr/>
                </a:tc>
                <a:tc>
                  <a:txBody>
                    <a:bodyPr/>
                    <a:lstStyle/>
                    <a:p>
                      <a:r>
                        <a:rPr lang="en-IN" sz="1200" dirty="0"/>
                        <a:t>dc4</a:t>
                      </a:r>
                    </a:p>
                  </a:txBody>
                  <a:tcPr/>
                </a:tc>
                <a:tc>
                  <a:txBody>
                    <a:bodyPr/>
                    <a:lstStyle/>
                    <a:p>
                      <a:r>
                        <a:rPr lang="en-IN" sz="1200" dirty="0" err="1"/>
                        <a:t>nak</a:t>
                      </a:r>
                      <a:endParaRPr lang="en-IN" sz="1200" dirty="0"/>
                    </a:p>
                  </a:txBody>
                  <a:tcPr/>
                </a:tc>
                <a:tc>
                  <a:txBody>
                    <a:bodyPr/>
                    <a:lstStyle/>
                    <a:p>
                      <a:r>
                        <a:rPr lang="en-IN" sz="1200" dirty="0" err="1"/>
                        <a:t>syn</a:t>
                      </a:r>
                      <a:endParaRPr lang="en-IN" sz="1200" dirty="0"/>
                    </a:p>
                  </a:txBody>
                  <a:tcPr/>
                </a:tc>
                <a:tc>
                  <a:txBody>
                    <a:bodyPr/>
                    <a:lstStyle/>
                    <a:p>
                      <a:r>
                        <a:rPr lang="en-IN" sz="1200" dirty="0" err="1"/>
                        <a:t>etb</a:t>
                      </a:r>
                      <a:endParaRPr lang="en-IN" sz="1200" dirty="0"/>
                    </a:p>
                  </a:txBody>
                  <a:tcPr/>
                </a:tc>
                <a:tc>
                  <a:txBody>
                    <a:bodyPr/>
                    <a:lstStyle/>
                    <a:p>
                      <a:r>
                        <a:rPr lang="en-IN" sz="1200" dirty="0"/>
                        <a:t>can</a:t>
                      </a:r>
                    </a:p>
                  </a:txBody>
                  <a:tcPr/>
                </a:tc>
                <a:tc>
                  <a:txBody>
                    <a:bodyPr/>
                    <a:lstStyle/>
                    <a:p>
                      <a:r>
                        <a:rPr lang="en-IN" sz="1200" dirty="0" err="1"/>
                        <a:t>em</a:t>
                      </a:r>
                      <a:endParaRPr lang="en-IN" sz="1200" dirty="0"/>
                    </a:p>
                  </a:txBody>
                  <a:tcPr/>
                </a:tc>
                <a:tc>
                  <a:txBody>
                    <a:bodyPr/>
                    <a:lstStyle/>
                    <a:p>
                      <a:r>
                        <a:rPr lang="en-IN" sz="1200" dirty="0"/>
                        <a:t>sub</a:t>
                      </a:r>
                    </a:p>
                  </a:txBody>
                  <a:tcPr/>
                </a:tc>
                <a:tc>
                  <a:txBody>
                    <a:bodyPr/>
                    <a:lstStyle/>
                    <a:p>
                      <a:r>
                        <a:rPr lang="en-IN" sz="1200" dirty="0"/>
                        <a:t>esc</a:t>
                      </a:r>
                    </a:p>
                  </a:txBody>
                  <a:tcPr/>
                </a:tc>
                <a:tc>
                  <a:txBody>
                    <a:bodyPr/>
                    <a:lstStyle/>
                    <a:p>
                      <a:r>
                        <a:rPr lang="en-IN" sz="1200" dirty="0"/>
                        <a:t>fs</a:t>
                      </a:r>
                    </a:p>
                  </a:txBody>
                  <a:tcPr/>
                </a:tc>
                <a:tc>
                  <a:txBody>
                    <a:bodyPr/>
                    <a:lstStyle/>
                    <a:p>
                      <a:r>
                        <a:rPr lang="en-IN" sz="1200" dirty="0" err="1"/>
                        <a:t>gs</a:t>
                      </a:r>
                      <a:endParaRPr lang="en-IN" sz="1200" dirty="0"/>
                    </a:p>
                  </a:txBody>
                  <a:tcPr/>
                </a:tc>
                <a:extLst>
                  <a:ext uri="{0D108BD9-81ED-4DB2-BD59-A6C34878D82A}">
                    <a16:rowId xmlns:a16="http://schemas.microsoft.com/office/drawing/2014/main" val="4034332141"/>
                  </a:ext>
                </a:extLst>
              </a:tr>
              <a:tr h="134030">
                <a:tc>
                  <a:txBody>
                    <a:bodyPr/>
                    <a:lstStyle/>
                    <a:p>
                      <a:r>
                        <a:rPr lang="en-IN" sz="1200" b="1" dirty="0"/>
                        <a:t>3</a:t>
                      </a:r>
                    </a:p>
                  </a:txBody>
                  <a:tcPr/>
                </a:tc>
                <a:tc>
                  <a:txBody>
                    <a:bodyPr/>
                    <a:lstStyle/>
                    <a:p>
                      <a:r>
                        <a:rPr lang="en-IN" sz="1200" dirty="0" err="1"/>
                        <a:t>rs</a:t>
                      </a:r>
                      <a:endParaRPr lang="en-IN" sz="1200" dirty="0"/>
                    </a:p>
                  </a:txBody>
                  <a:tcPr/>
                </a:tc>
                <a:tc>
                  <a:txBody>
                    <a:bodyPr/>
                    <a:lstStyle/>
                    <a:p>
                      <a:r>
                        <a:rPr lang="en-IN" sz="1200" dirty="0"/>
                        <a:t>us</a:t>
                      </a:r>
                    </a:p>
                  </a:txBody>
                  <a:tcPr/>
                </a:tc>
                <a:tc>
                  <a:txBody>
                    <a:bodyPr/>
                    <a:lstStyle/>
                    <a:p>
                      <a:r>
                        <a:rPr lang="en-IN" sz="1200" dirty="0" err="1"/>
                        <a:t>sp</a:t>
                      </a:r>
                      <a:endParaRPr lang="en-IN" sz="1200" dirty="0"/>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&amp;</a:t>
                      </a:r>
                    </a:p>
                  </a:txBody>
                  <a:tcPr/>
                </a:tc>
                <a:tc>
                  <a:txBody>
                    <a:bodyPr/>
                    <a:lstStyle/>
                    <a:p>
                      <a:r>
                        <a:rPr lang="en-IN" sz="1200" dirty="0"/>
                        <a:t>‘</a:t>
                      </a:r>
                    </a:p>
                  </a:txBody>
                  <a:tcPr/>
                </a:tc>
                <a:extLst>
                  <a:ext uri="{0D108BD9-81ED-4DB2-BD59-A6C34878D82A}">
                    <a16:rowId xmlns:a16="http://schemas.microsoft.com/office/drawing/2014/main" val="1291403889"/>
                  </a:ext>
                </a:extLst>
              </a:tr>
              <a:tr h="134030">
                <a:tc>
                  <a:txBody>
                    <a:bodyPr/>
                    <a:lstStyle/>
                    <a:p>
                      <a:r>
                        <a:rPr lang="en-IN" sz="1200" b="1" dirty="0"/>
                        <a:t>4</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0</a:t>
                      </a:r>
                    </a:p>
                  </a:txBody>
                  <a:tcPr/>
                </a:tc>
                <a:tc>
                  <a:txBody>
                    <a:bodyPr/>
                    <a:lstStyle/>
                    <a:p>
                      <a:r>
                        <a:rPr lang="en-IN" sz="1200" dirty="0"/>
                        <a:t>1</a:t>
                      </a:r>
                    </a:p>
                  </a:txBody>
                  <a:tcPr/>
                </a:tc>
                <a:extLst>
                  <a:ext uri="{0D108BD9-81ED-4DB2-BD59-A6C34878D82A}">
                    <a16:rowId xmlns:a16="http://schemas.microsoft.com/office/drawing/2014/main" val="4070031126"/>
                  </a:ext>
                </a:extLst>
              </a:tr>
              <a:tr h="134030">
                <a:tc>
                  <a:txBody>
                    <a:bodyPr/>
                    <a:lstStyle/>
                    <a:p>
                      <a:r>
                        <a:rPr lang="en-IN" sz="1200" b="1" dirty="0"/>
                        <a:t>5</a:t>
                      </a:r>
                    </a:p>
                  </a:txBody>
                  <a:tcPr/>
                </a:tc>
                <a:tc>
                  <a:txBody>
                    <a:bodyPr/>
                    <a:lstStyle/>
                    <a:p>
                      <a:r>
                        <a:rPr lang="en-IN" sz="1200" dirty="0"/>
                        <a:t>2</a:t>
                      </a:r>
                    </a:p>
                  </a:txBody>
                  <a:tcPr/>
                </a:tc>
                <a:tc>
                  <a:txBody>
                    <a:bodyPr/>
                    <a:lstStyle/>
                    <a:p>
                      <a:r>
                        <a:rPr lang="en-IN" sz="1200" dirty="0"/>
                        <a:t>3</a:t>
                      </a:r>
                    </a:p>
                  </a:txBody>
                  <a:tcPr/>
                </a:tc>
                <a:tc>
                  <a:txBody>
                    <a:bodyPr/>
                    <a:lstStyle/>
                    <a:p>
                      <a:r>
                        <a:rPr lang="en-IN" sz="1200" dirty="0"/>
                        <a:t>4</a:t>
                      </a:r>
                    </a:p>
                  </a:txBody>
                  <a:tcPr/>
                </a:tc>
                <a:tc>
                  <a:txBody>
                    <a:bodyPr/>
                    <a:lstStyle/>
                    <a:p>
                      <a:r>
                        <a:rPr lang="en-IN" sz="1200" dirty="0"/>
                        <a:t>5</a:t>
                      </a:r>
                    </a:p>
                  </a:txBody>
                  <a:tcPr/>
                </a:tc>
                <a:tc>
                  <a:txBody>
                    <a:bodyPr/>
                    <a:lstStyle/>
                    <a:p>
                      <a:r>
                        <a:rPr lang="en-IN" sz="1200" dirty="0"/>
                        <a:t>6</a:t>
                      </a:r>
                    </a:p>
                  </a:txBody>
                  <a:tcPr/>
                </a:tc>
                <a:tc>
                  <a:txBody>
                    <a:bodyPr/>
                    <a:lstStyle/>
                    <a:p>
                      <a:r>
                        <a:rPr lang="en-IN" sz="1200" dirty="0"/>
                        <a:t>7</a:t>
                      </a:r>
                    </a:p>
                  </a:txBody>
                  <a:tcPr/>
                </a:tc>
                <a:tc>
                  <a:txBody>
                    <a:bodyPr/>
                    <a:lstStyle/>
                    <a:p>
                      <a:r>
                        <a:rPr lang="en-IN" sz="1200" dirty="0"/>
                        <a:t>8</a:t>
                      </a:r>
                    </a:p>
                  </a:txBody>
                  <a:tcPr/>
                </a:tc>
                <a:tc>
                  <a:txBody>
                    <a:bodyPr/>
                    <a:lstStyle/>
                    <a:p>
                      <a:r>
                        <a:rPr lang="en-IN" sz="1200" dirty="0"/>
                        <a:t>9</a:t>
                      </a:r>
                    </a:p>
                  </a:txBody>
                  <a:tcPr/>
                </a:tc>
                <a:tc>
                  <a:txBody>
                    <a:bodyPr/>
                    <a:lstStyle/>
                    <a:p>
                      <a:r>
                        <a:rPr lang="en-IN" sz="1200" dirty="0"/>
                        <a:t>:</a:t>
                      </a:r>
                    </a:p>
                  </a:txBody>
                  <a:tcPr/>
                </a:tc>
                <a:tc>
                  <a:txBody>
                    <a:bodyPr/>
                    <a:lstStyle/>
                    <a:p>
                      <a:r>
                        <a:rPr lang="en-IN" sz="1200" dirty="0"/>
                        <a:t>;</a:t>
                      </a:r>
                    </a:p>
                  </a:txBody>
                  <a:tcPr/>
                </a:tc>
                <a:extLst>
                  <a:ext uri="{0D108BD9-81ED-4DB2-BD59-A6C34878D82A}">
                    <a16:rowId xmlns:a16="http://schemas.microsoft.com/office/drawing/2014/main" val="2874173607"/>
                  </a:ext>
                </a:extLst>
              </a:tr>
              <a:tr h="134030">
                <a:tc>
                  <a:txBody>
                    <a:bodyPr/>
                    <a:lstStyle/>
                    <a:p>
                      <a:r>
                        <a:rPr lang="en-IN" sz="1200" b="1" dirty="0"/>
                        <a:t>6</a:t>
                      </a:r>
                    </a:p>
                  </a:txBody>
                  <a:tcPr/>
                </a:tc>
                <a:tc>
                  <a:txBody>
                    <a:bodyPr/>
                    <a:lstStyle/>
                    <a:p>
                      <a:r>
                        <a:rPr lang="en-IN" sz="1200" dirty="0"/>
                        <a:t>&lt;</a:t>
                      </a:r>
                    </a:p>
                  </a:txBody>
                  <a:tcPr/>
                </a:tc>
                <a:tc>
                  <a:txBody>
                    <a:bodyPr/>
                    <a:lstStyle/>
                    <a:p>
                      <a:r>
                        <a:rPr lang="en-IN" sz="1200" dirty="0"/>
                        <a:t>=</a:t>
                      </a:r>
                    </a:p>
                  </a:txBody>
                  <a:tcPr/>
                </a:tc>
                <a:tc>
                  <a:txBody>
                    <a:bodyPr/>
                    <a:lstStyle/>
                    <a:p>
                      <a:r>
                        <a:rPr lang="en-IN" sz="1200" dirty="0"/>
                        <a:t>&gt;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a:t>
                      </a:r>
                    </a:p>
                  </a:txBody>
                  <a:tcPr/>
                </a:tc>
                <a:tc>
                  <a:txBody>
                    <a:bodyPr/>
                    <a:lstStyle/>
                    <a:p>
                      <a:r>
                        <a:rPr lang="en-IN" sz="1200" dirty="0"/>
                        <a:t>B</a:t>
                      </a:r>
                    </a:p>
                  </a:txBody>
                  <a:tcPr/>
                </a:tc>
                <a:tc>
                  <a:txBody>
                    <a:bodyPr/>
                    <a:lstStyle/>
                    <a:p>
                      <a:r>
                        <a:rPr lang="en-IN" sz="1200" dirty="0"/>
                        <a:t>C</a:t>
                      </a:r>
                    </a:p>
                  </a:txBody>
                  <a:tcPr/>
                </a:tc>
                <a:tc>
                  <a:txBody>
                    <a:bodyPr/>
                    <a:lstStyle/>
                    <a:p>
                      <a:r>
                        <a:rPr lang="en-IN" sz="1200" dirty="0"/>
                        <a:t>D</a:t>
                      </a:r>
                    </a:p>
                  </a:txBody>
                  <a:tcPr/>
                </a:tc>
                <a:tc>
                  <a:txBody>
                    <a:bodyPr/>
                    <a:lstStyle/>
                    <a:p>
                      <a:r>
                        <a:rPr lang="en-IN" sz="1200" dirty="0"/>
                        <a:t>E</a:t>
                      </a:r>
                    </a:p>
                  </a:txBody>
                  <a:tcPr/>
                </a:tc>
                <a:extLst>
                  <a:ext uri="{0D108BD9-81ED-4DB2-BD59-A6C34878D82A}">
                    <a16:rowId xmlns:a16="http://schemas.microsoft.com/office/drawing/2014/main" val="891452046"/>
                  </a:ext>
                </a:extLst>
              </a:tr>
              <a:tr h="134030">
                <a:tc>
                  <a:txBody>
                    <a:bodyPr/>
                    <a:lstStyle/>
                    <a:p>
                      <a:r>
                        <a:rPr lang="en-IN" sz="1200" b="1" dirty="0"/>
                        <a:t>7</a:t>
                      </a:r>
                    </a:p>
                  </a:txBody>
                  <a:tcPr/>
                </a:tc>
                <a:tc>
                  <a:txBody>
                    <a:bodyPr/>
                    <a:lstStyle/>
                    <a:p>
                      <a:r>
                        <a:rPr lang="en-IN" sz="1200" dirty="0"/>
                        <a:t>F</a:t>
                      </a:r>
                    </a:p>
                  </a:txBody>
                  <a:tcPr/>
                </a:tc>
                <a:tc>
                  <a:txBody>
                    <a:bodyPr/>
                    <a:lstStyle/>
                    <a:p>
                      <a:r>
                        <a:rPr lang="en-IN" sz="1200" dirty="0"/>
                        <a:t>G</a:t>
                      </a:r>
                    </a:p>
                  </a:txBody>
                  <a:tcPr/>
                </a:tc>
                <a:tc>
                  <a:txBody>
                    <a:bodyPr/>
                    <a:lstStyle/>
                    <a:p>
                      <a:r>
                        <a:rPr lang="en-IN" sz="1200" dirty="0"/>
                        <a:t>H</a:t>
                      </a:r>
                    </a:p>
                  </a:txBody>
                  <a:tcPr/>
                </a:tc>
                <a:tc>
                  <a:txBody>
                    <a:bodyPr/>
                    <a:lstStyle/>
                    <a:p>
                      <a:r>
                        <a:rPr lang="en-IN" sz="1200" dirty="0"/>
                        <a:t>I</a:t>
                      </a:r>
                    </a:p>
                  </a:txBody>
                  <a:tcPr/>
                </a:tc>
                <a:tc>
                  <a:txBody>
                    <a:bodyPr/>
                    <a:lstStyle/>
                    <a:p>
                      <a:r>
                        <a:rPr lang="en-IN" sz="1200" dirty="0"/>
                        <a:t>J</a:t>
                      </a:r>
                    </a:p>
                  </a:txBody>
                  <a:tcPr/>
                </a:tc>
                <a:tc>
                  <a:txBody>
                    <a:bodyPr/>
                    <a:lstStyle/>
                    <a:p>
                      <a:r>
                        <a:rPr lang="en-IN" sz="1200" dirty="0"/>
                        <a:t>K</a:t>
                      </a:r>
                    </a:p>
                  </a:txBody>
                  <a:tcPr/>
                </a:tc>
                <a:tc>
                  <a:txBody>
                    <a:bodyPr/>
                    <a:lstStyle/>
                    <a:p>
                      <a:r>
                        <a:rPr lang="en-IN" sz="1200" dirty="0"/>
                        <a:t>L</a:t>
                      </a:r>
                    </a:p>
                  </a:txBody>
                  <a:tcPr/>
                </a:tc>
                <a:tc>
                  <a:txBody>
                    <a:bodyPr/>
                    <a:lstStyle/>
                    <a:p>
                      <a:r>
                        <a:rPr lang="en-IN" sz="1200" dirty="0"/>
                        <a:t>M</a:t>
                      </a:r>
                    </a:p>
                  </a:txBody>
                  <a:tcPr/>
                </a:tc>
                <a:tc>
                  <a:txBody>
                    <a:bodyPr/>
                    <a:lstStyle/>
                    <a:p>
                      <a:r>
                        <a:rPr lang="en-IN" sz="1200" dirty="0"/>
                        <a:t>N</a:t>
                      </a:r>
                    </a:p>
                  </a:txBody>
                  <a:tcPr/>
                </a:tc>
                <a:tc>
                  <a:txBody>
                    <a:bodyPr/>
                    <a:lstStyle/>
                    <a:p>
                      <a:r>
                        <a:rPr lang="en-IN" sz="1200" dirty="0"/>
                        <a:t>O</a:t>
                      </a:r>
                    </a:p>
                  </a:txBody>
                  <a:tcPr/>
                </a:tc>
                <a:extLst>
                  <a:ext uri="{0D108BD9-81ED-4DB2-BD59-A6C34878D82A}">
                    <a16:rowId xmlns:a16="http://schemas.microsoft.com/office/drawing/2014/main" val="4167438476"/>
                  </a:ext>
                </a:extLst>
              </a:tr>
              <a:tr h="134030">
                <a:tc>
                  <a:txBody>
                    <a:bodyPr/>
                    <a:lstStyle/>
                    <a:p>
                      <a:r>
                        <a:rPr lang="en-IN" sz="1200" b="1" dirty="0"/>
                        <a:t>8</a:t>
                      </a:r>
                    </a:p>
                  </a:txBody>
                  <a:tcPr/>
                </a:tc>
                <a:tc>
                  <a:txBody>
                    <a:bodyPr/>
                    <a:lstStyle/>
                    <a:p>
                      <a:r>
                        <a:rPr lang="en-IN" sz="1200" dirty="0"/>
                        <a:t>P</a:t>
                      </a:r>
                    </a:p>
                  </a:txBody>
                  <a:tcPr/>
                </a:tc>
                <a:tc>
                  <a:txBody>
                    <a:bodyPr/>
                    <a:lstStyle/>
                    <a:p>
                      <a:r>
                        <a:rPr lang="en-IN" sz="1200" dirty="0"/>
                        <a:t>Q</a:t>
                      </a:r>
                    </a:p>
                  </a:txBody>
                  <a:tcPr/>
                </a:tc>
                <a:tc>
                  <a:txBody>
                    <a:bodyPr/>
                    <a:lstStyle/>
                    <a:p>
                      <a:r>
                        <a:rPr lang="en-IN" sz="1200" dirty="0"/>
                        <a:t>R</a:t>
                      </a:r>
                    </a:p>
                  </a:txBody>
                  <a:tcPr/>
                </a:tc>
                <a:tc>
                  <a:txBody>
                    <a:bodyPr/>
                    <a:lstStyle/>
                    <a:p>
                      <a:r>
                        <a:rPr lang="en-IN" sz="1200" dirty="0"/>
                        <a:t>S</a:t>
                      </a:r>
                    </a:p>
                  </a:txBody>
                  <a:tcPr/>
                </a:tc>
                <a:tc>
                  <a:txBody>
                    <a:bodyPr/>
                    <a:lstStyle/>
                    <a:p>
                      <a:r>
                        <a:rPr lang="en-IN" sz="1200" dirty="0"/>
                        <a:t>T</a:t>
                      </a:r>
                    </a:p>
                  </a:txBody>
                  <a:tcPr/>
                </a:tc>
                <a:tc>
                  <a:txBody>
                    <a:bodyPr/>
                    <a:lstStyle/>
                    <a:p>
                      <a:r>
                        <a:rPr lang="en-IN" sz="1200" dirty="0"/>
                        <a:t>U</a:t>
                      </a:r>
                    </a:p>
                  </a:txBody>
                  <a:tcPr/>
                </a:tc>
                <a:tc>
                  <a:txBody>
                    <a:bodyPr/>
                    <a:lstStyle/>
                    <a:p>
                      <a:r>
                        <a:rPr lang="en-IN" sz="1200" dirty="0"/>
                        <a:t>V</a:t>
                      </a:r>
                    </a:p>
                  </a:txBody>
                  <a:tcPr/>
                </a:tc>
                <a:tc>
                  <a:txBody>
                    <a:bodyPr/>
                    <a:lstStyle/>
                    <a:p>
                      <a:r>
                        <a:rPr lang="en-IN" sz="1200" dirty="0"/>
                        <a:t>W</a:t>
                      </a:r>
                    </a:p>
                  </a:txBody>
                  <a:tcPr/>
                </a:tc>
                <a:tc>
                  <a:txBody>
                    <a:bodyPr/>
                    <a:lstStyle/>
                    <a:p>
                      <a:r>
                        <a:rPr lang="en-IN" sz="1200" dirty="0"/>
                        <a:t>X</a:t>
                      </a:r>
                    </a:p>
                  </a:txBody>
                  <a:tcPr/>
                </a:tc>
                <a:tc>
                  <a:txBody>
                    <a:bodyPr/>
                    <a:lstStyle/>
                    <a:p>
                      <a:r>
                        <a:rPr lang="en-IN" sz="1200" dirty="0"/>
                        <a:t>Y</a:t>
                      </a:r>
                    </a:p>
                  </a:txBody>
                  <a:tcPr/>
                </a:tc>
                <a:extLst>
                  <a:ext uri="{0D108BD9-81ED-4DB2-BD59-A6C34878D82A}">
                    <a16:rowId xmlns:a16="http://schemas.microsoft.com/office/drawing/2014/main" val="2470897203"/>
                  </a:ext>
                </a:extLst>
              </a:tr>
              <a:tr h="134030">
                <a:tc>
                  <a:txBody>
                    <a:bodyPr/>
                    <a:lstStyle/>
                    <a:p>
                      <a:r>
                        <a:rPr lang="en-IN" sz="1200" b="1" dirty="0"/>
                        <a:t>9</a:t>
                      </a:r>
                    </a:p>
                  </a:txBody>
                  <a:tcPr/>
                </a:tc>
                <a:tc>
                  <a:txBody>
                    <a:bodyPr/>
                    <a:lstStyle/>
                    <a:p>
                      <a:r>
                        <a:rPr lang="en-IN" sz="1200" dirty="0"/>
                        <a:t>Z</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_</a:t>
                      </a:r>
                    </a:p>
                  </a:txBody>
                  <a:tcPr/>
                </a:tc>
                <a:tc>
                  <a:txBody>
                    <a:bodyPr/>
                    <a:lstStyle/>
                    <a:p>
                      <a:r>
                        <a:rPr lang="en-IN" sz="1200" dirty="0"/>
                        <a:t>`</a:t>
                      </a:r>
                    </a:p>
                  </a:txBody>
                  <a:tcPr/>
                </a:tc>
                <a:tc>
                  <a:txBody>
                    <a:bodyPr/>
                    <a:lstStyle/>
                    <a:p>
                      <a:r>
                        <a:rPr lang="en-IN" sz="1200" dirty="0"/>
                        <a:t>a</a:t>
                      </a:r>
                    </a:p>
                  </a:txBody>
                  <a:tcPr/>
                </a:tc>
                <a:tc>
                  <a:txBody>
                    <a:bodyPr/>
                    <a:lstStyle/>
                    <a:p>
                      <a:r>
                        <a:rPr lang="en-IN" sz="1200" dirty="0"/>
                        <a:t>b</a:t>
                      </a:r>
                    </a:p>
                  </a:txBody>
                  <a:tcPr/>
                </a:tc>
                <a:tc>
                  <a:txBody>
                    <a:bodyPr/>
                    <a:lstStyle/>
                    <a:p>
                      <a:r>
                        <a:rPr lang="en-IN" sz="1200" dirty="0"/>
                        <a:t>c</a:t>
                      </a:r>
                    </a:p>
                  </a:txBody>
                  <a:tcPr/>
                </a:tc>
                <a:extLst>
                  <a:ext uri="{0D108BD9-81ED-4DB2-BD59-A6C34878D82A}">
                    <a16:rowId xmlns:a16="http://schemas.microsoft.com/office/drawing/2014/main" val="1313754027"/>
                  </a:ext>
                </a:extLst>
              </a:tr>
              <a:tr h="134030">
                <a:tc>
                  <a:txBody>
                    <a:bodyPr/>
                    <a:lstStyle/>
                    <a:p>
                      <a:r>
                        <a:rPr lang="en-IN" sz="1200" b="1" dirty="0"/>
                        <a:t>10</a:t>
                      </a:r>
                    </a:p>
                  </a:txBody>
                  <a:tcPr/>
                </a:tc>
                <a:tc>
                  <a:txBody>
                    <a:bodyPr/>
                    <a:lstStyle/>
                    <a:p>
                      <a:r>
                        <a:rPr lang="en-IN" sz="1200" dirty="0"/>
                        <a:t>d</a:t>
                      </a:r>
                    </a:p>
                  </a:txBody>
                  <a:tcPr/>
                </a:tc>
                <a:tc>
                  <a:txBody>
                    <a:bodyPr/>
                    <a:lstStyle/>
                    <a:p>
                      <a:r>
                        <a:rPr lang="en-IN" sz="1200" dirty="0"/>
                        <a:t>e</a:t>
                      </a:r>
                    </a:p>
                  </a:txBody>
                  <a:tcPr/>
                </a:tc>
                <a:tc>
                  <a:txBody>
                    <a:bodyPr/>
                    <a:lstStyle/>
                    <a:p>
                      <a:r>
                        <a:rPr lang="en-IN" sz="1200" dirty="0"/>
                        <a:t>f</a:t>
                      </a:r>
                    </a:p>
                  </a:txBody>
                  <a:tcPr/>
                </a:tc>
                <a:tc>
                  <a:txBody>
                    <a:bodyPr/>
                    <a:lstStyle/>
                    <a:p>
                      <a:r>
                        <a:rPr lang="en-IN" sz="1200" dirty="0"/>
                        <a:t>g</a:t>
                      </a:r>
                    </a:p>
                  </a:txBody>
                  <a:tcPr/>
                </a:tc>
                <a:tc>
                  <a:txBody>
                    <a:bodyPr/>
                    <a:lstStyle/>
                    <a:p>
                      <a:r>
                        <a:rPr lang="en-IN" sz="1200" dirty="0"/>
                        <a:t>h</a:t>
                      </a:r>
                    </a:p>
                  </a:txBody>
                  <a:tcPr/>
                </a:tc>
                <a:tc>
                  <a:txBody>
                    <a:bodyPr/>
                    <a:lstStyle/>
                    <a:p>
                      <a:r>
                        <a:rPr lang="en-IN" sz="1200" dirty="0" err="1"/>
                        <a:t>i</a:t>
                      </a:r>
                      <a:endParaRPr lang="en-IN" sz="1200" dirty="0"/>
                    </a:p>
                  </a:txBody>
                  <a:tcPr/>
                </a:tc>
                <a:tc>
                  <a:txBody>
                    <a:bodyPr/>
                    <a:lstStyle/>
                    <a:p>
                      <a:r>
                        <a:rPr lang="en-IN" sz="1200" dirty="0"/>
                        <a:t>j</a:t>
                      </a:r>
                    </a:p>
                  </a:txBody>
                  <a:tcPr/>
                </a:tc>
                <a:tc>
                  <a:txBody>
                    <a:bodyPr/>
                    <a:lstStyle/>
                    <a:p>
                      <a:r>
                        <a:rPr lang="en-IN" sz="1200" dirty="0"/>
                        <a:t>k</a:t>
                      </a:r>
                    </a:p>
                  </a:txBody>
                  <a:tcPr/>
                </a:tc>
                <a:tc>
                  <a:txBody>
                    <a:bodyPr/>
                    <a:lstStyle/>
                    <a:p>
                      <a:r>
                        <a:rPr lang="en-IN" sz="1200" dirty="0"/>
                        <a:t>l</a:t>
                      </a:r>
                    </a:p>
                  </a:txBody>
                  <a:tcPr/>
                </a:tc>
                <a:tc>
                  <a:txBody>
                    <a:bodyPr/>
                    <a:lstStyle/>
                    <a:p>
                      <a:r>
                        <a:rPr lang="en-IN" sz="1200" dirty="0"/>
                        <a:t>m</a:t>
                      </a:r>
                    </a:p>
                  </a:txBody>
                  <a:tcPr/>
                </a:tc>
                <a:extLst>
                  <a:ext uri="{0D108BD9-81ED-4DB2-BD59-A6C34878D82A}">
                    <a16:rowId xmlns:a16="http://schemas.microsoft.com/office/drawing/2014/main" val="2290346691"/>
                  </a:ext>
                </a:extLst>
              </a:tr>
              <a:tr h="134030">
                <a:tc>
                  <a:txBody>
                    <a:bodyPr/>
                    <a:lstStyle/>
                    <a:p>
                      <a:r>
                        <a:rPr lang="en-IN" sz="1200" b="1" dirty="0"/>
                        <a:t>11</a:t>
                      </a:r>
                    </a:p>
                  </a:txBody>
                  <a:tcPr/>
                </a:tc>
                <a:tc>
                  <a:txBody>
                    <a:bodyPr/>
                    <a:lstStyle/>
                    <a:p>
                      <a:r>
                        <a:rPr lang="en-IN" sz="1200" dirty="0"/>
                        <a:t>n</a:t>
                      </a:r>
                    </a:p>
                  </a:txBody>
                  <a:tcPr/>
                </a:tc>
                <a:tc>
                  <a:txBody>
                    <a:bodyPr/>
                    <a:lstStyle/>
                    <a:p>
                      <a:r>
                        <a:rPr lang="en-IN" sz="1200" dirty="0"/>
                        <a:t>o</a:t>
                      </a:r>
                    </a:p>
                  </a:txBody>
                  <a:tcPr/>
                </a:tc>
                <a:tc>
                  <a:txBody>
                    <a:bodyPr/>
                    <a:lstStyle/>
                    <a:p>
                      <a:r>
                        <a:rPr lang="en-IN" sz="1200" dirty="0"/>
                        <a:t>p</a:t>
                      </a:r>
                    </a:p>
                  </a:txBody>
                  <a:tcPr/>
                </a:tc>
                <a:tc>
                  <a:txBody>
                    <a:bodyPr/>
                    <a:lstStyle/>
                    <a:p>
                      <a:r>
                        <a:rPr lang="en-IN" sz="1200" dirty="0"/>
                        <a:t>q</a:t>
                      </a:r>
                    </a:p>
                  </a:txBody>
                  <a:tcPr/>
                </a:tc>
                <a:tc>
                  <a:txBody>
                    <a:bodyPr/>
                    <a:lstStyle/>
                    <a:p>
                      <a:r>
                        <a:rPr lang="en-IN" sz="1200" dirty="0"/>
                        <a:t>r</a:t>
                      </a:r>
                    </a:p>
                  </a:txBody>
                  <a:tcPr/>
                </a:tc>
                <a:tc>
                  <a:txBody>
                    <a:bodyPr/>
                    <a:lstStyle/>
                    <a:p>
                      <a:r>
                        <a:rPr lang="en-IN" sz="1200" dirty="0"/>
                        <a:t>s</a:t>
                      </a:r>
                    </a:p>
                  </a:txBody>
                  <a:tcPr/>
                </a:tc>
                <a:tc>
                  <a:txBody>
                    <a:bodyPr/>
                    <a:lstStyle/>
                    <a:p>
                      <a:r>
                        <a:rPr lang="en-IN" sz="1200" dirty="0"/>
                        <a:t>t</a:t>
                      </a:r>
                    </a:p>
                  </a:txBody>
                  <a:tcPr/>
                </a:tc>
                <a:tc>
                  <a:txBody>
                    <a:bodyPr/>
                    <a:lstStyle/>
                    <a:p>
                      <a:r>
                        <a:rPr lang="en-IN" sz="1200" dirty="0"/>
                        <a:t>u</a:t>
                      </a:r>
                    </a:p>
                  </a:txBody>
                  <a:tcPr/>
                </a:tc>
                <a:tc>
                  <a:txBody>
                    <a:bodyPr/>
                    <a:lstStyle/>
                    <a:p>
                      <a:r>
                        <a:rPr lang="en-IN" sz="1200" dirty="0"/>
                        <a:t>v</a:t>
                      </a:r>
                    </a:p>
                  </a:txBody>
                  <a:tcPr/>
                </a:tc>
                <a:tc>
                  <a:txBody>
                    <a:bodyPr/>
                    <a:lstStyle/>
                    <a:p>
                      <a:r>
                        <a:rPr lang="en-IN" sz="1200" dirty="0"/>
                        <a:t>w</a:t>
                      </a:r>
                    </a:p>
                  </a:txBody>
                  <a:tcPr/>
                </a:tc>
                <a:extLst>
                  <a:ext uri="{0D108BD9-81ED-4DB2-BD59-A6C34878D82A}">
                    <a16:rowId xmlns:a16="http://schemas.microsoft.com/office/drawing/2014/main" val="196181677"/>
                  </a:ext>
                </a:extLst>
              </a:tr>
              <a:tr h="134030">
                <a:tc>
                  <a:txBody>
                    <a:bodyPr/>
                    <a:lstStyle/>
                    <a:p>
                      <a:r>
                        <a:rPr lang="en-IN" sz="1200" b="1" dirty="0"/>
                        <a:t>12</a:t>
                      </a:r>
                    </a:p>
                  </a:txBody>
                  <a:tcPr>
                    <a:lnB w="12700" cap="flat" cmpd="sng" algn="ctr">
                      <a:solidFill>
                        <a:schemeClr val="tx1"/>
                      </a:solidFill>
                      <a:prstDash val="solid"/>
                      <a:round/>
                      <a:headEnd type="none" w="med" len="med"/>
                      <a:tailEnd type="none" w="med" len="med"/>
                    </a:lnB>
                  </a:tcPr>
                </a:tc>
                <a:tc>
                  <a:txBody>
                    <a:bodyPr/>
                    <a:lstStyle/>
                    <a:p>
                      <a:r>
                        <a:rPr lang="en-IN" sz="1200" dirty="0"/>
                        <a:t>x</a:t>
                      </a:r>
                    </a:p>
                  </a:txBody>
                  <a:tcPr>
                    <a:lnB w="12700" cap="flat" cmpd="sng" algn="ctr">
                      <a:solidFill>
                        <a:schemeClr val="tx1"/>
                      </a:solidFill>
                      <a:prstDash val="solid"/>
                      <a:round/>
                      <a:headEnd type="none" w="med" len="med"/>
                      <a:tailEnd type="none" w="med" len="med"/>
                    </a:lnB>
                  </a:tcPr>
                </a:tc>
                <a:tc>
                  <a:txBody>
                    <a:bodyPr/>
                    <a:lstStyle/>
                    <a:p>
                      <a:r>
                        <a:rPr lang="en-IN" sz="1200" dirty="0"/>
                        <a:t>y</a:t>
                      </a:r>
                    </a:p>
                  </a:txBody>
                  <a:tcPr>
                    <a:lnB w="12700" cap="flat" cmpd="sng" algn="ctr">
                      <a:solidFill>
                        <a:schemeClr val="tx1"/>
                      </a:solidFill>
                      <a:prstDash val="solid"/>
                      <a:round/>
                      <a:headEnd type="none" w="med" len="med"/>
                      <a:tailEnd type="none" w="med" len="med"/>
                    </a:lnB>
                  </a:tcPr>
                </a:tc>
                <a:tc>
                  <a:txBody>
                    <a:bodyPr/>
                    <a:lstStyle/>
                    <a:p>
                      <a:r>
                        <a:rPr lang="en-IN" sz="1200" dirty="0"/>
                        <a:t>z</a:t>
                      </a:r>
                    </a:p>
                  </a:txBody>
                  <a:tcPr>
                    <a:lnB w="12700" cap="flat" cmpd="sng" algn="ctr">
                      <a:solidFill>
                        <a:schemeClr val="tx1"/>
                      </a:solidFill>
                      <a:prstDash val="solid"/>
                      <a:round/>
                      <a:headEnd type="none" w="med" len="med"/>
                      <a:tailEnd type="none" w="med" len="med"/>
                    </a:lnB>
                  </a:tcPr>
                </a:tc>
                <a:tc>
                  <a:txBody>
                    <a:bodyPr/>
                    <a:lstStyle/>
                    <a:p>
                      <a:r>
                        <a:rPr lang="en-IN" sz="1200" dirty="0"/>
                        <a:t>{</a:t>
                      </a:r>
                    </a:p>
                  </a:txBody>
                  <a:tcPr>
                    <a:lnB w="12700" cap="flat" cmpd="sng" algn="ctr">
                      <a:solidFill>
                        <a:schemeClr val="tx1"/>
                      </a:solidFill>
                      <a:prstDash val="solid"/>
                      <a:round/>
                      <a:headEnd type="none" w="med" len="med"/>
                      <a:tailEnd type="none" w="med" len="med"/>
                    </a:lnB>
                  </a:tcPr>
                </a:tc>
                <a:tc>
                  <a:txBody>
                    <a:bodyPr/>
                    <a:lstStyle/>
                    <a:p>
                      <a:r>
                        <a:rPr lang="en-IN" sz="1200" dirty="0"/>
                        <a:t>|</a:t>
                      </a:r>
                    </a:p>
                  </a:txBody>
                  <a:tcPr>
                    <a:lnB w="12700" cap="flat" cmpd="sng" algn="ctr">
                      <a:solidFill>
                        <a:schemeClr val="tx1"/>
                      </a:solidFill>
                      <a:prstDash val="solid"/>
                      <a:round/>
                      <a:headEnd type="none" w="med" len="med"/>
                      <a:tailEnd type="none" w="med" len="med"/>
                    </a:lnB>
                  </a:tcPr>
                </a:tc>
                <a:tc>
                  <a:txBody>
                    <a:bodyPr/>
                    <a:lstStyle/>
                    <a:p>
                      <a:r>
                        <a:rPr lang="en-IN" sz="1200" dirty="0"/>
                        <a:t>}</a:t>
                      </a:r>
                    </a:p>
                  </a:txBody>
                  <a:tcPr>
                    <a:lnB w="12700" cap="flat" cmpd="sng" algn="ctr">
                      <a:solidFill>
                        <a:schemeClr val="tx1"/>
                      </a:solidFill>
                      <a:prstDash val="solid"/>
                      <a:round/>
                      <a:headEnd type="none" w="med" len="med"/>
                      <a:tailEnd type="none" w="med" len="med"/>
                    </a:lnB>
                  </a:tcPr>
                </a:tc>
                <a:tc>
                  <a:txBody>
                    <a:bodyPr/>
                    <a:lstStyle/>
                    <a:p>
                      <a:r>
                        <a:rPr lang="en-IN" sz="1200" dirty="0"/>
                        <a:t>~</a:t>
                      </a:r>
                    </a:p>
                  </a:txBody>
                  <a:tcPr>
                    <a:lnB w="12700" cap="flat" cmpd="sng" algn="ctr">
                      <a:solidFill>
                        <a:schemeClr val="tx1"/>
                      </a:solidFill>
                      <a:prstDash val="solid"/>
                      <a:round/>
                      <a:headEnd type="none" w="med" len="med"/>
                      <a:tailEnd type="none" w="med" len="med"/>
                    </a:lnB>
                  </a:tcPr>
                </a:tc>
                <a:tc>
                  <a:txBody>
                    <a:bodyPr/>
                    <a:lstStyle/>
                    <a:p>
                      <a:r>
                        <a:rPr lang="en-IN" sz="1200" dirty="0"/>
                        <a:t>del</a:t>
                      </a:r>
                    </a:p>
                  </a:txBody>
                  <a:tcPr>
                    <a:lnB w="12700" cap="flat" cmpd="sng" algn="ctr">
                      <a:solidFill>
                        <a:schemeClr val="tx1"/>
                      </a:solidFill>
                      <a:prstDash val="solid"/>
                      <a:round/>
                      <a:headEnd type="none" w="med" len="med"/>
                      <a:tailEnd type="none" w="med" len="med"/>
                    </a:lnB>
                  </a:tcPr>
                </a:tc>
                <a:tc>
                  <a:txBody>
                    <a:bodyPr/>
                    <a:lstStyle/>
                    <a:p>
                      <a:r>
                        <a:rPr lang="en-IN" sz="100" dirty="0"/>
                        <a:t>Blank</a:t>
                      </a:r>
                    </a:p>
                  </a:txBody>
                  <a:tcPr>
                    <a:lnB w="12700" cap="flat" cmpd="sng" algn="ctr">
                      <a:solidFill>
                        <a:schemeClr val="tx1"/>
                      </a:solidFill>
                      <a:prstDash val="solid"/>
                      <a:round/>
                      <a:headEnd type="none" w="med" len="med"/>
                      <a:tailEnd type="none" w="med" len="med"/>
                    </a:lnB>
                  </a:tcPr>
                </a:tc>
                <a:tc>
                  <a:txBody>
                    <a:bodyPr/>
                    <a:lstStyle/>
                    <a:p>
                      <a:r>
                        <a:rPr lang="en-IN" sz="100" dirty="0"/>
                        <a:t>Blank</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1099925"/>
                  </a:ext>
                </a:extLst>
              </a:tr>
            </a:tbl>
          </a:graphicData>
        </a:graphic>
      </p:graphicFrame>
    </p:spTree>
    <p:extLst>
      <p:ext uri="{BB962C8B-B14F-4D97-AF65-F5344CB8AC3E}">
        <p14:creationId xmlns:p14="http://schemas.microsoft.com/office/powerpoint/2010/main" val="2075112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6B450-29EA-4E7A-A7BF-B16A88B1F1A9}"/>
              </a:ext>
            </a:extLst>
          </p:cNvPr>
          <p:cNvSpPr>
            <a:spLocks noGrp="1"/>
          </p:cNvSpPr>
          <p:nvPr>
            <p:ph type="title"/>
          </p:nvPr>
        </p:nvSpPr>
        <p:spPr/>
        <p:txBody>
          <a:bodyPr/>
          <a:lstStyle/>
          <a:p>
            <a:r>
              <a:rPr lang="en-IN" sz="3200" dirty="0"/>
              <a:t>Appendix B: A</a:t>
            </a:r>
            <a:r>
              <a:rPr lang="en-IN" sz="100" dirty="0"/>
              <a:t> </a:t>
            </a:r>
            <a:r>
              <a:rPr lang="en-IN" sz="3200" dirty="0"/>
              <a:t>S</a:t>
            </a:r>
            <a:r>
              <a:rPr lang="en-IN" sz="100" dirty="0"/>
              <a:t> </a:t>
            </a:r>
            <a:r>
              <a:rPr lang="en-IN" sz="3200" dirty="0"/>
              <a:t>C</a:t>
            </a:r>
            <a:r>
              <a:rPr lang="en-IN" sz="100" dirty="0"/>
              <a:t> </a:t>
            </a:r>
            <a:r>
              <a:rPr lang="en-IN" sz="3200" dirty="0"/>
              <a:t>I</a:t>
            </a:r>
            <a:r>
              <a:rPr lang="en-IN" sz="100" dirty="0"/>
              <a:t> </a:t>
            </a:r>
            <a:r>
              <a:rPr lang="en-IN" sz="3200" dirty="0" err="1"/>
              <a:t>I</a:t>
            </a:r>
            <a:r>
              <a:rPr lang="en-IN" sz="3200" dirty="0"/>
              <a:t> Character Set </a:t>
            </a:r>
            <a:r>
              <a:rPr lang="en-IN" sz="2000" b="0" dirty="0"/>
              <a:t>(2 of 2)</a:t>
            </a:r>
            <a:endParaRPr lang="en-IN" b="0" dirty="0"/>
          </a:p>
        </p:txBody>
      </p:sp>
      <p:sp>
        <p:nvSpPr>
          <p:cNvPr id="3" name="Content Placeholder 2">
            <a:extLst>
              <a:ext uri="{FF2B5EF4-FFF2-40B4-BE49-F238E27FC236}">
                <a16:creationId xmlns:a16="http://schemas.microsoft.com/office/drawing/2014/main" id="{D6096A46-BF21-47BE-BFB7-788A146E9410}"/>
              </a:ext>
            </a:extLst>
          </p:cNvPr>
          <p:cNvSpPr>
            <a:spLocks noGrp="1"/>
          </p:cNvSpPr>
          <p:nvPr>
            <p:ph sz="quarter" idx="13"/>
          </p:nvPr>
        </p:nvSpPr>
        <p:spPr>
          <a:xfrm>
            <a:off x="457199" y="1552576"/>
            <a:ext cx="8229599" cy="450395"/>
          </a:xfrm>
        </p:spPr>
        <p:txBody>
          <a:bodyPr/>
          <a:lstStyle/>
          <a:p>
            <a:pPr marL="432" indent="0">
              <a:buNone/>
            </a:pPr>
            <a:r>
              <a:rPr lang="en-IN" sz="2000" dirty="0"/>
              <a:t>A</a:t>
            </a:r>
            <a:r>
              <a:rPr lang="en-IN" sz="100" dirty="0"/>
              <a:t> </a:t>
            </a:r>
            <a:r>
              <a:rPr lang="en-IN" sz="2000" dirty="0"/>
              <a:t>S</a:t>
            </a:r>
            <a:r>
              <a:rPr lang="en-IN" sz="100" dirty="0"/>
              <a:t> </a:t>
            </a:r>
            <a:r>
              <a:rPr lang="en-IN" sz="2000" dirty="0"/>
              <a:t>C</a:t>
            </a:r>
            <a:r>
              <a:rPr lang="en-IN" sz="100" dirty="0"/>
              <a:t> </a:t>
            </a:r>
            <a:r>
              <a:rPr lang="en-IN" sz="2000" dirty="0"/>
              <a:t>I</a:t>
            </a:r>
            <a:r>
              <a:rPr lang="en-IN" sz="100" dirty="0"/>
              <a:t> </a:t>
            </a:r>
            <a:r>
              <a:rPr lang="en-IN" sz="2000" dirty="0" err="1"/>
              <a:t>I</a:t>
            </a:r>
            <a:r>
              <a:rPr lang="en-IN" sz="2000" dirty="0"/>
              <a:t> Character Set is a subset of the Unicode from \u0000 to \u007f</a:t>
            </a:r>
          </a:p>
        </p:txBody>
      </p:sp>
      <p:sp>
        <p:nvSpPr>
          <p:cNvPr id="4" name="Content Placeholder 3">
            <a:extLst>
              <a:ext uri="{FF2B5EF4-FFF2-40B4-BE49-F238E27FC236}">
                <a16:creationId xmlns:a16="http://schemas.microsoft.com/office/drawing/2014/main" id="{D9640F68-DB4F-4567-8E63-3DB3E31F9A2E}"/>
              </a:ext>
            </a:extLst>
          </p:cNvPr>
          <p:cNvSpPr>
            <a:spLocks noGrp="1"/>
          </p:cNvSpPr>
          <p:nvPr>
            <p:ph sz="quarter" idx="14"/>
          </p:nvPr>
        </p:nvSpPr>
        <p:spPr>
          <a:xfrm>
            <a:off x="459730" y="2060349"/>
            <a:ext cx="8229598" cy="334280"/>
          </a:xfrm>
        </p:spPr>
        <p:txBody>
          <a:bodyPr/>
          <a:lstStyle/>
          <a:p>
            <a:pPr marL="432" indent="0">
              <a:buNone/>
            </a:pPr>
            <a:r>
              <a:rPr lang="en-IN" sz="1400" b="1" dirty="0"/>
              <a:t>TABLE B.2 </a:t>
            </a:r>
            <a:r>
              <a:rPr lang="en-IN" sz="1400" dirty="0"/>
              <a:t>A</a:t>
            </a:r>
            <a:r>
              <a:rPr lang="en-IN" sz="100" dirty="0"/>
              <a:t> </a:t>
            </a:r>
            <a:r>
              <a:rPr lang="en-IN" sz="1400" dirty="0"/>
              <a:t>S</a:t>
            </a:r>
            <a:r>
              <a:rPr lang="en-IN" sz="100" dirty="0"/>
              <a:t> </a:t>
            </a:r>
            <a:r>
              <a:rPr lang="en-IN" sz="1400" dirty="0"/>
              <a:t>C</a:t>
            </a:r>
            <a:r>
              <a:rPr lang="en-IN" sz="100" dirty="0"/>
              <a:t> </a:t>
            </a:r>
            <a:r>
              <a:rPr lang="en-IN" sz="1400" dirty="0"/>
              <a:t>I</a:t>
            </a:r>
            <a:r>
              <a:rPr lang="en-IN" sz="100" dirty="0"/>
              <a:t> </a:t>
            </a:r>
            <a:r>
              <a:rPr lang="en-IN" sz="1400" dirty="0" err="1"/>
              <a:t>I</a:t>
            </a:r>
            <a:r>
              <a:rPr lang="en-IN" sz="1400" dirty="0"/>
              <a:t> Character Set in the Hexadecimal Index</a:t>
            </a:r>
          </a:p>
        </p:txBody>
      </p:sp>
      <p:graphicFrame>
        <p:nvGraphicFramePr>
          <p:cNvPr id="7" name="Content Placeholder 4">
            <a:extLst>
              <a:ext uri="{FF2B5EF4-FFF2-40B4-BE49-F238E27FC236}">
                <a16:creationId xmlns:a16="http://schemas.microsoft.com/office/drawing/2014/main" id="{72BD7617-DB88-4810-9A24-B5DE55A1082C}"/>
              </a:ext>
            </a:extLst>
          </p:cNvPr>
          <p:cNvGraphicFramePr>
            <a:graphicFrameLocks noGrp="1"/>
          </p:cNvGraphicFramePr>
          <p:nvPr>
            <p:ph sz="quarter" idx="15"/>
            <p:extLst>
              <p:ext uri="{D42A27DB-BD31-4B8C-83A1-F6EECF244321}">
                <p14:modId xmlns:p14="http://schemas.microsoft.com/office/powerpoint/2010/main" val="384948316"/>
              </p:ext>
            </p:extLst>
          </p:nvPr>
        </p:nvGraphicFramePr>
        <p:xfrm>
          <a:off x="457199" y="2456048"/>
          <a:ext cx="8106229" cy="2468880"/>
        </p:xfrm>
        <a:graphic>
          <a:graphicData uri="http://schemas.openxmlformats.org/drawingml/2006/table">
            <a:tbl>
              <a:tblPr firstRow="1" bandRow="1">
                <a:tableStyleId>{2D5ABB26-0587-4C30-8999-92F81FD0307C}</a:tableStyleId>
              </a:tblPr>
              <a:tblGrid>
                <a:gridCol w="476837">
                  <a:extLst>
                    <a:ext uri="{9D8B030D-6E8A-4147-A177-3AD203B41FA5}">
                      <a16:colId xmlns:a16="http://schemas.microsoft.com/office/drawing/2014/main" val="48312728"/>
                    </a:ext>
                  </a:extLst>
                </a:gridCol>
                <a:gridCol w="476837">
                  <a:extLst>
                    <a:ext uri="{9D8B030D-6E8A-4147-A177-3AD203B41FA5}">
                      <a16:colId xmlns:a16="http://schemas.microsoft.com/office/drawing/2014/main" val="2603984308"/>
                    </a:ext>
                  </a:extLst>
                </a:gridCol>
                <a:gridCol w="476837">
                  <a:extLst>
                    <a:ext uri="{9D8B030D-6E8A-4147-A177-3AD203B41FA5}">
                      <a16:colId xmlns:a16="http://schemas.microsoft.com/office/drawing/2014/main" val="3178869624"/>
                    </a:ext>
                  </a:extLst>
                </a:gridCol>
                <a:gridCol w="476837">
                  <a:extLst>
                    <a:ext uri="{9D8B030D-6E8A-4147-A177-3AD203B41FA5}">
                      <a16:colId xmlns:a16="http://schemas.microsoft.com/office/drawing/2014/main" val="3558309154"/>
                    </a:ext>
                  </a:extLst>
                </a:gridCol>
                <a:gridCol w="476837">
                  <a:extLst>
                    <a:ext uri="{9D8B030D-6E8A-4147-A177-3AD203B41FA5}">
                      <a16:colId xmlns:a16="http://schemas.microsoft.com/office/drawing/2014/main" val="472752180"/>
                    </a:ext>
                  </a:extLst>
                </a:gridCol>
                <a:gridCol w="476837">
                  <a:extLst>
                    <a:ext uri="{9D8B030D-6E8A-4147-A177-3AD203B41FA5}">
                      <a16:colId xmlns:a16="http://schemas.microsoft.com/office/drawing/2014/main" val="3773415884"/>
                    </a:ext>
                  </a:extLst>
                </a:gridCol>
                <a:gridCol w="476837">
                  <a:extLst>
                    <a:ext uri="{9D8B030D-6E8A-4147-A177-3AD203B41FA5}">
                      <a16:colId xmlns:a16="http://schemas.microsoft.com/office/drawing/2014/main" val="2102948577"/>
                    </a:ext>
                  </a:extLst>
                </a:gridCol>
                <a:gridCol w="476837">
                  <a:extLst>
                    <a:ext uri="{9D8B030D-6E8A-4147-A177-3AD203B41FA5}">
                      <a16:colId xmlns:a16="http://schemas.microsoft.com/office/drawing/2014/main" val="1691721776"/>
                    </a:ext>
                  </a:extLst>
                </a:gridCol>
                <a:gridCol w="476837">
                  <a:extLst>
                    <a:ext uri="{9D8B030D-6E8A-4147-A177-3AD203B41FA5}">
                      <a16:colId xmlns:a16="http://schemas.microsoft.com/office/drawing/2014/main" val="3293133375"/>
                    </a:ext>
                  </a:extLst>
                </a:gridCol>
                <a:gridCol w="476837">
                  <a:extLst>
                    <a:ext uri="{9D8B030D-6E8A-4147-A177-3AD203B41FA5}">
                      <a16:colId xmlns:a16="http://schemas.microsoft.com/office/drawing/2014/main" val="2082070900"/>
                    </a:ext>
                  </a:extLst>
                </a:gridCol>
                <a:gridCol w="476837">
                  <a:extLst>
                    <a:ext uri="{9D8B030D-6E8A-4147-A177-3AD203B41FA5}">
                      <a16:colId xmlns:a16="http://schemas.microsoft.com/office/drawing/2014/main" val="3687709382"/>
                    </a:ext>
                  </a:extLst>
                </a:gridCol>
                <a:gridCol w="476837">
                  <a:extLst>
                    <a:ext uri="{9D8B030D-6E8A-4147-A177-3AD203B41FA5}">
                      <a16:colId xmlns:a16="http://schemas.microsoft.com/office/drawing/2014/main" val="4172959539"/>
                    </a:ext>
                  </a:extLst>
                </a:gridCol>
                <a:gridCol w="476837">
                  <a:extLst>
                    <a:ext uri="{9D8B030D-6E8A-4147-A177-3AD203B41FA5}">
                      <a16:colId xmlns:a16="http://schemas.microsoft.com/office/drawing/2014/main" val="4278508260"/>
                    </a:ext>
                  </a:extLst>
                </a:gridCol>
                <a:gridCol w="476837">
                  <a:extLst>
                    <a:ext uri="{9D8B030D-6E8A-4147-A177-3AD203B41FA5}">
                      <a16:colId xmlns:a16="http://schemas.microsoft.com/office/drawing/2014/main" val="202972929"/>
                    </a:ext>
                  </a:extLst>
                </a:gridCol>
                <a:gridCol w="476837">
                  <a:extLst>
                    <a:ext uri="{9D8B030D-6E8A-4147-A177-3AD203B41FA5}">
                      <a16:colId xmlns:a16="http://schemas.microsoft.com/office/drawing/2014/main" val="2505346892"/>
                    </a:ext>
                  </a:extLst>
                </a:gridCol>
                <a:gridCol w="476837">
                  <a:extLst>
                    <a:ext uri="{9D8B030D-6E8A-4147-A177-3AD203B41FA5}">
                      <a16:colId xmlns:a16="http://schemas.microsoft.com/office/drawing/2014/main" val="1932383529"/>
                    </a:ext>
                  </a:extLst>
                </a:gridCol>
                <a:gridCol w="476837">
                  <a:extLst>
                    <a:ext uri="{9D8B030D-6E8A-4147-A177-3AD203B41FA5}">
                      <a16:colId xmlns:a16="http://schemas.microsoft.com/office/drawing/2014/main" val="459627975"/>
                    </a:ext>
                  </a:extLst>
                </a:gridCol>
              </a:tblGrid>
              <a:tr h="134030">
                <a:tc>
                  <a:txBody>
                    <a:bodyPr/>
                    <a:lstStyle/>
                    <a:p>
                      <a:r>
                        <a:rPr lang="en-IN" sz="100" b="1" dirty="0"/>
                        <a:t>Blank</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0</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1</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2</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3</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4</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5</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6</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7</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8</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9</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A</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B</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C</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D</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b="1" i="0" dirty="0"/>
                        <a:t>F</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027722"/>
                  </a:ext>
                </a:extLst>
              </a:tr>
              <a:tr h="134030">
                <a:tc>
                  <a:txBody>
                    <a:bodyPr/>
                    <a:lstStyle/>
                    <a:p>
                      <a:r>
                        <a:rPr lang="en-IN" sz="1200" b="1" dirty="0"/>
                        <a:t>0</a:t>
                      </a:r>
                    </a:p>
                  </a:txBody>
                  <a:tcPr>
                    <a:lnT w="12700" cap="flat" cmpd="sng" algn="ctr">
                      <a:solidFill>
                        <a:schemeClr val="tx1"/>
                      </a:solidFill>
                      <a:prstDash val="solid"/>
                      <a:round/>
                      <a:headEnd type="none" w="med" len="med"/>
                      <a:tailEnd type="none" w="med" len="med"/>
                    </a:lnT>
                  </a:tcPr>
                </a:tc>
                <a:tc>
                  <a:txBody>
                    <a:bodyPr/>
                    <a:lstStyle/>
                    <a:p>
                      <a:r>
                        <a:rPr lang="en-IN" sz="1200" dirty="0" err="1"/>
                        <a:t>nul</a:t>
                      </a:r>
                      <a:endParaRPr lang="en-IN" sz="1200" dirty="0"/>
                    </a:p>
                  </a:txBody>
                  <a:tcPr>
                    <a:lnT w="12700" cap="flat" cmpd="sng" algn="ctr">
                      <a:solidFill>
                        <a:schemeClr val="tx1"/>
                      </a:solidFill>
                      <a:prstDash val="solid"/>
                      <a:round/>
                      <a:headEnd type="none" w="med" len="med"/>
                      <a:tailEnd type="none" w="med" len="med"/>
                    </a:lnT>
                  </a:tcPr>
                </a:tc>
                <a:tc>
                  <a:txBody>
                    <a:bodyPr/>
                    <a:lstStyle/>
                    <a:p>
                      <a:r>
                        <a:rPr lang="en-IN" sz="1200" dirty="0"/>
                        <a:t>soh</a:t>
                      </a:r>
                    </a:p>
                  </a:txBody>
                  <a:tcPr>
                    <a:lnT w="12700" cap="flat" cmpd="sng" algn="ctr">
                      <a:solidFill>
                        <a:schemeClr val="tx1"/>
                      </a:solidFill>
                      <a:prstDash val="solid"/>
                      <a:round/>
                      <a:headEnd type="none" w="med" len="med"/>
                      <a:tailEnd type="none" w="med" len="med"/>
                    </a:lnT>
                  </a:tcPr>
                </a:tc>
                <a:tc>
                  <a:txBody>
                    <a:bodyPr/>
                    <a:lstStyle/>
                    <a:p>
                      <a:r>
                        <a:rPr lang="en-IN" sz="1200" dirty="0" err="1"/>
                        <a:t>stx</a:t>
                      </a:r>
                      <a:endParaRPr lang="en-IN" sz="1200" dirty="0"/>
                    </a:p>
                  </a:txBody>
                  <a:tcPr>
                    <a:lnT w="12700" cap="flat" cmpd="sng" algn="ctr">
                      <a:solidFill>
                        <a:schemeClr val="tx1"/>
                      </a:solidFill>
                      <a:prstDash val="solid"/>
                      <a:round/>
                      <a:headEnd type="none" w="med" len="med"/>
                      <a:tailEnd type="none" w="med" len="med"/>
                    </a:lnT>
                  </a:tcPr>
                </a:tc>
                <a:tc>
                  <a:txBody>
                    <a:bodyPr/>
                    <a:lstStyle/>
                    <a:p>
                      <a:r>
                        <a:rPr lang="en-IN" sz="1200" dirty="0" err="1"/>
                        <a:t>etx</a:t>
                      </a:r>
                      <a:endParaRPr lang="en-IN" sz="1200" dirty="0"/>
                    </a:p>
                  </a:txBody>
                  <a:tcPr>
                    <a:lnT w="12700" cap="flat" cmpd="sng" algn="ctr">
                      <a:solidFill>
                        <a:schemeClr val="tx1"/>
                      </a:solidFill>
                      <a:prstDash val="solid"/>
                      <a:round/>
                      <a:headEnd type="none" w="med" len="med"/>
                      <a:tailEnd type="none" w="med" len="med"/>
                    </a:lnT>
                  </a:tcPr>
                </a:tc>
                <a:tc>
                  <a:txBody>
                    <a:bodyPr/>
                    <a:lstStyle/>
                    <a:p>
                      <a:r>
                        <a:rPr lang="en-IN" sz="1200" dirty="0" err="1"/>
                        <a:t>eot</a:t>
                      </a:r>
                      <a:endParaRPr lang="en-IN" sz="1200" dirty="0"/>
                    </a:p>
                  </a:txBody>
                  <a:tcPr>
                    <a:lnT w="12700" cap="flat" cmpd="sng" algn="ctr">
                      <a:solidFill>
                        <a:schemeClr val="tx1"/>
                      </a:solidFill>
                      <a:prstDash val="solid"/>
                      <a:round/>
                      <a:headEnd type="none" w="med" len="med"/>
                      <a:tailEnd type="none" w="med" len="med"/>
                    </a:lnT>
                  </a:tcPr>
                </a:tc>
                <a:tc>
                  <a:txBody>
                    <a:bodyPr/>
                    <a:lstStyle/>
                    <a:p>
                      <a:r>
                        <a:rPr lang="en-IN" sz="1200" dirty="0" err="1"/>
                        <a:t>enq</a:t>
                      </a:r>
                      <a:endParaRPr lang="en-IN" sz="1200" dirty="0"/>
                    </a:p>
                  </a:txBody>
                  <a:tcPr>
                    <a:lnT w="12700" cap="flat" cmpd="sng" algn="ctr">
                      <a:solidFill>
                        <a:schemeClr val="tx1"/>
                      </a:solidFill>
                      <a:prstDash val="solid"/>
                      <a:round/>
                      <a:headEnd type="none" w="med" len="med"/>
                      <a:tailEnd type="none" w="med" len="med"/>
                    </a:lnT>
                  </a:tcPr>
                </a:tc>
                <a:tc>
                  <a:txBody>
                    <a:bodyPr/>
                    <a:lstStyle/>
                    <a:p>
                      <a:r>
                        <a:rPr lang="en-IN" sz="1200" dirty="0"/>
                        <a:t>ack</a:t>
                      </a:r>
                    </a:p>
                  </a:txBody>
                  <a:tcPr>
                    <a:lnT w="12700" cap="flat" cmpd="sng" algn="ctr">
                      <a:solidFill>
                        <a:schemeClr val="tx1"/>
                      </a:solidFill>
                      <a:prstDash val="solid"/>
                      <a:round/>
                      <a:headEnd type="none" w="med" len="med"/>
                      <a:tailEnd type="none" w="med" len="med"/>
                    </a:lnT>
                  </a:tcPr>
                </a:tc>
                <a:tc>
                  <a:txBody>
                    <a:bodyPr/>
                    <a:lstStyle/>
                    <a:p>
                      <a:r>
                        <a:rPr lang="en-IN" sz="1200" dirty="0"/>
                        <a:t>bel</a:t>
                      </a:r>
                    </a:p>
                  </a:txBody>
                  <a:tcPr>
                    <a:lnT w="12700" cap="flat" cmpd="sng" algn="ctr">
                      <a:solidFill>
                        <a:schemeClr val="tx1"/>
                      </a:solidFill>
                      <a:prstDash val="solid"/>
                      <a:round/>
                      <a:headEnd type="none" w="med" len="med"/>
                      <a:tailEnd type="none" w="med" len="med"/>
                    </a:lnT>
                  </a:tcPr>
                </a:tc>
                <a:tc>
                  <a:txBody>
                    <a:bodyPr/>
                    <a:lstStyle/>
                    <a:p>
                      <a:r>
                        <a:rPr lang="en-IN" sz="1200" dirty="0"/>
                        <a:t>bs</a:t>
                      </a:r>
                    </a:p>
                  </a:txBody>
                  <a:tcPr>
                    <a:lnT w="12700" cap="flat" cmpd="sng" algn="ctr">
                      <a:solidFill>
                        <a:schemeClr val="tx1"/>
                      </a:solidFill>
                      <a:prstDash val="solid"/>
                      <a:round/>
                      <a:headEnd type="none" w="med" len="med"/>
                      <a:tailEnd type="none" w="med" len="med"/>
                    </a:lnT>
                  </a:tcPr>
                </a:tc>
                <a:tc>
                  <a:txBody>
                    <a:bodyPr/>
                    <a:lstStyle/>
                    <a:p>
                      <a:r>
                        <a:rPr lang="en-IN" sz="1200" dirty="0" err="1"/>
                        <a:t>ht</a:t>
                      </a:r>
                      <a:endParaRPr lang="en-IN" sz="1200" dirty="0"/>
                    </a:p>
                  </a:txBody>
                  <a:tcPr>
                    <a:lnT w="12700" cap="flat" cmpd="sng" algn="ctr">
                      <a:solidFill>
                        <a:schemeClr val="tx1"/>
                      </a:solidFill>
                      <a:prstDash val="solid"/>
                      <a:round/>
                      <a:headEnd type="none" w="med" len="med"/>
                      <a:tailEnd type="none" w="med" len="med"/>
                    </a:lnT>
                  </a:tcPr>
                </a:tc>
                <a:tc>
                  <a:txBody>
                    <a:bodyPr/>
                    <a:lstStyle/>
                    <a:p>
                      <a:r>
                        <a:rPr lang="en-IN" sz="1200" dirty="0" err="1"/>
                        <a:t>nl</a:t>
                      </a:r>
                      <a:endParaRPr lang="en-IN" sz="1200" dirty="0"/>
                    </a:p>
                  </a:txBody>
                  <a:tcPr>
                    <a:lnT w="12700" cap="flat" cmpd="sng" algn="ctr">
                      <a:solidFill>
                        <a:schemeClr val="tx1"/>
                      </a:solidFill>
                      <a:prstDash val="solid"/>
                      <a:round/>
                      <a:headEnd type="none" w="med" len="med"/>
                      <a:tailEnd type="none" w="med" len="med"/>
                    </a:lnT>
                  </a:tcPr>
                </a:tc>
                <a:tc>
                  <a:txBody>
                    <a:bodyPr/>
                    <a:lstStyle/>
                    <a:p>
                      <a:r>
                        <a:rPr lang="en-IN" sz="1200" dirty="0" err="1"/>
                        <a:t>vt</a:t>
                      </a:r>
                      <a:endParaRPr lang="en-IN" sz="1200" dirty="0"/>
                    </a:p>
                  </a:txBody>
                  <a:tcPr>
                    <a:lnT w="12700" cap="flat" cmpd="sng" algn="ctr">
                      <a:solidFill>
                        <a:schemeClr val="tx1"/>
                      </a:solidFill>
                      <a:prstDash val="solid"/>
                      <a:round/>
                      <a:headEnd type="none" w="med" len="med"/>
                      <a:tailEnd type="none" w="med" len="med"/>
                    </a:lnT>
                  </a:tcPr>
                </a:tc>
                <a:tc>
                  <a:txBody>
                    <a:bodyPr/>
                    <a:lstStyle/>
                    <a:p>
                      <a:r>
                        <a:rPr lang="en-IN" sz="1200" dirty="0"/>
                        <a:t>ff</a:t>
                      </a:r>
                    </a:p>
                  </a:txBody>
                  <a:tcPr>
                    <a:lnT w="12700" cap="flat" cmpd="sng" algn="ctr">
                      <a:solidFill>
                        <a:schemeClr val="tx1"/>
                      </a:solidFill>
                      <a:prstDash val="solid"/>
                      <a:round/>
                      <a:headEnd type="none" w="med" len="med"/>
                      <a:tailEnd type="none" w="med" len="med"/>
                    </a:lnT>
                  </a:tcPr>
                </a:tc>
                <a:tc>
                  <a:txBody>
                    <a:bodyPr/>
                    <a:lstStyle/>
                    <a:p>
                      <a:r>
                        <a:rPr lang="en-IN" sz="1200" dirty="0" err="1"/>
                        <a:t>cr</a:t>
                      </a:r>
                      <a:endParaRPr lang="en-IN" sz="1200" dirty="0"/>
                    </a:p>
                  </a:txBody>
                  <a:tcPr>
                    <a:lnT w="12700" cap="flat" cmpd="sng" algn="ctr">
                      <a:solidFill>
                        <a:schemeClr val="tx1"/>
                      </a:solidFill>
                      <a:prstDash val="solid"/>
                      <a:round/>
                      <a:headEnd type="none" w="med" len="med"/>
                      <a:tailEnd type="none" w="med" len="med"/>
                    </a:lnT>
                  </a:tcPr>
                </a:tc>
                <a:tc>
                  <a:txBody>
                    <a:bodyPr/>
                    <a:lstStyle/>
                    <a:p>
                      <a:r>
                        <a:rPr lang="en-IN" sz="1200" dirty="0"/>
                        <a:t>so</a:t>
                      </a:r>
                    </a:p>
                  </a:txBody>
                  <a:tcPr>
                    <a:lnT w="12700" cap="flat" cmpd="sng" algn="ctr">
                      <a:solidFill>
                        <a:schemeClr val="tx1"/>
                      </a:solidFill>
                      <a:prstDash val="solid"/>
                      <a:round/>
                      <a:headEnd type="none" w="med" len="med"/>
                      <a:tailEnd type="none" w="med" len="med"/>
                    </a:lnT>
                  </a:tcPr>
                </a:tc>
                <a:tc>
                  <a:txBody>
                    <a:bodyPr/>
                    <a:lstStyle/>
                    <a:p>
                      <a:r>
                        <a:rPr lang="en-IN" sz="1200" dirty="0" err="1"/>
                        <a:t>si</a:t>
                      </a:r>
                      <a:endParaRPr lang="en-IN" sz="1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27411794"/>
                  </a:ext>
                </a:extLst>
              </a:tr>
              <a:tr h="134030">
                <a:tc>
                  <a:txBody>
                    <a:bodyPr/>
                    <a:lstStyle/>
                    <a:p>
                      <a:r>
                        <a:rPr lang="en-IN" sz="1200" b="1" dirty="0"/>
                        <a:t>1</a:t>
                      </a:r>
                    </a:p>
                  </a:txBody>
                  <a:tcPr/>
                </a:tc>
                <a:tc>
                  <a:txBody>
                    <a:bodyPr/>
                    <a:lstStyle/>
                    <a:p>
                      <a:r>
                        <a:rPr lang="en-IN" sz="1200" dirty="0" err="1"/>
                        <a:t>dle</a:t>
                      </a:r>
                      <a:endParaRPr lang="en-IN" sz="1200" dirty="0"/>
                    </a:p>
                  </a:txBody>
                  <a:tcPr/>
                </a:tc>
                <a:tc>
                  <a:txBody>
                    <a:bodyPr/>
                    <a:lstStyle/>
                    <a:p>
                      <a:r>
                        <a:rPr lang="en-IN" sz="1200" dirty="0"/>
                        <a:t>dcl</a:t>
                      </a:r>
                    </a:p>
                  </a:txBody>
                  <a:tcPr/>
                </a:tc>
                <a:tc>
                  <a:txBody>
                    <a:bodyPr/>
                    <a:lstStyle/>
                    <a:p>
                      <a:r>
                        <a:rPr lang="en-IN" sz="1200" dirty="0"/>
                        <a:t>dc2</a:t>
                      </a:r>
                    </a:p>
                  </a:txBody>
                  <a:tcPr/>
                </a:tc>
                <a:tc>
                  <a:txBody>
                    <a:bodyPr/>
                    <a:lstStyle/>
                    <a:p>
                      <a:r>
                        <a:rPr lang="en-IN" sz="1200" dirty="0"/>
                        <a:t>dc3</a:t>
                      </a:r>
                    </a:p>
                  </a:txBody>
                  <a:tcPr/>
                </a:tc>
                <a:tc>
                  <a:txBody>
                    <a:bodyPr/>
                    <a:lstStyle/>
                    <a:p>
                      <a:r>
                        <a:rPr lang="en-IN" sz="1200" dirty="0"/>
                        <a:t>dc4</a:t>
                      </a:r>
                    </a:p>
                  </a:txBody>
                  <a:tcPr/>
                </a:tc>
                <a:tc>
                  <a:txBody>
                    <a:bodyPr/>
                    <a:lstStyle/>
                    <a:p>
                      <a:r>
                        <a:rPr lang="en-IN" sz="1200" dirty="0" err="1"/>
                        <a:t>nak</a:t>
                      </a:r>
                      <a:endParaRPr lang="en-IN" sz="1200" dirty="0"/>
                    </a:p>
                  </a:txBody>
                  <a:tcPr/>
                </a:tc>
                <a:tc>
                  <a:txBody>
                    <a:bodyPr/>
                    <a:lstStyle/>
                    <a:p>
                      <a:r>
                        <a:rPr lang="en-IN" sz="1200" dirty="0" err="1"/>
                        <a:t>syn</a:t>
                      </a:r>
                      <a:endParaRPr lang="en-IN" sz="1200" dirty="0"/>
                    </a:p>
                  </a:txBody>
                  <a:tcPr/>
                </a:tc>
                <a:tc>
                  <a:txBody>
                    <a:bodyPr/>
                    <a:lstStyle/>
                    <a:p>
                      <a:r>
                        <a:rPr lang="en-IN" sz="1200" dirty="0" err="1"/>
                        <a:t>etb</a:t>
                      </a:r>
                      <a:endParaRPr lang="en-IN" sz="1200" dirty="0"/>
                    </a:p>
                  </a:txBody>
                  <a:tcPr/>
                </a:tc>
                <a:tc>
                  <a:txBody>
                    <a:bodyPr/>
                    <a:lstStyle/>
                    <a:p>
                      <a:r>
                        <a:rPr lang="en-IN" sz="1200" dirty="0"/>
                        <a:t>can</a:t>
                      </a:r>
                    </a:p>
                  </a:txBody>
                  <a:tcPr/>
                </a:tc>
                <a:tc>
                  <a:txBody>
                    <a:bodyPr/>
                    <a:lstStyle/>
                    <a:p>
                      <a:r>
                        <a:rPr lang="en-IN" sz="1200" dirty="0" err="1"/>
                        <a:t>em</a:t>
                      </a:r>
                      <a:endParaRPr lang="en-IN" sz="1200" dirty="0"/>
                    </a:p>
                  </a:txBody>
                  <a:tcPr/>
                </a:tc>
                <a:tc>
                  <a:txBody>
                    <a:bodyPr/>
                    <a:lstStyle/>
                    <a:p>
                      <a:r>
                        <a:rPr lang="en-IN" sz="1200" dirty="0"/>
                        <a:t>sub</a:t>
                      </a:r>
                    </a:p>
                  </a:txBody>
                  <a:tcPr/>
                </a:tc>
                <a:tc>
                  <a:txBody>
                    <a:bodyPr/>
                    <a:lstStyle/>
                    <a:p>
                      <a:r>
                        <a:rPr lang="en-IN" sz="1200" dirty="0"/>
                        <a:t>esc</a:t>
                      </a:r>
                    </a:p>
                  </a:txBody>
                  <a:tcPr/>
                </a:tc>
                <a:tc>
                  <a:txBody>
                    <a:bodyPr/>
                    <a:lstStyle/>
                    <a:p>
                      <a:r>
                        <a:rPr lang="en-IN" sz="1200" dirty="0"/>
                        <a:t>fs</a:t>
                      </a:r>
                    </a:p>
                  </a:txBody>
                  <a:tcPr/>
                </a:tc>
                <a:tc>
                  <a:txBody>
                    <a:bodyPr/>
                    <a:lstStyle/>
                    <a:p>
                      <a:r>
                        <a:rPr lang="en-IN" sz="1200" dirty="0" err="1"/>
                        <a:t>gs</a:t>
                      </a:r>
                      <a:endParaRPr lang="en-IN" sz="1200" dirty="0"/>
                    </a:p>
                  </a:txBody>
                  <a:tcPr/>
                </a:tc>
                <a:tc>
                  <a:txBody>
                    <a:bodyPr/>
                    <a:lstStyle/>
                    <a:p>
                      <a:r>
                        <a:rPr lang="en-IN" sz="1200" dirty="0" err="1"/>
                        <a:t>rs</a:t>
                      </a:r>
                      <a:endParaRPr lang="en-IN" sz="1200" dirty="0"/>
                    </a:p>
                  </a:txBody>
                  <a:tcPr/>
                </a:tc>
                <a:tc>
                  <a:txBody>
                    <a:bodyPr/>
                    <a:lstStyle/>
                    <a:p>
                      <a:r>
                        <a:rPr lang="en-IN" sz="1200" dirty="0"/>
                        <a:t>us</a:t>
                      </a:r>
                    </a:p>
                  </a:txBody>
                  <a:tcPr/>
                </a:tc>
                <a:extLst>
                  <a:ext uri="{0D108BD9-81ED-4DB2-BD59-A6C34878D82A}">
                    <a16:rowId xmlns:a16="http://schemas.microsoft.com/office/drawing/2014/main" val="919361104"/>
                  </a:ext>
                </a:extLst>
              </a:tr>
              <a:tr h="134030">
                <a:tc>
                  <a:txBody>
                    <a:bodyPr/>
                    <a:lstStyle/>
                    <a:p>
                      <a:r>
                        <a:rPr lang="en-IN" sz="1200" b="1" dirty="0"/>
                        <a:t>2</a:t>
                      </a:r>
                    </a:p>
                  </a:txBody>
                  <a:tcPr/>
                </a:tc>
                <a:tc>
                  <a:txBody>
                    <a:bodyPr/>
                    <a:lstStyle/>
                    <a:p>
                      <a:r>
                        <a:rPr lang="en-IN" sz="1200" dirty="0" err="1"/>
                        <a:t>sp</a:t>
                      </a:r>
                      <a:endParaRPr lang="en-IN" sz="1200" dirty="0"/>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&amp;</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extLst>
                  <a:ext uri="{0D108BD9-81ED-4DB2-BD59-A6C34878D82A}">
                    <a16:rowId xmlns:a16="http://schemas.microsoft.com/office/drawing/2014/main" val="4034332141"/>
                  </a:ext>
                </a:extLst>
              </a:tr>
              <a:tr h="134030">
                <a:tc>
                  <a:txBody>
                    <a:bodyPr/>
                    <a:lstStyle/>
                    <a:p>
                      <a:r>
                        <a:rPr lang="en-IN" sz="1200" b="1" dirty="0"/>
                        <a:t>3</a:t>
                      </a:r>
                    </a:p>
                  </a:txBody>
                  <a:tcPr/>
                </a:tc>
                <a:tc>
                  <a:txBody>
                    <a:bodyPr/>
                    <a:lstStyle/>
                    <a:p>
                      <a:r>
                        <a:rPr lang="en-IN" sz="1200" dirty="0"/>
                        <a:t>0</a:t>
                      </a:r>
                    </a:p>
                  </a:txBody>
                  <a:tcPr/>
                </a:tc>
                <a:tc>
                  <a:txBody>
                    <a:bodyPr/>
                    <a:lstStyle/>
                    <a:p>
                      <a:r>
                        <a:rPr lang="en-IN" sz="1200" dirty="0"/>
                        <a:t>1</a:t>
                      </a:r>
                    </a:p>
                  </a:txBody>
                  <a:tcPr/>
                </a:tc>
                <a:tc>
                  <a:txBody>
                    <a:bodyPr/>
                    <a:lstStyle/>
                    <a:p>
                      <a:r>
                        <a:rPr lang="en-IN" sz="1200" dirty="0"/>
                        <a:t>2</a:t>
                      </a:r>
                    </a:p>
                  </a:txBody>
                  <a:tcPr/>
                </a:tc>
                <a:tc>
                  <a:txBody>
                    <a:bodyPr/>
                    <a:lstStyle/>
                    <a:p>
                      <a:r>
                        <a:rPr lang="en-IN" sz="1200" dirty="0"/>
                        <a:t>3</a:t>
                      </a:r>
                    </a:p>
                  </a:txBody>
                  <a:tcPr/>
                </a:tc>
                <a:tc>
                  <a:txBody>
                    <a:bodyPr/>
                    <a:lstStyle/>
                    <a:p>
                      <a:r>
                        <a:rPr lang="en-IN" sz="1200" dirty="0"/>
                        <a:t>4</a:t>
                      </a:r>
                    </a:p>
                  </a:txBody>
                  <a:tcPr/>
                </a:tc>
                <a:tc>
                  <a:txBody>
                    <a:bodyPr/>
                    <a:lstStyle/>
                    <a:p>
                      <a:r>
                        <a:rPr lang="en-IN" sz="1200" dirty="0"/>
                        <a:t>5</a:t>
                      </a:r>
                    </a:p>
                  </a:txBody>
                  <a:tcPr/>
                </a:tc>
                <a:tc>
                  <a:txBody>
                    <a:bodyPr/>
                    <a:lstStyle/>
                    <a:p>
                      <a:r>
                        <a:rPr lang="en-IN" sz="1200" dirty="0"/>
                        <a:t>6</a:t>
                      </a:r>
                    </a:p>
                  </a:txBody>
                  <a:tcPr/>
                </a:tc>
                <a:tc>
                  <a:txBody>
                    <a:bodyPr/>
                    <a:lstStyle/>
                    <a:p>
                      <a:r>
                        <a:rPr lang="en-IN" sz="1200" dirty="0"/>
                        <a:t>7</a:t>
                      </a:r>
                    </a:p>
                  </a:txBody>
                  <a:tcPr/>
                </a:tc>
                <a:tc>
                  <a:txBody>
                    <a:bodyPr/>
                    <a:lstStyle/>
                    <a:p>
                      <a:r>
                        <a:rPr lang="en-IN" sz="1200" dirty="0"/>
                        <a:t>8</a:t>
                      </a:r>
                    </a:p>
                  </a:txBody>
                  <a:tcPr/>
                </a:tc>
                <a:tc>
                  <a:txBody>
                    <a:bodyPr/>
                    <a:lstStyle/>
                    <a:p>
                      <a:r>
                        <a:rPr lang="en-IN" sz="1200" dirty="0"/>
                        <a:t>9</a:t>
                      </a:r>
                    </a:p>
                  </a:txBody>
                  <a:tcPr/>
                </a:tc>
                <a:tc>
                  <a:txBody>
                    <a:bodyPr/>
                    <a:lstStyle/>
                    <a:p>
                      <a:r>
                        <a:rPr lang="en-IN" sz="1200" dirty="0"/>
                        <a:t>:</a:t>
                      </a:r>
                    </a:p>
                  </a:txBody>
                  <a:tcPr/>
                </a:tc>
                <a:tc>
                  <a:txBody>
                    <a:bodyPr/>
                    <a:lstStyle/>
                    <a:p>
                      <a:r>
                        <a:rPr lang="en-IN" sz="1200" dirty="0"/>
                        <a:t>;</a:t>
                      </a:r>
                    </a:p>
                  </a:txBody>
                  <a:tcPr/>
                </a:tc>
                <a:tc>
                  <a:txBody>
                    <a:bodyPr/>
                    <a:lstStyle/>
                    <a:p>
                      <a:r>
                        <a:rPr lang="en-IN" sz="1200" dirty="0"/>
                        <a:t>&lt;</a:t>
                      </a:r>
                    </a:p>
                  </a:txBody>
                  <a:tcPr/>
                </a:tc>
                <a:tc>
                  <a:txBody>
                    <a:bodyPr/>
                    <a:lstStyle/>
                    <a:p>
                      <a:r>
                        <a:rPr lang="en-IN" sz="1200" dirty="0"/>
                        <a:t>=</a:t>
                      </a:r>
                    </a:p>
                  </a:txBody>
                  <a:tcPr/>
                </a:tc>
                <a:tc>
                  <a:txBody>
                    <a:bodyPr/>
                    <a:lstStyle/>
                    <a:p>
                      <a:r>
                        <a:rPr lang="en-IN" sz="1200" dirty="0"/>
                        <a:t>&gt;</a:t>
                      </a:r>
                    </a:p>
                  </a:txBody>
                  <a:tcPr/>
                </a:tc>
                <a:tc>
                  <a:txBody>
                    <a:bodyPr/>
                    <a:lstStyle/>
                    <a:p>
                      <a:r>
                        <a:rPr lang="en-IN" sz="1200" dirty="0"/>
                        <a:t>?</a:t>
                      </a:r>
                    </a:p>
                  </a:txBody>
                  <a:tcPr/>
                </a:tc>
                <a:extLst>
                  <a:ext uri="{0D108BD9-81ED-4DB2-BD59-A6C34878D82A}">
                    <a16:rowId xmlns:a16="http://schemas.microsoft.com/office/drawing/2014/main" val="1291403889"/>
                  </a:ext>
                </a:extLst>
              </a:tr>
              <a:tr h="134030">
                <a:tc>
                  <a:txBody>
                    <a:bodyPr/>
                    <a:lstStyle/>
                    <a:p>
                      <a:r>
                        <a:rPr lang="en-IN" sz="1200" b="1" dirty="0"/>
                        <a:t>4</a:t>
                      </a:r>
                    </a:p>
                  </a:txBody>
                  <a:tcPr/>
                </a:tc>
                <a:tc>
                  <a:txBody>
                    <a:bodyPr/>
                    <a:lstStyle/>
                    <a:p>
                      <a:r>
                        <a:rPr lang="en-IN" sz="1200" dirty="0"/>
                        <a:t>@</a:t>
                      </a:r>
                    </a:p>
                  </a:txBody>
                  <a:tcPr/>
                </a:tc>
                <a:tc>
                  <a:txBody>
                    <a:bodyPr/>
                    <a:lstStyle/>
                    <a:p>
                      <a:r>
                        <a:rPr lang="en-IN" sz="1200" dirty="0"/>
                        <a:t>A</a:t>
                      </a:r>
                    </a:p>
                  </a:txBody>
                  <a:tcPr/>
                </a:tc>
                <a:tc>
                  <a:txBody>
                    <a:bodyPr/>
                    <a:lstStyle/>
                    <a:p>
                      <a:r>
                        <a:rPr lang="en-IN" sz="1200" dirty="0"/>
                        <a:t>B</a:t>
                      </a:r>
                    </a:p>
                  </a:txBody>
                  <a:tcPr/>
                </a:tc>
                <a:tc>
                  <a:txBody>
                    <a:bodyPr/>
                    <a:lstStyle/>
                    <a:p>
                      <a:r>
                        <a:rPr lang="en-IN" sz="1200" dirty="0"/>
                        <a:t>C</a:t>
                      </a:r>
                    </a:p>
                  </a:txBody>
                  <a:tcPr/>
                </a:tc>
                <a:tc>
                  <a:txBody>
                    <a:bodyPr/>
                    <a:lstStyle/>
                    <a:p>
                      <a:r>
                        <a:rPr lang="en-IN" sz="1200" dirty="0"/>
                        <a:t>D</a:t>
                      </a:r>
                    </a:p>
                  </a:txBody>
                  <a:tcPr/>
                </a:tc>
                <a:tc>
                  <a:txBody>
                    <a:bodyPr/>
                    <a:lstStyle/>
                    <a:p>
                      <a:r>
                        <a:rPr lang="en-IN" sz="1200" dirty="0"/>
                        <a:t>E</a:t>
                      </a:r>
                    </a:p>
                  </a:txBody>
                  <a:tcPr/>
                </a:tc>
                <a:tc>
                  <a:txBody>
                    <a:bodyPr/>
                    <a:lstStyle/>
                    <a:p>
                      <a:r>
                        <a:rPr lang="en-IN" sz="1200" dirty="0"/>
                        <a:t>F</a:t>
                      </a:r>
                    </a:p>
                  </a:txBody>
                  <a:tcPr/>
                </a:tc>
                <a:tc>
                  <a:txBody>
                    <a:bodyPr/>
                    <a:lstStyle/>
                    <a:p>
                      <a:r>
                        <a:rPr lang="en-IN" sz="1200" dirty="0"/>
                        <a:t>G</a:t>
                      </a:r>
                    </a:p>
                  </a:txBody>
                  <a:tcPr/>
                </a:tc>
                <a:tc>
                  <a:txBody>
                    <a:bodyPr/>
                    <a:lstStyle/>
                    <a:p>
                      <a:r>
                        <a:rPr lang="en-IN" sz="1200" dirty="0"/>
                        <a:t>H</a:t>
                      </a:r>
                    </a:p>
                  </a:txBody>
                  <a:tcPr/>
                </a:tc>
                <a:tc>
                  <a:txBody>
                    <a:bodyPr/>
                    <a:lstStyle/>
                    <a:p>
                      <a:r>
                        <a:rPr lang="en-IN" sz="1200" dirty="0"/>
                        <a:t>I</a:t>
                      </a:r>
                    </a:p>
                  </a:txBody>
                  <a:tcPr/>
                </a:tc>
                <a:tc>
                  <a:txBody>
                    <a:bodyPr/>
                    <a:lstStyle/>
                    <a:p>
                      <a:r>
                        <a:rPr lang="en-IN" sz="1200" dirty="0"/>
                        <a:t>J</a:t>
                      </a:r>
                    </a:p>
                  </a:txBody>
                  <a:tcPr/>
                </a:tc>
                <a:tc>
                  <a:txBody>
                    <a:bodyPr/>
                    <a:lstStyle/>
                    <a:p>
                      <a:r>
                        <a:rPr lang="en-IN" sz="1200" dirty="0"/>
                        <a:t>K</a:t>
                      </a:r>
                    </a:p>
                  </a:txBody>
                  <a:tcPr/>
                </a:tc>
                <a:tc>
                  <a:txBody>
                    <a:bodyPr/>
                    <a:lstStyle/>
                    <a:p>
                      <a:r>
                        <a:rPr lang="en-IN" sz="1200" dirty="0"/>
                        <a:t>L</a:t>
                      </a:r>
                    </a:p>
                  </a:txBody>
                  <a:tcPr/>
                </a:tc>
                <a:tc>
                  <a:txBody>
                    <a:bodyPr/>
                    <a:lstStyle/>
                    <a:p>
                      <a:r>
                        <a:rPr lang="en-IN" sz="1200" dirty="0"/>
                        <a:t>M</a:t>
                      </a:r>
                    </a:p>
                  </a:txBody>
                  <a:tcPr/>
                </a:tc>
                <a:tc>
                  <a:txBody>
                    <a:bodyPr/>
                    <a:lstStyle/>
                    <a:p>
                      <a:r>
                        <a:rPr lang="en-IN" sz="1200" dirty="0"/>
                        <a:t>N</a:t>
                      </a:r>
                    </a:p>
                  </a:txBody>
                  <a:tcPr/>
                </a:tc>
                <a:tc>
                  <a:txBody>
                    <a:bodyPr/>
                    <a:lstStyle/>
                    <a:p>
                      <a:r>
                        <a:rPr lang="en-IN" sz="1200" dirty="0"/>
                        <a:t>O</a:t>
                      </a:r>
                    </a:p>
                  </a:txBody>
                  <a:tcPr/>
                </a:tc>
                <a:extLst>
                  <a:ext uri="{0D108BD9-81ED-4DB2-BD59-A6C34878D82A}">
                    <a16:rowId xmlns:a16="http://schemas.microsoft.com/office/drawing/2014/main" val="4070031126"/>
                  </a:ext>
                </a:extLst>
              </a:tr>
              <a:tr h="134030">
                <a:tc>
                  <a:txBody>
                    <a:bodyPr/>
                    <a:lstStyle/>
                    <a:p>
                      <a:r>
                        <a:rPr lang="en-IN" sz="1200" b="1" dirty="0"/>
                        <a:t>5</a:t>
                      </a:r>
                    </a:p>
                  </a:txBody>
                  <a:tcPr/>
                </a:tc>
                <a:tc>
                  <a:txBody>
                    <a:bodyPr/>
                    <a:lstStyle/>
                    <a:p>
                      <a:r>
                        <a:rPr lang="en-IN" sz="1200" dirty="0"/>
                        <a:t>P</a:t>
                      </a:r>
                    </a:p>
                  </a:txBody>
                  <a:tcPr/>
                </a:tc>
                <a:tc>
                  <a:txBody>
                    <a:bodyPr/>
                    <a:lstStyle/>
                    <a:p>
                      <a:r>
                        <a:rPr lang="en-IN" sz="1200" dirty="0"/>
                        <a:t>Q</a:t>
                      </a:r>
                    </a:p>
                  </a:txBody>
                  <a:tcPr/>
                </a:tc>
                <a:tc>
                  <a:txBody>
                    <a:bodyPr/>
                    <a:lstStyle/>
                    <a:p>
                      <a:r>
                        <a:rPr lang="en-IN" sz="1200" dirty="0"/>
                        <a:t>R</a:t>
                      </a:r>
                    </a:p>
                  </a:txBody>
                  <a:tcPr/>
                </a:tc>
                <a:tc>
                  <a:txBody>
                    <a:bodyPr/>
                    <a:lstStyle/>
                    <a:p>
                      <a:r>
                        <a:rPr lang="en-IN" sz="1200" dirty="0"/>
                        <a:t>S</a:t>
                      </a:r>
                    </a:p>
                  </a:txBody>
                  <a:tcPr/>
                </a:tc>
                <a:tc>
                  <a:txBody>
                    <a:bodyPr/>
                    <a:lstStyle/>
                    <a:p>
                      <a:r>
                        <a:rPr lang="en-IN" sz="1200" dirty="0"/>
                        <a:t>T</a:t>
                      </a:r>
                    </a:p>
                  </a:txBody>
                  <a:tcPr/>
                </a:tc>
                <a:tc>
                  <a:txBody>
                    <a:bodyPr/>
                    <a:lstStyle/>
                    <a:p>
                      <a:r>
                        <a:rPr lang="en-IN" sz="1200" dirty="0"/>
                        <a:t>U</a:t>
                      </a:r>
                    </a:p>
                  </a:txBody>
                  <a:tcPr/>
                </a:tc>
                <a:tc>
                  <a:txBody>
                    <a:bodyPr/>
                    <a:lstStyle/>
                    <a:p>
                      <a:r>
                        <a:rPr lang="en-IN" sz="1200" dirty="0"/>
                        <a:t>V</a:t>
                      </a:r>
                    </a:p>
                  </a:txBody>
                  <a:tcPr/>
                </a:tc>
                <a:tc>
                  <a:txBody>
                    <a:bodyPr/>
                    <a:lstStyle/>
                    <a:p>
                      <a:r>
                        <a:rPr lang="en-IN" sz="1200" dirty="0"/>
                        <a:t>W</a:t>
                      </a:r>
                    </a:p>
                  </a:txBody>
                  <a:tcPr/>
                </a:tc>
                <a:tc>
                  <a:txBody>
                    <a:bodyPr/>
                    <a:lstStyle/>
                    <a:p>
                      <a:r>
                        <a:rPr lang="en-IN" sz="1200" dirty="0"/>
                        <a:t>X</a:t>
                      </a:r>
                    </a:p>
                  </a:txBody>
                  <a:tcPr/>
                </a:tc>
                <a:tc>
                  <a:txBody>
                    <a:bodyPr/>
                    <a:lstStyle/>
                    <a:p>
                      <a:r>
                        <a:rPr lang="en-IN" sz="1200" dirty="0"/>
                        <a:t>Y</a:t>
                      </a:r>
                    </a:p>
                  </a:txBody>
                  <a:tcPr/>
                </a:tc>
                <a:tc>
                  <a:txBody>
                    <a:bodyPr/>
                    <a:lstStyle/>
                    <a:p>
                      <a:r>
                        <a:rPr lang="en-IN" sz="1200" dirty="0"/>
                        <a:t>Z</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_</a:t>
                      </a:r>
                    </a:p>
                  </a:txBody>
                  <a:tcPr/>
                </a:tc>
                <a:extLst>
                  <a:ext uri="{0D108BD9-81ED-4DB2-BD59-A6C34878D82A}">
                    <a16:rowId xmlns:a16="http://schemas.microsoft.com/office/drawing/2014/main" val="2874173607"/>
                  </a:ext>
                </a:extLst>
              </a:tr>
              <a:tr h="134030">
                <a:tc>
                  <a:txBody>
                    <a:bodyPr/>
                    <a:lstStyle/>
                    <a:p>
                      <a:r>
                        <a:rPr lang="en-IN" sz="1200" b="1" dirty="0"/>
                        <a:t>6</a:t>
                      </a:r>
                    </a:p>
                  </a:txBody>
                  <a:tcPr/>
                </a:tc>
                <a:tc>
                  <a:txBody>
                    <a:bodyPr/>
                    <a:lstStyle/>
                    <a:p>
                      <a:r>
                        <a:rPr lang="en-IN" sz="1200" dirty="0"/>
                        <a:t>‘</a:t>
                      </a:r>
                    </a:p>
                  </a:txBody>
                  <a:tcPr/>
                </a:tc>
                <a:tc>
                  <a:txBody>
                    <a:bodyPr/>
                    <a:lstStyle/>
                    <a:p>
                      <a:r>
                        <a:rPr lang="en-IN" sz="1200" dirty="0"/>
                        <a:t>a</a:t>
                      </a:r>
                    </a:p>
                  </a:txBody>
                  <a:tcPr/>
                </a:tc>
                <a:tc>
                  <a:txBody>
                    <a:bodyPr/>
                    <a:lstStyle/>
                    <a:p>
                      <a:r>
                        <a:rPr lang="en-IN" sz="1200" dirty="0"/>
                        <a:t>b</a:t>
                      </a:r>
                    </a:p>
                  </a:txBody>
                  <a:tcPr/>
                </a:tc>
                <a:tc>
                  <a:txBody>
                    <a:bodyPr/>
                    <a:lstStyle/>
                    <a:p>
                      <a:r>
                        <a:rPr lang="en-IN" sz="1200" dirty="0"/>
                        <a:t>c</a:t>
                      </a:r>
                    </a:p>
                  </a:txBody>
                  <a:tcPr/>
                </a:tc>
                <a:tc>
                  <a:txBody>
                    <a:bodyPr/>
                    <a:lstStyle/>
                    <a:p>
                      <a:r>
                        <a:rPr lang="en-IN" sz="1200" dirty="0"/>
                        <a:t>d</a:t>
                      </a:r>
                    </a:p>
                  </a:txBody>
                  <a:tcPr/>
                </a:tc>
                <a:tc>
                  <a:txBody>
                    <a:bodyPr/>
                    <a:lstStyle/>
                    <a:p>
                      <a:r>
                        <a:rPr lang="en-IN" sz="1200" dirty="0"/>
                        <a:t>e</a:t>
                      </a:r>
                    </a:p>
                  </a:txBody>
                  <a:tcPr/>
                </a:tc>
                <a:tc>
                  <a:txBody>
                    <a:bodyPr/>
                    <a:lstStyle/>
                    <a:p>
                      <a:r>
                        <a:rPr lang="en-IN" sz="1200" dirty="0"/>
                        <a:t>f</a:t>
                      </a:r>
                    </a:p>
                  </a:txBody>
                  <a:tcPr/>
                </a:tc>
                <a:tc>
                  <a:txBody>
                    <a:bodyPr/>
                    <a:lstStyle/>
                    <a:p>
                      <a:r>
                        <a:rPr lang="en-IN" sz="1200" dirty="0"/>
                        <a:t>g</a:t>
                      </a:r>
                    </a:p>
                  </a:txBody>
                  <a:tcPr/>
                </a:tc>
                <a:tc>
                  <a:txBody>
                    <a:bodyPr/>
                    <a:lstStyle/>
                    <a:p>
                      <a:r>
                        <a:rPr lang="en-IN" sz="1200" dirty="0"/>
                        <a:t>h</a:t>
                      </a:r>
                    </a:p>
                  </a:txBody>
                  <a:tcPr/>
                </a:tc>
                <a:tc>
                  <a:txBody>
                    <a:bodyPr/>
                    <a:lstStyle/>
                    <a:p>
                      <a:r>
                        <a:rPr lang="en-IN" sz="1200" dirty="0" err="1"/>
                        <a:t>i</a:t>
                      </a:r>
                      <a:endParaRPr lang="en-IN" sz="1200" dirty="0"/>
                    </a:p>
                  </a:txBody>
                  <a:tcPr/>
                </a:tc>
                <a:tc>
                  <a:txBody>
                    <a:bodyPr/>
                    <a:lstStyle/>
                    <a:p>
                      <a:r>
                        <a:rPr lang="en-IN" sz="1200" dirty="0"/>
                        <a:t>j</a:t>
                      </a:r>
                    </a:p>
                  </a:txBody>
                  <a:tcPr/>
                </a:tc>
                <a:tc>
                  <a:txBody>
                    <a:bodyPr/>
                    <a:lstStyle/>
                    <a:p>
                      <a:r>
                        <a:rPr lang="en-IN" sz="1200" dirty="0"/>
                        <a:t>k</a:t>
                      </a:r>
                    </a:p>
                  </a:txBody>
                  <a:tcPr/>
                </a:tc>
                <a:tc>
                  <a:txBody>
                    <a:bodyPr/>
                    <a:lstStyle/>
                    <a:p>
                      <a:r>
                        <a:rPr lang="en-IN" sz="1200" dirty="0"/>
                        <a:t>l</a:t>
                      </a:r>
                    </a:p>
                  </a:txBody>
                  <a:tcPr/>
                </a:tc>
                <a:tc>
                  <a:txBody>
                    <a:bodyPr/>
                    <a:lstStyle/>
                    <a:p>
                      <a:r>
                        <a:rPr lang="en-IN" sz="1200" dirty="0"/>
                        <a:t>m</a:t>
                      </a:r>
                    </a:p>
                  </a:txBody>
                  <a:tcPr/>
                </a:tc>
                <a:tc>
                  <a:txBody>
                    <a:bodyPr/>
                    <a:lstStyle/>
                    <a:p>
                      <a:r>
                        <a:rPr lang="en-IN" sz="1200" dirty="0"/>
                        <a:t>n</a:t>
                      </a:r>
                    </a:p>
                  </a:txBody>
                  <a:tcPr/>
                </a:tc>
                <a:tc>
                  <a:txBody>
                    <a:bodyPr/>
                    <a:lstStyle/>
                    <a:p>
                      <a:r>
                        <a:rPr lang="en-IN" sz="1200" dirty="0"/>
                        <a:t>o</a:t>
                      </a:r>
                    </a:p>
                  </a:txBody>
                  <a:tcPr/>
                </a:tc>
                <a:extLst>
                  <a:ext uri="{0D108BD9-81ED-4DB2-BD59-A6C34878D82A}">
                    <a16:rowId xmlns:a16="http://schemas.microsoft.com/office/drawing/2014/main" val="891452046"/>
                  </a:ext>
                </a:extLst>
              </a:tr>
              <a:tr h="134030">
                <a:tc>
                  <a:txBody>
                    <a:bodyPr/>
                    <a:lstStyle/>
                    <a:p>
                      <a:r>
                        <a:rPr lang="en-IN" sz="1200" b="1" dirty="0"/>
                        <a:t>7</a:t>
                      </a:r>
                    </a:p>
                  </a:txBody>
                  <a:tcPr/>
                </a:tc>
                <a:tc>
                  <a:txBody>
                    <a:bodyPr/>
                    <a:lstStyle/>
                    <a:p>
                      <a:r>
                        <a:rPr lang="en-IN" sz="1200" dirty="0"/>
                        <a:t>p</a:t>
                      </a:r>
                    </a:p>
                  </a:txBody>
                  <a:tcPr/>
                </a:tc>
                <a:tc>
                  <a:txBody>
                    <a:bodyPr/>
                    <a:lstStyle/>
                    <a:p>
                      <a:r>
                        <a:rPr lang="en-IN" sz="1200" dirty="0"/>
                        <a:t>q</a:t>
                      </a:r>
                    </a:p>
                  </a:txBody>
                  <a:tcPr/>
                </a:tc>
                <a:tc>
                  <a:txBody>
                    <a:bodyPr/>
                    <a:lstStyle/>
                    <a:p>
                      <a:r>
                        <a:rPr lang="en-IN" sz="1200" dirty="0"/>
                        <a:t>r</a:t>
                      </a:r>
                    </a:p>
                  </a:txBody>
                  <a:tcPr/>
                </a:tc>
                <a:tc>
                  <a:txBody>
                    <a:bodyPr/>
                    <a:lstStyle/>
                    <a:p>
                      <a:r>
                        <a:rPr lang="en-IN" sz="1200" dirty="0"/>
                        <a:t>s</a:t>
                      </a:r>
                    </a:p>
                  </a:txBody>
                  <a:tcPr/>
                </a:tc>
                <a:tc>
                  <a:txBody>
                    <a:bodyPr/>
                    <a:lstStyle/>
                    <a:p>
                      <a:r>
                        <a:rPr lang="en-IN" sz="1200" dirty="0"/>
                        <a:t>t</a:t>
                      </a:r>
                    </a:p>
                  </a:txBody>
                  <a:tcPr/>
                </a:tc>
                <a:tc>
                  <a:txBody>
                    <a:bodyPr/>
                    <a:lstStyle/>
                    <a:p>
                      <a:r>
                        <a:rPr lang="en-IN" sz="1200" dirty="0"/>
                        <a:t>u</a:t>
                      </a:r>
                    </a:p>
                  </a:txBody>
                  <a:tcPr/>
                </a:tc>
                <a:tc>
                  <a:txBody>
                    <a:bodyPr/>
                    <a:lstStyle/>
                    <a:p>
                      <a:r>
                        <a:rPr lang="en-IN" sz="1200" dirty="0"/>
                        <a:t>v</a:t>
                      </a:r>
                    </a:p>
                  </a:txBody>
                  <a:tcPr/>
                </a:tc>
                <a:tc>
                  <a:txBody>
                    <a:bodyPr/>
                    <a:lstStyle/>
                    <a:p>
                      <a:r>
                        <a:rPr lang="en-IN" sz="1200" dirty="0"/>
                        <a:t>w</a:t>
                      </a:r>
                    </a:p>
                  </a:txBody>
                  <a:tcPr/>
                </a:tc>
                <a:tc>
                  <a:txBody>
                    <a:bodyPr/>
                    <a:lstStyle/>
                    <a:p>
                      <a:r>
                        <a:rPr lang="en-IN" sz="1200" dirty="0"/>
                        <a:t>x</a:t>
                      </a:r>
                    </a:p>
                  </a:txBody>
                  <a:tcPr/>
                </a:tc>
                <a:tc>
                  <a:txBody>
                    <a:bodyPr/>
                    <a:lstStyle/>
                    <a:p>
                      <a:r>
                        <a:rPr lang="en-IN" sz="1200" dirty="0"/>
                        <a:t>y</a:t>
                      </a:r>
                    </a:p>
                  </a:txBody>
                  <a:tcPr/>
                </a:tc>
                <a:tc>
                  <a:txBody>
                    <a:bodyPr/>
                    <a:lstStyle/>
                    <a:p>
                      <a:r>
                        <a:rPr lang="en-IN" sz="1200" dirty="0"/>
                        <a:t>z</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a:t>
                      </a:r>
                    </a:p>
                  </a:txBody>
                  <a:tcPr/>
                </a:tc>
                <a:tc>
                  <a:txBody>
                    <a:bodyPr/>
                    <a:lstStyle/>
                    <a:p>
                      <a:r>
                        <a:rPr lang="en-IN" sz="1200" dirty="0"/>
                        <a:t>del</a:t>
                      </a:r>
                    </a:p>
                  </a:txBody>
                  <a:tcPr/>
                </a:tc>
                <a:extLst>
                  <a:ext uri="{0D108BD9-81ED-4DB2-BD59-A6C34878D82A}">
                    <a16:rowId xmlns:a16="http://schemas.microsoft.com/office/drawing/2014/main" val="4167438476"/>
                  </a:ext>
                </a:extLst>
              </a:tr>
            </a:tbl>
          </a:graphicData>
        </a:graphic>
      </p:graphicFrame>
    </p:spTree>
    <p:extLst>
      <p:ext uri="{BB962C8B-B14F-4D97-AF65-F5344CB8AC3E}">
        <p14:creationId xmlns:p14="http://schemas.microsoft.com/office/powerpoint/2010/main" val="2982351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Motivations</a:t>
            </a:r>
          </a:p>
        </p:txBody>
      </p:sp>
      <p:sp>
        <p:nvSpPr>
          <p:cNvPr id="5" name="Content Placeholder 4"/>
          <p:cNvSpPr>
            <a:spLocks noGrp="1"/>
          </p:cNvSpPr>
          <p:nvPr>
            <p:ph sz="quarter" idx="13"/>
          </p:nvPr>
        </p:nvSpPr>
        <p:spPr>
          <a:xfrm>
            <a:off x="457200" y="1556327"/>
            <a:ext cx="8229600" cy="2022445"/>
          </a:xfrm>
        </p:spPr>
        <p:txBody>
          <a:bodyPr/>
          <a:lstStyle/>
          <a:p>
            <a:pPr marL="432" indent="0">
              <a:buNone/>
            </a:pPr>
            <a:r>
              <a:rPr lang="en-IN" dirty="0"/>
              <a:t>Suppose you need to estimate the area enclosed by four cities, given the G</a:t>
            </a:r>
            <a:r>
              <a:rPr lang="en-IN" sz="100" dirty="0"/>
              <a:t> </a:t>
            </a:r>
            <a:r>
              <a:rPr lang="en-IN" dirty="0"/>
              <a:t>P</a:t>
            </a:r>
            <a:r>
              <a:rPr lang="en-IN" sz="100" dirty="0"/>
              <a:t> </a:t>
            </a:r>
            <a:r>
              <a:rPr lang="en-IN" dirty="0"/>
              <a:t>S locations (latitude and longitude) of these cities, as shown in the following diagram. How would you write a program to solve this problem? You will be able to write such a program after completing this chapter.</a:t>
            </a:r>
          </a:p>
        </p:txBody>
      </p:sp>
      <p:pic>
        <p:nvPicPr>
          <p:cNvPr id="2" name="Content Placeholder 1" descr="A parallelogram has its four vertices labeled as, For long description in Notes pane, press F6.">
            <a:extLst>
              <a:ext uri="{FF2B5EF4-FFF2-40B4-BE49-F238E27FC236}">
                <a16:creationId xmlns:a16="http://schemas.microsoft.com/office/drawing/2014/main" id="{BC62B47A-33D2-4280-A1E9-AD981D8D8C8D}"/>
              </a:ext>
            </a:extLst>
          </p:cNvPr>
          <p:cNvPicPr>
            <a:picLocks noGrp="1" noChangeAspect="1"/>
          </p:cNvPicPr>
          <p:nvPr>
            <p:ph sz="quarter" idx="14"/>
          </p:nvPr>
        </p:nvPicPr>
        <p:blipFill>
          <a:blip r:embed="rId3"/>
          <a:stretch>
            <a:fillRect/>
          </a:stretch>
        </p:blipFill>
        <p:spPr>
          <a:xfrm>
            <a:off x="1038207" y="3693923"/>
            <a:ext cx="7067587" cy="2646359"/>
          </a:xfrm>
          <a:prstGeom prst="rect">
            <a:avLst/>
          </a:prstGeom>
        </p:spPr>
      </p:pic>
    </p:spTree>
    <p:extLst>
      <p:ext uri="{BB962C8B-B14F-4D97-AF65-F5344CB8AC3E}">
        <p14:creationId xmlns:p14="http://schemas.microsoft.com/office/powerpoint/2010/main" val="2712661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95B9-2977-4CFC-A875-0F825D9CE076}"/>
              </a:ext>
            </a:extLst>
          </p:cNvPr>
          <p:cNvSpPr>
            <a:spLocks noGrp="1"/>
          </p:cNvSpPr>
          <p:nvPr>
            <p:ph type="title"/>
          </p:nvPr>
        </p:nvSpPr>
        <p:spPr/>
        <p:txBody>
          <a:bodyPr/>
          <a:lstStyle/>
          <a:p>
            <a:r>
              <a:rPr lang="en-IN" sz="3200" dirty="0"/>
              <a:t>Casting between char and Numeric Types</a:t>
            </a:r>
          </a:p>
        </p:txBody>
      </p:sp>
      <p:sp>
        <p:nvSpPr>
          <p:cNvPr id="3" name="Content Placeholder 2">
            <a:extLst>
              <a:ext uri="{FF2B5EF4-FFF2-40B4-BE49-F238E27FC236}">
                <a16:creationId xmlns:a16="http://schemas.microsoft.com/office/drawing/2014/main" id="{1733A24B-967F-4EBA-95A6-5D7E6DDBEBC9}"/>
              </a:ext>
            </a:extLst>
          </p:cNvPr>
          <p:cNvSpPr>
            <a:spLocks noGrp="1"/>
          </p:cNvSpPr>
          <p:nvPr>
            <p:ph sz="quarter" idx="13"/>
          </p:nvPr>
        </p:nvSpPr>
        <p:spPr/>
        <p:txBody>
          <a:bodyPr/>
          <a:lstStyle/>
          <a:p>
            <a:pPr marL="432" indent="0">
              <a:buNone/>
            </a:pPr>
            <a:r>
              <a:rPr lang="en-IN" b="1" dirty="0">
                <a:latin typeface="Courier New" panose="02070309020205020404" pitchFamily="49" charset="0"/>
                <a:cs typeface="Courier New" panose="02070309020205020404" pitchFamily="49" charset="0"/>
              </a:rPr>
              <a:t>int </a:t>
            </a:r>
            <a:r>
              <a:rPr lang="en-IN" b="1" dirty="0" err="1">
                <a:latin typeface="Courier New" panose="02070309020205020404" pitchFamily="49" charset="0"/>
                <a:cs typeface="Courier New" panose="02070309020205020404" pitchFamily="49" charset="0"/>
              </a:rPr>
              <a:t>i</a:t>
            </a:r>
            <a:r>
              <a:rPr lang="en-IN" b="1" dirty="0">
                <a:latin typeface="Courier New" panose="02070309020205020404" pitchFamily="49" charset="0"/>
                <a:cs typeface="Courier New" panose="02070309020205020404" pitchFamily="49" charset="0"/>
              </a:rPr>
              <a:t> = 'a'; // Same as int </a:t>
            </a:r>
            <a:r>
              <a:rPr lang="en-IN" b="1" dirty="0" err="1">
                <a:latin typeface="Courier New" panose="02070309020205020404" pitchFamily="49" charset="0"/>
                <a:cs typeface="Courier New" panose="02070309020205020404" pitchFamily="49" charset="0"/>
              </a:rPr>
              <a:t>i</a:t>
            </a:r>
            <a:r>
              <a:rPr lang="en-IN" b="1" dirty="0">
                <a:latin typeface="Courier New" panose="02070309020205020404" pitchFamily="49" charset="0"/>
                <a:cs typeface="Courier New" panose="02070309020205020404" pitchFamily="49" charset="0"/>
              </a:rPr>
              <a:t> = (int)'a';</a:t>
            </a:r>
          </a:p>
          <a:p>
            <a:pPr marL="432" indent="0">
              <a:buNone/>
            </a:pPr>
            <a:endParaRPr lang="en-IN" b="1" dirty="0">
              <a:latin typeface="Courier New" panose="02070309020205020404" pitchFamily="49" charset="0"/>
              <a:cs typeface="Courier New" panose="02070309020205020404" pitchFamily="49" charset="0"/>
            </a:endParaRPr>
          </a:p>
          <a:p>
            <a:pPr marL="432" indent="0">
              <a:buNone/>
            </a:pPr>
            <a:r>
              <a:rPr lang="en-IN" b="1" dirty="0">
                <a:latin typeface="Courier New" panose="02070309020205020404" pitchFamily="49" charset="0"/>
                <a:cs typeface="Courier New" panose="02070309020205020404" pitchFamily="49" charset="0"/>
              </a:rPr>
              <a:t>char c = 97; // Same as char c = (char)97;</a:t>
            </a:r>
          </a:p>
        </p:txBody>
      </p:sp>
    </p:spTree>
    <p:extLst>
      <p:ext uri="{BB962C8B-B14F-4D97-AF65-F5344CB8AC3E}">
        <p14:creationId xmlns:p14="http://schemas.microsoft.com/office/powerpoint/2010/main" val="3953437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5FEE1-EEE9-4B64-A844-3A3F56498930}"/>
              </a:ext>
            </a:extLst>
          </p:cNvPr>
          <p:cNvSpPr>
            <a:spLocks noGrp="1"/>
          </p:cNvSpPr>
          <p:nvPr>
            <p:ph type="title"/>
          </p:nvPr>
        </p:nvSpPr>
        <p:spPr/>
        <p:txBody>
          <a:bodyPr/>
          <a:lstStyle/>
          <a:p>
            <a:r>
              <a:rPr lang="en-IN" dirty="0"/>
              <a:t>Comparing and Testing Characters</a:t>
            </a:r>
          </a:p>
        </p:txBody>
      </p:sp>
      <p:sp>
        <p:nvSpPr>
          <p:cNvPr id="3" name="Content Placeholder 2">
            <a:extLst>
              <a:ext uri="{FF2B5EF4-FFF2-40B4-BE49-F238E27FC236}">
                <a16:creationId xmlns:a16="http://schemas.microsoft.com/office/drawing/2014/main" id="{A3FB75E3-E8E2-4560-9103-F0D6352000AB}"/>
              </a:ext>
            </a:extLst>
          </p:cNvPr>
          <p:cNvSpPr>
            <a:spLocks noGrp="1"/>
          </p:cNvSpPr>
          <p:nvPr>
            <p:ph sz="quarter" idx="13"/>
          </p:nvPr>
        </p:nvSpPr>
        <p:spPr/>
        <p:txBody>
          <a:bodyPr/>
          <a:lstStyle/>
          <a:p>
            <a:pPr marL="432" indent="0">
              <a:buNone/>
            </a:pPr>
            <a:r>
              <a:rPr lang="en-IN" b="1" dirty="0"/>
              <a:t>if</a:t>
            </a:r>
            <a:r>
              <a:rPr lang="en-IN" dirty="0"/>
              <a:t> (</a:t>
            </a:r>
            <a:r>
              <a:rPr lang="en-IN" dirty="0" err="1"/>
              <a:t>ch</a:t>
            </a:r>
            <a:r>
              <a:rPr lang="en-IN" dirty="0"/>
              <a:t> &gt;= </a:t>
            </a:r>
            <a:r>
              <a:rPr lang="en-IN" b="1" dirty="0"/>
              <a:t>'A' </a:t>
            </a:r>
            <a:r>
              <a:rPr lang="en-IN" dirty="0"/>
              <a:t>&amp;&amp; </a:t>
            </a:r>
            <a:r>
              <a:rPr lang="en-IN" dirty="0" err="1"/>
              <a:t>ch</a:t>
            </a:r>
            <a:r>
              <a:rPr lang="en-IN" dirty="0"/>
              <a:t> &lt;= </a:t>
            </a:r>
            <a:r>
              <a:rPr lang="en-IN" b="1" dirty="0"/>
              <a:t>'Z'</a:t>
            </a:r>
            <a:r>
              <a:rPr lang="en-IN" dirty="0"/>
              <a:t>)</a:t>
            </a:r>
          </a:p>
          <a:p>
            <a:pPr marL="180000" indent="0">
              <a:buNone/>
            </a:pPr>
            <a:r>
              <a:rPr lang="en-IN" dirty="0" err="1"/>
              <a:t>System.out.println</a:t>
            </a:r>
            <a:r>
              <a:rPr lang="en-IN" dirty="0"/>
              <a:t>(</a:t>
            </a:r>
            <a:r>
              <a:rPr lang="en-IN" dirty="0" err="1"/>
              <a:t>ch</a:t>
            </a:r>
            <a:r>
              <a:rPr lang="en-IN" dirty="0"/>
              <a:t> + </a:t>
            </a:r>
            <a:r>
              <a:rPr lang="en-IN" b="1" dirty="0"/>
              <a:t>" is an uppercase letter"</a:t>
            </a:r>
            <a:r>
              <a:rPr lang="en-IN" dirty="0"/>
              <a:t>);</a:t>
            </a:r>
          </a:p>
          <a:p>
            <a:pPr marL="432" indent="0">
              <a:buNone/>
            </a:pPr>
            <a:r>
              <a:rPr lang="en-IN" b="1" dirty="0"/>
              <a:t>else if</a:t>
            </a:r>
            <a:r>
              <a:rPr lang="en-IN" dirty="0"/>
              <a:t> (</a:t>
            </a:r>
            <a:r>
              <a:rPr lang="en-IN" dirty="0" err="1"/>
              <a:t>ch</a:t>
            </a:r>
            <a:r>
              <a:rPr lang="en-IN" dirty="0"/>
              <a:t> &gt;= </a:t>
            </a:r>
            <a:r>
              <a:rPr lang="en-IN" b="1" dirty="0"/>
              <a:t>'a'</a:t>
            </a:r>
            <a:r>
              <a:rPr lang="en-IN" dirty="0"/>
              <a:t> &amp;&amp; </a:t>
            </a:r>
            <a:r>
              <a:rPr lang="en-IN" dirty="0" err="1"/>
              <a:t>ch</a:t>
            </a:r>
            <a:r>
              <a:rPr lang="en-IN" dirty="0"/>
              <a:t> &lt;= </a:t>
            </a:r>
            <a:r>
              <a:rPr lang="en-IN" b="1" dirty="0"/>
              <a:t>'z'</a:t>
            </a:r>
            <a:r>
              <a:rPr lang="en-IN" dirty="0"/>
              <a:t>)</a:t>
            </a:r>
          </a:p>
          <a:p>
            <a:pPr marL="180000" indent="0">
              <a:buNone/>
            </a:pPr>
            <a:r>
              <a:rPr lang="en-IN" dirty="0" err="1"/>
              <a:t>System.out.println</a:t>
            </a:r>
            <a:r>
              <a:rPr lang="en-IN" dirty="0"/>
              <a:t>(</a:t>
            </a:r>
            <a:r>
              <a:rPr lang="en-IN" dirty="0" err="1"/>
              <a:t>ch</a:t>
            </a:r>
            <a:r>
              <a:rPr lang="en-IN" dirty="0"/>
              <a:t> + </a:t>
            </a:r>
            <a:r>
              <a:rPr lang="en-IN" b="1" dirty="0"/>
              <a:t>" is a lowercase letter"</a:t>
            </a:r>
            <a:r>
              <a:rPr lang="en-IN" dirty="0"/>
              <a:t>);</a:t>
            </a:r>
          </a:p>
          <a:p>
            <a:pPr marL="432" indent="0">
              <a:buNone/>
            </a:pPr>
            <a:r>
              <a:rPr lang="en-IN" b="1" dirty="0"/>
              <a:t>else if</a:t>
            </a:r>
            <a:r>
              <a:rPr lang="en-IN" dirty="0"/>
              <a:t> (</a:t>
            </a:r>
            <a:r>
              <a:rPr lang="en-IN" dirty="0" err="1"/>
              <a:t>ch</a:t>
            </a:r>
            <a:r>
              <a:rPr lang="en-IN" dirty="0"/>
              <a:t> &gt;= </a:t>
            </a:r>
            <a:r>
              <a:rPr lang="en-IN" b="1" dirty="0"/>
              <a:t>'0'</a:t>
            </a:r>
            <a:r>
              <a:rPr lang="en-IN" dirty="0"/>
              <a:t> &amp;&amp; </a:t>
            </a:r>
            <a:r>
              <a:rPr lang="en-IN" dirty="0" err="1"/>
              <a:t>ch</a:t>
            </a:r>
            <a:r>
              <a:rPr lang="en-IN" dirty="0"/>
              <a:t> &lt;= </a:t>
            </a:r>
            <a:r>
              <a:rPr lang="en-IN" b="1" dirty="0"/>
              <a:t>'9'</a:t>
            </a:r>
            <a:r>
              <a:rPr lang="en-IN" dirty="0"/>
              <a:t>)</a:t>
            </a:r>
          </a:p>
          <a:p>
            <a:pPr marL="180000" indent="0">
              <a:buNone/>
            </a:pPr>
            <a:r>
              <a:rPr lang="en-IN" dirty="0" err="1"/>
              <a:t>System.out.println</a:t>
            </a:r>
            <a:r>
              <a:rPr lang="en-IN" dirty="0"/>
              <a:t>(</a:t>
            </a:r>
            <a:r>
              <a:rPr lang="en-IN" dirty="0" err="1"/>
              <a:t>ch</a:t>
            </a:r>
            <a:r>
              <a:rPr lang="en-IN" dirty="0"/>
              <a:t> + </a:t>
            </a:r>
            <a:r>
              <a:rPr lang="en-IN" b="1" dirty="0"/>
              <a:t>" is a numeric character"</a:t>
            </a:r>
            <a:r>
              <a:rPr lang="en-IN" dirty="0"/>
              <a:t>);</a:t>
            </a:r>
          </a:p>
        </p:txBody>
      </p:sp>
    </p:spTree>
    <p:extLst>
      <p:ext uri="{BB962C8B-B14F-4D97-AF65-F5344CB8AC3E}">
        <p14:creationId xmlns:p14="http://schemas.microsoft.com/office/powerpoint/2010/main" val="971763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8AAC-46F2-470D-B5BE-A8CC39783B57}"/>
              </a:ext>
            </a:extLst>
          </p:cNvPr>
          <p:cNvSpPr>
            <a:spLocks noGrp="1"/>
          </p:cNvSpPr>
          <p:nvPr>
            <p:ph type="title"/>
          </p:nvPr>
        </p:nvSpPr>
        <p:spPr/>
        <p:txBody>
          <a:bodyPr/>
          <a:lstStyle/>
          <a:p>
            <a:r>
              <a:rPr lang="en-IN" dirty="0"/>
              <a:t>Methods in the Character Class</a:t>
            </a:r>
          </a:p>
        </p:txBody>
      </p:sp>
      <p:graphicFrame>
        <p:nvGraphicFramePr>
          <p:cNvPr id="4" name="Table 4">
            <a:extLst>
              <a:ext uri="{FF2B5EF4-FFF2-40B4-BE49-F238E27FC236}">
                <a16:creationId xmlns:a16="http://schemas.microsoft.com/office/drawing/2014/main" id="{B9C0925E-DE20-47DE-B540-90C53805F031}"/>
              </a:ext>
            </a:extLst>
          </p:cNvPr>
          <p:cNvGraphicFramePr>
            <a:graphicFrameLocks noGrp="1"/>
          </p:cNvGraphicFramePr>
          <p:nvPr>
            <p:ph sz="quarter" idx="13"/>
            <p:extLst>
              <p:ext uri="{D42A27DB-BD31-4B8C-83A1-F6EECF244321}">
                <p14:modId xmlns:p14="http://schemas.microsoft.com/office/powerpoint/2010/main" val="2955742862"/>
              </p:ext>
            </p:extLst>
          </p:nvPr>
        </p:nvGraphicFramePr>
        <p:xfrm>
          <a:off x="457200" y="1554161"/>
          <a:ext cx="8232774" cy="4474184"/>
        </p:xfrm>
        <a:graphic>
          <a:graphicData uri="http://schemas.openxmlformats.org/drawingml/2006/table">
            <a:tbl>
              <a:tblPr firstRow="1" bandRow="1">
                <a:tableStyleId>{2D5ABB26-0587-4C30-8999-92F81FD0307C}</a:tableStyleId>
              </a:tblPr>
              <a:tblGrid>
                <a:gridCol w="2837543">
                  <a:extLst>
                    <a:ext uri="{9D8B030D-6E8A-4147-A177-3AD203B41FA5}">
                      <a16:colId xmlns:a16="http://schemas.microsoft.com/office/drawing/2014/main" val="2272330749"/>
                    </a:ext>
                  </a:extLst>
                </a:gridCol>
                <a:gridCol w="5395231">
                  <a:extLst>
                    <a:ext uri="{9D8B030D-6E8A-4147-A177-3AD203B41FA5}">
                      <a16:colId xmlns:a16="http://schemas.microsoft.com/office/drawing/2014/main" val="4064226139"/>
                    </a:ext>
                  </a:extLst>
                </a:gridCol>
              </a:tblGrid>
              <a:tr h="485221">
                <a:tc>
                  <a:txBody>
                    <a:bodyPr/>
                    <a:lstStyle/>
                    <a:p>
                      <a:r>
                        <a:rPr lang="en-IN" sz="1800" b="1" dirty="0">
                          <a:latin typeface="+mn-lt"/>
                          <a:cs typeface="Courier New" panose="02070309020205020404" pitchFamily="49" charset="0"/>
                        </a:rPr>
                        <a:t>Method</a:t>
                      </a:r>
                    </a:p>
                  </a:txBody>
                  <a:tcPr>
                    <a:lnB w="12700" cap="flat" cmpd="sng" algn="ctr">
                      <a:solidFill>
                        <a:schemeClr val="tx1"/>
                      </a:solidFill>
                      <a:prstDash val="solid"/>
                      <a:round/>
                      <a:headEnd type="none" w="med" len="med"/>
                      <a:tailEnd type="none" w="med" len="med"/>
                    </a:lnB>
                  </a:tcPr>
                </a:tc>
                <a:tc>
                  <a:txBody>
                    <a:bodyPr/>
                    <a:lstStyle/>
                    <a:p>
                      <a:r>
                        <a:rPr lang="en-IN" sz="1800" b="1" dirty="0">
                          <a:latin typeface="+mn-lt"/>
                          <a:cs typeface="Courier New" panose="02070309020205020404" pitchFamily="49" charset="0"/>
                        </a:rPr>
                        <a:t>Description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14167"/>
                  </a:ext>
                </a:extLst>
              </a:tr>
              <a:tr h="485221">
                <a:tc>
                  <a:txBody>
                    <a:bodyPr/>
                    <a:lstStyle/>
                    <a:p>
                      <a:r>
                        <a:rPr lang="en-IN" sz="1800" dirty="0" err="1">
                          <a:latin typeface="Courier New" panose="02070309020205020404" pitchFamily="49" charset="0"/>
                          <a:cs typeface="Courier New" panose="02070309020205020404" pitchFamily="49" charset="0"/>
                        </a:rPr>
                        <a:t>isDigit</a:t>
                      </a:r>
                      <a:r>
                        <a:rPr lang="en-IN" sz="1800" dirty="0">
                          <a:latin typeface="Courier New" panose="02070309020205020404" pitchFamily="49" charset="0"/>
                          <a:cs typeface="Courier New" panose="02070309020205020404" pitchFamily="49" charset="0"/>
                        </a:rPr>
                        <a:t>(</a:t>
                      </a:r>
                      <a:r>
                        <a:rPr lang="en-IN" sz="1800" dirty="0" err="1">
                          <a:latin typeface="Courier New" panose="02070309020205020404" pitchFamily="49" charset="0"/>
                          <a:cs typeface="Courier New" panose="02070309020205020404" pitchFamily="49" charset="0"/>
                        </a:rPr>
                        <a:t>ch</a:t>
                      </a:r>
                      <a:r>
                        <a:rPr lang="en-IN" sz="1800" dirty="0">
                          <a:latin typeface="Courier New" panose="02070309020205020404" pitchFamily="49" charset="0"/>
                          <a:cs typeface="Courier New" panose="02070309020205020404" pitchFamily="49" charset="0"/>
                        </a:rPr>
                        <a:t>)</a:t>
                      </a:r>
                    </a:p>
                  </a:txBody>
                  <a:tcPr>
                    <a:lnT w="12700" cap="flat" cmpd="sng" algn="ctr">
                      <a:solidFill>
                        <a:schemeClr val="tx1"/>
                      </a:solidFill>
                      <a:prstDash val="solid"/>
                      <a:round/>
                      <a:headEnd type="none" w="med" len="med"/>
                      <a:tailEnd type="none" w="med" len="med"/>
                    </a:lnT>
                  </a:tcPr>
                </a:tc>
                <a:tc>
                  <a:txBody>
                    <a:bodyPr/>
                    <a:lstStyle/>
                    <a:p>
                      <a:r>
                        <a:rPr lang="en-IN" sz="1800" dirty="0"/>
                        <a:t>Returns true if the specified character is a digit.</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82503382"/>
                  </a:ext>
                </a:extLst>
              </a:tr>
              <a:tr h="485221">
                <a:tc>
                  <a:txBody>
                    <a:bodyPr/>
                    <a:lstStyle/>
                    <a:p>
                      <a:r>
                        <a:rPr lang="en-IN" sz="1800" dirty="0" err="1">
                          <a:latin typeface="Courier New" panose="02070309020205020404" pitchFamily="49" charset="0"/>
                          <a:cs typeface="Courier New" panose="02070309020205020404" pitchFamily="49" charset="0"/>
                        </a:rPr>
                        <a:t>isLetter</a:t>
                      </a:r>
                      <a:r>
                        <a:rPr lang="en-IN" sz="1800" dirty="0">
                          <a:latin typeface="Courier New" panose="02070309020205020404" pitchFamily="49" charset="0"/>
                          <a:cs typeface="Courier New" panose="02070309020205020404" pitchFamily="49" charset="0"/>
                        </a:rPr>
                        <a:t>(</a:t>
                      </a:r>
                      <a:r>
                        <a:rPr lang="en-IN" sz="1800" dirty="0" err="1">
                          <a:latin typeface="Courier New" panose="02070309020205020404" pitchFamily="49" charset="0"/>
                          <a:cs typeface="Courier New" panose="02070309020205020404" pitchFamily="49" charset="0"/>
                        </a:rPr>
                        <a:t>ch</a:t>
                      </a:r>
                      <a:r>
                        <a:rPr lang="en-IN" sz="1800" dirty="0">
                          <a:latin typeface="Courier New" panose="02070309020205020404" pitchFamily="49" charset="0"/>
                          <a:cs typeface="Courier New" panose="02070309020205020404" pitchFamily="49" charset="0"/>
                        </a:rPr>
                        <a:t>)</a:t>
                      </a:r>
                    </a:p>
                  </a:txBody>
                  <a:tcPr/>
                </a:tc>
                <a:tc>
                  <a:txBody>
                    <a:bodyPr/>
                    <a:lstStyle/>
                    <a:p>
                      <a:r>
                        <a:rPr lang="en-IN" sz="1800" dirty="0"/>
                        <a:t>Returns true if the specified character is a letter.</a:t>
                      </a:r>
                    </a:p>
                  </a:txBody>
                  <a:tcPr/>
                </a:tc>
                <a:extLst>
                  <a:ext uri="{0D108BD9-81ED-4DB2-BD59-A6C34878D82A}">
                    <a16:rowId xmlns:a16="http://schemas.microsoft.com/office/drawing/2014/main" val="1037186258"/>
                  </a:ext>
                </a:extLst>
              </a:tr>
              <a:tr h="485221">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isLetterOfDigit</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mn-lt"/>
                          <a:ea typeface="+mn-ea"/>
                          <a:cs typeface="+mn-cs"/>
                          <a:sym typeface="Arial"/>
                        </a:rPr>
                        <a:t>Returns true if the specified character is a letter or digit.</a:t>
                      </a:r>
                      <a:endParaRPr lang="en-IN" sz="1800" dirty="0"/>
                    </a:p>
                  </a:txBody>
                  <a:tcPr/>
                </a:tc>
                <a:extLst>
                  <a:ext uri="{0D108BD9-81ED-4DB2-BD59-A6C34878D82A}">
                    <a16:rowId xmlns:a16="http://schemas.microsoft.com/office/drawing/2014/main" val="3110974987"/>
                  </a:ext>
                </a:extLst>
              </a:tr>
              <a:tr h="485221">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isLowerCase</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mn-lt"/>
                          <a:ea typeface="+mn-ea"/>
                          <a:cs typeface="+mn-cs"/>
                          <a:sym typeface="Arial"/>
                        </a:rPr>
                        <a:t>Returns true if the specified character is a lowercase letter.</a:t>
                      </a:r>
                      <a:endParaRPr lang="en-IN" sz="1800" dirty="0"/>
                    </a:p>
                  </a:txBody>
                  <a:tcPr/>
                </a:tc>
                <a:extLst>
                  <a:ext uri="{0D108BD9-81ED-4DB2-BD59-A6C34878D82A}">
                    <a16:rowId xmlns:a16="http://schemas.microsoft.com/office/drawing/2014/main" val="3163135196"/>
                  </a:ext>
                </a:extLst>
              </a:tr>
              <a:tr h="767919">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isUpperCase</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mn-lt"/>
                          <a:ea typeface="+mn-ea"/>
                          <a:cs typeface="+mn-cs"/>
                          <a:sym typeface="Arial"/>
                        </a:rPr>
                        <a:t>Returns true if the specified character is an uppercase letter.</a:t>
                      </a:r>
                      <a:endParaRPr lang="en-IN" sz="1800" dirty="0"/>
                    </a:p>
                  </a:txBody>
                  <a:tcPr/>
                </a:tc>
                <a:extLst>
                  <a:ext uri="{0D108BD9-81ED-4DB2-BD59-A6C34878D82A}">
                    <a16:rowId xmlns:a16="http://schemas.microsoft.com/office/drawing/2014/main" val="4001962459"/>
                  </a:ext>
                </a:extLst>
              </a:tr>
              <a:tr h="485221">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toLowerCase</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mn-lt"/>
                          <a:ea typeface="+mn-ea"/>
                          <a:cs typeface="+mn-cs"/>
                          <a:sym typeface="Arial"/>
                        </a:rPr>
                        <a:t>Returns the lowercase of the specified character.</a:t>
                      </a:r>
                      <a:endParaRPr lang="en-IN" sz="1800" dirty="0"/>
                    </a:p>
                  </a:txBody>
                  <a:tcPr/>
                </a:tc>
                <a:extLst>
                  <a:ext uri="{0D108BD9-81ED-4DB2-BD59-A6C34878D82A}">
                    <a16:rowId xmlns:a16="http://schemas.microsoft.com/office/drawing/2014/main" val="2730534896"/>
                  </a:ext>
                </a:extLst>
              </a:tr>
              <a:tr h="485221">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toUpperCase</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mn-lt"/>
                          <a:ea typeface="+mn-ea"/>
                          <a:cs typeface="+mn-cs"/>
                          <a:sym typeface="Arial"/>
                        </a:rPr>
                        <a:t>Returns the uppercase of the specified character.</a:t>
                      </a:r>
                      <a:endParaRPr lang="en-IN" sz="1800" dirty="0"/>
                    </a:p>
                  </a:txBody>
                  <a:tcPr/>
                </a:tc>
                <a:extLst>
                  <a:ext uri="{0D108BD9-81ED-4DB2-BD59-A6C34878D82A}">
                    <a16:rowId xmlns:a16="http://schemas.microsoft.com/office/drawing/2014/main" val="1125955046"/>
                  </a:ext>
                </a:extLst>
              </a:tr>
            </a:tbl>
          </a:graphicData>
        </a:graphic>
      </p:graphicFrame>
    </p:spTree>
    <p:extLst>
      <p:ext uri="{BB962C8B-B14F-4D97-AF65-F5344CB8AC3E}">
        <p14:creationId xmlns:p14="http://schemas.microsoft.com/office/powerpoint/2010/main" val="4167814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1C49-BE7D-4189-9782-E5828F9FC2DD}"/>
              </a:ext>
            </a:extLst>
          </p:cNvPr>
          <p:cNvSpPr>
            <a:spLocks noGrp="1"/>
          </p:cNvSpPr>
          <p:nvPr>
            <p:ph type="title"/>
          </p:nvPr>
        </p:nvSpPr>
        <p:spPr/>
        <p:txBody>
          <a:bodyPr/>
          <a:lstStyle/>
          <a:p>
            <a:r>
              <a:rPr lang="en-IN" dirty="0"/>
              <a:t>The String Type</a:t>
            </a:r>
          </a:p>
        </p:txBody>
      </p:sp>
      <p:sp>
        <p:nvSpPr>
          <p:cNvPr id="3" name="Content Placeholder 2">
            <a:extLst>
              <a:ext uri="{FF2B5EF4-FFF2-40B4-BE49-F238E27FC236}">
                <a16:creationId xmlns:a16="http://schemas.microsoft.com/office/drawing/2014/main" id="{CD28E4E3-C1E7-40AB-B345-6E0901258347}"/>
              </a:ext>
            </a:extLst>
          </p:cNvPr>
          <p:cNvSpPr>
            <a:spLocks noGrp="1"/>
          </p:cNvSpPr>
          <p:nvPr>
            <p:ph sz="quarter" idx="13"/>
          </p:nvPr>
        </p:nvSpPr>
        <p:spPr>
          <a:xfrm>
            <a:off x="457199" y="1554920"/>
            <a:ext cx="8454571" cy="4663335"/>
          </a:xfrm>
        </p:spPr>
        <p:txBody>
          <a:bodyPr/>
          <a:lstStyle/>
          <a:p>
            <a:pPr marL="432" indent="0">
              <a:buNone/>
            </a:pPr>
            <a:r>
              <a:rPr lang="en-IN" sz="2200" dirty="0"/>
              <a:t>The char type only represents one character. To represent a string of characters, use the data type called String. For example,</a:t>
            </a:r>
          </a:p>
          <a:p>
            <a:pPr marL="432" indent="0">
              <a:buNone/>
            </a:pPr>
            <a:r>
              <a:rPr lang="en-IN" sz="2200" dirty="0"/>
              <a:t>String message = "Welcome to Java";</a:t>
            </a:r>
          </a:p>
          <a:p>
            <a:pPr marL="432" indent="0">
              <a:buNone/>
            </a:pPr>
            <a:r>
              <a:rPr lang="en-IN" sz="2200" dirty="0"/>
              <a:t>String is actually a predefined class in the Java library just like the System class and Scanner class. The String type is not a primitive type. It is known as a </a:t>
            </a:r>
            <a:r>
              <a:rPr lang="en-IN" sz="2200" b="1" dirty="0"/>
              <a:t>reference type</a:t>
            </a:r>
            <a:r>
              <a:rPr lang="en-IN" sz="2200" dirty="0"/>
              <a:t>. Any Java class can be used as a reference type for a variable. Reference data types will be thoroughly discussed in Chapter 9, “Objects and Classes.” For the time being, you just need to know how to declare a String variable, how to assign a string to the variable, how to concatenate strings, and to perform simple operations for strings.</a:t>
            </a:r>
          </a:p>
        </p:txBody>
      </p:sp>
    </p:spTree>
    <p:extLst>
      <p:ext uri="{BB962C8B-B14F-4D97-AF65-F5344CB8AC3E}">
        <p14:creationId xmlns:p14="http://schemas.microsoft.com/office/powerpoint/2010/main" val="4016957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8AAC-46F2-470D-B5BE-A8CC39783B57}"/>
              </a:ext>
            </a:extLst>
          </p:cNvPr>
          <p:cNvSpPr>
            <a:spLocks noGrp="1"/>
          </p:cNvSpPr>
          <p:nvPr>
            <p:ph type="title"/>
          </p:nvPr>
        </p:nvSpPr>
        <p:spPr/>
        <p:txBody>
          <a:bodyPr/>
          <a:lstStyle/>
          <a:p>
            <a:r>
              <a:rPr lang="en-IN" sz="3200" dirty="0"/>
              <a:t>Simple Methods for String Objects </a:t>
            </a:r>
            <a:r>
              <a:rPr lang="en-IN" sz="2000" b="0" dirty="0"/>
              <a:t>(1 of 2)</a:t>
            </a:r>
            <a:endParaRPr lang="en-IN" b="0" dirty="0"/>
          </a:p>
        </p:txBody>
      </p:sp>
      <p:graphicFrame>
        <p:nvGraphicFramePr>
          <p:cNvPr id="4" name="Table 4">
            <a:extLst>
              <a:ext uri="{FF2B5EF4-FFF2-40B4-BE49-F238E27FC236}">
                <a16:creationId xmlns:a16="http://schemas.microsoft.com/office/drawing/2014/main" id="{B9C0925E-DE20-47DE-B540-90C53805F031}"/>
              </a:ext>
            </a:extLst>
          </p:cNvPr>
          <p:cNvGraphicFramePr>
            <a:graphicFrameLocks noGrp="1"/>
          </p:cNvGraphicFramePr>
          <p:nvPr>
            <p:ph sz="quarter" idx="13"/>
            <p:extLst>
              <p:ext uri="{D42A27DB-BD31-4B8C-83A1-F6EECF244321}">
                <p14:modId xmlns:p14="http://schemas.microsoft.com/office/powerpoint/2010/main" val="767095423"/>
              </p:ext>
            </p:extLst>
          </p:nvPr>
        </p:nvGraphicFramePr>
        <p:xfrm>
          <a:off x="457200" y="1554161"/>
          <a:ext cx="8232774" cy="3700007"/>
        </p:xfrm>
        <a:graphic>
          <a:graphicData uri="http://schemas.openxmlformats.org/drawingml/2006/table">
            <a:tbl>
              <a:tblPr firstRow="1" bandRow="1">
                <a:tableStyleId>{2D5ABB26-0587-4C30-8999-92F81FD0307C}</a:tableStyleId>
              </a:tblPr>
              <a:tblGrid>
                <a:gridCol w="1995714">
                  <a:extLst>
                    <a:ext uri="{9D8B030D-6E8A-4147-A177-3AD203B41FA5}">
                      <a16:colId xmlns:a16="http://schemas.microsoft.com/office/drawing/2014/main" val="2272330749"/>
                    </a:ext>
                  </a:extLst>
                </a:gridCol>
                <a:gridCol w="6237060">
                  <a:extLst>
                    <a:ext uri="{9D8B030D-6E8A-4147-A177-3AD203B41FA5}">
                      <a16:colId xmlns:a16="http://schemas.microsoft.com/office/drawing/2014/main" val="4064226139"/>
                    </a:ext>
                  </a:extLst>
                </a:gridCol>
              </a:tblGrid>
              <a:tr h="460909">
                <a:tc>
                  <a:txBody>
                    <a:bodyPr/>
                    <a:lstStyle/>
                    <a:p>
                      <a:r>
                        <a:rPr lang="en-IN" sz="1800" b="1" dirty="0"/>
                        <a:t>Method</a:t>
                      </a:r>
                    </a:p>
                  </a:txBody>
                  <a:tcPr>
                    <a:lnB w="12700" cap="flat" cmpd="sng" algn="ctr">
                      <a:solidFill>
                        <a:schemeClr val="tx1"/>
                      </a:solidFill>
                      <a:prstDash val="solid"/>
                      <a:round/>
                      <a:headEnd type="none" w="med" len="med"/>
                      <a:tailEnd type="none" w="med" len="med"/>
                    </a:lnB>
                  </a:tcPr>
                </a:tc>
                <a:tc>
                  <a:txBody>
                    <a:bodyPr/>
                    <a:lstStyle/>
                    <a:p>
                      <a:r>
                        <a:rPr lang="en-IN" sz="1800" b="1" dirty="0"/>
                        <a:t>Description</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14167"/>
                  </a:ext>
                </a:extLst>
              </a:tr>
              <a:tr h="460909">
                <a:tc>
                  <a:txBody>
                    <a:bodyPr/>
                    <a:lstStyle/>
                    <a:p>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length()</a:t>
                      </a:r>
                      <a:endParaRPr lang="en-IN" sz="18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tcPr>
                </a:tc>
                <a:tc>
                  <a:txBody>
                    <a:bodyPr/>
                    <a:lstStyle/>
                    <a:p>
                      <a:r>
                        <a:rPr lang="en-US" sz="1800" b="0" i="0" u="none" strike="noStrike" cap="none" dirty="0">
                          <a:solidFill>
                            <a:schemeClr val="tx1"/>
                          </a:solidFill>
                          <a:effectLst/>
                          <a:latin typeface="+mn-lt"/>
                          <a:ea typeface="+mn-ea"/>
                          <a:cs typeface="+mn-cs"/>
                          <a:sym typeface="Arial"/>
                        </a:rPr>
                        <a:t>Returns the number of characters in this string.</a:t>
                      </a:r>
                      <a:endParaRPr lang="en-IN" sz="1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82503382"/>
                  </a:ext>
                </a:extLst>
              </a:tr>
              <a:tr h="460909">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charAt</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(index)</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mn-lt"/>
                          <a:ea typeface="+mn-ea"/>
                          <a:cs typeface="+mn-cs"/>
                          <a:sym typeface="Arial"/>
                        </a:rPr>
                        <a:t>Returns the character at the specified index from this string.</a:t>
                      </a:r>
                      <a:endParaRPr lang="en-IN" sz="1800" dirty="0"/>
                    </a:p>
                  </a:txBody>
                  <a:tcPr/>
                </a:tc>
                <a:extLst>
                  <a:ext uri="{0D108BD9-81ED-4DB2-BD59-A6C34878D82A}">
                    <a16:rowId xmlns:a16="http://schemas.microsoft.com/office/drawing/2014/main" val="1037186258"/>
                  </a:ext>
                </a:extLst>
              </a:tr>
              <a:tr h="697731">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concat</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(s1)</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mn-lt"/>
                          <a:ea typeface="+mn-ea"/>
                          <a:cs typeface="+mn-cs"/>
                          <a:sym typeface="Arial"/>
                        </a:rPr>
                        <a:t>Returns a new string that concatenates this string with string s1.</a:t>
                      </a:r>
                      <a:endParaRPr lang="en-IN" sz="1800" dirty="0"/>
                    </a:p>
                  </a:txBody>
                  <a:tcPr/>
                </a:tc>
                <a:extLst>
                  <a:ext uri="{0D108BD9-81ED-4DB2-BD59-A6C34878D82A}">
                    <a16:rowId xmlns:a16="http://schemas.microsoft.com/office/drawing/2014/main" val="3110974987"/>
                  </a:ext>
                </a:extLst>
              </a:tr>
              <a:tr h="460909">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toUpperCase</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mn-lt"/>
                          <a:ea typeface="+mn-ea"/>
                          <a:cs typeface="+mn-cs"/>
                          <a:sym typeface="Arial"/>
                        </a:rPr>
                        <a:t>Returns a new string with all letters in uppercase.</a:t>
                      </a:r>
                      <a:endParaRPr lang="en-IN" sz="1800" dirty="0"/>
                    </a:p>
                  </a:txBody>
                  <a:tcPr/>
                </a:tc>
                <a:extLst>
                  <a:ext uri="{0D108BD9-81ED-4DB2-BD59-A6C34878D82A}">
                    <a16:rowId xmlns:a16="http://schemas.microsoft.com/office/drawing/2014/main" val="3163135196"/>
                  </a:ext>
                </a:extLst>
              </a:tr>
              <a:tr h="460909">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toLowerCase</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mn-lt"/>
                          <a:ea typeface="+mn-ea"/>
                          <a:cs typeface="+mn-cs"/>
                          <a:sym typeface="Arial"/>
                        </a:rPr>
                        <a:t>Returns a new string with all letters in lowercase.</a:t>
                      </a:r>
                      <a:endParaRPr lang="en-IN" sz="1800" dirty="0"/>
                    </a:p>
                  </a:txBody>
                  <a:tcPr/>
                </a:tc>
                <a:extLst>
                  <a:ext uri="{0D108BD9-81ED-4DB2-BD59-A6C34878D82A}">
                    <a16:rowId xmlns:a16="http://schemas.microsoft.com/office/drawing/2014/main" val="4001962459"/>
                  </a:ext>
                </a:extLst>
              </a:tr>
              <a:tr h="697731">
                <a:tc>
                  <a:txBody>
                    <a:bodyPr/>
                    <a:lstStyle/>
                    <a:p>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trim()</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mn-lt"/>
                          <a:ea typeface="+mn-ea"/>
                          <a:cs typeface="+mn-cs"/>
                          <a:sym typeface="Arial"/>
                        </a:rPr>
                        <a:t>Returns a new string with whitespace characters trimmed on both sides.</a:t>
                      </a:r>
                      <a:endParaRPr lang="en-IN" sz="1800" dirty="0"/>
                    </a:p>
                  </a:txBody>
                  <a:tcPr/>
                </a:tc>
                <a:extLst>
                  <a:ext uri="{0D108BD9-81ED-4DB2-BD59-A6C34878D82A}">
                    <a16:rowId xmlns:a16="http://schemas.microsoft.com/office/drawing/2014/main" val="2730534896"/>
                  </a:ext>
                </a:extLst>
              </a:tr>
            </a:tbl>
          </a:graphicData>
        </a:graphic>
      </p:graphicFrame>
    </p:spTree>
    <p:extLst>
      <p:ext uri="{BB962C8B-B14F-4D97-AF65-F5344CB8AC3E}">
        <p14:creationId xmlns:p14="http://schemas.microsoft.com/office/powerpoint/2010/main" val="2441509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8AAC-46F2-470D-B5BE-A8CC39783B57}"/>
              </a:ext>
            </a:extLst>
          </p:cNvPr>
          <p:cNvSpPr>
            <a:spLocks noGrp="1"/>
          </p:cNvSpPr>
          <p:nvPr>
            <p:ph type="title"/>
          </p:nvPr>
        </p:nvSpPr>
        <p:spPr/>
        <p:txBody>
          <a:bodyPr/>
          <a:lstStyle/>
          <a:p>
            <a:r>
              <a:rPr lang="en-IN" sz="3200" dirty="0"/>
              <a:t>Simple Methods for String Objects </a:t>
            </a:r>
            <a:r>
              <a:rPr lang="en-IN" sz="2000" b="0" dirty="0"/>
              <a:t>(2 of 2)</a:t>
            </a:r>
            <a:endParaRPr lang="en-IN" b="0" dirty="0"/>
          </a:p>
        </p:txBody>
      </p:sp>
      <p:sp>
        <p:nvSpPr>
          <p:cNvPr id="5" name="Content Placeholder 4">
            <a:extLst>
              <a:ext uri="{FF2B5EF4-FFF2-40B4-BE49-F238E27FC236}">
                <a16:creationId xmlns:a16="http://schemas.microsoft.com/office/drawing/2014/main" id="{BC7B318D-EA03-4F74-981D-7D491F4A1964}"/>
              </a:ext>
            </a:extLst>
          </p:cNvPr>
          <p:cNvSpPr>
            <a:spLocks noGrp="1"/>
          </p:cNvSpPr>
          <p:nvPr>
            <p:ph sz="quarter" idx="13"/>
          </p:nvPr>
        </p:nvSpPr>
        <p:spPr/>
        <p:txBody>
          <a:bodyPr/>
          <a:lstStyle/>
          <a:p>
            <a:pPr marL="432" indent="0">
              <a:buNone/>
            </a:pPr>
            <a:r>
              <a:rPr lang="en-IN" dirty="0"/>
              <a:t>Strings are objects in Java. The methods in the preceding table can only be invoked from a specific string instance. For this reason, these methods are called </a:t>
            </a:r>
            <a:r>
              <a:rPr lang="en-IN" b="1" dirty="0"/>
              <a:t>instance methods</a:t>
            </a:r>
            <a:r>
              <a:rPr lang="en-IN" dirty="0"/>
              <a:t>. A non-instance method is called a </a:t>
            </a:r>
            <a:r>
              <a:rPr lang="en-IN" b="1" dirty="0"/>
              <a:t>static method</a:t>
            </a:r>
            <a:r>
              <a:rPr lang="en-IN" dirty="0"/>
              <a:t>. A static method can be invoked without using an object. All the methods defined in the </a:t>
            </a:r>
            <a:r>
              <a:rPr lang="en-IN" b="1" dirty="0"/>
              <a:t>Math</a:t>
            </a:r>
            <a:r>
              <a:rPr lang="en-IN" dirty="0"/>
              <a:t> class are static methods. They are not tied to a specific object instance. The syntax to invoke an instance method is</a:t>
            </a:r>
          </a:p>
          <a:p>
            <a:pPr marL="432" indent="0">
              <a:buNone/>
            </a:pPr>
            <a:r>
              <a:rPr lang="en-IN" b="1" dirty="0" err="1"/>
              <a:t>referenceVariable.methodName</a:t>
            </a:r>
            <a:r>
              <a:rPr lang="en-IN" b="1" dirty="0"/>
              <a:t>(arguments)</a:t>
            </a:r>
            <a:r>
              <a:rPr lang="en-IN" dirty="0"/>
              <a:t>.</a:t>
            </a:r>
          </a:p>
        </p:txBody>
      </p:sp>
    </p:spTree>
    <p:extLst>
      <p:ext uri="{BB962C8B-B14F-4D97-AF65-F5344CB8AC3E}">
        <p14:creationId xmlns:p14="http://schemas.microsoft.com/office/powerpoint/2010/main" val="1897332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49C2-4EDB-4993-88AF-012D83680087}"/>
              </a:ext>
            </a:extLst>
          </p:cNvPr>
          <p:cNvSpPr>
            <a:spLocks noGrp="1"/>
          </p:cNvSpPr>
          <p:nvPr>
            <p:ph type="title"/>
          </p:nvPr>
        </p:nvSpPr>
        <p:spPr/>
        <p:txBody>
          <a:bodyPr/>
          <a:lstStyle/>
          <a:p>
            <a:r>
              <a:rPr lang="en-IN" dirty="0"/>
              <a:t>Getting String Length</a:t>
            </a:r>
          </a:p>
        </p:txBody>
      </p:sp>
      <p:sp>
        <p:nvSpPr>
          <p:cNvPr id="3" name="Content Placeholder 2">
            <a:extLst>
              <a:ext uri="{FF2B5EF4-FFF2-40B4-BE49-F238E27FC236}">
                <a16:creationId xmlns:a16="http://schemas.microsoft.com/office/drawing/2014/main" id="{257F5D6B-1526-4F8E-A213-94373E9D6E68}"/>
              </a:ext>
            </a:extLst>
          </p:cNvPr>
          <p:cNvSpPr>
            <a:spLocks noGrp="1"/>
          </p:cNvSpPr>
          <p:nvPr>
            <p:ph sz="quarter" idx="13"/>
          </p:nvPr>
        </p:nvSpPr>
        <p:spPr/>
        <p:txBody>
          <a:bodyPr/>
          <a:lstStyle/>
          <a:p>
            <a:pPr marL="432" indent="0">
              <a:buNone/>
            </a:pPr>
            <a:r>
              <a:rPr lang="en-IN" dirty="0"/>
              <a:t>String message = </a:t>
            </a:r>
            <a:r>
              <a:rPr lang="en-IN" b="1" dirty="0"/>
              <a:t>"Welcome to Java"</a:t>
            </a:r>
            <a:r>
              <a:rPr lang="en-IN" dirty="0"/>
              <a:t>;</a:t>
            </a:r>
          </a:p>
          <a:p>
            <a:pPr marL="432" indent="0">
              <a:buNone/>
            </a:pPr>
            <a:r>
              <a:rPr lang="en-IN" dirty="0" err="1"/>
              <a:t>System.out.println</a:t>
            </a:r>
            <a:r>
              <a:rPr lang="en-IN" dirty="0"/>
              <a:t>(</a:t>
            </a:r>
            <a:r>
              <a:rPr lang="en-IN" b="1" dirty="0"/>
              <a:t>"The length of "</a:t>
            </a:r>
            <a:r>
              <a:rPr lang="en-IN" dirty="0"/>
              <a:t> + message + </a:t>
            </a:r>
            <a:r>
              <a:rPr lang="en-IN" b="1" dirty="0"/>
              <a:t>" is "</a:t>
            </a:r>
            <a:endParaRPr lang="en-IN" dirty="0"/>
          </a:p>
          <a:p>
            <a:pPr marL="432" indent="0">
              <a:buNone/>
            </a:pPr>
            <a:r>
              <a:rPr lang="en-IN" dirty="0"/>
              <a:t> + </a:t>
            </a:r>
            <a:r>
              <a:rPr lang="en-IN" dirty="0" err="1"/>
              <a:t>message.length</a:t>
            </a:r>
            <a:r>
              <a:rPr lang="en-IN" dirty="0"/>
              <a:t>());</a:t>
            </a:r>
          </a:p>
        </p:txBody>
      </p:sp>
    </p:spTree>
    <p:extLst>
      <p:ext uri="{BB962C8B-B14F-4D97-AF65-F5344CB8AC3E}">
        <p14:creationId xmlns:p14="http://schemas.microsoft.com/office/powerpoint/2010/main" val="183229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01F28-D9E3-4EC9-9A51-ED234522C46F}"/>
              </a:ext>
            </a:extLst>
          </p:cNvPr>
          <p:cNvSpPr>
            <a:spLocks noGrp="1"/>
          </p:cNvSpPr>
          <p:nvPr>
            <p:ph type="title"/>
          </p:nvPr>
        </p:nvSpPr>
        <p:spPr/>
        <p:txBody>
          <a:bodyPr/>
          <a:lstStyle/>
          <a:p>
            <a:r>
              <a:rPr lang="en-IN" dirty="0"/>
              <a:t>Getting Characters from a String</a:t>
            </a:r>
          </a:p>
        </p:txBody>
      </p:sp>
      <p:pic>
        <p:nvPicPr>
          <p:cNvPr id="5" name="Content Placeholder 4" descr="An illustration shows how to get characters from a string.  For long description in Notes pane, press F6.">
            <a:extLst>
              <a:ext uri="{FF2B5EF4-FFF2-40B4-BE49-F238E27FC236}">
                <a16:creationId xmlns:a16="http://schemas.microsoft.com/office/drawing/2014/main" id="{D1A7C0A8-C6CF-4732-A667-53DD54A2AC8C}"/>
              </a:ext>
            </a:extLst>
          </p:cNvPr>
          <p:cNvPicPr>
            <a:picLocks noGrp="1" noChangeAspect="1"/>
          </p:cNvPicPr>
          <p:nvPr>
            <p:ph sz="quarter" idx="13"/>
          </p:nvPr>
        </p:nvPicPr>
        <p:blipFill>
          <a:blip r:embed="rId3"/>
          <a:stretch>
            <a:fillRect/>
          </a:stretch>
        </p:blipFill>
        <p:spPr>
          <a:xfrm>
            <a:off x="457200" y="1776856"/>
            <a:ext cx="8229600" cy="1826325"/>
          </a:xfrm>
          <a:prstGeom prst="rect">
            <a:avLst/>
          </a:prstGeom>
        </p:spPr>
      </p:pic>
      <p:sp>
        <p:nvSpPr>
          <p:cNvPr id="4" name="Content Placeholder 3">
            <a:extLst>
              <a:ext uri="{FF2B5EF4-FFF2-40B4-BE49-F238E27FC236}">
                <a16:creationId xmlns:a16="http://schemas.microsoft.com/office/drawing/2014/main" id="{6447992A-C817-4E06-A9BD-132CBC864146}"/>
              </a:ext>
            </a:extLst>
          </p:cNvPr>
          <p:cNvSpPr>
            <a:spLocks noGrp="1"/>
          </p:cNvSpPr>
          <p:nvPr>
            <p:ph sz="quarter" idx="14"/>
          </p:nvPr>
        </p:nvSpPr>
        <p:spPr/>
        <p:txBody>
          <a:bodyPr/>
          <a:lstStyle/>
          <a:p>
            <a:pPr marL="432" indent="0">
              <a:buNone/>
            </a:pPr>
            <a:r>
              <a:rPr lang="en-IN" dirty="0"/>
              <a:t>String message = </a:t>
            </a:r>
            <a:r>
              <a:rPr lang="en-IN" b="1" dirty="0"/>
              <a:t>"Welcome to Java"</a:t>
            </a:r>
            <a:r>
              <a:rPr lang="en-IN" dirty="0"/>
              <a:t>;</a:t>
            </a:r>
          </a:p>
          <a:p>
            <a:pPr marL="432" indent="0">
              <a:buNone/>
            </a:pPr>
            <a:r>
              <a:rPr lang="en-IN" dirty="0" err="1"/>
              <a:t>System.out.println</a:t>
            </a:r>
            <a:r>
              <a:rPr lang="en-IN" dirty="0"/>
              <a:t>(</a:t>
            </a:r>
            <a:r>
              <a:rPr lang="en-IN" b="1" dirty="0"/>
              <a:t>"The first character in message is "</a:t>
            </a:r>
          </a:p>
          <a:p>
            <a:pPr marL="432" indent="0">
              <a:buNone/>
            </a:pPr>
            <a:r>
              <a:rPr lang="en-IN" dirty="0"/>
              <a:t> + </a:t>
            </a:r>
            <a:r>
              <a:rPr lang="en-IN" dirty="0" err="1"/>
              <a:t>message.charAt</a:t>
            </a:r>
            <a:r>
              <a:rPr lang="en-IN" dirty="0"/>
              <a:t>(0));</a:t>
            </a:r>
          </a:p>
        </p:txBody>
      </p:sp>
    </p:spTree>
    <p:extLst>
      <p:ext uri="{BB962C8B-B14F-4D97-AF65-F5344CB8AC3E}">
        <p14:creationId xmlns:p14="http://schemas.microsoft.com/office/powerpoint/2010/main" val="1602574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0703-26C7-4CE7-BEF1-A00838A9D668}"/>
              </a:ext>
            </a:extLst>
          </p:cNvPr>
          <p:cNvSpPr>
            <a:spLocks noGrp="1"/>
          </p:cNvSpPr>
          <p:nvPr>
            <p:ph type="title"/>
          </p:nvPr>
        </p:nvSpPr>
        <p:spPr/>
        <p:txBody>
          <a:bodyPr/>
          <a:lstStyle/>
          <a:p>
            <a:r>
              <a:rPr lang="en-IN" dirty="0"/>
              <a:t>Converting Strings</a:t>
            </a:r>
          </a:p>
        </p:txBody>
      </p:sp>
      <p:sp>
        <p:nvSpPr>
          <p:cNvPr id="3" name="Content Placeholder 2">
            <a:extLst>
              <a:ext uri="{FF2B5EF4-FFF2-40B4-BE49-F238E27FC236}">
                <a16:creationId xmlns:a16="http://schemas.microsoft.com/office/drawing/2014/main" id="{1355DB57-A9B7-4BEC-9B7C-1413EE632264}"/>
              </a:ext>
            </a:extLst>
          </p:cNvPr>
          <p:cNvSpPr>
            <a:spLocks noGrp="1"/>
          </p:cNvSpPr>
          <p:nvPr>
            <p:ph sz="quarter" idx="13"/>
          </p:nvPr>
        </p:nvSpPr>
        <p:spPr/>
        <p:txBody>
          <a:bodyPr/>
          <a:lstStyle/>
          <a:p>
            <a:pPr marL="432" indent="0">
              <a:buNone/>
            </a:pPr>
            <a:r>
              <a:rPr lang="en-IN" dirty="0"/>
              <a:t>"Welcome".</a:t>
            </a:r>
            <a:r>
              <a:rPr lang="en-IN" dirty="0" err="1"/>
              <a:t>toLowerCase</a:t>
            </a:r>
            <a:r>
              <a:rPr lang="en-IN" dirty="0"/>
              <a:t>() returns a new string, welcome.</a:t>
            </a:r>
          </a:p>
          <a:p>
            <a:pPr marL="432" indent="0">
              <a:buNone/>
            </a:pPr>
            <a:r>
              <a:rPr lang="en-IN" dirty="0"/>
              <a:t>"Welcome".</a:t>
            </a:r>
            <a:r>
              <a:rPr lang="en-IN" dirty="0" err="1"/>
              <a:t>toUpperCase</a:t>
            </a:r>
            <a:r>
              <a:rPr lang="en-IN" dirty="0"/>
              <a:t>() returns a new string, WELCOME.</a:t>
            </a:r>
          </a:p>
          <a:p>
            <a:pPr marL="432" indent="0">
              <a:buNone/>
            </a:pPr>
            <a:r>
              <a:rPr lang="en-IN" dirty="0"/>
              <a:t>" Welcome ".trim() returns a new string, Welcome.</a:t>
            </a:r>
          </a:p>
        </p:txBody>
      </p:sp>
    </p:spTree>
    <p:extLst>
      <p:ext uri="{BB962C8B-B14F-4D97-AF65-F5344CB8AC3E}">
        <p14:creationId xmlns:p14="http://schemas.microsoft.com/office/powerpoint/2010/main" val="2150755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BF944-AA93-4894-9D59-43AA76433250}"/>
              </a:ext>
            </a:extLst>
          </p:cNvPr>
          <p:cNvSpPr>
            <a:spLocks noGrp="1"/>
          </p:cNvSpPr>
          <p:nvPr>
            <p:ph type="title"/>
          </p:nvPr>
        </p:nvSpPr>
        <p:spPr/>
        <p:txBody>
          <a:bodyPr/>
          <a:lstStyle/>
          <a:p>
            <a:r>
              <a:rPr lang="en-IN" dirty="0"/>
              <a:t>String Concatenation</a:t>
            </a:r>
          </a:p>
        </p:txBody>
      </p:sp>
      <p:sp>
        <p:nvSpPr>
          <p:cNvPr id="3" name="Content Placeholder 2">
            <a:extLst>
              <a:ext uri="{FF2B5EF4-FFF2-40B4-BE49-F238E27FC236}">
                <a16:creationId xmlns:a16="http://schemas.microsoft.com/office/drawing/2014/main" id="{DCAA3C8A-D308-4026-9881-18FF63BEB726}"/>
              </a:ext>
            </a:extLst>
          </p:cNvPr>
          <p:cNvSpPr>
            <a:spLocks noGrp="1"/>
          </p:cNvSpPr>
          <p:nvPr>
            <p:ph sz="quarter" idx="13"/>
          </p:nvPr>
        </p:nvSpPr>
        <p:spPr>
          <a:xfrm>
            <a:off x="457200" y="1554921"/>
            <a:ext cx="8400473" cy="4531844"/>
          </a:xfrm>
        </p:spPr>
        <p:txBody>
          <a:bodyPr/>
          <a:lstStyle/>
          <a:p>
            <a:pPr marL="432" indent="0">
              <a:spcBef>
                <a:spcPts val="600"/>
              </a:spcBef>
              <a:buNone/>
            </a:pPr>
            <a:r>
              <a:rPr lang="en-IN" dirty="0"/>
              <a:t>String s3 = s1.concat(s2); or String s3 = s1 + s2;</a:t>
            </a:r>
          </a:p>
          <a:p>
            <a:pPr marL="432" indent="0">
              <a:spcBef>
                <a:spcPts val="600"/>
              </a:spcBef>
              <a:buNone/>
            </a:pPr>
            <a:endParaRPr lang="en-IN" dirty="0"/>
          </a:p>
          <a:p>
            <a:pPr marL="432" indent="0">
              <a:spcBef>
                <a:spcPts val="600"/>
              </a:spcBef>
              <a:buNone/>
            </a:pPr>
            <a:r>
              <a:rPr lang="en-IN" dirty="0"/>
              <a:t>// Three strings are concatenated</a:t>
            </a:r>
          </a:p>
          <a:p>
            <a:pPr marL="432" indent="0">
              <a:spcBef>
                <a:spcPts val="600"/>
              </a:spcBef>
              <a:buNone/>
            </a:pPr>
            <a:r>
              <a:rPr lang="en-IN" dirty="0"/>
              <a:t>String message = "Welcome " + "to " + "Java";</a:t>
            </a:r>
          </a:p>
          <a:p>
            <a:pPr marL="432" indent="0">
              <a:spcBef>
                <a:spcPts val="600"/>
              </a:spcBef>
              <a:buNone/>
            </a:pPr>
            <a:endParaRPr lang="en-IN" dirty="0"/>
          </a:p>
          <a:p>
            <a:pPr marL="432" indent="0">
              <a:spcBef>
                <a:spcPts val="600"/>
              </a:spcBef>
              <a:buNone/>
            </a:pPr>
            <a:r>
              <a:rPr lang="en-IN" dirty="0"/>
              <a:t>// String Chapter is concatenated with number 2</a:t>
            </a:r>
          </a:p>
          <a:p>
            <a:pPr marL="432" indent="0">
              <a:spcBef>
                <a:spcPts val="600"/>
              </a:spcBef>
              <a:buNone/>
            </a:pPr>
            <a:r>
              <a:rPr lang="en-IN" dirty="0"/>
              <a:t>String s = "Chapter" + 2; // s becomes Chapter2</a:t>
            </a:r>
          </a:p>
          <a:p>
            <a:pPr marL="432" indent="0">
              <a:spcBef>
                <a:spcPts val="600"/>
              </a:spcBef>
              <a:buNone/>
            </a:pPr>
            <a:endParaRPr lang="en-IN" dirty="0"/>
          </a:p>
          <a:p>
            <a:pPr marL="432" indent="0">
              <a:spcBef>
                <a:spcPts val="600"/>
              </a:spcBef>
              <a:buNone/>
            </a:pPr>
            <a:r>
              <a:rPr lang="en-IN" dirty="0"/>
              <a:t>// String Supplement is concatenated with character B</a:t>
            </a:r>
          </a:p>
          <a:p>
            <a:pPr marL="432" indent="0">
              <a:spcBef>
                <a:spcPts val="600"/>
              </a:spcBef>
              <a:buNone/>
            </a:pPr>
            <a:r>
              <a:rPr lang="en-IN" dirty="0"/>
              <a:t>String s1 = "Supplement" + 'B'; // s1 becomes </a:t>
            </a:r>
            <a:r>
              <a:rPr lang="en-IN" dirty="0" err="1"/>
              <a:t>SupplementB</a:t>
            </a:r>
            <a:endParaRPr lang="en-IN" dirty="0"/>
          </a:p>
        </p:txBody>
      </p:sp>
    </p:spTree>
    <p:extLst>
      <p:ext uri="{BB962C8B-B14F-4D97-AF65-F5344CB8AC3E}">
        <p14:creationId xmlns:p14="http://schemas.microsoft.com/office/powerpoint/2010/main" val="528319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a:t>
            </a:r>
            <a:r>
              <a:rPr lang="en-IN" sz="2000" b="0" dirty="0"/>
              <a:t>(1 of 2)</a:t>
            </a:r>
            <a:endParaRPr lang="en-IN" b="0" dirty="0"/>
          </a:p>
        </p:txBody>
      </p:sp>
      <p:sp>
        <p:nvSpPr>
          <p:cNvPr id="3" name="Content Placeholder 2"/>
          <p:cNvSpPr>
            <a:spLocks noGrp="1"/>
          </p:cNvSpPr>
          <p:nvPr>
            <p:ph sz="quarter" idx="13"/>
          </p:nvPr>
        </p:nvSpPr>
        <p:spPr>
          <a:xfrm>
            <a:off x="457200" y="1554920"/>
            <a:ext cx="8232775" cy="4787823"/>
          </a:xfrm>
        </p:spPr>
        <p:txBody>
          <a:bodyPr/>
          <a:lstStyle/>
          <a:p>
            <a:pPr marL="432" indent="0">
              <a:spcBef>
                <a:spcPts val="600"/>
              </a:spcBef>
              <a:buNone/>
            </a:pPr>
            <a:r>
              <a:rPr lang="en-IN" sz="1800" b="1" dirty="0">
                <a:solidFill>
                  <a:srgbClr val="007FA3"/>
                </a:solidFill>
              </a:rPr>
              <a:t>4.1</a:t>
            </a:r>
            <a:r>
              <a:rPr lang="en-IN" sz="1800" dirty="0"/>
              <a:t> To solve mathematics problems by using the methods in the </a:t>
            </a:r>
            <a:r>
              <a:rPr lang="en-IN" sz="1800" b="1" dirty="0"/>
              <a:t>Math</a:t>
            </a:r>
            <a:r>
              <a:rPr lang="en-IN" sz="1800" dirty="0"/>
              <a:t> class (§4.2).</a:t>
            </a:r>
          </a:p>
          <a:p>
            <a:pPr marL="432" indent="0">
              <a:spcBef>
                <a:spcPts val="600"/>
              </a:spcBef>
              <a:buNone/>
            </a:pPr>
            <a:r>
              <a:rPr lang="en-IN" sz="1800" b="1" dirty="0">
                <a:solidFill>
                  <a:srgbClr val="007FA3"/>
                </a:solidFill>
              </a:rPr>
              <a:t>4.2</a:t>
            </a:r>
            <a:r>
              <a:rPr lang="en-IN" sz="1800" dirty="0"/>
              <a:t> To represent characters using the </a:t>
            </a:r>
            <a:r>
              <a:rPr lang="en-IN" sz="1800" b="1" dirty="0"/>
              <a:t>char</a:t>
            </a:r>
            <a:r>
              <a:rPr lang="en-IN" sz="1800" dirty="0"/>
              <a:t> type (§4.3).</a:t>
            </a:r>
          </a:p>
          <a:p>
            <a:pPr marL="432" indent="0">
              <a:spcBef>
                <a:spcPts val="600"/>
              </a:spcBef>
              <a:buNone/>
            </a:pPr>
            <a:r>
              <a:rPr lang="en-IN" sz="1800" b="1" dirty="0">
                <a:solidFill>
                  <a:srgbClr val="007FA3"/>
                </a:solidFill>
              </a:rPr>
              <a:t>4.3</a:t>
            </a:r>
            <a:r>
              <a:rPr lang="en-IN" sz="1800" dirty="0"/>
              <a:t> To encode characters using A</a:t>
            </a:r>
            <a:r>
              <a:rPr lang="en-IN" sz="100" dirty="0"/>
              <a:t> </a:t>
            </a:r>
            <a:r>
              <a:rPr lang="en-IN" sz="1800" dirty="0"/>
              <a:t>S</a:t>
            </a:r>
            <a:r>
              <a:rPr lang="en-IN" sz="100" dirty="0"/>
              <a:t> </a:t>
            </a:r>
            <a:r>
              <a:rPr lang="en-IN" sz="1800" dirty="0"/>
              <a:t>C</a:t>
            </a:r>
            <a:r>
              <a:rPr lang="en-IN" sz="100" dirty="0"/>
              <a:t> </a:t>
            </a:r>
            <a:r>
              <a:rPr lang="en-IN" sz="1800" dirty="0"/>
              <a:t>I</a:t>
            </a:r>
            <a:r>
              <a:rPr lang="en-IN" sz="100" dirty="0"/>
              <a:t> </a:t>
            </a:r>
            <a:r>
              <a:rPr lang="en-IN" sz="1800" dirty="0" err="1"/>
              <a:t>I</a:t>
            </a:r>
            <a:r>
              <a:rPr lang="en-IN" sz="1800" dirty="0"/>
              <a:t> and Unicode (§4.3.1).</a:t>
            </a:r>
          </a:p>
          <a:p>
            <a:pPr marL="432" indent="0">
              <a:spcBef>
                <a:spcPts val="600"/>
              </a:spcBef>
              <a:buNone/>
            </a:pPr>
            <a:r>
              <a:rPr lang="en-IN" sz="1800" b="1" dirty="0">
                <a:solidFill>
                  <a:srgbClr val="007FA3"/>
                </a:solidFill>
              </a:rPr>
              <a:t>4.4</a:t>
            </a:r>
            <a:r>
              <a:rPr lang="en-IN" sz="1800" dirty="0"/>
              <a:t> To represent special characters using the escape sequences (§4.4.2).</a:t>
            </a:r>
          </a:p>
          <a:p>
            <a:pPr marL="432" indent="0">
              <a:spcBef>
                <a:spcPts val="600"/>
              </a:spcBef>
              <a:buNone/>
            </a:pPr>
            <a:r>
              <a:rPr lang="en-IN" sz="1800" b="1" dirty="0">
                <a:solidFill>
                  <a:srgbClr val="007FA3"/>
                </a:solidFill>
              </a:rPr>
              <a:t>4.5</a:t>
            </a:r>
            <a:r>
              <a:rPr lang="en-IN" sz="1800" dirty="0"/>
              <a:t> To cast a numeric value to a character and cast a character to an integer (§4.3.3).</a:t>
            </a:r>
          </a:p>
          <a:p>
            <a:pPr marL="432" indent="0">
              <a:spcBef>
                <a:spcPts val="600"/>
              </a:spcBef>
              <a:buNone/>
            </a:pPr>
            <a:r>
              <a:rPr lang="en-IN" sz="1800" b="1" dirty="0">
                <a:solidFill>
                  <a:srgbClr val="007FA3"/>
                </a:solidFill>
              </a:rPr>
              <a:t>4.6</a:t>
            </a:r>
            <a:r>
              <a:rPr lang="en-IN" sz="1800" dirty="0"/>
              <a:t> To compare and test characters using the static methods in the </a:t>
            </a:r>
            <a:r>
              <a:rPr lang="en-IN" sz="1800" b="1" dirty="0"/>
              <a:t>Character</a:t>
            </a:r>
            <a:r>
              <a:rPr lang="en-IN" sz="1800" dirty="0"/>
              <a:t> class (§4.3.4).</a:t>
            </a:r>
          </a:p>
          <a:p>
            <a:pPr marL="432" indent="0">
              <a:spcBef>
                <a:spcPts val="600"/>
              </a:spcBef>
              <a:buNone/>
            </a:pPr>
            <a:r>
              <a:rPr lang="en-IN" sz="1800" b="1" dirty="0">
                <a:solidFill>
                  <a:srgbClr val="007FA3"/>
                </a:solidFill>
              </a:rPr>
              <a:t>4.7</a:t>
            </a:r>
            <a:r>
              <a:rPr lang="en-IN" sz="1800" dirty="0"/>
              <a:t> To introduce objects and instance methods (§4.4).</a:t>
            </a:r>
          </a:p>
          <a:p>
            <a:pPr marL="432" indent="0">
              <a:spcBef>
                <a:spcPts val="600"/>
              </a:spcBef>
              <a:buNone/>
            </a:pPr>
            <a:r>
              <a:rPr lang="en-IN" sz="1800" b="1" dirty="0">
                <a:solidFill>
                  <a:srgbClr val="007FA3"/>
                </a:solidFill>
              </a:rPr>
              <a:t>4.8</a:t>
            </a:r>
            <a:r>
              <a:rPr lang="en-IN" sz="1800" dirty="0"/>
              <a:t> To represent strings using the </a:t>
            </a:r>
            <a:r>
              <a:rPr lang="en-IN" sz="1800" b="1" dirty="0"/>
              <a:t>String</a:t>
            </a:r>
            <a:r>
              <a:rPr lang="en-IN" sz="1800" dirty="0"/>
              <a:t> objects (§4.4).</a:t>
            </a:r>
          </a:p>
          <a:p>
            <a:pPr marL="432" indent="0">
              <a:spcBef>
                <a:spcPts val="600"/>
              </a:spcBef>
              <a:buNone/>
            </a:pPr>
            <a:r>
              <a:rPr lang="en-IN" sz="1800" b="1" dirty="0">
                <a:solidFill>
                  <a:srgbClr val="007FA3"/>
                </a:solidFill>
              </a:rPr>
              <a:t>4.9</a:t>
            </a:r>
            <a:r>
              <a:rPr lang="en-IN" sz="1800" dirty="0"/>
              <a:t> To return the string length using the </a:t>
            </a:r>
            <a:r>
              <a:rPr lang="en-IN" sz="1800" b="1" dirty="0"/>
              <a:t>length() </a:t>
            </a:r>
            <a:r>
              <a:rPr lang="en-IN" sz="1800" dirty="0"/>
              <a:t>method (§4.4.1).</a:t>
            </a:r>
          </a:p>
          <a:p>
            <a:pPr marL="432" indent="0">
              <a:spcBef>
                <a:spcPts val="600"/>
              </a:spcBef>
              <a:buNone/>
            </a:pPr>
            <a:r>
              <a:rPr lang="en-IN" sz="1800" b="1" dirty="0">
                <a:solidFill>
                  <a:srgbClr val="007FA3"/>
                </a:solidFill>
              </a:rPr>
              <a:t>4.10</a:t>
            </a:r>
            <a:r>
              <a:rPr lang="en-IN" sz="1800" dirty="0"/>
              <a:t> To return a character in the string using the </a:t>
            </a:r>
            <a:r>
              <a:rPr lang="en-IN" sz="1800" b="1" dirty="0" err="1"/>
              <a:t>charAt</a:t>
            </a:r>
            <a:r>
              <a:rPr lang="en-IN" sz="1800" b="1" dirty="0"/>
              <a:t>(</a:t>
            </a:r>
            <a:r>
              <a:rPr lang="en-IN" sz="1800" b="1" dirty="0" err="1"/>
              <a:t>i</a:t>
            </a:r>
            <a:r>
              <a:rPr lang="en-IN" sz="1800" b="1" dirty="0"/>
              <a:t>) </a:t>
            </a:r>
            <a:r>
              <a:rPr lang="en-IN" sz="1800" dirty="0"/>
              <a:t>method (§4.4.2).</a:t>
            </a:r>
          </a:p>
          <a:p>
            <a:pPr marL="432" indent="0">
              <a:spcBef>
                <a:spcPts val="600"/>
              </a:spcBef>
              <a:buNone/>
            </a:pPr>
            <a:r>
              <a:rPr lang="en-IN" sz="1800" b="1" dirty="0">
                <a:solidFill>
                  <a:srgbClr val="007FA3"/>
                </a:solidFill>
              </a:rPr>
              <a:t>4.11</a:t>
            </a:r>
            <a:r>
              <a:rPr lang="en-IN" sz="1800" dirty="0"/>
              <a:t> To use the + operator to concatenate strings (§4.4.3).</a:t>
            </a:r>
          </a:p>
        </p:txBody>
      </p:sp>
    </p:spTree>
    <p:extLst>
      <p:ext uri="{BB962C8B-B14F-4D97-AF65-F5344CB8AC3E}">
        <p14:creationId xmlns:p14="http://schemas.microsoft.com/office/powerpoint/2010/main" val="3452098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4E76-A959-4180-B4C2-806C40B5ABA4}"/>
              </a:ext>
            </a:extLst>
          </p:cNvPr>
          <p:cNvSpPr>
            <a:spLocks noGrp="1"/>
          </p:cNvSpPr>
          <p:nvPr>
            <p:ph type="title"/>
          </p:nvPr>
        </p:nvSpPr>
        <p:spPr/>
        <p:txBody>
          <a:bodyPr/>
          <a:lstStyle/>
          <a:p>
            <a:r>
              <a:rPr lang="en-IN" dirty="0"/>
              <a:t>Reading a String From the Console</a:t>
            </a:r>
          </a:p>
        </p:txBody>
      </p:sp>
      <p:sp>
        <p:nvSpPr>
          <p:cNvPr id="3" name="Content Placeholder 2">
            <a:extLst>
              <a:ext uri="{FF2B5EF4-FFF2-40B4-BE49-F238E27FC236}">
                <a16:creationId xmlns:a16="http://schemas.microsoft.com/office/drawing/2014/main" id="{06DD4E02-1706-423F-8E37-B37BF0988A84}"/>
              </a:ext>
            </a:extLst>
          </p:cNvPr>
          <p:cNvSpPr>
            <a:spLocks noGrp="1"/>
          </p:cNvSpPr>
          <p:nvPr>
            <p:ph sz="quarter" idx="13"/>
          </p:nvPr>
        </p:nvSpPr>
        <p:spPr>
          <a:xfrm>
            <a:off x="457200" y="1554920"/>
            <a:ext cx="8232775" cy="4816851"/>
          </a:xfrm>
        </p:spPr>
        <p:txBody>
          <a:bodyPr/>
          <a:lstStyle/>
          <a:p>
            <a:pPr marL="432" indent="0">
              <a:buNone/>
            </a:pPr>
            <a:r>
              <a:rPr lang="en-IN" dirty="0"/>
              <a:t>Scanner input = </a:t>
            </a:r>
            <a:r>
              <a:rPr lang="en-IN" b="1" dirty="0"/>
              <a:t>new</a:t>
            </a:r>
            <a:r>
              <a:rPr lang="en-IN" dirty="0"/>
              <a:t> Scanner(System.in);</a:t>
            </a:r>
          </a:p>
          <a:p>
            <a:pPr marL="432" indent="0">
              <a:buNone/>
            </a:pPr>
            <a:r>
              <a:rPr lang="en-IN" dirty="0" err="1"/>
              <a:t>System.out.print</a:t>
            </a:r>
            <a:r>
              <a:rPr lang="en-IN" b="1" dirty="0"/>
              <a:t>("Enter three words separated by spaces: "</a:t>
            </a:r>
            <a:r>
              <a:rPr lang="en-IN" dirty="0"/>
              <a:t>);</a:t>
            </a:r>
          </a:p>
          <a:p>
            <a:pPr marL="432" indent="0">
              <a:buNone/>
            </a:pPr>
            <a:r>
              <a:rPr lang="en-IN" dirty="0"/>
              <a:t>String s1 = </a:t>
            </a:r>
            <a:r>
              <a:rPr lang="en-IN" dirty="0" err="1"/>
              <a:t>input.next</a:t>
            </a:r>
            <a:r>
              <a:rPr lang="en-IN" dirty="0"/>
              <a:t>();</a:t>
            </a:r>
          </a:p>
          <a:p>
            <a:pPr marL="432" indent="0">
              <a:buNone/>
            </a:pPr>
            <a:r>
              <a:rPr lang="en-IN" dirty="0"/>
              <a:t>String s2 = </a:t>
            </a:r>
            <a:r>
              <a:rPr lang="en-IN" dirty="0" err="1"/>
              <a:t>input.next</a:t>
            </a:r>
            <a:r>
              <a:rPr lang="en-IN" dirty="0"/>
              <a:t>();</a:t>
            </a:r>
          </a:p>
          <a:p>
            <a:pPr marL="432" indent="0">
              <a:buNone/>
            </a:pPr>
            <a:r>
              <a:rPr lang="en-IN" dirty="0"/>
              <a:t>String s3 = </a:t>
            </a:r>
            <a:r>
              <a:rPr lang="en-IN" dirty="0" err="1"/>
              <a:t>input.next</a:t>
            </a:r>
            <a:r>
              <a:rPr lang="en-IN" dirty="0"/>
              <a:t>();</a:t>
            </a:r>
          </a:p>
          <a:p>
            <a:pPr marL="432" indent="0">
              <a:buNone/>
            </a:pPr>
            <a:r>
              <a:rPr lang="en-IN" dirty="0" err="1"/>
              <a:t>System.out.println</a:t>
            </a:r>
            <a:r>
              <a:rPr lang="en-IN" b="1" dirty="0"/>
              <a:t>("s1 is " </a:t>
            </a:r>
            <a:r>
              <a:rPr lang="en-IN" dirty="0"/>
              <a:t>+ s1);</a:t>
            </a:r>
          </a:p>
          <a:p>
            <a:pPr marL="432" indent="0">
              <a:buNone/>
            </a:pPr>
            <a:r>
              <a:rPr lang="en-IN" dirty="0" err="1"/>
              <a:t>System.out.println</a:t>
            </a:r>
            <a:r>
              <a:rPr lang="en-IN" dirty="0"/>
              <a:t>(</a:t>
            </a:r>
            <a:r>
              <a:rPr lang="en-IN" b="1" dirty="0"/>
              <a:t>"s2 is " </a:t>
            </a:r>
            <a:r>
              <a:rPr lang="en-IN" dirty="0"/>
              <a:t>+ s2);</a:t>
            </a:r>
          </a:p>
          <a:p>
            <a:pPr marL="432" indent="0">
              <a:buNone/>
            </a:pPr>
            <a:r>
              <a:rPr lang="en-IN" dirty="0" err="1"/>
              <a:t>System.out.println</a:t>
            </a:r>
            <a:r>
              <a:rPr lang="en-IN" dirty="0"/>
              <a:t>(</a:t>
            </a:r>
            <a:r>
              <a:rPr lang="en-IN" b="1" dirty="0"/>
              <a:t>"s3 is "</a:t>
            </a:r>
            <a:r>
              <a:rPr lang="en-IN" dirty="0"/>
              <a:t> + s3);</a:t>
            </a:r>
          </a:p>
        </p:txBody>
      </p:sp>
    </p:spTree>
    <p:extLst>
      <p:ext uri="{BB962C8B-B14F-4D97-AF65-F5344CB8AC3E}">
        <p14:creationId xmlns:p14="http://schemas.microsoft.com/office/powerpoint/2010/main" val="3235189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601A-5FD5-4CD0-A4F0-33BBF5848E13}"/>
              </a:ext>
            </a:extLst>
          </p:cNvPr>
          <p:cNvSpPr>
            <a:spLocks noGrp="1"/>
          </p:cNvSpPr>
          <p:nvPr>
            <p:ph type="title"/>
          </p:nvPr>
        </p:nvSpPr>
        <p:spPr>
          <a:xfrm>
            <a:off x="457199" y="215371"/>
            <a:ext cx="8333509" cy="1097279"/>
          </a:xfrm>
        </p:spPr>
        <p:txBody>
          <a:bodyPr/>
          <a:lstStyle/>
          <a:p>
            <a:r>
              <a:rPr lang="en-IN" sz="3400" dirty="0"/>
              <a:t>Reading a Character From the Console</a:t>
            </a:r>
          </a:p>
        </p:txBody>
      </p:sp>
      <p:sp>
        <p:nvSpPr>
          <p:cNvPr id="3" name="Content Placeholder 2">
            <a:extLst>
              <a:ext uri="{FF2B5EF4-FFF2-40B4-BE49-F238E27FC236}">
                <a16:creationId xmlns:a16="http://schemas.microsoft.com/office/drawing/2014/main" id="{4DC63AA5-504E-45BF-9D17-39BAA6D16469}"/>
              </a:ext>
            </a:extLst>
          </p:cNvPr>
          <p:cNvSpPr>
            <a:spLocks noGrp="1"/>
          </p:cNvSpPr>
          <p:nvPr>
            <p:ph sz="quarter" idx="13"/>
          </p:nvPr>
        </p:nvSpPr>
        <p:spPr/>
        <p:txBody>
          <a:bodyPr/>
          <a:lstStyle/>
          <a:p>
            <a:pPr marL="432" indent="0">
              <a:buNone/>
            </a:pPr>
            <a:r>
              <a:rPr lang="en-IN" dirty="0"/>
              <a:t>Scanner input = </a:t>
            </a:r>
            <a:r>
              <a:rPr lang="en-IN" b="1" dirty="0"/>
              <a:t>new</a:t>
            </a:r>
            <a:r>
              <a:rPr lang="en-IN" dirty="0"/>
              <a:t> Scanner(System.in);</a:t>
            </a:r>
          </a:p>
          <a:p>
            <a:pPr marL="432" indent="0">
              <a:buNone/>
            </a:pPr>
            <a:r>
              <a:rPr lang="en-IN" dirty="0" err="1"/>
              <a:t>System.out.print</a:t>
            </a:r>
            <a:r>
              <a:rPr lang="en-IN" dirty="0"/>
              <a:t>(</a:t>
            </a:r>
            <a:r>
              <a:rPr lang="en-IN" b="1" dirty="0"/>
              <a:t>"Enter a character: "</a:t>
            </a:r>
            <a:r>
              <a:rPr lang="en-IN" dirty="0"/>
              <a:t>);</a:t>
            </a:r>
          </a:p>
          <a:p>
            <a:pPr marL="432" indent="0">
              <a:buNone/>
            </a:pPr>
            <a:r>
              <a:rPr lang="en-IN" dirty="0"/>
              <a:t>String s = </a:t>
            </a:r>
            <a:r>
              <a:rPr lang="en-IN" dirty="0" err="1"/>
              <a:t>input.nextLine</a:t>
            </a:r>
            <a:r>
              <a:rPr lang="en-IN" dirty="0"/>
              <a:t>();</a:t>
            </a:r>
          </a:p>
          <a:p>
            <a:pPr marL="432" indent="0">
              <a:buNone/>
            </a:pPr>
            <a:r>
              <a:rPr lang="en-IN" b="1" dirty="0"/>
              <a:t>char</a:t>
            </a:r>
            <a:r>
              <a:rPr lang="en-IN" dirty="0"/>
              <a:t> </a:t>
            </a:r>
            <a:r>
              <a:rPr lang="en-IN" dirty="0" err="1"/>
              <a:t>ch</a:t>
            </a:r>
            <a:r>
              <a:rPr lang="en-IN" dirty="0"/>
              <a:t> = </a:t>
            </a:r>
            <a:r>
              <a:rPr lang="en-IN" dirty="0" err="1"/>
              <a:t>s.charAt</a:t>
            </a:r>
            <a:r>
              <a:rPr lang="en-IN" dirty="0"/>
              <a:t>(</a:t>
            </a:r>
            <a:r>
              <a:rPr lang="en-IN" b="1" dirty="0"/>
              <a:t>0</a:t>
            </a:r>
            <a:r>
              <a:rPr lang="en-IN" dirty="0"/>
              <a:t>);</a:t>
            </a:r>
          </a:p>
          <a:p>
            <a:pPr marL="432" indent="0">
              <a:buNone/>
            </a:pPr>
            <a:r>
              <a:rPr lang="en-IN" dirty="0" err="1"/>
              <a:t>System.out.println</a:t>
            </a:r>
            <a:r>
              <a:rPr lang="en-IN" dirty="0"/>
              <a:t>(</a:t>
            </a:r>
            <a:r>
              <a:rPr lang="en-IN" b="1" dirty="0"/>
              <a:t>"The character entered is "</a:t>
            </a:r>
            <a:r>
              <a:rPr lang="en-IN" dirty="0"/>
              <a:t> + </a:t>
            </a:r>
            <a:r>
              <a:rPr lang="en-IN" dirty="0" err="1"/>
              <a:t>ch</a:t>
            </a:r>
            <a:r>
              <a:rPr lang="en-IN" dirty="0"/>
              <a:t>);</a:t>
            </a:r>
          </a:p>
        </p:txBody>
      </p:sp>
    </p:spTree>
    <p:extLst>
      <p:ext uri="{BB962C8B-B14F-4D97-AF65-F5344CB8AC3E}">
        <p14:creationId xmlns:p14="http://schemas.microsoft.com/office/powerpoint/2010/main" val="345519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9CB3-9E56-4632-968A-99E52DB762EA}"/>
              </a:ext>
            </a:extLst>
          </p:cNvPr>
          <p:cNvSpPr>
            <a:spLocks noGrp="1"/>
          </p:cNvSpPr>
          <p:nvPr>
            <p:ph type="title"/>
          </p:nvPr>
        </p:nvSpPr>
        <p:spPr/>
        <p:txBody>
          <a:bodyPr/>
          <a:lstStyle/>
          <a:p>
            <a:r>
              <a:rPr lang="en-IN" dirty="0"/>
              <a:t>Comparing Strings</a:t>
            </a:r>
          </a:p>
        </p:txBody>
      </p:sp>
      <p:graphicFrame>
        <p:nvGraphicFramePr>
          <p:cNvPr id="16" name="Table 16">
            <a:extLst>
              <a:ext uri="{FF2B5EF4-FFF2-40B4-BE49-F238E27FC236}">
                <a16:creationId xmlns:a16="http://schemas.microsoft.com/office/drawing/2014/main" id="{181E048B-6926-4353-B936-64B1FF6267E9}"/>
              </a:ext>
            </a:extLst>
          </p:cNvPr>
          <p:cNvGraphicFramePr>
            <a:graphicFrameLocks noGrp="1"/>
          </p:cNvGraphicFramePr>
          <p:nvPr>
            <p:ph sz="quarter" idx="13"/>
            <p:extLst>
              <p:ext uri="{D42A27DB-BD31-4B8C-83A1-F6EECF244321}">
                <p14:modId xmlns:p14="http://schemas.microsoft.com/office/powerpoint/2010/main" val="2845871826"/>
              </p:ext>
            </p:extLst>
          </p:nvPr>
        </p:nvGraphicFramePr>
        <p:xfrm>
          <a:off x="457200" y="1552575"/>
          <a:ext cx="8229600" cy="4216400"/>
        </p:xfrm>
        <a:graphic>
          <a:graphicData uri="http://schemas.openxmlformats.org/drawingml/2006/table">
            <a:tbl>
              <a:tblPr firstRow="1" bandRow="1">
                <a:tableStyleId>{2D5ABB26-0587-4C30-8999-92F81FD0307C}</a:tableStyleId>
              </a:tblPr>
              <a:tblGrid>
                <a:gridCol w="3345543">
                  <a:extLst>
                    <a:ext uri="{9D8B030D-6E8A-4147-A177-3AD203B41FA5}">
                      <a16:colId xmlns:a16="http://schemas.microsoft.com/office/drawing/2014/main" val="675753396"/>
                    </a:ext>
                  </a:extLst>
                </a:gridCol>
                <a:gridCol w="4884057">
                  <a:extLst>
                    <a:ext uri="{9D8B030D-6E8A-4147-A177-3AD203B41FA5}">
                      <a16:colId xmlns:a16="http://schemas.microsoft.com/office/drawing/2014/main" val="3788574339"/>
                    </a:ext>
                  </a:extLst>
                </a:gridCol>
              </a:tblGrid>
              <a:tr h="370840">
                <a:tc>
                  <a:txBody>
                    <a:bodyPr/>
                    <a:lstStyle/>
                    <a:p>
                      <a:r>
                        <a:rPr lang="en-US" sz="1800" b="1" i="0" u="none" strike="noStrike" cap="none" dirty="0">
                          <a:solidFill>
                            <a:schemeClr val="tx1"/>
                          </a:solidFill>
                          <a:effectLst/>
                          <a:latin typeface="Arial (Body)"/>
                          <a:ea typeface="+mn-ea"/>
                          <a:cs typeface="+mn-cs"/>
                          <a:sym typeface="Arial"/>
                        </a:rPr>
                        <a:t>Method</a:t>
                      </a:r>
                      <a:endParaRPr lang="en-IN" sz="1800" b="1" dirty="0">
                        <a:latin typeface="Arial (Body)"/>
                      </a:endParaRPr>
                    </a:p>
                  </a:txBody>
                  <a:tcPr>
                    <a:lnB w="12700" cap="flat" cmpd="sng" algn="ctr">
                      <a:solidFill>
                        <a:schemeClr val="tx1"/>
                      </a:solidFill>
                      <a:prstDash val="solid"/>
                      <a:round/>
                      <a:headEnd type="none" w="med" len="med"/>
                      <a:tailEnd type="none" w="med" len="med"/>
                    </a:lnB>
                  </a:tcPr>
                </a:tc>
                <a:tc>
                  <a:txBody>
                    <a:bodyPr/>
                    <a:lstStyle/>
                    <a:p>
                      <a:r>
                        <a:rPr lang="en-US" sz="1800" b="1" i="0" u="none" strike="noStrike" cap="none" dirty="0">
                          <a:solidFill>
                            <a:schemeClr val="tx1"/>
                          </a:solidFill>
                          <a:effectLst/>
                          <a:latin typeface="Arial (Body)"/>
                          <a:ea typeface="+mn-ea"/>
                          <a:cs typeface="+mn-cs"/>
                          <a:sym typeface="Arial"/>
                        </a:rPr>
                        <a:t>Description</a:t>
                      </a:r>
                      <a:endParaRPr lang="en-IN" sz="1800" b="1" dirty="0">
                        <a:latin typeface="Arial (Body)"/>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857449"/>
                  </a:ext>
                </a:extLst>
              </a:tr>
              <a:tr h="370840">
                <a:tc>
                  <a:txBody>
                    <a:bodyPr/>
                    <a:lstStyle/>
                    <a:p>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equals(s1)</a:t>
                      </a:r>
                      <a:endParaRPr lang="en-IN" sz="18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tcPr>
                </a:tc>
                <a:tc>
                  <a:txBody>
                    <a:bodyPr/>
                    <a:lstStyle/>
                    <a:p>
                      <a:r>
                        <a:rPr lang="en-US" sz="1800" b="0" i="0" u="none" strike="noStrike" cap="none" dirty="0">
                          <a:solidFill>
                            <a:schemeClr val="tx1"/>
                          </a:solidFill>
                          <a:effectLst/>
                          <a:latin typeface="Arial (Body)"/>
                          <a:ea typeface="+mn-ea"/>
                          <a:cs typeface="+mn-cs"/>
                          <a:sym typeface="Arial"/>
                        </a:rPr>
                        <a:t>Returns true if this string is equal to string </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s1</a:t>
                      </a:r>
                      <a:r>
                        <a:rPr lang="en-US" sz="1800" b="0" i="0" u="none" strike="noStrike" cap="none" dirty="0">
                          <a:solidFill>
                            <a:schemeClr val="tx1"/>
                          </a:solidFill>
                          <a:effectLst/>
                          <a:latin typeface="Arial (Body)"/>
                          <a:ea typeface="+mn-ea"/>
                          <a:cs typeface="+mn-cs"/>
                          <a:sym typeface="Arial"/>
                        </a:rPr>
                        <a:t>.</a:t>
                      </a:r>
                      <a:endParaRPr lang="en-IN" sz="1800" dirty="0">
                        <a:latin typeface="Arial (Body)"/>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77444960"/>
                  </a:ext>
                </a:extLst>
              </a:tr>
              <a:tr h="370840">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equalsIgnoreCase</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(s1)</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Arial (Body)"/>
                          <a:ea typeface="+mn-ea"/>
                          <a:cs typeface="+mn-cs"/>
                          <a:sym typeface="Arial"/>
                        </a:rPr>
                        <a:t>Returns true if this string is equal to string </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s1</a:t>
                      </a:r>
                      <a:r>
                        <a:rPr lang="en-US" sz="1800" b="0" i="0" u="none" strike="noStrike" cap="none" dirty="0">
                          <a:solidFill>
                            <a:schemeClr val="tx1"/>
                          </a:solidFill>
                          <a:effectLst/>
                          <a:latin typeface="Arial (Body)"/>
                          <a:ea typeface="+mn-ea"/>
                          <a:cs typeface="+mn-cs"/>
                          <a:sym typeface="Arial"/>
                        </a:rPr>
                        <a:t>; it is case insensitive.</a:t>
                      </a:r>
                      <a:endParaRPr lang="en-IN" sz="1800" dirty="0">
                        <a:latin typeface="Arial (Body)"/>
                      </a:endParaRPr>
                    </a:p>
                  </a:txBody>
                  <a:tcPr/>
                </a:tc>
                <a:extLst>
                  <a:ext uri="{0D108BD9-81ED-4DB2-BD59-A6C34878D82A}">
                    <a16:rowId xmlns:a16="http://schemas.microsoft.com/office/drawing/2014/main" val="1823581117"/>
                  </a:ext>
                </a:extLst>
              </a:tr>
              <a:tr h="370840">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compareTo</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(s1)</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Arial (Body)"/>
                          <a:ea typeface="+mn-ea"/>
                          <a:cs typeface="+mn-cs"/>
                          <a:sym typeface="Arial"/>
                        </a:rPr>
                        <a:t>Returns an integer greater than </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0</a:t>
                      </a:r>
                      <a:r>
                        <a:rPr lang="en-US" sz="1800" b="0" i="0" u="none" strike="noStrike" cap="none" dirty="0">
                          <a:solidFill>
                            <a:schemeClr val="tx1"/>
                          </a:solidFill>
                          <a:effectLst/>
                          <a:latin typeface="Arial (Body)"/>
                          <a:ea typeface="+mn-ea"/>
                          <a:cs typeface="+mn-cs"/>
                          <a:sym typeface="Arial"/>
                        </a:rPr>
                        <a:t>, equal to </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0</a:t>
                      </a:r>
                      <a:r>
                        <a:rPr lang="en-US" sz="1800" b="0" i="0" u="none" strike="noStrike" cap="none" dirty="0">
                          <a:solidFill>
                            <a:schemeClr val="tx1"/>
                          </a:solidFill>
                          <a:effectLst/>
                          <a:latin typeface="Arial (Body)"/>
                          <a:ea typeface="+mn-ea"/>
                          <a:cs typeface="+mn-cs"/>
                          <a:sym typeface="Arial"/>
                        </a:rPr>
                        <a:t>, or less than </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0</a:t>
                      </a:r>
                      <a:r>
                        <a:rPr lang="en-US" sz="1800" b="0" i="0" u="none" strike="noStrike" cap="none" dirty="0">
                          <a:solidFill>
                            <a:schemeClr val="tx1"/>
                          </a:solidFill>
                          <a:effectLst/>
                          <a:latin typeface="Arial (Body)"/>
                          <a:ea typeface="+mn-ea"/>
                          <a:cs typeface="+mn-cs"/>
                          <a:sym typeface="Arial"/>
                        </a:rPr>
                        <a:t> to indicate whether this string is greater than, equal to, or less than </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s1</a:t>
                      </a:r>
                      <a:r>
                        <a:rPr lang="en-US" sz="1800" b="0" i="0" u="none" strike="noStrike" cap="none" dirty="0">
                          <a:solidFill>
                            <a:schemeClr val="tx1"/>
                          </a:solidFill>
                          <a:effectLst/>
                          <a:latin typeface="Arial (Body)"/>
                          <a:ea typeface="+mn-ea"/>
                          <a:cs typeface="+mn-cs"/>
                          <a:sym typeface="Arial"/>
                        </a:rPr>
                        <a:t>.</a:t>
                      </a:r>
                      <a:endParaRPr lang="en-IN" sz="1800" dirty="0">
                        <a:latin typeface="Arial (Body)"/>
                      </a:endParaRPr>
                    </a:p>
                  </a:txBody>
                  <a:tcPr/>
                </a:tc>
                <a:extLst>
                  <a:ext uri="{0D108BD9-81ED-4DB2-BD59-A6C34878D82A}">
                    <a16:rowId xmlns:a16="http://schemas.microsoft.com/office/drawing/2014/main" val="8885582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compareToIgnoreCase</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(s1)</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Arial (Body)"/>
                          <a:ea typeface="+mn-ea"/>
                          <a:cs typeface="+mn-cs"/>
                          <a:sym typeface="Arial"/>
                        </a:rPr>
                        <a:t>Same as </a:t>
                      </a:r>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compareTo</a:t>
                      </a:r>
                      <a:r>
                        <a:rPr lang="en-US" sz="1800" b="0" i="0" u="none" strike="noStrike" cap="none" dirty="0">
                          <a:solidFill>
                            <a:schemeClr val="tx1"/>
                          </a:solidFill>
                          <a:effectLst/>
                          <a:latin typeface="Arial (Body)"/>
                          <a:ea typeface="+mn-ea"/>
                          <a:cs typeface="+mn-cs"/>
                          <a:sym typeface="Arial"/>
                        </a:rPr>
                        <a:t> except that the comparison is case insensitive.</a:t>
                      </a:r>
                      <a:endParaRPr lang="en-IN" sz="1800" dirty="0">
                        <a:latin typeface="Arial (Body)"/>
                      </a:endParaRPr>
                    </a:p>
                  </a:txBody>
                  <a:tcPr/>
                </a:tc>
                <a:extLst>
                  <a:ext uri="{0D108BD9-81ED-4DB2-BD59-A6C34878D82A}">
                    <a16:rowId xmlns:a16="http://schemas.microsoft.com/office/drawing/2014/main" val="996707548"/>
                  </a:ext>
                </a:extLst>
              </a:tr>
              <a:tr h="370840">
                <a:tc>
                  <a:txBody>
                    <a:bodyPr/>
                    <a:lstStyle/>
                    <a:p>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startsWith</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(prefix)</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Arial (Body)"/>
                          <a:ea typeface="+mn-ea"/>
                          <a:cs typeface="+mn-cs"/>
                          <a:sym typeface="Arial"/>
                        </a:rPr>
                        <a:t>Returns true if this string starts with the specified prefix.</a:t>
                      </a:r>
                      <a:endParaRPr lang="en-IN" sz="1800" dirty="0">
                        <a:latin typeface="Arial (Body)"/>
                      </a:endParaRPr>
                    </a:p>
                  </a:txBody>
                  <a:tcPr/>
                </a:tc>
                <a:extLst>
                  <a:ext uri="{0D108BD9-81ED-4DB2-BD59-A6C34878D82A}">
                    <a16:rowId xmlns:a16="http://schemas.microsoft.com/office/drawing/2014/main" val="2155105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endsWith</a:t>
                      </a:r>
                      <a:r>
                        <a:rPr lang="en-US" sz="18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(suffix)</a:t>
                      </a:r>
                      <a:endParaRPr lang="en-IN" sz="1800" dirty="0">
                        <a:latin typeface="Courier New" panose="02070309020205020404" pitchFamily="49" charset="0"/>
                        <a:cs typeface="Courier New" panose="02070309020205020404" pitchFamily="49" charset="0"/>
                      </a:endParaRPr>
                    </a:p>
                  </a:txBody>
                  <a:tcPr/>
                </a:tc>
                <a:tc>
                  <a:txBody>
                    <a:bodyPr/>
                    <a:lstStyle/>
                    <a:p>
                      <a:r>
                        <a:rPr lang="en-US" sz="1800" b="0" i="0" u="none" strike="noStrike" cap="none" dirty="0">
                          <a:solidFill>
                            <a:schemeClr val="tx1"/>
                          </a:solidFill>
                          <a:effectLst/>
                          <a:latin typeface="Arial (Body)"/>
                          <a:ea typeface="+mn-ea"/>
                          <a:cs typeface="+mn-cs"/>
                          <a:sym typeface="Arial"/>
                        </a:rPr>
                        <a:t>Returns true if this string ends with the specified suffix.</a:t>
                      </a:r>
                      <a:endParaRPr lang="en-IN" sz="1800" dirty="0">
                        <a:latin typeface="Arial (Body)"/>
                      </a:endParaRPr>
                    </a:p>
                  </a:txBody>
                  <a:tcPr/>
                </a:tc>
                <a:extLst>
                  <a:ext uri="{0D108BD9-81ED-4DB2-BD59-A6C34878D82A}">
                    <a16:rowId xmlns:a16="http://schemas.microsoft.com/office/drawing/2014/main" val="4027275130"/>
                  </a:ext>
                </a:extLst>
              </a:tr>
            </a:tbl>
          </a:graphicData>
        </a:graphic>
      </p:graphicFrame>
      <p:sp>
        <p:nvSpPr>
          <p:cNvPr id="10" name="Text Placeholder 9">
            <a:extLst>
              <a:ext uri="{FF2B5EF4-FFF2-40B4-BE49-F238E27FC236}">
                <a16:creationId xmlns:a16="http://schemas.microsoft.com/office/drawing/2014/main" id="{C05F1E42-602E-4A0A-851C-0A4A51CDE270}"/>
              </a:ext>
            </a:extLst>
          </p:cNvPr>
          <p:cNvSpPr>
            <a:spLocks noGrp="1"/>
          </p:cNvSpPr>
          <p:nvPr>
            <p:ph type="body" sz="quarter" idx="20"/>
          </p:nvPr>
        </p:nvSpPr>
        <p:spPr>
          <a:xfrm>
            <a:off x="6360885" y="5895975"/>
            <a:ext cx="2325915" cy="492707"/>
          </a:xfrm>
        </p:spPr>
        <p:txBody>
          <a:bodyPr/>
          <a:lstStyle/>
          <a:p>
            <a:pPr marL="432" indent="0" algn="ctr">
              <a:buNone/>
            </a:pPr>
            <a:r>
              <a:rPr lang="en-IN" sz="2200" dirty="0" err="1">
                <a:hlinkClick r:id="rId2" tooltip="https://liveexample.pearsoncmg.com/html/OrderTwoCities.html"/>
              </a:rPr>
              <a:t>OrderTwoCities</a:t>
            </a:r>
            <a:endParaRPr lang="en-IN" sz="2200" dirty="0">
              <a:hlinkClick r:id="rId2" tooltip="https://liveexample.pearsoncmg.com/html/OrderTwoCities.html"/>
            </a:endParaRPr>
          </a:p>
        </p:txBody>
      </p:sp>
    </p:spTree>
    <p:extLst>
      <p:ext uri="{BB962C8B-B14F-4D97-AF65-F5344CB8AC3E}">
        <p14:creationId xmlns:p14="http://schemas.microsoft.com/office/powerpoint/2010/main" val="302846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5E98-F059-4B57-B8D2-C1514FD2AFD9}"/>
              </a:ext>
            </a:extLst>
          </p:cNvPr>
          <p:cNvSpPr>
            <a:spLocks noGrp="1"/>
          </p:cNvSpPr>
          <p:nvPr>
            <p:ph type="title"/>
          </p:nvPr>
        </p:nvSpPr>
        <p:spPr/>
        <p:txBody>
          <a:bodyPr/>
          <a:lstStyle/>
          <a:p>
            <a:r>
              <a:rPr lang="en-IN" dirty="0"/>
              <a:t>Obtaining Substrings</a:t>
            </a:r>
          </a:p>
        </p:txBody>
      </p:sp>
      <p:graphicFrame>
        <p:nvGraphicFramePr>
          <p:cNvPr id="6" name="Table 6">
            <a:extLst>
              <a:ext uri="{FF2B5EF4-FFF2-40B4-BE49-F238E27FC236}">
                <a16:creationId xmlns:a16="http://schemas.microsoft.com/office/drawing/2014/main" id="{B941E42F-209E-4E7B-9351-A110644F85C5}"/>
              </a:ext>
            </a:extLst>
          </p:cNvPr>
          <p:cNvGraphicFramePr>
            <a:graphicFrameLocks noGrp="1"/>
          </p:cNvGraphicFramePr>
          <p:nvPr>
            <p:ph sz="quarter" idx="13"/>
            <p:extLst>
              <p:ext uri="{D42A27DB-BD31-4B8C-83A1-F6EECF244321}">
                <p14:modId xmlns:p14="http://schemas.microsoft.com/office/powerpoint/2010/main" val="2825837284"/>
              </p:ext>
            </p:extLst>
          </p:nvPr>
        </p:nvGraphicFramePr>
        <p:xfrm>
          <a:off x="457200" y="1555749"/>
          <a:ext cx="8229600" cy="2480542"/>
        </p:xfrm>
        <a:graphic>
          <a:graphicData uri="http://schemas.openxmlformats.org/drawingml/2006/table">
            <a:tbl>
              <a:tblPr firstRow="1" bandRow="1">
                <a:tableStyleId>{2D5ABB26-0587-4C30-8999-92F81FD0307C}</a:tableStyleId>
              </a:tblPr>
              <a:tblGrid>
                <a:gridCol w="2794000">
                  <a:extLst>
                    <a:ext uri="{9D8B030D-6E8A-4147-A177-3AD203B41FA5}">
                      <a16:colId xmlns:a16="http://schemas.microsoft.com/office/drawing/2014/main" val="1656288980"/>
                    </a:ext>
                  </a:extLst>
                </a:gridCol>
                <a:gridCol w="5435600">
                  <a:extLst>
                    <a:ext uri="{9D8B030D-6E8A-4147-A177-3AD203B41FA5}">
                      <a16:colId xmlns:a16="http://schemas.microsoft.com/office/drawing/2014/main" val="3514457550"/>
                    </a:ext>
                  </a:extLst>
                </a:gridCol>
              </a:tblGrid>
              <a:tr h="432433">
                <a:tc>
                  <a:txBody>
                    <a:bodyPr/>
                    <a:lstStyle/>
                    <a:p>
                      <a:r>
                        <a:rPr lang="en-US" sz="1600" b="1" i="0" u="none" strike="noStrike" cap="none" dirty="0">
                          <a:solidFill>
                            <a:schemeClr val="tx1"/>
                          </a:solidFill>
                          <a:effectLst/>
                          <a:latin typeface="Arial (Body)"/>
                          <a:ea typeface="+mn-ea"/>
                          <a:cs typeface="+mn-cs"/>
                          <a:sym typeface="Arial"/>
                        </a:rPr>
                        <a:t>Method</a:t>
                      </a:r>
                      <a:endParaRPr lang="en-IN" sz="1600" b="1" dirty="0">
                        <a:latin typeface="Arial (Body)"/>
                      </a:endParaRPr>
                    </a:p>
                  </a:txBody>
                  <a:tcPr>
                    <a:lnB w="12700" cap="flat" cmpd="sng" algn="ctr">
                      <a:solidFill>
                        <a:schemeClr val="tx1"/>
                      </a:solidFill>
                      <a:prstDash val="solid"/>
                      <a:round/>
                      <a:headEnd type="none" w="med" len="med"/>
                      <a:tailEnd type="none" w="med" len="med"/>
                    </a:lnB>
                  </a:tcPr>
                </a:tc>
                <a:tc>
                  <a:txBody>
                    <a:bodyPr/>
                    <a:lstStyle/>
                    <a:p>
                      <a:r>
                        <a:rPr lang="en-US" sz="1600" b="1" i="0" u="none" strike="noStrike" cap="none" dirty="0">
                          <a:solidFill>
                            <a:schemeClr val="tx1"/>
                          </a:solidFill>
                          <a:effectLst/>
                          <a:latin typeface="Arial (Body)"/>
                          <a:ea typeface="+mn-ea"/>
                          <a:cs typeface="+mn-cs"/>
                          <a:sym typeface="Arial"/>
                        </a:rPr>
                        <a:t>Description</a:t>
                      </a:r>
                      <a:endParaRPr lang="en-IN" sz="1600" b="1" dirty="0">
                        <a:latin typeface="Arial (Body)"/>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5840299"/>
                  </a:ext>
                </a:extLst>
              </a:tr>
              <a:tr h="959646">
                <a:tc>
                  <a:txBody>
                    <a:bodyPr/>
                    <a:lstStyle/>
                    <a:p>
                      <a:r>
                        <a:rPr lang="en-US" sz="16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substring(</a:t>
                      </a:r>
                      <a:r>
                        <a:rPr lang="en-US" sz="16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beginIndex</a:t>
                      </a:r>
                      <a:r>
                        <a:rPr lang="en-US" sz="16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6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tcPr>
                </a:tc>
                <a:tc>
                  <a:txBody>
                    <a:bodyPr/>
                    <a:lstStyle/>
                    <a:p>
                      <a:r>
                        <a:rPr lang="en-US" sz="1600" b="0" i="0" u="none" strike="noStrike" cap="none" dirty="0">
                          <a:solidFill>
                            <a:schemeClr val="tx1"/>
                          </a:solidFill>
                          <a:effectLst/>
                          <a:latin typeface="Arial (Body)"/>
                          <a:ea typeface="+mn-ea"/>
                          <a:cs typeface="+mn-cs"/>
                          <a:sym typeface="Arial"/>
                        </a:rPr>
                        <a:t>Returns this string’s substring that begins with the character at the specified </a:t>
                      </a:r>
                      <a:r>
                        <a:rPr lang="en-US" sz="16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beginIndex</a:t>
                      </a:r>
                      <a:r>
                        <a:rPr lang="en-US" sz="1600" b="0" i="0" u="none" strike="noStrike" cap="none" dirty="0">
                          <a:solidFill>
                            <a:schemeClr val="tx1"/>
                          </a:solidFill>
                          <a:effectLst/>
                          <a:latin typeface="Arial (Body)"/>
                          <a:ea typeface="+mn-ea"/>
                          <a:cs typeface="+mn-cs"/>
                          <a:sym typeface="Arial"/>
                        </a:rPr>
                        <a:t> and extends to the end of the string, as shown in Figure 4.2.</a:t>
                      </a:r>
                      <a:endParaRPr lang="en-IN" sz="1600" dirty="0">
                        <a:latin typeface="Arial (Body)"/>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21986641"/>
                  </a:ext>
                </a:extLst>
              </a:tr>
              <a:tr h="1088463">
                <a:tc>
                  <a:txBody>
                    <a:bodyPr/>
                    <a:lstStyle/>
                    <a:p>
                      <a:r>
                        <a:rPr lang="en-US" sz="16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substring(</a:t>
                      </a:r>
                      <a:r>
                        <a:rPr lang="en-US" sz="16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beginIndex</a:t>
                      </a:r>
                      <a:r>
                        <a:rPr lang="en-US" sz="16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 </a:t>
                      </a:r>
                      <a:r>
                        <a:rPr lang="en-US" sz="16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endIndex</a:t>
                      </a:r>
                      <a:r>
                        <a:rPr lang="en-US" sz="16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600" dirty="0">
                        <a:latin typeface="Courier New" panose="02070309020205020404" pitchFamily="49" charset="0"/>
                        <a:cs typeface="Courier New" panose="02070309020205020404" pitchFamily="49" charset="0"/>
                      </a:endParaRPr>
                    </a:p>
                  </a:txBody>
                  <a:tcPr/>
                </a:tc>
                <a:tc>
                  <a:txBody>
                    <a:bodyPr/>
                    <a:lstStyle/>
                    <a:p>
                      <a:r>
                        <a:rPr lang="en-US" sz="1600" b="0" i="0" u="none" strike="noStrike" cap="none" dirty="0">
                          <a:solidFill>
                            <a:schemeClr val="tx1"/>
                          </a:solidFill>
                          <a:effectLst/>
                          <a:latin typeface="Arial (Body)"/>
                          <a:ea typeface="+mn-ea"/>
                          <a:cs typeface="+mn-cs"/>
                          <a:sym typeface="Arial"/>
                        </a:rPr>
                        <a:t>Returns this string’s substring that begins at the specified </a:t>
                      </a:r>
                      <a:r>
                        <a:rPr lang="en-US" sz="16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beginIndex</a:t>
                      </a:r>
                      <a:r>
                        <a:rPr lang="en-US" sz="1600" b="0" i="0" u="none" strike="noStrike" cap="none" dirty="0">
                          <a:solidFill>
                            <a:schemeClr val="tx1"/>
                          </a:solidFill>
                          <a:effectLst/>
                          <a:latin typeface="Arial (Body)"/>
                          <a:ea typeface="+mn-ea"/>
                          <a:cs typeface="+mn-cs"/>
                          <a:sym typeface="Arial"/>
                        </a:rPr>
                        <a:t> and extends to the character at index </a:t>
                      </a:r>
                      <a:r>
                        <a:rPr lang="en-US" sz="16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endIndex</a:t>
                      </a:r>
                      <a:r>
                        <a:rPr lang="en-US" sz="16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 – 1</a:t>
                      </a:r>
                      <a:r>
                        <a:rPr lang="en-US" sz="1600" b="0" i="0" u="none" strike="noStrike" cap="none" dirty="0">
                          <a:solidFill>
                            <a:schemeClr val="tx1"/>
                          </a:solidFill>
                          <a:effectLst/>
                          <a:latin typeface="Arial (Body)"/>
                          <a:ea typeface="+mn-ea"/>
                          <a:cs typeface="+mn-cs"/>
                          <a:sym typeface="Arial"/>
                        </a:rPr>
                        <a:t>, as shown in Figure 9.6. Note that the character at </a:t>
                      </a:r>
                      <a:r>
                        <a:rPr lang="en-US" sz="16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endIndex</a:t>
                      </a:r>
                      <a:r>
                        <a:rPr lang="en-US" sz="1600" b="0" i="0" u="none" strike="noStrike" cap="none" dirty="0">
                          <a:solidFill>
                            <a:schemeClr val="tx1"/>
                          </a:solidFill>
                          <a:effectLst/>
                          <a:latin typeface="Arial (Body)"/>
                          <a:ea typeface="+mn-ea"/>
                          <a:cs typeface="+mn-cs"/>
                          <a:sym typeface="Arial"/>
                        </a:rPr>
                        <a:t> is not part of the substring.</a:t>
                      </a:r>
                      <a:endParaRPr lang="en-IN" sz="1600" dirty="0">
                        <a:latin typeface="Arial (Body)"/>
                      </a:endParaRPr>
                    </a:p>
                  </a:txBody>
                  <a:tcPr/>
                </a:tc>
                <a:extLst>
                  <a:ext uri="{0D108BD9-81ED-4DB2-BD59-A6C34878D82A}">
                    <a16:rowId xmlns:a16="http://schemas.microsoft.com/office/drawing/2014/main" val="1747820481"/>
                  </a:ext>
                </a:extLst>
              </a:tr>
            </a:tbl>
          </a:graphicData>
        </a:graphic>
      </p:graphicFrame>
      <p:pic>
        <p:nvPicPr>
          <p:cNvPr id="5" name="Content Placeholder 4" descr="An illustration shows obtaining substrings. A row of numbers are placed above a table with single row and 15 columns. For long description in Notes pane, press F6.">
            <a:extLst>
              <a:ext uri="{FF2B5EF4-FFF2-40B4-BE49-F238E27FC236}">
                <a16:creationId xmlns:a16="http://schemas.microsoft.com/office/drawing/2014/main" id="{8FCEDA2E-4488-4692-A490-31B4D47C2BEE}"/>
              </a:ext>
            </a:extLst>
          </p:cNvPr>
          <p:cNvPicPr>
            <a:picLocks noGrp="1" noChangeAspect="1"/>
          </p:cNvPicPr>
          <p:nvPr>
            <p:ph sz="quarter" idx="14"/>
          </p:nvPr>
        </p:nvPicPr>
        <p:blipFill>
          <a:blip r:embed="rId3"/>
          <a:stretch>
            <a:fillRect/>
          </a:stretch>
        </p:blipFill>
        <p:spPr>
          <a:xfrm>
            <a:off x="831273" y="4430400"/>
            <a:ext cx="7481455" cy="1758087"/>
          </a:xfrm>
          <a:prstGeom prst="rect">
            <a:avLst/>
          </a:prstGeom>
        </p:spPr>
      </p:pic>
    </p:spTree>
    <p:extLst>
      <p:ext uri="{BB962C8B-B14F-4D97-AF65-F5344CB8AC3E}">
        <p14:creationId xmlns:p14="http://schemas.microsoft.com/office/powerpoint/2010/main" val="4151979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F1D17-903B-4E80-A9E2-25E4089B0A8B}"/>
              </a:ext>
            </a:extLst>
          </p:cNvPr>
          <p:cNvSpPr>
            <a:spLocks noGrp="1"/>
          </p:cNvSpPr>
          <p:nvPr>
            <p:ph type="title"/>
          </p:nvPr>
        </p:nvSpPr>
        <p:spPr/>
        <p:txBody>
          <a:bodyPr/>
          <a:lstStyle/>
          <a:p>
            <a:r>
              <a:rPr lang="en-IN" sz="3200" dirty="0"/>
              <a:t>Finding a Character or a Substring in a String </a:t>
            </a:r>
            <a:r>
              <a:rPr lang="en-IN" sz="2000" b="0" dirty="0"/>
              <a:t>(1 of 2)</a:t>
            </a:r>
            <a:endParaRPr lang="en-IN" sz="3200" b="0" dirty="0"/>
          </a:p>
        </p:txBody>
      </p:sp>
      <p:graphicFrame>
        <p:nvGraphicFramePr>
          <p:cNvPr id="4" name="Table 4">
            <a:extLst>
              <a:ext uri="{FF2B5EF4-FFF2-40B4-BE49-F238E27FC236}">
                <a16:creationId xmlns:a16="http://schemas.microsoft.com/office/drawing/2014/main" id="{56468F9F-5F59-4673-91D1-B20D0E7BE68E}"/>
              </a:ext>
            </a:extLst>
          </p:cNvPr>
          <p:cNvGraphicFramePr>
            <a:graphicFrameLocks noGrp="1"/>
          </p:cNvGraphicFramePr>
          <p:nvPr>
            <p:ph sz="quarter" idx="13"/>
            <p:extLst>
              <p:ext uri="{D42A27DB-BD31-4B8C-83A1-F6EECF244321}">
                <p14:modId xmlns:p14="http://schemas.microsoft.com/office/powerpoint/2010/main" val="2293057355"/>
              </p:ext>
            </p:extLst>
          </p:nvPr>
        </p:nvGraphicFramePr>
        <p:xfrm>
          <a:off x="457200" y="1554160"/>
          <a:ext cx="8232774" cy="4745038"/>
        </p:xfrm>
        <a:graphic>
          <a:graphicData uri="http://schemas.openxmlformats.org/drawingml/2006/table">
            <a:tbl>
              <a:tblPr firstRow="1" bandRow="1">
                <a:tableStyleId>{2D5ABB26-0587-4C30-8999-92F81FD0307C}</a:tableStyleId>
              </a:tblPr>
              <a:tblGrid>
                <a:gridCol w="3040743">
                  <a:extLst>
                    <a:ext uri="{9D8B030D-6E8A-4147-A177-3AD203B41FA5}">
                      <a16:colId xmlns:a16="http://schemas.microsoft.com/office/drawing/2014/main" val="3627389923"/>
                    </a:ext>
                  </a:extLst>
                </a:gridCol>
                <a:gridCol w="5192031">
                  <a:extLst>
                    <a:ext uri="{9D8B030D-6E8A-4147-A177-3AD203B41FA5}">
                      <a16:colId xmlns:a16="http://schemas.microsoft.com/office/drawing/2014/main" val="2939567443"/>
                    </a:ext>
                  </a:extLst>
                </a:gridCol>
              </a:tblGrid>
              <a:tr h="324358">
                <a:tc>
                  <a:txBody>
                    <a:bodyPr/>
                    <a:lstStyle/>
                    <a:p>
                      <a:r>
                        <a:rPr lang="en-US" sz="1400" b="1" i="0" u="none" strike="noStrike" cap="none" dirty="0">
                          <a:solidFill>
                            <a:schemeClr val="tx1"/>
                          </a:solidFill>
                          <a:effectLst/>
                          <a:latin typeface="+mn-lt"/>
                          <a:ea typeface="+mn-ea"/>
                          <a:cs typeface="+mn-cs"/>
                          <a:sym typeface="Arial"/>
                        </a:rPr>
                        <a:t>Method</a:t>
                      </a:r>
                      <a:endParaRPr lang="en-IN" sz="1400" b="1" dirty="0"/>
                    </a:p>
                  </a:txBody>
                  <a:tcPr>
                    <a:lnB w="12700" cap="flat" cmpd="sng" algn="ctr">
                      <a:solidFill>
                        <a:schemeClr val="tx1"/>
                      </a:solidFill>
                      <a:prstDash val="solid"/>
                      <a:round/>
                      <a:headEnd type="none" w="med" len="med"/>
                      <a:tailEnd type="none" w="med" len="med"/>
                    </a:lnB>
                  </a:tcPr>
                </a:tc>
                <a:tc>
                  <a:txBody>
                    <a:bodyPr/>
                    <a:lstStyle/>
                    <a:p>
                      <a:r>
                        <a:rPr lang="en-US" sz="1400" b="1" i="0" u="none" strike="noStrike" cap="none" dirty="0">
                          <a:solidFill>
                            <a:schemeClr val="tx1"/>
                          </a:solidFill>
                          <a:effectLst/>
                          <a:latin typeface="+mn-lt"/>
                          <a:ea typeface="+mn-ea"/>
                          <a:cs typeface="+mn-cs"/>
                          <a:sym typeface="Arial"/>
                        </a:rPr>
                        <a:t>Description</a:t>
                      </a:r>
                      <a:endParaRPr lang="en-IN" sz="1400" b="1"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8630966"/>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400" dirty="0">
                        <a:latin typeface="Courier New" panose="02070309020205020404" pitchFamily="49" charset="0"/>
                        <a:cs typeface="Courier New" panose="02070309020205020404" pitchFamily="49" charset="0"/>
                      </a:endParaRPr>
                    </a:p>
                  </a:txBody>
                  <a:tcPr>
                    <a:lnT w="12700" cap="flat" cmpd="sng" algn="ctr">
                      <a:solidFill>
                        <a:schemeClr val="tx1"/>
                      </a:solidFill>
                      <a:prstDash val="solid"/>
                      <a:round/>
                      <a:headEnd type="none" w="med" len="med"/>
                      <a:tailEnd type="none" w="med" len="med"/>
                    </a:lnT>
                  </a:tcPr>
                </a:tc>
                <a:tc>
                  <a:txBody>
                    <a:bodyPr/>
                    <a:lstStyle/>
                    <a:p>
                      <a:r>
                        <a:rPr lang="en-US" sz="1400" b="0" i="0" u="none" strike="noStrike" cap="none" dirty="0">
                          <a:solidFill>
                            <a:schemeClr val="tx1"/>
                          </a:solidFill>
                          <a:effectLst/>
                          <a:latin typeface="+mn-lt"/>
                          <a:ea typeface="+mn-ea"/>
                          <a:cs typeface="+mn-cs"/>
                          <a:sym typeface="Arial"/>
                        </a:rPr>
                        <a:t>Returns the index of the first occurrence of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mn-lt"/>
                          <a:ea typeface="+mn-ea"/>
                          <a:cs typeface="+mn-cs"/>
                          <a:sym typeface="Arial"/>
                        </a:rPr>
                        <a:t> in the string.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41359122"/>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dirty="0">
                          <a:solidFill>
                            <a:schemeClr val="tx1"/>
                          </a:solidFill>
                          <a:effectLst/>
                          <a:latin typeface="+mn-lt"/>
                          <a:ea typeface="+mn-ea"/>
                          <a:cs typeface="+mn-cs"/>
                          <a:sym typeface="Arial"/>
                        </a:rPr>
                        <a:t>Returns the index of the first occurrence of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mn-lt"/>
                          <a:ea typeface="+mn-ea"/>
                          <a:cs typeface="+mn-cs"/>
                          <a:sym typeface="Arial"/>
                        </a:rPr>
                        <a:t> after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mn-lt"/>
                          <a:ea typeface="+mn-ea"/>
                          <a:cs typeface="+mn-cs"/>
                          <a:sym typeface="Arial"/>
                        </a:rPr>
                        <a:t> in the string.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tc>
                <a:extLst>
                  <a:ext uri="{0D108BD9-81ED-4DB2-BD59-A6C34878D82A}">
                    <a16:rowId xmlns:a16="http://schemas.microsoft.com/office/drawing/2014/main" val="3173302931"/>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a:t>
                      </a:r>
                      <a:endParaRPr lang="en-IN"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dirty="0">
                          <a:solidFill>
                            <a:schemeClr val="tx1"/>
                          </a:solidFill>
                          <a:effectLst/>
                          <a:latin typeface="+mn-lt"/>
                          <a:ea typeface="+mn-ea"/>
                          <a:cs typeface="+mn-cs"/>
                          <a:sym typeface="Arial"/>
                        </a:rPr>
                        <a:t>Returns the index of the first occurrence of string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a:t>
                      </a:r>
                      <a:r>
                        <a:rPr lang="en-US" sz="1400" b="0" i="0" u="none" strike="noStrike" cap="none" dirty="0">
                          <a:solidFill>
                            <a:schemeClr val="tx1"/>
                          </a:solidFill>
                          <a:effectLst/>
                          <a:latin typeface="+mn-lt"/>
                          <a:ea typeface="+mn-ea"/>
                          <a:cs typeface="+mn-cs"/>
                          <a:sym typeface="Arial"/>
                        </a:rPr>
                        <a:t> in this string.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tc>
                <a:extLst>
                  <a:ext uri="{0D108BD9-81ED-4DB2-BD59-A6C34878D82A}">
                    <a16:rowId xmlns:a16="http://schemas.microsoft.com/office/drawing/2014/main" val="3211531498"/>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dirty="0">
                          <a:solidFill>
                            <a:schemeClr val="tx1"/>
                          </a:solidFill>
                          <a:effectLst/>
                          <a:latin typeface="+mn-lt"/>
                          <a:ea typeface="+mn-ea"/>
                          <a:cs typeface="+mn-cs"/>
                          <a:sym typeface="Arial"/>
                        </a:rPr>
                        <a:t>Returns the index of the first occurrence of string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a:t>
                      </a:r>
                      <a:r>
                        <a:rPr lang="en-US" sz="1400" b="0" i="0" u="none" strike="noStrike" cap="none" dirty="0">
                          <a:solidFill>
                            <a:schemeClr val="tx1"/>
                          </a:solidFill>
                          <a:effectLst/>
                          <a:latin typeface="+mn-lt"/>
                          <a:ea typeface="+mn-ea"/>
                          <a:cs typeface="+mn-cs"/>
                          <a:sym typeface="Arial"/>
                        </a:rPr>
                        <a:t> in this string after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mn-lt"/>
                          <a:ea typeface="+mn-ea"/>
                          <a:cs typeface="+mn-cs"/>
                          <a:sym typeface="Arial"/>
                        </a:rPr>
                        <a:t>.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tc>
                <a:extLst>
                  <a:ext uri="{0D108BD9-81ED-4DB2-BD59-A6C34878D82A}">
                    <a16:rowId xmlns:a16="http://schemas.microsoft.com/office/drawing/2014/main" val="618725081"/>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lastIndexOf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dirty="0">
                          <a:solidFill>
                            <a:schemeClr val="tx1"/>
                          </a:solidFill>
                          <a:effectLst/>
                          <a:latin typeface="+mn-lt"/>
                          <a:ea typeface="+mn-ea"/>
                          <a:cs typeface="+mn-cs"/>
                          <a:sym typeface="Arial"/>
                        </a:rPr>
                        <a:t>Returns the index of the last occurrence of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mn-lt"/>
                          <a:ea typeface="+mn-ea"/>
                          <a:cs typeface="+mn-cs"/>
                          <a:sym typeface="Arial"/>
                        </a:rPr>
                        <a:t> in the string.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tc>
                <a:extLst>
                  <a:ext uri="{0D108BD9-81ED-4DB2-BD59-A6C34878D82A}">
                    <a16:rowId xmlns:a16="http://schemas.microsoft.com/office/drawing/2014/main" val="1419036894"/>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lastIndexOf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dirty="0">
                          <a:solidFill>
                            <a:schemeClr val="tx1"/>
                          </a:solidFill>
                          <a:effectLst/>
                          <a:latin typeface="+mn-lt"/>
                          <a:ea typeface="+mn-ea"/>
                          <a:cs typeface="+mn-cs"/>
                          <a:sym typeface="Arial"/>
                        </a:rPr>
                        <a:t>Returns the index of the last occurrence of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ch</a:t>
                      </a:r>
                      <a:r>
                        <a:rPr lang="en-US" sz="1400" b="0" i="0" u="none" strike="noStrike" cap="none" dirty="0">
                          <a:solidFill>
                            <a:schemeClr val="tx1"/>
                          </a:solidFill>
                          <a:effectLst/>
                          <a:latin typeface="+mn-lt"/>
                          <a:ea typeface="+mn-ea"/>
                          <a:cs typeface="+mn-cs"/>
                          <a:sym typeface="Arial"/>
                        </a:rPr>
                        <a:t> before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mn-lt"/>
                          <a:ea typeface="+mn-ea"/>
                          <a:cs typeface="+mn-cs"/>
                          <a:sym typeface="Arial"/>
                        </a:rPr>
                        <a:t> in this string.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tc>
                <a:extLst>
                  <a:ext uri="{0D108BD9-81ED-4DB2-BD59-A6C34878D82A}">
                    <a16:rowId xmlns:a16="http://schemas.microsoft.com/office/drawing/2014/main" val="1247144769"/>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lastIndexOf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a:t>
                      </a:r>
                      <a:endParaRPr lang="en-IN"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dirty="0">
                          <a:solidFill>
                            <a:schemeClr val="tx1"/>
                          </a:solidFill>
                          <a:effectLst/>
                          <a:latin typeface="+mn-lt"/>
                          <a:ea typeface="+mn-ea"/>
                          <a:cs typeface="+mn-cs"/>
                          <a:sym typeface="Arial"/>
                        </a:rPr>
                        <a:t>Returns the index of the last occurrence of string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a:t>
                      </a:r>
                      <a:r>
                        <a:rPr lang="en-US" sz="1400" b="0" i="0" u="none" strike="noStrike" cap="none" dirty="0">
                          <a:solidFill>
                            <a:schemeClr val="tx1"/>
                          </a:solidFill>
                          <a:effectLst/>
                          <a:latin typeface="+mn-lt"/>
                          <a:ea typeface="+mn-ea"/>
                          <a:cs typeface="+mn-cs"/>
                          <a:sym typeface="Arial"/>
                        </a:rPr>
                        <a:t>.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tc>
                <a:extLst>
                  <a:ext uri="{0D108BD9-81ED-4DB2-BD59-A6C34878D82A}">
                    <a16:rowId xmlns:a16="http://schemas.microsoft.com/office/drawing/2014/main" val="1930569157"/>
                  </a:ext>
                </a:extLst>
              </a:tr>
              <a:tr h="552585">
                <a:tc>
                  <a:txBody>
                    <a:bodyPr/>
                    <a:lstStyle/>
                    <a:p>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lastIndexOf</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a:t>
                      </a:r>
                      <a:endParaRPr lang="en-IN" sz="1400" dirty="0">
                        <a:latin typeface="Courier New" panose="02070309020205020404" pitchFamily="49" charset="0"/>
                        <a:cs typeface="Courier New" panose="02070309020205020404" pitchFamily="49" charset="0"/>
                      </a:endParaRPr>
                    </a:p>
                  </a:txBody>
                  <a:tcPr/>
                </a:tc>
                <a:tc>
                  <a:txBody>
                    <a:bodyPr/>
                    <a:lstStyle/>
                    <a:p>
                      <a:r>
                        <a:rPr lang="en-US" sz="1400" b="0" i="0" u="none" strike="noStrike" cap="none" dirty="0">
                          <a:solidFill>
                            <a:schemeClr val="tx1"/>
                          </a:solidFill>
                          <a:effectLst/>
                          <a:latin typeface="+mn-lt"/>
                          <a:ea typeface="+mn-ea"/>
                          <a:cs typeface="+mn-cs"/>
                          <a:sym typeface="Arial"/>
                        </a:rPr>
                        <a:t>Returns the index of the last occurrence of string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s</a:t>
                      </a:r>
                      <a:r>
                        <a:rPr lang="en-US" sz="1400" b="0" i="0" u="none" strike="noStrike" cap="none" dirty="0">
                          <a:solidFill>
                            <a:schemeClr val="tx1"/>
                          </a:solidFill>
                          <a:effectLst/>
                          <a:latin typeface="+mn-lt"/>
                          <a:ea typeface="+mn-ea"/>
                          <a:cs typeface="+mn-cs"/>
                          <a:sym typeface="Arial"/>
                        </a:rPr>
                        <a:t> before </a:t>
                      </a:r>
                      <a:r>
                        <a:rPr lang="en-US" sz="1400" b="0" i="0" u="none" strike="noStrike" cap="none" dirty="0" err="1">
                          <a:solidFill>
                            <a:schemeClr val="tx1"/>
                          </a:solidFill>
                          <a:effectLst/>
                          <a:latin typeface="Courier New" panose="02070309020205020404" pitchFamily="49" charset="0"/>
                          <a:ea typeface="+mn-ea"/>
                          <a:cs typeface="Courier New" panose="02070309020205020404" pitchFamily="49" charset="0"/>
                          <a:sym typeface="Arial"/>
                        </a:rPr>
                        <a:t>fromIndex</a:t>
                      </a:r>
                      <a:r>
                        <a:rPr lang="en-US" sz="1400" b="0" i="0" u="none" strike="noStrike" cap="none" dirty="0">
                          <a:solidFill>
                            <a:schemeClr val="tx1"/>
                          </a:solidFill>
                          <a:effectLst/>
                          <a:latin typeface="+mn-lt"/>
                          <a:ea typeface="+mn-ea"/>
                          <a:cs typeface="+mn-cs"/>
                          <a:sym typeface="Arial"/>
                        </a:rPr>
                        <a:t>. Returns </a:t>
                      </a:r>
                      <a:r>
                        <a:rPr lang="en-US" sz="1400" b="0" i="0" u="none" strike="noStrike" cap="none" dirty="0">
                          <a:solidFill>
                            <a:schemeClr val="tx1"/>
                          </a:solidFill>
                          <a:effectLst/>
                          <a:latin typeface="Courier New" panose="02070309020205020404" pitchFamily="49" charset="0"/>
                          <a:ea typeface="+mn-ea"/>
                          <a:cs typeface="Courier New" panose="02070309020205020404" pitchFamily="49" charset="0"/>
                          <a:sym typeface="Arial"/>
                        </a:rPr>
                        <a:t>-1</a:t>
                      </a:r>
                      <a:r>
                        <a:rPr lang="en-US" sz="1400" b="0" i="0" u="none" strike="noStrike" cap="none" dirty="0">
                          <a:solidFill>
                            <a:schemeClr val="tx1"/>
                          </a:solidFill>
                          <a:effectLst/>
                          <a:latin typeface="+mn-lt"/>
                          <a:ea typeface="+mn-ea"/>
                          <a:cs typeface="+mn-cs"/>
                          <a:sym typeface="Arial"/>
                        </a:rPr>
                        <a:t> if not matched.</a:t>
                      </a:r>
                      <a:endParaRPr lang="en-IN" sz="1400" dirty="0"/>
                    </a:p>
                  </a:txBody>
                  <a:tcPr/>
                </a:tc>
                <a:extLst>
                  <a:ext uri="{0D108BD9-81ED-4DB2-BD59-A6C34878D82A}">
                    <a16:rowId xmlns:a16="http://schemas.microsoft.com/office/drawing/2014/main" val="471314922"/>
                  </a:ext>
                </a:extLst>
              </a:tr>
            </a:tbl>
          </a:graphicData>
        </a:graphic>
      </p:graphicFrame>
    </p:spTree>
    <p:extLst>
      <p:ext uri="{BB962C8B-B14F-4D97-AF65-F5344CB8AC3E}">
        <p14:creationId xmlns:p14="http://schemas.microsoft.com/office/powerpoint/2010/main" val="539175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30738-4A96-40BB-8D40-F3F46106C08C}"/>
              </a:ext>
            </a:extLst>
          </p:cNvPr>
          <p:cNvSpPr>
            <a:spLocks noGrp="1"/>
          </p:cNvSpPr>
          <p:nvPr>
            <p:ph type="title"/>
          </p:nvPr>
        </p:nvSpPr>
        <p:spPr/>
        <p:txBody>
          <a:bodyPr/>
          <a:lstStyle/>
          <a:p>
            <a:r>
              <a:rPr lang="en-IN" sz="3200" dirty="0"/>
              <a:t>Finding a Character or a Substring in a String </a:t>
            </a:r>
            <a:r>
              <a:rPr lang="en-IN" sz="2000" b="0" dirty="0"/>
              <a:t>(2 of 2)</a:t>
            </a:r>
            <a:endParaRPr lang="en-IN" sz="3200" b="0" dirty="0"/>
          </a:p>
        </p:txBody>
      </p:sp>
      <p:sp>
        <p:nvSpPr>
          <p:cNvPr id="3" name="Content Placeholder 2">
            <a:extLst>
              <a:ext uri="{FF2B5EF4-FFF2-40B4-BE49-F238E27FC236}">
                <a16:creationId xmlns:a16="http://schemas.microsoft.com/office/drawing/2014/main" id="{313F6AA9-764C-40B1-A8E7-0ADB96831647}"/>
              </a:ext>
            </a:extLst>
          </p:cNvPr>
          <p:cNvSpPr>
            <a:spLocks noGrp="1"/>
          </p:cNvSpPr>
          <p:nvPr>
            <p:ph sz="quarter" idx="13"/>
          </p:nvPr>
        </p:nvSpPr>
        <p:spPr>
          <a:xfrm>
            <a:off x="457200" y="1556327"/>
            <a:ext cx="8229600" cy="1709387"/>
          </a:xfrm>
        </p:spPr>
        <p:txBody>
          <a:bodyPr/>
          <a:lstStyle/>
          <a:p>
            <a:pPr marL="432" indent="0">
              <a:buNone/>
            </a:pPr>
            <a:r>
              <a:rPr lang="en-IN" b="1" dirty="0"/>
              <a:t>int</a:t>
            </a:r>
            <a:r>
              <a:rPr lang="en-IN" dirty="0"/>
              <a:t> k = </a:t>
            </a:r>
            <a:r>
              <a:rPr lang="en-IN" dirty="0" err="1"/>
              <a:t>s.indexOf</a:t>
            </a:r>
            <a:r>
              <a:rPr lang="en-IN" dirty="0"/>
              <a:t>(' ');</a:t>
            </a:r>
          </a:p>
          <a:p>
            <a:pPr marL="432" indent="0">
              <a:buNone/>
            </a:pPr>
            <a:r>
              <a:rPr lang="en-IN" dirty="0"/>
              <a:t>String </a:t>
            </a:r>
            <a:r>
              <a:rPr lang="en-IN" dirty="0" err="1"/>
              <a:t>firstName</a:t>
            </a:r>
            <a:r>
              <a:rPr lang="en-IN" dirty="0"/>
              <a:t> = </a:t>
            </a:r>
            <a:r>
              <a:rPr lang="en-IN" dirty="0" err="1"/>
              <a:t>s.substring</a:t>
            </a:r>
            <a:r>
              <a:rPr lang="en-IN" dirty="0"/>
              <a:t>(0, k);</a:t>
            </a:r>
          </a:p>
          <a:p>
            <a:pPr marL="432" indent="0">
              <a:buNone/>
            </a:pPr>
            <a:r>
              <a:rPr lang="en-IN" dirty="0"/>
              <a:t>String </a:t>
            </a:r>
            <a:r>
              <a:rPr lang="en-IN" dirty="0" err="1"/>
              <a:t>lastName</a:t>
            </a:r>
            <a:r>
              <a:rPr lang="en-IN" dirty="0"/>
              <a:t> = </a:t>
            </a:r>
            <a:r>
              <a:rPr lang="en-IN" dirty="0" err="1"/>
              <a:t>s.substring</a:t>
            </a:r>
            <a:r>
              <a:rPr lang="en-IN" dirty="0"/>
              <a:t>(k + 1);</a:t>
            </a:r>
          </a:p>
        </p:txBody>
      </p:sp>
      <p:pic>
        <p:nvPicPr>
          <p:cNvPr id="5" name="Content Placeholder 4" descr="An illustration shows finding a character or a substring in a string. For long description in Notes pane, press F6.">
            <a:extLst>
              <a:ext uri="{FF2B5EF4-FFF2-40B4-BE49-F238E27FC236}">
                <a16:creationId xmlns:a16="http://schemas.microsoft.com/office/drawing/2014/main" id="{6B7EFAD1-34CC-4A26-BF59-EC583CE39970}"/>
              </a:ext>
            </a:extLst>
          </p:cNvPr>
          <p:cNvPicPr>
            <a:picLocks noGrp="1" noChangeAspect="1"/>
          </p:cNvPicPr>
          <p:nvPr>
            <p:ph sz="quarter" idx="14"/>
          </p:nvPr>
        </p:nvPicPr>
        <p:blipFill>
          <a:blip r:embed="rId3"/>
          <a:stretch>
            <a:fillRect/>
          </a:stretch>
        </p:blipFill>
        <p:spPr>
          <a:xfrm>
            <a:off x="1218497" y="3391550"/>
            <a:ext cx="6707006" cy="2894285"/>
          </a:xfrm>
          <a:prstGeom prst="rect">
            <a:avLst/>
          </a:prstGeom>
        </p:spPr>
      </p:pic>
    </p:spTree>
    <p:extLst>
      <p:ext uri="{BB962C8B-B14F-4D97-AF65-F5344CB8AC3E}">
        <p14:creationId xmlns:p14="http://schemas.microsoft.com/office/powerpoint/2010/main" val="15620834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AF7A-EA25-45FD-964E-34B562317C15}"/>
              </a:ext>
            </a:extLst>
          </p:cNvPr>
          <p:cNvSpPr>
            <a:spLocks noGrp="1"/>
          </p:cNvSpPr>
          <p:nvPr>
            <p:ph type="title"/>
          </p:nvPr>
        </p:nvSpPr>
        <p:spPr/>
        <p:txBody>
          <a:bodyPr/>
          <a:lstStyle/>
          <a:p>
            <a:r>
              <a:rPr lang="en-IN" sz="3200" dirty="0"/>
              <a:t>Conversion between Strings and Numbers</a:t>
            </a:r>
          </a:p>
        </p:txBody>
      </p:sp>
      <p:sp>
        <p:nvSpPr>
          <p:cNvPr id="3" name="Content Placeholder 2">
            <a:extLst>
              <a:ext uri="{FF2B5EF4-FFF2-40B4-BE49-F238E27FC236}">
                <a16:creationId xmlns:a16="http://schemas.microsoft.com/office/drawing/2014/main" id="{C9601AE6-1C4D-4E2E-8FC6-446189992653}"/>
              </a:ext>
            </a:extLst>
          </p:cNvPr>
          <p:cNvSpPr>
            <a:spLocks noGrp="1"/>
          </p:cNvSpPr>
          <p:nvPr>
            <p:ph sz="quarter" idx="13"/>
          </p:nvPr>
        </p:nvSpPr>
        <p:spPr/>
        <p:txBody>
          <a:bodyPr/>
          <a:lstStyle/>
          <a:p>
            <a:pPr marL="432" indent="0">
              <a:buNone/>
            </a:pPr>
            <a:r>
              <a:rPr lang="en-IN" b="1" dirty="0"/>
              <a:t>int</a:t>
            </a:r>
            <a:r>
              <a:rPr lang="en-IN" dirty="0"/>
              <a:t> </a:t>
            </a:r>
            <a:r>
              <a:rPr lang="en-IN" dirty="0" err="1"/>
              <a:t>intValue</a:t>
            </a:r>
            <a:r>
              <a:rPr lang="en-IN" dirty="0"/>
              <a:t> = </a:t>
            </a:r>
            <a:r>
              <a:rPr lang="en-IN" dirty="0" err="1"/>
              <a:t>Integer.parseInt</a:t>
            </a:r>
            <a:r>
              <a:rPr lang="en-IN" dirty="0"/>
              <a:t>(</a:t>
            </a:r>
            <a:r>
              <a:rPr lang="en-IN" dirty="0" err="1"/>
              <a:t>intString</a:t>
            </a:r>
            <a:r>
              <a:rPr lang="en-IN" dirty="0"/>
              <a:t>);</a:t>
            </a:r>
          </a:p>
          <a:p>
            <a:pPr marL="432" indent="0">
              <a:buNone/>
            </a:pPr>
            <a:r>
              <a:rPr lang="en-IN" b="1" dirty="0"/>
              <a:t>double</a:t>
            </a:r>
            <a:r>
              <a:rPr lang="en-IN" dirty="0"/>
              <a:t> </a:t>
            </a:r>
            <a:r>
              <a:rPr lang="en-IN" dirty="0" err="1"/>
              <a:t>doubleValue</a:t>
            </a:r>
            <a:r>
              <a:rPr lang="en-IN" dirty="0"/>
              <a:t> = </a:t>
            </a:r>
            <a:r>
              <a:rPr lang="en-IN" dirty="0" err="1"/>
              <a:t>Double.parseDouble</a:t>
            </a:r>
            <a:r>
              <a:rPr lang="en-IN" dirty="0"/>
              <a:t>(</a:t>
            </a:r>
            <a:r>
              <a:rPr lang="en-IN" dirty="0" err="1"/>
              <a:t>doubleString</a:t>
            </a:r>
            <a:r>
              <a:rPr lang="en-IN" dirty="0"/>
              <a:t>);</a:t>
            </a:r>
          </a:p>
          <a:p>
            <a:pPr marL="432" indent="0">
              <a:buNone/>
            </a:pPr>
            <a:endParaRPr lang="en-IN" dirty="0"/>
          </a:p>
          <a:p>
            <a:pPr marL="432" indent="0">
              <a:buNone/>
            </a:pPr>
            <a:r>
              <a:rPr lang="en-IN" dirty="0"/>
              <a:t>String s = number + </a:t>
            </a:r>
            <a:r>
              <a:rPr lang="en-IN" b="1" dirty="0"/>
              <a:t>""</a:t>
            </a:r>
            <a:r>
              <a:rPr lang="en-IN" dirty="0"/>
              <a:t>;</a:t>
            </a:r>
          </a:p>
        </p:txBody>
      </p:sp>
    </p:spTree>
    <p:extLst>
      <p:ext uri="{BB962C8B-B14F-4D97-AF65-F5344CB8AC3E}">
        <p14:creationId xmlns:p14="http://schemas.microsoft.com/office/powerpoint/2010/main" val="3361734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F30C-377D-4B35-89F8-0E5971B708E8}"/>
              </a:ext>
            </a:extLst>
          </p:cNvPr>
          <p:cNvSpPr>
            <a:spLocks noGrp="1"/>
          </p:cNvSpPr>
          <p:nvPr>
            <p:ph type="title"/>
          </p:nvPr>
        </p:nvSpPr>
        <p:spPr/>
        <p:txBody>
          <a:bodyPr/>
          <a:lstStyle/>
          <a:p>
            <a:r>
              <a:rPr lang="en-IN" dirty="0"/>
              <a:t>Problem: Guessing Birthday</a:t>
            </a:r>
          </a:p>
        </p:txBody>
      </p:sp>
      <p:sp>
        <p:nvSpPr>
          <p:cNvPr id="3" name="Content Placeholder 2">
            <a:extLst>
              <a:ext uri="{FF2B5EF4-FFF2-40B4-BE49-F238E27FC236}">
                <a16:creationId xmlns:a16="http://schemas.microsoft.com/office/drawing/2014/main" id="{5997BAE6-C179-4201-B2D4-EF83605FF4C2}"/>
              </a:ext>
            </a:extLst>
          </p:cNvPr>
          <p:cNvSpPr>
            <a:spLocks noGrp="1"/>
          </p:cNvSpPr>
          <p:nvPr>
            <p:ph sz="quarter" idx="13"/>
          </p:nvPr>
        </p:nvSpPr>
        <p:spPr>
          <a:xfrm>
            <a:off x="457200" y="1552575"/>
            <a:ext cx="8229600" cy="900339"/>
          </a:xfrm>
        </p:spPr>
        <p:txBody>
          <a:bodyPr/>
          <a:lstStyle/>
          <a:p>
            <a:pPr marL="432" indent="0">
              <a:buNone/>
            </a:pPr>
            <a:r>
              <a:rPr lang="en-IN" dirty="0"/>
              <a:t>The program can guess your birth date. Run to see how it works.</a:t>
            </a:r>
          </a:p>
        </p:txBody>
      </p:sp>
      <p:pic>
        <p:nvPicPr>
          <p:cNvPr id="16" name="Content Placeholder 15" descr="An illustration shows five sets each with four rows and four columns. The sets are as follows. For long description in Notes pane, press F6.">
            <a:extLst>
              <a:ext uri="{FF2B5EF4-FFF2-40B4-BE49-F238E27FC236}">
                <a16:creationId xmlns:a16="http://schemas.microsoft.com/office/drawing/2014/main" id="{04CFF264-EE21-4DFF-9353-CD90EBA7DE96}"/>
              </a:ext>
            </a:extLst>
          </p:cNvPr>
          <p:cNvPicPr>
            <a:picLocks noGrp="1" noChangeAspect="1"/>
          </p:cNvPicPr>
          <p:nvPr>
            <p:ph sz="quarter" idx="14"/>
          </p:nvPr>
        </p:nvPicPr>
        <p:blipFill>
          <a:blip r:embed="rId3"/>
          <a:stretch>
            <a:fillRect/>
          </a:stretch>
        </p:blipFill>
        <p:spPr>
          <a:xfrm>
            <a:off x="529222" y="2766767"/>
            <a:ext cx="8085555" cy="2461998"/>
          </a:xfrm>
          <a:prstGeom prst="rect">
            <a:avLst/>
          </a:prstGeom>
        </p:spPr>
      </p:pic>
      <p:sp>
        <p:nvSpPr>
          <p:cNvPr id="10" name="Text Placeholder 9">
            <a:extLst>
              <a:ext uri="{FF2B5EF4-FFF2-40B4-BE49-F238E27FC236}">
                <a16:creationId xmlns:a16="http://schemas.microsoft.com/office/drawing/2014/main" id="{297D340D-F78C-4E09-8D83-958174EFBF40}"/>
              </a:ext>
            </a:extLst>
          </p:cNvPr>
          <p:cNvSpPr>
            <a:spLocks noGrp="1"/>
          </p:cNvSpPr>
          <p:nvPr>
            <p:ph type="body" sz="quarter" idx="20"/>
          </p:nvPr>
        </p:nvSpPr>
        <p:spPr>
          <a:xfrm>
            <a:off x="6458308" y="5542618"/>
            <a:ext cx="2228492" cy="567896"/>
          </a:xfrm>
        </p:spPr>
        <p:txBody>
          <a:bodyPr/>
          <a:lstStyle/>
          <a:p>
            <a:pPr marL="432" indent="0" algn="ctr">
              <a:buNone/>
            </a:pPr>
            <a:r>
              <a:rPr lang="en-IN" dirty="0" err="1">
                <a:hlinkClick r:id="rId4" tooltip="https://liveexample.pearsoncmg.com/html/GuessBirthday.html"/>
              </a:rPr>
              <a:t>GuessBirthday</a:t>
            </a:r>
            <a:endParaRPr lang="en-IN" dirty="0">
              <a:hlinkClick r:id="rId4" tooltip="https://liveexample.pearsoncmg.com/html/GuessBirthday.html"/>
            </a:endParaRPr>
          </a:p>
        </p:txBody>
      </p:sp>
    </p:spTree>
    <p:extLst>
      <p:ext uri="{BB962C8B-B14F-4D97-AF65-F5344CB8AC3E}">
        <p14:creationId xmlns:p14="http://schemas.microsoft.com/office/powerpoint/2010/main" val="2600480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90E33-D208-4D3A-8D0A-EA396955A567}"/>
              </a:ext>
            </a:extLst>
          </p:cNvPr>
          <p:cNvSpPr>
            <a:spLocks noGrp="1"/>
          </p:cNvSpPr>
          <p:nvPr>
            <p:ph type="title"/>
          </p:nvPr>
        </p:nvSpPr>
        <p:spPr/>
        <p:txBody>
          <a:bodyPr/>
          <a:lstStyle/>
          <a:p>
            <a:r>
              <a:rPr lang="en-IN" dirty="0"/>
              <a:t>Mathematics Basis for the Game</a:t>
            </a:r>
          </a:p>
        </p:txBody>
      </p:sp>
      <p:sp>
        <p:nvSpPr>
          <p:cNvPr id="3" name="Content Placeholder 2">
            <a:extLst>
              <a:ext uri="{FF2B5EF4-FFF2-40B4-BE49-F238E27FC236}">
                <a16:creationId xmlns:a16="http://schemas.microsoft.com/office/drawing/2014/main" id="{EC7714A8-1F19-46E9-BDD1-D65C5A1437D2}"/>
              </a:ext>
            </a:extLst>
          </p:cNvPr>
          <p:cNvSpPr>
            <a:spLocks noGrp="1"/>
          </p:cNvSpPr>
          <p:nvPr>
            <p:ph sz="quarter" idx="13"/>
          </p:nvPr>
        </p:nvSpPr>
        <p:spPr>
          <a:xfrm>
            <a:off x="457199" y="1552575"/>
            <a:ext cx="8229599" cy="871311"/>
          </a:xfrm>
        </p:spPr>
        <p:txBody>
          <a:bodyPr/>
          <a:lstStyle/>
          <a:p>
            <a:pPr marL="432" indent="0">
              <a:buNone/>
            </a:pPr>
            <a:r>
              <a:rPr lang="en-IN" dirty="0"/>
              <a:t>19 is 10011 in binary. 7 is 111 in binary. 23 is 11101 in binary</a:t>
            </a:r>
          </a:p>
        </p:txBody>
      </p:sp>
      <p:pic>
        <p:nvPicPr>
          <p:cNvPr id="7" name="Content Placeholder 6" descr="Three additions as follow. For long description in Notes pane, press F6.">
            <a:extLst>
              <a:ext uri="{FF2B5EF4-FFF2-40B4-BE49-F238E27FC236}">
                <a16:creationId xmlns:a16="http://schemas.microsoft.com/office/drawing/2014/main" id="{84E5A614-799D-4463-9C6B-D8DD2E04A188}"/>
              </a:ext>
            </a:extLst>
          </p:cNvPr>
          <p:cNvPicPr>
            <a:picLocks noGrp="1" noChangeAspect="1"/>
          </p:cNvPicPr>
          <p:nvPr>
            <p:ph sz="quarter" idx="14"/>
          </p:nvPr>
        </p:nvPicPr>
        <p:blipFill>
          <a:blip r:embed="rId3"/>
          <a:stretch>
            <a:fillRect/>
          </a:stretch>
        </p:blipFill>
        <p:spPr>
          <a:xfrm>
            <a:off x="2539794" y="2540891"/>
            <a:ext cx="4064406" cy="1599156"/>
          </a:xfrm>
          <a:prstGeom prst="rect">
            <a:avLst/>
          </a:prstGeom>
        </p:spPr>
      </p:pic>
      <p:pic>
        <p:nvPicPr>
          <p:cNvPr id="8" name="Content Placeholder 7" descr="An illustration shows Mathematics basis for the game. For long description in Notes pane, press F6.">
            <a:extLst>
              <a:ext uri="{FF2B5EF4-FFF2-40B4-BE49-F238E27FC236}">
                <a16:creationId xmlns:a16="http://schemas.microsoft.com/office/drawing/2014/main" id="{899A537D-40F2-4DF6-A10B-77E2DB4AC0D3}"/>
              </a:ext>
            </a:extLst>
          </p:cNvPr>
          <p:cNvPicPr>
            <a:picLocks noGrp="1" noChangeAspect="1"/>
          </p:cNvPicPr>
          <p:nvPr>
            <p:ph sz="quarter" idx="15"/>
          </p:nvPr>
        </p:nvPicPr>
        <p:blipFill>
          <a:blip r:embed="rId4"/>
          <a:stretch>
            <a:fillRect/>
          </a:stretch>
        </p:blipFill>
        <p:spPr>
          <a:xfrm>
            <a:off x="1445972" y="4270136"/>
            <a:ext cx="6252055" cy="2054246"/>
          </a:xfrm>
          <a:prstGeom prst="rect">
            <a:avLst/>
          </a:prstGeom>
        </p:spPr>
      </p:pic>
    </p:spTree>
    <p:extLst>
      <p:ext uri="{BB962C8B-B14F-4D97-AF65-F5344CB8AC3E}">
        <p14:creationId xmlns:p14="http://schemas.microsoft.com/office/powerpoint/2010/main" val="1988711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BD5C-E63E-464C-9DF0-F5F49ADDC8BA}"/>
              </a:ext>
            </a:extLst>
          </p:cNvPr>
          <p:cNvSpPr>
            <a:spLocks noGrp="1"/>
          </p:cNvSpPr>
          <p:nvPr>
            <p:ph type="title"/>
          </p:nvPr>
        </p:nvSpPr>
        <p:spPr/>
        <p:txBody>
          <a:bodyPr/>
          <a:lstStyle/>
          <a:p>
            <a:r>
              <a:rPr lang="en-IN" sz="3200" dirty="0"/>
              <a:t>Case Study: Converting a Hexadecimal Digit to a Decimal Value</a:t>
            </a:r>
          </a:p>
        </p:txBody>
      </p:sp>
      <p:sp>
        <p:nvSpPr>
          <p:cNvPr id="3" name="Content Placeholder 2">
            <a:extLst>
              <a:ext uri="{FF2B5EF4-FFF2-40B4-BE49-F238E27FC236}">
                <a16:creationId xmlns:a16="http://schemas.microsoft.com/office/drawing/2014/main" id="{243EB882-C136-4019-BF47-732D6635C5F6}"/>
              </a:ext>
            </a:extLst>
          </p:cNvPr>
          <p:cNvSpPr>
            <a:spLocks noGrp="1"/>
          </p:cNvSpPr>
          <p:nvPr>
            <p:ph sz="quarter" idx="13"/>
          </p:nvPr>
        </p:nvSpPr>
        <p:spPr>
          <a:xfrm>
            <a:off x="457200" y="1552574"/>
            <a:ext cx="8229600" cy="900339"/>
          </a:xfrm>
        </p:spPr>
        <p:txBody>
          <a:bodyPr/>
          <a:lstStyle/>
          <a:p>
            <a:pPr marL="432" indent="0">
              <a:buNone/>
            </a:pPr>
            <a:r>
              <a:rPr lang="en-IN" dirty="0"/>
              <a:t>Write a program that converts a hexadecimal digit into a decimal value.</a:t>
            </a:r>
          </a:p>
        </p:txBody>
      </p:sp>
      <p:sp>
        <p:nvSpPr>
          <p:cNvPr id="10" name="Text Placeholder 9">
            <a:extLst>
              <a:ext uri="{FF2B5EF4-FFF2-40B4-BE49-F238E27FC236}">
                <a16:creationId xmlns:a16="http://schemas.microsoft.com/office/drawing/2014/main" id="{36A67824-32CC-44F2-98E0-122A552B4448}"/>
              </a:ext>
            </a:extLst>
          </p:cNvPr>
          <p:cNvSpPr>
            <a:spLocks noGrp="1"/>
          </p:cNvSpPr>
          <p:nvPr>
            <p:ph type="body" sz="quarter" idx="20"/>
          </p:nvPr>
        </p:nvSpPr>
        <p:spPr>
          <a:xfrm>
            <a:off x="6618514" y="4819200"/>
            <a:ext cx="2068286" cy="554264"/>
          </a:xfrm>
        </p:spPr>
        <p:txBody>
          <a:bodyPr/>
          <a:lstStyle/>
          <a:p>
            <a:pPr marL="432" indent="0" algn="ctr">
              <a:buNone/>
            </a:pPr>
            <a:r>
              <a:rPr lang="en-IN" dirty="0">
                <a:hlinkClick r:id="rId3" tooltip="https://liveexample.pearsoncmg.com/html/HexDigit2Dec.html"/>
              </a:rPr>
              <a:t>HexDigit2Dec</a:t>
            </a:r>
          </a:p>
        </p:txBody>
      </p:sp>
    </p:spTree>
    <p:extLst>
      <p:ext uri="{BB962C8B-B14F-4D97-AF65-F5344CB8AC3E}">
        <p14:creationId xmlns:p14="http://schemas.microsoft.com/office/powerpoint/2010/main" val="319477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 </a:t>
            </a:r>
            <a:r>
              <a:rPr lang="en-IN" sz="2000" b="0" dirty="0"/>
              <a:t>(2 of 2)</a:t>
            </a:r>
            <a:endParaRPr lang="en-IN" b="0" dirty="0"/>
          </a:p>
        </p:txBody>
      </p:sp>
      <p:sp>
        <p:nvSpPr>
          <p:cNvPr id="3" name="Content Placeholder 2"/>
          <p:cNvSpPr>
            <a:spLocks noGrp="1"/>
          </p:cNvSpPr>
          <p:nvPr>
            <p:ph sz="quarter" idx="13"/>
          </p:nvPr>
        </p:nvSpPr>
        <p:spPr/>
        <p:txBody>
          <a:bodyPr/>
          <a:lstStyle/>
          <a:p>
            <a:pPr marL="432" indent="0">
              <a:spcBef>
                <a:spcPts val="600"/>
              </a:spcBef>
              <a:buNone/>
            </a:pPr>
            <a:r>
              <a:rPr lang="en-IN" sz="1800" b="1" dirty="0">
                <a:solidFill>
                  <a:srgbClr val="007FA3"/>
                </a:solidFill>
              </a:rPr>
              <a:t>4.12</a:t>
            </a:r>
            <a:r>
              <a:rPr lang="en-IN" sz="1800" dirty="0"/>
              <a:t> To read strings from the console (§4.4.4).</a:t>
            </a:r>
          </a:p>
          <a:p>
            <a:pPr marL="432" indent="0">
              <a:spcBef>
                <a:spcPts val="600"/>
              </a:spcBef>
              <a:buNone/>
            </a:pPr>
            <a:r>
              <a:rPr lang="en-IN" sz="1800" b="1" dirty="0">
                <a:solidFill>
                  <a:srgbClr val="007FA3"/>
                </a:solidFill>
              </a:rPr>
              <a:t>4.13</a:t>
            </a:r>
            <a:r>
              <a:rPr lang="en-IN" sz="1800" dirty="0"/>
              <a:t> To read a character from the console (§4.4.5).</a:t>
            </a:r>
          </a:p>
          <a:p>
            <a:pPr marL="432" indent="0">
              <a:spcBef>
                <a:spcPts val="600"/>
              </a:spcBef>
              <a:buNone/>
            </a:pPr>
            <a:r>
              <a:rPr lang="en-IN" sz="1800" b="1" dirty="0">
                <a:solidFill>
                  <a:srgbClr val="007FA3"/>
                </a:solidFill>
              </a:rPr>
              <a:t>4.14</a:t>
            </a:r>
            <a:r>
              <a:rPr lang="en-IN" sz="1800" dirty="0"/>
              <a:t> To compare strings using the </a:t>
            </a:r>
            <a:r>
              <a:rPr lang="en-IN" sz="1800" b="1" dirty="0"/>
              <a:t>equals</a:t>
            </a:r>
            <a:r>
              <a:rPr lang="en-IN" sz="1800" dirty="0"/>
              <a:t> method and the </a:t>
            </a:r>
            <a:r>
              <a:rPr lang="en-IN" sz="1800" b="1" dirty="0" err="1"/>
              <a:t>compareTo</a:t>
            </a:r>
            <a:r>
              <a:rPr lang="en-IN" sz="1800" dirty="0"/>
              <a:t> methods (§4.4.6).</a:t>
            </a:r>
          </a:p>
          <a:p>
            <a:pPr marL="432" indent="0">
              <a:spcBef>
                <a:spcPts val="600"/>
              </a:spcBef>
              <a:buNone/>
            </a:pPr>
            <a:r>
              <a:rPr lang="en-IN" sz="1800" b="1" dirty="0">
                <a:solidFill>
                  <a:srgbClr val="007FA3"/>
                </a:solidFill>
              </a:rPr>
              <a:t>4.15</a:t>
            </a:r>
            <a:r>
              <a:rPr lang="en-IN" sz="1800" dirty="0"/>
              <a:t> To obtain substrings (§4.4.7).</a:t>
            </a:r>
          </a:p>
          <a:p>
            <a:pPr marL="432" indent="0">
              <a:spcBef>
                <a:spcPts val="600"/>
              </a:spcBef>
              <a:buNone/>
            </a:pPr>
            <a:r>
              <a:rPr lang="en-IN" sz="1800" b="1" dirty="0">
                <a:solidFill>
                  <a:srgbClr val="007FA3"/>
                </a:solidFill>
              </a:rPr>
              <a:t>4.16</a:t>
            </a:r>
            <a:r>
              <a:rPr lang="en-IN" sz="1800" dirty="0"/>
              <a:t> To find a character or a substring in a string using the </a:t>
            </a:r>
            <a:r>
              <a:rPr lang="en-IN" sz="1800" b="1" dirty="0" err="1"/>
              <a:t>indexOf</a:t>
            </a:r>
            <a:r>
              <a:rPr lang="en-IN" sz="1800" dirty="0"/>
              <a:t> method (§4.4.8).</a:t>
            </a:r>
          </a:p>
          <a:p>
            <a:pPr marL="432" indent="0">
              <a:spcBef>
                <a:spcPts val="600"/>
              </a:spcBef>
              <a:buNone/>
            </a:pPr>
            <a:r>
              <a:rPr lang="en-IN" sz="1800" b="1" dirty="0">
                <a:solidFill>
                  <a:srgbClr val="007FA3"/>
                </a:solidFill>
              </a:rPr>
              <a:t>4.17</a:t>
            </a:r>
            <a:r>
              <a:rPr lang="en-IN" sz="1800" dirty="0"/>
              <a:t> To program using characters and strings (</a:t>
            </a:r>
            <a:r>
              <a:rPr lang="en-IN" sz="1800" b="1" dirty="0" err="1"/>
              <a:t>GuessBirthday</a:t>
            </a:r>
            <a:r>
              <a:rPr lang="en-IN" sz="1800" dirty="0"/>
              <a:t>) (§4.5.1).</a:t>
            </a:r>
          </a:p>
          <a:p>
            <a:pPr marL="432" indent="0">
              <a:spcBef>
                <a:spcPts val="600"/>
              </a:spcBef>
              <a:buNone/>
            </a:pPr>
            <a:r>
              <a:rPr lang="en-IN" sz="1800" b="1" dirty="0">
                <a:solidFill>
                  <a:srgbClr val="007FA3"/>
                </a:solidFill>
              </a:rPr>
              <a:t>4.18</a:t>
            </a:r>
            <a:r>
              <a:rPr lang="en-IN" sz="1800" dirty="0"/>
              <a:t> To convert a hexadecimal character to a decimal value (</a:t>
            </a:r>
            <a:r>
              <a:rPr lang="en-IN" sz="1800" b="1" dirty="0"/>
              <a:t>HexDigit2Dec</a:t>
            </a:r>
            <a:r>
              <a:rPr lang="en-IN" sz="1800" dirty="0"/>
              <a:t>) (§4.5.2).</a:t>
            </a:r>
          </a:p>
          <a:p>
            <a:pPr marL="432" indent="0">
              <a:spcBef>
                <a:spcPts val="600"/>
              </a:spcBef>
              <a:buNone/>
            </a:pPr>
            <a:r>
              <a:rPr lang="en-IN" sz="1800" b="1" dirty="0">
                <a:solidFill>
                  <a:srgbClr val="007FA3"/>
                </a:solidFill>
              </a:rPr>
              <a:t>4.19</a:t>
            </a:r>
            <a:r>
              <a:rPr lang="en-IN" sz="1800" dirty="0"/>
              <a:t> To revise the lottery program using strings (</a:t>
            </a:r>
            <a:r>
              <a:rPr lang="en-IN" sz="1800" b="1" dirty="0"/>
              <a:t>LotteryUsingStrings</a:t>
            </a:r>
            <a:r>
              <a:rPr lang="en-IN" sz="1800" dirty="0"/>
              <a:t>) (§4.5.3).</a:t>
            </a:r>
          </a:p>
          <a:p>
            <a:pPr marL="432" indent="0">
              <a:spcBef>
                <a:spcPts val="600"/>
              </a:spcBef>
              <a:buNone/>
            </a:pPr>
            <a:r>
              <a:rPr lang="en-IN" sz="1800" b="1" dirty="0">
                <a:solidFill>
                  <a:srgbClr val="007FA3"/>
                </a:solidFill>
              </a:rPr>
              <a:t>4.20</a:t>
            </a:r>
            <a:r>
              <a:rPr lang="en-IN" sz="1800" dirty="0"/>
              <a:t> To format output using the </a:t>
            </a:r>
            <a:r>
              <a:rPr lang="en-IN" sz="1800" b="1" dirty="0" err="1"/>
              <a:t>System.out.printf</a:t>
            </a:r>
            <a:r>
              <a:rPr lang="en-IN" sz="1800" b="1" dirty="0"/>
              <a:t> </a:t>
            </a:r>
            <a:r>
              <a:rPr lang="en-IN" sz="1800" dirty="0"/>
              <a:t>method (§4.6).</a:t>
            </a:r>
          </a:p>
        </p:txBody>
      </p:sp>
    </p:spTree>
    <p:extLst>
      <p:ext uri="{BB962C8B-B14F-4D97-AF65-F5344CB8AC3E}">
        <p14:creationId xmlns:p14="http://schemas.microsoft.com/office/powerpoint/2010/main" val="1835912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BD5C-E63E-464C-9DF0-F5F49ADDC8BA}"/>
              </a:ext>
            </a:extLst>
          </p:cNvPr>
          <p:cNvSpPr>
            <a:spLocks noGrp="1"/>
          </p:cNvSpPr>
          <p:nvPr>
            <p:ph type="title"/>
          </p:nvPr>
        </p:nvSpPr>
        <p:spPr/>
        <p:txBody>
          <a:bodyPr/>
          <a:lstStyle/>
          <a:p>
            <a:r>
              <a:rPr lang="en-IN" sz="3200" dirty="0"/>
              <a:t>Case Study: Revising the Lottery Program Using Strings</a:t>
            </a:r>
          </a:p>
        </p:txBody>
      </p:sp>
      <p:sp>
        <p:nvSpPr>
          <p:cNvPr id="3" name="Content Placeholder 2">
            <a:extLst>
              <a:ext uri="{FF2B5EF4-FFF2-40B4-BE49-F238E27FC236}">
                <a16:creationId xmlns:a16="http://schemas.microsoft.com/office/drawing/2014/main" id="{243EB882-C136-4019-BF47-732D6635C5F6}"/>
              </a:ext>
            </a:extLst>
          </p:cNvPr>
          <p:cNvSpPr>
            <a:spLocks noGrp="1"/>
          </p:cNvSpPr>
          <p:nvPr>
            <p:ph sz="quarter" idx="13"/>
          </p:nvPr>
        </p:nvSpPr>
        <p:spPr>
          <a:xfrm>
            <a:off x="457199" y="1552574"/>
            <a:ext cx="8338457" cy="1306740"/>
          </a:xfrm>
        </p:spPr>
        <p:txBody>
          <a:bodyPr/>
          <a:lstStyle/>
          <a:p>
            <a:pPr marL="432" indent="0">
              <a:buNone/>
            </a:pPr>
            <a:r>
              <a:rPr lang="en-IN" dirty="0"/>
              <a:t>A problem can be solved using many different approaches. This section rewrites the lottery program in Listing 3.7 using strings. Using strings simplifies this program.</a:t>
            </a:r>
          </a:p>
        </p:txBody>
      </p:sp>
      <p:sp>
        <p:nvSpPr>
          <p:cNvPr id="10" name="Text Placeholder 9">
            <a:extLst>
              <a:ext uri="{FF2B5EF4-FFF2-40B4-BE49-F238E27FC236}">
                <a16:creationId xmlns:a16="http://schemas.microsoft.com/office/drawing/2014/main" id="{36A67824-32CC-44F2-98E0-122A552B4448}"/>
              </a:ext>
            </a:extLst>
          </p:cNvPr>
          <p:cNvSpPr>
            <a:spLocks noGrp="1"/>
          </p:cNvSpPr>
          <p:nvPr>
            <p:ph type="body" sz="quarter" idx="20"/>
          </p:nvPr>
        </p:nvSpPr>
        <p:spPr>
          <a:xfrm>
            <a:off x="5820229" y="4819200"/>
            <a:ext cx="2866571" cy="554264"/>
          </a:xfrm>
        </p:spPr>
        <p:txBody>
          <a:bodyPr/>
          <a:lstStyle/>
          <a:p>
            <a:pPr marL="432" indent="0" algn="ctr">
              <a:buNone/>
            </a:pPr>
            <a:r>
              <a:rPr lang="en-IN" dirty="0">
                <a:hlinkClick r:id="rId3" tooltip="https://liveexample.pearsoncmg.com/html/HexDigit2Dec.html"/>
              </a:rPr>
              <a:t>LotteryUsingStrings</a:t>
            </a:r>
          </a:p>
        </p:txBody>
      </p:sp>
    </p:spTree>
    <p:extLst>
      <p:ext uri="{BB962C8B-B14F-4D97-AF65-F5344CB8AC3E}">
        <p14:creationId xmlns:p14="http://schemas.microsoft.com/office/powerpoint/2010/main" val="1277862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960B1-10BA-49A5-9825-719F2D4CABC5}"/>
              </a:ext>
            </a:extLst>
          </p:cNvPr>
          <p:cNvSpPr>
            <a:spLocks noGrp="1"/>
          </p:cNvSpPr>
          <p:nvPr>
            <p:ph type="title"/>
          </p:nvPr>
        </p:nvSpPr>
        <p:spPr/>
        <p:txBody>
          <a:bodyPr/>
          <a:lstStyle/>
          <a:p>
            <a:r>
              <a:rPr lang="en-IN" dirty="0"/>
              <a:t>Formatting Output</a:t>
            </a:r>
          </a:p>
        </p:txBody>
      </p:sp>
      <p:sp>
        <p:nvSpPr>
          <p:cNvPr id="3" name="Content Placeholder 2">
            <a:extLst>
              <a:ext uri="{FF2B5EF4-FFF2-40B4-BE49-F238E27FC236}">
                <a16:creationId xmlns:a16="http://schemas.microsoft.com/office/drawing/2014/main" id="{E264A725-28D7-4464-AC99-DF7412BD33C4}"/>
              </a:ext>
            </a:extLst>
          </p:cNvPr>
          <p:cNvSpPr>
            <a:spLocks noGrp="1"/>
          </p:cNvSpPr>
          <p:nvPr>
            <p:ph sz="quarter" idx="13"/>
          </p:nvPr>
        </p:nvSpPr>
        <p:spPr/>
        <p:txBody>
          <a:bodyPr/>
          <a:lstStyle/>
          <a:p>
            <a:pPr marL="432" indent="0">
              <a:buNone/>
            </a:pPr>
            <a:r>
              <a:rPr lang="en-IN" dirty="0"/>
              <a:t>Use the </a:t>
            </a:r>
            <a:r>
              <a:rPr lang="en-IN" dirty="0" err="1"/>
              <a:t>printf</a:t>
            </a:r>
            <a:r>
              <a:rPr lang="en-IN" dirty="0"/>
              <a:t> statement.</a:t>
            </a:r>
          </a:p>
          <a:p>
            <a:pPr marL="360000" indent="0">
              <a:buNone/>
            </a:pPr>
            <a:r>
              <a:rPr lang="en-IN" dirty="0" err="1"/>
              <a:t>System.out.printf</a:t>
            </a:r>
            <a:r>
              <a:rPr lang="en-IN" dirty="0"/>
              <a:t>(format, items);</a:t>
            </a:r>
          </a:p>
          <a:p>
            <a:pPr marL="432" indent="0">
              <a:buNone/>
            </a:pPr>
            <a:r>
              <a:rPr lang="en-IN" dirty="0"/>
              <a:t>Where format is a string that may consist of substrings and format specifiers. A format specifier specifies how an item should be displayed. An item may be a numeric value, character, </a:t>
            </a:r>
            <a:r>
              <a:rPr lang="en-IN" dirty="0" err="1"/>
              <a:t>boolean</a:t>
            </a:r>
            <a:r>
              <a:rPr lang="en-IN" dirty="0"/>
              <a:t> value, or a string. Each specifier begins with a percent sign.</a:t>
            </a:r>
          </a:p>
        </p:txBody>
      </p:sp>
    </p:spTree>
    <p:extLst>
      <p:ext uri="{BB962C8B-B14F-4D97-AF65-F5344CB8AC3E}">
        <p14:creationId xmlns:p14="http://schemas.microsoft.com/office/powerpoint/2010/main" val="3334992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19B2-A35D-4DB4-9DE6-24E08AEE5AB1}"/>
              </a:ext>
            </a:extLst>
          </p:cNvPr>
          <p:cNvSpPr>
            <a:spLocks noGrp="1"/>
          </p:cNvSpPr>
          <p:nvPr>
            <p:ph type="title"/>
          </p:nvPr>
        </p:nvSpPr>
        <p:spPr/>
        <p:txBody>
          <a:bodyPr/>
          <a:lstStyle/>
          <a:p>
            <a:r>
              <a:rPr lang="en-IN" dirty="0"/>
              <a:t>Frequently-Used Specifiers</a:t>
            </a:r>
          </a:p>
        </p:txBody>
      </p:sp>
      <p:graphicFrame>
        <p:nvGraphicFramePr>
          <p:cNvPr id="6" name="Table 6">
            <a:extLst>
              <a:ext uri="{FF2B5EF4-FFF2-40B4-BE49-F238E27FC236}">
                <a16:creationId xmlns:a16="http://schemas.microsoft.com/office/drawing/2014/main" id="{FB605C4C-BDF0-4265-85FB-626A207B7693}"/>
              </a:ext>
            </a:extLst>
          </p:cNvPr>
          <p:cNvGraphicFramePr>
            <a:graphicFrameLocks noGrp="1"/>
          </p:cNvGraphicFramePr>
          <p:nvPr>
            <p:ph sz="quarter" idx="13"/>
            <p:extLst>
              <p:ext uri="{D42A27DB-BD31-4B8C-83A1-F6EECF244321}">
                <p14:modId xmlns:p14="http://schemas.microsoft.com/office/powerpoint/2010/main" val="1801338347"/>
              </p:ext>
            </p:extLst>
          </p:nvPr>
        </p:nvGraphicFramePr>
        <p:xfrm>
          <a:off x="457200" y="1555750"/>
          <a:ext cx="8229600" cy="2865120"/>
        </p:xfrm>
        <a:graphic>
          <a:graphicData uri="http://schemas.openxmlformats.org/drawingml/2006/table">
            <a:tbl>
              <a:tblPr firstRow="1" bandRow="1">
                <a:tableStyleId>{2D5ABB26-0587-4C30-8999-92F81FD0307C}</a:tableStyleId>
              </a:tblPr>
              <a:tblGrid>
                <a:gridCol w="1458686">
                  <a:extLst>
                    <a:ext uri="{9D8B030D-6E8A-4147-A177-3AD203B41FA5}">
                      <a16:colId xmlns:a16="http://schemas.microsoft.com/office/drawing/2014/main" val="3850128279"/>
                    </a:ext>
                  </a:extLst>
                </a:gridCol>
                <a:gridCol w="4223657">
                  <a:extLst>
                    <a:ext uri="{9D8B030D-6E8A-4147-A177-3AD203B41FA5}">
                      <a16:colId xmlns:a16="http://schemas.microsoft.com/office/drawing/2014/main" val="103442800"/>
                    </a:ext>
                  </a:extLst>
                </a:gridCol>
                <a:gridCol w="2547257">
                  <a:extLst>
                    <a:ext uri="{9D8B030D-6E8A-4147-A177-3AD203B41FA5}">
                      <a16:colId xmlns:a16="http://schemas.microsoft.com/office/drawing/2014/main" val="3492463554"/>
                    </a:ext>
                  </a:extLst>
                </a:gridCol>
              </a:tblGrid>
              <a:tr h="370840">
                <a:tc>
                  <a:txBody>
                    <a:bodyPr/>
                    <a:lstStyle/>
                    <a:p>
                      <a:r>
                        <a:rPr lang="en-IN" sz="1800" b="1" dirty="0">
                          <a:latin typeface="+mn-lt"/>
                          <a:cs typeface="Courier New" panose="02070309020205020404" pitchFamily="49" charset="0"/>
                        </a:rPr>
                        <a:t>Specifier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mn-lt"/>
                          <a:cs typeface="Courier New" panose="02070309020205020404" pitchFamily="49" charset="0"/>
                        </a:rPr>
                        <a:t>Output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mn-lt"/>
                          <a:cs typeface="Courier New" panose="02070309020205020404" pitchFamily="49" charset="0"/>
                        </a:rPr>
                        <a:t>Example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1135233"/>
                  </a:ext>
                </a:extLst>
              </a:tr>
              <a:tr h="370840">
                <a:tc>
                  <a:txBody>
                    <a:bodyPr/>
                    <a:lstStyle/>
                    <a:p>
                      <a:r>
                        <a:rPr lang="en-IN" sz="1800" b="1" dirty="0">
                          <a:latin typeface="Courier New" panose="02070309020205020404" pitchFamily="49" charset="0"/>
                          <a:cs typeface="Courier New" panose="02070309020205020404" pitchFamily="49" charset="0"/>
                        </a:rPr>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Courier New" panose="02070309020205020404" pitchFamily="49" charset="0"/>
                          <a:cs typeface="Courier New" panose="02070309020205020404" pitchFamily="49" charset="0"/>
                        </a:rPr>
                        <a:t>a </a:t>
                      </a:r>
                      <a:r>
                        <a:rPr lang="en-IN" sz="1800" b="1" dirty="0" err="1">
                          <a:latin typeface="Courier New" panose="02070309020205020404" pitchFamily="49" charset="0"/>
                          <a:cs typeface="Courier New" panose="02070309020205020404" pitchFamily="49" charset="0"/>
                        </a:rPr>
                        <a:t>boolean</a:t>
                      </a:r>
                      <a:r>
                        <a:rPr lang="en-IN" sz="1800" b="1" dirty="0">
                          <a:latin typeface="Courier New" panose="02070309020205020404" pitchFamily="49" charset="0"/>
                          <a:cs typeface="Courier New" panose="02070309020205020404" pitchFamily="49" charset="0"/>
                        </a:rPr>
                        <a:t> value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Courier New" panose="02070309020205020404" pitchFamily="49" charset="0"/>
                          <a:cs typeface="Courier New" panose="02070309020205020404" pitchFamily="49" charset="0"/>
                        </a:rPr>
                        <a:t>true or false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312595"/>
                  </a:ext>
                </a:extLst>
              </a:tr>
              <a:tr h="370840">
                <a:tc>
                  <a:txBody>
                    <a:bodyPr/>
                    <a:lstStyle/>
                    <a:p>
                      <a:r>
                        <a:rPr lang="en-IN" sz="1800" b="1" dirty="0">
                          <a:latin typeface="Courier New" panose="02070309020205020404" pitchFamily="49" charset="0"/>
                          <a:cs typeface="Courier New" panose="02070309020205020404" pitchFamily="49" charset="0"/>
                        </a:rPr>
                        <a:t>%c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Courier New" panose="02070309020205020404" pitchFamily="49" charset="0"/>
                          <a:cs typeface="Courier New" panose="02070309020205020404" pitchFamily="49" charset="0"/>
                        </a:rPr>
                        <a:t>a character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Courier New" panose="02070309020205020404" pitchFamily="49" charset="0"/>
                          <a:cs typeface="Courier New" panose="02070309020205020404" pitchFamily="49" charset="0"/>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93305183"/>
                  </a:ext>
                </a:extLst>
              </a:tr>
              <a:tr h="370840">
                <a:tc>
                  <a:txBody>
                    <a:bodyPr/>
                    <a:lstStyle/>
                    <a:p>
                      <a:r>
                        <a:rPr lang="en-IN" sz="1800" b="1" dirty="0">
                          <a:latin typeface="Courier New" panose="02070309020205020404" pitchFamily="49" charset="0"/>
                          <a:cs typeface="Courier New" panose="02070309020205020404" pitchFamily="49" charset="0"/>
                        </a:rPr>
                        <a:t>%d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Courier New" panose="02070309020205020404" pitchFamily="49" charset="0"/>
                          <a:cs typeface="Courier New" panose="02070309020205020404" pitchFamily="49" charset="0"/>
                        </a:rPr>
                        <a:t>a decimal integer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Courier New" panose="02070309020205020404" pitchFamily="49" charset="0"/>
                          <a:cs typeface="Courier New" panose="02070309020205020404" pitchFamily="49" charset="0"/>
                        </a:rPr>
                        <a:t>200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8442768"/>
                  </a:ext>
                </a:extLst>
              </a:tr>
              <a:tr h="370840">
                <a:tc>
                  <a:txBody>
                    <a:bodyPr/>
                    <a:lstStyle/>
                    <a:p>
                      <a:r>
                        <a:rPr lang="en-IN" sz="1800" b="1" dirty="0">
                          <a:latin typeface="Courier New" panose="02070309020205020404" pitchFamily="49" charset="0"/>
                          <a:cs typeface="Courier New" panose="02070309020205020404" pitchFamily="49" charset="0"/>
                        </a:rPr>
                        <a:t>%f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Courier New" panose="02070309020205020404" pitchFamily="49" charset="0"/>
                          <a:cs typeface="Courier New" panose="02070309020205020404" pitchFamily="49" charset="0"/>
                        </a:rPr>
                        <a:t>a floating-point number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Courier New" panose="02070309020205020404" pitchFamily="49" charset="0"/>
                          <a:cs typeface="Courier New" panose="02070309020205020404" pitchFamily="49" charset="0"/>
                        </a:rPr>
                        <a:t>45.460000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036555"/>
                  </a:ext>
                </a:extLst>
              </a:tr>
              <a:tr h="370840">
                <a:tc>
                  <a:txBody>
                    <a:bodyPr/>
                    <a:lstStyle/>
                    <a:p>
                      <a:r>
                        <a:rPr lang="en-IN" sz="1800" b="1" dirty="0">
                          <a:latin typeface="Courier New" panose="02070309020205020404" pitchFamily="49" charset="0"/>
                          <a:cs typeface="Courier New" panose="02070309020205020404" pitchFamily="49" charset="0"/>
                        </a:rPr>
                        <a:t>%e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Courier New" panose="02070309020205020404" pitchFamily="49" charset="0"/>
                          <a:cs typeface="Courier New" panose="02070309020205020404" pitchFamily="49" charset="0"/>
                        </a:rPr>
                        <a:t>a number in standard scientific notation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Courier New" panose="02070309020205020404" pitchFamily="49" charset="0"/>
                          <a:cs typeface="Courier New" panose="02070309020205020404" pitchFamily="49" charset="0"/>
                        </a:rPr>
                        <a:t>4.556000e+01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8168320"/>
                  </a:ext>
                </a:extLst>
              </a:tr>
              <a:tr h="370840">
                <a:tc>
                  <a:txBody>
                    <a:bodyPr/>
                    <a:lstStyle/>
                    <a:p>
                      <a:r>
                        <a:rPr lang="en-IN" sz="1800" b="1" dirty="0">
                          <a:latin typeface="Courier New" panose="02070309020205020404" pitchFamily="49" charset="0"/>
                          <a:cs typeface="Courier New" panose="02070309020205020404" pitchFamily="49" charset="0"/>
                        </a:rPr>
                        <a: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Courier New" panose="02070309020205020404" pitchFamily="49" charset="0"/>
                          <a:cs typeface="Courier New" panose="02070309020205020404" pitchFamily="49" charset="0"/>
                        </a:rPr>
                        <a:t>a string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Courier New" panose="02070309020205020404" pitchFamily="49" charset="0"/>
                          <a:cs typeface="Courier New" panose="02070309020205020404" pitchFamily="49" charset="0"/>
                        </a:rPr>
                        <a:t>"Java is cool"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6960540"/>
                  </a:ext>
                </a:extLst>
              </a:tr>
            </a:tbl>
          </a:graphicData>
        </a:graphic>
      </p:graphicFrame>
      <p:pic>
        <p:nvPicPr>
          <p:cNvPr id="5" name="Content Placeholder 4" descr="int count = 5; For long description in Notes pane, press F6.">
            <a:extLst>
              <a:ext uri="{FF2B5EF4-FFF2-40B4-BE49-F238E27FC236}">
                <a16:creationId xmlns:a16="http://schemas.microsoft.com/office/drawing/2014/main" id="{847FFBC4-4CD4-4B0C-BB9C-59E468735B66}"/>
              </a:ext>
            </a:extLst>
          </p:cNvPr>
          <p:cNvPicPr>
            <a:picLocks noGrp="1" noChangeAspect="1"/>
          </p:cNvPicPr>
          <p:nvPr>
            <p:ph sz="quarter" idx="14"/>
          </p:nvPr>
        </p:nvPicPr>
        <p:blipFill>
          <a:blip r:embed="rId3"/>
          <a:stretch>
            <a:fillRect/>
          </a:stretch>
        </p:blipFill>
        <p:spPr>
          <a:xfrm>
            <a:off x="1188289" y="4510475"/>
            <a:ext cx="6767420" cy="1886783"/>
          </a:xfrm>
          <a:prstGeom prst="rect">
            <a:avLst/>
          </a:prstGeom>
        </p:spPr>
      </p:pic>
    </p:spTree>
    <p:extLst>
      <p:ext uri="{BB962C8B-B14F-4D97-AF65-F5344CB8AC3E}">
        <p14:creationId xmlns:p14="http://schemas.microsoft.com/office/powerpoint/2010/main" val="20283863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BD5C-E63E-464C-9DF0-F5F49ADDC8BA}"/>
              </a:ext>
            </a:extLst>
          </p:cNvPr>
          <p:cNvSpPr>
            <a:spLocks noGrp="1"/>
          </p:cNvSpPr>
          <p:nvPr>
            <p:ph type="title"/>
          </p:nvPr>
        </p:nvSpPr>
        <p:spPr/>
        <p:txBody>
          <a:bodyPr/>
          <a:lstStyle/>
          <a:p>
            <a:r>
              <a:rPr lang="en-IN" dirty="0" err="1"/>
              <a:t>FormatDemo</a:t>
            </a:r>
            <a:endParaRPr lang="en-IN" dirty="0"/>
          </a:p>
        </p:txBody>
      </p:sp>
      <p:sp>
        <p:nvSpPr>
          <p:cNvPr id="3" name="Content Placeholder 2">
            <a:extLst>
              <a:ext uri="{FF2B5EF4-FFF2-40B4-BE49-F238E27FC236}">
                <a16:creationId xmlns:a16="http://schemas.microsoft.com/office/drawing/2014/main" id="{243EB882-C136-4019-BF47-732D6635C5F6}"/>
              </a:ext>
            </a:extLst>
          </p:cNvPr>
          <p:cNvSpPr>
            <a:spLocks noGrp="1"/>
          </p:cNvSpPr>
          <p:nvPr>
            <p:ph sz="quarter" idx="13"/>
          </p:nvPr>
        </p:nvSpPr>
        <p:spPr>
          <a:xfrm>
            <a:off x="457199" y="1552574"/>
            <a:ext cx="8338457" cy="1306740"/>
          </a:xfrm>
        </p:spPr>
        <p:txBody>
          <a:bodyPr/>
          <a:lstStyle/>
          <a:p>
            <a:pPr marL="432" indent="0">
              <a:buNone/>
            </a:pPr>
            <a:r>
              <a:rPr lang="en-IN" dirty="0"/>
              <a:t>The example gives a program that uses </a:t>
            </a:r>
            <a:r>
              <a:rPr lang="en-IN" b="1" dirty="0" err="1"/>
              <a:t>printf</a:t>
            </a:r>
            <a:r>
              <a:rPr lang="en-IN" dirty="0"/>
              <a:t> to display a table.</a:t>
            </a:r>
          </a:p>
        </p:txBody>
      </p:sp>
      <p:sp>
        <p:nvSpPr>
          <p:cNvPr id="10" name="Text Placeholder 9">
            <a:extLst>
              <a:ext uri="{FF2B5EF4-FFF2-40B4-BE49-F238E27FC236}">
                <a16:creationId xmlns:a16="http://schemas.microsoft.com/office/drawing/2014/main" id="{36A67824-32CC-44F2-98E0-122A552B4448}"/>
              </a:ext>
            </a:extLst>
          </p:cNvPr>
          <p:cNvSpPr>
            <a:spLocks noGrp="1"/>
          </p:cNvSpPr>
          <p:nvPr>
            <p:ph type="body" sz="quarter" idx="20"/>
          </p:nvPr>
        </p:nvSpPr>
        <p:spPr>
          <a:xfrm>
            <a:off x="5820229" y="4819200"/>
            <a:ext cx="2866571" cy="554264"/>
          </a:xfrm>
        </p:spPr>
        <p:txBody>
          <a:bodyPr/>
          <a:lstStyle/>
          <a:p>
            <a:pPr marL="432" indent="0" algn="ctr">
              <a:buNone/>
            </a:pPr>
            <a:r>
              <a:rPr lang="en-IN" dirty="0" err="1">
                <a:hlinkClick r:id="rId2" tooltip="https://liveexample.pearsoncmg.com/html/FormatDemo.html"/>
              </a:rPr>
              <a:t>FormatDemo</a:t>
            </a:r>
            <a:endParaRPr lang="en-IN" dirty="0">
              <a:hlinkClick r:id="rId2" tooltip="https://liveexample.pearsoncmg.com/html/FormatDemo.html"/>
            </a:endParaRPr>
          </a:p>
        </p:txBody>
      </p:sp>
    </p:spTree>
    <p:extLst>
      <p:ext uri="{BB962C8B-B14F-4D97-AF65-F5344CB8AC3E}">
        <p14:creationId xmlns:p14="http://schemas.microsoft.com/office/powerpoint/2010/main" val="1081201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Mathematical Functions</a:t>
            </a:r>
          </a:p>
        </p:txBody>
      </p:sp>
      <p:sp>
        <p:nvSpPr>
          <p:cNvPr id="3" name="Content Placeholder 2"/>
          <p:cNvSpPr>
            <a:spLocks noGrp="1"/>
          </p:cNvSpPr>
          <p:nvPr>
            <p:ph sz="quarter" idx="13"/>
          </p:nvPr>
        </p:nvSpPr>
        <p:spPr/>
        <p:txBody>
          <a:bodyPr/>
          <a:lstStyle/>
          <a:p>
            <a:pPr marL="432" indent="0">
              <a:buNone/>
            </a:pPr>
            <a:r>
              <a:rPr lang="en-IN" dirty="0"/>
              <a:t>Java provides many useful methods in the </a:t>
            </a:r>
            <a:r>
              <a:rPr lang="en-IN" b="1" dirty="0"/>
              <a:t>Math</a:t>
            </a:r>
            <a:r>
              <a:rPr lang="en-IN" dirty="0"/>
              <a:t> class for performing common mathematical functions.</a:t>
            </a:r>
          </a:p>
        </p:txBody>
      </p:sp>
    </p:spTree>
    <p:extLst>
      <p:ext uri="{BB962C8B-B14F-4D97-AF65-F5344CB8AC3E}">
        <p14:creationId xmlns:p14="http://schemas.microsoft.com/office/powerpoint/2010/main" val="7148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5D95-06CB-4179-8B64-8A94CCF49452}"/>
              </a:ext>
            </a:extLst>
          </p:cNvPr>
          <p:cNvSpPr>
            <a:spLocks noGrp="1"/>
          </p:cNvSpPr>
          <p:nvPr>
            <p:ph type="title"/>
          </p:nvPr>
        </p:nvSpPr>
        <p:spPr/>
        <p:txBody>
          <a:bodyPr/>
          <a:lstStyle/>
          <a:p>
            <a:r>
              <a:rPr lang="en-IN" dirty="0"/>
              <a:t>The </a:t>
            </a:r>
            <a:r>
              <a:rPr lang="en-IN" dirty="0">
                <a:latin typeface="Courier New" panose="02070309020205020404" pitchFamily="49" charset="0"/>
                <a:cs typeface="Courier New" panose="02070309020205020404" pitchFamily="49" charset="0"/>
              </a:rPr>
              <a:t>Math</a:t>
            </a:r>
            <a:r>
              <a:rPr lang="en-IN" dirty="0"/>
              <a:t> Class</a:t>
            </a:r>
          </a:p>
        </p:txBody>
      </p:sp>
      <p:sp>
        <p:nvSpPr>
          <p:cNvPr id="3" name="Content Placeholder 2">
            <a:extLst>
              <a:ext uri="{FF2B5EF4-FFF2-40B4-BE49-F238E27FC236}">
                <a16:creationId xmlns:a16="http://schemas.microsoft.com/office/drawing/2014/main" id="{8649A923-6E30-4A13-B0BF-F4A48A2CCC94}"/>
              </a:ext>
            </a:extLst>
          </p:cNvPr>
          <p:cNvSpPr>
            <a:spLocks noGrp="1"/>
          </p:cNvSpPr>
          <p:nvPr>
            <p:ph sz="quarter" idx="13"/>
          </p:nvPr>
        </p:nvSpPr>
        <p:spPr/>
        <p:txBody>
          <a:bodyPr/>
          <a:lstStyle/>
          <a:p>
            <a:r>
              <a:rPr lang="en-IN" dirty="0"/>
              <a:t>Class constants:</a:t>
            </a:r>
          </a:p>
          <a:p>
            <a:pPr lvl="1"/>
            <a:r>
              <a:rPr lang="en-IN" dirty="0">
                <a:latin typeface="Courier New" panose="02070309020205020404" pitchFamily="49" charset="0"/>
                <a:cs typeface="Courier New" panose="02070309020205020404" pitchFamily="49" charset="0"/>
              </a:rPr>
              <a:t>PI</a:t>
            </a:r>
          </a:p>
          <a:p>
            <a:pPr lvl="1"/>
            <a:r>
              <a:rPr lang="en-IN" dirty="0">
                <a:latin typeface="Courier New" panose="02070309020205020404" pitchFamily="49" charset="0"/>
                <a:cs typeface="Courier New" panose="02070309020205020404" pitchFamily="49" charset="0"/>
              </a:rPr>
              <a:t>E</a:t>
            </a:r>
          </a:p>
          <a:p>
            <a:r>
              <a:rPr lang="en-IN" dirty="0"/>
              <a:t>Class methods:</a:t>
            </a:r>
          </a:p>
          <a:p>
            <a:pPr lvl="1"/>
            <a:r>
              <a:rPr lang="en-IN" dirty="0"/>
              <a:t>Trigonometric Methods</a:t>
            </a:r>
          </a:p>
          <a:p>
            <a:pPr lvl="1"/>
            <a:r>
              <a:rPr lang="en-IN" dirty="0"/>
              <a:t>Exponent Methods</a:t>
            </a:r>
          </a:p>
          <a:p>
            <a:pPr lvl="1"/>
            <a:r>
              <a:rPr lang="en-IN" dirty="0"/>
              <a:t>Rounding Methods</a:t>
            </a:r>
          </a:p>
          <a:p>
            <a:pPr lvl="1"/>
            <a:r>
              <a:rPr lang="en-IN" dirty="0"/>
              <a:t>min, max, abs, and random Methods</a:t>
            </a:r>
          </a:p>
        </p:txBody>
      </p:sp>
    </p:spTree>
    <p:extLst>
      <p:ext uri="{BB962C8B-B14F-4D97-AF65-F5344CB8AC3E}">
        <p14:creationId xmlns:p14="http://schemas.microsoft.com/office/powerpoint/2010/main" val="117111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E3EC-FF84-495A-B128-4A7A0886D163}"/>
              </a:ext>
            </a:extLst>
          </p:cNvPr>
          <p:cNvSpPr>
            <a:spLocks noGrp="1"/>
          </p:cNvSpPr>
          <p:nvPr>
            <p:ph type="title"/>
          </p:nvPr>
        </p:nvSpPr>
        <p:spPr/>
        <p:txBody>
          <a:bodyPr/>
          <a:lstStyle/>
          <a:p>
            <a:r>
              <a:rPr lang="en-IN" dirty="0"/>
              <a:t>Trigonometric Methods</a:t>
            </a:r>
          </a:p>
        </p:txBody>
      </p:sp>
      <p:sp>
        <p:nvSpPr>
          <p:cNvPr id="3" name="Content Placeholder 2">
            <a:extLst>
              <a:ext uri="{FF2B5EF4-FFF2-40B4-BE49-F238E27FC236}">
                <a16:creationId xmlns:a16="http://schemas.microsoft.com/office/drawing/2014/main" id="{E38ADD8C-8410-41E5-BCAC-5CD9F725A0D3}"/>
              </a:ext>
            </a:extLst>
          </p:cNvPr>
          <p:cNvSpPr>
            <a:spLocks noGrp="1"/>
          </p:cNvSpPr>
          <p:nvPr>
            <p:ph sz="quarter" idx="13"/>
          </p:nvPr>
        </p:nvSpPr>
        <p:spPr>
          <a:xfrm>
            <a:off x="457199" y="1552575"/>
            <a:ext cx="3200401" cy="3320876"/>
          </a:xfrm>
        </p:spPr>
        <p:txBody>
          <a:bodyPr/>
          <a:lstStyle/>
          <a:p>
            <a:r>
              <a:rPr lang="fr-FR" b="1" dirty="0">
                <a:latin typeface="Courier New" panose="02070309020205020404" pitchFamily="49" charset="0"/>
                <a:cs typeface="Courier New" panose="02070309020205020404" pitchFamily="49" charset="0"/>
              </a:rPr>
              <a:t>sin(double a)</a:t>
            </a:r>
          </a:p>
          <a:p>
            <a:r>
              <a:rPr lang="fr-FR" b="1" dirty="0">
                <a:latin typeface="Courier New" panose="02070309020205020404" pitchFamily="49" charset="0"/>
                <a:cs typeface="Courier New" panose="02070309020205020404" pitchFamily="49" charset="0"/>
              </a:rPr>
              <a:t>cos(double a)</a:t>
            </a:r>
          </a:p>
          <a:p>
            <a:r>
              <a:rPr lang="fr-FR" b="1" dirty="0">
                <a:latin typeface="Courier New" panose="02070309020205020404" pitchFamily="49" charset="0"/>
                <a:cs typeface="Courier New" panose="02070309020205020404" pitchFamily="49" charset="0"/>
              </a:rPr>
              <a:t>tan(double a)</a:t>
            </a:r>
          </a:p>
          <a:p>
            <a:r>
              <a:rPr lang="fr-FR" b="1" dirty="0" err="1">
                <a:latin typeface="Courier New" panose="02070309020205020404" pitchFamily="49" charset="0"/>
                <a:cs typeface="Courier New" panose="02070309020205020404" pitchFamily="49" charset="0"/>
              </a:rPr>
              <a:t>acos</a:t>
            </a:r>
            <a:r>
              <a:rPr lang="fr-FR" b="1" dirty="0">
                <a:latin typeface="Courier New" panose="02070309020205020404" pitchFamily="49" charset="0"/>
                <a:cs typeface="Courier New" panose="02070309020205020404" pitchFamily="49" charset="0"/>
              </a:rPr>
              <a:t>(double a)</a:t>
            </a:r>
          </a:p>
          <a:p>
            <a:r>
              <a:rPr lang="fr-FR" b="1" dirty="0" err="1">
                <a:latin typeface="Courier New" panose="02070309020205020404" pitchFamily="49" charset="0"/>
                <a:cs typeface="Courier New" panose="02070309020205020404" pitchFamily="49" charset="0"/>
              </a:rPr>
              <a:t>asin</a:t>
            </a:r>
            <a:r>
              <a:rPr lang="fr-FR" b="1" dirty="0">
                <a:latin typeface="Courier New" panose="02070309020205020404" pitchFamily="49" charset="0"/>
                <a:cs typeface="Courier New" panose="02070309020205020404" pitchFamily="49" charset="0"/>
              </a:rPr>
              <a:t>(double a)</a:t>
            </a:r>
          </a:p>
          <a:p>
            <a:r>
              <a:rPr lang="fr-FR" b="1" dirty="0" err="1">
                <a:latin typeface="Courier New" panose="02070309020205020404" pitchFamily="49" charset="0"/>
                <a:cs typeface="Courier New" panose="02070309020205020404" pitchFamily="49" charset="0"/>
              </a:rPr>
              <a:t>atan</a:t>
            </a:r>
            <a:r>
              <a:rPr lang="fr-FR" b="1" dirty="0">
                <a:latin typeface="Courier New" panose="02070309020205020404" pitchFamily="49" charset="0"/>
                <a:cs typeface="Courier New" panose="02070309020205020404" pitchFamily="49" charset="0"/>
              </a:rPr>
              <a:t>(double a)</a:t>
            </a:r>
          </a:p>
        </p:txBody>
      </p:sp>
      <p:sp>
        <p:nvSpPr>
          <p:cNvPr id="4" name="Content Placeholder 3">
            <a:extLst>
              <a:ext uri="{FF2B5EF4-FFF2-40B4-BE49-F238E27FC236}">
                <a16:creationId xmlns:a16="http://schemas.microsoft.com/office/drawing/2014/main" id="{B2718697-B1F6-4D41-9978-F8016A631C6E}"/>
              </a:ext>
            </a:extLst>
          </p:cNvPr>
          <p:cNvSpPr>
            <a:spLocks noGrp="1"/>
          </p:cNvSpPr>
          <p:nvPr>
            <p:ph sz="quarter" idx="14"/>
          </p:nvPr>
        </p:nvSpPr>
        <p:spPr>
          <a:xfrm>
            <a:off x="602901" y="4999167"/>
            <a:ext cx="3054699" cy="1198432"/>
          </a:xfrm>
        </p:spPr>
        <p:txBody>
          <a:bodyPr/>
          <a:lstStyle/>
          <a:p>
            <a:pPr marL="432" indent="0" algn="ctr">
              <a:spcBef>
                <a:spcPts val="600"/>
              </a:spcBef>
              <a:buNone/>
            </a:pPr>
            <a:r>
              <a:rPr lang="en-IN" dirty="0"/>
              <a:t>Radians</a:t>
            </a:r>
          </a:p>
          <a:p>
            <a:pPr marL="432" indent="0" algn="ctr">
              <a:spcBef>
                <a:spcPts val="600"/>
              </a:spcBef>
              <a:buNone/>
            </a:pPr>
            <a:r>
              <a:rPr lang="en-IN" dirty="0" err="1"/>
              <a:t>toRadians</a:t>
            </a:r>
            <a:r>
              <a:rPr lang="en-IN" dirty="0"/>
              <a:t>(90)</a:t>
            </a:r>
          </a:p>
        </p:txBody>
      </p:sp>
      <p:sp>
        <p:nvSpPr>
          <p:cNvPr id="5" name="Content Placeholder 4">
            <a:extLst>
              <a:ext uri="{FF2B5EF4-FFF2-40B4-BE49-F238E27FC236}">
                <a16:creationId xmlns:a16="http://schemas.microsoft.com/office/drawing/2014/main" id="{969C6B6A-E094-46E7-BC45-85EFEFEC3A54}"/>
              </a:ext>
            </a:extLst>
          </p:cNvPr>
          <p:cNvSpPr>
            <a:spLocks noGrp="1"/>
          </p:cNvSpPr>
          <p:nvPr>
            <p:ph sz="quarter" idx="15"/>
          </p:nvPr>
        </p:nvSpPr>
        <p:spPr>
          <a:xfrm>
            <a:off x="4005943" y="1552574"/>
            <a:ext cx="4680857" cy="4645025"/>
          </a:xfrm>
        </p:spPr>
        <p:txBody>
          <a:bodyPr/>
          <a:lstStyle/>
          <a:p>
            <a:pPr marL="432" indent="0">
              <a:spcBef>
                <a:spcPts val="600"/>
              </a:spcBef>
              <a:buNone/>
            </a:pPr>
            <a:r>
              <a:rPr lang="en-IN" b="1" dirty="0">
                <a:latin typeface="Courier New" panose="02070309020205020404" pitchFamily="49" charset="0"/>
                <a:cs typeface="Courier New" panose="02070309020205020404" pitchFamily="49" charset="0"/>
              </a:rPr>
              <a:t>Examples:</a:t>
            </a:r>
          </a:p>
          <a:p>
            <a:pPr marL="432" indent="0">
              <a:spcBef>
                <a:spcPts val="600"/>
              </a:spcBef>
              <a:buNone/>
            </a:pPr>
            <a:r>
              <a:rPr lang="en-IN" b="1" dirty="0" err="1">
                <a:latin typeface="Courier New" panose="02070309020205020404" pitchFamily="49" charset="0"/>
                <a:cs typeface="Courier New" panose="02070309020205020404" pitchFamily="49" charset="0"/>
              </a:rPr>
              <a:t>Math.sin</a:t>
            </a:r>
            <a:r>
              <a:rPr lang="en-IN" b="1" dirty="0">
                <a:latin typeface="Courier New" panose="02070309020205020404" pitchFamily="49" charset="0"/>
                <a:cs typeface="Courier New" panose="02070309020205020404" pitchFamily="49" charset="0"/>
              </a:rPr>
              <a:t>(0) returns 0.0</a:t>
            </a:r>
          </a:p>
          <a:p>
            <a:pPr marL="432" indent="0">
              <a:spcBef>
                <a:spcPts val="600"/>
              </a:spcBef>
              <a:buNone/>
            </a:pPr>
            <a:r>
              <a:rPr lang="en-IN" b="1" dirty="0" err="1">
                <a:latin typeface="Courier New" panose="02070309020205020404" pitchFamily="49" charset="0"/>
                <a:cs typeface="Courier New" panose="02070309020205020404" pitchFamily="49" charset="0"/>
              </a:rPr>
              <a:t>Math.sin</a:t>
            </a:r>
            <a:r>
              <a:rPr lang="en-IN" b="1" dirty="0">
                <a:latin typeface="Courier New" panose="02070309020205020404" pitchFamily="49" charset="0"/>
                <a:cs typeface="Courier New" panose="02070309020205020404" pitchFamily="49" charset="0"/>
              </a:rPr>
              <a:t>(</a:t>
            </a:r>
            <a:r>
              <a:rPr lang="en-IN" b="1" dirty="0" err="1">
                <a:latin typeface="Courier New" panose="02070309020205020404" pitchFamily="49" charset="0"/>
                <a:cs typeface="Courier New" panose="02070309020205020404" pitchFamily="49" charset="0"/>
              </a:rPr>
              <a:t>Math.PI</a:t>
            </a:r>
            <a:r>
              <a:rPr lang="en-IN" b="1" dirty="0">
                <a:latin typeface="Courier New" panose="02070309020205020404" pitchFamily="49" charset="0"/>
                <a:cs typeface="Courier New" panose="02070309020205020404" pitchFamily="49" charset="0"/>
              </a:rPr>
              <a:t> / 6) returns 0.5</a:t>
            </a:r>
          </a:p>
          <a:p>
            <a:pPr marL="432" indent="0">
              <a:spcBef>
                <a:spcPts val="600"/>
              </a:spcBef>
              <a:buNone/>
            </a:pPr>
            <a:r>
              <a:rPr lang="en-IN" b="1" dirty="0" err="1">
                <a:latin typeface="Courier New" panose="02070309020205020404" pitchFamily="49" charset="0"/>
                <a:cs typeface="Courier New" panose="02070309020205020404" pitchFamily="49" charset="0"/>
              </a:rPr>
              <a:t>Math.sin</a:t>
            </a:r>
            <a:r>
              <a:rPr lang="en-IN" b="1" dirty="0">
                <a:latin typeface="Courier New" panose="02070309020205020404" pitchFamily="49" charset="0"/>
                <a:cs typeface="Courier New" panose="02070309020205020404" pitchFamily="49" charset="0"/>
              </a:rPr>
              <a:t>(</a:t>
            </a:r>
            <a:r>
              <a:rPr lang="en-IN" b="1" dirty="0" err="1">
                <a:latin typeface="Courier New" panose="02070309020205020404" pitchFamily="49" charset="0"/>
                <a:cs typeface="Courier New" panose="02070309020205020404" pitchFamily="49" charset="0"/>
              </a:rPr>
              <a:t>Math.PI</a:t>
            </a:r>
            <a:r>
              <a:rPr lang="en-IN" b="1" dirty="0">
                <a:latin typeface="Courier New" panose="02070309020205020404" pitchFamily="49" charset="0"/>
                <a:cs typeface="Courier New" panose="02070309020205020404" pitchFamily="49" charset="0"/>
              </a:rPr>
              <a:t> / 2) returns 1.0</a:t>
            </a:r>
          </a:p>
          <a:p>
            <a:pPr marL="432" indent="0">
              <a:spcBef>
                <a:spcPts val="600"/>
              </a:spcBef>
              <a:buNone/>
            </a:pPr>
            <a:r>
              <a:rPr lang="en-IN" b="1" dirty="0" err="1">
                <a:latin typeface="Courier New" panose="02070309020205020404" pitchFamily="49" charset="0"/>
                <a:cs typeface="Courier New" panose="02070309020205020404" pitchFamily="49" charset="0"/>
              </a:rPr>
              <a:t>Math.cos</a:t>
            </a:r>
            <a:r>
              <a:rPr lang="en-IN" b="1" dirty="0">
                <a:latin typeface="Courier New" panose="02070309020205020404" pitchFamily="49" charset="0"/>
                <a:cs typeface="Courier New" panose="02070309020205020404" pitchFamily="49" charset="0"/>
              </a:rPr>
              <a:t>(0) returns 1.0</a:t>
            </a:r>
          </a:p>
          <a:p>
            <a:pPr marL="432" indent="0">
              <a:spcBef>
                <a:spcPts val="600"/>
              </a:spcBef>
              <a:buNone/>
            </a:pPr>
            <a:r>
              <a:rPr lang="en-IN" b="1" dirty="0" err="1">
                <a:latin typeface="Courier New" panose="02070309020205020404" pitchFamily="49" charset="0"/>
                <a:cs typeface="Courier New" panose="02070309020205020404" pitchFamily="49" charset="0"/>
              </a:rPr>
              <a:t>Math.cos</a:t>
            </a:r>
            <a:r>
              <a:rPr lang="en-IN" b="1" dirty="0">
                <a:latin typeface="Courier New" panose="02070309020205020404" pitchFamily="49" charset="0"/>
                <a:cs typeface="Courier New" panose="02070309020205020404" pitchFamily="49" charset="0"/>
              </a:rPr>
              <a:t>(</a:t>
            </a:r>
            <a:r>
              <a:rPr lang="en-IN" b="1" dirty="0" err="1">
                <a:latin typeface="Courier New" panose="02070309020205020404" pitchFamily="49" charset="0"/>
                <a:cs typeface="Courier New" panose="02070309020205020404" pitchFamily="49" charset="0"/>
              </a:rPr>
              <a:t>Math.PI</a:t>
            </a:r>
            <a:r>
              <a:rPr lang="en-IN" b="1" dirty="0">
                <a:latin typeface="Courier New" panose="02070309020205020404" pitchFamily="49" charset="0"/>
                <a:cs typeface="Courier New" panose="02070309020205020404" pitchFamily="49" charset="0"/>
              </a:rPr>
              <a:t> / 6) returns 0.866</a:t>
            </a:r>
          </a:p>
          <a:p>
            <a:pPr marL="432" indent="0">
              <a:spcBef>
                <a:spcPts val="600"/>
              </a:spcBef>
              <a:buNone/>
            </a:pPr>
            <a:r>
              <a:rPr lang="en-IN" b="1" dirty="0" err="1">
                <a:latin typeface="Courier New" panose="02070309020205020404" pitchFamily="49" charset="0"/>
                <a:cs typeface="Courier New" panose="02070309020205020404" pitchFamily="49" charset="0"/>
              </a:rPr>
              <a:t>Math.cos</a:t>
            </a:r>
            <a:r>
              <a:rPr lang="en-IN" b="1" dirty="0">
                <a:latin typeface="Courier New" panose="02070309020205020404" pitchFamily="49" charset="0"/>
                <a:cs typeface="Courier New" panose="02070309020205020404" pitchFamily="49" charset="0"/>
              </a:rPr>
              <a:t>(</a:t>
            </a:r>
            <a:r>
              <a:rPr lang="en-IN" b="1" dirty="0" err="1">
                <a:latin typeface="Courier New" panose="02070309020205020404" pitchFamily="49" charset="0"/>
                <a:cs typeface="Courier New" panose="02070309020205020404" pitchFamily="49" charset="0"/>
              </a:rPr>
              <a:t>Math.PI</a:t>
            </a:r>
            <a:r>
              <a:rPr lang="en-IN" b="1" dirty="0">
                <a:latin typeface="Courier New" panose="02070309020205020404" pitchFamily="49" charset="0"/>
                <a:cs typeface="Courier New" panose="02070309020205020404" pitchFamily="49" charset="0"/>
              </a:rPr>
              <a:t> / 2) returns 0</a:t>
            </a:r>
          </a:p>
        </p:txBody>
      </p:sp>
    </p:spTree>
    <p:extLst>
      <p:ext uri="{BB962C8B-B14F-4D97-AF65-F5344CB8AC3E}">
        <p14:creationId xmlns:p14="http://schemas.microsoft.com/office/powerpoint/2010/main" val="1684616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5402-87D0-480E-B055-C6DA5B87BF10}"/>
              </a:ext>
            </a:extLst>
          </p:cNvPr>
          <p:cNvSpPr>
            <a:spLocks noGrp="1"/>
          </p:cNvSpPr>
          <p:nvPr>
            <p:ph type="title"/>
          </p:nvPr>
        </p:nvSpPr>
        <p:spPr/>
        <p:txBody>
          <a:bodyPr/>
          <a:lstStyle/>
          <a:p>
            <a:r>
              <a:rPr lang="en-IN" dirty="0"/>
              <a:t>Exponent Methods</a:t>
            </a:r>
          </a:p>
        </p:txBody>
      </p:sp>
      <p:sp>
        <p:nvSpPr>
          <p:cNvPr id="3" name="Content Placeholder 2">
            <a:extLst>
              <a:ext uri="{FF2B5EF4-FFF2-40B4-BE49-F238E27FC236}">
                <a16:creationId xmlns:a16="http://schemas.microsoft.com/office/drawing/2014/main" id="{45915582-8ABF-45D3-B0F1-8455D855A1D1}"/>
              </a:ext>
            </a:extLst>
          </p:cNvPr>
          <p:cNvSpPr>
            <a:spLocks noGrp="1"/>
          </p:cNvSpPr>
          <p:nvPr>
            <p:ph sz="quarter" idx="13"/>
          </p:nvPr>
        </p:nvSpPr>
        <p:spPr>
          <a:xfrm>
            <a:off x="457197" y="1552574"/>
            <a:ext cx="4122059" cy="4470855"/>
          </a:xfrm>
        </p:spPr>
        <p:txBody>
          <a:bodyPr/>
          <a:lstStyle/>
          <a:p>
            <a:pPr>
              <a:spcBef>
                <a:spcPts val="600"/>
              </a:spcBef>
            </a:pPr>
            <a:r>
              <a:rPr lang="en-IN" sz="1800" b="1" dirty="0">
                <a:latin typeface="Courier New" panose="02070309020205020404" pitchFamily="49" charset="0"/>
                <a:cs typeface="Courier New" panose="02070309020205020404" pitchFamily="49" charset="0"/>
              </a:rPr>
              <a:t>exp(double a)</a:t>
            </a:r>
          </a:p>
          <a:p>
            <a:pPr marL="255600" indent="0">
              <a:spcBef>
                <a:spcPts val="600"/>
              </a:spcBef>
              <a:buNone/>
            </a:pPr>
            <a:r>
              <a:rPr lang="en-IN" sz="1800" dirty="0">
                <a:cs typeface="Courier New" panose="02070309020205020404" pitchFamily="49" charset="0"/>
              </a:rPr>
              <a:t>Returns </a:t>
            </a:r>
            <a:r>
              <a:rPr lang="en-IN" sz="1800" dirty="0">
                <a:latin typeface="Courier New" panose="02070309020205020404" pitchFamily="49" charset="0"/>
                <a:cs typeface="Courier New" panose="02070309020205020404" pitchFamily="49" charset="0"/>
              </a:rPr>
              <a:t>e</a:t>
            </a:r>
            <a:r>
              <a:rPr lang="en-IN" sz="1800" dirty="0">
                <a:cs typeface="Courier New" panose="02070309020205020404" pitchFamily="49" charset="0"/>
              </a:rPr>
              <a:t> raised to the power of </a:t>
            </a:r>
            <a:r>
              <a:rPr lang="en-IN" sz="1800" dirty="0">
                <a:latin typeface="Courier New" panose="02070309020205020404" pitchFamily="49" charset="0"/>
                <a:cs typeface="Courier New" panose="02070309020205020404" pitchFamily="49" charset="0"/>
              </a:rPr>
              <a:t>a</a:t>
            </a:r>
            <a:r>
              <a:rPr lang="en-IN" sz="1800" dirty="0">
                <a:cs typeface="Courier New" panose="02070309020205020404" pitchFamily="49" charset="0"/>
              </a:rPr>
              <a:t>.</a:t>
            </a:r>
          </a:p>
          <a:p>
            <a:pPr>
              <a:spcBef>
                <a:spcPts val="600"/>
              </a:spcBef>
            </a:pPr>
            <a:r>
              <a:rPr lang="en-IN" sz="1800" b="1" dirty="0">
                <a:latin typeface="Courier New" panose="02070309020205020404" pitchFamily="49" charset="0"/>
                <a:cs typeface="Courier New" panose="02070309020205020404" pitchFamily="49" charset="0"/>
              </a:rPr>
              <a:t>log(double a)</a:t>
            </a:r>
          </a:p>
          <a:p>
            <a:pPr marL="255600" indent="0">
              <a:spcBef>
                <a:spcPts val="600"/>
              </a:spcBef>
              <a:buNone/>
            </a:pPr>
            <a:r>
              <a:rPr lang="en-IN" sz="1800" dirty="0">
                <a:latin typeface="+mj-lt"/>
                <a:cs typeface="Courier New" panose="02070309020205020404" pitchFamily="49" charset="0"/>
              </a:rPr>
              <a:t>Returns the natural logarithm of </a:t>
            </a:r>
            <a:r>
              <a:rPr lang="en-IN" sz="1800" dirty="0">
                <a:latin typeface="Courier New" panose="02070309020205020404" pitchFamily="49" charset="0"/>
                <a:cs typeface="Courier New" panose="02070309020205020404" pitchFamily="49" charset="0"/>
              </a:rPr>
              <a:t>a</a:t>
            </a:r>
            <a:r>
              <a:rPr lang="en-IN" sz="1800" dirty="0">
                <a:latin typeface="+mj-lt"/>
                <a:cs typeface="Courier New" panose="02070309020205020404" pitchFamily="49" charset="0"/>
              </a:rPr>
              <a:t>.</a:t>
            </a:r>
          </a:p>
          <a:p>
            <a:pPr>
              <a:spcBef>
                <a:spcPts val="600"/>
              </a:spcBef>
            </a:pPr>
            <a:r>
              <a:rPr lang="en-IN" sz="1800" b="1" dirty="0">
                <a:latin typeface="Courier New" panose="02070309020205020404" pitchFamily="49" charset="0"/>
                <a:cs typeface="Courier New" panose="02070309020205020404" pitchFamily="49" charset="0"/>
              </a:rPr>
              <a:t>log10(double a)</a:t>
            </a:r>
          </a:p>
          <a:p>
            <a:pPr marL="255600" indent="0">
              <a:spcBef>
                <a:spcPts val="600"/>
              </a:spcBef>
              <a:buNone/>
            </a:pPr>
            <a:r>
              <a:rPr lang="en-IN" sz="1800" dirty="0">
                <a:latin typeface="+mj-lt"/>
                <a:cs typeface="Courier New" panose="02070309020205020404" pitchFamily="49" charset="0"/>
              </a:rPr>
              <a:t>Returns the 10-based logarithm of </a:t>
            </a:r>
            <a:r>
              <a:rPr lang="en-IN" sz="1800" dirty="0">
                <a:latin typeface="Courier New" panose="02070309020205020404" pitchFamily="49" charset="0"/>
                <a:cs typeface="Courier New" panose="02070309020205020404" pitchFamily="49" charset="0"/>
              </a:rPr>
              <a:t>a</a:t>
            </a:r>
            <a:r>
              <a:rPr lang="en-IN" sz="1800" dirty="0">
                <a:latin typeface="+mj-lt"/>
                <a:cs typeface="Courier New" panose="02070309020205020404" pitchFamily="49" charset="0"/>
              </a:rPr>
              <a:t>.</a:t>
            </a:r>
          </a:p>
          <a:p>
            <a:pPr>
              <a:spcBef>
                <a:spcPts val="600"/>
              </a:spcBef>
            </a:pPr>
            <a:r>
              <a:rPr lang="en-IN" sz="1800" b="1" dirty="0">
                <a:latin typeface="Courier New" panose="02070309020205020404" pitchFamily="49" charset="0"/>
                <a:cs typeface="Courier New" panose="02070309020205020404" pitchFamily="49" charset="0"/>
              </a:rPr>
              <a:t>pow(double a, double b)</a:t>
            </a:r>
          </a:p>
          <a:p>
            <a:pPr marL="255600" indent="0">
              <a:spcBef>
                <a:spcPts val="600"/>
              </a:spcBef>
              <a:buNone/>
            </a:pPr>
            <a:r>
              <a:rPr lang="en-IN" sz="1800" dirty="0">
                <a:latin typeface="+mj-lt"/>
                <a:cs typeface="Courier New" panose="02070309020205020404" pitchFamily="49" charset="0"/>
              </a:rPr>
              <a:t>Returns </a:t>
            </a:r>
            <a:r>
              <a:rPr lang="en-IN" sz="1800" dirty="0">
                <a:latin typeface="Courier New" panose="02070309020205020404" pitchFamily="49" charset="0"/>
                <a:cs typeface="Courier New" panose="02070309020205020404" pitchFamily="49" charset="0"/>
              </a:rPr>
              <a:t>a</a:t>
            </a:r>
            <a:r>
              <a:rPr lang="en-IN" sz="1800" dirty="0">
                <a:latin typeface="+mj-lt"/>
                <a:cs typeface="Courier New" panose="02070309020205020404" pitchFamily="49" charset="0"/>
              </a:rPr>
              <a:t> raised to the power of </a:t>
            </a:r>
            <a:r>
              <a:rPr lang="en-IN" sz="1800" dirty="0">
                <a:latin typeface="Courier New" panose="02070309020205020404" pitchFamily="49" charset="0"/>
                <a:cs typeface="Courier New" panose="02070309020205020404" pitchFamily="49" charset="0"/>
              </a:rPr>
              <a:t>b</a:t>
            </a:r>
            <a:r>
              <a:rPr lang="en-IN" sz="1800" dirty="0">
                <a:latin typeface="+mj-lt"/>
                <a:cs typeface="Courier New" panose="02070309020205020404" pitchFamily="49" charset="0"/>
              </a:rPr>
              <a:t>.</a:t>
            </a:r>
          </a:p>
          <a:p>
            <a:pPr>
              <a:spcBef>
                <a:spcPts val="600"/>
              </a:spcBef>
            </a:pPr>
            <a:r>
              <a:rPr lang="en-IN" sz="1800" b="1" dirty="0">
                <a:latin typeface="Courier New" panose="02070309020205020404" pitchFamily="49" charset="0"/>
                <a:cs typeface="Courier New" panose="02070309020205020404" pitchFamily="49" charset="0"/>
              </a:rPr>
              <a:t>sqrt(double a)</a:t>
            </a:r>
          </a:p>
          <a:p>
            <a:pPr marL="255600" indent="0">
              <a:spcBef>
                <a:spcPts val="600"/>
              </a:spcBef>
              <a:buNone/>
            </a:pPr>
            <a:r>
              <a:rPr lang="en-IN" sz="1800" dirty="0">
                <a:latin typeface="+mj-lt"/>
                <a:cs typeface="Courier New" panose="02070309020205020404" pitchFamily="49" charset="0"/>
              </a:rPr>
              <a:t>Returns the square root of </a:t>
            </a:r>
            <a:r>
              <a:rPr lang="en-IN" sz="1800" dirty="0">
                <a:latin typeface="Courier New" panose="02070309020205020404" pitchFamily="49" charset="0"/>
                <a:cs typeface="Courier New" panose="02070309020205020404" pitchFamily="49" charset="0"/>
              </a:rPr>
              <a:t>a</a:t>
            </a:r>
            <a:r>
              <a:rPr lang="en-IN" sz="1800" dirty="0">
                <a:latin typeface="+mj-lt"/>
                <a:cs typeface="Courier New" panose="02070309020205020404" pitchFamily="49" charset="0"/>
              </a:rPr>
              <a:t>.</a:t>
            </a:r>
          </a:p>
        </p:txBody>
      </p:sp>
      <p:sp>
        <p:nvSpPr>
          <p:cNvPr id="4" name="Content Placeholder 3">
            <a:extLst>
              <a:ext uri="{FF2B5EF4-FFF2-40B4-BE49-F238E27FC236}">
                <a16:creationId xmlns:a16="http://schemas.microsoft.com/office/drawing/2014/main" id="{E99F8237-9DCC-43EF-A4B6-418818095F58}"/>
              </a:ext>
            </a:extLst>
          </p:cNvPr>
          <p:cNvSpPr>
            <a:spLocks noGrp="1"/>
          </p:cNvSpPr>
          <p:nvPr>
            <p:ph sz="quarter" idx="14"/>
          </p:nvPr>
        </p:nvSpPr>
        <p:spPr>
          <a:xfrm>
            <a:off x="4775197" y="1552574"/>
            <a:ext cx="4122059" cy="3599997"/>
          </a:xfrm>
        </p:spPr>
        <p:txBody>
          <a:bodyPr/>
          <a:lstStyle/>
          <a:p>
            <a:pPr marL="432" indent="0">
              <a:spcBef>
                <a:spcPts val="600"/>
              </a:spcBef>
              <a:buNone/>
            </a:pPr>
            <a:r>
              <a:rPr lang="en-IN" sz="1800" b="1" dirty="0">
                <a:latin typeface="Courier New" panose="02070309020205020404" pitchFamily="49" charset="0"/>
                <a:cs typeface="Courier New" panose="02070309020205020404" pitchFamily="49" charset="0"/>
              </a:rPr>
              <a:t>Examples:</a:t>
            </a:r>
          </a:p>
          <a:p>
            <a:pPr marL="432" indent="0">
              <a:spcBef>
                <a:spcPts val="600"/>
              </a:spcBef>
              <a:buNone/>
            </a:pPr>
            <a:r>
              <a:rPr lang="en-IN" sz="1800" b="1" dirty="0" err="1">
                <a:latin typeface="Courier New" panose="02070309020205020404" pitchFamily="49" charset="0"/>
                <a:cs typeface="Courier New" panose="02070309020205020404" pitchFamily="49" charset="0"/>
              </a:rPr>
              <a:t>Math.exp</a:t>
            </a:r>
            <a:r>
              <a:rPr lang="en-IN" sz="1800" b="1" dirty="0">
                <a:latin typeface="Courier New" panose="02070309020205020404" pitchFamily="49" charset="0"/>
                <a:cs typeface="Courier New" panose="02070309020205020404" pitchFamily="49" charset="0"/>
              </a:rPr>
              <a:t>(1) returns 2.71</a:t>
            </a:r>
          </a:p>
          <a:p>
            <a:pPr marL="432" indent="0">
              <a:spcBef>
                <a:spcPts val="600"/>
              </a:spcBef>
              <a:buNone/>
            </a:pPr>
            <a:r>
              <a:rPr lang="en-IN" sz="1800" b="1" dirty="0">
                <a:latin typeface="Courier New" panose="02070309020205020404" pitchFamily="49" charset="0"/>
                <a:cs typeface="Courier New" panose="02070309020205020404" pitchFamily="49" charset="0"/>
              </a:rPr>
              <a:t>Math.log(2.71) returns 1.0</a:t>
            </a:r>
          </a:p>
          <a:p>
            <a:pPr marL="432" indent="0">
              <a:spcBef>
                <a:spcPts val="600"/>
              </a:spcBef>
              <a:buNone/>
            </a:pPr>
            <a:r>
              <a:rPr lang="en-IN" sz="1800" b="1" dirty="0" err="1">
                <a:latin typeface="Courier New" panose="02070309020205020404" pitchFamily="49" charset="0"/>
                <a:cs typeface="Courier New" panose="02070309020205020404" pitchFamily="49" charset="0"/>
              </a:rPr>
              <a:t>Math.pow</a:t>
            </a:r>
            <a:r>
              <a:rPr lang="en-IN" sz="1800" b="1" dirty="0">
                <a:latin typeface="Courier New" panose="02070309020205020404" pitchFamily="49" charset="0"/>
                <a:cs typeface="Courier New" panose="02070309020205020404" pitchFamily="49" charset="0"/>
              </a:rPr>
              <a:t>(2, 3) returns 8.0</a:t>
            </a:r>
          </a:p>
          <a:p>
            <a:pPr marL="432" indent="0">
              <a:spcBef>
                <a:spcPts val="600"/>
              </a:spcBef>
              <a:buNone/>
            </a:pPr>
            <a:r>
              <a:rPr lang="en-IN" sz="1800" b="1" dirty="0" err="1">
                <a:latin typeface="Courier New" panose="02070309020205020404" pitchFamily="49" charset="0"/>
                <a:cs typeface="Courier New" panose="02070309020205020404" pitchFamily="49" charset="0"/>
              </a:rPr>
              <a:t>Math.pow</a:t>
            </a:r>
            <a:r>
              <a:rPr lang="en-IN" sz="1800" b="1" dirty="0">
                <a:latin typeface="Courier New" panose="02070309020205020404" pitchFamily="49" charset="0"/>
                <a:cs typeface="Courier New" panose="02070309020205020404" pitchFamily="49" charset="0"/>
              </a:rPr>
              <a:t>(3, 2) returns 9.0</a:t>
            </a:r>
          </a:p>
          <a:p>
            <a:pPr marL="432" indent="0">
              <a:spcBef>
                <a:spcPts val="600"/>
              </a:spcBef>
              <a:buNone/>
            </a:pPr>
            <a:r>
              <a:rPr lang="en-IN" sz="1800" b="1" dirty="0" err="1">
                <a:latin typeface="Courier New" panose="02070309020205020404" pitchFamily="49" charset="0"/>
                <a:cs typeface="Courier New" panose="02070309020205020404" pitchFamily="49" charset="0"/>
              </a:rPr>
              <a:t>Math.pow</a:t>
            </a:r>
            <a:r>
              <a:rPr lang="en-IN" sz="1800" b="1" dirty="0">
                <a:latin typeface="Courier New" panose="02070309020205020404" pitchFamily="49" charset="0"/>
                <a:cs typeface="Courier New" panose="02070309020205020404" pitchFamily="49" charset="0"/>
              </a:rPr>
              <a:t>(3.5, 2.5) returns 22.91765</a:t>
            </a:r>
          </a:p>
          <a:p>
            <a:pPr marL="432" indent="0">
              <a:spcBef>
                <a:spcPts val="600"/>
              </a:spcBef>
              <a:buNone/>
            </a:pPr>
            <a:r>
              <a:rPr lang="en-IN" sz="1800" b="1" dirty="0" err="1">
                <a:latin typeface="Courier New" panose="02070309020205020404" pitchFamily="49" charset="0"/>
                <a:cs typeface="Courier New" panose="02070309020205020404" pitchFamily="49" charset="0"/>
              </a:rPr>
              <a:t>Math.sqrt</a:t>
            </a:r>
            <a:r>
              <a:rPr lang="en-IN" sz="1800" b="1" dirty="0">
                <a:latin typeface="Courier New" panose="02070309020205020404" pitchFamily="49" charset="0"/>
                <a:cs typeface="Courier New" panose="02070309020205020404" pitchFamily="49" charset="0"/>
              </a:rPr>
              <a:t>(4) returns 2.0</a:t>
            </a:r>
          </a:p>
          <a:p>
            <a:pPr marL="432" indent="0">
              <a:spcBef>
                <a:spcPts val="600"/>
              </a:spcBef>
              <a:buNone/>
            </a:pPr>
            <a:r>
              <a:rPr lang="en-IN" sz="1800" b="1" dirty="0" err="1">
                <a:latin typeface="Courier New" panose="02070309020205020404" pitchFamily="49" charset="0"/>
                <a:cs typeface="Courier New" panose="02070309020205020404" pitchFamily="49" charset="0"/>
              </a:rPr>
              <a:t>Math.sqrt</a:t>
            </a:r>
            <a:r>
              <a:rPr lang="en-IN" sz="1800" b="1" dirty="0">
                <a:latin typeface="Courier New" panose="02070309020205020404" pitchFamily="49" charset="0"/>
                <a:cs typeface="Courier New" panose="02070309020205020404" pitchFamily="49" charset="0"/>
              </a:rPr>
              <a:t>(10.5) returns 3.24</a:t>
            </a:r>
          </a:p>
        </p:txBody>
      </p:sp>
    </p:spTree>
    <p:extLst>
      <p:ext uri="{BB962C8B-B14F-4D97-AF65-F5344CB8AC3E}">
        <p14:creationId xmlns:p14="http://schemas.microsoft.com/office/powerpoint/2010/main" val="83889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CBC2-9225-4C5C-B140-EEBD5F2A58A7}"/>
              </a:ext>
            </a:extLst>
          </p:cNvPr>
          <p:cNvSpPr>
            <a:spLocks noGrp="1"/>
          </p:cNvSpPr>
          <p:nvPr>
            <p:ph type="title"/>
          </p:nvPr>
        </p:nvSpPr>
        <p:spPr/>
        <p:txBody>
          <a:bodyPr/>
          <a:lstStyle/>
          <a:p>
            <a:r>
              <a:rPr lang="en-IN" dirty="0"/>
              <a:t>Rounding Methods</a:t>
            </a:r>
          </a:p>
        </p:txBody>
      </p:sp>
      <p:sp>
        <p:nvSpPr>
          <p:cNvPr id="3" name="Content Placeholder 2">
            <a:extLst>
              <a:ext uri="{FF2B5EF4-FFF2-40B4-BE49-F238E27FC236}">
                <a16:creationId xmlns:a16="http://schemas.microsoft.com/office/drawing/2014/main" id="{636BEDFD-44C8-4B44-A8E2-AAADB261CF0D}"/>
              </a:ext>
            </a:extLst>
          </p:cNvPr>
          <p:cNvSpPr>
            <a:spLocks noGrp="1"/>
          </p:cNvSpPr>
          <p:nvPr>
            <p:ph sz="quarter" idx="13"/>
          </p:nvPr>
        </p:nvSpPr>
        <p:spPr>
          <a:xfrm>
            <a:off x="457200" y="1554920"/>
            <a:ext cx="8232775" cy="4787823"/>
          </a:xfrm>
        </p:spPr>
        <p:txBody>
          <a:bodyPr/>
          <a:lstStyle/>
          <a:p>
            <a:pPr>
              <a:spcBef>
                <a:spcPts val="600"/>
              </a:spcBef>
            </a:pPr>
            <a:r>
              <a:rPr lang="en-IN" sz="2000" b="1" dirty="0">
                <a:latin typeface="Courier New" panose="02070309020205020404" pitchFamily="49" charset="0"/>
                <a:cs typeface="Courier New" panose="02070309020205020404" pitchFamily="49" charset="0"/>
              </a:rPr>
              <a:t>double ceil(double x)</a:t>
            </a:r>
          </a:p>
          <a:p>
            <a:pPr marL="255600" indent="0">
              <a:spcBef>
                <a:spcPts val="600"/>
              </a:spcBef>
              <a:buNone/>
            </a:pPr>
            <a:r>
              <a:rPr lang="en-IN" sz="2000" dirty="0"/>
              <a:t>x rounded up to its nearest integer. This integer is returned as a double value.</a:t>
            </a:r>
          </a:p>
          <a:p>
            <a:pPr>
              <a:spcBef>
                <a:spcPts val="600"/>
              </a:spcBef>
            </a:pPr>
            <a:r>
              <a:rPr lang="en-IN" sz="2000" b="1" dirty="0">
                <a:latin typeface="Courier New" panose="02070309020205020404" pitchFamily="49" charset="0"/>
                <a:cs typeface="Courier New" panose="02070309020205020404" pitchFamily="49" charset="0"/>
              </a:rPr>
              <a:t>double floor(double x)</a:t>
            </a:r>
          </a:p>
          <a:p>
            <a:pPr marL="255600" indent="0">
              <a:spcBef>
                <a:spcPts val="600"/>
              </a:spcBef>
              <a:buNone/>
            </a:pPr>
            <a:r>
              <a:rPr lang="en-IN" sz="2000" dirty="0"/>
              <a:t>x is rounded down to its nearest integer. This integer is returned as a double value.</a:t>
            </a:r>
          </a:p>
          <a:p>
            <a:pPr>
              <a:spcBef>
                <a:spcPts val="600"/>
              </a:spcBef>
            </a:pPr>
            <a:r>
              <a:rPr lang="en-IN" sz="2000" b="1" dirty="0">
                <a:latin typeface="Courier New" panose="02070309020205020404" pitchFamily="49" charset="0"/>
                <a:cs typeface="Courier New" panose="02070309020205020404" pitchFamily="49" charset="0"/>
              </a:rPr>
              <a:t>double </a:t>
            </a:r>
            <a:r>
              <a:rPr lang="en-IN" sz="2000" b="1" dirty="0" err="1">
                <a:latin typeface="Courier New" panose="02070309020205020404" pitchFamily="49" charset="0"/>
                <a:cs typeface="Courier New" panose="02070309020205020404" pitchFamily="49" charset="0"/>
              </a:rPr>
              <a:t>rint</a:t>
            </a:r>
            <a:r>
              <a:rPr lang="en-IN" sz="2000" b="1" dirty="0">
                <a:latin typeface="Courier New" panose="02070309020205020404" pitchFamily="49" charset="0"/>
                <a:cs typeface="Courier New" panose="02070309020205020404" pitchFamily="49" charset="0"/>
              </a:rPr>
              <a:t>(double x)</a:t>
            </a:r>
          </a:p>
          <a:p>
            <a:pPr marL="255600" indent="0">
              <a:spcBef>
                <a:spcPts val="600"/>
              </a:spcBef>
              <a:buNone/>
            </a:pPr>
            <a:r>
              <a:rPr lang="en-IN" sz="2000" dirty="0"/>
              <a:t>x is rounded to its nearest integer. If x is equally close to two integers, the even one is returned as a double.</a:t>
            </a:r>
          </a:p>
          <a:p>
            <a:pPr>
              <a:spcBef>
                <a:spcPts val="600"/>
              </a:spcBef>
            </a:pPr>
            <a:r>
              <a:rPr lang="en-IN" sz="2000" b="1" dirty="0">
                <a:latin typeface="Courier New" panose="02070309020205020404" pitchFamily="49" charset="0"/>
                <a:cs typeface="Courier New" panose="02070309020205020404" pitchFamily="49" charset="0"/>
              </a:rPr>
              <a:t>int round(float x)</a:t>
            </a:r>
          </a:p>
          <a:p>
            <a:pPr marL="255600" indent="0">
              <a:spcBef>
                <a:spcPts val="600"/>
              </a:spcBef>
              <a:buNone/>
            </a:pPr>
            <a:r>
              <a:rPr lang="en-IN" sz="2000" dirty="0"/>
              <a:t>Return (int)</a:t>
            </a:r>
            <a:r>
              <a:rPr lang="en-IN" sz="2000" dirty="0" err="1"/>
              <a:t>Math.floor</a:t>
            </a:r>
            <a:r>
              <a:rPr lang="en-IN" sz="2000" dirty="0"/>
              <a:t>(x+0.5).</a:t>
            </a:r>
          </a:p>
          <a:p>
            <a:pPr>
              <a:spcBef>
                <a:spcPts val="600"/>
              </a:spcBef>
            </a:pPr>
            <a:r>
              <a:rPr lang="en-IN" sz="2000" b="1" dirty="0">
                <a:latin typeface="Courier New" panose="02070309020205020404" pitchFamily="49" charset="0"/>
                <a:cs typeface="Courier New" panose="02070309020205020404" pitchFamily="49" charset="0"/>
              </a:rPr>
              <a:t>long round(double x)</a:t>
            </a:r>
          </a:p>
          <a:p>
            <a:pPr marL="255600" indent="0">
              <a:spcBef>
                <a:spcPts val="600"/>
              </a:spcBef>
              <a:buNone/>
            </a:pPr>
            <a:r>
              <a:rPr lang="en-IN" sz="2000" dirty="0"/>
              <a:t>Return (long)</a:t>
            </a:r>
            <a:r>
              <a:rPr lang="en-IN" sz="2000" dirty="0" err="1"/>
              <a:t>Math.floor</a:t>
            </a:r>
            <a:r>
              <a:rPr lang="en-IN" sz="2000" dirty="0"/>
              <a:t>(x+0.5).</a:t>
            </a:r>
          </a:p>
        </p:txBody>
      </p:sp>
    </p:spTree>
    <p:extLst>
      <p:ext uri="{BB962C8B-B14F-4D97-AF65-F5344CB8AC3E}">
        <p14:creationId xmlns:p14="http://schemas.microsoft.com/office/powerpoint/2010/main" val="7436546"/>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1" ma:contentTypeDescription="Create a new document." ma:contentTypeScope="" ma:versionID="d64c759ff087fb2f361248d72b503ae0">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7322cfddf5e3a731f65b591fdc9947f5"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1BFD0E-10F0-4250-8B29-C483764A1D3F}"/>
</file>

<file path=customXml/itemProps2.xml><?xml version="1.0" encoding="utf-8"?>
<ds:datastoreItem xmlns:ds="http://schemas.openxmlformats.org/officeDocument/2006/customXml" ds:itemID="{784494EA-1648-48A9-A8F2-C1C4C2CDB76A}"/>
</file>

<file path=customXml/itemProps3.xml><?xml version="1.0" encoding="utf-8"?>
<ds:datastoreItem xmlns:ds="http://schemas.openxmlformats.org/officeDocument/2006/customXml" ds:itemID="{FB85449E-3C99-489D-86C0-BC87E034B34E}"/>
</file>

<file path=docProps/app.xml><?xml version="1.0" encoding="utf-8"?>
<Properties xmlns="http://schemas.openxmlformats.org/officeDocument/2006/extended-properties" xmlns:vt="http://schemas.openxmlformats.org/officeDocument/2006/docPropsVTypes">
  <TotalTime>146526</TotalTime>
  <Words>5019</Words>
  <Application>Microsoft Office PowerPoint</Application>
  <PresentationFormat>On-screen Show (4:3)</PresentationFormat>
  <Paragraphs>781</Paragraphs>
  <Slides>44</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Arial</vt:lpstr>
      <vt:lpstr>Verdana</vt:lpstr>
      <vt:lpstr>Arial (Body)</vt:lpstr>
      <vt:lpstr>Noto Sans Symbols</vt:lpstr>
      <vt:lpstr>Times New Roman</vt:lpstr>
      <vt:lpstr>Courier New</vt:lpstr>
      <vt:lpstr>USHE</vt:lpstr>
      <vt:lpstr>USHE_slide options</vt:lpstr>
      <vt:lpstr>Introduction to Java Programming and Data Structures</vt:lpstr>
      <vt:lpstr>Motivations</vt:lpstr>
      <vt:lpstr>Objectives (1 of 2)</vt:lpstr>
      <vt:lpstr>Objectives (2 of 2)</vt:lpstr>
      <vt:lpstr>Mathematical Functions</vt:lpstr>
      <vt:lpstr>The Math Class</vt:lpstr>
      <vt:lpstr>Trigonometric Methods</vt:lpstr>
      <vt:lpstr>Exponent Methods</vt:lpstr>
      <vt:lpstr>Rounding Methods</vt:lpstr>
      <vt:lpstr>Rounding Methods Examples</vt:lpstr>
      <vt:lpstr>min, max, and abs</vt:lpstr>
      <vt:lpstr>The random Method</vt:lpstr>
      <vt:lpstr>Case Study: Computing Angles of a Triangle</vt:lpstr>
      <vt:lpstr>Character Data Type</vt:lpstr>
      <vt:lpstr>Unicode Format</vt:lpstr>
      <vt:lpstr>A S C I I Code for Commonly Used Characters</vt:lpstr>
      <vt:lpstr>Escape Sequences for Special Characters</vt:lpstr>
      <vt:lpstr>Appendix B: A S C I I Character Set (1 of 2)</vt:lpstr>
      <vt:lpstr>Appendix B: A S C I I Character Set (2 of 2)</vt:lpstr>
      <vt:lpstr>Casting between char and Numeric Types</vt:lpstr>
      <vt:lpstr>Comparing and Testing Characters</vt:lpstr>
      <vt:lpstr>Methods in the Character Class</vt:lpstr>
      <vt:lpstr>The String Type</vt:lpstr>
      <vt:lpstr>Simple Methods for String Objects (1 of 2)</vt:lpstr>
      <vt:lpstr>Simple Methods for String Objects (2 of 2)</vt:lpstr>
      <vt:lpstr>Getting String Length</vt:lpstr>
      <vt:lpstr>Getting Characters from a String</vt:lpstr>
      <vt:lpstr>Converting Strings</vt:lpstr>
      <vt:lpstr>String Concatenation</vt:lpstr>
      <vt:lpstr>Reading a String From the Console</vt:lpstr>
      <vt:lpstr>Reading a Character From the Console</vt:lpstr>
      <vt:lpstr>Comparing Strings</vt:lpstr>
      <vt:lpstr>Obtaining Substrings</vt:lpstr>
      <vt:lpstr>Finding a Character or a Substring in a String (1 of 2)</vt:lpstr>
      <vt:lpstr>Finding a Character or a Substring in a String (2 of 2)</vt:lpstr>
      <vt:lpstr>Conversion between Strings and Numbers</vt:lpstr>
      <vt:lpstr>Problem: Guessing Birthday</vt:lpstr>
      <vt:lpstr>Mathematics Basis for the Game</vt:lpstr>
      <vt:lpstr>Case Study: Converting a Hexadecimal Digit to a Decimal Value</vt:lpstr>
      <vt:lpstr>Case Study: Revising the Lottery Program Using Strings</vt:lpstr>
      <vt:lpstr>Formatting Output</vt:lpstr>
      <vt:lpstr>Frequently-Used Specifiers</vt:lpstr>
      <vt:lpstr>FormatDemo</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4, Mathematical Functions, Characters, and Strings</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AnnMarie Short</cp:lastModifiedBy>
  <cp:revision>804</cp:revision>
  <dcterms:modified xsi:type="dcterms:W3CDTF">2021-03-23T16:03:29Z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ies>
</file>