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3.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67"/>
  </p:notesMasterIdLst>
  <p:handoutMasterIdLst>
    <p:handoutMasterId r:id="rId68"/>
  </p:handoutMasterIdLst>
  <p:sldIdLst>
    <p:sldId id="330" r:id="rId3"/>
    <p:sldId id="410" r:id="rId4"/>
    <p:sldId id="408" r:id="rId5"/>
    <p:sldId id="411" r:id="rId6"/>
    <p:sldId id="412" r:id="rId7"/>
    <p:sldId id="413" r:id="rId8"/>
    <p:sldId id="414" r:id="rId9"/>
    <p:sldId id="415" r:id="rId10"/>
    <p:sldId id="416" r:id="rId11"/>
    <p:sldId id="417" r:id="rId12"/>
    <p:sldId id="418" r:id="rId13"/>
    <p:sldId id="419" r:id="rId14"/>
    <p:sldId id="420" r:id="rId15"/>
    <p:sldId id="421" r:id="rId16"/>
    <p:sldId id="422" r:id="rId17"/>
    <p:sldId id="423" r:id="rId18"/>
    <p:sldId id="424" r:id="rId19"/>
    <p:sldId id="472"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 id="445" r:id="rId40"/>
    <p:sldId id="446" r:id="rId41"/>
    <p:sldId id="447" r:id="rId42"/>
    <p:sldId id="448" r:id="rId43"/>
    <p:sldId id="449" r:id="rId44"/>
    <p:sldId id="450" r:id="rId45"/>
    <p:sldId id="451" r:id="rId46"/>
    <p:sldId id="452" r:id="rId47"/>
    <p:sldId id="453" r:id="rId48"/>
    <p:sldId id="454" r:id="rId49"/>
    <p:sldId id="455" r:id="rId50"/>
    <p:sldId id="456" r:id="rId51"/>
    <p:sldId id="457" r:id="rId52"/>
    <p:sldId id="458" r:id="rId53"/>
    <p:sldId id="459" r:id="rId54"/>
    <p:sldId id="460" r:id="rId55"/>
    <p:sldId id="461" r:id="rId56"/>
    <p:sldId id="462" r:id="rId57"/>
    <p:sldId id="463" r:id="rId58"/>
    <p:sldId id="465" r:id="rId59"/>
    <p:sldId id="466" r:id="rId60"/>
    <p:sldId id="467" r:id="rId61"/>
    <p:sldId id="468" r:id="rId62"/>
    <p:sldId id="469" r:id="rId63"/>
    <p:sldId id="470" r:id="rId64"/>
    <p:sldId id="471" r:id="rId65"/>
    <p:sldId id="298" r:id="rId66"/>
  </p:sldIdLst>
  <p:sldSz cx="9144000" cy="6858000" type="screen4x3"/>
  <p:notesSz cx="6858000" cy="9144000"/>
  <p:embeddedFontLst>
    <p:embeddedFont>
      <p:font typeface="Calibri" panose="020F0502020204030204" pitchFamily="34" charset="0"/>
      <p:regular r:id="rId69"/>
      <p:bold r:id="rId70"/>
      <p:italic r:id="rId71"/>
      <p:boldItalic r:id="rId72"/>
    </p:embeddedFont>
    <p:embeddedFont>
      <p:font typeface="Noto Sans Symbols" panose="020B0604020202020204" charset="0"/>
      <p:regular r:id="rId73"/>
    </p:embeddedFont>
    <p:embeddedFont>
      <p:font typeface="Verdana" panose="020B0604030504040204" pitchFamily="34"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42"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1071" userDrawn="1">
          <p15:clr>
            <a:srgbClr val="A4A3A4"/>
          </p15:clr>
        </p15:guide>
        <p15:guide id="7" pos="63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11" autoAdjust="0"/>
    <p:restoredTop sz="91698" autoAdjust="0"/>
  </p:normalViewPr>
  <p:slideViewPr>
    <p:cSldViewPr snapToGrid="0" snapToObjects="1">
      <p:cViewPr varScale="1">
        <p:scale>
          <a:sx n="75" d="100"/>
          <a:sy n="75" d="100"/>
        </p:scale>
        <p:origin x="1013" y="58"/>
      </p:cViewPr>
      <p:guideLst>
        <p:guide orient="horz" pos="4042"/>
        <p:guide pos="295"/>
        <p:guide orient="horz" pos="4178"/>
        <p:guide orient="horz" pos="119"/>
        <p:guide orient="horz" pos="709"/>
        <p:guide orient="horz" pos="1071"/>
        <p:guide pos="635"/>
      </p:guideLst>
    </p:cSldViewPr>
  </p:slideViewPr>
  <p:outlineViewPr>
    <p:cViewPr>
      <p:scale>
        <a:sx n="33" d="100"/>
        <a:sy n="33" d="100"/>
      </p:scale>
      <p:origin x="0" y="-38933"/>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handoutMaster" Target="handoutMasters/handoutMaster1.xml"/><Relationship Id="rId84" Type="http://schemas.openxmlformats.org/officeDocument/2006/relationships/customXml" Target="../customXml/item2.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6.fntdata"/><Relationship Id="rId79" Type="http://schemas.openxmlformats.org/officeDocument/2006/relationships/presProps" Target="presProps.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4.fntdata"/><Relationship Id="rId80" Type="http://schemas.openxmlformats.org/officeDocument/2006/relationships/viewProps" Target="viewProps.xml"/><Relationship Id="rId85" Type="http://schemas.openxmlformats.org/officeDocument/2006/relationships/customXml" Target="../customXml/item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2.fntdata"/><Relationship Id="rId75" Type="http://schemas.openxmlformats.org/officeDocument/2006/relationships/font" Target="fonts/font7.fntdata"/><Relationship Id="rId83"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5.fntdata"/><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8.fntdata"/><Relationship Id="rId7" Type="http://schemas.openxmlformats.org/officeDocument/2006/relationships/slide" Target="slides/slide5.xml"/><Relationship Id="rId71" Type="http://schemas.openxmlformats.org/officeDocument/2006/relationships/font" Target="fonts/font3.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liveexample.pearsoncmg.com/html/TestPoint2D.html"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liveexample.pearsoncmg.com/html/CircleWithStaticMembers.html"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liveexample.pearsoncmg.com/html/TestCircleWithStaticMembers.html"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liveexample.pearsoncmg.com/html/CircleWithPrivateDataFields.html"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s://liveexample.pearsoncmg.com/html/TestCircleWithPrivateDataFields.html"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liveexample.pearsoncmg.com/html/TestPassObject.html"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iveexample.pearsoncmg.com/html/TestSimpleCircle.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veexample.pearsoncmg.com/html/TV.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liveexample.pearsoncmg.com/html/TestTV.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US" sz="1200" b="0" i="0" u="none" strike="noStrike" kern="1200" cap="none" dirty="0">
                <a:solidFill>
                  <a:schemeClr val="tx1"/>
                </a:solidFill>
                <a:latin typeface="Arial"/>
                <a:ea typeface="Arial"/>
                <a:cs typeface="Arial"/>
                <a:sym typeface="Arial"/>
              </a:rPr>
              <a:t>Slides in this presentation contain hyperlinks. JAWS users should be able to get a list of links by using INSERT+F7</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Line 1, indicates Circle my Circle equal to new Circle open parenthesis 5.0 close parenthesis semicolon. Line 2, blank. Line 3, Circle my Circle equal to new Circle open parenthesis close parenthesis </a:t>
            </a:r>
            <a:r>
              <a:rPr lang="en-IN" dirty="0" err="1"/>
              <a:t>semicolon.ine</a:t>
            </a:r>
            <a:r>
              <a:rPr lang="en-IN" dirty="0"/>
              <a:t> 4, blank. Line 5, your Circle period radius equal to hundred semicolon. A right side text box shows the 1 Row for Declare my Circle i.e. no value.</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294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The computer code consists 5 lines. Line 1, indicates Circle my Circle equal to new Circle open parenthesis 5.0 close parenthesis semicolon. Line 2, blank. Line 3, Circle my Circle equal to new Circle open parenthesis close parenthesis semicolon. Line 4, blank. Line 5, your Circle period radius equal to hundred semicolon. </a:t>
            </a:r>
          </a:p>
          <a:p>
            <a:r>
              <a:rPr lang="en-US" sz="1800" b="0" i="0" u="none" strike="noStrike" dirty="0">
                <a:solidFill>
                  <a:srgbClr val="000000"/>
                </a:solidFill>
                <a:effectLst/>
                <a:latin typeface="Calibri" panose="020F0502020204030204" pitchFamily="34" charset="0"/>
              </a:rPr>
              <a:t>A right upward side text box shows 1 Row for my Circle i.e. no value. A right downward side text box shows the 2 rows. Row 1 shows the Create a circle by coding i.e. colon Circle. Row 2  shows the radius colon 5.0.</a:t>
            </a:r>
            <a:r>
              <a:rPr lang="en-US" dirty="0"/>
              <a:t>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29071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The computer code consists 5 lines. Line 1, indicates Circle my Circle equal to new Circle open parenthesis 5.0 close parenthesis semicolon. Line 2, blank. Line 3, Circle my Circle equal to new Circle open parenthesis close parenthesis semicolon. Line 4, blank. Line 5, your Circle period radius equal to hundred semicolon.</a:t>
            </a:r>
          </a:p>
          <a:p>
            <a:r>
              <a:rPr lang="en-US" sz="1800" b="0" i="0" u="none" strike="noStrike" dirty="0">
                <a:solidFill>
                  <a:srgbClr val="000000"/>
                </a:solidFill>
                <a:effectLst/>
                <a:latin typeface="Calibri" panose="020F0502020204030204" pitchFamily="34" charset="0"/>
              </a:rPr>
              <a:t>A right upward side text box shows 1 Row for my Circle i.e. reference value and it also shows an arrow of red </a:t>
            </a:r>
            <a:r>
              <a:rPr lang="en-US" sz="1800" b="0" i="0" u="none" strike="noStrike" dirty="0" err="1">
                <a:solidFill>
                  <a:srgbClr val="000000"/>
                </a:solidFill>
                <a:effectLst/>
                <a:latin typeface="Calibri" panose="020F0502020204030204" pitchFamily="34" charset="0"/>
              </a:rPr>
              <a:t>colour</a:t>
            </a:r>
            <a:r>
              <a:rPr lang="en-US" sz="1800" b="0" i="0" u="none" strike="noStrike" dirty="0">
                <a:solidFill>
                  <a:srgbClr val="000000"/>
                </a:solidFill>
                <a:effectLst/>
                <a:latin typeface="Calibri" panose="020F0502020204030204" pitchFamily="34" charset="0"/>
              </a:rPr>
              <a:t> which is for Assign object reference to my Circle. A right downward side text box shows the 2 rows. Row 1 shows the Create a circle by coding i.e. colon Circle. Row 2  shows the radius colon 5.0.</a:t>
            </a:r>
            <a:r>
              <a:rPr lang="en-US" dirty="0"/>
              <a:t>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37362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consists 5 lines. Line 1, indicates Circle my Circle equal to new Circle open parenthesis 5.0 close parenthesis semicolon. Line 2, blank. Line 3, Circle my Circle equal to new Circle open parenthesis close parenthesis </a:t>
            </a:r>
            <a:r>
              <a:rPr lang="en-US" dirty="0" err="1"/>
              <a:t>semicolon.ine</a:t>
            </a:r>
            <a:r>
              <a:rPr lang="en-US" dirty="0"/>
              <a:t> 4, blank. Line 5, your Circle period radius equal to hundred semicolon. A right upward side text box shows 1 Row for my Circle i.e. reference value and it also shows an arrow of red </a:t>
            </a:r>
            <a:r>
              <a:rPr lang="en-US" dirty="0" err="1"/>
              <a:t>colour</a:t>
            </a:r>
            <a:r>
              <a:rPr lang="en-US" dirty="0"/>
              <a:t>. A rightward middle text box shows the 2 rows. Row 1 shows the Create a circle by coding i.e. colon Circle. Row 2  shows the radius colon 5.0. A right downward side text box shows the 1 row for Declare your Circle i.e. no value.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49076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consists 5 lines. Line 1, indicates Circle my Circle equal to new Circle open parenthesis 5.0 close parenthesis semicolon. Line 2, blank. Line 3, Circle my Circle equal to new Circle open parenthesis close parenthesis semicolon line 4, blank. Line 5, your Circle period radius equal to hundred semicolon.  A right upward side text box shows 1 Row for my Circle i.e. reference value and it also shows the red color arrow.  A rightward middle text box shows the 2 rows. Row 1 shows the Create a circle by coding i.e. colon Circle. Row 2  shows the radius colon 5.0.A rightward middle side text box shows the 1 row for Declare your Circle i.e. no value. A right downward text box shows 2 rows for Create a new Circle object. Row 1 shows the colon Circle. Row 2 shows the radius colon 1.0.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16688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consists 5 lines. Line 1, indicates Circle my Circle equal to new Circle open parenthesis 5.0 close parenthesis semicolon. Line 2, blank. Line 3, Circle my Circle equal to new Circle open parenthesis close parenthesis </a:t>
            </a:r>
            <a:r>
              <a:rPr lang="en-US" dirty="0" err="1"/>
              <a:t>semicolon.ine</a:t>
            </a:r>
            <a:r>
              <a:rPr lang="en-US" dirty="0"/>
              <a:t> 4, blank. Line 5, your Circle period radius equal to hundred semicolon. A right upward side text box shows 1 Row for my Circle i.e. reference value and it also shows the red color arrow. A rightward middle text box shows the 2 rows. Row 1 shows the Create a circle by coding i.e. colon Circle. Row 2  shows the radius colon 5.0. A rightward middle side text box shows the 1 row i.e. reference value for assign object reference to your circle and it also shows the red </a:t>
            </a:r>
            <a:r>
              <a:rPr lang="en-US" dirty="0" err="1"/>
              <a:t>colour</a:t>
            </a:r>
            <a:r>
              <a:rPr lang="en-US" dirty="0"/>
              <a:t> arrow. A right downward text box shows 2 rows for Create a new Circle object. Row 1 shows the colon Circle. Row 2 shows the radius colon 1.0.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64962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consists 5 lines. Line 1, indicates Circle my Circle equal to new Circle open parenthesis 5.0 close parenthesis semicolon. Line 2, blank. Line 3, Circle my Circle equal to new Circle open parenthesis close parenthesis </a:t>
            </a:r>
            <a:r>
              <a:rPr lang="en-US" dirty="0" err="1"/>
              <a:t>semicolon.ine</a:t>
            </a:r>
            <a:r>
              <a:rPr lang="en-US" dirty="0"/>
              <a:t> 4, blank. Line 5, your Circle period radius equal to hundred semicolon. A right upward side text box shows 1 Row for my Circle i.e. reference value and it also shows the red </a:t>
            </a:r>
            <a:r>
              <a:rPr lang="en-US" dirty="0" err="1"/>
              <a:t>colour</a:t>
            </a:r>
            <a:r>
              <a:rPr lang="en-US" dirty="0"/>
              <a:t> arrow. A rightward middle text box shows the 2 rows. Row 1 shows the Create a circle by coding i.e. colon Circle. Row 2  shows the radius colon 5.0.A rightward middle side text box shows the 1 row for Declare your Circle i.e. reference value and it also shows the red color arrow. A right downward text box shows 2 rows for Create a new Circle object. Row 1 shows the colon Circle. Row 2 shows the Change radius in your circle by coding i.e. radius colon 100.0.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29638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computer code consists 8 lines. Line 1, public class Test open braces. Line 2, public static void main open parenthesis String open braces close braces args close parenthesis open braces. Line 3, i n t x semicolon slash forward slash forward x has no default value. Line 4, String y semicolon slash forward slash forward y has no default value. Line 5, System period out period print ln open parenthesis double quote x is double quote plus x close parenthesis semicolon. Line 6, System period out period print ln open parenthesis double quote y is double quote plus y close parenthesis semicolon. Line 7, close braces. Line 8, close braces.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81984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shows the coding i.e. java period util period Date. Row 2, shows the coding for 5 lines and the plus sign shows the public modifier. Line 1, plus Date open parenthesis close parenthesis. Line 2, plus Date open parenthesis elapse Time colon long close parenthesis. Line 3, plus to String open parenthesis close parenthesis colon String. Line 4, plus g e t Time open parenthesis close parenthesis colon long. Line 5, plus s e t Time open parenthesis elapse Time colon long close parenthesis colon void.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72484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Constructs a Random object with the current time as its seed.</a:t>
            </a:r>
          </a:p>
          <a:p>
            <a:r>
              <a:rPr lang="en-US" dirty="0"/>
              <a:t>+Random left parenthesis seed, long right parenthesis. Constructs a Random object with a specified seed.</a:t>
            </a:r>
          </a:p>
          <a:p>
            <a:r>
              <a:rPr lang="en-US" dirty="0"/>
              <a:t>+</a:t>
            </a:r>
            <a:r>
              <a:rPr lang="en-US" dirty="0" err="1"/>
              <a:t>nextint</a:t>
            </a:r>
            <a:r>
              <a:rPr lang="en-US" dirty="0"/>
              <a:t> left parenthesis right parenthesis colon int. Returns a random int value.</a:t>
            </a:r>
          </a:p>
          <a:p>
            <a:r>
              <a:rPr lang="en-US" dirty="0"/>
              <a:t>+</a:t>
            </a:r>
            <a:r>
              <a:rPr lang="en-US" dirty="0" err="1"/>
              <a:t>nextInt</a:t>
            </a:r>
            <a:r>
              <a:rPr lang="en-US" dirty="0"/>
              <a:t> left parenthesis n, int right parenthesis colon int. Returns a random int value between 0 and n (exclusive).</a:t>
            </a:r>
          </a:p>
          <a:p>
            <a:r>
              <a:rPr lang="en-US" dirty="0"/>
              <a:t>+</a:t>
            </a:r>
            <a:r>
              <a:rPr lang="en-US" dirty="0" err="1"/>
              <a:t>nextLong</a:t>
            </a:r>
            <a:r>
              <a:rPr lang="en-US" dirty="0"/>
              <a:t> left parenthesis right parenthesis, colon long. Returns a random long value.</a:t>
            </a:r>
          </a:p>
          <a:p>
            <a:r>
              <a:rPr lang="en-US" dirty="0"/>
              <a:t>+</a:t>
            </a:r>
            <a:r>
              <a:rPr lang="en-US" dirty="0" err="1"/>
              <a:t>nextDouble</a:t>
            </a:r>
            <a:r>
              <a:rPr lang="en-US" dirty="0"/>
              <a:t> left parenthesis right parenthesis colon double. Returns a random double value between 0.0 and 1.0 (exclusive).</a:t>
            </a:r>
          </a:p>
          <a:p>
            <a:r>
              <a:rPr lang="en-US" dirty="0"/>
              <a:t>+</a:t>
            </a:r>
            <a:r>
              <a:rPr lang="en-US" dirty="0" err="1"/>
              <a:t>nextFloat</a:t>
            </a:r>
            <a:r>
              <a:rPr lang="en-US" dirty="0"/>
              <a:t> left parenthesis right parenthesis colon float. Returns a random float value between 0.0F and 1.0F (exclusive).</a:t>
            </a:r>
          </a:p>
          <a:p>
            <a:r>
              <a:rPr lang="en-US" dirty="0"/>
              <a:t>+</a:t>
            </a:r>
            <a:r>
              <a:rPr lang="en-US" dirty="0" err="1"/>
              <a:t>nextBoolean</a:t>
            </a:r>
            <a:r>
              <a:rPr lang="en-US" dirty="0"/>
              <a:t> left parenthesis right parenthesis colon Boolean. Returns a random Boolean value.</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066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name, Circle.</a:t>
            </a:r>
          </a:p>
          <a:p>
            <a:r>
              <a:rPr lang="en-US" dirty="0"/>
              <a:t>Data fields. Radius is, blank space. Methods, </a:t>
            </a:r>
            <a:r>
              <a:rPr lang="en-US" dirty="0" err="1"/>
              <a:t>getArea</a:t>
            </a:r>
            <a:r>
              <a:rPr lang="en-US" dirty="0"/>
              <a:t>.</a:t>
            </a:r>
          </a:p>
          <a:p>
            <a:r>
              <a:rPr lang="en-US" dirty="0"/>
              <a:t>Three objects of the Circle class are as follows.</a:t>
            </a:r>
          </a:p>
          <a:p>
            <a:r>
              <a:rPr lang="en-US" dirty="0"/>
              <a:t>Circle object 1. Data fields, radius is 10.</a:t>
            </a:r>
          </a:p>
          <a:p>
            <a:r>
              <a:rPr lang="en-US" dirty="0"/>
              <a:t>Circle object 2. Data fields, radius is 25.</a:t>
            </a:r>
          </a:p>
          <a:p>
            <a:r>
              <a:rPr lang="en-US" dirty="0"/>
              <a:t>Circle object 3. Data fields, radius is 125.</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73380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box is divided in 2 rows. Row 1, shows the coding i.e. java </a:t>
            </a:r>
            <a:r>
              <a:rPr lang="en-IN" dirty="0" err="1"/>
              <a:t>fx</a:t>
            </a:r>
            <a:r>
              <a:rPr lang="en-IN" dirty="0"/>
              <a:t> period geometry period Point 2D. Row 2, consists 6 lines for computer coding. Line 1, indicates plus Point 2D open parenthesis x colon double comma y colon double close parenthesis. Line 2, plus distance open parenthesis x colon double comma y colon double close parenthesis colon double. Line 3, plus distance open parenthesis p colon Point 2D close parenthesis colon double. Line 4, plus g e t X open parenthesis close parenthesis colon double. Line 5, plus g e t Y open parenthesis close parenthesis colon double. Line 6, plus to String open parenthesis close parenthesis colon String. </a:t>
            </a:r>
          </a:p>
          <a:p>
            <a:endParaRPr lang="en-IN" dirty="0"/>
          </a:p>
          <a:p>
            <a:r>
              <a:rPr lang="en-IN" dirty="0"/>
              <a:t>TestPoint2D: </a:t>
            </a:r>
            <a:r>
              <a:rPr lang="en-US" dirty="0">
                <a:hlinkClick r:id="rId3"/>
              </a:rPr>
              <a:t>https://liveexample.pearsoncmg.com/html/TestPoint2D.html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75983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54998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53153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00422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4631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CircleWithStaticMembers</a:t>
            </a:r>
            <a:r>
              <a:rPr lang="en-US" dirty="0"/>
              <a:t>: </a:t>
            </a:r>
            <a:r>
              <a:rPr lang="en-US" dirty="0">
                <a:hlinkClick r:id="rId3"/>
              </a:rPr>
              <a:t>https://liveexample.pearsoncmg.com/html/CircleWithStaticMembers.html</a:t>
            </a:r>
            <a:endParaRPr lang="en-US" dirty="0"/>
          </a:p>
          <a:p>
            <a:endParaRPr lang="en-US" dirty="0"/>
          </a:p>
          <a:p>
            <a:r>
              <a:rPr lang="en-US" dirty="0" err="1"/>
              <a:t>TestCircleWithStaticMembers</a:t>
            </a:r>
            <a:r>
              <a:rPr lang="en-US" dirty="0"/>
              <a:t>:</a:t>
            </a:r>
            <a:r>
              <a:rPr lang="en-US" baseline="0" dirty="0"/>
              <a:t> </a:t>
            </a:r>
            <a:r>
              <a:rPr lang="en-US" dirty="0">
                <a:hlinkClick r:id="rId4"/>
              </a:rPr>
              <a:t>https://liveexample.pearsoncmg.com/html/TestCircleWithStaticMembers.html</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72643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45111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computer code consists 14 lines. Line 1, indicates package p1 semicolon. Line 2, blank. Line 3, public class C1 open braces. Line 4, public </a:t>
            </a:r>
            <a:r>
              <a:rPr lang="en-IN" dirty="0" err="1"/>
              <a:t>i</a:t>
            </a:r>
            <a:r>
              <a:rPr lang="en-IN" dirty="0"/>
              <a:t> n t x semicolon. Line 5, </a:t>
            </a:r>
            <a:r>
              <a:rPr lang="en-IN" dirty="0" err="1"/>
              <a:t>i</a:t>
            </a:r>
            <a:r>
              <a:rPr lang="en-IN" dirty="0"/>
              <a:t> n t y semicolon. Line 6, private </a:t>
            </a:r>
            <a:r>
              <a:rPr lang="en-IN" dirty="0" err="1"/>
              <a:t>i</a:t>
            </a:r>
            <a:r>
              <a:rPr lang="en-IN" dirty="0"/>
              <a:t> n t z semicolon. Line 7, blank. Line 8, public void m1 open parenthesis close parenthesis open braces. Line 9, close braces. Line 10, void m2 open parenthesis close parenthesis open braces. Line 11, close braces. Line 12, private void m3 open parenthesis close parenthesis open braces. Line 13, close braces. Line 14, close braces. A middle text box shows the coding for the default modifier restricts access to within a package. The computer code consists 14 lines. Line 1, indicates package p1 semicolon. Line 2, blank. Line 3, public class C2 open braces. Line 4, void a Method open parenthesis close parenthesis open braces. Line 5, C1 o equal to new C1 open parenthesis close parenthesis semicolon. Line 6, can access o period x semicolon. Line 7, can access o period y semicolon. Line 8, cannot access o period z semicolon. Line 9, blank. Line 10, can invoke o period m1 open parenthesis close parenthesis semicolon. Line 11, can invoke o period m2 open parenthesis close parenthesis semicolon. Line 12, cannot invoke o period m3 open parenthesis close parenthesis semicolon. Line 13, close braces. Line 14, close braces. A right side text box shows the coding for the public modifier enables unrestricted access. It consists 14 lines. Line 1, indicates package p2 semicolon. Line 2, blank. Line 3, public class C3 open braces. Line 4, void a Method open parenthesis close parenthesis open braces. Line 5, C1 o equal to new C1 open parenthesis close parenthesis semicolon. Line 6, can access 0 period x semicolon. Line 7, cannot access 0 period y semicolon. Line 8, cannot access 0 period z semicolon. Line 9, blank. Line 10, can invoke o period m1 open parenthesis close parenthesis semicolon. Line 11, cannot invoke 0 period m2 open parenthesis close parenthesis semicolon. Line 12, cannot invoke 0 period m3 open parenthesis close parenthesis semicolon. Line 13, close braces. Line 14, close braces.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31216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 contains 5 lines. Line 1, indicates package p1 semicolon. Line 2, blank. Line 3, class C1 open braces. Line 4, dot </a:t>
            </a:r>
            <a:r>
              <a:rPr lang="en-US" dirty="0" err="1"/>
              <a:t>dot</a:t>
            </a:r>
            <a:r>
              <a:rPr lang="en-US" dirty="0"/>
              <a:t> </a:t>
            </a:r>
            <a:r>
              <a:rPr lang="en-US" dirty="0" err="1"/>
              <a:t>dot</a:t>
            </a:r>
            <a:r>
              <a:rPr lang="en-US" dirty="0"/>
              <a:t>. Line 5, close braces.  A middle text box also shows the default modifier on a class restricts access to within a package. The box contains 5 lines. Line 1, indicates package p1 semicolon. Line 2, blank. Line 3, public class C2 open braces. Line 4, can access C1. Line 5, close braces. A left side text box shows the public modifier enables unrestricted access. The box contains 6 lines. Line 1, package p2 semicolon. Line 2, blank. Line 3, public class C3 open braces. Line 4, cannot access C1 semicolon. Line 5, can access C2 semicolon. Line 6, close braces.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44789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 contains 13 lines. Line 1, indicates public class C open braces. Line 2, private Boolean x semicolon. Line 3, blank. Line 4, public static void main open parenthesis String open braces close braces </a:t>
            </a:r>
            <a:r>
              <a:rPr lang="en-US" dirty="0" err="1"/>
              <a:t>args</a:t>
            </a:r>
            <a:r>
              <a:rPr lang="en-US" dirty="0"/>
              <a:t> close parenthesis open braces. Line 5, C </a:t>
            </a:r>
            <a:r>
              <a:rPr lang="en-US" dirty="0" err="1"/>
              <a:t>c</a:t>
            </a:r>
            <a:r>
              <a:rPr lang="en-US" dirty="0"/>
              <a:t> equal to new C open parenthesis close parenthesis semicolon. Line 6, System period out period print ln open parenthesis c period x close parenthesis semicolon. Line 7, System period out period print ln open parenthesis c period convert open parenthesis close parenthesis close parenthesis semicolon. Line 8, close braces. Line 9, blank. Line 10, private </a:t>
            </a:r>
            <a:r>
              <a:rPr lang="en-US" dirty="0" err="1"/>
              <a:t>i</a:t>
            </a:r>
            <a:r>
              <a:rPr lang="en-US" dirty="0"/>
              <a:t> n t convert open parenthesis close parenthesis open braces. Line 11,  return x question mark 1 colon minus 1 semicolon. Line 12, close braces. Line 13, close braces. A text box (b) shows an object cannot access its private members. This box contains 7 lines. Line 1, indicates public class Test open braces. Line 2, public static void main open parenthesis String open parenthesis close parenthesis </a:t>
            </a:r>
            <a:r>
              <a:rPr lang="en-US" dirty="0" err="1"/>
              <a:t>args</a:t>
            </a:r>
            <a:r>
              <a:rPr lang="en-US" dirty="0"/>
              <a:t> close parenthesis open braces. Line 3, C </a:t>
            </a:r>
            <a:r>
              <a:rPr lang="en-US" dirty="0" err="1"/>
              <a:t>c</a:t>
            </a:r>
            <a:r>
              <a:rPr lang="en-US" dirty="0"/>
              <a:t> equal to new C open parenthesis close parenthesis semicolon. Line 4, System period out period print ln open parenthesis c period x close parenthesis semicolon. Line 5, System period out period print ln open parenthesis c period convert open parenthesis close parenthesis close parenthesis semicolon. Line 6, close braces. Line 7, close braces.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25586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1, indicates class Circle open braces. Line 2, slash forward address </a:t>
            </a:r>
            <a:r>
              <a:rPr lang="en-US" dirty="0" err="1"/>
              <a:t>address</a:t>
            </a:r>
            <a:r>
              <a:rPr lang="en-US" dirty="0"/>
              <a:t> The radius of this circle address slash forward. Line 3, double radius equal to 1.0 semicolon. The line 3 is Data field. Line 4, Blank. Line 5, slash forward address </a:t>
            </a:r>
            <a:r>
              <a:rPr lang="en-US" dirty="0" err="1"/>
              <a:t>address</a:t>
            </a:r>
            <a:r>
              <a:rPr lang="en-US" dirty="0"/>
              <a:t> Construct a circle object address slash forward. Line 6, Circle open parenthesis close parenthesis open braces. Line 7, close braces. Line 8, Blank. Line 9, slash forward address </a:t>
            </a:r>
            <a:r>
              <a:rPr lang="en-US" dirty="0" err="1"/>
              <a:t>address</a:t>
            </a:r>
            <a:r>
              <a:rPr lang="en-US" dirty="0"/>
              <a:t> Construct a circle object address slash forward. Line 10, Circle open parenthesis double new Radius close parenthesis open braces. Line 11, radius equal to new Radius semicolon. Line 12, close braces. The lines 5, 6, 7, 8, 9, 10, 11 and 12 are Constructors. Line 13, Blank. Line 14, slash forward address </a:t>
            </a:r>
            <a:r>
              <a:rPr lang="en-US" dirty="0" err="1"/>
              <a:t>address</a:t>
            </a:r>
            <a:r>
              <a:rPr lang="en-US" dirty="0"/>
              <a:t> Return the area of this circle address slash forward. Line 15, double get Area open parenthesis close parenthesis open braces. The line 15 is Method. Line 16, return radius address radius address 3 period 14159 semicolon. Line 17, close braces. Line 18,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62628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box has divided in 3 rows. Row 1 indicates Circle. Row 2 shows the coding for 2 lines and minus sign indicates private modifier. Line 1, minus radius colon double. Line 2, minus number of Objects colon i n t. Row 3, also shows the coding and it consists 6 lines. Line 1, plus Circle open parenthesis close parenthesis. Line 2, plus Circle open parenthesis radius colon double close parenthesis. Line 3, plus g e t Radius open parenthesis close parenthesis colon double. Line 4, plus s e t Radius open parenthesis radius colon double close parenthesis colon void. Line 5, plus g e t Number Of Objects open parenthesis close parenthesis colon i n t. Line 6, plus g e t Area open parenthesis close parenthesis colon double.</a:t>
            </a:r>
          </a:p>
          <a:p>
            <a:endParaRPr lang="en-IN" dirty="0"/>
          </a:p>
          <a:p>
            <a:r>
              <a:rPr lang="en-IN" dirty="0" err="1"/>
              <a:t>CircleWithPrivateDataFields</a:t>
            </a:r>
            <a:r>
              <a:rPr lang="en-IN" dirty="0"/>
              <a:t>: </a:t>
            </a:r>
            <a:r>
              <a:rPr lang="en-US" dirty="0">
                <a:hlinkClick r:id="rId3"/>
              </a:rPr>
              <a:t>https://liveexample.pearsoncmg.com/html/CircleWithPrivateDataFields.html</a:t>
            </a:r>
            <a:endParaRPr lang="en-IN" dirty="0"/>
          </a:p>
          <a:p>
            <a:endParaRPr lang="en-IN" dirty="0"/>
          </a:p>
          <a:p>
            <a:r>
              <a:rPr lang="en-IN" dirty="0" err="1"/>
              <a:t>TestCircleWithPrivateDataFields</a:t>
            </a:r>
            <a:r>
              <a:rPr lang="en-IN" dirty="0"/>
              <a:t>: </a:t>
            </a:r>
            <a:r>
              <a:rPr lang="en-US" dirty="0">
                <a:hlinkClick r:id="rId4"/>
              </a:rPr>
              <a:t>https://liveexample.pearsoncmg.com/html/TestCircleWithPrivateDataFields.html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92337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TestPassObject</a:t>
            </a:r>
            <a:r>
              <a:rPr lang="en-US" dirty="0"/>
              <a:t>: </a:t>
            </a:r>
            <a:r>
              <a:rPr lang="en-US" dirty="0">
                <a:hlinkClick r:id="rId3"/>
              </a:rPr>
              <a:t>https://liveexample.pearsoncmg.com/html/TestPassObject.html</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58516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Activation record for the main method. int n, 5. </a:t>
            </a:r>
            <a:r>
              <a:rPr lang="en-US" dirty="0" err="1"/>
              <a:t>myCircle</a:t>
            </a:r>
            <a:r>
              <a:rPr lang="en-US" dirty="0"/>
              <a:t>, reference.</a:t>
            </a:r>
          </a:p>
          <a:p>
            <a:r>
              <a:rPr lang="en-US" dirty="0"/>
              <a:t>An arrow from n, 5 to int times 5 is labeled, pass by value (here the value is 5). An arrow from reference in the activation record to reference in the stack is labeled, pass by value (here the value is the reference for the object). </a:t>
            </a:r>
          </a:p>
          <a:p>
            <a:r>
              <a:rPr lang="en-US" dirty="0"/>
              <a:t>The reference in both the sections lead to heap, a Circle object.</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530477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510766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102287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722299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124756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41139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877148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04238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shows the Class name (circle). Row 2 shows the Data fields (radius: double). Row 3 shows the computer coding of 6 lines for Constructors and methods. Line 1, indicates Circle open parenthesis close parenthesis. Line 2, Circle open parenthesis new Radius colon double close parenthesis. Line 3, g e t Area open parenthesis close parenthesis colon double. Line 4, g e t Perimeter open parenthesis close parenthesis colon double. Line 5, s e t Radius open parenthesis new Radius colon. Line 6, double close parenthesis colon void. A left side text box shows the 2 rows of UML notation for objects. Row 1 shows the Circle 1 colon Circle. Row 2 shows the radius equal to 1.0. A middle text box shows the 2 rows of UML notation for objects. Row 1 shows the Circle 2 colon Circle. Row 2 shows the radius equal to 25. A right side text box shows the 2 rows of UML notation for objects. Row 1 shows the Circle 3 colon Circle. Row 2 shows the radius equal to 125.</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535441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99447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consists 12 lines. Line 1, indicates public class F open braces. Line 2, private </a:t>
            </a:r>
            <a:r>
              <a:rPr lang="en-US" dirty="0" err="1"/>
              <a:t>i</a:t>
            </a:r>
            <a:r>
              <a:rPr lang="en-US" dirty="0"/>
              <a:t> n t </a:t>
            </a:r>
            <a:r>
              <a:rPr lang="en-US" dirty="0" err="1"/>
              <a:t>i</a:t>
            </a:r>
            <a:r>
              <a:rPr lang="en-US" dirty="0"/>
              <a:t> equal to 5 semicolon. Line 3, private static double k equal to zero semicolon. Line 4, blank. Line 5, void s e t I open parenthesis </a:t>
            </a:r>
            <a:r>
              <a:rPr lang="en-US" dirty="0" err="1"/>
              <a:t>i</a:t>
            </a:r>
            <a:r>
              <a:rPr lang="en-US" dirty="0"/>
              <a:t> n t </a:t>
            </a:r>
            <a:r>
              <a:rPr lang="en-US" dirty="0" err="1"/>
              <a:t>i</a:t>
            </a:r>
            <a:r>
              <a:rPr lang="en-US" dirty="0"/>
              <a:t> close parenthesis open braces. Line 6, t h </a:t>
            </a:r>
            <a:r>
              <a:rPr lang="en-US" dirty="0" err="1"/>
              <a:t>i</a:t>
            </a:r>
            <a:r>
              <a:rPr lang="en-US" dirty="0"/>
              <a:t> s period </a:t>
            </a:r>
            <a:r>
              <a:rPr lang="en-US" dirty="0" err="1"/>
              <a:t>i</a:t>
            </a:r>
            <a:r>
              <a:rPr lang="en-US" dirty="0"/>
              <a:t> equal to </a:t>
            </a:r>
            <a:r>
              <a:rPr lang="en-US" dirty="0" err="1"/>
              <a:t>i</a:t>
            </a:r>
            <a:r>
              <a:rPr lang="en-US" dirty="0"/>
              <a:t> semicolon. Line 7, close braces. Line 8, blank. Line 9, static void s e t K open parenthesis double k close parenthesis open braces. Line 10, F period k equal to k semicolon. Line 11, close braces. Line 12, close braces. A right hand side text box shows the coding of F1 and F2 are the objects of F. It consists 7 lines. Line 1, F f1 equal to new F open parenthesis close parenthesis semicolon F f2 equal to new F open parenthesis close parenthesis semicolon. Line 2, blank. Line 3, Invoking f1 period s e t I open parenthesis ten close parenthesis is to execute. Line 4, t h </a:t>
            </a:r>
            <a:r>
              <a:rPr lang="en-US" dirty="0" err="1"/>
              <a:t>i</a:t>
            </a:r>
            <a:r>
              <a:rPr lang="en-US" dirty="0"/>
              <a:t> s </a:t>
            </a:r>
            <a:r>
              <a:rPr lang="en-US" dirty="0" err="1"/>
              <a:t>i</a:t>
            </a:r>
            <a:r>
              <a:rPr lang="en-US" dirty="0"/>
              <a:t> equal to 10 comma where t h </a:t>
            </a:r>
            <a:r>
              <a:rPr lang="en-US" dirty="0" err="1"/>
              <a:t>i</a:t>
            </a:r>
            <a:r>
              <a:rPr lang="en-US" dirty="0"/>
              <a:t> s refers f1. Line 5, blank. Line 6, Invoking f2 period s e t I open parenthesis 45 close parenthesis is to execute. Line 7, t h </a:t>
            </a:r>
            <a:r>
              <a:rPr lang="en-US" dirty="0" err="1"/>
              <a:t>i</a:t>
            </a:r>
            <a:r>
              <a:rPr lang="en-US" dirty="0"/>
              <a:t> s </a:t>
            </a:r>
            <a:r>
              <a:rPr lang="en-US" dirty="0" err="1"/>
              <a:t>i</a:t>
            </a:r>
            <a:r>
              <a:rPr lang="en-US" dirty="0"/>
              <a:t> equal to 45 comma where t h </a:t>
            </a:r>
            <a:r>
              <a:rPr lang="en-US" dirty="0" err="1"/>
              <a:t>i</a:t>
            </a:r>
            <a:r>
              <a:rPr lang="en-US" dirty="0"/>
              <a:t> s refers f2.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872900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consists 15 lines. Line 1, indicates public class Circle open braces. Line 2, private double radius semicolon. Line 3, blank. Line 4, public Circle open parenthesis double radius close parenthesis open braces. Line 5, t h </a:t>
            </a:r>
            <a:r>
              <a:rPr lang="en-US" dirty="0" err="1"/>
              <a:t>i</a:t>
            </a:r>
            <a:r>
              <a:rPr lang="en-US" dirty="0"/>
              <a:t> s period radius equal to radius semicolon where this must be explicitly used to reference the data field radius of the object being constructed. Line 6, close braces. Line 7, blank. Line 8, public Circle open parenthesis close parenthesis open braces. Line 9, t h </a:t>
            </a:r>
            <a:r>
              <a:rPr lang="en-US" dirty="0" err="1"/>
              <a:t>i</a:t>
            </a:r>
            <a:r>
              <a:rPr lang="en-US" dirty="0"/>
              <a:t> s open parenthesis  1 period 0 close parenthesis semicolon where this is used to invoke another constructor. Line 10, close braces. Line 11, public double g e t Area open parenthesis close parenthesis open braces. Line 12, return t h </a:t>
            </a:r>
            <a:r>
              <a:rPr lang="en-US" dirty="0" err="1"/>
              <a:t>i</a:t>
            </a:r>
            <a:r>
              <a:rPr lang="en-US" dirty="0"/>
              <a:t> s period radius address t h </a:t>
            </a:r>
            <a:r>
              <a:rPr lang="en-US" dirty="0" err="1"/>
              <a:t>i</a:t>
            </a:r>
            <a:r>
              <a:rPr lang="en-US" dirty="0"/>
              <a:t> s period radius address Math period PI semicolon where Every instance variable belongs to an instance represented by this, which is normally omitted. Line 13, close braces. Line 14, close braces.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312674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TestSimpleCircle</a:t>
            </a:r>
            <a:r>
              <a:rPr lang="en-US" dirty="0"/>
              <a:t>: </a:t>
            </a:r>
            <a:r>
              <a:rPr lang="en-US" dirty="0">
                <a:hlinkClick r:id="rId3"/>
              </a:rPr>
              <a:t>https://liveexample.pearsoncmg.com/html/TestSimpleCircle.html</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2804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shows the TV. Row 2 shows the computer coding. Line 1, indicates channel colon </a:t>
            </a:r>
            <a:r>
              <a:rPr lang="en-US" dirty="0" err="1"/>
              <a:t>i</a:t>
            </a:r>
            <a:r>
              <a:rPr lang="en-US" dirty="0"/>
              <a:t> n t. Line 2, shows the volume Level colon </a:t>
            </a:r>
            <a:r>
              <a:rPr lang="en-US" dirty="0" err="1"/>
              <a:t>i</a:t>
            </a:r>
            <a:r>
              <a:rPr lang="en-US" dirty="0"/>
              <a:t> n t. Line 3, shows the on colon </a:t>
            </a:r>
            <a:r>
              <a:rPr lang="en-US" dirty="0" err="1"/>
              <a:t>boolean</a:t>
            </a:r>
            <a:r>
              <a:rPr lang="en-US" dirty="0"/>
              <a:t>. Row 3 also shows the computer coding for 9 lines and in this coding + sign indicates a public modifier. Line 1, indicates plus TV open parenthesis close parenthesis. Line 2, plus t u r n On open parenthesis close parenthesis colon void. Line 3, plus </a:t>
            </a:r>
            <a:r>
              <a:rPr lang="en-US" dirty="0" err="1"/>
              <a:t>tu</a:t>
            </a:r>
            <a:r>
              <a:rPr lang="en-US" dirty="0"/>
              <a:t> r n Off open parenthesis close parenthesis colon void. Line 4, plus s e t Channel open parenthesis new Channel colon </a:t>
            </a:r>
            <a:r>
              <a:rPr lang="en-US" dirty="0" err="1"/>
              <a:t>i</a:t>
            </a:r>
            <a:r>
              <a:rPr lang="en-US" dirty="0"/>
              <a:t> n t close parenthesis colon void. Line 5, plus s e t Volume open parenthesis new Volume Level colon </a:t>
            </a:r>
            <a:r>
              <a:rPr lang="en-US" dirty="0" err="1"/>
              <a:t>i</a:t>
            </a:r>
            <a:r>
              <a:rPr lang="en-US" dirty="0"/>
              <a:t> n t close parenthesis colon void. Line 6, plus channel Up open parenthesis close parenthesis colon void. Line 7, plus channel Down open parenthesis close parenthesis colon void. Line 8, plus volume Up open parenthesis close parenthesis colon void. Line 9, plus volume Down open parenthesis close parenthesis colon void. </a:t>
            </a:r>
          </a:p>
          <a:p>
            <a:endParaRPr lang="en-US" dirty="0"/>
          </a:p>
          <a:p>
            <a:r>
              <a:rPr lang="en-US" dirty="0"/>
              <a:t>TV: </a:t>
            </a:r>
            <a:r>
              <a:rPr lang="en-US" dirty="0">
                <a:hlinkClick r:id="rId3"/>
              </a:rPr>
              <a:t>https://liveexample.pearsoncmg.com/html/TV.html</a:t>
            </a:r>
            <a:endParaRPr lang="en-US" dirty="0"/>
          </a:p>
          <a:p>
            <a:r>
              <a:rPr lang="en-US" dirty="0" err="1"/>
              <a:t>TestTV</a:t>
            </a:r>
            <a:r>
              <a:rPr lang="en-US" dirty="0"/>
              <a:t>: </a:t>
            </a:r>
            <a:r>
              <a:rPr lang="en-US" dirty="0">
                <a:hlinkClick r:id="rId4"/>
              </a:rPr>
              <a:t>https://liveexample.pearsoncmg.com/html/TestTV.html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98803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69489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76799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arrow from right side to the left side of = is labeled, assign object reference. The object new circle left parenthesis right parenthesis semi colon is labeled, create an object.</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18598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hyperlink" Target="https://liveexample.pearsoncmg.com/html/TestSimpleCircle.html"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hyperlink" Target="https://liveexample.pearsoncmg.com/html/TestTV.html" TargetMode="External"/><Relationship Id="rId4" Type="http://schemas.openxmlformats.org/officeDocument/2006/relationships/hyperlink" Target="https://liveexample.pearsoncmg.com/html/TV.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hyperlink" Target="https://liveexample.pearsoncmg.com/html/TestPoint2D.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liveexample.pearsoncmg.com/html/CircleWithStaticMembers.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hyperlink" Target="https://liveexample.pearsoncmg.com/html/TestCircleWithStaticMembers.html"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0.xml"/><Relationship Id="rId1" Type="http://schemas.openxmlformats.org/officeDocument/2006/relationships/slideLayout" Target="../slideLayouts/slideLayout10.xml"/><Relationship Id="rId5" Type="http://schemas.openxmlformats.org/officeDocument/2006/relationships/hyperlink" Target="https://liveexample.pearsoncmg.com/html/TestCircleWithPrivateDataFields.html" TargetMode="External"/><Relationship Id="rId4" Type="http://schemas.openxmlformats.org/officeDocument/2006/relationships/hyperlink" Target="https://liveexample.pearsoncmg.com/html/CircleWithPrivateDataFields.html"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liveexample.pearsoncmg.com/html/TestPassObject.html" TargetMode="External"/><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hyperlink" Target="https://liveexample.pearsoncmg.com/html/TotalArea.html" TargetMode="Externa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33.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200" y="143692"/>
            <a:ext cx="7586134" cy="987333"/>
          </a:xfrm>
        </p:spPr>
        <p:txBody>
          <a:bodyPr anchor="ctr"/>
          <a:lstStyle/>
          <a:p>
            <a:r>
              <a:rPr lang="en-US" sz="30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Twelfth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9</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589177"/>
          </a:xfrm>
        </p:spPr>
        <p:txBody>
          <a:bodyPr/>
          <a:lstStyle/>
          <a:p>
            <a:r>
              <a:rPr lang="en-US" dirty="0"/>
              <a:t>Objects and Classes</a:t>
            </a:r>
          </a:p>
        </p:txBody>
      </p:sp>
      <p:pic>
        <p:nvPicPr>
          <p:cNvPr id="7" name="Picture 6" descr="Front Cover: Introduction to Java Programming and Data Structures Twelfth Edition by Liang.">
            <a:extLst>
              <a:ext uri="{FF2B5EF4-FFF2-40B4-BE49-F238E27FC236}">
                <a16:creationId xmlns:a16="http://schemas.microsoft.com/office/drawing/2014/main" id="{5F16D7D7-ECE6-4B8A-A1F3-15ADBADE58C8}"/>
              </a:ext>
            </a:extLst>
          </p:cNvPr>
          <p:cNvPicPr>
            <a:picLocks noChangeAspect="1"/>
          </p:cNvPicPr>
          <p:nvPr/>
        </p:nvPicPr>
        <p:blipFill>
          <a:blip r:embed="rId3"/>
          <a:stretch>
            <a:fillRect/>
          </a:stretch>
        </p:blipFill>
        <p:spPr>
          <a:xfrm>
            <a:off x="591091" y="1697633"/>
            <a:ext cx="3776850" cy="4523213"/>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IN" dirty="0"/>
              <a:t>2020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E90E-48B9-4040-94F2-2888A35890CF}"/>
              </a:ext>
            </a:extLst>
          </p:cNvPr>
          <p:cNvSpPr>
            <a:spLocks noGrp="1"/>
          </p:cNvSpPr>
          <p:nvPr>
            <p:ph type="title"/>
          </p:nvPr>
        </p:nvSpPr>
        <p:spPr/>
        <p:txBody>
          <a:bodyPr/>
          <a:lstStyle/>
          <a:p>
            <a:r>
              <a:rPr lang="en-IN" sz="3200" dirty="0"/>
              <a:t>Example: Defining Classes and Creating Objects </a:t>
            </a:r>
            <a:r>
              <a:rPr lang="en-IN" sz="2000" b="0" dirty="0"/>
              <a:t>(1 of 2)</a:t>
            </a:r>
            <a:endParaRPr lang="en-IN" sz="3200" b="0" dirty="0"/>
          </a:p>
        </p:txBody>
      </p:sp>
      <p:sp>
        <p:nvSpPr>
          <p:cNvPr id="3" name="Content Placeholder 2">
            <a:extLst>
              <a:ext uri="{FF2B5EF4-FFF2-40B4-BE49-F238E27FC236}">
                <a16:creationId xmlns:a16="http://schemas.microsoft.com/office/drawing/2014/main" id="{1E398CBC-B132-41FC-8B1A-6DB45F92B663}"/>
              </a:ext>
            </a:extLst>
          </p:cNvPr>
          <p:cNvSpPr>
            <a:spLocks noGrp="1"/>
          </p:cNvSpPr>
          <p:nvPr>
            <p:ph sz="quarter" idx="13"/>
          </p:nvPr>
        </p:nvSpPr>
        <p:spPr>
          <a:xfrm>
            <a:off x="457200" y="1552575"/>
            <a:ext cx="8229600" cy="919692"/>
          </a:xfrm>
        </p:spPr>
        <p:txBody>
          <a:bodyPr/>
          <a:lstStyle/>
          <a:p>
            <a:pPr marL="432" indent="0">
              <a:buNone/>
            </a:pPr>
            <a:r>
              <a:rPr lang="en-IN" dirty="0"/>
              <a:t>Objective: Demonstrate creating objects, accessing data, and using methods.</a:t>
            </a:r>
          </a:p>
        </p:txBody>
      </p:sp>
      <p:sp>
        <p:nvSpPr>
          <p:cNvPr id="10" name="Text Placeholder 9">
            <a:extLst>
              <a:ext uri="{FF2B5EF4-FFF2-40B4-BE49-F238E27FC236}">
                <a16:creationId xmlns:a16="http://schemas.microsoft.com/office/drawing/2014/main" id="{DB4EC242-56D9-4B71-B074-7A0523AE394B}"/>
              </a:ext>
            </a:extLst>
          </p:cNvPr>
          <p:cNvSpPr>
            <a:spLocks noGrp="1"/>
          </p:cNvSpPr>
          <p:nvPr>
            <p:ph type="body" sz="quarter" idx="20"/>
          </p:nvPr>
        </p:nvSpPr>
        <p:spPr>
          <a:xfrm>
            <a:off x="6096000" y="5607050"/>
            <a:ext cx="2590800" cy="556683"/>
          </a:xfrm>
        </p:spPr>
        <p:txBody>
          <a:bodyPr/>
          <a:lstStyle/>
          <a:p>
            <a:pPr marL="432" indent="0">
              <a:buNone/>
            </a:pPr>
            <a:r>
              <a:rPr lang="en-IN" dirty="0">
                <a:hlinkClick r:id="rId3" tooltip="https://liveexample.pearsoncmg.com/html/TestSimpleCircle.html"/>
              </a:rPr>
              <a:t>TestSimpleCircle</a:t>
            </a:r>
            <a:endParaRPr lang="en-IN" dirty="0">
              <a:hlinkClick r:id="rId3"/>
            </a:endParaRPr>
          </a:p>
        </p:txBody>
      </p:sp>
    </p:spTree>
    <p:extLst>
      <p:ext uri="{BB962C8B-B14F-4D97-AF65-F5344CB8AC3E}">
        <p14:creationId xmlns:p14="http://schemas.microsoft.com/office/powerpoint/2010/main" val="382331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A283-B1B5-4CB9-9E6C-87A49AF16352}"/>
              </a:ext>
            </a:extLst>
          </p:cNvPr>
          <p:cNvSpPr>
            <a:spLocks noGrp="1"/>
          </p:cNvSpPr>
          <p:nvPr>
            <p:ph type="title"/>
          </p:nvPr>
        </p:nvSpPr>
        <p:spPr/>
        <p:txBody>
          <a:bodyPr/>
          <a:lstStyle/>
          <a:p>
            <a:r>
              <a:rPr lang="en-IN" sz="3200" dirty="0"/>
              <a:t>Example: Defining Classes and Creating Objects </a:t>
            </a:r>
            <a:r>
              <a:rPr lang="en-IN" sz="2000" b="0" dirty="0"/>
              <a:t>(2 of 2)</a:t>
            </a:r>
            <a:endParaRPr lang="en-IN" sz="3200" b="0" dirty="0"/>
          </a:p>
        </p:txBody>
      </p:sp>
      <p:pic>
        <p:nvPicPr>
          <p:cNvPr id="12" name="Content Placeholder 11" descr="A text box shows the 3 rows for Defining Classes and Creating Objects. For long description in Notes pane, press F6.">
            <a:extLst>
              <a:ext uri="{FF2B5EF4-FFF2-40B4-BE49-F238E27FC236}">
                <a16:creationId xmlns:a16="http://schemas.microsoft.com/office/drawing/2014/main" id="{EC3C58D2-A757-457F-ACBE-9CEE0E9FB9BD}"/>
              </a:ext>
            </a:extLst>
          </p:cNvPr>
          <p:cNvPicPr>
            <a:picLocks noGrp="1" noChangeAspect="1"/>
          </p:cNvPicPr>
          <p:nvPr>
            <p:ph sz="quarter" idx="13"/>
          </p:nvPr>
        </p:nvPicPr>
        <p:blipFill>
          <a:blip r:embed="rId3"/>
          <a:stretch>
            <a:fillRect/>
          </a:stretch>
        </p:blipFill>
        <p:spPr>
          <a:xfrm>
            <a:off x="550455" y="1613281"/>
            <a:ext cx="8043090" cy="3473884"/>
          </a:xfrm>
        </p:spPr>
      </p:pic>
      <p:sp>
        <p:nvSpPr>
          <p:cNvPr id="10" name="Text Placeholder 9">
            <a:extLst>
              <a:ext uri="{FF2B5EF4-FFF2-40B4-BE49-F238E27FC236}">
                <a16:creationId xmlns:a16="http://schemas.microsoft.com/office/drawing/2014/main" id="{A2748126-287C-4786-BEC2-E4C19C7FD0EF}"/>
              </a:ext>
            </a:extLst>
          </p:cNvPr>
          <p:cNvSpPr>
            <a:spLocks noGrp="1"/>
          </p:cNvSpPr>
          <p:nvPr>
            <p:ph type="body" sz="quarter" idx="20"/>
          </p:nvPr>
        </p:nvSpPr>
        <p:spPr>
          <a:xfrm>
            <a:off x="7504386" y="5213629"/>
            <a:ext cx="1182414" cy="506122"/>
          </a:xfrm>
        </p:spPr>
        <p:txBody>
          <a:bodyPr/>
          <a:lstStyle/>
          <a:p>
            <a:pPr marL="432" indent="0" algn="ctr">
              <a:buNone/>
            </a:pPr>
            <a:r>
              <a:rPr lang="en-IN" dirty="0">
                <a:hlinkClick r:id="rId4" tooltip="https://liveexample.pearsoncmg.com/html/TV.html"/>
              </a:rPr>
              <a:t>TV</a:t>
            </a:r>
          </a:p>
        </p:txBody>
      </p:sp>
      <p:sp>
        <p:nvSpPr>
          <p:cNvPr id="11" name="Text Placeholder 10">
            <a:extLst>
              <a:ext uri="{FF2B5EF4-FFF2-40B4-BE49-F238E27FC236}">
                <a16:creationId xmlns:a16="http://schemas.microsoft.com/office/drawing/2014/main" id="{7F0EA878-0339-4115-8476-D81980ACFB40}"/>
              </a:ext>
            </a:extLst>
          </p:cNvPr>
          <p:cNvSpPr>
            <a:spLocks noGrp="1"/>
          </p:cNvSpPr>
          <p:nvPr>
            <p:ph type="body" sz="quarter" idx="21"/>
          </p:nvPr>
        </p:nvSpPr>
        <p:spPr>
          <a:xfrm>
            <a:off x="7504386" y="5818357"/>
            <a:ext cx="1247728" cy="506122"/>
          </a:xfrm>
        </p:spPr>
        <p:txBody>
          <a:bodyPr/>
          <a:lstStyle/>
          <a:p>
            <a:pPr marL="432" indent="0">
              <a:buNone/>
            </a:pPr>
            <a:r>
              <a:rPr lang="en-IN" dirty="0">
                <a:hlinkClick r:id="rId5" tooltip="https://liveexample.pearsoncmg.com/html/TestTV.html"/>
              </a:rPr>
              <a:t>TestTV</a:t>
            </a:r>
          </a:p>
        </p:txBody>
      </p:sp>
    </p:spTree>
    <p:extLst>
      <p:ext uri="{BB962C8B-B14F-4D97-AF65-F5344CB8AC3E}">
        <p14:creationId xmlns:p14="http://schemas.microsoft.com/office/powerpoint/2010/main" val="3713943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CD21-E62B-4F6F-8BDF-FC4335DC3BF8}"/>
              </a:ext>
            </a:extLst>
          </p:cNvPr>
          <p:cNvSpPr>
            <a:spLocks noGrp="1"/>
          </p:cNvSpPr>
          <p:nvPr>
            <p:ph type="title"/>
          </p:nvPr>
        </p:nvSpPr>
        <p:spPr/>
        <p:txBody>
          <a:bodyPr/>
          <a:lstStyle/>
          <a:p>
            <a:r>
              <a:rPr lang="en-IN" dirty="0"/>
              <a:t>Constructors </a:t>
            </a:r>
            <a:r>
              <a:rPr lang="en-IN" sz="2000" b="0" dirty="0"/>
              <a:t>(1 of 2)</a:t>
            </a:r>
            <a:endParaRPr lang="en-IN" b="0" dirty="0"/>
          </a:p>
        </p:txBody>
      </p:sp>
      <p:sp>
        <p:nvSpPr>
          <p:cNvPr id="3" name="Content Placeholder 2">
            <a:extLst>
              <a:ext uri="{FF2B5EF4-FFF2-40B4-BE49-F238E27FC236}">
                <a16:creationId xmlns:a16="http://schemas.microsoft.com/office/drawing/2014/main" id="{E9655134-2BE5-4F5E-A2DA-20CE4E7868DA}"/>
              </a:ext>
            </a:extLst>
          </p:cNvPr>
          <p:cNvSpPr>
            <a:spLocks noGrp="1"/>
          </p:cNvSpPr>
          <p:nvPr>
            <p:ph sz="quarter" idx="13"/>
          </p:nvPr>
        </p:nvSpPr>
        <p:spPr>
          <a:xfrm>
            <a:off x="457200" y="1556327"/>
            <a:ext cx="8229600" cy="2747659"/>
          </a:xfrm>
        </p:spPr>
        <p:txBody>
          <a:bodyPr/>
          <a:lstStyle/>
          <a:p>
            <a:pPr marL="432" indent="0">
              <a:buNone/>
            </a:pPr>
            <a:r>
              <a:rPr lang="en-IN" b="1" dirty="0">
                <a:latin typeface="Courier New" panose="02070309020205020404" pitchFamily="49" charset="0"/>
                <a:cs typeface="Courier New" panose="02070309020205020404" pitchFamily="49" charset="0"/>
              </a:rPr>
              <a:t>Circle() {</a:t>
            </a:r>
          </a:p>
          <a:p>
            <a:pPr marL="432" indent="0">
              <a:buNone/>
            </a:pPr>
            <a:r>
              <a:rPr lang="en-IN" b="1" dirty="0">
                <a:latin typeface="Courier New" panose="02070309020205020404" pitchFamily="49" charset="0"/>
                <a:cs typeface="Courier New" panose="02070309020205020404" pitchFamily="49" charset="0"/>
              </a:rPr>
              <a:t>}</a:t>
            </a:r>
          </a:p>
          <a:p>
            <a:pPr marL="432" indent="0">
              <a:buNone/>
            </a:pPr>
            <a:r>
              <a:rPr lang="en-IN" b="1" dirty="0">
                <a:latin typeface="Courier New" panose="02070309020205020404" pitchFamily="49" charset="0"/>
                <a:cs typeface="Courier New" panose="02070309020205020404" pitchFamily="49" charset="0"/>
              </a:rPr>
              <a:t>Circle(double newRadius) {</a:t>
            </a:r>
          </a:p>
          <a:p>
            <a:pPr marL="180000" indent="0">
              <a:buNone/>
            </a:pPr>
            <a:r>
              <a:rPr lang="en-IN" b="1" dirty="0">
                <a:latin typeface="Courier New" panose="02070309020205020404" pitchFamily="49" charset="0"/>
                <a:cs typeface="Courier New" panose="02070309020205020404" pitchFamily="49" charset="0"/>
              </a:rPr>
              <a:t>radius = newRadius;</a:t>
            </a:r>
          </a:p>
          <a:p>
            <a:pPr marL="432" indent="0">
              <a:buNone/>
            </a:pPr>
            <a:r>
              <a:rPr lang="en-IN" b="1"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FA92406E-37BE-480E-97AC-00A26B1716C7}"/>
              </a:ext>
            </a:extLst>
          </p:cNvPr>
          <p:cNvSpPr>
            <a:spLocks noGrp="1"/>
          </p:cNvSpPr>
          <p:nvPr>
            <p:ph sz="quarter" idx="14"/>
          </p:nvPr>
        </p:nvSpPr>
        <p:spPr>
          <a:xfrm>
            <a:off x="457200" y="4547663"/>
            <a:ext cx="8162925" cy="1411703"/>
          </a:xfrm>
        </p:spPr>
        <p:txBody>
          <a:bodyPr/>
          <a:lstStyle/>
          <a:p>
            <a:pPr marL="432" indent="0">
              <a:buNone/>
            </a:pPr>
            <a:r>
              <a:rPr lang="en-IN" dirty="0"/>
              <a:t>Constructors are a special kind of methods that are invoked to construct objects.</a:t>
            </a:r>
          </a:p>
        </p:txBody>
      </p:sp>
    </p:spTree>
    <p:extLst>
      <p:ext uri="{BB962C8B-B14F-4D97-AF65-F5344CB8AC3E}">
        <p14:creationId xmlns:p14="http://schemas.microsoft.com/office/powerpoint/2010/main" val="1186103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5927-B8B1-4CC2-9361-A113A6A9C872}"/>
              </a:ext>
            </a:extLst>
          </p:cNvPr>
          <p:cNvSpPr>
            <a:spLocks noGrp="1"/>
          </p:cNvSpPr>
          <p:nvPr>
            <p:ph type="title"/>
          </p:nvPr>
        </p:nvSpPr>
        <p:spPr/>
        <p:txBody>
          <a:bodyPr/>
          <a:lstStyle/>
          <a:p>
            <a:r>
              <a:rPr lang="en-IN" dirty="0"/>
              <a:t>Constructors </a:t>
            </a:r>
            <a:r>
              <a:rPr lang="en-IN" sz="2000" b="0" dirty="0"/>
              <a:t>(2 of 2)</a:t>
            </a:r>
            <a:endParaRPr lang="en-IN" b="0" dirty="0"/>
          </a:p>
        </p:txBody>
      </p:sp>
      <p:sp>
        <p:nvSpPr>
          <p:cNvPr id="3" name="Content Placeholder 2">
            <a:extLst>
              <a:ext uri="{FF2B5EF4-FFF2-40B4-BE49-F238E27FC236}">
                <a16:creationId xmlns:a16="http://schemas.microsoft.com/office/drawing/2014/main" id="{5EA8A198-3813-486D-8371-877EC5BC0E69}"/>
              </a:ext>
            </a:extLst>
          </p:cNvPr>
          <p:cNvSpPr>
            <a:spLocks noGrp="1"/>
          </p:cNvSpPr>
          <p:nvPr>
            <p:ph sz="quarter" idx="13"/>
          </p:nvPr>
        </p:nvSpPr>
        <p:spPr/>
        <p:txBody>
          <a:bodyPr/>
          <a:lstStyle/>
          <a:p>
            <a:pPr marL="432" indent="0">
              <a:buNone/>
            </a:pPr>
            <a:r>
              <a:rPr lang="en-IN" dirty="0"/>
              <a:t>A constructor with no parameters is referred to as a </a:t>
            </a:r>
            <a:r>
              <a:rPr lang="en-IN" b="1" dirty="0"/>
              <a:t>no-arg constructor</a:t>
            </a:r>
            <a:r>
              <a:rPr lang="en-IN" dirty="0"/>
              <a:t>.</a:t>
            </a:r>
          </a:p>
          <a:p>
            <a:r>
              <a:rPr lang="en-IN" dirty="0"/>
              <a:t>Constructors must have the same name as the class itself.</a:t>
            </a:r>
          </a:p>
          <a:p>
            <a:r>
              <a:rPr lang="en-IN" dirty="0"/>
              <a:t>Constructors do not have a return type—not even void.</a:t>
            </a:r>
          </a:p>
          <a:p>
            <a:r>
              <a:rPr lang="en-IN" dirty="0"/>
              <a:t>Constructors are invoked using the new operator when an object is created. Constructors play the role of initializing objects.</a:t>
            </a:r>
          </a:p>
        </p:txBody>
      </p:sp>
    </p:spTree>
    <p:extLst>
      <p:ext uri="{BB962C8B-B14F-4D97-AF65-F5344CB8AC3E}">
        <p14:creationId xmlns:p14="http://schemas.microsoft.com/office/powerpoint/2010/main" val="1155219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3625-9E23-49B3-B8DC-CEC0E0894DC1}"/>
              </a:ext>
            </a:extLst>
          </p:cNvPr>
          <p:cNvSpPr>
            <a:spLocks noGrp="1"/>
          </p:cNvSpPr>
          <p:nvPr>
            <p:ph type="title"/>
          </p:nvPr>
        </p:nvSpPr>
        <p:spPr/>
        <p:txBody>
          <a:bodyPr/>
          <a:lstStyle/>
          <a:p>
            <a:r>
              <a:rPr lang="en-IN" sz="3200" dirty="0"/>
              <a:t>Creating Objects Using Constructors</a:t>
            </a:r>
          </a:p>
        </p:txBody>
      </p:sp>
      <p:sp>
        <p:nvSpPr>
          <p:cNvPr id="3" name="Content Placeholder 2">
            <a:extLst>
              <a:ext uri="{FF2B5EF4-FFF2-40B4-BE49-F238E27FC236}">
                <a16:creationId xmlns:a16="http://schemas.microsoft.com/office/drawing/2014/main" id="{D0E9255B-EEA6-4ED7-9145-EB97AE9F2300}"/>
              </a:ext>
            </a:extLst>
          </p:cNvPr>
          <p:cNvSpPr>
            <a:spLocks noGrp="1"/>
          </p:cNvSpPr>
          <p:nvPr>
            <p:ph sz="quarter" idx="13"/>
          </p:nvPr>
        </p:nvSpPr>
        <p:spPr/>
        <p:txBody>
          <a:bodyPr/>
          <a:lstStyle/>
          <a:p>
            <a:pPr marL="432" indent="0">
              <a:buNone/>
            </a:pPr>
            <a:r>
              <a:rPr lang="en-IN" b="1" dirty="0">
                <a:latin typeface="Courier New" panose="02070309020205020404" pitchFamily="49" charset="0"/>
                <a:cs typeface="Courier New" panose="02070309020205020404" pitchFamily="49" charset="0"/>
              </a:rPr>
              <a:t>new </a:t>
            </a:r>
            <a:r>
              <a:rPr lang="en-IN" b="1" dirty="0" err="1">
                <a:latin typeface="Courier New" panose="02070309020205020404" pitchFamily="49" charset="0"/>
                <a:cs typeface="Courier New" panose="02070309020205020404" pitchFamily="49" charset="0"/>
              </a:rPr>
              <a:t>ClassName</a:t>
            </a:r>
            <a:r>
              <a:rPr lang="en-IN" b="1" dirty="0">
                <a:latin typeface="Courier New" panose="02070309020205020404" pitchFamily="49" charset="0"/>
                <a:cs typeface="Courier New" panose="02070309020205020404" pitchFamily="49" charset="0"/>
              </a:rPr>
              <a:t>();</a:t>
            </a:r>
          </a:p>
          <a:p>
            <a:pPr marL="432" indent="0">
              <a:buNone/>
            </a:pPr>
            <a:endParaRPr lang="en-IN" dirty="0"/>
          </a:p>
          <a:p>
            <a:pPr marL="432" indent="0">
              <a:buNone/>
            </a:pPr>
            <a:r>
              <a:rPr lang="en-IN" dirty="0"/>
              <a:t>Example:</a:t>
            </a:r>
          </a:p>
          <a:p>
            <a:pPr marL="432" indent="0">
              <a:buNone/>
            </a:pPr>
            <a:r>
              <a:rPr lang="en-IN" b="1" dirty="0">
                <a:latin typeface="Courier New" panose="02070309020205020404" pitchFamily="49" charset="0"/>
                <a:cs typeface="Courier New" panose="02070309020205020404" pitchFamily="49" charset="0"/>
              </a:rPr>
              <a:t>new Circle();</a:t>
            </a:r>
          </a:p>
          <a:p>
            <a:pPr marL="432" indent="0">
              <a:buNone/>
            </a:pPr>
            <a:endParaRPr lang="en-IN" dirty="0"/>
          </a:p>
          <a:p>
            <a:pPr marL="432" indent="0">
              <a:buNone/>
            </a:pPr>
            <a:r>
              <a:rPr lang="en-IN" b="1" dirty="0">
                <a:latin typeface="Courier New" panose="02070309020205020404" pitchFamily="49" charset="0"/>
                <a:cs typeface="Courier New" panose="02070309020205020404" pitchFamily="49" charset="0"/>
              </a:rPr>
              <a:t>new Circle(5.0);</a:t>
            </a:r>
          </a:p>
        </p:txBody>
      </p:sp>
    </p:spTree>
    <p:extLst>
      <p:ext uri="{BB962C8B-B14F-4D97-AF65-F5344CB8AC3E}">
        <p14:creationId xmlns:p14="http://schemas.microsoft.com/office/powerpoint/2010/main" val="2776428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A291-CB51-4A1A-AD47-4AC266928C2E}"/>
              </a:ext>
            </a:extLst>
          </p:cNvPr>
          <p:cNvSpPr>
            <a:spLocks noGrp="1"/>
          </p:cNvSpPr>
          <p:nvPr>
            <p:ph type="title"/>
          </p:nvPr>
        </p:nvSpPr>
        <p:spPr/>
        <p:txBody>
          <a:bodyPr/>
          <a:lstStyle/>
          <a:p>
            <a:r>
              <a:rPr lang="en-IN" dirty="0"/>
              <a:t>Default Constructor</a:t>
            </a:r>
          </a:p>
        </p:txBody>
      </p:sp>
      <p:sp>
        <p:nvSpPr>
          <p:cNvPr id="3" name="Content Placeholder 2">
            <a:extLst>
              <a:ext uri="{FF2B5EF4-FFF2-40B4-BE49-F238E27FC236}">
                <a16:creationId xmlns:a16="http://schemas.microsoft.com/office/drawing/2014/main" id="{0E696B4C-0616-468E-A39C-9A4F81401FF7}"/>
              </a:ext>
            </a:extLst>
          </p:cNvPr>
          <p:cNvSpPr>
            <a:spLocks noGrp="1"/>
          </p:cNvSpPr>
          <p:nvPr>
            <p:ph sz="quarter" idx="13"/>
          </p:nvPr>
        </p:nvSpPr>
        <p:spPr>
          <a:xfrm>
            <a:off x="457201" y="1554920"/>
            <a:ext cx="8115300" cy="4663335"/>
          </a:xfrm>
        </p:spPr>
        <p:txBody>
          <a:bodyPr/>
          <a:lstStyle/>
          <a:p>
            <a:pPr marL="432" indent="0">
              <a:buNone/>
            </a:pPr>
            <a:r>
              <a:rPr lang="en-IN" dirty="0"/>
              <a:t>A class may be defined without constructors. In this case, a no-</a:t>
            </a:r>
            <a:r>
              <a:rPr lang="en-IN" dirty="0" err="1"/>
              <a:t>arg</a:t>
            </a:r>
            <a:r>
              <a:rPr lang="en-IN" dirty="0"/>
              <a:t> constructor with an empty body is implicitly defined in the class. This constructor, called a </a:t>
            </a:r>
            <a:r>
              <a:rPr lang="en-IN" b="1" dirty="0"/>
              <a:t>default constructor</a:t>
            </a:r>
            <a:r>
              <a:rPr lang="en-IN" dirty="0"/>
              <a:t>, is provided automatically </a:t>
            </a:r>
            <a:r>
              <a:rPr lang="en-IN" b="1" dirty="0"/>
              <a:t>only if no constructors are explicitly defined in the class</a:t>
            </a:r>
            <a:r>
              <a:rPr lang="en-IN" dirty="0"/>
              <a:t>.</a:t>
            </a:r>
          </a:p>
        </p:txBody>
      </p:sp>
    </p:spTree>
    <p:extLst>
      <p:ext uri="{BB962C8B-B14F-4D97-AF65-F5344CB8AC3E}">
        <p14:creationId xmlns:p14="http://schemas.microsoft.com/office/powerpoint/2010/main" val="3470339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04C0-FCF2-475F-A20E-528DE115FCD0}"/>
              </a:ext>
            </a:extLst>
          </p:cNvPr>
          <p:cNvSpPr>
            <a:spLocks noGrp="1"/>
          </p:cNvSpPr>
          <p:nvPr>
            <p:ph type="title"/>
          </p:nvPr>
        </p:nvSpPr>
        <p:spPr/>
        <p:txBody>
          <a:bodyPr/>
          <a:lstStyle/>
          <a:p>
            <a:r>
              <a:rPr lang="en-IN" sz="3200" dirty="0"/>
              <a:t>Declaring Object Reference Variables</a:t>
            </a:r>
          </a:p>
        </p:txBody>
      </p:sp>
      <p:sp>
        <p:nvSpPr>
          <p:cNvPr id="3" name="Content Placeholder 2">
            <a:extLst>
              <a:ext uri="{FF2B5EF4-FFF2-40B4-BE49-F238E27FC236}">
                <a16:creationId xmlns:a16="http://schemas.microsoft.com/office/drawing/2014/main" id="{F07F8F66-A200-4455-B7B4-497E09B95165}"/>
              </a:ext>
            </a:extLst>
          </p:cNvPr>
          <p:cNvSpPr>
            <a:spLocks noGrp="1"/>
          </p:cNvSpPr>
          <p:nvPr>
            <p:ph sz="quarter" idx="13"/>
          </p:nvPr>
        </p:nvSpPr>
        <p:spPr/>
        <p:txBody>
          <a:bodyPr/>
          <a:lstStyle/>
          <a:p>
            <a:pPr marL="432" indent="0">
              <a:buNone/>
            </a:pPr>
            <a:r>
              <a:rPr lang="en-IN" dirty="0"/>
              <a:t>To reference an object, assign the object to a reference variable.</a:t>
            </a:r>
          </a:p>
          <a:p>
            <a:pPr marL="432" indent="0">
              <a:buNone/>
            </a:pPr>
            <a:r>
              <a:rPr lang="en-IN" dirty="0"/>
              <a:t>To declare a reference variable, use the syntax:</a:t>
            </a:r>
          </a:p>
          <a:p>
            <a:pPr marL="432" indent="0">
              <a:buNone/>
            </a:pPr>
            <a:r>
              <a:rPr lang="en-IN" b="1" dirty="0">
                <a:latin typeface="Courier New" panose="02070309020205020404" pitchFamily="49" charset="0"/>
                <a:cs typeface="Courier New" panose="02070309020205020404" pitchFamily="49" charset="0"/>
              </a:rPr>
              <a:t>ClassName objectRefVar;</a:t>
            </a:r>
          </a:p>
          <a:p>
            <a:pPr marL="432" indent="0">
              <a:buNone/>
            </a:pPr>
            <a:r>
              <a:rPr lang="en-IN" dirty="0"/>
              <a:t>Example:</a:t>
            </a:r>
          </a:p>
          <a:p>
            <a:pPr marL="432" indent="0">
              <a:buNone/>
            </a:pPr>
            <a:r>
              <a:rPr lang="en-IN" b="1" dirty="0">
                <a:latin typeface="Courier New" panose="02070309020205020404" pitchFamily="49" charset="0"/>
                <a:cs typeface="Courier New" panose="02070309020205020404" pitchFamily="49" charset="0"/>
              </a:rPr>
              <a:t>Circle myCircle;</a:t>
            </a:r>
          </a:p>
        </p:txBody>
      </p:sp>
    </p:spTree>
    <p:extLst>
      <p:ext uri="{BB962C8B-B14F-4D97-AF65-F5344CB8AC3E}">
        <p14:creationId xmlns:p14="http://schemas.microsoft.com/office/powerpoint/2010/main" val="536462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E87F-170A-4EEC-805D-7ABAC704F781}"/>
              </a:ext>
            </a:extLst>
          </p:cNvPr>
          <p:cNvSpPr>
            <a:spLocks noGrp="1"/>
          </p:cNvSpPr>
          <p:nvPr>
            <p:ph type="title"/>
          </p:nvPr>
        </p:nvSpPr>
        <p:spPr/>
        <p:txBody>
          <a:bodyPr/>
          <a:lstStyle/>
          <a:p>
            <a:r>
              <a:rPr lang="en-IN" sz="3200" dirty="0"/>
              <a:t>Declaring/Creating Objects in a Single Step</a:t>
            </a:r>
          </a:p>
        </p:txBody>
      </p:sp>
      <p:sp>
        <p:nvSpPr>
          <p:cNvPr id="6" name="Content Placeholder 5">
            <a:extLst>
              <a:ext uri="{FF2B5EF4-FFF2-40B4-BE49-F238E27FC236}">
                <a16:creationId xmlns:a16="http://schemas.microsoft.com/office/drawing/2014/main" id="{842C26FC-C9FE-48D1-B3FA-67A96A4E0618}"/>
              </a:ext>
            </a:extLst>
          </p:cNvPr>
          <p:cNvSpPr>
            <a:spLocks noGrp="1"/>
          </p:cNvSpPr>
          <p:nvPr>
            <p:ph sz="quarter" idx="13"/>
          </p:nvPr>
        </p:nvSpPr>
        <p:spPr>
          <a:xfrm>
            <a:off x="457199" y="1552575"/>
            <a:ext cx="8353425" cy="666750"/>
          </a:xfrm>
        </p:spPr>
        <p:txBody>
          <a:bodyPr/>
          <a:lstStyle/>
          <a:p>
            <a:pPr marL="432" indent="0">
              <a:buNone/>
            </a:pPr>
            <a:r>
              <a:rPr lang="en-US" altLang="en-US" sz="2400" dirty="0">
                <a:latin typeface="Courier New" panose="02070309020205020404" pitchFamily="49" charset="0"/>
              </a:rPr>
              <a:t>ClassName objectRefVar = new ClassName();</a:t>
            </a:r>
            <a:endParaRPr lang="en-IN" dirty="0"/>
          </a:p>
        </p:txBody>
      </p:sp>
      <p:sp>
        <p:nvSpPr>
          <p:cNvPr id="7" name="Content Placeholder 6">
            <a:extLst>
              <a:ext uri="{FF2B5EF4-FFF2-40B4-BE49-F238E27FC236}">
                <a16:creationId xmlns:a16="http://schemas.microsoft.com/office/drawing/2014/main" id="{3A5D9AA3-A697-4161-A924-BAA25E65E253}"/>
              </a:ext>
            </a:extLst>
          </p:cNvPr>
          <p:cNvSpPr>
            <a:spLocks noGrp="1"/>
          </p:cNvSpPr>
          <p:nvPr>
            <p:ph sz="quarter" idx="14"/>
          </p:nvPr>
        </p:nvSpPr>
        <p:spPr>
          <a:xfrm>
            <a:off x="468313" y="2409825"/>
            <a:ext cx="1493837" cy="619125"/>
          </a:xfrm>
        </p:spPr>
        <p:txBody>
          <a:bodyPr/>
          <a:lstStyle/>
          <a:p>
            <a:pPr marL="432" indent="0">
              <a:buNone/>
            </a:pPr>
            <a:r>
              <a:rPr lang="en-IN" dirty="0"/>
              <a:t>Example:</a:t>
            </a:r>
          </a:p>
        </p:txBody>
      </p:sp>
      <p:pic>
        <p:nvPicPr>
          <p:cNvPr id="13" name="Content Placeholder 12" descr="Circle myCircle = new circle left parenthesis right parenthesis semi colon. For long description in Notes pane, press F6.">
            <a:extLst>
              <a:ext uri="{FF2B5EF4-FFF2-40B4-BE49-F238E27FC236}">
                <a16:creationId xmlns:a16="http://schemas.microsoft.com/office/drawing/2014/main" id="{5E1FDDCD-0F1D-4FA0-8169-80E5EBA3979F}"/>
              </a:ext>
            </a:extLst>
          </p:cNvPr>
          <p:cNvPicPr>
            <a:picLocks noGrp="1" noChangeAspect="1"/>
          </p:cNvPicPr>
          <p:nvPr>
            <p:ph sz="quarter" idx="15"/>
          </p:nvPr>
        </p:nvPicPr>
        <p:blipFill>
          <a:blip r:embed="rId3"/>
          <a:stretch>
            <a:fillRect/>
          </a:stretch>
        </p:blipFill>
        <p:spPr>
          <a:xfrm>
            <a:off x="468313" y="3207661"/>
            <a:ext cx="6510812" cy="1194703"/>
          </a:xfrm>
        </p:spPr>
      </p:pic>
    </p:spTree>
    <p:extLst>
      <p:ext uri="{BB962C8B-B14F-4D97-AF65-F5344CB8AC3E}">
        <p14:creationId xmlns:p14="http://schemas.microsoft.com/office/powerpoint/2010/main" val="3359023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95114-8244-4384-A865-AD287C95FB8E}"/>
              </a:ext>
            </a:extLst>
          </p:cNvPr>
          <p:cNvSpPr>
            <a:spLocks noGrp="1"/>
          </p:cNvSpPr>
          <p:nvPr>
            <p:ph type="title"/>
          </p:nvPr>
        </p:nvSpPr>
        <p:spPr/>
        <p:txBody>
          <a:bodyPr/>
          <a:lstStyle/>
          <a:p>
            <a:r>
              <a:rPr lang="en-IN" dirty="0"/>
              <a:t>Accessing Object’s Members</a:t>
            </a:r>
          </a:p>
        </p:txBody>
      </p:sp>
      <p:sp>
        <p:nvSpPr>
          <p:cNvPr id="3" name="Content Placeholder 2">
            <a:extLst>
              <a:ext uri="{FF2B5EF4-FFF2-40B4-BE49-F238E27FC236}">
                <a16:creationId xmlns:a16="http://schemas.microsoft.com/office/drawing/2014/main" id="{1E115433-AA34-4F73-954A-F8D0DDC1B42C}"/>
              </a:ext>
            </a:extLst>
          </p:cNvPr>
          <p:cNvSpPr>
            <a:spLocks noGrp="1"/>
          </p:cNvSpPr>
          <p:nvPr>
            <p:ph sz="quarter" idx="13"/>
          </p:nvPr>
        </p:nvSpPr>
        <p:spPr>
          <a:xfrm>
            <a:off x="457199" y="1552575"/>
            <a:ext cx="7458075" cy="561975"/>
          </a:xfrm>
        </p:spPr>
        <p:txBody>
          <a:bodyPr/>
          <a:lstStyle/>
          <a:p>
            <a:r>
              <a:rPr lang="en-IN" dirty="0"/>
              <a:t>Referencing the object’s data:</a:t>
            </a:r>
          </a:p>
        </p:txBody>
      </p:sp>
      <p:sp>
        <p:nvSpPr>
          <p:cNvPr id="4" name="Content Placeholder 3">
            <a:extLst>
              <a:ext uri="{FF2B5EF4-FFF2-40B4-BE49-F238E27FC236}">
                <a16:creationId xmlns:a16="http://schemas.microsoft.com/office/drawing/2014/main" id="{385AC0BB-F8E4-4838-925A-CB9D6DAA8E6C}"/>
              </a:ext>
            </a:extLst>
          </p:cNvPr>
          <p:cNvSpPr>
            <a:spLocks noGrp="1"/>
          </p:cNvSpPr>
          <p:nvPr>
            <p:ph sz="quarter" idx="14"/>
          </p:nvPr>
        </p:nvSpPr>
        <p:spPr>
          <a:xfrm>
            <a:off x="457198" y="2215243"/>
            <a:ext cx="7458075" cy="1123949"/>
          </a:xfrm>
        </p:spPr>
        <p:txBody>
          <a:bodyPr/>
          <a:lstStyle/>
          <a:p>
            <a:pPr marL="741600" indent="-284400">
              <a:buNone/>
            </a:pPr>
            <a:r>
              <a:rPr lang="en-IN" dirty="0">
                <a:latin typeface="Courier New" panose="02070309020205020404" pitchFamily="49" charset="0"/>
                <a:cs typeface="Courier New" panose="02070309020205020404" pitchFamily="49" charset="0"/>
              </a:rPr>
              <a:t>objectRefVar.data</a:t>
            </a:r>
          </a:p>
          <a:p>
            <a:pPr marL="741600" indent="-284400">
              <a:buNone/>
            </a:pPr>
            <a:r>
              <a:rPr lang="en-IN" dirty="0"/>
              <a:t>e.g., </a:t>
            </a:r>
            <a:r>
              <a:rPr lang="en-IN" dirty="0">
                <a:latin typeface="Courier New" panose="02070309020205020404" pitchFamily="49" charset="0"/>
                <a:cs typeface="Courier New" panose="02070309020205020404" pitchFamily="49" charset="0"/>
              </a:rPr>
              <a:t>myCircle.radius</a:t>
            </a:r>
          </a:p>
        </p:txBody>
      </p:sp>
      <p:sp>
        <p:nvSpPr>
          <p:cNvPr id="5" name="Content Placeholder 4">
            <a:extLst>
              <a:ext uri="{FF2B5EF4-FFF2-40B4-BE49-F238E27FC236}">
                <a16:creationId xmlns:a16="http://schemas.microsoft.com/office/drawing/2014/main" id="{E803EEC1-6021-432F-A969-7673D6B463DE}"/>
              </a:ext>
            </a:extLst>
          </p:cNvPr>
          <p:cNvSpPr>
            <a:spLocks noGrp="1"/>
          </p:cNvSpPr>
          <p:nvPr>
            <p:ph sz="quarter" idx="15"/>
          </p:nvPr>
        </p:nvSpPr>
        <p:spPr>
          <a:xfrm>
            <a:off x="457198" y="3429000"/>
            <a:ext cx="6116738" cy="561976"/>
          </a:xfrm>
        </p:spPr>
        <p:txBody>
          <a:bodyPr/>
          <a:lstStyle/>
          <a:p>
            <a:r>
              <a:rPr lang="en-IN" dirty="0"/>
              <a:t>Invoking the object’s method:</a:t>
            </a:r>
          </a:p>
        </p:txBody>
      </p:sp>
      <p:sp>
        <p:nvSpPr>
          <p:cNvPr id="6" name="Content Placeholder 5">
            <a:extLst>
              <a:ext uri="{FF2B5EF4-FFF2-40B4-BE49-F238E27FC236}">
                <a16:creationId xmlns:a16="http://schemas.microsoft.com/office/drawing/2014/main" id="{98C72240-EC6D-4914-9552-23FF4DEA74D9}"/>
              </a:ext>
            </a:extLst>
          </p:cNvPr>
          <p:cNvSpPr>
            <a:spLocks noGrp="1"/>
          </p:cNvSpPr>
          <p:nvPr>
            <p:ph sz="quarter" idx="16"/>
          </p:nvPr>
        </p:nvSpPr>
        <p:spPr>
          <a:xfrm>
            <a:off x="457198" y="4086678"/>
            <a:ext cx="8232130" cy="1933575"/>
          </a:xfrm>
        </p:spPr>
        <p:txBody>
          <a:bodyPr/>
          <a:lstStyle/>
          <a:p>
            <a:pPr marL="741600" indent="-284400">
              <a:buNone/>
            </a:pPr>
            <a:r>
              <a:rPr lang="en-IN" dirty="0">
                <a:latin typeface="Courier New" panose="02070309020205020404" pitchFamily="49" charset="0"/>
                <a:cs typeface="Courier New" panose="02070309020205020404" pitchFamily="49" charset="0"/>
              </a:rPr>
              <a:t>objectRefVar.methodName(arguments)</a:t>
            </a:r>
          </a:p>
          <a:p>
            <a:pPr marL="741600" indent="-284400">
              <a:buNone/>
            </a:pPr>
            <a:r>
              <a:rPr lang="en-IN" dirty="0"/>
              <a:t>e.g., </a:t>
            </a:r>
            <a:r>
              <a:rPr lang="en-IN" dirty="0">
                <a:latin typeface="Courier New" panose="02070309020205020404" pitchFamily="49" charset="0"/>
                <a:cs typeface="Courier New" panose="02070309020205020404" pitchFamily="49" charset="0"/>
              </a:rPr>
              <a:t>myCircle.getArea()</a:t>
            </a:r>
          </a:p>
        </p:txBody>
      </p:sp>
    </p:spTree>
    <p:extLst>
      <p:ext uri="{BB962C8B-B14F-4D97-AF65-F5344CB8AC3E}">
        <p14:creationId xmlns:p14="http://schemas.microsoft.com/office/powerpoint/2010/main" val="525055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E2D1-018E-43BA-9AB8-FBBD7545C8EC}"/>
              </a:ext>
            </a:extLst>
          </p:cNvPr>
          <p:cNvSpPr>
            <a:spLocks noGrp="1"/>
          </p:cNvSpPr>
          <p:nvPr>
            <p:ph type="title"/>
          </p:nvPr>
        </p:nvSpPr>
        <p:spPr/>
        <p:txBody>
          <a:bodyPr/>
          <a:lstStyle/>
          <a:p>
            <a:r>
              <a:rPr lang="en-IN" dirty="0"/>
              <a:t>Trace Code </a:t>
            </a:r>
            <a:r>
              <a:rPr lang="en-IN" sz="2000" b="0" dirty="0"/>
              <a:t>(1 of 7)</a:t>
            </a:r>
            <a:endParaRPr lang="en-IN" b="0" dirty="0"/>
          </a:p>
        </p:txBody>
      </p:sp>
      <p:pic>
        <p:nvPicPr>
          <p:cNvPr id="4" name="Content Placeholder 3" descr="A text box shows the Trace Code. The computer code consists 5 lines. For long description in Notes pane, press F6.">
            <a:extLst>
              <a:ext uri="{FF2B5EF4-FFF2-40B4-BE49-F238E27FC236}">
                <a16:creationId xmlns:a16="http://schemas.microsoft.com/office/drawing/2014/main" id="{1ADED996-BA7C-4E4E-977F-3DDCF09751D4}"/>
              </a:ext>
            </a:extLst>
          </p:cNvPr>
          <p:cNvPicPr>
            <a:picLocks noGrp="1" noChangeAspect="1"/>
          </p:cNvPicPr>
          <p:nvPr>
            <p:ph sz="quarter" idx="13"/>
          </p:nvPr>
        </p:nvPicPr>
        <p:blipFill>
          <a:blip r:embed="rId3"/>
          <a:stretch>
            <a:fillRect/>
          </a:stretch>
        </p:blipFill>
        <p:spPr>
          <a:xfrm>
            <a:off x="457200" y="1671314"/>
            <a:ext cx="8232775" cy="2458904"/>
          </a:xfrm>
          <a:prstGeom prst="rect">
            <a:avLst/>
          </a:prstGeom>
        </p:spPr>
      </p:pic>
    </p:spTree>
    <p:extLst>
      <p:ext uri="{BB962C8B-B14F-4D97-AF65-F5344CB8AC3E}">
        <p14:creationId xmlns:p14="http://schemas.microsoft.com/office/powerpoint/2010/main" val="376790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Motivations</a:t>
            </a:r>
          </a:p>
        </p:txBody>
      </p:sp>
      <p:sp>
        <p:nvSpPr>
          <p:cNvPr id="5" name="Content Placeholder 4"/>
          <p:cNvSpPr>
            <a:spLocks noGrp="1"/>
          </p:cNvSpPr>
          <p:nvPr>
            <p:ph sz="quarter" idx="13"/>
          </p:nvPr>
        </p:nvSpPr>
        <p:spPr>
          <a:xfrm>
            <a:off x="457200" y="1556327"/>
            <a:ext cx="8343900" cy="2716128"/>
          </a:xfrm>
        </p:spPr>
        <p:txBody>
          <a:bodyPr/>
          <a:lstStyle/>
          <a:p>
            <a:pPr marL="432" indent="0">
              <a:buNone/>
            </a:pPr>
            <a:r>
              <a:rPr lang="en-IN" dirty="0"/>
              <a:t>After learning the preceding chapters, you are capable of solving many programming problems using selections, loops, methods, and arrays. However, these Java features are not sufficient for developing graphical user interfaces and large scale software systems. Suppose you want to develop a graphical user interface as shown below. How do you program it?</a:t>
            </a:r>
          </a:p>
        </p:txBody>
      </p:sp>
      <p:pic>
        <p:nvPicPr>
          <p:cNvPr id="2" name="Content Placeholder 1" descr="A screenshot of Show GUI window shows button OK and Cancel on the left, followed by text box for enter you name, check boxes for bold and italic, radio buttons as red and yellow with red selected, and a drop down button with freshman selected.">
            <a:extLst>
              <a:ext uri="{FF2B5EF4-FFF2-40B4-BE49-F238E27FC236}">
                <a16:creationId xmlns:a16="http://schemas.microsoft.com/office/drawing/2014/main" id="{64F0D953-8E4A-4044-B06B-2238BA7E01CA}"/>
              </a:ext>
            </a:extLst>
          </p:cNvPr>
          <p:cNvPicPr>
            <a:picLocks noGrp="1" noChangeAspect="1"/>
          </p:cNvPicPr>
          <p:nvPr>
            <p:ph sz="quarter" idx="14"/>
          </p:nvPr>
        </p:nvPicPr>
        <p:blipFill>
          <a:blip r:embed="rId2"/>
          <a:stretch>
            <a:fillRect/>
          </a:stretch>
        </p:blipFill>
        <p:spPr>
          <a:xfrm>
            <a:off x="457200" y="4721086"/>
            <a:ext cx="8229600" cy="878943"/>
          </a:xfrm>
          <a:prstGeom prst="rect">
            <a:avLst/>
          </a:prstGeom>
        </p:spPr>
      </p:pic>
    </p:spTree>
    <p:extLst>
      <p:ext uri="{BB962C8B-B14F-4D97-AF65-F5344CB8AC3E}">
        <p14:creationId xmlns:p14="http://schemas.microsoft.com/office/powerpoint/2010/main" val="2712661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E2D1-018E-43BA-9AB8-FBBD7545C8EC}"/>
              </a:ext>
            </a:extLst>
          </p:cNvPr>
          <p:cNvSpPr>
            <a:spLocks noGrp="1"/>
          </p:cNvSpPr>
          <p:nvPr>
            <p:ph type="title"/>
          </p:nvPr>
        </p:nvSpPr>
        <p:spPr/>
        <p:txBody>
          <a:bodyPr/>
          <a:lstStyle/>
          <a:p>
            <a:r>
              <a:rPr lang="en-IN" dirty="0"/>
              <a:t>Trace Code </a:t>
            </a:r>
            <a:r>
              <a:rPr lang="en-IN" sz="2000" b="0" dirty="0"/>
              <a:t>(2 of 7)</a:t>
            </a:r>
            <a:endParaRPr lang="en-IN" b="0" dirty="0"/>
          </a:p>
        </p:txBody>
      </p:sp>
      <p:pic>
        <p:nvPicPr>
          <p:cNvPr id="9" name="Content Placeholder 8" descr="A text box shows the Trace Code. For long description in Notes pane, press F6.">
            <a:extLst>
              <a:ext uri="{FF2B5EF4-FFF2-40B4-BE49-F238E27FC236}">
                <a16:creationId xmlns:a16="http://schemas.microsoft.com/office/drawing/2014/main" id="{31200FDD-389C-41BD-898A-7B7BC9AC30A0}"/>
              </a:ext>
            </a:extLst>
          </p:cNvPr>
          <p:cNvPicPr>
            <a:picLocks noGrp="1" noChangeAspect="1"/>
          </p:cNvPicPr>
          <p:nvPr>
            <p:ph sz="quarter" idx="13"/>
          </p:nvPr>
        </p:nvPicPr>
        <p:blipFill>
          <a:blip r:embed="rId3"/>
          <a:stretch>
            <a:fillRect/>
          </a:stretch>
        </p:blipFill>
        <p:spPr>
          <a:xfrm>
            <a:off x="457200" y="1700343"/>
            <a:ext cx="8232775" cy="3296753"/>
          </a:xfrm>
          <a:prstGeom prst="rect">
            <a:avLst/>
          </a:prstGeom>
        </p:spPr>
      </p:pic>
    </p:spTree>
    <p:extLst>
      <p:ext uri="{BB962C8B-B14F-4D97-AF65-F5344CB8AC3E}">
        <p14:creationId xmlns:p14="http://schemas.microsoft.com/office/powerpoint/2010/main" val="271133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E2D1-018E-43BA-9AB8-FBBD7545C8EC}"/>
              </a:ext>
            </a:extLst>
          </p:cNvPr>
          <p:cNvSpPr>
            <a:spLocks noGrp="1"/>
          </p:cNvSpPr>
          <p:nvPr>
            <p:ph type="title"/>
          </p:nvPr>
        </p:nvSpPr>
        <p:spPr/>
        <p:txBody>
          <a:bodyPr/>
          <a:lstStyle/>
          <a:p>
            <a:r>
              <a:rPr lang="en-IN" dirty="0"/>
              <a:t>Trace Code </a:t>
            </a:r>
            <a:r>
              <a:rPr lang="en-IN" sz="2000" b="0" dirty="0"/>
              <a:t>(3 of 7)</a:t>
            </a:r>
            <a:endParaRPr lang="en-IN" b="0" dirty="0"/>
          </a:p>
        </p:txBody>
      </p:sp>
      <p:pic>
        <p:nvPicPr>
          <p:cNvPr id="9" name="Content Placeholder 8" descr="A text box shows the Trace Code. For long description in Notes pane, press F6.">
            <a:extLst>
              <a:ext uri="{FF2B5EF4-FFF2-40B4-BE49-F238E27FC236}">
                <a16:creationId xmlns:a16="http://schemas.microsoft.com/office/drawing/2014/main" id="{58ED07CB-6902-4409-A76C-8E2EFFCC8774}"/>
              </a:ext>
            </a:extLst>
          </p:cNvPr>
          <p:cNvPicPr>
            <a:picLocks noGrp="1" noChangeAspect="1"/>
          </p:cNvPicPr>
          <p:nvPr>
            <p:ph sz="quarter" idx="13"/>
          </p:nvPr>
        </p:nvPicPr>
        <p:blipFill>
          <a:blip r:embed="rId3"/>
          <a:stretch>
            <a:fillRect/>
          </a:stretch>
        </p:blipFill>
        <p:spPr>
          <a:xfrm>
            <a:off x="457200" y="1714855"/>
            <a:ext cx="8232775" cy="2119034"/>
          </a:xfrm>
          <a:prstGeom prst="rect">
            <a:avLst/>
          </a:prstGeom>
        </p:spPr>
      </p:pic>
    </p:spTree>
    <p:extLst>
      <p:ext uri="{BB962C8B-B14F-4D97-AF65-F5344CB8AC3E}">
        <p14:creationId xmlns:p14="http://schemas.microsoft.com/office/powerpoint/2010/main" val="3640077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E2D1-018E-43BA-9AB8-FBBD7545C8EC}"/>
              </a:ext>
            </a:extLst>
          </p:cNvPr>
          <p:cNvSpPr>
            <a:spLocks noGrp="1"/>
          </p:cNvSpPr>
          <p:nvPr>
            <p:ph type="title"/>
          </p:nvPr>
        </p:nvSpPr>
        <p:spPr/>
        <p:txBody>
          <a:bodyPr/>
          <a:lstStyle/>
          <a:p>
            <a:r>
              <a:rPr lang="en-IN" dirty="0"/>
              <a:t>Trace Code </a:t>
            </a:r>
            <a:r>
              <a:rPr lang="en-IN" sz="2000" b="0" dirty="0"/>
              <a:t>(4 of 7)</a:t>
            </a:r>
            <a:endParaRPr lang="en-IN" b="0" dirty="0"/>
          </a:p>
        </p:txBody>
      </p:sp>
      <p:pic>
        <p:nvPicPr>
          <p:cNvPr id="9" name="Content Placeholder 8" descr="A text box shows the Trace Code. For long description in Notes pane, press F6.">
            <a:extLst>
              <a:ext uri="{FF2B5EF4-FFF2-40B4-BE49-F238E27FC236}">
                <a16:creationId xmlns:a16="http://schemas.microsoft.com/office/drawing/2014/main" id="{AFB47991-974B-4E6D-93EA-52EB15709A05}"/>
              </a:ext>
            </a:extLst>
          </p:cNvPr>
          <p:cNvPicPr>
            <a:picLocks noGrp="1" noChangeAspect="1"/>
          </p:cNvPicPr>
          <p:nvPr>
            <p:ph sz="quarter" idx="13"/>
          </p:nvPr>
        </p:nvPicPr>
        <p:blipFill>
          <a:blip r:embed="rId3"/>
          <a:stretch>
            <a:fillRect/>
          </a:stretch>
        </p:blipFill>
        <p:spPr>
          <a:xfrm>
            <a:off x="457200" y="1671314"/>
            <a:ext cx="8232775" cy="4326196"/>
          </a:xfrm>
          <a:prstGeom prst="rect">
            <a:avLst/>
          </a:prstGeom>
        </p:spPr>
      </p:pic>
    </p:spTree>
    <p:extLst>
      <p:ext uri="{BB962C8B-B14F-4D97-AF65-F5344CB8AC3E}">
        <p14:creationId xmlns:p14="http://schemas.microsoft.com/office/powerpoint/2010/main" val="881309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E2D1-018E-43BA-9AB8-FBBD7545C8EC}"/>
              </a:ext>
            </a:extLst>
          </p:cNvPr>
          <p:cNvSpPr>
            <a:spLocks noGrp="1"/>
          </p:cNvSpPr>
          <p:nvPr>
            <p:ph type="title"/>
          </p:nvPr>
        </p:nvSpPr>
        <p:spPr/>
        <p:txBody>
          <a:bodyPr/>
          <a:lstStyle/>
          <a:p>
            <a:r>
              <a:rPr lang="en-IN" dirty="0"/>
              <a:t>Trace Code </a:t>
            </a:r>
            <a:r>
              <a:rPr lang="en-IN" sz="2000" b="0" dirty="0"/>
              <a:t>(5 of 7)</a:t>
            </a:r>
            <a:endParaRPr lang="en-IN" b="0" dirty="0"/>
          </a:p>
        </p:txBody>
      </p:sp>
      <p:pic>
        <p:nvPicPr>
          <p:cNvPr id="5" name="Content Placeholder 4" descr="A text box shows the Trace Code. For long description in Notes pane, press F6.">
            <a:extLst>
              <a:ext uri="{FF2B5EF4-FFF2-40B4-BE49-F238E27FC236}">
                <a16:creationId xmlns:a16="http://schemas.microsoft.com/office/drawing/2014/main" id="{1F4721CF-6817-4DF1-9470-263CAC249D79}"/>
              </a:ext>
            </a:extLst>
          </p:cNvPr>
          <p:cNvPicPr>
            <a:picLocks noGrp="1" noChangeAspect="1"/>
          </p:cNvPicPr>
          <p:nvPr>
            <p:ph sz="quarter" idx="13"/>
          </p:nvPr>
        </p:nvPicPr>
        <p:blipFill>
          <a:blip r:embed="rId3"/>
          <a:stretch>
            <a:fillRect/>
          </a:stretch>
        </p:blipFill>
        <p:spPr>
          <a:xfrm>
            <a:off x="469381" y="1593560"/>
            <a:ext cx="8151262" cy="4500915"/>
          </a:xfrm>
          <a:prstGeom prst="rect">
            <a:avLst/>
          </a:prstGeom>
        </p:spPr>
      </p:pic>
    </p:spTree>
    <p:extLst>
      <p:ext uri="{BB962C8B-B14F-4D97-AF65-F5344CB8AC3E}">
        <p14:creationId xmlns:p14="http://schemas.microsoft.com/office/powerpoint/2010/main" val="46576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E2D1-018E-43BA-9AB8-FBBD7545C8EC}"/>
              </a:ext>
            </a:extLst>
          </p:cNvPr>
          <p:cNvSpPr>
            <a:spLocks noGrp="1"/>
          </p:cNvSpPr>
          <p:nvPr>
            <p:ph type="title"/>
          </p:nvPr>
        </p:nvSpPr>
        <p:spPr/>
        <p:txBody>
          <a:bodyPr/>
          <a:lstStyle/>
          <a:p>
            <a:r>
              <a:rPr lang="en-IN" dirty="0"/>
              <a:t>Trace Code </a:t>
            </a:r>
            <a:r>
              <a:rPr lang="en-IN" sz="2000" b="0" dirty="0"/>
              <a:t>(6 of 7)</a:t>
            </a:r>
            <a:endParaRPr lang="en-IN" b="0" dirty="0"/>
          </a:p>
        </p:txBody>
      </p:sp>
      <p:pic>
        <p:nvPicPr>
          <p:cNvPr id="8" name="Content Placeholder 7" descr="A text box shows the Trace Code. For long description in Notes pane, press F6.">
            <a:extLst>
              <a:ext uri="{FF2B5EF4-FFF2-40B4-BE49-F238E27FC236}">
                <a16:creationId xmlns:a16="http://schemas.microsoft.com/office/drawing/2014/main" id="{9B4A21E9-3D8C-43BA-A48C-ECF70749F224}"/>
              </a:ext>
            </a:extLst>
          </p:cNvPr>
          <p:cNvPicPr>
            <a:picLocks noGrp="1" noChangeAspect="1"/>
          </p:cNvPicPr>
          <p:nvPr>
            <p:ph sz="quarter" idx="13"/>
          </p:nvPr>
        </p:nvPicPr>
        <p:blipFill>
          <a:blip r:embed="rId3"/>
          <a:stretch>
            <a:fillRect/>
          </a:stretch>
        </p:blipFill>
        <p:spPr>
          <a:xfrm>
            <a:off x="459856" y="1539738"/>
            <a:ext cx="8151262" cy="4369075"/>
          </a:xfrm>
          <a:prstGeom prst="rect">
            <a:avLst/>
          </a:prstGeom>
        </p:spPr>
      </p:pic>
    </p:spTree>
    <p:extLst>
      <p:ext uri="{BB962C8B-B14F-4D97-AF65-F5344CB8AC3E}">
        <p14:creationId xmlns:p14="http://schemas.microsoft.com/office/powerpoint/2010/main" val="142074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E2D1-018E-43BA-9AB8-FBBD7545C8EC}"/>
              </a:ext>
            </a:extLst>
          </p:cNvPr>
          <p:cNvSpPr>
            <a:spLocks noGrp="1"/>
          </p:cNvSpPr>
          <p:nvPr>
            <p:ph type="title"/>
          </p:nvPr>
        </p:nvSpPr>
        <p:spPr/>
        <p:txBody>
          <a:bodyPr/>
          <a:lstStyle/>
          <a:p>
            <a:r>
              <a:rPr lang="en-IN" dirty="0"/>
              <a:t>Trace Code </a:t>
            </a:r>
            <a:r>
              <a:rPr lang="en-IN" sz="2000" b="0" dirty="0"/>
              <a:t>(7 of 7)</a:t>
            </a:r>
            <a:endParaRPr lang="en-IN" b="0" dirty="0"/>
          </a:p>
        </p:txBody>
      </p:sp>
      <p:pic>
        <p:nvPicPr>
          <p:cNvPr id="6" name="Content Placeholder 5" descr="A text box shows the Trace Code. For long description in Notes pane, press F6.">
            <a:extLst>
              <a:ext uri="{FF2B5EF4-FFF2-40B4-BE49-F238E27FC236}">
                <a16:creationId xmlns:a16="http://schemas.microsoft.com/office/drawing/2014/main" id="{094E4D8F-1458-45F2-9B5F-D0840141CF65}"/>
              </a:ext>
            </a:extLst>
          </p:cNvPr>
          <p:cNvPicPr>
            <a:picLocks noGrp="1" noChangeAspect="1"/>
          </p:cNvPicPr>
          <p:nvPr>
            <p:ph sz="quarter" idx="13"/>
          </p:nvPr>
        </p:nvPicPr>
        <p:blipFill>
          <a:blip r:embed="rId3"/>
          <a:stretch>
            <a:fillRect/>
          </a:stretch>
        </p:blipFill>
        <p:spPr>
          <a:xfrm>
            <a:off x="447675" y="1529331"/>
            <a:ext cx="8232775" cy="4523239"/>
          </a:xfrm>
          <a:prstGeom prst="rect">
            <a:avLst/>
          </a:prstGeom>
        </p:spPr>
      </p:pic>
    </p:spTree>
    <p:extLst>
      <p:ext uri="{BB962C8B-B14F-4D97-AF65-F5344CB8AC3E}">
        <p14:creationId xmlns:p14="http://schemas.microsoft.com/office/powerpoint/2010/main" val="1308078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1D88-B451-4247-9F8B-138D3200B478}"/>
              </a:ext>
            </a:extLst>
          </p:cNvPr>
          <p:cNvSpPr>
            <a:spLocks noGrp="1"/>
          </p:cNvSpPr>
          <p:nvPr>
            <p:ph type="title"/>
          </p:nvPr>
        </p:nvSpPr>
        <p:spPr/>
        <p:txBody>
          <a:bodyPr/>
          <a:lstStyle/>
          <a:p>
            <a:r>
              <a:rPr lang="en-IN" dirty="0"/>
              <a:t>Caution</a:t>
            </a:r>
          </a:p>
        </p:txBody>
      </p:sp>
      <p:sp>
        <p:nvSpPr>
          <p:cNvPr id="3" name="Content Placeholder 2">
            <a:extLst>
              <a:ext uri="{FF2B5EF4-FFF2-40B4-BE49-F238E27FC236}">
                <a16:creationId xmlns:a16="http://schemas.microsoft.com/office/drawing/2014/main" id="{7232396C-E751-4932-8B97-11EB3B5A8B3E}"/>
              </a:ext>
            </a:extLst>
          </p:cNvPr>
          <p:cNvSpPr>
            <a:spLocks noGrp="1"/>
          </p:cNvSpPr>
          <p:nvPr>
            <p:ph sz="quarter" idx="13"/>
          </p:nvPr>
        </p:nvSpPr>
        <p:spPr>
          <a:xfrm>
            <a:off x="457200" y="1554920"/>
            <a:ext cx="8292662" cy="4663335"/>
          </a:xfrm>
        </p:spPr>
        <p:txBody>
          <a:bodyPr/>
          <a:lstStyle/>
          <a:p>
            <a:pPr marL="432" indent="0">
              <a:buNone/>
            </a:pPr>
            <a:r>
              <a:rPr lang="en-IN" sz="2200" dirty="0"/>
              <a:t>Recall that you use</a:t>
            </a:r>
          </a:p>
          <a:p>
            <a:pPr marL="255600" indent="0">
              <a:buNone/>
            </a:pPr>
            <a:r>
              <a:rPr lang="en-IN" sz="2200" dirty="0"/>
              <a:t>Math.methodName(arguments) (e.g., Math.pow(3, 2.5))</a:t>
            </a:r>
          </a:p>
          <a:p>
            <a:pPr marL="432" indent="0">
              <a:buNone/>
            </a:pPr>
            <a:r>
              <a:rPr lang="en-IN" sz="2200" dirty="0"/>
              <a:t>to invoke a method in the Math class. Can you invoke getArea() using SimpleCircle.getArea()? The answer is no. All the methods used before this chapter are static methods, which are defined using the static keyword. However, getArea() is non-static. It must be invoked from an object using</a:t>
            </a:r>
          </a:p>
          <a:p>
            <a:pPr marL="255600" indent="0">
              <a:buNone/>
            </a:pPr>
            <a:r>
              <a:rPr lang="en-IN" sz="2200" dirty="0"/>
              <a:t>objectRefVar.methodName(arguments) (e.g., myCircle.getArea()).</a:t>
            </a:r>
          </a:p>
          <a:p>
            <a:pPr marL="432" indent="0">
              <a:buNone/>
            </a:pPr>
            <a:r>
              <a:rPr lang="en-IN" sz="2200" dirty="0"/>
              <a:t>More explanations will be given in the section on “Static Variables, Constants, and Methods.”</a:t>
            </a:r>
          </a:p>
        </p:txBody>
      </p:sp>
    </p:spTree>
    <p:extLst>
      <p:ext uri="{BB962C8B-B14F-4D97-AF65-F5344CB8AC3E}">
        <p14:creationId xmlns:p14="http://schemas.microsoft.com/office/powerpoint/2010/main" val="4113672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3E5E-ECA8-44CD-8F08-D30537E71353}"/>
              </a:ext>
            </a:extLst>
          </p:cNvPr>
          <p:cNvSpPr>
            <a:spLocks noGrp="1"/>
          </p:cNvSpPr>
          <p:nvPr>
            <p:ph type="title"/>
          </p:nvPr>
        </p:nvSpPr>
        <p:spPr/>
        <p:txBody>
          <a:bodyPr/>
          <a:lstStyle/>
          <a:p>
            <a:r>
              <a:rPr lang="en-IN" dirty="0"/>
              <a:t>Reference Data Fields</a:t>
            </a:r>
          </a:p>
        </p:txBody>
      </p:sp>
      <p:sp>
        <p:nvSpPr>
          <p:cNvPr id="3" name="Content Placeholder 2">
            <a:extLst>
              <a:ext uri="{FF2B5EF4-FFF2-40B4-BE49-F238E27FC236}">
                <a16:creationId xmlns:a16="http://schemas.microsoft.com/office/drawing/2014/main" id="{CBC784FE-3E23-449E-8076-084E1531D527}"/>
              </a:ext>
            </a:extLst>
          </p:cNvPr>
          <p:cNvSpPr>
            <a:spLocks noGrp="1"/>
          </p:cNvSpPr>
          <p:nvPr>
            <p:ph sz="quarter" idx="13"/>
          </p:nvPr>
        </p:nvSpPr>
        <p:spPr>
          <a:xfrm>
            <a:off x="457200" y="1556327"/>
            <a:ext cx="8229600" cy="1329748"/>
          </a:xfrm>
        </p:spPr>
        <p:txBody>
          <a:bodyPr/>
          <a:lstStyle/>
          <a:p>
            <a:pPr marL="432" indent="0">
              <a:buNone/>
            </a:pPr>
            <a:r>
              <a:rPr lang="en-IN" dirty="0"/>
              <a:t>The data fields can be of reference types. For example, the following Student class contains a data field name of the String type.</a:t>
            </a:r>
          </a:p>
        </p:txBody>
      </p:sp>
      <p:sp>
        <p:nvSpPr>
          <p:cNvPr id="4" name="Content Placeholder 3">
            <a:extLst>
              <a:ext uri="{FF2B5EF4-FFF2-40B4-BE49-F238E27FC236}">
                <a16:creationId xmlns:a16="http://schemas.microsoft.com/office/drawing/2014/main" id="{BD37D06E-43C8-4493-8AB2-6A2B3DF63E89}"/>
              </a:ext>
            </a:extLst>
          </p:cNvPr>
          <p:cNvSpPr>
            <a:spLocks noGrp="1"/>
          </p:cNvSpPr>
          <p:nvPr>
            <p:ph sz="quarter" idx="14"/>
          </p:nvPr>
        </p:nvSpPr>
        <p:spPr>
          <a:xfrm>
            <a:off x="457199" y="3129752"/>
            <a:ext cx="8382001" cy="3066096"/>
          </a:xfrm>
        </p:spPr>
        <p:txBody>
          <a:bodyPr/>
          <a:lstStyle/>
          <a:p>
            <a:pPr marL="432" indent="0">
              <a:spcBef>
                <a:spcPts val="0"/>
              </a:spcBef>
              <a:buNone/>
            </a:pPr>
            <a:r>
              <a:rPr lang="en-IN" b="1" dirty="0">
                <a:latin typeface="Courier New" panose="02070309020205020404" pitchFamily="49" charset="0"/>
                <a:cs typeface="Courier New" panose="02070309020205020404" pitchFamily="49" charset="0"/>
              </a:rPr>
              <a:t>public class Student {</a:t>
            </a:r>
          </a:p>
          <a:p>
            <a:pPr marL="180000" indent="0">
              <a:spcBef>
                <a:spcPts val="0"/>
              </a:spcBef>
              <a:buNone/>
            </a:pPr>
            <a:r>
              <a:rPr lang="en-IN" b="1" dirty="0">
                <a:latin typeface="Courier New" panose="02070309020205020404" pitchFamily="49" charset="0"/>
                <a:cs typeface="Courier New" panose="02070309020205020404" pitchFamily="49" charset="0"/>
              </a:rPr>
              <a:t>String name; // name has default value null</a:t>
            </a:r>
          </a:p>
          <a:p>
            <a:pPr marL="180000" indent="0">
              <a:spcBef>
                <a:spcPts val="0"/>
              </a:spcBef>
              <a:buNone/>
            </a:pPr>
            <a:r>
              <a:rPr lang="en-IN" b="1" dirty="0">
                <a:latin typeface="Courier New" panose="02070309020205020404" pitchFamily="49" charset="0"/>
                <a:cs typeface="Courier New" panose="02070309020205020404" pitchFamily="49" charset="0"/>
              </a:rPr>
              <a:t>int age; // age has default value 0</a:t>
            </a:r>
          </a:p>
          <a:p>
            <a:pPr marL="180000" indent="0">
              <a:spcBef>
                <a:spcPts val="0"/>
              </a:spcBef>
              <a:buNone/>
            </a:pPr>
            <a:r>
              <a:rPr lang="en-IN" b="1" dirty="0">
                <a:latin typeface="Courier New" panose="02070309020205020404" pitchFamily="49" charset="0"/>
                <a:cs typeface="Courier New" panose="02070309020205020404" pitchFamily="49" charset="0"/>
              </a:rPr>
              <a:t>boolean isScienceMajor; // isScienceMajor has default value false</a:t>
            </a:r>
          </a:p>
          <a:p>
            <a:pPr marL="180000" indent="0">
              <a:spcBef>
                <a:spcPts val="0"/>
              </a:spcBef>
              <a:buNone/>
            </a:pPr>
            <a:r>
              <a:rPr lang="en-IN" b="1" dirty="0">
                <a:latin typeface="Courier New" panose="02070309020205020404" pitchFamily="49" charset="0"/>
                <a:cs typeface="Courier New" panose="02070309020205020404" pitchFamily="49" charset="0"/>
              </a:rPr>
              <a:t>char gender; // c has default value '\u0000’</a:t>
            </a:r>
          </a:p>
          <a:p>
            <a:pPr marL="0" indent="0">
              <a:spcBef>
                <a:spcPts val="0"/>
              </a:spcBef>
              <a:buNone/>
            </a:pPr>
            <a:r>
              <a:rPr lang="en-IN"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69148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3ACB-0683-403E-B87E-02967DF2E52F}"/>
              </a:ext>
            </a:extLst>
          </p:cNvPr>
          <p:cNvSpPr>
            <a:spLocks noGrp="1"/>
          </p:cNvSpPr>
          <p:nvPr>
            <p:ph type="title"/>
          </p:nvPr>
        </p:nvSpPr>
        <p:spPr/>
        <p:txBody>
          <a:bodyPr/>
          <a:lstStyle/>
          <a:p>
            <a:r>
              <a:rPr lang="en-IN" dirty="0"/>
              <a:t>The Null Value</a:t>
            </a:r>
          </a:p>
        </p:txBody>
      </p:sp>
      <p:sp>
        <p:nvSpPr>
          <p:cNvPr id="3" name="Content Placeholder 2">
            <a:extLst>
              <a:ext uri="{FF2B5EF4-FFF2-40B4-BE49-F238E27FC236}">
                <a16:creationId xmlns:a16="http://schemas.microsoft.com/office/drawing/2014/main" id="{8DDB2A33-075C-49F0-9AB3-5C16D32431E9}"/>
              </a:ext>
            </a:extLst>
          </p:cNvPr>
          <p:cNvSpPr>
            <a:spLocks noGrp="1"/>
          </p:cNvSpPr>
          <p:nvPr>
            <p:ph sz="quarter" idx="13"/>
          </p:nvPr>
        </p:nvSpPr>
        <p:spPr/>
        <p:txBody>
          <a:bodyPr/>
          <a:lstStyle/>
          <a:p>
            <a:pPr marL="432" indent="0">
              <a:buNone/>
            </a:pPr>
            <a:r>
              <a:rPr lang="en-IN" dirty="0"/>
              <a:t>If a data field of a reference type does not reference any object, the data field holds a special literal value, null.</a:t>
            </a:r>
          </a:p>
        </p:txBody>
      </p:sp>
    </p:spTree>
    <p:extLst>
      <p:ext uri="{BB962C8B-B14F-4D97-AF65-F5344CB8AC3E}">
        <p14:creationId xmlns:p14="http://schemas.microsoft.com/office/powerpoint/2010/main" val="71583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C53E-1884-48FA-800F-20A52CBD8F35}"/>
              </a:ext>
            </a:extLst>
          </p:cNvPr>
          <p:cNvSpPr>
            <a:spLocks noGrp="1"/>
          </p:cNvSpPr>
          <p:nvPr>
            <p:ph type="title"/>
          </p:nvPr>
        </p:nvSpPr>
        <p:spPr/>
        <p:txBody>
          <a:bodyPr/>
          <a:lstStyle/>
          <a:p>
            <a:r>
              <a:rPr lang="en-IN" dirty="0"/>
              <a:t>Default Value for a Data Field</a:t>
            </a:r>
          </a:p>
        </p:txBody>
      </p:sp>
      <p:sp>
        <p:nvSpPr>
          <p:cNvPr id="3" name="Content Placeholder 2">
            <a:extLst>
              <a:ext uri="{FF2B5EF4-FFF2-40B4-BE49-F238E27FC236}">
                <a16:creationId xmlns:a16="http://schemas.microsoft.com/office/drawing/2014/main" id="{7AA97108-6538-4C4B-8741-3ED6AF7F2916}"/>
              </a:ext>
            </a:extLst>
          </p:cNvPr>
          <p:cNvSpPr>
            <a:spLocks noGrp="1"/>
          </p:cNvSpPr>
          <p:nvPr>
            <p:ph sz="quarter" idx="13"/>
          </p:nvPr>
        </p:nvSpPr>
        <p:spPr>
          <a:xfrm>
            <a:off x="457200" y="1556327"/>
            <a:ext cx="8229600" cy="1391825"/>
          </a:xfrm>
        </p:spPr>
        <p:txBody>
          <a:bodyPr/>
          <a:lstStyle/>
          <a:p>
            <a:pPr marL="432" indent="0">
              <a:buNone/>
            </a:pPr>
            <a:r>
              <a:rPr lang="en-IN" sz="2000" dirty="0"/>
              <a:t>The default value of a data field is null for a reference type, 0 for a numeric type, false for a boolean type, and '\u0000' for a char type. However, Java assigns no default value to a local variable inside a method.</a:t>
            </a:r>
          </a:p>
        </p:txBody>
      </p:sp>
      <p:sp>
        <p:nvSpPr>
          <p:cNvPr id="4" name="Content Placeholder 3">
            <a:extLst>
              <a:ext uri="{FF2B5EF4-FFF2-40B4-BE49-F238E27FC236}">
                <a16:creationId xmlns:a16="http://schemas.microsoft.com/office/drawing/2014/main" id="{D87EA59F-310A-44E2-9496-2F50963C7735}"/>
              </a:ext>
            </a:extLst>
          </p:cNvPr>
          <p:cNvSpPr>
            <a:spLocks noGrp="1"/>
          </p:cNvSpPr>
          <p:nvPr>
            <p:ph sz="quarter" idx="14"/>
          </p:nvPr>
        </p:nvSpPr>
        <p:spPr>
          <a:xfrm>
            <a:off x="457200" y="3080819"/>
            <a:ext cx="8371490" cy="3193857"/>
          </a:xfrm>
        </p:spPr>
        <p:txBody>
          <a:bodyPr/>
          <a:lstStyle/>
          <a:p>
            <a:pPr marL="432" indent="0">
              <a:spcBef>
                <a:spcPts val="0"/>
              </a:spcBef>
              <a:buNone/>
            </a:pPr>
            <a:r>
              <a:rPr lang="en-IN" sz="2000" b="1" dirty="0">
                <a:latin typeface="Courier New" panose="02070309020205020404" pitchFamily="49" charset="0"/>
                <a:cs typeface="Courier New" panose="02070309020205020404" pitchFamily="49" charset="0"/>
              </a:rPr>
              <a:t>public class Test {</a:t>
            </a:r>
          </a:p>
          <a:p>
            <a:pPr marL="180000" indent="0">
              <a:spcBef>
                <a:spcPts val="0"/>
              </a:spcBef>
              <a:buNone/>
            </a:pPr>
            <a:r>
              <a:rPr lang="en-IN" sz="2000" b="1" dirty="0">
                <a:latin typeface="Courier New" panose="02070309020205020404" pitchFamily="49" charset="0"/>
                <a:cs typeface="Courier New" panose="02070309020205020404" pitchFamily="49" charset="0"/>
              </a:rPr>
              <a:t>public static void main(String[] args) {</a:t>
            </a:r>
          </a:p>
          <a:p>
            <a:pPr marL="360000" indent="0">
              <a:spcBef>
                <a:spcPts val="0"/>
              </a:spcBef>
              <a:buNone/>
            </a:pPr>
            <a:r>
              <a:rPr lang="en-IN" sz="2000" b="1" dirty="0">
                <a:latin typeface="Courier New" panose="02070309020205020404" pitchFamily="49" charset="0"/>
                <a:cs typeface="Courier New" panose="02070309020205020404" pitchFamily="49" charset="0"/>
              </a:rPr>
              <a:t>Student student = new Student();</a:t>
            </a:r>
          </a:p>
          <a:p>
            <a:pPr marL="360000" indent="0">
              <a:spcBef>
                <a:spcPts val="0"/>
              </a:spcBef>
              <a:buNone/>
            </a:pPr>
            <a:r>
              <a:rPr lang="en-IN" sz="2000" b="1" dirty="0">
                <a:latin typeface="Courier New" panose="02070309020205020404" pitchFamily="49" charset="0"/>
                <a:cs typeface="Courier New" panose="02070309020205020404" pitchFamily="49" charset="0"/>
              </a:rPr>
              <a:t>System.out.println("name? " + student.name);</a:t>
            </a:r>
          </a:p>
          <a:p>
            <a:pPr marL="360000" indent="0">
              <a:spcBef>
                <a:spcPts val="0"/>
              </a:spcBef>
              <a:buNone/>
            </a:pPr>
            <a:r>
              <a:rPr lang="en-IN" sz="2000" b="1" dirty="0">
                <a:latin typeface="Courier New" panose="02070309020205020404" pitchFamily="49" charset="0"/>
                <a:cs typeface="Courier New" panose="02070309020205020404" pitchFamily="49" charset="0"/>
              </a:rPr>
              <a:t>System.out.println("age? " + </a:t>
            </a:r>
            <a:r>
              <a:rPr lang="en-IN" sz="2000" b="1" dirty="0" err="1">
                <a:latin typeface="Courier New" panose="02070309020205020404" pitchFamily="49" charset="0"/>
                <a:cs typeface="Courier New" panose="02070309020205020404" pitchFamily="49" charset="0"/>
              </a:rPr>
              <a:t>student.age</a:t>
            </a:r>
            <a:r>
              <a:rPr lang="en-IN" sz="2000" b="1" dirty="0">
                <a:latin typeface="Courier New" panose="02070309020205020404" pitchFamily="49" charset="0"/>
                <a:cs typeface="Courier New" panose="02070309020205020404" pitchFamily="49" charset="0"/>
              </a:rPr>
              <a:t>);</a:t>
            </a:r>
          </a:p>
          <a:p>
            <a:pPr marL="360000" indent="0">
              <a:spcBef>
                <a:spcPts val="0"/>
              </a:spcBef>
              <a:buNone/>
            </a:pPr>
            <a:r>
              <a:rPr lang="en-IN" sz="2000" b="1" dirty="0">
                <a:latin typeface="Courier New" panose="02070309020205020404" pitchFamily="49" charset="0"/>
                <a:cs typeface="Courier New" panose="02070309020205020404" pitchFamily="49" charset="0"/>
              </a:rPr>
              <a:t>System.out.println("isScienceMajor? " + student.isScienceMajor);</a:t>
            </a:r>
          </a:p>
          <a:p>
            <a:pPr marL="360000" indent="0">
              <a:spcBef>
                <a:spcPts val="0"/>
              </a:spcBef>
              <a:buNone/>
            </a:pPr>
            <a:r>
              <a:rPr lang="en-IN" sz="2000" b="1" dirty="0">
                <a:latin typeface="Courier New" panose="02070309020205020404" pitchFamily="49" charset="0"/>
                <a:cs typeface="Courier New" panose="02070309020205020404" pitchFamily="49" charset="0"/>
              </a:rPr>
              <a:t>System.out.println("gender? " + </a:t>
            </a:r>
            <a:r>
              <a:rPr lang="en-IN" sz="2000" b="1" dirty="0" err="1">
                <a:latin typeface="Courier New" panose="02070309020205020404" pitchFamily="49" charset="0"/>
                <a:cs typeface="Courier New" panose="02070309020205020404" pitchFamily="49" charset="0"/>
              </a:rPr>
              <a:t>student.gender</a:t>
            </a:r>
            <a:r>
              <a:rPr lang="en-IN" sz="2000" b="1" dirty="0">
                <a:latin typeface="Courier New" panose="02070309020205020404" pitchFamily="49" charset="0"/>
                <a:cs typeface="Courier New" panose="02070309020205020404" pitchFamily="49" charset="0"/>
              </a:rPr>
              <a:t>);</a:t>
            </a:r>
          </a:p>
          <a:p>
            <a:pPr marL="180000" indent="0">
              <a:spcBef>
                <a:spcPts val="0"/>
              </a:spcBef>
              <a:buNone/>
            </a:pPr>
            <a:r>
              <a:rPr lang="en-IN" sz="2000" b="1" dirty="0">
                <a:latin typeface="Courier New" panose="02070309020205020404" pitchFamily="49" charset="0"/>
                <a:cs typeface="Courier New" panose="02070309020205020404" pitchFamily="49" charset="0"/>
              </a:rPr>
              <a:t>}</a:t>
            </a:r>
          </a:p>
          <a:p>
            <a:pPr marL="432" indent="0">
              <a:spcBef>
                <a:spcPts val="0"/>
              </a:spcBef>
              <a:buNone/>
            </a:pPr>
            <a:r>
              <a:rPr lang="en-IN"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410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a:t>
            </a:r>
            <a:r>
              <a:rPr lang="en-IN" sz="2000" b="0" dirty="0"/>
              <a:t>(1 of 2)</a:t>
            </a:r>
            <a:endParaRPr lang="en-IN" b="0" dirty="0"/>
          </a:p>
        </p:txBody>
      </p:sp>
      <p:sp>
        <p:nvSpPr>
          <p:cNvPr id="3" name="Content Placeholder 2"/>
          <p:cNvSpPr>
            <a:spLocks noGrp="1"/>
          </p:cNvSpPr>
          <p:nvPr>
            <p:ph sz="quarter" idx="13"/>
          </p:nvPr>
        </p:nvSpPr>
        <p:spPr>
          <a:xfrm>
            <a:off x="457199" y="1554920"/>
            <a:ext cx="8513379" cy="4735521"/>
          </a:xfrm>
        </p:spPr>
        <p:txBody>
          <a:bodyPr/>
          <a:lstStyle/>
          <a:p>
            <a:pPr marL="432" indent="0">
              <a:spcBef>
                <a:spcPts val="600"/>
              </a:spcBef>
              <a:buNone/>
            </a:pPr>
            <a:r>
              <a:rPr lang="en-IN" sz="2000" b="1" dirty="0">
                <a:solidFill>
                  <a:srgbClr val="007FA3"/>
                </a:solidFill>
              </a:rPr>
              <a:t>9.1</a:t>
            </a:r>
            <a:r>
              <a:rPr lang="en-IN" sz="2000" dirty="0"/>
              <a:t> To describe objects and classes, and use classes to model objects (§9.2).</a:t>
            </a:r>
          </a:p>
          <a:p>
            <a:pPr marL="432" indent="0">
              <a:spcBef>
                <a:spcPts val="600"/>
              </a:spcBef>
              <a:buNone/>
            </a:pPr>
            <a:r>
              <a:rPr lang="en-IN" sz="2000" b="1" dirty="0">
                <a:solidFill>
                  <a:srgbClr val="007FA3"/>
                </a:solidFill>
              </a:rPr>
              <a:t>9.2</a:t>
            </a:r>
            <a:r>
              <a:rPr lang="en-IN" sz="2000" dirty="0"/>
              <a:t> To use U</a:t>
            </a:r>
            <a:r>
              <a:rPr lang="en-IN" sz="100" dirty="0"/>
              <a:t> </a:t>
            </a:r>
            <a:r>
              <a:rPr lang="en-IN" sz="2000" dirty="0"/>
              <a:t>M</a:t>
            </a:r>
            <a:r>
              <a:rPr lang="en-IN" sz="100" dirty="0"/>
              <a:t> </a:t>
            </a:r>
            <a:r>
              <a:rPr lang="en-IN" sz="2000" dirty="0"/>
              <a:t>L graphical notation to describe classes and objects (§9.2).</a:t>
            </a:r>
          </a:p>
          <a:p>
            <a:pPr marL="432" indent="0">
              <a:spcBef>
                <a:spcPts val="600"/>
              </a:spcBef>
              <a:buNone/>
            </a:pPr>
            <a:r>
              <a:rPr lang="en-IN" sz="2000" b="1" dirty="0">
                <a:solidFill>
                  <a:srgbClr val="007FA3"/>
                </a:solidFill>
              </a:rPr>
              <a:t>9.3</a:t>
            </a:r>
            <a:r>
              <a:rPr lang="en-IN" sz="2000" dirty="0"/>
              <a:t> To demonstrate how to define classes and create objects (§9.3).</a:t>
            </a:r>
          </a:p>
          <a:p>
            <a:pPr marL="432" indent="0">
              <a:spcBef>
                <a:spcPts val="600"/>
              </a:spcBef>
              <a:buNone/>
            </a:pPr>
            <a:r>
              <a:rPr lang="en-IN" sz="2000" b="1" dirty="0">
                <a:solidFill>
                  <a:srgbClr val="007FA3"/>
                </a:solidFill>
              </a:rPr>
              <a:t>9.4</a:t>
            </a:r>
            <a:r>
              <a:rPr lang="en-IN" sz="2000" dirty="0"/>
              <a:t> To create objects using constructors (§9.4).</a:t>
            </a:r>
          </a:p>
          <a:p>
            <a:pPr marL="432" indent="0">
              <a:spcBef>
                <a:spcPts val="600"/>
              </a:spcBef>
              <a:buNone/>
            </a:pPr>
            <a:r>
              <a:rPr lang="en-IN" sz="2000" b="1" dirty="0">
                <a:solidFill>
                  <a:srgbClr val="007FA3"/>
                </a:solidFill>
              </a:rPr>
              <a:t>9.5</a:t>
            </a:r>
            <a:r>
              <a:rPr lang="en-IN" sz="2000" dirty="0"/>
              <a:t> To access objects via object reference variables (§9.5).</a:t>
            </a:r>
          </a:p>
          <a:p>
            <a:pPr marL="432" indent="0">
              <a:spcBef>
                <a:spcPts val="600"/>
              </a:spcBef>
              <a:buNone/>
            </a:pPr>
            <a:r>
              <a:rPr lang="en-IN" sz="2000" b="1" dirty="0">
                <a:solidFill>
                  <a:srgbClr val="007FA3"/>
                </a:solidFill>
              </a:rPr>
              <a:t>9.6</a:t>
            </a:r>
            <a:r>
              <a:rPr lang="en-IN" sz="2000" dirty="0"/>
              <a:t> To define a reference variable using a reference type (§9.5.1).</a:t>
            </a:r>
          </a:p>
          <a:p>
            <a:pPr marL="432" indent="0">
              <a:spcBef>
                <a:spcPts val="600"/>
              </a:spcBef>
              <a:buNone/>
            </a:pPr>
            <a:r>
              <a:rPr lang="en-IN" sz="2000" b="1" dirty="0">
                <a:solidFill>
                  <a:srgbClr val="007FA3"/>
                </a:solidFill>
              </a:rPr>
              <a:t>9.7</a:t>
            </a:r>
            <a:r>
              <a:rPr lang="en-IN" sz="2000" dirty="0"/>
              <a:t> To access an object’s data and methods using the object member access operator (.) (§9.5.2).</a:t>
            </a:r>
          </a:p>
          <a:p>
            <a:pPr marL="432" indent="0">
              <a:spcBef>
                <a:spcPts val="600"/>
              </a:spcBef>
              <a:buNone/>
            </a:pPr>
            <a:r>
              <a:rPr lang="en-IN" sz="2000" b="1" dirty="0">
                <a:solidFill>
                  <a:srgbClr val="007FA3"/>
                </a:solidFill>
              </a:rPr>
              <a:t>9.8</a:t>
            </a:r>
            <a:r>
              <a:rPr lang="en-IN" sz="2000" dirty="0"/>
              <a:t> To define data fields of reference types and assign default values for an object’s data fields (§9.5.3).</a:t>
            </a:r>
          </a:p>
          <a:p>
            <a:pPr marL="432" indent="0">
              <a:spcBef>
                <a:spcPts val="600"/>
              </a:spcBef>
              <a:buNone/>
            </a:pPr>
            <a:r>
              <a:rPr lang="en-IN" sz="2000" b="1" dirty="0">
                <a:solidFill>
                  <a:srgbClr val="007FA3"/>
                </a:solidFill>
              </a:rPr>
              <a:t>9.9</a:t>
            </a:r>
            <a:r>
              <a:rPr lang="en-IN" sz="2000" dirty="0"/>
              <a:t> To distinguish between object reference variables and primitive data type variables (§9.5.4).</a:t>
            </a:r>
          </a:p>
        </p:txBody>
      </p:sp>
    </p:spTree>
    <p:extLst>
      <p:ext uri="{BB962C8B-B14F-4D97-AF65-F5344CB8AC3E}">
        <p14:creationId xmlns:p14="http://schemas.microsoft.com/office/powerpoint/2010/main" val="3452098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F72D-3E35-44FB-A63F-485B122B383A}"/>
              </a:ext>
            </a:extLst>
          </p:cNvPr>
          <p:cNvSpPr>
            <a:spLocks noGrp="1"/>
          </p:cNvSpPr>
          <p:nvPr>
            <p:ph type="title"/>
          </p:nvPr>
        </p:nvSpPr>
        <p:spPr/>
        <p:txBody>
          <a:bodyPr/>
          <a:lstStyle/>
          <a:p>
            <a:r>
              <a:rPr lang="en-IN" dirty="0"/>
              <a:t>Example </a:t>
            </a:r>
            <a:r>
              <a:rPr lang="en-IN" sz="2000" b="0" dirty="0"/>
              <a:t>(1 of 3)</a:t>
            </a:r>
            <a:endParaRPr lang="en-IN" dirty="0"/>
          </a:p>
        </p:txBody>
      </p:sp>
      <p:sp>
        <p:nvSpPr>
          <p:cNvPr id="3" name="Content Placeholder 2">
            <a:extLst>
              <a:ext uri="{FF2B5EF4-FFF2-40B4-BE49-F238E27FC236}">
                <a16:creationId xmlns:a16="http://schemas.microsoft.com/office/drawing/2014/main" id="{3BF5D986-C592-4576-8281-CE72A46C24F0}"/>
              </a:ext>
            </a:extLst>
          </p:cNvPr>
          <p:cNvSpPr>
            <a:spLocks noGrp="1"/>
          </p:cNvSpPr>
          <p:nvPr>
            <p:ph sz="quarter" idx="13"/>
          </p:nvPr>
        </p:nvSpPr>
        <p:spPr>
          <a:xfrm>
            <a:off x="457200" y="1556327"/>
            <a:ext cx="8229600" cy="934625"/>
          </a:xfrm>
        </p:spPr>
        <p:txBody>
          <a:bodyPr/>
          <a:lstStyle/>
          <a:p>
            <a:pPr marL="432" indent="0">
              <a:buNone/>
            </a:pPr>
            <a:r>
              <a:rPr lang="en-IN" dirty="0"/>
              <a:t>Java assigns no default value to a local variable inside a method.</a:t>
            </a:r>
          </a:p>
        </p:txBody>
      </p:sp>
      <p:pic>
        <p:nvPicPr>
          <p:cNvPr id="5" name="Content Placeholder 4" descr="A text box shows the example of no default value. For long description in Notes pane, press F6.">
            <a:extLst>
              <a:ext uri="{FF2B5EF4-FFF2-40B4-BE49-F238E27FC236}">
                <a16:creationId xmlns:a16="http://schemas.microsoft.com/office/drawing/2014/main" id="{5AC65CFA-46B0-4EEE-9917-029E37E867BE}"/>
              </a:ext>
            </a:extLst>
          </p:cNvPr>
          <p:cNvPicPr>
            <a:picLocks noGrp="1" noChangeAspect="1"/>
          </p:cNvPicPr>
          <p:nvPr>
            <p:ph sz="quarter" idx="14"/>
          </p:nvPr>
        </p:nvPicPr>
        <p:blipFill>
          <a:blip r:embed="rId3"/>
          <a:stretch>
            <a:fillRect/>
          </a:stretch>
        </p:blipFill>
        <p:spPr>
          <a:xfrm>
            <a:off x="658206" y="2632811"/>
            <a:ext cx="7827586" cy="3602564"/>
          </a:xfrm>
          <a:prstGeom prst="rect">
            <a:avLst/>
          </a:prstGeom>
        </p:spPr>
      </p:pic>
    </p:spTree>
    <p:extLst>
      <p:ext uri="{BB962C8B-B14F-4D97-AF65-F5344CB8AC3E}">
        <p14:creationId xmlns:p14="http://schemas.microsoft.com/office/powerpoint/2010/main" val="2518862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B9E4-84EA-4D92-BAE1-88D1AA79D8B9}"/>
              </a:ext>
            </a:extLst>
          </p:cNvPr>
          <p:cNvSpPr>
            <a:spLocks noGrp="1"/>
          </p:cNvSpPr>
          <p:nvPr>
            <p:ph type="title"/>
          </p:nvPr>
        </p:nvSpPr>
        <p:spPr/>
        <p:txBody>
          <a:bodyPr/>
          <a:lstStyle/>
          <a:p>
            <a:r>
              <a:rPr lang="en-IN" sz="3200" dirty="0"/>
              <a:t>Differences between Variables of Primitive Data Types and Object Types</a:t>
            </a:r>
          </a:p>
        </p:txBody>
      </p:sp>
      <p:pic>
        <p:nvPicPr>
          <p:cNvPr id="4" name="Content Placeholder 3" descr="Primitive type, int i = 1, i, 1. Object type, Circle c, c, reference. An arrow from reference points to c, circle, radius = 1. c, circle, radius = 1 is labeled, created using new Circle left parenthesis right parenthesis.">
            <a:extLst>
              <a:ext uri="{FF2B5EF4-FFF2-40B4-BE49-F238E27FC236}">
                <a16:creationId xmlns:a16="http://schemas.microsoft.com/office/drawing/2014/main" id="{B7CDC57A-C3F0-49DD-A44B-2BAAAC7C5AF6}"/>
              </a:ext>
            </a:extLst>
          </p:cNvPr>
          <p:cNvPicPr>
            <a:picLocks noGrp="1" noChangeAspect="1"/>
          </p:cNvPicPr>
          <p:nvPr>
            <p:ph sz="quarter" idx="13"/>
          </p:nvPr>
        </p:nvPicPr>
        <p:blipFill>
          <a:blip r:embed="rId2"/>
          <a:stretch>
            <a:fillRect/>
          </a:stretch>
        </p:blipFill>
        <p:spPr>
          <a:xfrm>
            <a:off x="457200" y="1702885"/>
            <a:ext cx="8232775" cy="2032334"/>
          </a:xfrm>
          <a:prstGeom prst="rect">
            <a:avLst/>
          </a:prstGeom>
        </p:spPr>
      </p:pic>
    </p:spTree>
    <p:extLst>
      <p:ext uri="{BB962C8B-B14F-4D97-AF65-F5344CB8AC3E}">
        <p14:creationId xmlns:p14="http://schemas.microsoft.com/office/powerpoint/2010/main" val="2757798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D96C67-08FC-47D7-80EE-69C4EEA5F3B0}"/>
              </a:ext>
            </a:extLst>
          </p:cNvPr>
          <p:cNvSpPr>
            <a:spLocks noGrp="1"/>
          </p:cNvSpPr>
          <p:nvPr>
            <p:ph type="title"/>
          </p:nvPr>
        </p:nvSpPr>
        <p:spPr/>
        <p:txBody>
          <a:bodyPr/>
          <a:lstStyle/>
          <a:p>
            <a:r>
              <a:rPr lang="en-IN" sz="3200" dirty="0"/>
              <a:t>Copying Variables of Primitive Data Types and Object Types</a:t>
            </a:r>
          </a:p>
        </p:txBody>
      </p:sp>
      <p:pic>
        <p:nvPicPr>
          <p:cNvPr id="7" name="Content Placeholder 6" descr="Primitive type assignment i = j.&#10;Before, i = 1, j = 2. After i = 2, j = 2.">
            <a:extLst>
              <a:ext uri="{FF2B5EF4-FFF2-40B4-BE49-F238E27FC236}">
                <a16:creationId xmlns:a16="http://schemas.microsoft.com/office/drawing/2014/main" id="{536B90B0-D3D8-4B35-BC71-2192B16D004A}"/>
              </a:ext>
            </a:extLst>
          </p:cNvPr>
          <p:cNvPicPr>
            <a:picLocks noGrp="1" noChangeAspect="1"/>
          </p:cNvPicPr>
          <p:nvPr>
            <p:ph sz="quarter" idx="13"/>
          </p:nvPr>
        </p:nvPicPr>
        <p:blipFill>
          <a:blip r:embed="rId2"/>
          <a:stretch>
            <a:fillRect/>
          </a:stretch>
        </p:blipFill>
        <p:spPr>
          <a:xfrm>
            <a:off x="457200" y="1596061"/>
            <a:ext cx="3762756" cy="2092452"/>
          </a:xfrm>
          <a:prstGeom prst="rect">
            <a:avLst/>
          </a:prstGeom>
        </p:spPr>
      </p:pic>
      <p:pic>
        <p:nvPicPr>
          <p:cNvPr id="8" name="Content Placeholder 7" descr="Object type assignment c1 = c2.&#10;Before, C1, C1. Circle, radius = 5. C2, C2. Circle, radius = 9.&#10;After, C1, C1. Circle, radius = 5. C2, C2. Circle, radius = 9. The c1 is crossed out.">
            <a:extLst>
              <a:ext uri="{FF2B5EF4-FFF2-40B4-BE49-F238E27FC236}">
                <a16:creationId xmlns:a16="http://schemas.microsoft.com/office/drawing/2014/main" id="{C9B21632-D350-4C61-A28C-C15626E55576}"/>
              </a:ext>
            </a:extLst>
          </p:cNvPr>
          <p:cNvPicPr>
            <a:picLocks noGrp="1" noChangeAspect="1"/>
          </p:cNvPicPr>
          <p:nvPr>
            <p:ph sz="quarter" idx="14"/>
          </p:nvPr>
        </p:nvPicPr>
        <p:blipFill>
          <a:blip r:embed="rId3"/>
          <a:stretch>
            <a:fillRect/>
          </a:stretch>
        </p:blipFill>
        <p:spPr>
          <a:xfrm>
            <a:off x="4303540" y="3917842"/>
            <a:ext cx="4367943" cy="2213190"/>
          </a:xfrm>
          <a:prstGeom prst="rect">
            <a:avLst/>
          </a:prstGeom>
        </p:spPr>
      </p:pic>
    </p:spTree>
    <p:extLst>
      <p:ext uri="{BB962C8B-B14F-4D97-AF65-F5344CB8AC3E}">
        <p14:creationId xmlns:p14="http://schemas.microsoft.com/office/powerpoint/2010/main" val="691357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A3A0-12B4-4E13-B37F-B5BDF5D198BF}"/>
              </a:ext>
            </a:extLst>
          </p:cNvPr>
          <p:cNvSpPr>
            <a:spLocks noGrp="1"/>
          </p:cNvSpPr>
          <p:nvPr>
            <p:ph type="title"/>
          </p:nvPr>
        </p:nvSpPr>
        <p:spPr/>
        <p:txBody>
          <a:bodyPr/>
          <a:lstStyle/>
          <a:p>
            <a:r>
              <a:rPr lang="en-IN" dirty="0"/>
              <a:t>Garbage Collection </a:t>
            </a:r>
            <a:r>
              <a:rPr lang="en-IN" sz="2000" b="0" dirty="0"/>
              <a:t>(1 of 2)</a:t>
            </a:r>
            <a:endParaRPr lang="en-IN" b="0" dirty="0"/>
          </a:p>
        </p:txBody>
      </p:sp>
      <p:sp>
        <p:nvSpPr>
          <p:cNvPr id="3" name="Content Placeholder 2">
            <a:extLst>
              <a:ext uri="{FF2B5EF4-FFF2-40B4-BE49-F238E27FC236}">
                <a16:creationId xmlns:a16="http://schemas.microsoft.com/office/drawing/2014/main" id="{FC48C200-C92C-445A-97A3-7F1AA0E1295A}"/>
              </a:ext>
            </a:extLst>
          </p:cNvPr>
          <p:cNvSpPr>
            <a:spLocks noGrp="1"/>
          </p:cNvSpPr>
          <p:nvPr>
            <p:ph sz="quarter" idx="13"/>
          </p:nvPr>
        </p:nvSpPr>
        <p:spPr/>
        <p:txBody>
          <a:bodyPr/>
          <a:lstStyle/>
          <a:p>
            <a:pPr marL="432" indent="0">
              <a:buNone/>
            </a:pPr>
            <a:r>
              <a:rPr lang="en-IN" dirty="0"/>
              <a:t>As shown in the previous figure, after the assignment statement c1 = c2, c1 points to the same object referenced by c2. The object previously referenced by c1 is no longer referenced. This object is known as garbage. Garbage is automatically collected by J</a:t>
            </a:r>
            <a:r>
              <a:rPr lang="en-IN" sz="100" dirty="0"/>
              <a:t> </a:t>
            </a:r>
            <a:r>
              <a:rPr lang="en-IN" dirty="0"/>
              <a:t>V</a:t>
            </a:r>
            <a:r>
              <a:rPr lang="en-IN" sz="100" dirty="0"/>
              <a:t> </a:t>
            </a:r>
            <a:r>
              <a:rPr lang="en-IN" dirty="0"/>
              <a:t>M.</a:t>
            </a:r>
          </a:p>
        </p:txBody>
      </p:sp>
    </p:spTree>
    <p:extLst>
      <p:ext uri="{BB962C8B-B14F-4D97-AF65-F5344CB8AC3E}">
        <p14:creationId xmlns:p14="http://schemas.microsoft.com/office/powerpoint/2010/main" val="1447856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A3A0-12B4-4E13-B37F-B5BDF5D198BF}"/>
              </a:ext>
            </a:extLst>
          </p:cNvPr>
          <p:cNvSpPr>
            <a:spLocks noGrp="1"/>
          </p:cNvSpPr>
          <p:nvPr>
            <p:ph type="title"/>
          </p:nvPr>
        </p:nvSpPr>
        <p:spPr/>
        <p:txBody>
          <a:bodyPr/>
          <a:lstStyle/>
          <a:p>
            <a:r>
              <a:rPr lang="en-IN" dirty="0"/>
              <a:t>Garbage Collection </a:t>
            </a:r>
            <a:r>
              <a:rPr lang="en-IN" sz="2000" b="0" dirty="0"/>
              <a:t>(2 of 2)</a:t>
            </a:r>
            <a:endParaRPr lang="en-IN" b="0" dirty="0"/>
          </a:p>
        </p:txBody>
      </p:sp>
      <p:sp>
        <p:nvSpPr>
          <p:cNvPr id="3" name="Content Placeholder 2">
            <a:extLst>
              <a:ext uri="{FF2B5EF4-FFF2-40B4-BE49-F238E27FC236}">
                <a16:creationId xmlns:a16="http://schemas.microsoft.com/office/drawing/2014/main" id="{FC48C200-C92C-445A-97A3-7F1AA0E1295A}"/>
              </a:ext>
            </a:extLst>
          </p:cNvPr>
          <p:cNvSpPr>
            <a:spLocks noGrp="1"/>
          </p:cNvSpPr>
          <p:nvPr>
            <p:ph sz="quarter" idx="13"/>
          </p:nvPr>
        </p:nvSpPr>
        <p:spPr/>
        <p:txBody>
          <a:bodyPr/>
          <a:lstStyle/>
          <a:p>
            <a:pPr marL="432" indent="0">
              <a:buNone/>
            </a:pPr>
            <a:r>
              <a:rPr lang="en-IN" dirty="0"/>
              <a:t>TIP: If you know that an object is no longer needed, you can explicitly assign null to a reference variable for the object. The J</a:t>
            </a:r>
            <a:r>
              <a:rPr lang="en-IN" sz="100" dirty="0"/>
              <a:t> </a:t>
            </a:r>
            <a:r>
              <a:rPr lang="en-IN" dirty="0"/>
              <a:t>V</a:t>
            </a:r>
            <a:r>
              <a:rPr lang="en-IN" sz="100" dirty="0"/>
              <a:t> </a:t>
            </a:r>
            <a:r>
              <a:rPr lang="en-IN" dirty="0"/>
              <a:t>M will automatically collect the space if the object is not referenced by any variable.</a:t>
            </a:r>
          </a:p>
        </p:txBody>
      </p:sp>
    </p:spTree>
    <p:extLst>
      <p:ext uri="{BB962C8B-B14F-4D97-AF65-F5344CB8AC3E}">
        <p14:creationId xmlns:p14="http://schemas.microsoft.com/office/powerpoint/2010/main" val="2963778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BCB8-2F82-47EA-BFCA-650D6804C78C}"/>
              </a:ext>
            </a:extLst>
          </p:cNvPr>
          <p:cNvSpPr>
            <a:spLocks noGrp="1"/>
          </p:cNvSpPr>
          <p:nvPr>
            <p:ph type="title"/>
          </p:nvPr>
        </p:nvSpPr>
        <p:spPr/>
        <p:txBody>
          <a:bodyPr/>
          <a:lstStyle/>
          <a:p>
            <a:r>
              <a:rPr lang="en-IN" dirty="0"/>
              <a:t>The Date Class</a:t>
            </a:r>
          </a:p>
        </p:txBody>
      </p:sp>
      <p:sp>
        <p:nvSpPr>
          <p:cNvPr id="3" name="Content Placeholder 2">
            <a:extLst>
              <a:ext uri="{FF2B5EF4-FFF2-40B4-BE49-F238E27FC236}">
                <a16:creationId xmlns:a16="http://schemas.microsoft.com/office/drawing/2014/main" id="{82A7925D-9D18-4828-8BAF-0DCF23561FB4}"/>
              </a:ext>
            </a:extLst>
          </p:cNvPr>
          <p:cNvSpPr>
            <a:spLocks noGrp="1"/>
          </p:cNvSpPr>
          <p:nvPr>
            <p:ph sz="quarter" idx="13"/>
          </p:nvPr>
        </p:nvSpPr>
        <p:spPr>
          <a:xfrm>
            <a:off x="457200" y="1556327"/>
            <a:ext cx="8292662" cy="2038211"/>
          </a:xfrm>
        </p:spPr>
        <p:txBody>
          <a:bodyPr/>
          <a:lstStyle/>
          <a:p>
            <a:pPr marL="432" indent="0">
              <a:buNone/>
            </a:pPr>
            <a:r>
              <a:rPr lang="en-IN" dirty="0"/>
              <a:t>Java provides a system-independent encapsulation of date and time in the </a:t>
            </a:r>
            <a:r>
              <a:rPr lang="en-IN" u="sng" dirty="0"/>
              <a:t>java.util.Date class</a:t>
            </a:r>
            <a:r>
              <a:rPr lang="en-IN" dirty="0"/>
              <a:t>. You can use the </a:t>
            </a:r>
            <a:r>
              <a:rPr lang="en-IN" u="sng" dirty="0"/>
              <a:t>Date</a:t>
            </a:r>
            <a:r>
              <a:rPr lang="en-IN" dirty="0"/>
              <a:t> class to create an instance for the current date and time and use its </a:t>
            </a:r>
            <a:r>
              <a:rPr lang="en-IN" u="sng" dirty="0"/>
              <a:t>toString</a:t>
            </a:r>
            <a:r>
              <a:rPr lang="en-IN" dirty="0"/>
              <a:t> method to return the date and time as a string.</a:t>
            </a:r>
          </a:p>
        </p:txBody>
      </p:sp>
      <p:pic>
        <p:nvPicPr>
          <p:cNvPr id="7" name="Content Placeholder 6" descr="A text box shows The Date Class and box is divided in 2 rows. For long description in Notes pane, press F6.">
            <a:extLst>
              <a:ext uri="{FF2B5EF4-FFF2-40B4-BE49-F238E27FC236}">
                <a16:creationId xmlns:a16="http://schemas.microsoft.com/office/drawing/2014/main" id="{5A8117CB-D429-4B9B-9AA4-44F0E1F0B85D}"/>
              </a:ext>
            </a:extLst>
          </p:cNvPr>
          <p:cNvPicPr>
            <a:picLocks noGrp="1" noChangeAspect="1"/>
          </p:cNvPicPr>
          <p:nvPr>
            <p:ph sz="quarter" idx="14"/>
          </p:nvPr>
        </p:nvPicPr>
        <p:blipFill>
          <a:blip r:embed="rId3"/>
          <a:stretch>
            <a:fillRect/>
          </a:stretch>
        </p:blipFill>
        <p:spPr>
          <a:xfrm>
            <a:off x="559243" y="3784526"/>
            <a:ext cx="8117605" cy="2212402"/>
          </a:xfrm>
        </p:spPr>
      </p:pic>
    </p:spTree>
    <p:extLst>
      <p:ext uri="{BB962C8B-B14F-4D97-AF65-F5344CB8AC3E}">
        <p14:creationId xmlns:p14="http://schemas.microsoft.com/office/powerpoint/2010/main" val="3247148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078B-0392-4342-964A-C1AEEEF7CD78}"/>
              </a:ext>
            </a:extLst>
          </p:cNvPr>
          <p:cNvSpPr>
            <a:spLocks noGrp="1"/>
          </p:cNvSpPr>
          <p:nvPr>
            <p:ph type="title"/>
          </p:nvPr>
        </p:nvSpPr>
        <p:spPr/>
        <p:txBody>
          <a:bodyPr/>
          <a:lstStyle/>
          <a:p>
            <a:r>
              <a:rPr lang="en-IN" dirty="0"/>
              <a:t>The Date Class Example</a:t>
            </a:r>
          </a:p>
        </p:txBody>
      </p:sp>
      <p:sp>
        <p:nvSpPr>
          <p:cNvPr id="3" name="Content Placeholder 2">
            <a:extLst>
              <a:ext uri="{FF2B5EF4-FFF2-40B4-BE49-F238E27FC236}">
                <a16:creationId xmlns:a16="http://schemas.microsoft.com/office/drawing/2014/main" id="{1DBD9920-D49D-4674-95D1-E23B9A23769C}"/>
              </a:ext>
            </a:extLst>
          </p:cNvPr>
          <p:cNvSpPr>
            <a:spLocks noGrp="1"/>
          </p:cNvSpPr>
          <p:nvPr>
            <p:ph sz="quarter" idx="13"/>
          </p:nvPr>
        </p:nvSpPr>
        <p:spPr>
          <a:xfrm>
            <a:off x="457200" y="1556327"/>
            <a:ext cx="8515350" cy="1722901"/>
          </a:xfrm>
        </p:spPr>
        <p:txBody>
          <a:bodyPr/>
          <a:lstStyle/>
          <a:p>
            <a:pPr marL="432" indent="0">
              <a:buNone/>
            </a:pPr>
            <a:r>
              <a:rPr lang="en-IN" dirty="0"/>
              <a:t>For example, the following code</a:t>
            </a:r>
          </a:p>
          <a:p>
            <a:pPr marL="255600" indent="0">
              <a:buNone/>
            </a:pPr>
            <a:r>
              <a:rPr lang="en-IN" dirty="0">
                <a:latin typeface="Courier New" panose="02070309020205020404" pitchFamily="49" charset="0"/>
                <a:cs typeface="Courier New" panose="02070309020205020404" pitchFamily="49" charset="0"/>
              </a:rPr>
              <a:t>java.util.Date date = new java.util.Date();</a:t>
            </a:r>
          </a:p>
          <a:p>
            <a:pPr marL="255600" indent="0">
              <a:buNone/>
            </a:pPr>
            <a:r>
              <a:rPr lang="en-IN" dirty="0">
                <a:latin typeface="Courier New" panose="02070309020205020404" pitchFamily="49" charset="0"/>
                <a:cs typeface="Courier New" panose="02070309020205020404" pitchFamily="49" charset="0"/>
              </a:rPr>
              <a:t>System.out.println(date.toString());</a:t>
            </a:r>
          </a:p>
        </p:txBody>
      </p:sp>
      <p:sp>
        <p:nvSpPr>
          <p:cNvPr id="4" name="Content Placeholder 3">
            <a:extLst>
              <a:ext uri="{FF2B5EF4-FFF2-40B4-BE49-F238E27FC236}">
                <a16:creationId xmlns:a16="http://schemas.microsoft.com/office/drawing/2014/main" id="{FA61568F-B435-40E3-86BD-94BEE0D08715}"/>
              </a:ext>
            </a:extLst>
          </p:cNvPr>
          <p:cNvSpPr>
            <a:spLocks noGrp="1"/>
          </p:cNvSpPr>
          <p:nvPr>
            <p:ph sz="quarter" idx="14"/>
          </p:nvPr>
        </p:nvSpPr>
        <p:spPr>
          <a:xfrm>
            <a:off x="457199" y="3522905"/>
            <a:ext cx="8323943" cy="2105025"/>
          </a:xfrm>
        </p:spPr>
        <p:txBody>
          <a:bodyPr/>
          <a:lstStyle/>
          <a:p>
            <a:pPr marL="432" indent="0">
              <a:buNone/>
            </a:pPr>
            <a:r>
              <a:rPr lang="en-IN" dirty="0"/>
              <a:t>displays a string like </a:t>
            </a:r>
            <a:r>
              <a:rPr lang="en-IN" u="sng" dirty="0">
                <a:latin typeface="Courier New" panose="02070309020205020404" pitchFamily="49" charset="0"/>
                <a:cs typeface="Courier New" panose="02070309020205020404" pitchFamily="49" charset="0"/>
              </a:rPr>
              <a:t>Sun Mar 09 13:50:19 EST 2003</a:t>
            </a:r>
            <a:r>
              <a:rPr lang="en-IN" dirty="0"/>
              <a:t>.</a:t>
            </a:r>
          </a:p>
        </p:txBody>
      </p:sp>
    </p:spTree>
    <p:extLst>
      <p:ext uri="{BB962C8B-B14F-4D97-AF65-F5344CB8AC3E}">
        <p14:creationId xmlns:p14="http://schemas.microsoft.com/office/powerpoint/2010/main" val="3374697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12DB-C64E-4C7B-9EC2-123D88FA56CB}"/>
              </a:ext>
            </a:extLst>
          </p:cNvPr>
          <p:cNvSpPr>
            <a:spLocks noGrp="1"/>
          </p:cNvSpPr>
          <p:nvPr>
            <p:ph type="title"/>
          </p:nvPr>
        </p:nvSpPr>
        <p:spPr/>
        <p:txBody>
          <a:bodyPr/>
          <a:lstStyle/>
          <a:p>
            <a:r>
              <a:rPr lang="en-IN" dirty="0"/>
              <a:t>The Random Class</a:t>
            </a:r>
          </a:p>
        </p:txBody>
      </p:sp>
      <p:sp>
        <p:nvSpPr>
          <p:cNvPr id="3" name="Content Placeholder 2">
            <a:extLst>
              <a:ext uri="{FF2B5EF4-FFF2-40B4-BE49-F238E27FC236}">
                <a16:creationId xmlns:a16="http://schemas.microsoft.com/office/drawing/2014/main" id="{B566E548-1A1F-480E-A976-9410A89A2052}"/>
              </a:ext>
            </a:extLst>
          </p:cNvPr>
          <p:cNvSpPr>
            <a:spLocks noGrp="1"/>
          </p:cNvSpPr>
          <p:nvPr>
            <p:ph sz="quarter" idx="13"/>
          </p:nvPr>
        </p:nvSpPr>
        <p:spPr>
          <a:xfrm>
            <a:off x="457200" y="1556327"/>
            <a:ext cx="8229600" cy="1707135"/>
          </a:xfrm>
        </p:spPr>
        <p:txBody>
          <a:bodyPr/>
          <a:lstStyle/>
          <a:p>
            <a:pPr marL="432" indent="0">
              <a:buNone/>
            </a:pPr>
            <a:r>
              <a:rPr lang="en-IN" dirty="0"/>
              <a:t>You have used </a:t>
            </a:r>
            <a:r>
              <a:rPr lang="en-IN" u="sng" dirty="0"/>
              <a:t>Math.random()</a:t>
            </a:r>
            <a:r>
              <a:rPr lang="en-IN" dirty="0"/>
              <a:t> to obtain a random double value between 0.0 and 1.0 (excluding 1.0). A more useful random number generator is provided in the </a:t>
            </a:r>
            <a:r>
              <a:rPr lang="en-IN" u="sng" dirty="0"/>
              <a:t>java.util.Random</a:t>
            </a:r>
            <a:r>
              <a:rPr lang="en-IN" dirty="0"/>
              <a:t> class.</a:t>
            </a:r>
          </a:p>
        </p:txBody>
      </p:sp>
      <p:pic>
        <p:nvPicPr>
          <p:cNvPr id="8" name="Content Placeholder 7" descr="java dot util dot Random + Random left parenthesis right parenthesis. For long description in Notes pane, press F6.">
            <a:extLst>
              <a:ext uri="{FF2B5EF4-FFF2-40B4-BE49-F238E27FC236}">
                <a16:creationId xmlns:a16="http://schemas.microsoft.com/office/drawing/2014/main" id="{0AF2485B-9512-4F0F-9A39-61814E76BDF4}"/>
              </a:ext>
            </a:extLst>
          </p:cNvPr>
          <p:cNvPicPr>
            <a:picLocks noGrp="1" noChangeAspect="1"/>
          </p:cNvPicPr>
          <p:nvPr>
            <p:ph sz="quarter" idx="14"/>
          </p:nvPr>
        </p:nvPicPr>
        <p:blipFill>
          <a:blip r:embed="rId3"/>
          <a:stretch>
            <a:fillRect/>
          </a:stretch>
        </p:blipFill>
        <p:spPr>
          <a:xfrm>
            <a:off x="666509" y="3419194"/>
            <a:ext cx="7810981" cy="2865629"/>
          </a:xfrm>
          <a:prstGeom prst="rect">
            <a:avLst/>
          </a:prstGeom>
        </p:spPr>
      </p:pic>
    </p:spTree>
    <p:extLst>
      <p:ext uri="{BB962C8B-B14F-4D97-AF65-F5344CB8AC3E}">
        <p14:creationId xmlns:p14="http://schemas.microsoft.com/office/powerpoint/2010/main" val="2274371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91ACD-F703-4368-A8B2-2C352CB30077}"/>
              </a:ext>
            </a:extLst>
          </p:cNvPr>
          <p:cNvSpPr>
            <a:spLocks noGrp="1"/>
          </p:cNvSpPr>
          <p:nvPr>
            <p:ph type="title"/>
          </p:nvPr>
        </p:nvSpPr>
        <p:spPr/>
        <p:txBody>
          <a:bodyPr/>
          <a:lstStyle/>
          <a:p>
            <a:r>
              <a:rPr lang="en-IN" dirty="0"/>
              <a:t>The Random Class Example</a:t>
            </a:r>
          </a:p>
        </p:txBody>
      </p:sp>
      <p:sp>
        <p:nvSpPr>
          <p:cNvPr id="3" name="Content Placeholder 2">
            <a:extLst>
              <a:ext uri="{FF2B5EF4-FFF2-40B4-BE49-F238E27FC236}">
                <a16:creationId xmlns:a16="http://schemas.microsoft.com/office/drawing/2014/main" id="{862E5922-FAB6-4FFE-ADE6-086105CE73CD}"/>
              </a:ext>
            </a:extLst>
          </p:cNvPr>
          <p:cNvSpPr>
            <a:spLocks noGrp="1"/>
          </p:cNvSpPr>
          <p:nvPr>
            <p:ph sz="quarter" idx="13"/>
          </p:nvPr>
        </p:nvSpPr>
        <p:spPr>
          <a:xfrm>
            <a:off x="457199" y="1552574"/>
            <a:ext cx="8324193" cy="1080267"/>
          </a:xfrm>
        </p:spPr>
        <p:txBody>
          <a:bodyPr/>
          <a:lstStyle/>
          <a:p>
            <a:pPr marL="432" indent="0">
              <a:buNone/>
            </a:pPr>
            <a:r>
              <a:rPr lang="en-IN" sz="2000" dirty="0"/>
              <a:t>If two </a:t>
            </a:r>
            <a:r>
              <a:rPr lang="en-IN" sz="2000" u="sng" dirty="0"/>
              <a:t>Random</a:t>
            </a:r>
            <a:r>
              <a:rPr lang="en-IN" sz="2000" dirty="0"/>
              <a:t> objects have the same seed, they will generate identical sequences of numbers. For example, the following code creates two </a:t>
            </a:r>
            <a:r>
              <a:rPr lang="en-IN" sz="2000" u="sng" dirty="0"/>
              <a:t>Random</a:t>
            </a:r>
            <a:r>
              <a:rPr lang="en-IN" sz="2000" dirty="0"/>
              <a:t> objects with the same seed 3.</a:t>
            </a:r>
          </a:p>
        </p:txBody>
      </p:sp>
      <p:sp>
        <p:nvSpPr>
          <p:cNvPr id="4" name="Content Placeholder 3">
            <a:extLst>
              <a:ext uri="{FF2B5EF4-FFF2-40B4-BE49-F238E27FC236}">
                <a16:creationId xmlns:a16="http://schemas.microsoft.com/office/drawing/2014/main" id="{1AE1591C-12F5-4A7C-B61D-3228CC9F92B8}"/>
              </a:ext>
            </a:extLst>
          </p:cNvPr>
          <p:cNvSpPr>
            <a:spLocks noGrp="1"/>
          </p:cNvSpPr>
          <p:nvPr>
            <p:ph sz="quarter" idx="14"/>
          </p:nvPr>
        </p:nvSpPr>
        <p:spPr>
          <a:xfrm>
            <a:off x="457199" y="2694403"/>
            <a:ext cx="8229602" cy="2588798"/>
          </a:xfrm>
        </p:spPr>
        <p:txBody>
          <a:bodyPr/>
          <a:lstStyle/>
          <a:p>
            <a:pPr marL="432" indent="0">
              <a:spcBef>
                <a:spcPts val="0"/>
              </a:spcBef>
              <a:buNone/>
            </a:pPr>
            <a:r>
              <a:rPr lang="en-IN" sz="2000" b="1" dirty="0">
                <a:latin typeface="Courier New" panose="02070309020205020404" pitchFamily="49" charset="0"/>
                <a:cs typeface="Courier New" panose="02070309020205020404" pitchFamily="49" charset="0"/>
              </a:rPr>
              <a:t>Random random1 = new Random(3);</a:t>
            </a:r>
          </a:p>
          <a:p>
            <a:pPr marL="432" indent="0">
              <a:spcBef>
                <a:spcPts val="0"/>
              </a:spcBef>
              <a:buNone/>
            </a:pPr>
            <a:r>
              <a:rPr lang="en-IN" sz="2000" b="1" dirty="0">
                <a:latin typeface="Courier New" panose="02070309020205020404" pitchFamily="49" charset="0"/>
                <a:cs typeface="Courier New" panose="02070309020205020404" pitchFamily="49" charset="0"/>
              </a:rPr>
              <a:t>System.out.print("From random1: ");</a:t>
            </a:r>
          </a:p>
          <a:p>
            <a:pPr marL="432" indent="0">
              <a:spcBef>
                <a:spcPts val="0"/>
              </a:spcBef>
              <a:buNone/>
            </a:pPr>
            <a:r>
              <a:rPr lang="en-IN" sz="2000" b="1" dirty="0">
                <a:latin typeface="Courier New" panose="02070309020205020404" pitchFamily="49" charset="0"/>
                <a:cs typeface="Courier New" panose="02070309020205020404" pitchFamily="49" charset="0"/>
              </a:rPr>
              <a:t>for (int i = 0; i &lt; 10; i++)</a:t>
            </a:r>
          </a:p>
          <a:p>
            <a:pPr marL="180000" indent="0">
              <a:spcBef>
                <a:spcPts val="0"/>
              </a:spcBef>
              <a:buNone/>
            </a:pPr>
            <a:r>
              <a:rPr lang="en-IN" sz="2000" b="1" dirty="0">
                <a:latin typeface="Courier New" panose="02070309020205020404" pitchFamily="49" charset="0"/>
                <a:cs typeface="Courier New" panose="02070309020205020404" pitchFamily="49" charset="0"/>
              </a:rPr>
              <a:t>System.out.print(random1.nextInt(1000) + " ");</a:t>
            </a:r>
          </a:p>
          <a:p>
            <a:pPr marL="432" indent="0">
              <a:spcBef>
                <a:spcPts val="0"/>
              </a:spcBef>
              <a:buNone/>
            </a:pPr>
            <a:r>
              <a:rPr lang="en-IN" sz="2000" b="1" dirty="0">
                <a:latin typeface="Courier New" panose="02070309020205020404" pitchFamily="49" charset="0"/>
                <a:cs typeface="Courier New" panose="02070309020205020404" pitchFamily="49" charset="0"/>
              </a:rPr>
              <a:t>Random random2 = new Random(3);</a:t>
            </a:r>
          </a:p>
          <a:p>
            <a:pPr marL="432" indent="0">
              <a:spcBef>
                <a:spcPts val="0"/>
              </a:spcBef>
              <a:buNone/>
            </a:pPr>
            <a:r>
              <a:rPr lang="en-IN" sz="2000" b="1" dirty="0">
                <a:latin typeface="Courier New" panose="02070309020205020404" pitchFamily="49" charset="0"/>
                <a:cs typeface="Courier New" panose="02070309020205020404" pitchFamily="49" charset="0"/>
              </a:rPr>
              <a:t>System.out.print("\nFrom random2: ");</a:t>
            </a:r>
          </a:p>
          <a:p>
            <a:pPr marL="432" indent="0">
              <a:spcBef>
                <a:spcPts val="0"/>
              </a:spcBef>
              <a:buNone/>
            </a:pPr>
            <a:r>
              <a:rPr lang="en-IN" sz="2000" b="1" dirty="0">
                <a:latin typeface="Courier New" panose="02070309020205020404" pitchFamily="49" charset="0"/>
                <a:cs typeface="Courier New" panose="02070309020205020404" pitchFamily="49" charset="0"/>
              </a:rPr>
              <a:t>for (int i = 0; i &lt; 10; i++)</a:t>
            </a:r>
          </a:p>
          <a:p>
            <a:pPr marL="180000" indent="0">
              <a:spcBef>
                <a:spcPts val="0"/>
              </a:spcBef>
              <a:buNone/>
            </a:pPr>
            <a:r>
              <a:rPr lang="en-IN" sz="2000" b="1" dirty="0">
                <a:latin typeface="Courier New" panose="02070309020205020404" pitchFamily="49" charset="0"/>
                <a:cs typeface="Courier New" panose="02070309020205020404" pitchFamily="49" charset="0"/>
              </a:rPr>
              <a:t>System.out.print(random2.nextInt(1000) + " ");</a:t>
            </a:r>
          </a:p>
        </p:txBody>
      </p:sp>
      <p:sp>
        <p:nvSpPr>
          <p:cNvPr id="5" name="Content Placeholder 4">
            <a:extLst>
              <a:ext uri="{FF2B5EF4-FFF2-40B4-BE49-F238E27FC236}">
                <a16:creationId xmlns:a16="http://schemas.microsoft.com/office/drawing/2014/main" id="{CC656B60-A069-4D99-8AED-4823412FEFF1}"/>
              </a:ext>
            </a:extLst>
          </p:cNvPr>
          <p:cNvSpPr>
            <a:spLocks noGrp="1"/>
          </p:cNvSpPr>
          <p:nvPr>
            <p:ph sz="quarter" idx="15"/>
          </p:nvPr>
        </p:nvSpPr>
        <p:spPr>
          <a:xfrm>
            <a:off x="457200" y="5364157"/>
            <a:ext cx="8229600" cy="961570"/>
          </a:xfrm>
        </p:spPr>
        <p:txBody>
          <a:bodyPr/>
          <a:lstStyle/>
          <a:p>
            <a:pPr marL="432" indent="0">
              <a:buNone/>
            </a:pPr>
            <a:r>
              <a:rPr lang="en-IN" sz="2000" dirty="0"/>
              <a:t>From random1: 734 660 210 581 128 202 549 564 459 961</a:t>
            </a:r>
          </a:p>
          <a:p>
            <a:pPr marL="432" indent="0">
              <a:buNone/>
            </a:pPr>
            <a:r>
              <a:rPr lang="en-IN" sz="2000" dirty="0"/>
              <a:t>From random2: 734 660 210 581 128 202 549 564 459 961</a:t>
            </a:r>
          </a:p>
        </p:txBody>
      </p:sp>
    </p:spTree>
    <p:extLst>
      <p:ext uri="{BB962C8B-B14F-4D97-AF65-F5344CB8AC3E}">
        <p14:creationId xmlns:p14="http://schemas.microsoft.com/office/powerpoint/2010/main" val="10565841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AD700-A831-4AE2-AC5D-103C94A023A6}"/>
              </a:ext>
            </a:extLst>
          </p:cNvPr>
          <p:cNvSpPr>
            <a:spLocks noGrp="1"/>
          </p:cNvSpPr>
          <p:nvPr>
            <p:ph type="title"/>
          </p:nvPr>
        </p:nvSpPr>
        <p:spPr/>
        <p:txBody>
          <a:bodyPr/>
          <a:lstStyle/>
          <a:p>
            <a:r>
              <a:rPr lang="en-IN" dirty="0"/>
              <a:t>The Point2D Class</a:t>
            </a:r>
          </a:p>
        </p:txBody>
      </p:sp>
      <p:sp>
        <p:nvSpPr>
          <p:cNvPr id="3" name="Content Placeholder 2">
            <a:extLst>
              <a:ext uri="{FF2B5EF4-FFF2-40B4-BE49-F238E27FC236}">
                <a16:creationId xmlns:a16="http://schemas.microsoft.com/office/drawing/2014/main" id="{EAB1A11C-8AEA-49EF-9626-7A262A867F5C}"/>
              </a:ext>
            </a:extLst>
          </p:cNvPr>
          <p:cNvSpPr>
            <a:spLocks noGrp="1"/>
          </p:cNvSpPr>
          <p:nvPr>
            <p:ph sz="quarter" idx="13"/>
          </p:nvPr>
        </p:nvSpPr>
        <p:spPr>
          <a:xfrm>
            <a:off x="457200" y="1552575"/>
            <a:ext cx="7990114" cy="1288081"/>
          </a:xfrm>
        </p:spPr>
        <p:txBody>
          <a:bodyPr/>
          <a:lstStyle/>
          <a:p>
            <a:pPr marL="432" indent="0">
              <a:buNone/>
            </a:pPr>
            <a:r>
              <a:rPr lang="en-IN" dirty="0"/>
              <a:t>Java A</a:t>
            </a:r>
            <a:r>
              <a:rPr lang="en-IN" sz="100" dirty="0"/>
              <a:t> </a:t>
            </a:r>
            <a:r>
              <a:rPr lang="en-IN" dirty="0"/>
              <a:t>P</a:t>
            </a:r>
            <a:r>
              <a:rPr lang="en-IN" sz="100" dirty="0"/>
              <a:t> </a:t>
            </a:r>
            <a:r>
              <a:rPr lang="en-IN" dirty="0"/>
              <a:t>I has a conveninent </a:t>
            </a:r>
            <a:r>
              <a:rPr lang="en-IN" b="1" dirty="0"/>
              <a:t>Point2D</a:t>
            </a:r>
            <a:r>
              <a:rPr lang="en-IN" dirty="0"/>
              <a:t> class in the </a:t>
            </a:r>
            <a:r>
              <a:rPr lang="en-IN" b="1" dirty="0"/>
              <a:t>javafx.geometry </a:t>
            </a:r>
            <a:r>
              <a:rPr lang="en-IN" dirty="0"/>
              <a:t>package for representing a point in a two-dimensional plane.</a:t>
            </a:r>
          </a:p>
        </p:txBody>
      </p:sp>
      <p:pic>
        <p:nvPicPr>
          <p:cNvPr id="16" name="Content Placeholder 15" descr="A left side text box shows the Point 2D Class. For long description in Notes pane, press F6.">
            <a:extLst>
              <a:ext uri="{FF2B5EF4-FFF2-40B4-BE49-F238E27FC236}">
                <a16:creationId xmlns:a16="http://schemas.microsoft.com/office/drawing/2014/main" id="{81D189DB-04D3-4A30-BA5B-BF6351ED75CE}"/>
              </a:ext>
            </a:extLst>
          </p:cNvPr>
          <p:cNvPicPr>
            <a:picLocks noGrp="1" noChangeAspect="1"/>
          </p:cNvPicPr>
          <p:nvPr>
            <p:ph sz="quarter" idx="14"/>
          </p:nvPr>
        </p:nvPicPr>
        <p:blipFill>
          <a:blip r:embed="rId3"/>
          <a:stretch>
            <a:fillRect/>
          </a:stretch>
        </p:blipFill>
        <p:spPr>
          <a:xfrm>
            <a:off x="465111" y="3302515"/>
            <a:ext cx="8300863" cy="1776385"/>
          </a:xfrm>
          <a:prstGeom prst="rect">
            <a:avLst/>
          </a:prstGeom>
        </p:spPr>
      </p:pic>
      <p:sp>
        <p:nvSpPr>
          <p:cNvPr id="10" name="Text Placeholder 9">
            <a:extLst>
              <a:ext uri="{FF2B5EF4-FFF2-40B4-BE49-F238E27FC236}">
                <a16:creationId xmlns:a16="http://schemas.microsoft.com/office/drawing/2014/main" id="{6B474E0E-0089-4A97-933B-63DDE2DAE4AF}"/>
              </a:ext>
            </a:extLst>
          </p:cNvPr>
          <p:cNvSpPr>
            <a:spLocks noGrp="1"/>
          </p:cNvSpPr>
          <p:nvPr>
            <p:ph type="body" sz="quarter" idx="20"/>
          </p:nvPr>
        </p:nvSpPr>
        <p:spPr>
          <a:xfrm>
            <a:off x="6700345" y="5666609"/>
            <a:ext cx="1986455" cy="547924"/>
          </a:xfrm>
        </p:spPr>
        <p:txBody>
          <a:bodyPr/>
          <a:lstStyle/>
          <a:p>
            <a:pPr marL="432" indent="0" algn="ctr">
              <a:buNone/>
            </a:pPr>
            <a:r>
              <a:rPr lang="en-IN" dirty="0">
                <a:hlinkClick r:id="rId4" tooltip="https://liveexample.pearsoncmg.com/html/TestPoint2D.html"/>
              </a:rPr>
              <a:t>TestPoint2D</a:t>
            </a:r>
            <a:endParaRPr lang="en-IN" dirty="0">
              <a:hlinkClick r:id="rId4"/>
            </a:endParaRPr>
          </a:p>
        </p:txBody>
      </p:sp>
    </p:spTree>
    <p:extLst>
      <p:ext uri="{BB962C8B-B14F-4D97-AF65-F5344CB8AC3E}">
        <p14:creationId xmlns:p14="http://schemas.microsoft.com/office/powerpoint/2010/main" val="50131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a:t>
            </a:r>
            <a:r>
              <a:rPr lang="en-IN" sz="2000" b="0" dirty="0"/>
              <a:t>(2 of 2)</a:t>
            </a:r>
            <a:endParaRPr lang="en-IN" b="0" dirty="0"/>
          </a:p>
        </p:txBody>
      </p:sp>
      <p:sp>
        <p:nvSpPr>
          <p:cNvPr id="3" name="Content Placeholder 2"/>
          <p:cNvSpPr>
            <a:spLocks noGrp="1"/>
          </p:cNvSpPr>
          <p:nvPr>
            <p:ph sz="quarter" idx="13"/>
          </p:nvPr>
        </p:nvSpPr>
        <p:spPr>
          <a:xfrm>
            <a:off x="457200" y="1554920"/>
            <a:ext cx="8232775" cy="4751287"/>
          </a:xfrm>
        </p:spPr>
        <p:txBody>
          <a:bodyPr/>
          <a:lstStyle/>
          <a:p>
            <a:pPr marL="432" indent="0">
              <a:buNone/>
            </a:pPr>
            <a:r>
              <a:rPr lang="en-IN" sz="1800" b="1" dirty="0">
                <a:solidFill>
                  <a:srgbClr val="007FA3"/>
                </a:solidFill>
              </a:rPr>
              <a:t>9.10</a:t>
            </a:r>
            <a:r>
              <a:rPr lang="en-IN" sz="1800" dirty="0"/>
              <a:t> To use the Java library classes </a:t>
            </a:r>
            <a:r>
              <a:rPr lang="en-IN" sz="1800" b="1" dirty="0"/>
              <a:t>Date</a:t>
            </a:r>
            <a:r>
              <a:rPr lang="en-IN" sz="1800" dirty="0"/>
              <a:t>, </a:t>
            </a:r>
            <a:r>
              <a:rPr lang="en-IN" sz="1800" b="1" dirty="0"/>
              <a:t>Random</a:t>
            </a:r>
            <a:r>
              <a:rPr lang="en-IN" sz="1800" dirty="0"/>
              <a:t>, and </a:t>
            </a:r>
            <a:r>
              <a:rPr lang="en-IN" sz="1800" b="1" dirty="0"/>
              <a:t>Point2D</a:t>
            </a:r>
            <a:r>
              <a:rPr lang="en-IN" sz="1800" dirty="0"/>
              <a:t> (§9.6).</a:t>
            </a:r>
          </a:p>
          <a:p>
            <a:pPr marL="432" indent="0">
              <a:buNone/>
            </a:pPr>
            <a:r>
              <a:rPr lang="en-IN" sz="1800" b="1" dirty="0">
                <a:solidFill>
                  <a:srgbClr val="007FA3"/>
                </a:solidFill>
              </a:rPr>
              <a:t>9.11</a:t>
            </a:r>
            <a:r>
              <a:rPr lang="en-IN" sz="1800" dirty="0"/>
              <a:t> To distinguish between instance and static variables and methods (§9.7).</a:t>
            </a:r>
          </a:p>
          <a:p>
            <a:pPr marL="432" indent="0">
              <a:buNone/>
            </a:pPr>
            <a:r>
              <a:rPr lang="en-IN" sz="1800" b="1" dirty="0">
                <a:solidFill>
                  <a:srgbClr val="007FA3"/>
                </a:solidFill>
              </a:rPr>
              <a:t>9.12</a:t>
            </a:r>
            <a:r>
              <a:rPr lang="en-IN" sz="1800" dirty="0"/>
              <a:t> To define private data fields with appropriate </a:t>
            </a:r>
            <a:r>
              <a:rPr lang="en-IN" sz="1800" b="1" dirty="0"/>
              <a:t>get</a:t>
            </a:r>
            <a:r>
              <a:rPr lang="en-IN" sz="1800" dirty="0"/>
              <a:t> and </a:t>
            </a:r>
            <a:r>
              <a:rPr lang="en-IN" sz="1800" b="1" dirty="0"/>
              <a:t>set</a:t>
            </a:r>
            <a:r>
              <a:rPr lang="en-IN" sz="1800" dirty="0"/>
              <a:t> methods (§9.8).</a:t>
            </a:r>
          </a:p>
          <a:p>
            <a:pPr marL="432" indent="0">
              <a:buNone/>
            </a:pPr>
            <a:r>
              <a:rPr lang="en-IN" sz="1800" b="1" dirty="0">
                <a:solidFill>
                  <a:srgbClr val="007FA3"/>
                </a:solidFill>
              </a:rPr>
              <a:t>9.13</a:t>
            </a:r>
            <a:r>
              <a:rPr lang="en-IN" sz="1800" dirty="0"/>
              <a:t> To encapsulate data fields to make classes easy to maintain (§9.9).</a:t>
            </a:r>
          </a:p>
          <a:p>
            <a:pPr marL="432" indent="0">
              <a:buNone/>
            </a:pPr>
            <a:r>
              <a:rPr lang="en-IN" sz="1800" b="1" dirty="0">
                <a:solidFill>
                  <a:srgbClr val="007FA3"/>
                </a:solidFill>
              </a:rPr>
              <a:t>9.14</a:t>
            </a:r>
            <a:r>
              <a:rPr lang="en-IN" sz="1800" dirty="0"/>
              <a:t> To develop methods with object arguments and differentiate between primitive-type arguments and object-type arguments (§9.10).</a:t>
            </a:r>
          </a:p>
          <a:p>
            <a:pPr marL="432" indent="0">
              <a:buNone/>
            </a:pPr>
            <a:r>
              <a:rPr lang="en-IN" sz="1800" b="1" dirty="0">
                <a:solidFill>
                  <a:srgbClr val="007FA3"/>
                </a:solidFill>
              </a:rPr>
              <a:t>9.15</a:t>
            </a:r>
            <a:r>
              <a:rPr lang="en-IN" sz="1800" dirty="0"/>
              <a:t> To store and process objects in arrays (§9.11).</a:t>
            </a:r>
          </a:p>
          <a:p>
            <a:pPr marL="432" indent="0">
              <a:buNone/>
            </a:pPr>
            <a:r>
              <a:rPr lang="en-IN" sz="1800" b="1" dirty="0">
                <a:solidFill>
                  <a:srgbClr val="007FA3"/>
                </a:solidFill>
              </a:rPr>
              <a:t>9.16</a:t>
            </a:r>
            <a:r>
              <a:rPr lang="en-IN" sz="1800" dirty="0"/>
              <a:t> To create immutable objects from immutable classes to protect the contents of objects (§9.12).</a:t>
            </a:r>
          </a:p>
          <a:p>
            <a:pPr marL="432" indent="0">
              <a:buNone/>
            </a:pPr>
            <a:r>
              <a:rPr lang="en-IN" sz="1800" b="1" dirty="0">
                <a:solidFill>
                  <a:srgbClr val="007FA3"/>
                </a:solidFill>
              </a:rPr>
              <a:t>9.17</a:t>
            </a:r>
            <a:r>
              <a:rPr lang="en-IN" sz="1800" dirty="0"/>
              <a:t> To determine the scope of variables in the context of a class (§9.13).</a:t>
            </a:r>
          </a:p>
          <a:p>
            <a:pPr marL="432" indent="0">
              <a:buNone/>
            </a:pPr>
            <a:r>
              <a:rPr lang="en-IN" sz="1800" b="1" dirty="0">
                <a:solidFill>
                  <a:srgbClr val="007FA3"/>
                </a:solidFill>
              </a:rPr>
              <a:t>9.18</a:t>
            </a:r>
            <a:r>
              <a:rPr lang="en-IN" sz="1800" dirty="0"/>
              <a:t> To use the keyword </a:t>
            </a:r>
            <a:r>
              <a:rPr lang="en-IN" sz="1800" b="1" dirty="0"/>
              <a:t>this</a:t>
            </a:r>
            <a:r>
              <a:rPr lang="en-IN" sz="1800" dirty="0"/>
              <a:t> to refer to the calling object itself (§9.14).</a:t>
            </a:r>
          </a:p>
        </p:txBody>
      </p:sp>
    </p:spTree>
    <p:extLst>
      <p:ext uri="{BB962C8B-B14F-4D97-AF65-F5344CB8AC3E}">
        <p14:creationId xmlns:p14="http://schemas.microsoft.com/office/powerpoint/2010/main" val="28822773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5AEA-D4EA-4FD7-804D-7523A106D407}"/>
              </a:ext>
            </a:extLst>
          </p:cNvPr>
          <p:cNvSpPr>
            <a:spLocks noGrp="1"/>
          </p:cNvSpPr>
          <p:nvPr>
            <p:ph type="title"/>
          </p:nvPr>
        </p:nvSpPr>
        <p:spPr/>
        <p:txBody>
          <a:bodyPr/>
          <a:lstStyle/>
          <a:p>
            <a:r>
              <a:rPr lang="en-IN" dirty="0"/>
              <a:t>Instance Variables, and Methods</a:t>
            </a:r>
          </a:p>
        </p:txBody>
      </p:sp>
      <p:sp>
        <p:nvSpPr>
          <p:cNvPr id="3" name="Content Placeholder 2">
            <a:extLst>
              <a:ext uri="{FF2B5EF4-FFF2-40B4-BE49-F238E27FC236}">
                <a16:creationId xmlns:a16="http://schemas.microsoft.com/office/drawing/2014/main" id="{BB4614AD-22AC-4A98-B93F-7BF6C02178D1}"/>
              </a:ext>
            </a:extLst>
          </p:cNvPr>
          <p:cNvSpPr>
            <a:spLocks noGrp="1"/>
          </p:cNvSpPr>
          <p:nvPr>
            <p:ph sz="quarter" idx="13"/>
          </p:nvPr>
        </p:nvSpPr>
        <p:spPr/>
        <p:txBody>
          <a:bodyPr/>
          <a:lstStyle/>
          <a:p>
            <a:pPr marL="432" indent="0">
              <a:buNone/>
            </a:pPr>
            <a:r>
              <a:rPr lang="en-IN" dirty="0"/>
              <a:t>Instance variables belong to a specific instance.</a:t>
            </a:r>
          </a:p>
          <a:p>
            <a:pPr marL="432" indent="0">
              <a:buNone/>
            </a:pPr>
            <a:r>
              <a:rPr lang="en-IN" dirty="0"/>
              <a:t>Instance methods are invoked by an instance of the class.</a:t>
            </a:r>
          </a:p>
        </p:txBody>
      </p:sp>
    </p:spTree>
    <p:extLst>
      <p:ext uri="{BB962C8B-B14F-4D97-AF65-F5344CB8AC3E}">
        <p14:creationId xmlns:p14="http://schemas.microsoft.com/office/powerpoint/2010/main" val="970709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24D8-EAF6-4B1C-B98C-DB4EE9EDC312}"/>
              </a:ext>
            </a:extLst>
          </p:cNvPr>
          <p:cNvSpPr>
            <a:spLocks noGrp="1"/>
          </p:cNvSpPr>
          <p:nvPr>
            <p:ph type="title"/>
          </p:nvPr>
        </p:nvSpPr>
        <p:spPr>
          <a:xfrm>
            <a:off x="457200" y="215371"/>
            <a:ext cx="7943850" cy="1097279"/>
          </a:xfrm>
        </p:spPr>
        <p:txBody>
          <a:bodyPr/>
          <a:lstStyle/>
          <a:p>
            <a:r>
              <a:rPr lang="en-IN" sz="3200" dirty="0"/>
              <a:t>Static Variables, Constants, and Methods </a:t>
            </a:r>
            <a:r>
              <a:rPr lang="en-IN" sz="2000" b="0" dirty="0"/>
              <a:t>(1 of 3)</a:t>
            </a:r>
            <a:endParaRPr lang="en-IN" sz="3200" b="0" dirty="0"/>
          </a:p>
        </p:txBody>
      </p:sp>
      <p:sp>
        <p:nvSpPr>
          <p:cNvPr id="3" name="Content Placeholder 2">
            <a:extLst>
              <a:ext uri="{FF2B5EF4-FFF2-40B4-BE49-F238E27FC236}">
                <a16:creationId xmlns:a16="http://schemas.microsoft.com/office/drawing/2014/main" id="{28F49D49-FFB2-46B2-8487-00CEB3ECE172}"/>
              </a:ext>
            </a:extLst>
          </p:cNvPr>
          <p:cNvSpPr>
            <a:spLocks noGrp="1"/>
          </p:cNvSpPr>
          <p:nvPr>
            <p:ph sz="quarter" idx="13"/>
          </p:nvPr>
        </p:nvSpPr>
        <p:spPr/>
        <p:txBody>
          <a:bodyPr/>
          <a:lstStyle/>
          <a:p>
            <a:pPr marL="432" indent="0">
              <a:buNone/>
            </a:pPr>
            <a:r>
              <a:rPr lang="en-IN" dirty="0"/>
              <a:t>Static variables are shared by all the instances of the class.</a:t>
            </a:r>
          </a:p>
          <a:p>
            <a:pPr marL="432" indent="0">
              <a:buNone/>
            </a:pPr>
            <a:r>
              <a:rPr lang="en-IN" dirty="0"/>
              <a:t>Static methods are not tied to a specific object.</a:t>
            </a:r>
          </a:p>
          <a:p>
            <a:pPr marL="432" indent="0">
              <a:buNone/>
            </a:pPr>
            <a:r>
              <a:rPr lang="en-IN" dirty="0"/>
              <a:t>Static constants are final variables shared by all the instances of the class.</a:t>
            </a:r>
          </a:p>
        </p:txBody>
      </p:sp>
    </p:spTree>
    <p:extLst>
      <p:ext uri="{BB962C8B-B14F-4D97-AF65-F5344CB8AC3E}">
        <p14:creationId xmlns:p14="http://schemas.microsoft.com/office/powerpoint/2010/main" val="1113734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E22C-119C-4539-ACE4-F8491C4C2F2A}"/>
              </a:ext>
            </a:extLst>
          </p:cNvPr>
          <p:cNvSpPr>
            <a:spLocks noGrp="1"/>
          </p:cNvSpPr>
          <p:nvPr>
            <p:ph type="title"/>
          </p:nvPr>
        </p:nvSpPr>
        <p:spPr>
          <a:xfrm>
            <a:off x="457200" y="215371"/>
            <a:ext cx="7953375" cy="1097279"/>
          </a:xfrm>
        </p:spPr>
        <p:txBody>
          <a:bodyPr/>
          <a:lstStyle/>
          <a:p>
            <a:r>
              <a:rPr lang="en-IN" sz="3200" dirty="0"/>
              <a:t>Static Variables, Constants, and Methods </a:t>
            </a:r>
            <a:r>
              <a:rPr lang="en-IN" sz="2000" b="0" dirty="0"/>
              <a:t>(2 of 3)</a:t>
            </a:r>
            <a:endParaRPr lang="en-IN" b="0" dirty="0"/>
          </a:p>
        </p:txBody>
      </p:sp>
      <p:sp>
        <p:nvSpPr>
          <p:cNvPr id="3" name="Content Placeholder 2">
            <a:extLst>
              <a:ext uri="{FF2B5EF4-FFF2-40B4-BE49-F238E27FC236}">
                <a16:creationId xmlns:a16="http://schemas.microsoft.com/office/drawing/2014/main" id="{36677D1F-D311-4D14-B263-7EC525DDC813}"/>
              </a:ext>
            </a:extLst>
          </p:cNvPr>
          <p:cNvSpPr>
            <a:spLocks noGrp="1"/>
          </p:cNvSpPr>
          <p:nvPr>
            <p:ph sz="quarter" idx="13"/>
          </p:nvPr>
        </p:nvSpPr>
        <p:spPr/>
        <p:txBody>
          <a:bodyPr/>
          <a:lstStyle/>
          <a:p>
            <a:pPr marL="432" indent="0">
              <a:buNone/>
            </a:pPr>
            <a:r>
              <a:rPr lang="en-IN" dirty="0"/>
              <a:t>To declare static variables, constants, and methods, use the static modifier.</a:t>
            </a:r>
          </a:p>
        </p:txBody>
      </p:sp>
    </p:spTree>
    <p:extLst>
      <p:ext uri="{BB962C8B-B14F-4D97-AF65-F5344CB8AC3E}">
        <p14:creationId xmlns:p14="http://schemas.microsoft.com/office/powerpoint/2010/main" val="1025562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E22C-119C-4539-ACE4-F8491C4C2F2A}"/>
              </a:ext>
            </a:extLst>
          </p:cNvPr>
          <p:cNvSpPr>
            <a:spLocks noGrp="1"/>
          </p:cNvSpPr>
          <p:nvPr>
            <p:ph type="title"/>
          </p:nvPr>
        </p:nvSpPr>
        <p:spPr>
          <a:xfrm>
            <a:off x="457200" y="215371"/>
            <a:ext cx="7924800" cy="1097279"/>
          </a:xfrm>
        </p:spPr>
        <p:txBody>
          <a:bodyPr/>
          <a:lstStyle/>
          <a:p>
            <a:r>
              <a:rPr lang="en-IN" sz="3200" dirty="0"/>
              <a:t>Static Variables, Constants, and Methods </a:t>
            </a:r>
            <a:r>
              <a:rPr lang="en-IN" sz="2000" b="0" dirty="0"/>
              <a:t>(3 of 3)</a:t>
            </a:r>
            <a:endParaRPr lang="en-IN" b="0" dirty="0"/>
          </a:p>
        </p:txBody>
      </p:sp>
      <p:pic>
        <p:nvPicPr>
          <p:cNvPr id="4" name="Content Placeholder 3" descr="A left side text box shows the Point 2D Class. For long description in Notes pane, press F6.">
            <a:extLst>
              <a:ext uri="{FF2B5EF4-FFF2-40B4-BE49-F238E27FC236}">
                <a16:creationId xmlns:a16="http://schemas.microsoft.com/office/drawing/2014/main" id="{43CA2E7B-48A8-4F09-A422-815B28051BF8}"/>
              </a:ext>
            </a:extLst>
          </p:cNvPr>
          <p:cNvPicPr>
            <a:picLocks noGrp="1" noChangeAspect="1"/>
          </p:cNvPicPr>
          <p:nvPr>
            <p:ph sz="quarter" idx="13"/>
          </p:nvPr>
        </p:nvPicPr>
        <p:blipFill>
          <a:blip r:embed="rId3"/>
          <a:stretch>
            <a:fillRect/>
          </a:stretch>
        </p:blipFill>
        <p:spPr>
          <a:xfrm>
            <a:off x="457200" y="1879605"/>
            <a:ext cx="8232775" cy="2398481"/>
          </a:xfrm>
          <a:prstGeom prst="rect">
            <a:avLst/>
          </a:prstGeom>
        </p:spPr>
      </p:pic>
    </p:spTree>
    <p:extLst>
      <p:ext uri="{BB962C8B-B14F-4D97-AF65-F5344CB8AC3E}">
        <p14:creationId xmlns:p14="http://schemas.microsoft.com/office/powerpoint/2010/main" val="1298246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F2EA-1996-4CBD-9635-567278EB3F95}"/>
              </a:ext>
            </a:extLst>
          </p:cNvPr>
          <p:cNvSpPr>
            <a:spLocks noGrp="1"/>
          </p:cNvSpPr>
          <p:nvPr>
            <p:ph type="title"/>
          </p:nvPr>
        </p:nvSpPr>
        <p:spPr/>
        <p:txBody>
          <a:bodyPr/>
          <a:lstStyle/>
          <a:p>
            <a:r>
              <a:rPr lang="en-IN" sz="3200" dirty="0"/>
              <a:t>Example of Using Instance and Class Variables and Method</a:t>
            </a:r>
          </a:p>
        </p:txBody>
      </p:sp>
      <p:sp>
        <p:nvSpPr>
          <p:cNvPr id="3" name="Content Placeholder 2">
            <a:extLst>
              <a:ext uri="{FF2B5EF4-FFF2-40B4-BE49-F238E27FC236}">
                <a16:creationId xmlns:a16="http://schemas.microsoft.com/office/drawing/2014/main" id="{FABD46F8-360E-4830-9756-71ADFE55D6F0}"/>
              </a:ext>
            </a:extLst>
          </p:cNvPr>
          <p:cNvSpPr>
            <a:spLocks noGrp="1"/>
          </p:cNvSpPr>
          <p:nvPr>
            <p:ph sz="quarter" idx="13"/>
          </p:nvPr>
        </p:nvSpPr>
        <p:spPr>
          <a:xfrm>
            <a:off x="457200" y="1552575"/>
            <a:ext cx="8229600" cy="1695122"/>
          </a:xfrm>
        </p:spPr>
        <p:txBody>
          <a:bodyPr/>
          <a:lstStyle/>
          <a:p>
            <a:pPr marL="432" indent="0">
              <a:buNone/>
            </a:pPr>
            <a:r>
              <a:rPr lang="en-IN" dirty="0"/>
              <a:t>Objective: Demonstrate the roles of instance and class variables and their uses. This example adds a class variable numberOfObjects to track the number of Circle objects created.</a:t>
            </a:r>
          </a:p>
        </p:txBody>
      </p:sp>
      <p:sp>
        <p:nvSpPr>
          <p:cNvPr id="10" name="Text Placeholder 9">
            <a:extLst>
              <a:ext uri="{FF2B5EF4-FFF2-40B4-BE49-F238E27FC236}">
                <a16:creationId xmlns:a16="http://schemas.microsoft.com/office/drawing/2014/main" id="{37DACE01-4114-467B-8380-F66353096363}"/>
              </a:ext>
            </a:extLst>
          </p:cNvPr>
          <p:cNvSpPr>
            <a:spLocks noGrp="1"/>
          </p:cNvSpPr>
          <p:nvPr>
            <p:ph type="body" sz="quarter" idx="20"/>
          </p:nvPr>
        </p:nvSpPr>
        <p:spPr>
          <a:xfrm>
            <a:off x="4572000" y="5083284"/>
            <a:ext cx="4225159" cy="497709"/>
          </a:xfrm>
        </p:spPr>
        <p:txBody>
          <a:bodyPr/>
          <a:lstStyle/>
          <a:p>
            <a:pPr marL="432" indent="0" algn="ctr">
              <a:buNone/>
            </a:pPr>
            <a:r>
              <a:rPr lang="en-IN" dirty="0">
                <a:hlinkClick r:id="rId3" tooltip="https://liveexample.pearsoncmg.com/html/CircleWithStaticMembers.html"/>
              </a:rPr>
              <a:t>CircleWithStaticMembers</a:t>
            </a:r>
            <a:endParaRPr lang="en-IN" dirty="0">
              <a:hlinkClick r:id="rId3"/>
            </a:endParaRPr>
          </a:p>
        </p:txBody>
      </p:sp>
      <p:sp>
        <p:nvSpPr>
          <p:cNvPr id="11" name="Text Placeholder 10">
            <a:extLst>
              <a:ext uri="{FF2B5EF4-FFF2-40B4-BE49-F238E27FC236}">
                <a16:creationId xmlns:a16="http://schemas.microsoft.com/office/drawing/2014/main" id="{1CF810BE-FB44-443C-85FB-DEB04E606C74}"/>
              </a:ext>
            </a:extLst>
          </p:cNvPr>
          <p:cNvSpPr>
            <a:spLocks noGrp="1"/>
          </p:cNvSpPr>
          <p:nvPr>
            <p:ph type="body" sz="quarter" idx="21"/>
          </p:nvPr>
        </p:nvSpPr>
        <p:spPr>
          <a:xfrm>
            <a:off x="4572000" y="5719761"/>
            <a:ext cx="4225159" cy="497709"/>
          </a:xfrm>
        </p:spPr>
        <p:txBody>
          <a:bodyPr/>
          <a:lstStyle/>
          <a:p>
            <a:pPr marL="432" indent="0" algn="ctr">
              <a:buNone/>
            </a:pPr>
            <a:r>
              <a:rPr lang="en-IN" dirty="0">
                <a:hlinkClick r:id="rId4" tooltip="https://liveexample.pearsoncmg.com/html/TestCircleWithStaticMembers.html"/>
              </a:rPr>
              <a:t>TestCircleWithStaticMembers</a:t>
            </a:r>
            <a:endParaRPr lang="en-IN" dirty="0">
              <a:hlinkClick r:id="rId4"/>
            </a:endParaRPr>
          </a:p>
        </p:txBody>
      </p:sp>
    </p:spTree>
    <p:extLst>
      <p:ext uri="{BB962C8B-B14F-4D97-AF65-F5344CB8AC3E}">
        <p14:creationId xmlns:p14="http://schemas.microsoft.com/office/powerpoint/2010/main" val="1774926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3902-0666-4A0D-ABA4-6C3785731910}"/>
              </a:ext>
            </a:extLst>
          </p:cNvPr>
          <p:cNvSpPr>
            <a:spLocks noGrp="1"/>
          </p:cNvSpPr>
          <p:nvPr>
            <p:ph type="title"/>
          </p:nvPr>
        </p:nvSpPr>
        <p:spPr/>
        <p:txBody>
          <a:bodyPr/>
          <a:lstStyle/>
          <a:p>
            <a:r>
              <a:rPr lang="en-US" sz="3000" dirty="0"/>
              <a:t>Visibility Modifiers and Accessor/Mutator Methods </a:t>
            </a:r>
            <a:r>
              <a:rPr lang="en-US" sz="2000" b="0" dirty="0"/>
              <a:t>(1 of 3)</a:t>
            </a:r>
            <a:endParaRPr lang="en-IN" sz="2000" dirty="0"/>
          </a:p>
        </p:txBody>
      </p:sp>
      <p:sp>
        <p:nvSpPr>
          <p:cNvPr id="3" name="Content Placeholder 2">
            <a:extLst>
              <a:ext uri="{FF2B5EF4-FFF2-40B4-BE49-F238E27FC236}">
                <a16:creationId xmlns:a16="http://schemas.microsoft.com/office/drawing/2014/main" id="{DDD50646-FE20-4162-9875-BE1A3DB07B89}"/>
              </a:ext>
            </a:extLst>
          </p:cNvPr>
          <p:cNvSpPr>
            <a:spLocks noGrp="1"/>
          </p:cNvSpPr>
          <p:nvPr>
            <p:ph sz="quarter" idx="13"/>
          </p:nvPr>
        </p:nvSpPr>
        <p:spPr>
          <a:xfrm>
            <a:off x="457200" y="1552575"/>
            <a:ext cx="8229600" cy="1379311"/>
          </a:xfrm>
        </p:spPr>
        <p:txBody>
          <a:bodyPr/>
          <a:lstStyle/>
          <a:p>
            <a:pPr marL="432" indent="0">
              <a:spcBef>
                <a:spcPts val="1000"/>
              </a:spcBef>
              <a:buNone/>
            </a:pPr>
            <a:r>
              <a:rPr lang="en-IN" dirty="0"/>
              <a:t>By default, the class, variable, or method can be accessed by any class in the same package.</a:t>
            </a:r>
          </a:p>
          <a:p>
            <a:pPr>
              <a:spcBef>
                <a:spcPts val="1000"/>
              </a:spcBef>
            </a:pPr>
            <a:r>
              <a:rPr lang="en-IN" dirty="0">
                <a:latin typeface="Courier New" panose="02070309020205020404" pitchFamily="49" charset="0"/>
                <a:cs typeface="Courier New" panose="02070309020205020404" pitchFamily="49" charset="0"/>
              </a:rPr>
              <a:t>public</a:t>
            </a:r>
          </a:p>
        </p:txBody>
      </p:sp>
      <p:sp>
        <p:nvSpPr>
          <p:cNvPr id="5" name="Content Placeholder 4">
            <a:extLst>
              <a:ext uri="{FF2B5EF4-FFF2-40B4-BE49-F238E27FC236}">
                <a16:creationId xmlns:a16="http://schemas.microsoft.com/office/drawing/2014/main" id="{D333190C-AEA4-4607-B758-274B1BF6DCCE}"/>
              </a:ext>
            </a:extLst>
          </p:cNvPr>
          <p:cNvSpPr>
            <a:spLocks noGrp="1"/>
          </p:cNvSpPr>
          <p:nvPr>
            <p:ph sz="quarter" idx="14"/>
          </p:nvPr>
        </p:nvSpPr>
        <p:spPr>
          <a:xfrm>
            <a:off x="457200" y="3046014"/>
            <a:ext cx="8229600" cy="1379311"/>
          </a:xfrm>
        </p:spPr>
        <p:txBody>
          <a:bodyPr/>
          <a:lstStyle/>
          <a:p>
            <a:pPr marL="255600" indent="0">
              <a:spcBef>
                <a:spcPts val="1000"/>
              </a:spcBef>
              <a:buNone/>
            </a:pPr>
            <a:r>
              <a:rPr lang="en-IN" dirty="0"/>
              <a:t>The class, data, or method is visible to any class in any package.</a:t>
            </a:r>
          </a:p>
          <a:p>
            <a:pPr>
              <a:spcBef>
                <a:spcPts val="1000"/>
              </a:spcBef>
            </a:pPr>
            <a:r>
              <a:rPr lang="en-IN" dirty="0">
                <a:latin typeface="Courier New" panose="02070309020205020404" pitchFamily="49" charset="0"/>
                <a:cs typeface="Courier New" panose="02070309020205020404" pitchFamily="49" charset="0"/>
              </a:rPr>
              <a:t>private</a:t>
            </a:r>
          </a:p>
        </p:txBody>
      </p:sp>
      <p:sp>
        <p:nvSpPr>
          <p:cNvPr id="6" name="Content Placeholder 5">
            <a:extLst>
              <a:ext uri="{FF2B5EF4-FFF2-40B4-BE49-F238E27FC236}">
                <a16:creationId xmlns:a16="http://schemas.microsoft.com/office/drawing/2014/main" id="{EE5EB4F3-8FDA-4E39-9B41-3CD10D32909F}"/>
              </a:ext>
            </a:extLst>
          </p:cNvPr>
          <p:cNvSpPr>
            <a:spLocks noGrp="1"/>
          </p:cNvSpPr>
          <p:nvPr>
            <p:ph sz="quarter" idx="15"/>
          </p:nvPr>
        </p:nvSpPr>
        <p:spPr>
          <a:xfrm>
            <a:off x="457200" y="4543079"/>
            <a:ext cx="8229600" cy="1756122"/>
          </a:xfrm>
        </p:spPr>
        <p:txBody>
          <a:bodyPr/>
          <a:lstStyle/>
          <a:p>
            <a:pPr marL="255600" indent="0">
              <a:spcBef>
                <a:spcPts val="1000"/>
              </a:spcBef>
              <a:buNone/>
            </a:pPr>
            <a:r>
              <a:rPr lang="en-IN" dirty="0"/>
              <a:t>The data or methods can be accessed only by the declaring class.</a:t>
            </a:r>
          </a:p>
          <a:p>
            <a:pPr marL="432" indent="0">
              <a:spcBef>
                <a:spcPts val="1000"/>
              </a:spcBef>
              <a:buNone/>
            </a:pPr>
            <a:r>
              <a:rPr lang="en-IN" dirty="0"/>
              <a:t>The get and set methods are used to read and modify private properties.</a:t>
            </a:r>
          </a:p>
        </p:txBody>
      </p:sp>
    </p:spTree>
    <p:extLst>
      <p:ext uri="{BB962C8B-B14F-4D97-AF65-F5344CB8AC3E}">
        <p14:creationId xmlns:p14="http://schemas.microsoft.com/office/powerpoint/2010/main" val="179986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50C3-B17C-43DF-A531-99CE961FC888}"/>
              </a:ext>
            </a:extLst>
          </p:cNvPr>
          <p:cNvSpPr>
            <a:spLocks noGrp="1"/>
          </p:cNvSpPr>
          <p:nvPr>
            <p:ph type="title"/>
          </p:nvPr>
        </p:nvSpPr>
        <p:spPr/>
        <p:txBody>
          <a:bodyPr/>
          <a:lstStyle/>
          <a:p>
            <a:r>
              <a:rPr lang="en-US" sz="3000" dirty="0"/>
              <a:t>Visibility Modifiers and Accessor/Mutator Methods </a:t>
            </a:r>
            <a:r>
              <a:rPr lang="en-US" sz="2000" b="0" dirty="0"/>
              <a:t>(2 of 3)</a:t>
            </a:r>
            <a:endParaRPr lang="en-IN" sz="2000" b="0" dirty="0"/>
          </a:p>
        </p:txBody>
      </p:sp>
      <p:pic>
        <p:nvPicPr>
          <p:cNvPr id="5" name="Content Placeholder 4" descr="A left side text box shows the private modifier restricts access to within a class. For long description in Notes pane, press F6.">
            <a:extLst>
              <a:ext uri="{FF2B5EF4-FFF2-40B4-BE49-F238E27FC236}">
                <a16:creationId xmlns:a16="http://schemas.microsoft.com/office/drawing/2014/main" id="{2ECD9D60-C02E-4AB9-88F1-B4B359BFF841}"/>
              </a:ext>
            </a:extLst>
          </p:cNvPr>
          <p:cNvPicPr>
            <a:picLocks noGrp="1" noChangeAspect="1"/>
          </p:cNvPicPr>
          <p:nvPr>
            <p:ph sz="quarter" idx="13"/>
          </p:nvPr>
        </p:nvPicPr>
        <p:blipFill>
          <a:blip r:embed="rId3"/>
          <a:stretch>
            <a:fillRect/>
          </a:stretch>
        </p:blipFill>
        <p:spPr>
          <a:xfrm>
            <a:off x="600224" y="1686561"/>
            <a:ext cx="7943552" cy="2768045"/>
          </a:xfrm>
          <a:prstGeom prst="rect">
            <a:avLst/>
          </a:prstGeom>
        </p:spPr>
      </p:pic>
      <p:sp>
        <p:nvSpPr>
          <p:cNvPr id="4" name="Content Placeholder 3">
            <a:extLst>
              <a:ext uri="{FF2B5EF4-FFF2-40B4-BE49-F238E27FC236}">
                <a16:creationId xmlns:a16="http://schemas.microsoft.com/office/drawing/2014/main" id="{8DE1771B-F8FE-4A4A-BE56-EB918FFD23E8}"/>
              </a:ext>
            </a:extLst>
          </p:cNvPr>
          <p:cNvSpPr>
            <a:spLocks noGrp="1"/>
          </p:cNvSpPr>
          <p:nvPr>
            <p:ph sz="quarter" idx="14"/>
          </p:nvPr>
        </p:nvSpPr>
        <p:spPr>
          <a:xfrm>
            <a:off x="457200" y="4727668"/>
            <a:ext cx="8229600" cy="1284233"/>
          </a:xfrm>
        </p:spPr>
        <p:txBody>
          <a:bodyPr/>
          <a:lstStyle/>
          <a:p>
            <a:pPr marL="432" indent="0">
              <a:buNone/>
            </a:pPr>
            <a:r>
              <a:rPr lang="en-IN" dirty="0"/>
              <a:t>The private modifier restricts access to within a class, the default modifier restricts access to within a package, and the public modifier enables unrestricted access.</a:t>
            </a:r>
          </a:p>
        </p:txBody>
      </p:sp>
    </p:spTree>
    <p:extLst>
      <p:ext uri="{BB962C8B-B14F-4D97-AF65-F5344CB8AC3E}">
        <p14:creationId xmlns:p14="http://schemas.microsoft.com/office/powerpoint/2010/main" val="2939875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50C3-B17C-43DF-A531-99CE961FC888}"/>
              </a:ext>
            </a:extLst>
          </p:cNvPr>
          <p:cNvSpPr>
            <a:spLocks noGrp="1"/>
          </p:cNvSpPr>
          <p:nvPr>
            <p:ph type="title"/>
          </p:nvPr>
        </p:nvSpPr>
        <p:spPr/>
        <p:txBody>
          <a:bodyPr/>
          <a:lstStyle/>
          <a:p>
            <a:r>
              <a:rPr lang="en-US" sz="3000" dirty="0"/>
              <a:t>Visibility Modifiers and Accessor/Mutator Methods </a:t>
            </a:r>
            <a:r>
              <a:rPr lang="en-US" sz="2000" b="0" dirty="0"/>
              <a:t>(3 of 3)</a:t>
            </a:r>
            <a:endParaRPr lang="en-IN" sz="3000" dirty="0"/>
          </a:p>
        </p:txBody>
      </p:sp>
      <p:pic>
        <p:nvPicPr>
          <p:cNvPr id="7" name="Content Placeholder 6" descr="A left side text box shows the default modifier on a class restricts access to within a package. For long description in Notes pane, press F6.">
            <a:extLst>
              <a:ext uri="{FF2B5EF4-FFF2-40B4-BE49-F238E27FC236}">
                <a16:creationId xmlns:a16="http://schemas.microsoft.com/office/drawing/2014/main" id="{66E67611-D200-4513-9999-C8F53D481B99}"/>
              </a:ext>
            </a:extLst>
          </p:cNvPr>
          <p:cNvPicPr>
            <a:picLocks noGrp="1" noChangeAspect="1"/>
          </p:cNvPicPr>
          <p:nvPr>
            <p:ph sz="quarter" idx="13"/>
          </p:nvPr>
        </p:nvPicPr>
        <p:blipFill>
          <a:blip r:embed="rId3"/>
          <a:stretch>
            <a:fillRect/>
          </a:stretch>
        </p:blipFill>
        <p:spPr>
          <a:xfrm>
            <a:off x="457200" y="1808857"/>
            <a:ext cx="8229600" cy="1516581"/>
          </a:xfrm>
          <a:prstGeom prst="rect">
            <a:avLst/>
          </a:prstGeom>
        </p:spPr>
      </p:pic>
      <p:sp>
        <p:nvSpPr>
          <p:cNvPr id="4" name="Content Placeholder 3">
            <a:extLst>
              <a:ext uri="{FF2B5EF4-FFF2-40B4-BE49-F238E27FC236}">
                <a16:creationId xmlns:a16="http://schemas.microsoft.com/office/drawing/2014/main" id="{8DE1771B-F8FE-4A4A-BE56-EB918FFD23E8}"/>
              </a:ext>
            </a:extLst>
          </p:cNvPr>
          <p:cNvSpPr>
            <a:spLocks noGrp="1"/>
          </p:cNvSpPr>
          <p:nvPr>
            <p:ph sz="quarter" idx="14"/>
          </p:nvPr>
        </p:nvSpPr>
        <p:spPr>
          <a:xfrm>
            <a:off x="457200" y="3603168"/>
            <a:ext cx="8229600" cy="1284233"/>
          </a:xfrm>
        </p:spPr>
        <p:txBody>
          <a:bodyPr/>
          <a:lstStyle/>
          <a:p>
            <a:pPr marL="432" indent="0">
              <a:buNone/>
            </a:pPr>
            <a:r>
              <a:rPr lang="en-IN" dirty="0"/>
              <a:t>The default modifier on a class restricts access to within a package, and the public modifier enables unrestricted access.</a:t>
            </a:r>
          </a:p>
        </p:txBody>
      </p:sp>
    </p:spTree>
    <p:extLst>
      <p:ext uri="{BB962C8B-B14F-4D97-AF65-F5344CB8AC3E}">
        <p14:creationId xmlns:p14="http://schemas.microsoft.com/office/powerpoint/2010/main" val="15449224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13C8-2B4D-4284-B7E1-D9CEC95BC277}"/>
              </a:ext>
            </a:extLst>
          </p:cNvPr>
          <p:cNvSpPr>
            <a:spLocks noGrp="1"/>
          </p:cNvSpPr>
          <p:nvPr>
            <p:ph type="title"/>
          </p:nvPr>
        </p:nvSpPr>
        <p:spPr/>
        <p:txBody>
          <a:bodyPr/>
          <a:lstStyle/>
          <a:p>
            <a:r>
              <a:rPr lang="en-IN" dirty="0"/>
              <a:t>Note</a:t>
            </a:r>
          </a:p>
        </p:txBody>
      </p:sp>
      <p:sp>
        <p:nvSpPr>
          <p:cNvPr id="3" name="Content Placeholder 2">
            <a:extLst>
              <a:ext uri="{FF2B5EF4-FFF2-40B4-BE49-F238E27FC236}">
                <a16:creationId xmlns:a16="http://schemas.microsoft.com/office/drawing/2014/main" id="{A92D5259-58E9-421F-9E68-4590A886723C}"/>
              </a:ext>
            </a:extLst>
          </p:cNvPr>
          <p:cNvSpPr>
            <a:spLocks noGrp="1"/>
          </p:cNvSpPr>
          <p:nvPr>
            <p:ph sz="quarter" idx="13"/>
          </p:nvPr>
        </p:nvSpPr>
        <p:spPr>
          <a:xfrm>
            <a:off x="457200" y="1556327"/>
            <a:ext cx="8229600" cy="1281466"/>
          </a:xfrm>
        </p:spPr>
        <p:txBody>
          <a:bodyPr/>
          <a:lstStyle/>
          <a:p>
            <a:pPr marL="432" indent="0">
              <a:buNone/>
            </a:pPr>
            <a:r>
              <a:rPr lang="en-IN" dirty="0"/>
              <a:t>An object cannot access its private members, as shown in (b). It is OK, however, if the object is declared in its own class, as shown in (a).</a:t>
            </a:r>
          </a:p>
        </p:txBody>
      </p:sp>
      <p:pic>
        <p:nvPicPr>
          <p:cNvPr id="5" name="Content Placeholder 4" descr="A text box (a) shows the object is declared in its own class. For long description in Notes pane, press F6.">
            <a:extLst>
              <a:ext uri="{FF2B5EF4-FFF2-40B4-BE49-F238E27FC236}">
                <a16:creationId xmlns:a16="http://schemas.microsoft.com/office/drawing/2014/main" id="{79A22B40-6D81-4883-9E12-3C8A91B4BAF4}"/>
              </a:ext>
            </a:extLst>
          </p:cNvPr>
          <p:cNvPicPr>
            <a:picLocks noGrp="1" noChangeAspect="1"/>
          </p:cNvPicPr>
          <p:nvPr>
            <p:ph sz="quarter" idx="14"/>
          </p:nvPr>
        </p:nvPicPr>
        <p:blipFill>
          <a:blip r:embed="rId3"/>
          <a:stretch>
            <a:fillRect/>
          </a:stretch>
        </p:blipFill>
        <p:spPr>
          <a:xfrm>
            <a:off x="486638" y="3081470"/>
            <a:ext cx="8170724" cy="2636420"/>
          </a:xfrm>
          <a:prstGeom prst="rect">
            <a:avLst/>
          </a:prstGeom>
        </p:spPr>
      </p:pic>
    </p:spTree>
    <p:extLst>
      <p:ext uri="{BB962C8B-B14F-4D97-AF65-F5344CB8AC3E}">
        <p14:creationId xmlns:p14="http://schemas.microsoft.com/office/powerpoint/2010/main" val="41243502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EA47-D535-4113-BC10-FA1A88F4F0A3}"/>
              </a:ext>
            </a:extLst>
          </p:cNvPr>
          <p:cNvSpPr>
            <a:spLocks noGrp="1"/>
          </p:cNvSpPr>
          <p:nvPr>
            <p:ph type="title"/>
          </p:nvPr>
        </p:nvSpPr>
        <p:spPr/>
        <p:txBody>
          <a:bodyPr/>
          <a:lstStyle/>
          <a:p>
            <a:r>
              <a:rPr lang="en-IN" dirty="0"/>
              <a:t>Why Data Fields Should Be Private?</a:t>
            </a:r>
          </a:p>
        </p:txBody>
      </p:sp>
      <p:sp>
        <p:nvSpPr>
          <p:cNvPr id="3" name="Content Placeholder 2">
            <a:extLst>
              <a:ext uri="{FF2B5EF4-FFF2-40B4-BE49-F238E27FC236}">
                <a16:creationId xmlns:a16="http://schemas.microsoft.com/office/drawing/2014/main" id="{7FBA4C89-20FD-4EF1-8A1F-E5DC955F9096}"/>
              </a:ext>
            </a:extLst>
          </p:cNvPr>
          <p:cNvSpPr>
            <a:spLocks noGrp="1"/>
          </p:cNvSpPr>
          <p:nvPr>
            <p:ph sz="quarter" idx="13"/>
          </p:nvPr>
        </p:nvSpPr>
        <p:spPr/>
        <p:txBody>
          <a:bodyPr/>
          <a:lstStyle/>
          <a:p>
            <a:pPr marL="432" indent="0">
              <a:buNone/>
            </a:pPr>
            <a:r>
              <a:rPr lang="en-IN" dirty="0"/>
              <a:t>To protect data.</a:t>
            </a:r>
          </a:p>
          <a:p>
            <a:pPr marL="432" indent="0">
              <a:buNone/>
            </a:pPr>
            <a:r>
              <a:rPr lang="en-IN" dirty="0"/>
              <a:t>To make code easy to maintain.</a:t>
            </a:r>
          </a:p>
        </p:txBody>
      </p:sp>
    </p:spTree>
    <p:extLst>
      <p:ext uri="{BB962C8B-B14F-4D97-AF65-F5344CB8AC3E}">
        <p14:creationId xmlns:p14="http://schemas.microsoft.com/office/powerpoint/2010/main" val="378548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E01A-B3FC-4D89-87BF-756B56B58B3E}"/>
              </a:ext>
            </a:extLst>
          </p:cNvPr>
          <p:cNvSpPr>
            <a:spLocks noGrp="1"/>
          </p:cNvSpPr>
          <p:nvPr>
            <p:ph type="title"/>
          </p:nvPr>
        </p:nvSpPr>
        <p:spPr/>
        <p:txBody>
          <a:bodyPr/>
          <a:lstStyle/>
          <a:p>
            <a:r>
              <a:rPr lang="en-IN" dirty="0"/>
              <a:t>O</a:t>
            </a:r>
            <a:r>
              <a:rPr lang="en-IN" sz="100" dirty="0"/>
              <a:t> </a:t>
            </a:r>
            <a:r>
              <a:rPr lang="en-IN" dirty="0"/>
              <a:t>O Programming Concepts</a:t>
            </a:r>
          </a:p>
        </p:txBody>
      </p:sp>
      <p:sp>
        <p:nvSpPr>
          <p:cNvPr id="3" name="Content Placeholder 2">
            <a:extLst>
              <a:ext uri="{FF2B5EF4-FFF2-40B4-BE49-F238E27FC236}">
                <a16:creationId xmlns:a16="http://schemas.microsoft.com/office/drawing/2014/main" id="{6D2F9F60-F782-4F37-93F2-FD31852D1D62}"/>
              </a:ext>
            </a:extLst>
          </p:cNvPr>
          <p:cNvSpPr>
            <a:spLocks noGrp="1"/>
          </p:cNvSpPr>
          <p:nvPr>
            <p:ph sz="quarter" idx="13"/>
          </p:nvPr>
        </p:nvSpPr>
        <p:spPr/>
        <p:txBody>
          <a:bodyPr/>
          <a:lstStyle/>
          <a:p>
            <a:pPr marL="432" indent="0">
              <a:buNone/>
            </a:pPr>
            <a:r>
              <a:rPr lang="en-IN" dirty="0"/>
              <a:t>Object-oriented programming (O</a:t>
            </a:r>
            <a:r>
              <a:rPr lang="en-IN" sz="100" dirty="0"/>
              <a:t> </a:t>
            </a:r>
            <a:r>
              <a:rPr lang="en-IN" dirty="0"/>
              <a:t>O</a:t>
            </a:r>
            <a:r>
              <a:rPr lang="en-IN" sz="100" dirty="0"/>
              <a:t> </a:t>
            </a:r>
            <a:r>
              <a:rPr lang="en-IN" dirty="0"/>
              <a:t>P) involves programming using objects. An </a:t>
            </a:r>
            <a:r>
              <a:rPr lang="en-IN" b="1" dirty="0"/>
              <a:t>object</a:t>
            </a:r>
            <a:r>
              <a:rPr lang="en-IN" dirty="0"/>
              <a:t> represents an entity in the real world that can be distinctly identified. For example, a student, a desk, a circle, a button, and even a loan can all be viewed as objects. An object has a unique identity, state, and behaviors. The </a:t>
            </a:r>
            <a:r>
              <a:rPr lang="en-IN" b="1" dirty="0"/>
              <a:t>state</a:t>
            </a:r>
            <a:r>
              <a:rPr lang="en-IN" dirty="0"/>
              <a:t> of an object consists of a set of </a:t>
            </a:r>
            <a:r>
              <a:rPr lang="en-IN" b="1" dirty="0"/>
              <a:t>data fields </a:t>
            </a:r>
            <a:r>
              <a:rPr lang="en-IN" dirty="0"/>
              <a:t>(also known as </a:t>
            </a:r>
            <a:r>
              <a:rPr lang="en-IN" b="1" dirty="0"/>
              <a:t>properties</a:t>
            </a:r>
            <a:r>
              <a:rPr lang="en-IN" dirty="0"/>
              <a:t>) with their current values. The </a:t>
            </a:r>
            <a:r>
              <a:rPr lang="en-IN" b="1" dirty="0"/>
              <a:t>behavior</a:t>
            </a:r>
            <a:r>
              <a:rPr lang="en-IN" dirty="0"/>
              <a:t> of an object is defined by a set of methods.</a:t>
            </a:r>
          </a:p>
        </p:txBody>
      </p:sp>
    </p:spTree>
    <p:extLst>
      <p:ext uri="{BB962C8B-B14F-4D97-AF65-F5344CB8AC3E}">
        <p14:creationId xmlns:p14="http://schemas.microsoft.com/office/powerpoint/2010/main" val="35151177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DC27-1DC8-4F41-886F-6DCFDACD46F4}"/>
              </a:ext>
            </a:extLst>
          </p:cNvPr>
          <p:cNvSpPr>
            <a:spLocks noGrp="1"/>
          </p:cNvSpPr>
          <p:nvPr>
            <p:ph type="title"/>
          </p:nvPr>
        </p:nvSpPr>
        <p:spPr>
          <a:xfrm>
            <a:off x="457199" y="215371"/>
            <a:ext cx="8425543" cy="1097279"/>
          </a:xfrm>
        </p:spPr>
        <p:txBody>
          <a:bodyPr/>
          <a:lstStyle/>
          <a:p>
            <a:r>
              <a:rPr lang="en-IN" dirty="0"/>
              <a:t>Example of Data Field Encapsulation</a:t>
            </a:r>
          </a:p>
        </p:txBody>
      </p:sp>
      <p:pic>
        <p:nvPicPr>
          <p:cNvPr id="19" name="Content Placeholder 18" descr="A text box shows the Data Field Encapsulation. For long description in Notes pane, press F6.">
            <a:extLst>
              <a:ext uri="{FF2B5EF4-FFF2-40B4-BE49-F238E27FC236}">
                <a16:creationId xmlns:a16="http://schemas.microsoft.com/office/drawing/2014/main" id="{F746737E-FC50-4883-A989-2F379ABC6E01}"/>
              </a:ext>
            </a:extLst>
          </p:cNvPr>
          <p:cNvPicPr>
            <a:picLocks noGrp="1" noChangeAspect="1"/>
          </p:cNvPicPr>
          <p:nvPr>
            <p:ph sz="quarter" idx="13"/>
          </p:nvPr>
        </p:nvPicPr>
        <p:blipFill>
          <a:blip r:embed="rId3"/>
          <a:stretch>
            <a:fillRect/>
          </a:stretch>
        </p:blipFill>
        <p:spPr>
          <a:xfrm>
            <a:off x="655637" y="1633071"/>
            <a:ext cx="7832726" cy="2817022"/>
          </a:xfrm>
          <a:prstGeom prst="rect">
            <a:avLst/>
          </a:prstGeom>
        </p:spPr>
      </p:pic>
      <p:sp>
        <p:nvSpPr>
          <p:cNvPr id="10" name="Text Placeholder 9">
            <a:extLst>
              <a:ext uri="{FF2B5EF4-FFF2-40B4-BE49-F238E27FC236}">
                <a16:creationId xmlns:a16="http://schemas.microsoft.com/office/drawing/2014/main" id="{14CFBACA-61A9-43EA-A25A-E5819C3C40E9}"/>
              </a:ext>
            </a:extLst>
          </p:cNvPr>
          <p:cNvSpPr>
            <a:spLocks noGrp="1"/>
          </p:cNvSpPr>
          <p:nvPr>
            <p:ph type="body" sz="quarter" idx="20"/>
          </p:nvPr>
        </p:nvSpPr>
        <p:spPr>
          <a:xfrm>
            <a:off x="4067504" y="4954259"/>
            <a:ext cx="4619296" cy="558553"/>
          </a:xfrm>
        </p:spPr>
        <p:txBody>
          <a:bodyPr/>
          <a:lstStyle/>
          <a:p>
            <a:pPr marL="432" indent="0" algn="ctr">
              <a:buNone/>
            </a:pPr>
            <a:r>
              <a:rPr lang="en-IN" dirty="0">
                <a:hlinkClick r:id="rId4" tooltip="https://liveexample.pearsoncmg.com/html/CircleWithPrivateDataFields.html"/>
              </a:rPr>
              <a:t>CircleWithPrivateDataFields</a:t>
            </a:r>
            <a:endParaRPr lang="en-IN" dirty="0">
              <a:hlinkClick r:id="rId4"/>
            </a:endParaRPr>
          </a:p>
        </p:txBody>
      </p:sp>
      <p:sp>
        <p:nvSpPr>
          <p:cNvPr id="11" name="Text Placeholder 10">
            <a:extLst>
              <a:ext uri="{FF2B5EF4-FFF2-40B4-BE49-F238E27FC236}">
                <a16:creationId xmlns:a16="http://schemas.microsoft.com/office/drawing/2014/main" id="{10D35608-19CC-467B-8141-A4B19296DC80}"/>
              </a:ext>
            </a:extLst>
          </p:cNvPr>
          <p:cNvSpPr>
            <a:spLocks noGrp="1"/>
          </p:cNvSpPr>
          <p:nvPr>
            <p:ph type="body" sz="quarter" idx="21"/>
          </p:nvPr>
        </p:nvSpPr>
        <p:spPr>
          <a:xfrm>
            <a:off x="4067502" y="5665348"/>
            <a:ext cx="4670097" cy="558553"/>
          </a:xfrm>
        </p:spPr>
        <p:txBody>
          <a:bodyPr/>
          <a:lstStyle/>
          <a:p>
            <a:pPr marL="432" indent="0" algn="ctr">
              <a:buNone/>
            </a:pPr>
            <a:r>
              <a:rPr lang="en-IN" dirty="0">
                <a:hlinkClick r:id="rId5" tooltip="https://liveexample.pearsoncmg.com/html/TestCircleWithPrivateDataFields.html"/>
              </a:rPr>
              <a:t>TestCircleWithPrivateDataFields</a:t>
            </a:r>
            <a:endParaRPr lang="en-IN" dirty="0">
              <a:hlinkClick r:id="rId5"/>
            </a:endParaRPr>
          </a:p>
        </p:txBody>
      </p:sp>
    </p:spTree>
    <p:extLst>
      <p:ext uri="{BB962C8B-B14F-4D97-AF65-F5344CB8AC3E}">
        <p14:creationId xmlns:p14="http://schemas.microsoft.com/office/powerpoint/2010/main" val="33601195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DC27-1DC8-4F41-886F-6DCFDACD46F4}"/>
              </a:ext>
            </a:extLst>
          </p:cNvPr>
          <p:cNvSpPr>
            <a:spLocks noGrp="1"/>
          </p:cNvSpPr>
          <p:nvPr>
            <p:ph type="title"/>
          </p:nvPr>
        </p:nvSpPr>
        <p:spPr/>
        <p:txBody>
          <a:bodyPr/>
          <a:lstStyle/>
          <a:p>
            <a:r>
              <a:rPr lang="en-IN" dirty="0"/>
              <a:t>Passing Objects to Methods </a:t>
            </a:r>
            <a:r>
              <a:rPr lang="en-IN" sz="2000" b="0" dirty="0"/>
              <a:t>(1 of 2)</a:t>
            </a:r>
            <a:endParaRPr lang="en-IN" b="0" dirty="0"/>
          </a:p>
        </p:txBody>
      </p:sp>
      <p:sp>
        <p:nvSpPr>
          <p:cNvPr id="4" name="Content Placeholder 3">
            <a:extLst>
              <a:ext uri="{FF2B5EF4-FFF2-40B4-BE49-F238E27FC236}">
                <a16:creationId xmlns:a16="http://schemas.microsoft.com/office/drawing/2014/main" id="{85A760AF-65F0-45D6-AC12-6F278FE6F6F4}"/>
              </a:ext>
            </a:extLst>
          </p:cNvPr>
          <p:cNvSpPr>
            <a:spLocks noGrp="1"/>
          </p:cNvSpPr>
          <p:nvPr>
            <p:ph sz="quarter" idx="13"/>
          </p:nvPr>
        </p:nvSpPr>
        <p:spPr>
          <a:xfrm>
            <a:off x="457200" y="1552574"/>
            <a:ext cx="8229600" cy="1876425"/>
          </a:xfrm>
        </p:spPr>
        <p:txBody>
          <a:bodyPr/>
          <a:lstStyle/>
          <a:p>
            <a:r>
              <a:rPr lang="en-IN" dirty="0"/>
              <a:t>Passing by value for primitive type value (the value is passed to the parameter)</a:t>
            </a:r>
          </a:p>
          <a:p>
            <a:r>
              <a:rPr lang="en-IN" dirty="0"/>
              <a:t>Passing by value for reference type value (the value is the reference to the object)</a:t>
            </a:r>
          </a:p>
        </p:txBody>
      </p:sp>
      <p:sp>
        <p:nvSpPr>
          <p:cNvPr id="10" name="Text Placeholder 9">
            <a:extLst>
              <a:ext uri="{FF2B5EF4-FFF2-40B4-BE49-F238E27FC236}">
                <a16:creationId xmlns:a16="http://schemas.microsoft.com/office/drawing/2014/main" id="{14CFBACA-61A9-43EA-A25A-E5819C3C40E9}"/>
              </a:ext>
            </a:extLst>
          </p:cNvPr>
          <p:cNvSpPr>
            <a:spLocks noGrp="1"/>
          </p:cNvSpPr>
          <p:nvPr>
            <p:ph type="body" sz="quarter" idx="20"/>
          </p:nvPr>
        </p:nvSpPr>
        <p:spPr>
          <a:xfrm>
            <a:off x="6290440" y="5554990"/>
            <a:ext cx="2396359" cy="558553"/>
          </a:xfrm>
        </p:spPr>
        <p:txBody>
          <a:bodyPr/>
          <a:lstStyle/>
          <a:p>
            <a:pPr marL="432" indent="0" algn="ctr">
              <a:buNone/>
            </a:pPr>
            <a:r>
              <a:rPr lang="en-IN" dirty="0">
                <a:hlinkClick r:id="rId3" tooltip="https://liveexample.pearsoncmg.com/html/TestPassObject.html"/>
              </a:rPr>
              <a:t>TestPassObject</a:t>
            </a:r>
            <a:endParaRPr lang="en-IN" dirty="0">
              <a:hlinkClick r:id="rId3"/>
            </a:endParaRPr>
          </a:p>
        </p:txBody>
      </p:sp>
    </p:spTree>
    <p:extLst>
      <p:ext uri="{BB962C8B-B14F-4D97-AF65-F5344CB8AC3E}">
        <p14:creationId xmlns:p14="http://schemas.microsoft.com/office/powerpoint/2010/main" val="21006208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DC27-1DC8-4F41-886F-6DCFDACD46F4}"/>
              </a:ext>
            </a:extLst>
          </p:cNvPr>
          <p:cNvSpPr>
            <a:spLocks noGrp="1"/>
          </p:cNvSpPr>
          <p:nvPr>
            <p:ph type="title"/>
          </p:nvPr>
        </p:nvSpPr>
        <p:spPr/>
        <p:txBody>
          <a:bodyPr/>
          <a:lstStyle/>
          <a:p>
            <a:r>
              <a:rPr lang="en-IN" dirty="0"/>
              <a:t>Passing Objects to Methods </a:t>
            </a:r>
            <a:r>
              <a:rPr lang="en-IN" sz="2000" b="0" dirty="0"/>
              <a:t>(2 of 2)</a:t>
            </a:r>
            <a:endParaRPr lang="en-IN" b="0" dirty="0"/>
          </a:p>
        </p:txBody>
      </p:sp>
      <p:pic>
        <p:nvPicPr>
          <p:cNvPr id="6" name="Content Placeholder 5" descr="Stack. Activation for the printArea method. int times, 5. Circle c, reference. For long description in Notes pane, press F6.">
            <a:extLst>
              <a:ext uri="{FF2B5EF4-FFF2-40B4-BE49-F238E27FC236}">
                <a16:creationId xmlns:a16="http://schemas.microsoft.com/office/drawing/2014/main" id="{9BB63798-4795-4355-A3E4-44A7A0021C37}"/>
              </a:ext>
            </a:extLst>
          </p:cNvPr>
          <p:cNvPicPr>
            <a:picLocks noGrp="1" noChangeAspect="1"/>
          </p:cNvPicPr>
          <p:nvPr>
            <p:ph sz="quarter" idx="13"/>
          </p:nvPr>
        </p:nvPicPr>
        <p:blipFill>
          <a:blip r:embed="rId3"/>
          <a:stretch>
            <a:fillRect/>
          </a:stretch>
        </p:blipFill>
        <p:spPr>
          <a:xfrm>
            <a:off x="573213" y="1813418"/>
            <a:ext cx="7997573" cy="2821680"/>
          </a:xfrm>
          <a:prstGeom prst="rect">
            <a:avLst/>
          </a:prstGeom>
        </p:spPr>
      </p:pic>
    </p:spTree>
    <p:extLst>
      <p:ext uri="{BB962C8B-B14F-4D97-AF65-F5344CB8AC3E}">
        <p14:creationId xmlns:p14="http://schemas.microsoft.com/office/powerpoint/2010/main" val="22558100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5DE5-4FAC-4A81-B1AF-2E5519802D89}"/>
              </a:ext>
            </a:extLst>
          </p:cNvPr>
          <p:cNvSpPr>
            <a:spLocks noGrp="1"/>
          </p:cNvSpPr>
          <p:nvPr>
            <p:ph type="title"/>
          </p:nvPr>
        </p:nvSpPr>
        <p:spPr/>
        <p:txBody>
          <a:bodyPr/>
          <a:lstStyle/>
          <a:p>
            <a:r>
              <a:rPr lang="en-IN" dirty="0"/>
              <a:t>Array of Objects </a:t>
            </a:r>
            <a:r>
              <a:rPr lang="en-IN" sz="2000" b="0" dirty="0"/>
              <a:t>(1 of 3)</a:t>
            </a:r>
            <a:endParaRPr lang="en-IN" b="0" dirty="0"/>
          </a:p>
        </p:txBody>
      </p:sp>
      <p:sp>
        <p:nvSpPr>
          <p:cNvPr id="3" name="Content Placeholder 2">
            <a:extLst>
              <a:ext uri="{FF2B5EF4-FFF2-40B4-BE49-F238E27FC236}">
                <a16:creationId xmlns:a16="http://schemas.microsoft.com/office/drawing/2014/main" id="{141087AE-43BB-4927-87E6-11A417BB61C6}"/>
              </a:ext>
            </a:extLst>
          </p:cNvPr>
          <p:cNvSpPr>
            <a:spLocks noGrp="1"/>
          </p:cNvSpPr>
          <p:nvPr>
            <p:ph sz="quarter" idx="13"/>
          </p:nvPr>
        </p:nvSpPr>
        <p:spPr/>
        <p:txBody>
          <a:bodyPr/>
          <a:lstStyle/>
          <a:p>
            <a:pPr marL="432" indent="0">
              <a:buNone/>
            </a:pPr>
            <a:r>
              <a:rPr lang="en-IN" dirty="0">
                <a:latin typeface="Courier New" panose="02070309020205020404" pitchFamily="49" charset="0"/>
                <a:cs typeface="Courier New" panose="02070309020205020404" pitchFamily="49" charset="0"/>
              </a:rPr>
              <a:t>Circle[] circleArray = new Circle[10];</a:t>
            </a:r>
          </a:p>
          <a:p>
            <a:pPr marL="432" indent="0">
              <a:buNone/>
            </a:pPr>
            <a:r>
              <a:rPr lang="en-IN" dirty="0"/>
              <a:t>An array of objects is actually an </a:t>
            </a:r>
            <a:r>
              <a:rPr lang="en-IN" b="1" dirty="0"/>
              <a:t>array of reference variables</a:t>
            </a:r>
            <a:r>
              <a:rPr lang="en-IN" dirty="0"/>
              <a:t>. So invoking circleArray[1].getArea() involves two levels of referencing as shown in the next figure. circleArray references to the entire array. circleArray[1] references to a Circle object.</a:t>
            </a:r>
          </a:p>
        </p:txBody>
      </p:sp>
    </p:spTree>
    <p:extLst>
      <p:ext uri="{BB962C8B-B14F-4D97-AF65-F5344CB8AC3E}">
        <p14:creationId xmlns:p14="http://schemas.microsoft.com/office/powerpoint/2010/main" val="3986367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74C86-E518-47C1-98A0-B3199D81C45F}"/>
              </a:ext>
            </a:extLst>
          </p:cNvPr>
          <p:cNvSpPr>
            <a:spLocks noGrp="1"/>
          </p:cNvSpPr>
          <p:nvPr>
            <p:ph type="title"/>
          </p:nvPr>
        </p:nvSpPr>
        <p:spPr/>
        <p:txBody>
          <a:bodyPr/>
          <a:lstStyle/>
          <a:p>
            <a:r>
              <a:rPr lang="en-IN" dirty="0"/>
              <a:t>Array of Objects </a:t>
            </a:r>
            <a:r>
              <a:rPr lang="en-IN" sz="2000" b="0" dirty="0"/>
              <a:t>(2 of 3)</a:t>
            </a:r>
            <a:endParaRPr lang="en-IN" b="0" dirty="0"/>
          </a:p>
        </p:txBody>
      </p:sp>
      <p:sp>
        <p:nvSpPr>
          <p:cNvPr id="3" name="Content Placeholder 2">
            <a:extLst>
              <a:ext uri="{FF2B5EF4-FFF2-40B4-BE49-F238E27FC236}">
                <a16:creationId xmlns:a16="http://schemas.microsoft.com/office/drawing/2014/main" id="{D4EFDC3C-6865-42A4-9043-CE770BA6D53D}"/>
              </a:ext>
            </a:extLst>
          </p:cNvPr>
          <p:cNvSpPr>
            <a:spLocks noGrp="1"/>
          </p:cNvSpPr>
          <p:nvPr>
            <p:ph sz="quarter" idx="13"/>
          </p:nvPr>
        </p:nvSpPr>
        <p:spPr>
          <a:xfrm>
            <a:off x="457200" y="1628898"/>
            <a:ext cx="8229600" cy="572018"/>
          </a:xfrm>
        </p:spPr>
        <p:txBody>
          <a:bodyPr/>
          <a:lstStyle/>
          <a:p>
            <a:pPr marL="432" indent="0">
              <a:buNone/>
            </a:pPr>
            <a:r>
              <a:rPr lang="en-IN" dirty="0">
                <a:latin typeface="Courier New" panose="02070309020205020404" pitchFamily="49" charset="0"/>
                <a:cs typeface="Courier New" panose="02070309020205020404" pitchFamily="49" charset="0"/>
              </a:rPr>
              <a:t>Circle[] circleArray = new Circle[10];</a:t>
            </a:r>
          </a:p>
        </p:txBody>
      </p:sp>
      <p:pic>
        <p:nvPicPr>
          <p:cNvPr id="5" name="Content Placeholder 4" descr="CircleArray, reference leads to three arrays as follows.&#10;circleArray 0 which leads to circle object 0.&#10;circleArray 1 which leads to circle object 1.&#10;Ellipsis&#10;circleArray 9 which leads to circle object 9.">
            <a:extLst>
              <a:ext uri="{FF2B5EF4-FFF2-40B4-BE49-F238E27FC236}">
                <a16:creationId xmlns:a16="http://schemas.microsoft.com/office/drawing/2014/main" id="{36F947E6-D0B3-4AC4-BD17-04AAF39EDCEA}"/>
              </a:ext>
            </a:extLst>
          </p:cNvPr>
          <p:cNvPicPr>
            <a:picLocks noGrp="1" noChangeAspect="1"/>
          </p:cNvPicPr>
          <p:nvPr>
            <p:ph sz="quarter" idx="14"/>
          </p:nvPr>
        </p:nvPicPr>
        <p:blipFill>
          <a:blip r:embed="rId3"/>
          <a:stretch>
            <a:fillRect/>
          </a:stretch>
        </p:blipFill>
        <p:spPr>
          <a:xfrm>
            <a:off x="457200" y="2513458"/>
            <a:ext cx="8229600" cy="2029446"/>
          </a:xfrm>
          <a:prstGeom prst="rect">
            <a:avLst/>
          </a:prstGeom>
        </p:spPr>
      </p:pic>
    </p:spTree>
    <p:extLst>
      <p:ext uri="{BB962C8B-B14F-4D97-AF65-F5344CB8AC3E}">
        <p14:creationId xmlns:p14="http://schemas.microsoft.com/office/powerpoint/2010/main" val="4155642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DC27-1DC8-4F41-886F-6DCFDACD46F4}"/>
              </a:ext>
            </a:extLst>
          </p:cNvPr>
          <p:cNvSpPr>
            <a:spLocks noGrp="1"/>
          </p:cNvSpPr>
          <p:nvPr>
            <p:ph type="title"/>
          </p:nvPr>
        </p:nvSpPr>
        <p:spPr/>
        <p:txBody>
          <a:bodyPr/>
          <a:lstStyle/>
          <a:p>
            <a:r>
              <a:rPr lang="en-IN" dirty="0"/>
              <a:t>Array of Objects </a:t>
            </a:r>
            <a:r>
              <a:rPr lang="en-IN" sz="2000" b="0" dirty="0"/>
              <a:t>(3 of 3)</a:t>
            </a:r>
          </a:p>
        </p:txBody>
      </p:sp>
      <p:sp>
        <p:nvSpPr>
          <p:cNvPr id="4" name="Content Placeholder 3">
            <a:extLst>
              <a:ext uri="{FF2B5EF4-FFF2-40B4-BE49-F238E27FC236}">
                <a16:creationId xmlns:a16="http://schemas.microsoft.com/office/drawing/2014/main" id="{85A760AF-65F0-45D6-AC12-6F278FE6F6F4}"/>
              </a:ext>
            </a:extLst>
          </p:cNvPr>
          <p:cNvSpPr>
            <a:spLocks noGrp="1"/>
          </p:cNvSpPr>
          <p:nvPr>
            <p:ph sz="quarter" idx="13"/>
          </p:nvPr>
        </p:nvSpPr>
        <p:spPr>
          <a:xfrm>
            <a:off x="457200" y="1552574"/>
            <a:ext cx="8229600" cy="1876425"/>
          </a:xfrm>
        </p:spPr>
        <p:txBody>
          <a:bodyPr/>
          <a:lstStyle/>
          <a:p>
            <a:pPr marL="432" indent="0">
              <a:buNone/>
            </a:pPr>
            <a:r>
              <a:rPr lang="en-IN" dirty="0"/>
              <a:t>Summarizing the areas of the circles</a:t>
            </a:r>
          </a:p>
        </p:txBody>
      </p:sp>
      <p:sp>
        <p:nvSpPr>
          <p:cNvPr id="10" name="Text Placeholder 9">
            <a:extLst>
              <a:ext uri="{FF2B5EF4-FFF2-40B4-BE49-F238E27FC236}">
                <a16:creationId xmlns:a16="http://schemas.microsoft.com/office/drawing/2014/main" id="{14CFBACA-61A9-43EA-A25A-E5819C3C40E9}"/>
              </a:ext>
            </a:extLst>
          </p:cNvPr>
          <p:cNvSpPr>
            <a:spLocks noGrp="1"/>
          </p:cNvSpPr>
          <p:nvPr>
            <p:ph type="body" sz="quarter" idx="20"/>
          </p:nvPr>
        </p:nvSpPr>
        <p:spPr>
          <a:xfrm>
            <a:off x="6936828" y="5554990"/>
            <a:ext cx="1749971" cy="558553"/>
          </a:xfrm>
        </p:spPr>
        <p:txBody>
          <a:bodyPr/>
          <a:lstStyle/>
          <a:p>
            <a:pPr marL="432" indent="0" algn="ctr">
              <a:buNone/>
            </a:pPr>
            <a:r>
              <a:rPr lang="en-IN" dirty="0">
                <a:hlinkClick r:id="rId2" tooltip="https://liveexample.pearsoncmg.com/html/TotalArea.html"/>
              </a:rPr>
              <a:t>TotalArea</a:t>
            </a:r>
            <a:endParaRPr lang="en-IN" dirty="0">
              <a:hlinkClick r:id="rId2"/>
            </a:endParaRPr>
          </a:p>
        </p:txBody>
      </p:sp>
    </p:spTree>
    <p:extLst>
      <p:ext uri="{BB962C8B-B14F-4D97-AF65-F5344CB8AC3E}">
        <p14:creationId xmlns:p14="http://schemas.microsoft.com/office/powerpoint/2010/main" val="31788176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2B953-9637-4E72-A6B2-43E32783DC2E}"/>
              </a:ext>
            </a:extLst>
          </p:cNvPr>
          <p:cNvSpPr>
            <a:spLocks noGrp="1"/>
          </p:cNvSpPr>
          <p:nvPr>
            <p:ph type="title"/>
          </p:nvPr>
        </p:nvSpPr>
        <p:spPr/>
        <p:txBody>
          <a:bodyPr/>
          <a:lstStyle/>
          <a:p>
            <a:r>
              <a:rPr lang="en-IN" dirty="0"/>
              <a:t>Immutable Objects and Classes</a:t>
            </a:r>
          </a:p>
        </p:txBody>
      </p:sp>
      <p:sp>
        <p:nvSpPr>
          <p:cNvPr id="3" name="Content Placeholder 2">
            <a:extLst>
              <a:ext uri="{FF2B5EF4-FFF2-40B4-BE49-F238E27FC236}">
                <a16:creationId xmlns:a16="http://schemas.microsoft.com/office/drawing/2014/main" id="{B0DA0B71-74D3-482A-9C04-0F36EECD6DD8}"/>
              </a:ext>
            </a:extLst>
          </p:cNvPr>
          <p:cNvSpPr>
            <a:spLocks noGrp="1"/>
          </p:cNvSpPr>
          <p:nvPr>
            <p:ph sz="quarter" idx="13"/>
          </p:nvPr>
        </p:nvSpPr>
        <p:spPr>
          <a:xfrm>
            <a:off x="457199" y="1554920"/>
            <a:ext cx="8324193" cy="4663335"/>
          </a:xfrm>
        </p:spPr>
        <p:txBody>
          <a:bodyPr/>
          <a:lstStyle/>
          <a:p>
            <a:pPr marL="432" indent="0">
              <a:buNone/>
            </a:pPr>
            <a:r>
              <a:rPr lang="en-IN" dirty="0"/>
              <a:t>If the contents of an object cannot be changed once the object is created, the object is called an </a:t>
            </a:r>
            <a:r>
              <a:rPr lang="en-IN" b="1" dirty="0"/>
              <a:t>immutable object </a:t>
            </a:r>
            <a:r>
              <a:rPr lang="en-IN" dirty="0"/>
              <a:t>and its class is called an </a:t>
            </a:r>
            <a:r>
              <a:rPr lang="en-IN" b="1" dirty="0"/>
              <a:t>immutable class</a:t>
            </a:r>
            <a:r>
              <a:rPr lang="en-IN" dirty="0"/>
              <a:t>. If you delete the set method in the Circle class in Listing 8.10, the class would be immutable because radius is private and cannot be changed without a set method.</a:t>
            </a:r>
          </a:p>
          <a:p>
            <a:pPr marL="432" indent="0">
              <a:buNone/>
            </a:pPr>
            <a:r>
              <a:rPr lang="en-IN" dirty="0"/>
              <a:t>A class with all private data fields and without mutators is not necessarily immutable. For example, the following class Student has all private data fields and no mutators, but it is mutable.</a:t>
            </a:r>
          </a:p>
        </p:txBody>
      </p:sp>
    </p:spTree>
    <p:extLst>
      <p:ext uri="{BB962C8B-B14F-4D97-AF65-F5344CB8AC3E}">
        <p14:creationId xmlns:p14="http://schemas.microsoft.com/office/powerpoint/2010/main" val="40025755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2F133-FFA5-47D9-8DEE-F3B03F67E445}"/>
              </a:ext>
            </a:extLst>
          </p:cNvPr>
          <p:cNvSpPr>
            <a:spLocks noGrp="1"/>
          </p:cNvSpPr>
          <p:nvPr>
            <p:ph type="title"/>
          </p:nvPr>
        </p:nvSpPr>
        <p:spPr/>
        <p:txBody>
          <a:bodyPr/>
          <a:lstStyle/>
          <a:p>
            <a:r>
              <a:rPr lang="en-IN" dirty="0"/>
              <a:t>Example </a:t>
            </a:r>
            <a:r>
              <a:rPr lang="en-IN" sz="2000" b="0" dirty="0"/>
              <a:t>(2 of 3)</a:t>
            </a:r>
            <a:endParaRPr lang="en-IN" b="0" dirty="0"/>
          </a:p>
        </p:txBody>
      </p:sp>
      <p:sp>
        <p:nvSpPr>
          <p:cNvPr id="13" name="Content Placeholder 12">
            <a:extLst>
              <a:ext uri="{FF2B5EF4-FFF2-40B4-BE49-F238E27FC236}">
                <a16:creationId xmlns:a16="http://schemas.microsoft.com/office/drawing/2014/main" id="{88F07CCA-4426-4018-891C-D250AAC99CCC}"/>
              </a:ext>
            </a:extLst>
          </p:cNvPr>
          <p:cNvSpPr>
            <a:spLocks noGrp="1"/>
          </p:cNvSpPr>
          <p:nvPr>
            <p:ph sz="quarter" idx="15"/>
          </p:nvPr>
        </p:nvSpPr>
        <p:spPr>
          <a:xfrm>
            <a:off x="457200" y="1556328"/>
            <a:ext cx="3988676" cy="4718348"/>
          </a:xfrm>
        </p:spPr>
        <p:txBody>
          <a:bodyPr/>
          <a:lstStyle/>
          <a:p>
            <a:pPr marL="0" indent="0">
              <a:spcBef>
                <a:spcPts val="0"/>
              </a:spcBef>
              <a:buNone/>
            </a:pPr>
            <a:r>
              <a:rPr lang="en-IN" sz="1400" dirty="0">
                <a:latin typeface="Courier New" panose="02070309020205020404" pitchFamily="49" charset="0"/>
                <a:cs typeface="Courier New" panose="02070309020205020404" pitchFamily="49" charset="0"/>
              </a:rPr>
              <a:t>public class Student {</a:t>
            </a:r>
          </a:p>
          <a:p>
            <a:pPr marL="180000" indent="0">
              <a:spcBef>
                <a:spcPts val="0"/>
              </a:spcBef>
              <a:buNone/>
            </a:pPr>
            <a:r>
              <a:rPr lang="en-IN" sz="1400" dirty="0">
                <a:latin typeface="Courier New" panose="02070309020205020404" pitchFamily="49" charset="0"/>
                <a:cs typeface="Courier New" panose="02070309020205020404" pitchFamily="49" charset="0"/>
              </a:rPr>
              <a:t>private int id;</a:t>
            </a:r>
          </a:p>
          <a:p>
            <a:pPr marL="180000" indent="0">
              <a:spcBef>
                <a:spcPts val="0"/>
              </a:spcBef>
              <a:buNone/>
            </a:pPr>
            <a:r>
              <a:rPr lang="en-IN" sz="1400" dirty="0">
                <a:latin typeface="Courier New" panose="02070309020205020404" pitchFamily="49" charset="0"/>
                <a:cs typeface="Courier New" panose="02070309020205020404" pitchFamily="49" charset="0"/>
              </a:rPr>
              <a:t>private BirthDate birthDate;</a:t>
            </a:r>
          </a:p>
          <a:p>
            <a:pPr marL="180000" indent="0">
              <a:spcBef>
                <a:spcPts val="0"/>
              </a:spcBef>
              <a:buNone/>
            </a:pPr>
            <a:endParaRPr lang="en-IN" sz="1400" dirty="0">
              <a:latin typeface="Courier New" panose="02070309020205020404" pitchFamily="49" charset="0"/>
              <a:cs typeface="Courier New" panose="02070309020205020404" pitchFamily="49" charset="0"/>
            </a:endParaRPr>
          </a:p>
          <a:p>
            <a:pPr marL="180000" indent="0">
              <a:spcBef>
                <a:spcPts val="0"/>
              </a:spcBef>
              <a:buNone/>
            </a:pPr>
            <a:r>
              <a:rPr lang="en-IN" sz="1400" dirty="0">
                <a:latin typeface="Courier New" panose="02070309020205020404" pitchFamily="49" charset="0"/>
                <a:cs typeface="Courier New" panose="02070309020205020404" pitchFamily="49" charset="0"/>
              </a:rPr>
              <a:t>public Student(int ssn,</a:t>
            </a:r>
          </a:p>
          <a:p>
            <a:pPr marL="360000" indent="0">
              <a:spcBef>
                <a:spcPts val="0"/>
              </a:spcBef>
              <a:buNone/>
            </a:pPr>
            <a:r>
              <a:rPr lang="en-IN" sz="1400" dirty="0">
                <a:latin typeface="Courier New" panose="02070309020205020404" pitchFamily="49" charset="0"/>
                <a:cs typeface="Courier New" panose="02070309020205020404" pitchFamily="49" charset="0"/>
              </a:rPr>
              <a:t>int year, int month, int</a:t>
            </a:r>
          </a:p>
          <a:p>
            <a:pPr marL="180000" indent="0">
              <a:spcBef>
                <a:spcPts val="0"/>
              </a:spcBef>
              <a:buNone/>
            </a:pPr>
            <a:r>
              <a:rPr lang="en-IN" sz="1400" dirty="0">
                <a:latin typeface="Courier New" panose="02070309020205020404" pitchFamily="49" charset="0"/>
                <a:cs typeface="Courier New" panose="02070309020205020404" pitchFamily="49" charset="0"/>
              </a:rPr>
              <a:t>day) {</a:t>
            </a:r>
          </a:p>
          <a:p>
            <a:pPr marL="360000" indent="0">
              <a:spcBef>
                <a:spcPts val="0"/>
              </a:spcBef>
              <a:buNone/>
            </a:pPr>
            <a:r>
              <a:rPr lang="en-IN" sz="1400" dirty="0">
                <a:latin typeface="Courier New" panose="02070309020205020404" pitchFamily="49" charset="0"/>
                <a:cs typeface="Courier New" panose="02070309020205020404" pitchFamily="49" charset="0"/>
              </a:rPr>
              <a:t>id = ssn;</a:t>
            </a:r>
          </a:p>
          <a:p>
            <a:pPr marL="360000" indent="0">
              <a:spcBef>
                <a:spcPts val="0"/>
              </a:spcBef>
              <a:buNone/>
            </a:pPr>
            <a:r>
              <a:rPr lang="en-IN" sz="1400" dirty="0">
                <a:latin typeface="Courier New" panose="02070309020205020404" pitchFamily="49" charset="0"/>
                <a:cs typeface="Courier New" panose="02070309020205020404" pitchFamily="49" charset="0"/>
              </a:rPr>
              <a:t>birthDate = new</a:t>
            </a:r>
          </a:p>
          <a:p>
            <a:pPr marL="180000" indent="0">
              <a:spcBef>
                <a:spcPts val="0"/>
              </a:spcBef>
              <a:buNone/>
            </a:pPr>
            <a:r>
              <a:rPr lang="en-IN" sz="1400" dirty="0">
                <a:latin typeface="Courier New" panose="02070309020205020404" pitchFamily="49" charset="0"/>
                <a:cs typeface="Courier New" panose="02070309020205020404" pitchFamily="49" charset="0"/>
              </a:rPr>
              <a:t>BirthDate(year, month, day);</a:t>
            </a:r>
          </a:p>
          <a:p>
            <a:pPr marL="360000" indent="0">
              <a:spcBef>
                <a:spcPts val="0"/>
              </a:spcBef>
              <a:buNone/>
            </a:pPr>
            <a:r>
              <a:rPr lang="en-IN" sz="1400" dirty="0">
                <a:latin typeface="Courier New" panose="02070309020205020404" pitchFamily="49" charset="0"/>
                <a:cs typeface="Courier New" panose="02070309020205020404" pitchFamily="49" charset="0"/>
              </a:rPr>
              <a:t>}</a:t>
            </a:r>
            <a:br>
              <a:rPr lang="en-IN" sz="1400" dirty="0">
                <a:latin typeface="Courier New" panose="02070309020205020404" pitchFamily="49" charset="0"/>
                <a:cs typeface="Courier New" panose="02070309020205020404" pitchFamily="49" charset="0"/>
              </a:rPr>
            </a:br>
            <a:endParaRPr lang="en-IN" sz="1400" dirty="0">
              <a:latin typeface="Courier New" panose="02070309020205020404" pitchFamily="49" charset="0"/>
              <a:cs typeface="Courier New" panose="02070309020205020404" pitchFamily="49" charset="0"/>
            </a:endParaRPr>
          </a:p>
          <a:p>
            <a:pPr marL="180000" indent="0">
              <a:spcBef>
                <a:spcPts val="0"/>
              </a:spcBef>
              <a:buNone/>
            </a:pPr>
            <a:r>
              <a:rPr lang="en-IN" sz="1400" dirty="0">
                <a:latin typeface="Courier New" panose="02070309020205020404" pitchFamily="49" charset="0"/>
                <a:cs typeface="Courier New" panose="02070309020205020404" pitchFamily="49" charset="0"/>
              </a:rPr>
              <a:t>public int getId() {</a:t>
            </a:r>
          </a:p>
          <a:p>
            <a:pPr marL="360000" indent="0">
              <a:spcBef>
                <a:spcPts val="0"/>
              </a:spcBef>
              <a:buNone/>
            </a:pPr>
            <a:r>
              <a:rPr lang="en-IN" sz="1400" dirty="0">
                <a:latin typeface="Courier New" panose="02070309020205020404" pitchFamily="49" charset="0"/>
                <a:cs typeface="Courier New" panose="02070309020205020404" pitchFamily="49" charset="0"/>
              </a:rPr>
              <a:t>return id;</a:t>
            </a:r>
          </a:p>
          <a:p>
            <a:pPr marL="360000" indent="0">
              <a:spcBef>
                <a:spcPts val="0"/>
              </a:spcBef>
              <a:buNone/>
            </a:pPr>
            <a:r>
              <a:rPr lang="en-IN" sz="1400" dirty="0">
                <a:latin typeface="Courier New" panose="02070309020205020404" pitchFamily="49" charset="0"/>
                <a:cs typeface="Courier New" panose="02070309020205020404" pitchFamily="49" charset="0"/>
              </a:rPr>
              <a:t>}</a:t>
            </a:r>
          </a:p>
          <a:p>
            <a:pPr marL="180000" indent="0">
              <a:spcBef>
                <a:spcPts val="0"/>
              </a:spcBef>
              <a:buNone/>
            </a:pPr>
            <a:endParaRPr lang="en-IN" sz="1400" dirty="0">
              <a:latin typeface="Courier New" panose="02070309020205020404" pitchFamily="49" charset="0"/>
              <a:cs typeface="Courier New" panose="02070309020205020404" pitchFamily="49" charset="0"/>
            </a:endParaRPr>
          </a:p>
          <a:p>
            <a:pPr marL="180000" indent="0">
              <a:spcBef>
                <a:spcPts val="0"/>
              </a:spcBef>
              <a:buNone/>
            </a:pPr>
            <a:r>
              <a:rPr lang="en-IN" sz="1400" dirty="0">
                <a:latin typeface="Courier New" panose="02070309020205020404" pitchFamily="49" charset="0"/>
                <a:cs typeface="Courier New" panose="02070309020205020404" pitchFamily="49" charset="0"/>
              </a:rPr>
              <a:t>public BirthDate getBirthDate() {</a:t>
            </a:r>
          </a:p>
          <a:p>
            <a:pPr marL="360000" indent="0">
              <a:spcBef>
                <a:spcPts val="0"/>
              </a:spcBef>
              <a:buNone/>
            </a:pPr>
            <a:r>
              <a:rPr lang="en-IN" sz="1400" dirty="0">
                <a:latin typeface="Courier New" panose="02070309020205020404" pitchFamily="49" charset="0"/>
                <a:cs typeface="Courier New" panose="02070309020205020404" pitchFamily="49" charset="0"/>
              </a:rPr>
              <a:t>return birthDate;</a:t>
            </a:r>
          </a:p>
          <a:p>
            <a:pPr marL="360000" indent="0">
              <a:spcBef>
                <a:spcPts val="0"/>
              </a:spcBef>
              <a:buNone/>
            </a:pPr>
            <a:r>
              <a:rPr lang="en-IN" sz="1400" dirty="0">
                <a:latin typeface="Courier New" panose="02070309020205020404" pitchFamily="49" charset="0"/>
                <a:cs typeface="Courier New" panose="02070309020205020404" pitchFamily="49" charset="0"/>
              </a:rPr>
              <a:t>}</a:t>
            </a:r>
          </a:p>
          <a:p>
            <a:pPr marL="180000" indent="0">
              <a:spcBef>
                <a:spcPts val="0"/>
              </a:spcBef>
              <a:buNone/>
            </a:pPr>
            <a:r>
              <a:rPr lang="en-IN" sz="1400" dirty="0">
                <a:latin typeface="Courier New" panose="02070309020205020404" pitchFamily="49" charset="0"/>
                <a:cs typeface="Courier New" panose="02070309020205020404" pitchFamily="49" charset="0"/>
              </a:rPr>
              <a:t>}</a:t>
            </a:r>
          </a:p>
        </p:txBody>
      </p:sp>
      <p:sp>
        <p:nvSpPr>
          <p:cNvPr id="15" name="Content Placeholder 14">
            <a:extLst>
              <a:ext uri="{FF2B5EF4-FFF2-40B4-BE49-F238E27FC236}">
                <a16:creationId xmlns:a16="http://schemas.microsoft.com/office/drawing/2014/main" id="{E882F46E-8263-4514-89D5-374C0CA3440F}"/>
              </a:ext>
            </a:extLst>
          </p:cNvPr>
          <p:cNvSpPr>
            <a:spLocks noGrp="1"/>
          </p:cNvSpPr>
          <p:nvPr>
            <p:ph sz="quarter" idx="13"/>
          </p:nvPr>
        </p:nvSpPr>
        <p:spPr>
          <a:xfrm>
            <a:off x="4698123" y="1556326"/>
            <a:ext cx="4179177" cy="4718348"/>
          </a:xfrm>
        </p:spPr>
        <p:txBody>
          <a:bodyPr/>
          <a:lstStyle/>
          <a:p>
            <a:pPr marL="432" indent="0">
              <a:spcBef>
                <a:spcPts val="0"/>
              </a:spcBef>
              <a:buNone/>
            </a:pPr>
            <a:r>
              <a:rPr lang="en-IN" sz="1600" dirty="0">
                <a:latin typeface="Courier New" panose="02070309020205020404" pitchFamily="49" charset="0"/>
                <a:cs typeface="Courier New" panose="02070309020205020404" pitchFamily="49" charset="0"/>
              </a:rPr>
              <a:t>public class BirthDate {</a:t>
            </a:r>
          </a:p>
          <a:p>
            <a:pPr marL="180000" indent="0">
              <a:spcBef>
                <a:spcPts val="0"/>
              </a:spcBef>
              <a:buNone/>
            </a:pPr>
            <a:r>
              <a:rPr lang="en-IN" sz="1600" dirty="0">
                <a:latin typeface="Courier New" panose="02070309020205020404" pitchFamily="49" charset="0"/>
                <a:cs typeface="Courier New" panose="02070309020205020404" pitchFamily="49" charset="0"/>
              </a:rPr>
              <a:t>private int year;</a:t>
            </a:r>
          </a:p>
          <a:p>
            <a:pPr marL="180000" indent="0">
              <a:spcBef>
                <a:spcPts val="0"/>
              </a:spcBef>
              <a:buNone/>
            </a:pPr>
            <a:r>
              <a:rPr lang="en-IN" sz="1600" dirty="0">
                <a:latin typeface="Courier New" panose="02070309020205020404" pitchFamily="49" charset="0"/>
                <a:cs typeface="Courier New" panose="02070309020205020404" pitchFamily="49" charset="0"/>
              </a:rPr>
              <a:t>private int month;</a:t>
            </a:r>
          </a:p>
          <a:p>
            <a:pPr marL="180000" indent="0">
              <a:spcBef>
                <a:spcPts val="0"/>
              </a:spcBef>
              <a:buNone/>
            </a:pPr>
            <a:r>
              <a:rPr lang="en-IN" sz="1600" dirty="0">
                <a:latin typeface="Courier New" panose="02070309020205020404" pitchFamily="49" charset="0"/>
                <a:cs typeface="Courier New" panose="02070309020205020404" pitchFamily="49" charset="0"/>
              </a:rPr>
              <a:t>private int day;</a:t>
            </a:r>
          </a:p>
          <a:p>
            <a:pPr marL="180000" indent="0">
              <a:spcBef>
                <a:spcPts val="0"/>
              </a:spcBef>
              <a:buNone/>
            </a:pPr>
            <a:endParaRPr lang="en-IN" sz="1600" dirty="0">
              <a:latin typeface="Courier New" panose="02070309020205020404" pitchFamily="49" charset="0"/>
              <a:cs typeface="Courier New" panose="02070309020205020404" pitchFamily="49" charset="0"/>
            </a:endParaRPr>
          </a:p>
          <a:p>
            <a:pPr marL="180000" indent="0">
              <a:spcBef>
                <a:spcPts val="0"/>
              </a:spcBef>
              <a:buNone/>
            </a:pPr>
            <a:r>
              <a:rPr lang="en-IN" sz="1600" dirty="0">
                <a:latin typeface="Courier New" panose="02070309020205020404" pitchFamily="49" charset="0"/>
                <a:cs typeface="Courier New" panose="02070309020205020404" pitchFamily="49" charset="0"/>
              </a:rPr>
              <a:t>public BirthDate(int newYear,</a:t>
            </a:r>
          </a:p>
          <a:p>
            <a:pPr marL="720000" indent="0">
              <a:spcBef>
                <a:spcPts val="0"/>
              </a:spcBef>
              <a:buNone/>
            </a:pPr>
            <a:r>
              <a:rPr lang="en-IN" sz="1600" dirty="0">
                <a:latin typeface="Courier New" panose="02070309020205020404" pitchFamily="49" charset="0"/>
                <a:cs typeface="Courier New" panose="02070309020205020404" pitchFamily="49" charset="0"/>
              </a:rPr>
              <a:t>int newMonth, int newDay) {</a:t>
            </a:r>
          </a:p>
          <a:p>
            <a:pPr marL="540000" indent="0">
              <a:spcBef>
                <a:spcPts val="0"/>
              </a:spcBef>
              <a:buNone/>
            </a:pPr>
            <a:r>
              <a:rPr lang="en-IN" sz="1600" dirty="0">
                <a:latin typeface="Courier New" panose="02070309020205020404" pitchFamily="49" charset="0"/>
                <a:cs typeface="Courier New" panose="02070309020205020404" pitchFamily="49" charset="0"/>
              </a:rPr>
              <a:t>year = newYear;</a:t>
            </a:r>
          </a:p>
          <a:p>
            <a:pPr marL="540000" indent="0">
              <a:spcBef>
                <a:spcPts val="0"/>
              </a:spcBef>
              <a:buNone/>
            </a:pPr>
            <a:r>
              <a:rPr lang="en-IN" sz="1600" dirty="0">
                <a:latin typeface="Courier New" panose="02070309020205020404" pitchFamily="49" charset="0"/>
                <a:cs typeface="Courier New" panose="02070309020205020404" pitchFamily="49" charset="0"/>
              </a:rPr>
              <a:t>month = newMonth;</a:t>
            </a:r>
          </a:p>
          <a:p>
            <a:pPr marL="540000" indent="0">
              <a:spcBef>
                <a:spcPts val="0"/>
              </a:spcBef>
              <a:buNone/>
            </a:pPr>
            <a:r>
              <a:rPr lang="en-IN" sz="1600" dirty="0">
                <a:latin typeface="Courier New" panose="02070309020205020404" pitchFamily="49" charset="0"/>
                <a:cs typeface="Courier New" panose="02070309020205020404" pitchFamily="49" charset="0"/>
              </a:rPr>
              <a:t>day = newDay;</a:t>
            </a:r>
          </a:p>
          <a:p>
            <a:pPr marL="180000" indent="0">
              <a:spcBef>
                <a:spcPts val="0"/>
              </a:spcBef>
              <a:buNone/>
            </a:pPr>
            <a:r>
              <a:rPr lang="en-IN" sz="1600" dirty="0">
                <a:latin typeface="Courier New" panose="02070309020205020404" pitchFamily="49" charset="0"/>
                <a:cs typeface="Courier New" panose="02070309020205020404" pitchFamily="49" charset="0"/>
              </a:rPr>
              <a:t>}</a:t>
            </a:r>
          </a:p>
          <a:p>
            <a:pPr marL="180000" indent="0">
              <a:spcBef>
                <a:spcPts val="0"/>
              </a:spcBef>
              <a:buNone/>
            </a:pPr>
            <a:endParaRPr lang="en-IN" sz="1600" dirty="0">
              <a:latin typeface="Courier New" panose="02070309020205020404" pitchFamily="49" charset="0"/>
              <a:cs typeface="Courier New" panose="02070309020205020404" pitchFamily="49" charset="0"/>
            </a:endParaRPr>
          </a:p>
          <a:p>
            <a:pPr marL="180000" indent="0">
              <a:spcBef>
                <a:spcPts val="0"/>
              </a:spcBef>
              <a:buNone/>
            </a:pPr>
            <a:r>
              <a:rPr lang="en-IN" sz="1600" dirty="0">
                <a:latin typeface="Courier New" panose="02070309020205020404" pitchFamily="49" charset="0"/>
                <a:cs typeface="Courier New" panose="02070309020205020404" pitchFamily="49" charset="0"/>
              </a:rPr>
              <a:t>public void setYear(int newYear) {</a:t>
            </a:r>
          </a:p>
          <a:p>
            <a:pPr marL="540000" indent="0">
              <a:spcBef>
                <a:spcPts val="0"/>
              </a:spcBef>
              <a:buNone/>
            </a:pPr>
            <a:r>
              <a:rPr lang="en-IN" sz="1600" dirty="0">
                <a:latin typeface="Courier New" panose="02070309020205020404" pitchFamily="49" charset="0"/>
                <a:cs typeface="Courier New" panose="02070309020205020404" pitchFamily="49" charset="0"/>
              </a:rPr>
              <a:t>year = newYear;</a:t>
            </a:r>
          </a:p>
          <a:p>
            <a:pPr marL="180000" indent="0">
              <a:spcBef>
                <a:spcPts val="0"/>
              </a:spcBef>
              <a:buNone/>
            </a:pPr>
            <a:r>
              <a:rPr lang="en-IN" sz="1600" dirty="0">
                <a:latin typeface="Courier New" panose="02070309020205020404" pitchFamily="49" charset="0"/>
                <a:cs typeface="Courier New" panose="02070309020205020404" pitchFamily="49" charset="0"/>
              </a:rPr>
              <a:t>}</a:t>
            </a:r>
          </a:p>
          <a:p>
            <a:pPr marL="0" indent="0">
              <a:spcBef>
                <a:spcPts val="0"/>
              </a:spcBef>
              <a:buNone/>
            </a:pPr>
            <a:r>
              <a:rPr lang="en-IN"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20235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2F133-FFA5-47D9-8DEE-F3B03F67E445}"/>
              </a:ext>
            </a:extLst>
          </p:cNvPr>
          <p:cNvSpPr>
            <a:spLocks noGrp="1"/>
          </p:cNvSpPr>
          <p:nvPr>
            <p:ph type="title"/>
          </p:nvPr>
        </p:nvSpPr>
        <p:spPr/>
        <p:txBody>
          <a:bodyPr/>
          <a:lstStyle/>
          <a:p>
            <a:r>
              <a:rPr lang="en-IN" dirty="0"/>
              <a:t>Example </a:t>
            </a:r>
            <a:r>
              <a:rPr lang="en-IN" sz="2000" b="0" dirty="0"/>
              <a:t>(3 of 3)</a:t>
            </a:r>
            <a:endParaRPr lang="en-IN" b="0" dirty="0"/>
          </a:p>
        </p:txBody>
      </p:sp>
      <p:sp>
        <p:nvSpPr>
          <p:cNvPr id="13" name="Content Placeholder 12">
            <a:extLst>
              <a:ext uri="{FF2B5EF4-FFF2-40B4-BE49-F238E27FC236}">
                <a16:creationId xmlns:a16="http://schemas.microsoft.com/office/drawing/2014/main" id="{88F07CCA-4426-4018-891C-D250AAC99CCC}"/>
              </a:ext>
            </a:extLst>
          </p:cNvPr>
          <p:cNvSpPr>
            <a:spLocks noGrp="1"/>
          </p:cNvSpPr>
          <p:nvPr>
            <p:ph sz="quarter" idx="15"/>
          </p:nvPr>
        </p:nvSpPr>
        <p:spPr>
          <a:xfrm>
            <a:off x="457199" y="1556328"/>
            <a:ext cx="8371491" cy="3551700"/>
          </a:xfrm>
        </p:spPr>
        <p:txBody>
          <a:bodyPr/>
          <a:lstStyle/>
          <a:p>
            <a:pPr marL="432" indent="0">
              <a:spcBef>
                <a:spcPts val="0"/>
              </a:spcBef>
              <a:buNone/>
            </a:pPr>
            <a:r>
              <a:rPr lang="en-IN" dirty="0">
                <a:latin typeface="Courier New" panose="02070309020205020404" pitchFamily="49" charset="0"/>
                <a:cs typeface="Courier New" panose="02070309020205020404" pitchFamily="49" charset="0"/>
              </a:rPr>
              <a:t>public class Test {</a:t>
            </a:r>
          </a:p>
          <a:p>
            <a:pPr marL="360000" indent="0">
              <a:spcBef>
                <a:spcPts val="0"/>
              </a:spcBef>
              <a:buNone/>
            </a:pPr>
            <a:r>
              <a:rPr lang="en-IN" dirty="0">
                <a:latin typeface="Courier New" panose="02070309020205020404" pitchFamily="49" charset="0"/>
                <a:cs typeface="Courier New" panose="02070309020205020404" pitchFamily="49" charset="0"/>
              </a:rPr>
              <a:t>public static void main(String[] args) {</a:t>
            </a:r>
          </a:p>
          <a:p>
            <a:pPr marL="540000" indent="0">
              <a:spcBef>
                <a:spcPts val="0"/>
              </a:spcBef>
              <a:buNone/>
            </a:pPr>
            <a:r>
              <a:rPr lang="en-IN" dirty="0">
                <a:latin typeface="Courier New" panose="02070309020205020404" pitchFamily="49" charset="0"/>
                <a:cs typeface="Courier New" panose="02070309020205020404" pitchFamily="49" charset="0"/>
              </a:rPr>
              <a:t>Student student = new Student(111223333, 1970, 5, 3);</a:t>
            </a:r>
          </a:p>
          <a:p>
            <a:pPr marL="540000" indent="0">
              <a:spcBef>
                <a:spcPts val="0"/>
              </a:spcBef>
              <a:buNone/>
            </a:pPr>
            <a:r>
              <a:rPr lang="en-IN" dirty="0">
                <a:latin typeface="Courier New" panose="02070309020205020404" pitchFamily="49" charset="0"/>
                <a:cs typeface="Courier New" panose="02070309020205020404" pitchFamily="49" charset="0"/>
              </a:rPr>
              <a:t>BirthDate date = student.getBirthDate(); date.setYear(2010); // Now the student birth year is changed!</a:t>
            </a:r>
          </a:p>
          <a:p>
            <a:pPr marL="360000" indent="0">
              <a:spcBef>
                <a:spcPts val="0"/>
              </a:spcBef>
              <a:buNone/>
            </a:pPr>
            <a:r>
              <a:rPr lang="en-IN" dirty="0">
                <a:latin typeface="Courier New" panose="02070309020205020404" pitchFamily="49" charset="0"/>
                <a:cs typeface="Courier New" panose="02070309020205020404" pitchFamily="49" charset="0"/>
              </a:rPr>
              <a:t>}</a:t>
            </a:r>
          </a:p>
          <a:p>
            <a:pPr marL="0" indent="0">
              <a:spcBef>
                <a:spcPts val="0"/>
              </a:spcBef>
              <a:buNone/>
            </a:pPr>
            <a:r>
              <a:rPr lang="en-IN"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188927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6B7A-9C4B-4ED3-AFD9-B877D6A99ED7}"/>
              </a:ext>
            </a:extLst>
          </p:cNvPr>
          <p:cNvSpPr>
            <a:spLocks noGrp="1"/>
          </p:cNvSpPr>
          <p:nvPr>
            <p:ph type="title"/>
          </p:nvPr>
        </p:nvSpPr>
        <p:spPr/>
        <p:txBody>
          <a:bodyPr/>
          <a:lstStyle/>
          <a:p>
            <a:r>
              <a:rPr lang="en-IN" dirty="0"/>
              <a:t>What Class is Immutable?</a:t>
            </a:r>
          </a:p>
        </p:txBody>
      </p:sp>
      <p:sp>
        <p:nvSpPr>
          <p:cNvPr id="3" name="Content Placeholder 2">
            <a:extLst>
              <a:ext uri="{FF2B5EF4-FFF2-40B4-BE49-F238E27FC236}">
                <a16:creationId xmlns:a16="http://schemas.microsoft.com/office/drawing/2014/main" id="{CDA7E54F-170A-48C2-989E-BD873F1F12E0}"/>
              </a:ext>
            </a:extLst>
          </p:cNvPr>
          <p:cNvSpPr>
            <a:spLocks noGrp="1"/>
          </p:cNvSpPr>
          <p:nvPr>
            <p:ph sz="quarter" idx="13"/>
          </p:nvPr>
        </p:nvSpPr>
        <p:spPr/>
        <p:txBody>
          <a:bodyPr/>
          <a:lstStyle/>
          <a:p>
            <a:pPr marL="432" indent="0">
              <a:buNone/>
            </a:pPr>
            <a:r>
              <a:rPr lang="en-IN" dirty="0"/>
              <a:t>For a class to be immutable, it must mark all data fields private and provide no mutator methods and no accessor methods that would return a reference to a mutable data field object.</a:t>
            </a:r>
          </a:p>
        </p:txBody>
      </p:sp>
    </p:spTree>
    <p:extLst>
      <p:ext uri="{BB962C8B-B14F-4D97-AF65-F5344CB8AC3E}">
        <p14:creationId xmlns:p14="http://schemas.microsoft.com/office/powerpoint/2010/main" val="3145231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7AD2-E1FF-4CE5-BC3F-67D0B8B1A9DF}"/>
              </a:ext>
            </a:extLst>
          </p:cNvPr>
          <p:cNvSpPr>
            <a:spLocks noGrp="1"/>
          </p:cNvSpPr>
          <p:nvPr>
            <p:ph type="title"/>
          </p:nvPr>
        </p:nvSpPr>
        <p:spPr/>
        <p:txBody>
          <a:bodyPr/>
          <a:lstStyle/>
          <a:p>
            <a:r>
              <a:rPr lang="en-IN" dirty="0"/>
              <a:t>Objects</a:t>
            </a:r>
          </a:p>
        </p:txBody>
      </p:sp>
      <p:pic>
        <p:nvPicPr>
          <p:cNvPr id="8" name="Content Placeholder 7" descr="A class template with detail as follows. For long description in Notes pane, press F6.">
            <a:extLst>
              <a:ext uri="{FF2B5EF4-FFF2-40B4-BE49-F238E27FC236}">
                <a16:creationId xmlns:a16="http://schemas.microsoft.com/office/drawing/2014/main" id="{7CC139EA-A494-4F7C-9EC1-9327C983E51D}"/>
              </a:ext>
            </a:extLst>
          </p:cNvPr>
          <p:cNvPicPr>
            <a:picLocks noGrp="1" noChangeAspect="1"/>
          </p:cNvPicPr>
          <p:nvPr>
            <p:ph sz="quarter" idx="13"/>
          </p:nvPr>
        </p:nvPicPr>
        <p:blipFill>
          <a:blip r:embed="rId3"/>
          <a:stretch>
            <a:fillRect/>
          </a:stretch>
        </p:blipFill>
        <p:spPr>
          <a:xfrm>
            <a:off x="471786" y="1596007"/>
            <a:ext cx="8200428" cy="2909242"/>
          </a:xfrm>
          <a:prstGeom prst="rect">
            <a:avLst/>
          </a:prstGeom>
        </p:spPr>
      </p:pic>
      <p:sp>
        <p:nvSpPr>
          <p:cNvPr id="4" name="Content Placeholder 3">
            <a:extLst>
              <a:ext uri="{FF2B5EF4-FFF2-40B4-BE49-F238E27FC236}">
                <a16:creationId xmlns:a16="http://schemas.microsoft.com/office/drawing/2014/main" id="{77C8716F-2F9C-4DA7-9914-C6E8D671E245}"/>
              </a:ext>
            </a:extLst>
          </p:cNvPr>
          <p:cNvSpPr>
            <a:spLocks noGrp="1"/>
          </p:cNvSpPr>
          <p:nvPr>
            <p:ph sz="quarter" idx="14"/>
          </p:nvPr>
        </p:nvSpPr>
        <p:spPr>
          <a:xfrm>
            <a:off x="457200" y="4788607"/>
            <a:ext cx="8229600" cy="968922"/>
          </a:xfrm>
        </p:spPr>
        <p:txBody>
          <a:bodyPr/>
          <a:lstStyle/>
          <a:p>
            <a:pPr marL="432" indent="0">
              <a:buNone/>
            </a:pPr>
            <a:r>
              <a:rPr lang="en-IN" dirty="0"/>
              <a:t>An object has both a state and behavior. The state defines the object, and the behavior defines what the object does.</a:t>
            </a:r>
          </a:p>
        </p:txBody>
      </p:sp>
    </p:spTree>
    <p:extLst>
      <p:ext uri="{BB962C8B-B14F-4D97-AF65-F5344CB8AC3E}">
        <p14:creationId xmlns:p14="http://schemas.microsoft.com/office/powerpoint/2010/main" val="22034439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12AC-D0AD-42A3-8E64-3F42546C887E}"/>
              </a:ext>
            </a:extLst>
          </p:cNvPr>
          <p:cNvSpPr>
            <a:spLocks noGrp="1"/>
          </p:cNvSpPr>
          <p:nvPr>
            <p:ph type="title"/>
          </p:nvPr>
        </p:nvSpPr>
        <p:spPr/>
        <p:txBody>
          <a:bodyPr/>
          <a:lstStyle/>
          <a:p>
            <a:r>
              <a:rPr lang="en-IN" dirty="0"/>
              <a:t>Scope of Variables</a:t>
            </a:r>
          </a:p>
        </p:txBody>
      </p:sp>
      <p:sp>
        <p:nvSpPr>
          <p:cNvPr id="3" name="Content Placeholder 2">
            <a:extLst>
              <a:ext uri="{FF2B5EF4-FFF2-40B4-BE49-F238E27FC236}">
                <a16:creationId xmlns:a16="http://schemas.microsoft.com/office/drawing/2014/main" id="{64FDB3B4-BCE2-4C8E-8F60-AF670F4A5675}"/>
              </a:ext>
            </a:extLst>
          </p:cNvPr>
          <p:cNvSpPr>
            <a:spLocks noGrp="1"/>
          </p:cNvSpPr>
          <p:nvPr>
            <p:ph sz="quarter" idx="13"/>
          </p:nvPr>
        </p:nvSpPr>
        <p:spPr/>
        <p:txBody>
          <a:bodyPr/>
          <a:lstStyle/>
          <a:p>
            <a:r>
              <a:rPr lang="en-IN" dirty="0"/>
              <a:t>The scope of instance and static variables is the entire class. They can be declared anywhere inside a class.</a:t>
            </a:r>
          </a:p>
          <a:p>
            <a:r>
              <a:rPr lang="en-IN" dirty="0"/>
              <a:t>The scope of a local variable starts from its declaration and continues to the end of the block that contains the variable. A local variable must be initialized explicitly before it can be used.</a:t>
            </a:r>
          </a:p>
        </p:txBody>
      </p:sp>
    </p:spTree>
    <p:extLst>
      <p:ext uri="{BB962C8B-B14F-4D97-AF65-F5344CB8AC3E}">
        <p14:creationId xmlns:p14="http://schemas.microsoft.com/office/powerpoint/2010/main" val="18360818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12AC-D0AD-42A3-8E64-3F42546C887E}"/>
              </a:ext>
            </a:extLst>
          </p:cNvPr>
          <p:cNvSpPr>
            <a:spLocks noGrp="1"/>
          </p:cNvSpPr>
          <p:nvPr>
            <p:ph type="title"/>
          </p:nvPr>
        </p:nvSpPr>
        <p:spPr/>
        <p:txBody>
          <a:bodyPr/>
          <a:lstStyle/>
          <a:p>
            <a:r>
              <a:rPr lang="en-IN" dirty="0"/>
              <a:t>The This Keyword</a:t>
            </a:r>
          </a:p>
        </p:txBody>
      </p:sp>
      <p:sp>
        <p:nvSpPr>
          <p:cNvPr id="3" name="Content Placeholder 2">
            <a:extLst>
              <a:ext uri="{FF2B5EF4-FFF2-40B4-BE49-F238E27FC236}">
                <a16:creationId xmlns:a16="http://schemas.microsoft.com/office/drawing/2014/main" id="{64FDB3B4-BCE2-4C8E-8F60-AF670F4A5675}"/>
              </a:ext>
            </a:extLst>
          </p:cNvPr>
          <p:cNvSpPr>
            <a:spLocks noGrp="1"/>
          </p:cNvSpPr>
          <p:nvPr>
            <p:ph sz="quarter" idx="13"/>
          </p:nvPr>
        </p:nvSpPr>
        <p:spPr/>
        <p:txBody>
          <a:bodyPr/>
          <a:lstStyle/>
          <a:p>
            <a:r>
              <a:rPr lang="en-IN" dirty="0"/>
              <a:t>The </a:t>
            </a:r>
            <a:r>
              <a:rPr lang="en-IN" u="sng" dirty="0"/>
              <a:t>this</a:t>
            </a:r>
            <a:r>
              <a:rPr lang="en-IN" dirty="0"/>
              <a:t> keyword is the name of a reference that refers to an object itself. One common use of the </a:t>
            </a:r>
            <a:r>
              <a:rPr lang="en-IN" u="sng" dirty="0"/>
              <a:t>this</a:t>
            </a:r>
            <a:r>
              <a:rPr lang="en-IN" dirty="0"/>
              <a:t> keyword is reference a class’s </a:t>
            </a:r>
            <a:r>
              <a:rPr lang="en-IN" b="1" dirty="0"/>
              <a:t>hidden data fields</a:t>
            </a:r>
            <a:r>
              <a:rPr lang="en-IN" dirty="0"/>
              <a:t>.</a:t>
            </a:r>
          </a:p>
          <a:p>
            <a:r>
              <a:rPr lang="en-IN" dirty="0"/>
              <a:t>Another common use of the </a:t>
            </a:r>
            <a:r>
              <a:rPr lang="en-IN" u="sng" dirty="0"/>
              <a:t>this</a:t>
            </a:r>
            <a:r>
              <a:rPr lang="en-IN" dirty="0"/>
              <a:t> keyword to enable a constructor to invoke another constructor of the same class.</a:t>
            </a:r>
          </a:p>
        </p:txBody>
      </p:sp>
    </p:spTree>
    <p:extLst>
      <p:ext uri="{BB962C8B-B14F-4D97-AF65-F5344CB8AC3E}">
        <p14:creationId xmlns:p14="http://schemas.microsoft.com/office/powerpoint/2010/main" val="28166423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3350-1EB5-41A9-B53A-6A1545392D1A}"/>
              </a:ext>
            </a:extLst>
          </p:cNvPr>
          <p:cNvSpPr>
            <a:spLocks noGrp="1"/>
          </p:cNvSpPr>
          <p:nvPr>
            <p:ph type="title"/>
          </p:nvPr>
        </p:nvSpPr>
        <p:spPr/>
        <p:txBody>
          <a:bodyPr/>
          <a:lstStyle/>
          <a:p>
            <a:r>
              <a:rPr lang="en-IN" dirty="0"/>
              <a:t>Reference the Hidden Data Fields</a:t>
            </a:r>
          </a:p>
        </p:txBody>
      </p:sp>
      <p:pic>
        <p:nvPicPr>
          <p:cNvPr id="4" name="Content Placeholder 3" descr="A Left side text box shows reference the Hidden Data Fields. For long description in Notes pane, press F6.">
            <a:extLst>
              <a:ext uri="{FF2B5EF4-FFF2-40B4-BE49-F238E27FC236}">
                <a16:creationId xmlns:a16="http://schemas.microsoft.com/office/drawing/2014/main" id="{FA2EEA88-2DE8-4145-9239-097134F2AAC9}"/>
              </a:ext>
            </a:extLst>
          </p:cNvPr>
          <p:cNvPicPr>
            <a:picLocks noGrp="1" noChangeAspect="1"/>
          </p:cNvPicPr>
          <p:nvPr>
            <p:ph sz="quarter" idx="13"/>
          </p:nvPr>
        </p:nvPicPr>
        <p:blipFill>
          <a:blip r:embed="rId3"/>
          <a:stretch>
            <a:fillRect/>
          </a:stretch>
        </p:blipFill>
        <p:spPr>
          <a:xfrm>
            <a:off x="457200" y="1637819"/>
            <a:ext cx="8232775" cy="2642936"/>
          </a:xfrm>
          <a:prstGeom prst="rect">
            <a:avLst/>
          </a:prstGeom>
        </p:spPr>
      </p:pic>
    </p:spTree>
    <p:extLst>
      <p:ext uri="{BB962C8B-B14F-4D97-AF65-F5344CB8AC3E}">
        <p14:creationId xmlns:p14="http://schemas.microsoft.com/office/powerpoint/2010/main" val="37520896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71A1D-F352-4502-92E6-1404817BED65}"/>
              </a:ext>
            </a:extLst>
          </p:cNvPr>
          <p:cNvSpPr>
            <a:spLocks noGrp="1"/>
          </p:cNvSpPr>
          <p:nvPr>
            <p:ph type="title"/>
          </p:nvPr>
        </p:nvSpPr>
        <p:spPr/>
        <p:txBody>
          <a:bodyPr/>
          <a:lstStyle/>
          <a:p>
            <a:r>
              <a:rPr lang="en-IN" dirty="0"/>
              <a:t>Calling Overloaded Constructor</a:t>
            </a:r>
          </a:p>
        </p:txBody>
      </p:sp>
      <p:pic>
        <p:nvPicPr>
          <p:cNvPr id="8" name="Content Placeholder 7" descr="A text box shows the Calling Overloaded Constructor. For long description in Notes pane, press F6.">
            <a:extLst>
              <a:ext uri="{FF2B5EF4-FFF2-40B4-BE49-F238E27FC236}">
                <a16:creationId xmlns:a16="http://schemas.microsoft.com/office/drawing/2014/main" id="{5BBC3B49-6513-45A8-B251-A02B8B320D4A}"/>
              </a:ext>
            </a:extLst>
          </p:cNvPr>
          <p:cNvPicPr>
            <a:picLocks noGrp="1" noChangeAspect="1"/>
          </p:cNvPicPr>
          <p:nvPr>
            <p:ph sz="quarter" idx="13"/>
          </p:nvPr>
        </p:nvPicPr>
        <p:blipFill>
          <a:blip r:embed="rId3"/>
          <a:stretch>
            <a:fillRect/>
          </a:stretch>
        </p:blipFill>
        <p:spPr>
          <a:xfrm>
            <a:off x="787971" y="1676400"/>
            <a:ext cx="7571232" cy="4419600"/>
          </a:xfrm>
        </p:spPr>
      </p:pic>
    </p:spTree>
    <p:extLst>
      <p:ext uri="{BB962C8B-B14F-4D97-AF65-F5344CB8AC3E}">
        <p14:creationId xmlns:p14="http://schemas.microsoft.com/office/powerpoint/2010/main" val="1182311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7D3E-CDB6-43F8-8B9E-14F27EAC66C2}"/>
              </a:ext>
            </a:extLst>
          </p:cNvPr>
          <p:cNvSpPr>
            <a:spLocks noGrp="1"/>
          </p:cNvSpPr>
          <p:nvPr>
            <p:ph type="title"/>
          </p:nvPr>
        </p:nvSpPr>
        <p:spPr/>
        <p:txBody>
          <a:bodyPr/>
          <a:lstStyle/>
          <a:p>
            <a:r>
              <a:rPr lang="en-IN" dirty="0"/>
              <a:t>Classes </a:t>
            </a:r>
            <a:r>
              <a:rPr lang="en-IN" sz="2000" b="0" dirty="0"/>
              <a:t>(1 of 2)</a:t>
            </a:r>
            <a:endParaRPr lang="en-IN" b="0" dirty="0"/>
          </a:p>
        </p:txBody>
      </p:sp>
      <p:sp>
        <p:nvSpPr>
          <p:cNvPr id="3" name="Content Placeholder 2">
            <a:extLst>
              <a:ext uri="{FF2B5EF4-FFF2-40B4-BE49-F238E27FC236}">
                <a16:creationId xmlns:a16="http://schemas.microsoft.com/office/drawing/2014/main" id="{40C53B07-A488-4A41-A7BB-BAA7C0F83685}"/>
              </a:ext>
            </a:extLst>
          </p:cNvPr>
          <p:cNvSpPr>
            <a:spLocks noGrp="1"/>
          </p:cNvSpPr>
          <p:nvPr>
            <p:ph sz="quarter" idx="13"/>
          </p:nvPr>
        </p:nvSpPr>
        <p:spPr/>
        <p:txBody>
          <a:bodyPr/>
          <a:lstStyle/>
          <a:p>
            <a:pPr marL="432" indent="0">
              <a:buNone/>
            </a:pPr>
            <a:r>
              <a:rPr lang="en-IN" b="1" dirty="0"/>
              <a:t>Classes</a:t>
            </a:r>
            <a:r>
              <a:rPr lang="en-IN" dirty="0"/>
              <a:t> are constructs that define objects of the same type. A Java class uses variables to define data fields and methods to define behaviors. Additionally, a class provides a special type of methods, known as constructors, which are invoked to construct objects from the class.</a:t>
            </a:r>
          </a:p>
        </p:txBody>
      </p:sp>
    </p:spTree>
    <p:extLst>
      <p:ext uri="{BB962C8B-B14F-4D97-AF65-F5344CB8AC3E}">
        <p14:creationId xmlns:p14="http://schemas.microsoft.com/office/powerpoint/2010/main" val="3144786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7D3E-CDB6-43F8-8B9E-14F27EAC66C2}"/>
              </a:ext>
            </a:extLst>
          </p:cNvPr>
          <p:cNvSpPr>
            <a:spLocks noGrp="1"/>
          </p:cNvSpPr>
          <p:nvPr>
            <p:ph type="title"/>
          </p:nvPr>
        </p:nvSpPr>
        <p:spPr/>
        <p:txBody>
          <a:bodyPr/>
          <a:lstStyle/>
          <a:p>
            <a:r>
              <a:rPr lang="en-IN" dirty="0"/>
              <a:t>Classes </a:t>
            </a:r>
            <a:r>
              <a:rPr lang="en-IN" sz="2000" b="0" dirty="0"/>
              <a:t>(2 of 2)</a:t>
            </a:r>
            <a:endParaRPr lang="en-IN" b="0" dirty="0"/>
          </a:p>
        </p:txBody>
      </p:sp>
      <p:pic>
        <p:nvPicPr>
          <p:cNvPr id="6" name="Content Placeholder 5" descr="A text box shows the Classes. The computer code consists 18 lines. For long description in Notes pane, press F6.">
            <a:extLst>
              <a:ext uri="{FF2B5EF4-FFF2-40B4-BE49-F238E27FC236}">
                <a16:creationId xmlns:a16="http://schemas.microsoft.com/office/drawing/2014/main" id="{67F87AA7-E49A-47FE-B902-529C83EDB1D1}"/>
              </a:ext>
            </a:extLst>
          </p:cNvPr>
          <p:cNvPicPr>
            <a:picLocks noGrp="1" noChangeAspect="1"/>
          </p:cNvPicPr>
          <p:nvPr>
            <p:ph sz="quarter" idx="13"/>
          </p:nvPr>
        </p:nvPicPr>
        <p:blipFill>
          <a:blip r:embed="rId3"/>
          <a:stretch>
            <a:fillRect/>
          </a:stretch>
        </p:blipFill>
        <p:spPr>
          <a:xfrm>
            <a:off x="952544" y="1539649"/>
            <a:ext cx="7242086" cy="4664075"/>
          </a:xfrm>
          <a:prstGeom prst="rect">
            <a:avLst/>
          </a:prstGeom>
        </p:spPr>
      </p:pic>
    </p:spTree>
    <p:extLst>
      <p:ext uri="{BB962C8B-B14F-4D97-AF65-F5344CB8AC3E}">
        <p14:creationId xmlns:p14="http://schemas.microsoft.com/office/powerpoint/2010/main" val="370809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54B1-C989-4C03-B88F-30F4D9C4B1C2}"/>
              </a:ext>
            </a:extLst>
          </p:cNvPr>
          <p:cNvSpPr>
            <a:spLocks noGrp="1"/>
          </p:cNvSpPr>
          <p:nvPr>
            <p:ph type="title"/>
          </p:nvPr>
        </p:nvSpPr>
        <p:spPr/>
        <p:txBody>
          <a:bodyPr/>
          <a:lstStyle/>
          <a:p>
            <a:r>
              <a:rPr lang="en-IN" dirty="0"/>
              <a:t>U</a:t>
            </a:r>
            <a:r>
              <a:rPr lang="en-IN" sz="100" dirty="0"/>
              <a:t> </a:t>
            </a:r>
            <a:r>
              <a:rPr lang="en-IN" dirty="0"/>
              <a:t>M</a:t>
            </a:r>
            <a:r>
              <a:rPr lang="en-IN" sz="100" dirty="0"/>
              <a:t> </a:t>
            </a:r>
            <a:r>
              <a:rPr lang="en-IN" dirty="0"/>
              <a:t>L Class Diagram</a:t>
            </a:r>
          </a:p>
        </p:txBody>
      </p:sp>
      <p:pic>
        <p:nvPicPr>
          <p:cNvPr id="6" name="Content Placeholder 5" descr="The top box shows the UML Class Diagram. For long description in Notes pane, press F6.">
            <a:extLst>
              <a:ext uri="{FF2B5EF4-FFF2-40B4-BE49-F238E27FC236}">
                <a16:creationId xmlns:a16="http://schemas.microsoft.com/office/drawing/2014/main" id="{5BB6FC4F-853F-4F9D-BF2D-5BAB6B789837}"/>
              </a:ext>
            </a:extLst>
          </p:cNvPr>
          <p:cNvPicPr>
            <a:picLocks noGrp="1" noChangeAspect="1"/>
          </p:cNvPicPr>
          <p:nvPr>
            <p:ph sz="quarter" idx="13"/>
          </p:nvPr>
        </p:nvPicPr>
        <p:blipFill>
          <a:blip r:embed="rId3"/>
          <a:stretch>
            <a:fillRect/>
          </a:stretch>
        </p:blipFill>
        <p:spPr>
          <a:xfrm>
            <a:off x="457200" y="1810901"/>
            <a:ext cx="8232775" cy="3677634"/>
          </a:xfrm>
          <a:prstGeom prst="rect">
            <a:avLst/>
          </a:prstGeom>
        </p:spPr>
      </p:pic>
    </p:spTree>
    <p:extLst>
      <p:ext uri="{BB962C8B-B14F-4D97-AF65-F5344CB8AC3E}">
        <p14:creationId xmlns:p14="http://schemas.microsoft.com/office/powerpoint/2010/main" val="986569482"/>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1" ma:contentTypeDescription="Create a new document." ma:contentTypeScope="" ma:versionID="d64c759ff087fb2f361248d72b503ae0">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7322cfddf5e3a731f65b591fdc9947f5"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96A80D-03F9-44F2-87C5-64180314DBB5}"/>
</file>

<file path=customXml/itemProps2.xml><?xml version="1.0" encoding="utf-8"?>
<ds:datastoreItem xmlns:ds="http://schemas.openxmlformats.org/officeDocument/2006/customXml" ds:itemID="{5810C4ED-AA09-4DA9-906C-AAC823DF139F}"/>
</file>

<file path=customXml/itemProps3.xml><?xml version="1.0" encoding="utf-8"?>
<ds:datastoreItem xmlns:ds="http://schemas.openxmlformats.org/officeDocument/2006/customXml" ds:itemID="{2AC02FD5-1643-4015-A033-390BB2174889}"/>
</file>

<file path=docProps/app.xml><?xml version="1.0" encoding="utf-8"?>
<Properties xmlns="http://schemas.openxmlformats.org/officeDocument/2006/extended-properties" xmlns:vt="http://schemas.openxmlformats.org/officeDocument/2006/docPropsVTypes">
  <TotalTime>146656</TotalTime>
  <Words>6880</Words>
  <Application>Microsoft Office PowerPoint</Application>
  <PresentationFormat>On-screen Show (4:3)</PresentationFormat>
  <Paragraphs>350</Paragraphs>
  <Slides>64</Slides>
  <Notes>43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64</vt:i4>
      </vt:variant>
    </vt:vector>
  </HeadingPairs>
  <TitlesOfParts>
    <vt:vector size="72" baseType="lpstr">
      <vt:lpstr>Arial</vt:lpstr>
      <vt:lpstr>Verdana</vt:lpstr>
      <vt:lpstr>Calibri</vt:lpstr>
      <vt:lpstr>Times New Roman</vt:lpstr>
      <vt:lpstr>Courier New</vt:lpstr>
      <vt:lpstr>Noto Sans Symbols</vt:lpstr>
      <vt:lpstr>USHE</vt:lpstr>
      <vt:lpstr>USHE_slide options</vt:lpstr>
      <vt:lpstr>Introduction to Java Programming and Data Structures</vt:lpstr>
      <vt:lpstr>Motivations</vt:lpstr>
      <vt:lpstr>Objectives (1 of 2)</vt:lpstr>
      <vt:lpstr>Objectives (2 of 2)</vt:lpstr>
      <vt:lpstr>O O Programming Concepts</vt:lpstr>
      <vt:lpstr>Objects</vt:lpstr>
      <vt:lpstr>Classes (1 of 2)</vt:lpstr>
      <vt:lpstr>Classes (2 of 2)</vt:lpstr>
      <vt:lpstr>U M L Class Diagram</vt:lpstr>
      <vt:lpstr>Example: Defining Classes and Creating Objects (1 of 2)</vt:lpstr>
      <vt:lpstr>Example: Defining Classes and Creating Objects (2 of 2)</vt:lpstr>
      <vt:lpstr>Constructors (1 of 2)</vt:lpstr>
      <vt:lpstr>Constructors (2 of 2)</vt:lpstr>
      <vt:lpstr>Creating Objects Using Constructors</vt:lpstr>
      <vt:lpstr>Default Constructor</vt:lpstr>
      <vt:lpstr>Declaring Object Reference Variables</vt:lpstr>
      <vt:lpstr>Declaring/Creating Objects in a Single Step</vt:lpstr>
      <vt:lpstr>Accessing Object’s Members</vt:lpstr>
      <vt:lpstr>Trace Code (1 of 7)</vt:lpstr>
      <vt:lpstr>Trace Code (2 of 7)</vt:lpstr>
      <vt:lpstr>Trace Code (3 of 7)</vt:lpstr>
      <vt:lpstr>Trace Code (4 of 7)</vt:lpstr>
      <vt:lpstr>Trace Code (5 of 7)</vt:lpstr>
      <vt:lpstr>Trace Code (6 of 7)</vt:lpstr>
      <vt:lpstr>Trace Code (7 of 7)</vt:lpstr>
      <vt:lpstr>Caution</vt:lpstr>
      <vt:lpstr>Reference Data Fields</vt:lpstr>
      <vt:lpstr>The Null Value</vt:lpstr>
      <vt:lpstr>Default Value for a Data Field</vt:lpstr>
      <vt:lpstr>Example (1 of 3)</vt:lpstr>
      <vt:lpstr>Differences between Variables of Primitive Data Types and Object Types</vt:lpstr>
      <vt:lpstr>Copying Variables of Primitive Data Types and Object Types</vt:lpstr>
      <vt:lpstr>Garbage Collection (1 of 2)</vt:lpstr>
      <vt:lpstr>Garbage Collection (2 of 2)</vt:lpstr>
      <vt:lpstr>The Date Class</vt:lpstr>
      <vt:lpstr>The Date Class Example</vt:lpstr>
      <vt:lpstr>The Random Class</vt:lpstr>
      <vt:lpstr>The Random Class Example</vt:lpstr>
      <vt:lpstr>The Point2D Class</vt:lpstr>
      <vt:lpstr>Instance Variables, and Methods</vt:lpstr>
      <vt:lpstr>Static Variables, Constants, and Methods (1 of 3)</vt:lpstr>
      <vt:lpstr>Static Variables, Constants, and Methods (2 of 3)</vt:lpstr>
      <vt:lpstr>Static Variables, Constants, and Methods (3 of 3)</vt:lpstr>
      <vt:lpstr>Example of Using Instance and Class Variables and Method</vt:lpstr>
      <vt:lpstr>Visibility Modifiers and Accessor/Mutator Methods (1 of 3)</vt:lpstr>
      <vt:lpstr>Visibility Modifiers and Accessor/Mutator Methods (2 of 3)</vt:lpstr>
      <vt:lpstr>Visibility Modifiers and Accessor/Mutator Methods (3 of 3)</vt:lpstr>
      <vt:lpstr>Note</vt:lpstr>
      <vt:lpstr>Why Data Fields Should Be Private?</vt:lpstr>
      <vt:lpstr>Example of Data Field Encapsulation</vt:lpstr>
      <vt:lpstr>Passing Objects to Methods (1 of 2)</vt:lpstr>
      <vt:lpstr>Passing Objects to Methods (2 of 2)</vt:lpstr>
      <vt:lpstr>Array of Objects (1 of 3)</vt:lpstr>
      <vt:lpstr>Array of Objects (2 of 3)</vt:lpstr>
      <vt:lpstr>Array of Objects (3 of 3)</vt:lpstr>
      <vt:lpstr>Immutable Objects and Classes</vt:lpstr>
      <vt:lpstr>Example (2 of 3)</vt:lpstr>
      <vt:lpstr>Example (3 of 3)</vt:lpstr>
      <vt:lpstr>What Class is Immutable?</vt:lpstr>
      <vt:lpstr>Scope of Variables</vt:lpstr>
      <vt:lpstr>The This Keyword</vt:lpstr>
      <vt:lpstr>Reference the Hidden Data Fields</vt:lpstr>
      <vt:lpstr>Calling Overloaded Constructor</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Twelfth Edition, Chapter 9, Objects and Classes</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dc:description>
  <cp:lastModifiedBy>AnnMarie Short</cp:lastModifiedBy>
  <cp:revision>882</cp:revision>
  <dcterms:modified xsi:type="dcterms:W3CDTF">2021-03-23T16:07:49Z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ies>
</file>