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wmf" ContentType="image/x-wmf"/>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0"/>
  </p:notesMasterIdLst>
  <p:handoutMasterIdLst>
    <p:handoutMasterId r:id="rId61"/>
  </p:handoutMasterIdLst>
  <p:sldIdLst>
    <p:sldId id="330"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63"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298" r:id="rId59"/>
  </p:sldIdLst>
  <p:sldSz cx="9144000" cy="6858000" type="screen4x3"/>
  <p:notesSz cx="6858000" cy="9144000"/>
  <p:embeddedFontLst>
    <p:embeddedFont>
      <p:font typeface="Noto Sans Symbols" panose="020B0604020202020204" charset="0"/>
      <p:regular r:id="rId62"/>
    </p:embeddedFont>
    <p:embeddedFont>
      <p:font typeface="Verdana" panose="020B060403050404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5220" autoAdjust="0"/>
  </p:normalViewPr>
  <p:slideViewPr>
    <p:cSldViewPr snapToGrid="0" snapToObjects="1">
      <p:cViewPr varScale="1">
        <p:scale>
          <a:sx n="78" d="100"/>
          <a:sy n="78" d="100"/>
        </p:scale>
        <p:origin x="1598" y="67"/>
      </p:cViewPr>
      <p:guideLst>
        <p:guide orient="horz" pos="4042"/>
        <p:guide pos="295"/>
        <p:guide orient="horz" pos="4178"/>
        <p:guide orient="horz" pos="119"/>
        <p:guide orient="horz" pos="709"/>
        <p:guide orient="horz" pos="1071"/>
        <p:guide pos="635"/>
      </p:guideLst>
    </p:cSldViewPr>
  </p:slideViewPr>
  <p:outlineViewPr>
    <p:cViewPr>
      <p:scale>
        <a:sx n="33" d="100"/>
        <a:sy n="33" d="100"/>
      </p:scale>
      <p:origin x="0" y="-2961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2.fntdata"/><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5.fntdata"/><Relationship Id="rId74"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3.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TestStackOfInteger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StackOfInteger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veexample.pearsoncmg.com/html/LargeFactorial.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veexample.pearsoncmg.com/html/PalindromeIgnoreNonAlphanumeric.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veexample.pearsoncmg.com/html/Loa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liveexample.pearsoncmg.com/html/TestLoanClas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veexample.pearsoncmg.com/html/BMI.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liveexample.pearsoncmg.com/html/UseBMIClass.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veexample.pearsoncmg.com/html/Course.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liveexample.pearsoncmg.com/html/TestCours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elements colon int left bracket right bracket. An array to store integers in the stack.</a:t>
            </a:r>
          </a:p>
          <a:p>
            <a:r>
              <a:rPr lang="en-US" dirty="0"/>
              <a:t>Row 2. size colon int. The number of integers in the stack.</a:t>
            </a:r>
          </a:p>
          <a:p>
            <a:r>
              <a:rPr lang="en-US" dirty="0"/>
              <a:t>Row 3. +</a:t>
            </a:r>
            <a:r>
              <a:rPr lang="en-US" dirty="0" err="1"/>
              <a:t>StackOfIntegers</a:t>
            </a:r>
            <a:r>
              <a:rPr lang="en-US" dirty="0"/>
              <a:t> left parenthesis right parenthesis. Constructs an empty stack with a default capacity of 16.</a:t>
            </a:r>
          </a:p>
          <a:p>
            <a:r>
              <a:rPr lang="en-US" dirty="0"/>
              <a:t>Row 4. +</a:t>
            </a:r>
            <a:r>
              <a:rPr lang="en-US" dirty="0" err="1"/>
              <a:t>StackOflntegers</a:t>
            </a:r>
            <a:r>
              <a:rPr lang="en-US" dirty="0"/>
              <a:t> left parenthesis capacity colon int right parenthesis. Constructs an empty stack with a specified capacity.</a:t>
            </a:r>
          </a:p>
          <a:p>
            <a:r>
              <a:rPr lang="en-US" dirty="0"/>
              <a:t>Row 5. +empty left parenthesis right parenthesis colon Boolean. Returns true if the stack is empty.</a:t>
            </a:r>
          </a:p>
          <a:p>
            <a:r>
              <a:rPr lang="en-US" dirty="0"/>
              <a:t>Row 6. +peek left parenthesis right parenthesis colon int. Returns the integer at the top of the stack without removing it from the stack.</a:t>
            </a:r>
          </a:p>
          <a:p>
            <a:r>
              <a:rPr lang="en-US" dirty="0"/>
              <a:t>Row 7. +push left parenthesis value colon int right parenthesis colon int. Stores an integer into the top of the stack.</a:t>
            </a:r>
          </a:p>
          <a:p>
            <a:r>
              <a:rPr lang="en-US" dirty="0"/>
              <a:t>Row 8. +pop left parenthesis right parenthesis colon int. Removes the integer at the top of the stack and returns it.</a:t>
            </a:r>
          </a:p>
          <a:p>
            <a:r>
              <a:rPr lang="en-US" dirty="0"/>
              <a:t>Row 9. +</a:t>
            </a:r>
            <a:r>
              <a:rPr lang="en-US" dirty="0" err="1"/>
              <a:t>getSize</a:t>
            </a:r>
            <a:r>
              <a:rPr lang="en-US" dirty="0"/>
              <a:t> left parenthesis right parenthesis colon int. Returns the number of elements in the stack.</a:t>
            </a:r>
          </a:p>
          <a:p>
            <a:endParaRPr lang="en-US" dirty="0"/>
          </a:p>
          <a:p>
            <a:r>
              <a:rPr lang="en-US" dirty="0" err="1"/>
              <a:t>TestStackOfIntegers</a:t>
            </a:r>
            <a:r>
              <a:rPr lang="en-US" dirty="0"/>
              <a:t>: </a:t>
            </a:r>
            <a:r>
              <a:rPr lang="en-IN" dirty="0">
                <a:hlinkClick r:id="rId3"/>
              </a:rPr>
              <a:t>https://liveexample.pearsoncmg.com/html/TestStackOfIntegers.html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0145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elements array for size minus 1 is labeled, top and last box is labeled, bottom. The boxes from the box labeled, top to box labeled, bottom are labeled, size. The whole vertical column is labeled, capacity.</a:t>
            </a:r>
          </a:p>
          <a:p>
            <a:endParaRPr lang="en-US" dirty="0"/>
          </a:p>
          <a:p>
            <a:r>
              <a:rPr lang="en-US" dirty="0" err="1"/>
              <a:t>StackOfIntegers</a:t>
            </a:r>
            <a:r>
              <a:rPr lang="en-US" dirty="0"/>
              <a:t>: </a:t>
            </a:r>
            <a:r>
              <a:rPr lang="en-IN" dirty="0">
                <a:hlinkClick r:id="rId3"/>
              </a:rPr>
              <a:t>https://liveexample.pearsoncmg.com/html/StackOfIntegers.html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60889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is divided into 2 boxes. The left box shows the java period </a:t>
            </a:r>
            <a:r>
              <a:rPr lang="en-IN" dirty="0" err="1"/>
              <a:t>lang</a:t>
            </a:r>
            <a:r>
              <a:rPr lang="en-IN" dirty="0"/>
              <a:t> period Integer. The computer code has of  14 lines. </a:t>
            </a:r>
          </a:p>
          <a:p>
            <a:r>
              <a:rPr lang="en-IN" dirty="0"/>
              <a:t>Line1, minus value colon </a:t>
            </a:r>
            <a:r>
              <a:rPr lang="en-IN" dirty="0" err="1"/>
              <a:t>int</a:t>
            </a:r>
            <a:endParaRPr lang="en-IN" dirty="0"/>
          </a:p>
          <a:p>
            <a:r>
              <a:rPr lang="en-IN" dirty="0"/>
              <a:t>Line 2, plus MAX_VALUE colon </a:t>
            </a:r>
            <a:r>
              <a:rPr lang="en-IN" dirty="0" err="1"/>
              <a:t>int</a:t>
            </a:r>
            <a:endParaRPr lang="en-IN" dirty="0"/>
          </a:p>
          <a:p>
            <a:r>
              <a:rPr lang="en-IN" dirty="0"/>
              <a:t>Line 3, plus MIN_VALUE colon </a:t>
            </a:r>
            <a:r>
              <a:rPr lang="en-IN" dirty="0" err="1"/>
              <a:t>int</a:t>
            </a:r>
            <a:endParaRPr lang="en-IN" dirty="0"/>
          </a:p>
          <a:p>
            <a:r>
              <a:rPr lang="en-IN" dirty="0"/>
              <a:t>Line 4, plus Integer open parenthesis value colon </a:t>
            </a:r>
            <a:r>
              <a:rPr lang="en-IN" dirty="0" err="1"/>
              <a:t>int</a:t>
            </a:r>
            <a:r>
              <a:rPr lang="en-IN" dirty="0"/>
              <a:t> close parenthesis</a:t>
            </a:r>
          </a:p>
          <a:p>
            <a:r>
              <a:rPr lang="en-IN" dirty="0"/>
              <a:t>Line 5, plus Integer open </a:t>
            </a:r>
            <a:r>
              <a:rPr lang="en-IN" dirty="0" err="1"/>
              <a:t>parenthesiss</a:t>
            </a:r>
            <a:r>
              <a:rPr lang="en-IN" dirty="0"/>
              <a:t> colon String close parenthesis</a:t>
            </a:r>
          </a:p>
          <a:p>
            <a:r>
              <a:rPr lang="en-IN" dirty="0"/>
              <a:t>Line 6, plus byte Value open parenthesis close parenthesis colon byte</a:t>
            </a:r>
          </a:p>
          <a:p>
            <a:r>
              <a:rPr lang="en-IN" dirty="0"/>
              <a:t>Line 7, plus short Value open parenthesis close parenthesis colon short</a:t>
            </a:r>
          </a:p>
          <a:p>
            <a:r>
              <a:rPr lang="en-IN" dirty="0"/>
              <a:t>Line 8, plus </a:t>
            </a:r>
            <a:r>
              <a:rPr lang="en-IN" dirty="0" err="1"/>
              <a:t>intValue</a:t>
            </a:r>
            <a:r>
              <a:rPr lang="en-IN" dirty="0"/>
              <a:t> open parenthesis close parenthesis colon </a:t>
            </a:r>
            <a:r>
              <a:rPr lang="en-IN" dirty="0" err="1"/>
              <a:t>int</a:t>
            </a:r>
            <a:endParaRPr lang="en-IN" dirty="0"/>
          </a:p>
          <a:p>
            <a:r>
              <a:rPr lang="en-IN" dirty="0"/>
              <a:t>Line 9, plus </a:t>
            </a:r>
            <a:r>
              <a:rPr lang="en-IN" dirty="0" err="1"/>
              <a:t>longValue</a:t>
            </a:r>
            <a:r>
              <a:rPr lang="en-IN" dirty="0"/>
              <a:t> open parenthesis close parenthesis colon long</a:t>
            </a:r>
          </a:p>
          <a:p>
            <a:r>
              <a:rPr lang="en-IN" dirty="0"/>
              <a:t>Line 10, plus float Value open parenthesis close parenthesis colon float</a:t>
            </a:r>
          </a:p>
          <a:p>
            <a:r>
              <a:rPr lang="en-IN" dirty="0"/>
              <a:t>Line 11, plus double Value open parenthesis close parenthesis colon double</a:t>
            </a:r>
          </a:p>
          <a:p>
            <a:r>
              <a:rPr lang="en-IN" dirty="0"/>
              <a:t>Line 12, plus compare To open parenthesis colon Integer close parenthesis colon </a:t>
            </a:r>
            <a:r>
              <a:rPr lang="en-IN" dirty="0" err="1"/>
              <a:t>int</a:t>
            </a:r>
            <a:r>
              <a:rPr lang="en-IN" dirty="0"/>
              <a:t> </a:t>
            </a:r>
          </a:p>
          <a:p>
            <a:r>
              <a:rPr lang="en-IN" dirty="0"/>
              <a:t>Line 13, plus to String open parenthesis close parenthesis colon String</a:t>
            </a:r>
          </a:p>
          <a:p>
            <a:r>
              <a:rPr lang="en-IN" dirty="0"/>
              <a:t>Line 14, plus value Of open parenthesis colon String close parenthesis colon Integer</a:t>
            </a:r>
          </a:p>
          <a:p>
            <a:r>
              <a:rPr lang="en-IN" dirty="0"/>
              <a:t>Line 15, plus value Of open parenthesis colon String, radix colon </a:t>
            </a:r>
            <a:r>
              <a:rPr lang="en-IN" dirty="0" err="1"/>
              <a:t>int</a:t>
            </a:r>
            <a:r>
              <a:rPr lang="en-IN" dirty="0"/>
              <a:t> close parenthesis colon Integer</a:t>
            </a:r>
          </a:p>
          <a:p>
            <a:r>
              <a:rPr lang="en-IN" dirty="0"/>
              <a:t>Line 16, plus </a:t>
            </a:r>
            <a:r>
              <a:rPr lang="en-IN" dirty="0" err="1"/>
              <a:t>parseInt</a:t>
            </a:r>
            <a:r>
              <a:rPr lang="en-IN" dirty="0"/>
              <a:t> open parenthesis colon String close parenthesis colon </a:t>
            </a:r>
            <a:r>
              <a:rPr lang="en-IN" dirty="0" err="1"/>
              <a:t>int</a:t>
            </a:r>
            <a:endParaRPr lang="en-IN" dirty="0"/>
          </a:p>
          <a:p>
            <a:r>
              <a:rPr lang="en-IN" dirty="0"/>
              <a:t>Line 17, plus </a:t>
            </a:r>
            <a:r>
              <a:rPr lang="en-IN" dirty="0" err="1"/>
              <a:t>parseInt</a:t>
            </a:r>
            <a:r>
              <a:rPr lang="en-IN" dirty="0"/>
              <a:t> open parenthesis colon String, radix colon </a:t>
            </a:r>
            <a:r>
              <a:rPr lang="en-IN" dirty="0" err="1"/>
              <a:t>int</a:t>
            </a:r>
            <a:r>
              <a:rPr lang="en-IN" dirty="0"/>
              <a:t> close parenthesis colon </a:t>
            </a:r>
            <a:r>
              <a:rPr lang="en-IN" dirty="0" err="1"/>
              <a:t>int</a:t>
            </a:r>
            <a:endParaRPr lang="en-IN" dirty="0"/>
          </a:p>
          <a:p>
            <a:endParaRPr lang="en-IN" dirty="0"/>
          </a:p>
          <a:p>
            <a:r>
              <a:rPr lang="en-IN" dirty="0"/>
              <a:t>The Right box shows java period </a:t>
            </a:r>
            <a:r>
              <a:rPr lang="en-IN" dirty="0" err="1"/>
              <a:t>lang</a:t>
            </a:r>
            <a:r>
              <a:rPr lang="en-IN" dirty="0"/>
              <a:t> period Double. </a:t>
            </a:r>
          </a:p>
          <a:p>
            <a:r>
              <a:rPr lang="en-IN" dirty="0"/>
              <a:t>The computer code has of  17 lines. </a:t>
            </a:r>
          </a:p>
          <a:p>
            <a:r>
              <a:rPr lang="en-IN" dirty="0"/>
              <a:t>Line1, minus value colon double</a:t>
            </a:r>
          </a:p>
          <a:p>
            <a:r>
              <a:rPr lang="en-IN" dirty="0"/>
              <a:t>Line 2, plus MAX_VALUE colon double</a:t>
            </a:r>
          </a:p>
          <a:p>
            <a:r>
              <a:rPr lang="en-IN" dirty="0"/>
              <a:t>Line 3, plus MIN_VALUE colon double</a:t>
            </a:r>
          </a:p>
          <a:p>
            <a:r>
              <a:rPr lang="en-IN" dirty="0"/>
              <a:t>Line 4, plus Double open parenthesis value colon double close parenthesis</a:t>
            </a:r>
          </a:p>
          <a:p>
            <a:r>
              <a:rPr lang="en-IN" dirty="0"/>
              <a:t>Line 5, plus Double open parenthesis colon String close parenthesis</a:t>
            </a:r>
          </a:p>
          <a:p>
            <a:r>
              <a:rPr lang="en-IN" dirty="0"/>
              <a:t>Line 6, plus byte Value open parenthesis close parenthesis colon byte</a:t>
            </a:r>
          </a:p>
          <a:p>
            <a:r>
              <a:rPr lang="en-IN" dirty="0"/>
              <a:t>Line 7, plus short Value open parenthesis close parenthesis colon short</a:t>
            </a:r>
          </a:p>
          <a:p>
            <a:r>
              <a:rPr lang="en-IN" dirty="0"/>
              <a:t>Line 8, plus </a:t>
            </a:r>
            <a:r>
              <a:rPr lang="en-IN" dirty="0" err="1"/>
              <a:t>intValue</a:t>
            </a:r>
            <a:r>
              <a:rPr lang="en-IN" dirty="0"/>
              <a:t> open parenthesis close parenthesis colon </a:t>
            </a:r>
            <a:r>
              <a:rPr lang="en-IN" dirty="0" err="1"/>
              <a:t>int</a:t>
            </a:r>
            <a:endParaRPr lang="en-IN" dirty="0"/>
          </a:p>
          <a:p>
            <a:r>
              <a:rPr lang="en-IN" dirty="0"/>
              <a:t>Line 9, plus </a:t>
            </a:r>
            <a:r>
              <a:rPr lang="en-IN" dirty="0" err="1"/>
              <a:t>longValue</a:t>
            </a:r>
            <a:r>
              <a:rPr lang="en-IN" dirty="0"/>
              <a:t> open parenthesis close parenthesis colon long</a:t>
            </a:r>
          </a:p>
          <a:p>
            <a:r>
              <a:rPr lang="en-IN" dirty="0"/>
              <a:t>Line 10, plus float Value open parenthesis close parenthesis colon float</a:t>
            </a:r>
          </a:p>
          <a:p>
            <a:r>
              <a:rPr lang="en-IN" dirty="0"/>
              <a:t>Line 11, plus double Value open parenthesis close parenthesis colon double</a:t>
            </a:r>
          </a:p>
          <a:p>
            <a:r>
              <a:rPr lang="en-IN" dirty="0"/>
              <a:t>Line 12, plus compare To open parenthesis colon Double close parenthesis colon into </a:t>
            </a:r>
          </a:p>
          <a:p>
            <a:r>
              <a:rPr lang="en-IN" dirty="0"/>
              <a:t>Line 13, plus to String open parenthesis close parenthesis colon String</a:t>
            </a:r>
          </a:p>
          <a:p>
            <a:r>
              <a:rPr lang="en-IN" dirty="0"/>
              <a:t>Line 14, plus value Of open parenthesis colon String close parenthesis colon Double</a:t>
            </a:r>
          </a:p>
          <a:p>
            <a:r>
              <a:rPr lang="en-IN" dirty="0"/>
              <a:t>Line 15, plus value Of open parenthesis colon String, radix colon </a:t>
            </a:r>
            <a:r>
              <a:rPr lang="en-IN" dirty="0" err="1"/>
              <a:t>int</a:t>
            </a:r>
            <a:r>
              <a:rPr lang="en-IN" dirty="0"/>
              <a:t> close parenthesis colon Double</a:t>
            </a:r>
          </a:p>
          <a:p>
            <a:r>
              <a:rPr lang="en-IN" dirty="0"/>
              <a:t>Line 16, plus parse Double open parenthesis colon String close parenthesis colon double</a:t>
            </a:r>
          </a:p>
          <a:p>
            <a:r>
              <a:rPr lang="en-IN" dirty="0"/>
              <a:t>Line 17, plus parse Double open parenthesis colon String, radix colon </a:t>
            </a:r>
            <a:r>
              <a:rPr lang="en-IN" dirty="0" err="1"/>
              <a:t>int</a:t>
            </a:r>
            <a:r>
              <a:rPr lang="en-IN" dirty="0"/>
              <a:t> close parenthesis colon double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04915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left computer code shows the coding of Integer open bracket close bracket int Array equals to open braces new Integer open parenthesis 2 close parenthesis comma  new Integer open parenthesis 4 close parenthesis, new Integer open parenthesis3 close parenthesis close braces semicolon which is equivalent to right computer code that shows the Integer open bracket close bracket int Array equals to open braces 2, 4, 3 close braces semicolon are New JDK 1.5 boxing.</a:t>
            </a:r>
          </a:p>
          <a:p>
            <a:endParaRPr lang="en-IN" dirty="0"/>
          </a:p>
          <a:p>
            <a:r>
              <a:rPr lang="en-US" dirty="0" err="1"/>
              <a:t>System.out.prinln</a:t>
            </a:r>
            <a:r>
              <a:rPr lang="en-US" dirty="0"/>
              <a:t> left parenthesis </a:t>
            </a:r>
            <a:r>
              <a:rPr lang="en-US" dirty="0" err="1"/>
              <a:t>intArray</a:t>
            </a:r>
            <a:r>
              <a:rPr lang="en-US" dirty="0"/>
              <a:t> left bracket 0 right bracket + </a:t>
            </a:r>
            <a:r>
              <a:rPr lang="en-US" dirty="0" err="1"/>
              <a:t>intArray</a:t>
            </a:r>
            <a:r>
              <a:rPr lang="en-US" dirty="0"/>
              <a:t> left bracket 1 right bracket + </a:t>
            </a:r>
            <a:r>
              <a:rPr lang="en-US" dirty="0" err="1"/>
              <a:t>intArray</a:t>
            </a:r>
            <a:r>
              <a:rPr lang="en-US" dirty="0"/>
              <a:t> left bracket 2 right bracket. The arrays are together labeled, unboxing.</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98136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LargeFactorial</a:t>
            </a:r>
            <a:r>
              <a:rPr lang="en-IN" dirty="0"/>
              <a:t>: </a:t>
            </a:r>
            <a:r>
              <a:rPr lang="en-IN" dirty="0">
                <a:hlinkClick r:id="rId3"/>
              </a:rPr>
              <a:t>https://liveexample.pearsoncmg.com/html/LargeFactorial.html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3866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Line 1, String s equal to double quote Java double quote semicolon. Line 2, s equal to double quote HTML double quote semicolon. </a:t>
            </a:r>
          </a:p>
          <a:p>
            <a:r>
              <a:rPr lang="en-IN" dirty="0"/>
              <a:t>The left downward side computer code shows the Trace code. It has 3 lines. Line 1, After executing String s equal to double quote Java double quote semicolon. Line 2, shows the one box which is for s and it's represent an arrow which shows the another box which has 2 rows. Row 1, colon String. Row 2, String object for double quote Java double quote and this row shows the Contents cannot be changed. </a:t>
            </a:r>
          </a:p>
          <a:p>
            <a:r>
              <a:rPr lang="en-IN" dirty="0"/>
              <a:t>The left rightward side computer code shows the Trace code. It has 5 lines. Line 1, After executing s equal to double quote HTML double quote semicolon. Line 2, shows the one box which is for s and it's represent two arrows which shows the two boxes that is one box has 2 rows and another box also has 2 rows. So, the one box shows the 2 rows coding. Row 1, colon String. Row 2, String object for double quote Java double quote. Now, the another box also has two rows which shows the coding. Row 1, colon String. Row 2, String object for double quote HTML double quote.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1738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Line 1, String s equal to double quote Java double quote semicolon. Line 2, s equal to double quote HTML double quote semicolon. </a:t>
            </a:r>
          </a:p>
          <a:p>
            <a:r>
              <a:rPr lang="en-IN" dirty="0"/>
              <a:t>The left downward side computer code shows the Trace code. It has 3 lines. Line 1, After executing String s equal to double quote Java double quote semicolon. Line 2, shows the one box which is for s and it's represent an arrow which shows the another box which has 2 rows. Row 1, colon String. Row 2, String object for double quote Java double quote and this row shows the Contents cannot be changed. </a:t>
            </a:r>
          </a:p>
          <a:p>
            <a:r>
              <a:rPr lang="en-IN" dirty="0"/>
              <a:t>The left rightward side computer code shows the Trace code. It has 5 lines. Line 1, After executing s equal to double quote HTML double quote semicolon. Line 2, shows the one box which is for s and it's represent two arrows which shows the two boxes that is one box has 2 rows and another box also has 2 rows. So, the one box shows the 2 rows coding. Row 1, colon String. Row 2, String object for double quote Java double quote. Now, the another box also has two rows which shows the coding. Row 1, colon String. Row 2, String object for double quote HTML double quote."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098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err="1"/>
              <a:t>System.out.println</a:t>
            </a:r>
            <a:r>
              <a:rPr lang="en-US" dirty="0"/>
              <a:t> left parenthesis start double quotation marks s1 == s2 is end double quotation marks + left parenthesis s1 == s2 right parenthesis, right parenthesis semi colon</a:t>
            </a:r>
          </a:p>
          <a:p>
            <a:r>
              <a:rPr lang="en-US" dirty="0" err="1"/>
              <a:t>System.out.println</a:t>
            </a:r>
            <a:r>
              <a:rPr lang="en-US" dirty="0"/>
              <a:t> left parenthesis start double quotation marks s1 == s3 is end double quotation marks + left parenthesis s1 == s3 right parenthesis, right parenthesis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 and s3.</a:t>
            </a:r>
          </a:p>
          <a:p>
            <a:r>
              <a:rPr lang="en-US" dirty="0"/>
              <a:t>The text in the bottom box reads, a string object for start double quotation marks Welcome to Java end double quotation marks. The box is labeled, s2.</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60791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a:t>An illustration shows boxes each </a:t>
            </a:r>
            <a:r>
              <a:rPr lang="en-US" dirty="0" err="1"/>
              <a:t>labaled</a:t>
            </a:r>
            <a:r>
              <a:rPr lang="en-US" dirty="0"/>
              <a:t>, String. The text in the box reads, Interned string object for start double quotation marks Welcome to Java end double quotation marks. The box is labeled, s1.</a:t>
            </a:r>
          </a:p>
          <a:p>
            <a:r>
              <a:rPr lang="en-US" dirty="0"/>
              <a:t>The code for string s1 and the box are highlighted.</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438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a:t>
            </a:r>
          </a:p>
          <a:p>
            <a:r>
              <a:rPr lang="en-US" dirty="0"/>
              <a:t>The text in the bottom box reads, a string object for start double quotation marks Welcome to Java end double quotation marks. The box is labeled, s2.</a:t>
            </a:r>
          </a:p>
          <a:p>
            <a:r>
              <a:rPr lang="en-US" dirty="0"/>
              <a:t>The code and box for s2 are highlighted.</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721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to this box is a box with text, class contacts (Signatures of public methods and public constants). There is a two way arrow between this box and a box to the right. The text in the box on the right reads, clients use the class through the contact of the class.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1519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err="1"/>
              <a:t>System.out.println</a:t>
            </a:r>
            <a:r>
              <a:rPr lang="en-US" dirty="0"/>
              <a:t> left parenthesis start double quotation marks s1 == s2 is end double quotation marks + left parenthesis s1 == s2 right parenthesis, right parenthesis semi colon</a:t>
            </a:r>
          </a:p>
          <a:p>
            <a:r>
              <a:rPr lang="en-US" dirty="0" err="1"/>
              <a:t>System.out.println</a:t>
            </a:r>
            <a:r>
              <a:rPr lang="en-US" dirty="0"/>
              <a:t> left parenthesis start double quotation marks s1 == s3 is end double quotation marks + left parenthesis s1 == s3 right parenthesis, right parenthesis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 and s3.</a:t>
            </a:r>
          </a:p>
          <a:p>
            <a:r>
              <a:rPr lang="en-US" dirty="0"/>
              <a:t>The text in the bottom box reads, a string object for start double quotation marks Welcome to Java end double quotation marks. The box is labeled, s2.</a:t>
            </a:r>
          </a:p>
          <a:p>
            <a:r>
              <a:rPr lang="en-US" dirty="0"/>
              <a:t>The code and box for s3 are highlighted.</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6017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+replace left parenthesis </a:t>
            </a:r>
            <a:r>
              <a:rPr lang="en-US" dirty="0" err="1"/>
              <a:t>oldChar</a:t>
            </a:r>
            <a:r>
              <a:rPr lang="en-US" dirty="0"/>
              <a:t> colon char, </a:t>
            </a:r>
            <a:r>
              <a:rPr lang="en-US" dirty="0" err="1"/>
              <a:t>newChar</a:t>
            </a:r>
            <a:r>
              <a:rPr lang="en-US" dirty="0"/>
              <a:t> colon char right parenthesis colon String. Returns a new string that replaces all matching character in this string with the new character.</a:t>
            </a:r>
          </a:p>
          <a:p>
            <a:r>
              <a:rPr lang="en-US" dirty="0"/>
              <a:t>Row 2. +</a:t>
            </a:r>
            <a:r>
              <a:rPr lang="en-US" dirty="0" err="1"/>
              <a:t>replaceFirst</a:t>
            </a:r>
            <a:r>
              <a:rPr lang="en-US" dirty="0"/>
              <a:t> left parenthesis </a:t>
            </a:r>
            <a:r>
              <a:rPr lang="en-US" dirty="0" err="1"/>
              <a:t>oldString</a:t>
            </a:r>
            <a:r>
              <a:rPr lang="en-US" dirty="0"/>
              <a:t> colon String, </a:t>
            </a:r>
            <a:r>
              <a:rPr lang="en-US" dirty="0" err="1"/>
              <a:t>newString</a:t>
            </a:r>
            <a:r>
              <a:rPr lang="en-US" dirty="0"/>
              <a:t> colon String right parenthesis colon String. Returns a new string that replaces the first matching substring in this string with the new substring.</a:t>
            </a:r>
          </a:p>
          <a:p>
            <a:r>
              <a:rPr lang="en-US" dirty="0"/>
              <a:t>Row 3. +</a:t>
            </a:r>
            <a:r>
              <a:rPr lang="en-US" dirty="0" err="1"/>
              <a:t>replaceAll</a:t>
            </a:r>
            <a:r>
              <a:rPr lang="en-US" dirty="0"/>
              <a:t> left parenthesis </a:t>
            </a:r>
            <a:r>
              <a:rPr lang="en-US" dirty="0" err="1"/>
              <a:t>oldString</a:t>
            </a:r>
            <a:r>
              <a:rPr lang="en-US" dirty="0"/>
              <a:t> colon String, </a:t>
            </a:r>
            <a:r>
              <a:rPr lang="en-US" dirty="0" err="1"/>
              <a:t>newString</a:t>
            </a:r>
            <a:r>
              <a:rPr lang="en-US" dirty="0"/>
              <a:t> colon String right parenthesis colon String. Returns a new string that replace all matching substrings in this string with the new substring.</a:t>
            </a:r>
          </a:p>
          <a:p>
            <a:r>
              <a:rPr lang="en-US" dirty="0"/>
              <a:t>Row 4. +split left parenthesis delimiter colon String right parenthesis colon String left bracket right bracket. Returns an array of strings consisting of the substrings split by the delimiter.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23088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+StringBuilder left parenthesis right parenthesis. Constructs an empty string builder with capacity 16.</a:t>
            </a:r>
          </a:p>
          <a:p>
            <a:r>
              <a:rPr lang="en-US" dirty="0"/>
              <a:t>Row 2. +StringBuilder left parenthesis capacity colon int right parenthesis. Constructs a string builder with the specified capacity.</a:t>
            </a:r>
          </a:p>
          <a:p>
            <a:r>
              <a:rPr lang="en-US" dirty="0"/>
              <a:t>Row 3. +StringBuilder left parenthesis S colon String right parenthesis. </a:t>
            </a:r>
            <a:r>
              <a:rPr lang="en-US" dirty="0" err="1"/>
              <a:t>Construcyts</a:t>
            </a:r>
            <a:r>
              <a:rPr lang="en-US" dirty="0"/>
              <a:t> a string builder with the specified string.</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9414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+append left parenthesis data colon char left bracket right bracket right parenthesis colon StringBuilder. Appends a char array into this string builder.</a:t>
            </a:r>
          </a:p>
          <a:p>
            <a:r>
              <a:rPr lang="en-US" dirty="0"/>
              <a:t>Row 2. +append left parenthesis data colon char left bracket right bracket, offset colon int, </a:t>
            </a:r>
            <a:r>
              <a:rPr lang="en-US" dirty="0" err="1"/>
              <a:t>len</a:t>
            </a:r>
            <a:r>
              <a:rPr lang="en-US" dirty="0"/>
              <a:t> colon int right parenthesis colon StringBuilder. Appends a subarray in data into this string builder.</a:t>
            </a:r>
          </a:p>
          <a:p>
            <a:r>
              <a:rPr lang="en-US" dirty="0"/>
              <a:t>Row 3. +append left parenthesis v colon </a:t>
            </a:r>
            <a:r>
              <a:rPr lang="en-US" dirty="0" err="1"/>
              <a:t>aPrimitiveType</a:t>
            </a:r>
            <a:r>
              <a:rPr lang="en-US" dirty="0"/>
              <a:t> right parenthesis colon String Builder. Appends a primitive type value as a string to this builder.</a:t>
            </a:r>
          </a:p>
          <a:p>
            <a:r>
              <a:rPr lang="en-US" dirty="0"/>
              <a:t>Row 4. +append left parenthesis s colon String right parenthesis colon StringBuilder. Appends a string to this string builder.</a:t>
            </a:r>
          </a:p>
          <a:p>
            <a:r>
              <a:rPr lang="en-US" dirty="0"/>
              <a:t>Row 5. +delete left parenthesis </a:t>
            </a:r>
            <a:r>
              <a:rPr lang="en-US" dirty="0" err="1"/>
              <a:t>startIndex</a:t>
            </a:r>
            <a:r>
              <a:rPr lang="en-US" dirty="0"/>
              <a:t> colon int, </a:t>
            </a:r>
            <a:r>
              <a:rPr lang="en-US" dirty="0" err="1"/>
              <a:t>endlndex</a:t>
            </a:r>
            <a:r>
              <a:rPr lang="en-US" dirty="0"/>
              <a:t> colon int right parenthesis colon StringBuilder. Deletes characters from </a:t>
            </a:r>
            <a:r>
              <a:rPr lang="en-US" dirty="0" err="1"/>
              <a:t>startlndex</a:t>
            </a:r>
            <a:r>
              <a:rPr lang="en-US" dirty="0"/>
              <a:t> to </a:t>
            </a:r>
            <a:r>
              <a:rPr lang="en-US" dirty="0" err="1"/>
              <a:t>endlndex</a:t>
            </a:r>
            <a:r>
              <a:rPr lang="en-US" dirty="0"/>
              <a:t>.</a:t>
            </a:r>
          </a:p>
          <a:p>
            <a:r>
              <a:rPr lang="en-US" dirty="0"/>
              <a:t>Row 6. +</a:t>
            </a:r>
            <a:r>
              <a:rPr lang="en-US" dirty="0" err="1"/>
              <a:t>deleteCharAt</a:t>
            </a:r>
            <a:r>
              <a:rPr lang="en-US" dirty="0"/>
              <a:t> left parenthesis index colon int right parenthesis colon StringBuilder. Deletes a character at the specified index.</a:t>
            </a:r>
          </a:p>
          <a:p>
            <a:r>
              <a:rPr lang="en-US" dirty="0"/>
              <a:t>Row 7. +insert left parenthesis index colon int, data colon char left bracket right bracket, offset colon int, </a:t>
            </a:r>
            <a:r>
              <a:rPr lang="en-US" dirty="0" err="1"/>
              <a:t>len</a:t>
            </a:r>
            <a:r>
              <a:rPr lang="en-US" dirty="0"/>
              <a:t> colon int right parenthesis colon StringBuilder. Inserts a subarray of the data in the array to the builder at the specified index.</a:t>
            </a:r>
          </a:p>
          <a:p>
            <a:r>
              <a:rPr lang="en-US" dirty="0"/>
              <a:t>Row 8. +insert left parenthesis offset colon int, data colon char left bracket right bracket right parenthesis colon StringBuilder. Inserts data into this builder at the position offset.</a:t>
            </a:r>
          </a:p>
          <a:p>
            <a:r>
              <a:rPr lang="en-US" dirty="0"/>
              <a:t>Row 9. +insert left parenthesis offset colon int, b colon </a:t>
            </a:r>
            <a:r>
              <a:rPr lang="en-US" dirty="0" err="1"/>
              <a:t>aPrimitiveType</a:t>
            </a:r>
            <a:r>
              <a:rPr lang="en-US" dirty="0"/>
              <a:t> right parenthesis colon StringBuilder. Inserts a value converted to a string into this builder.</a:t>
            </a:r>
          </a:p>
          <a:p>
            <a:r>
              <a:rPr lang="en-US" dirty="0"/>
              <a:t>Row 10. +insert left parenthesis offset colon int, s colon String right parenthesis colon StringBuilder. Inserts a string into this builder at the position offset.</a:t>
            </a:r>
          </a:p>
          <a:p>
            <a:r>
              <a:rPr lang="en-US" dirty="0"/>
              <a:t>Row 11. +replace left parenthesis </a:t>
            </a:r>
            <a:r>
              <a:rPr lang="en-US" dirty="0" err="1"/>
              <a:t>startlndex</a:t>
            </a:r>
            <a:r>
              <a:rPr lang="en-US" dirty="0"/>
              <a:t> colon int, </a:t>
            </a:r>
            <a:r>
              <a:rPr lang="en-US" dirty="0" err="1"/>
              <a:t>endlndex</a:t>
            </a:r>
            <a:r>
              <a:rPr lang="en-US" dirty="0"/>
              <a:t> colon int, s colon String right parenthesis colon StringBuilder. Replaces the characters in this builder from </a:t>
            </a:r>
            <a:r>
              <a:rPr lang="en-US" dirty="0" err="1"/>
              <a:t>startlndex</a:t>
            </a:r>
            <a:r>
              <a:rPr lang="en-US" dirty="0"/>
              <a:t> to </a:t>
            </a:r>
            <a:r>
              <a:rPr lang="en-US" dirty="0" err="1"/>
              <a:t>endlndex</a:t>
            </a:r>
            <a:r>
              <a:rPr lang="en-US" dirty="0"/>
              <a:t> with the specified string.</a:t>
            </a:r>
          </a:p>
          <a:p>
            <a:r>
              <a:rPr lang="en-US" dirty="0"/>
              <a:t>Row 12. +reverse left parenthesis right parenthesis colon StringBuilder. Reverses the characters in the builder.</a:t>
            </a:r>
          </a:p>
          <a:p>
            <a:r>
              <a:rPr lang="en-US" dirty="0"/>
              <a:t>Row 13. +</a:t>
            </a:r>
            <a:r>
              <a:rPr lang="en-US" dirty="0" err="1"/>
              <a:t>setCharAt</a:t>
            </a:r>
            <a:r>
              <a:rPr lang="en-US" dirty="0"/>
              <a:t> left parenthesis index colon int, </a:t>
            </a:r>
            <a:r>
              <a:rPr lang="en-US" dirty="0" err="1"/>
              <a:t>ch</a:t>
            </a:r>
            <a:r>
              <a:rPr lang="en-US" dirty="0"/>
              <a:t> colon char right parenthesis colon void. Sets a new character at the specified index in this builder.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1911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toString</a:t>
            </a:r>
            <a:r>
              <a:rPr lang="en-US" dirty="0"/>
              <a:t> left parenthesis right parenthesis colon String. Returns a string object from the string builder.</a:t>
            </a:r>
          </a:p>
          <a:p>
            <a:r>
              <a:rPr lang="en-US" dirty="0"/>
              <a:t>Row 2. +capacity left parenthesis right parenthesis colon int. Returns the capacity of this string builder.</a:t>
            </a:r>
          </a:p>
          <a:p>
            <a:r>
              <a:rPr lang="en-US" dirty="0"/>
              <a:t>Row 3. +</a:t>
            </a:r>
            <a:r>
              <a:rPr lang="en-US" dirty="0" err="1"/>
              <a:t>charAt</a:t>
            </a:r>
            <a:r>
              <a:rPr lang="en-US" dirty="0"/>
              <a:t> left parenthesis index colon int right parenthesis colon char. Returns the character at the specified index.</a:t>
            </a:r>
          </a:p>
          <a:p>
            <a:r>
              <a:rPr lang="en-US" dirty="0"/>
              <a:t>Row 4. +length left parenthesis right parenthesis colon int. Returns the number of characters in this builder.</a:t>
            </a:r>
          </a:p>
          <a:p>
            <a:r>
              <a:rPr lang="en-US" dirty="0"/>
              <a:t>Row 5. +</a:t>
            </a:r>
            <a:r>
              <a:rPr lang="en-US" dirty="0" err="1"/>
              <a:t>setLength</a:t>
            </a:r>
            <a:r>
              <a:rPr lang="en-US" dirty="0"/>
              <a:t> left parenthesis </a:t>
            </a:r>
            <a:r>
              <a:rPr lang="en-US" dirty="0" err="1"/>
              <a:t>newLength</a:t>
            </a:r>
            <a:r>
              <a:rPr lang="en-US" dirty="0"/>
              <a:t> colon int right parenthesis colon void. Sets a new length in this builder.</a:t>
            </a:r>
          </a:p>
          <a:p>
            <a:r>
              <a:rPr lang="en-US" dirty="0"/>
              <a:t>Row 6. +substring left parenthesis </a:t>
            </a:r>
            <a:r>
              <a:rPr lang="en-US" dirty="0" err="1"/>
              <a:t>startlndex</a:t>
            </a:r>
            <a:r>
              <a:rPr lang="en-US" dirty="0"/>
              <a:t> colon int right parenthesis colon String. Returns a substring starting at </a:t>
            </a:r>
            <a:r>
              <a:rPr lang="en-US" dirty="0" err="1"/>
              <a:t>startlndex</a:t>
            </a:r>
            <a:r>
              <a:rPr lang="en-US" dirty="0"/>
              <a:t>.</a:t>
            </a:r>
          </a:p>
          <a:p>
            <a:r>
              <a:rPr lang="en-US" dirty="0"/>
              <a:t>Row 7. +substring left parenthesis </a:t>
            </a:r>
            <a:r>
              <a:rPr lang="en-US" dirty="0" err="1"/>
              <a:t>startlndex</a:t>
            </a:r>
            <a:r>
              <a:rPr lang="en-US" dirty="0"/>
              <a:t> colon int, </a:t>
            </a:r>
            <a:r>
              <a:rPr lang="en-US" dirty="0" err="1"/>
              <a:t>endlndex</a:t>
            </a:r>
            <a:r>
              <a:rPr lang="en-US" dirty="0"/>
              <a:t> colon int right parenthesis colon String. Returns a substring from </a:t>
            </a:r>
            <a:r>
              <a:rPr lang="en-US" dirty="0" err="1"/>
              <a:t>startlndex</a:t>
            </a:r>
            <a:r>
              <a:rPr lang="en-US" dirty="0"/>
              <a:t> to </a:t>
            </a:r>
            <a:r>
              <a:rPr lang="en-US" dirty="0" err="1"/>
              <a:t>endlndex</a:t>
            </a:r>
            <a:r>
              <a:rPr lang="en-US" dirty="0"/>
              <a:t> 1.</a:t>
            </a:r>
          </a:p>
          <a:p>
            <a:r>
              <a:rPr lang="en-US" dirty="0"/>
              <a:t>Row 8. +</a:t>
            </a:r>
            <a:r>
              <a:rPr lang="en-US" dirty="0" err="1"/>
              <a:t>trimToSize</a:t>
            </a:r>
            <a:r>
              <a:rPr lang="en-US" dirty="0"/>
              <a:t> left parenthesis right parenthesis colon void. Reduces the storage size used for the string builder.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83851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PalindromeIgnoreNonAlphanumeric</a:t>
            </a:r>
            <a:r>
              <a:rPr lang="en-IN" dirty="0"/>
              <a:t>: </a:t>
            </a:r>
            <a:r>
              <a:rPr lang="en-IN" dirty="0">
                <a:hlinkClick r:id="rId3"/>
              </a:rPr>
              <a:t>https://liveexample.pearsoncmg.com/html/PalindromeIgnoreNonAlphanumeric.html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06507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row entries are as follows.</a:t>
            </a:r>
          </a:p>
          <a:p>
            <a:r>
              <a:rPr lang="en-US" dirty="0"/>
              <a:t>Row 1. X, a specified character x, Java matches Java.</a:t>
            </a:r>
          </a:p>
          <a:p>
            <a:r>
              <a:rPr lang="en-US" dirty="0"/>
              <a:t>Row 2. dot, any single character, Java matches J dot </a:t>
            </a:r>
            <a:r>
              <a:rPr lang="en-US" dirty="0" err="1"/>
              <a:t>dot</a:t>
            </a:r>
            <a:r>
              <a:rPr lang="en-US" dirty="0"/>
              <a:t> a.</a:t>
            </a:r>
          </a:p>
          <a:p>
            <a:r>
              <a:rPr lang="en-US" dirty="0"/>
              <a:t>Row 3. Left parenthesis ab vertical line cd right parenthesis, ab or cd, ten matches t left parenthesis </a:t>
            </a:r>
            <a:r>
              <a:rPr lang="en-US" dirty="0" err="1"/>
              <a:t>en</a:t>
            </a:r>
            <a:r>
              <a:rPr lang="en-US" dirty="0"/>
              <a:t> vertical line </a:t>
            </a:r>
            <a:r>
              <a:rPr lang="en-US" dirty="0" err="1"/>
              <a:t>im</a:t>
            </a:r>
            <a:r>
              <a:rPr lang="en-US" dirty="0"/>
              <a:t> right parenthesis.</a:t>
            </a:r>
          </a:p>
          <a:p>
            <a:r>
              <a:rPr lang="en-US" dirty="0"/>
              <a:t>Row 4. Left parenthesis a b c right parenthesis, a, b. or c, Java matches Ja left bracket </a:t>
            </a:r>
            <a:r>
              <a:rPr lang="en-US" dirty="0" err="1"/>
              <a:t>uvwx</a:t>
            </a:r>
            <a:r>
              <a:rPr lang="en-US" dirty="0"/>
              <a:t> right bracket a.</a:t>
            </a:r>
          </a:p>
          <a:p>
            <a:r>
              <a:rPr lang="en-US" dirty="0"/>
              <a:t>Row 5. Left bracket cap a b c right bracket, any character except a, b, or c, Java matches la left bracket cap a r s right bracket a</a:t>
            </a:r>
          </a:p>
          <a:p>
            <a:r>
              <a:rPr lang="en-US" dirty="0"/>
              <a:t>Row 6. Left bracket a to z right bracket, a through z, Java matches left bracket A to M right bracket a v left bracket a to d right bracket </a:t>
            </a:r>
          </a:p>
          <a:p>
            <a:r>
              <a:rPr lang="en-US" dirty="0"/>
              <a:t>Row 7. Left bracket cap a to z, any character except a through z, Java matches </a:t>
            </a:r>
            <a:r>
              <a:rPr lang="en-US" dirty="0" err="1"/>
              <a:t>Jav</a:t>
            </a:r>
            <a:r>
              <a:rPr lang="en-US" dirty="0"/>
              <a:t> left bracket cap b to d right bracket </a:t>
            </a:r>
          </a:p>
          <a:p>
            <a:r>
              <a:rPr lang="en-US" dirty="0"/>
              <a:t>Row 8. left bracket a to e left bracket m to p right bracket, right bracket, a through e or m through p, Java matches left bracket A to G left bracket I to M right bracket a v left bracket a to d right bracket </a:t>
            </a:r>
          </a:p>
          <a:p>
            <a:r>
              <a:rPr lang="en-US" dirty="0"/>
              <a:t>Row 9. left bracket a to e and </a:t>
            </a:r>
            <a:r>
              <a:rPr lang="en-US" dirty="0" err="1"/>
              <a:t>and</a:t>
            </a:r>
            <a:r>
              <a:rPr lang="en-US" dirty="0"/>
              <a:t> left bracket c to p right bracket, right bracket, intersection of a to e with c to p, Java matches left bracket A to P and </a:t>
            </a:r>
            <a:r>
              <a:rPr lang="en-US" dirty="0" err="1"/>
              <a:t>and</a:t>
            </a:r>
            <a:r>
              <a:rPr lang="en-US" dirty="0"/>
              <a:t> left bracket I to M a v left bracket a to d right bracket.</a:t>
            </a:r>
          </a:p>
          <a:p>
            <a:r>
              <a:rPr lang="en-US" dirty="0"/>
              <a:t>Row 10. Backslash slash lowercase d, a digit, same as left bracket 0 to 9 right bracket, Java2 matches double quotation marks Java left bracket backslash </a:t>
            </a:r>
            <a:r>
              <a:rPr lang="en-US" dirty="0" err="1"/>
              <a:t>backslash</a:t>
            </a:r>
            <a:r>
              <a:rPr lang="en-US" dirty="0"/>
              <a:t> lowercase d right bracket double quotation marks.</a:t>
            </a:r>
          </a:p>
          <a:p>
            <a:r>
              <a:rPr lang="en-US" dirty="0"/>
              <a:t>Row 11. Backslash slash uppercase d, a non digit, Java matches double quotation marks left bracket backslash, backslash uppercase D right bracket left bracket backslash, backslash uppercase D right bracket left bracket uppercase D right bracket ava double quotation marks.</a:t>
            </a:r>
          </a:p>
          <a:p>
            <a:r>
              <a:rPr lang="en-US" dirty="0"/>
              <a:t>Row 12. backslash lowercase w, a word character, Java matches double quotation marks left bracket backslash </a:t>
            </a:r>
            <a:r>
              <a:rPr lang="en-US" dirty="0" err="1"/>
              <a:t>backslash</a:t>
            </a:r>
            <a:r>
              <a:rPr lang="en-US" dirty="0"/>
              <a:t> w right bracket ava left bracket backslash, backslash, w right bracket double quotation marks.</a:t>
            </a:r>
          </a:p>
          <a:p>
            <a:r>
              <a:rPr lang="en-US" dirty="0"/>
              <a:t>Row 13. backslash uppercase W, a non word character, Java matches double quotation marks left bracket backslash </a:t>
            </a:r>
            <a:r>
              <a:rPr lang="en-US" dirty="0" err="1"/>
              <a:t>backslash</a:t>
            </a:r>
            <a:r>
              <a:rPr lang="en-US" dirty="0"/>
              <a:t> W left bracket backslash </a:t>
            </a:r>
            <a:r>
              <a:rPr lang="en-US" dirty="0" err="1"/>
              <a:t>backslash</a:t>
            </a:r>
            <a:r>
              <a:rPr lang="en-US" dirty="0"/>
              <a:t> W right bracket ava double quotation marks.</a:t>
            </a:r>
          </a:p>
          <a:p>
            <a:r>
              <a:rPr lang="en-US" dirty="0"/>
              <a:t>Row 14. backslash lowercase s, a whitespace character, double quotation marks Java 2 double quotation marks matches double quotation marks Java backslash </a:t>
            </a:r>
            <a:r>
              <a:rPr lang="en-US" dirty="0" err="1"/>
              <a:t>backslash</a:t>
            </a:r>
            <a:r>
              <a:rPr lang="en-US" dirty="0"/>
              <a:t> s2 double quotation marks.</a:t>
            </a:r>
          </a:p>
          <a:p>
            <a:r>
              <a:rPr lang="en-US" dirty="0"/>
              <a:t>Row 15. backslash uppercase S, a non whitespace char, Java matches double quotation marks left bracket backslash </a:t>
            </a:r>
            <a:r>
              <a:rPr lang="en-US" dirty="0" err="1"/>
              <a:t>backslash</a:t>
            </a:r>
            <a:r>
              <a:rPr lang="en-US" dirty="0"/>
              <a:t> S right bracket ava double quotation marks.</a:t>
            </a:r>
          </a:p>
          <a:p>
            <a:r>
              <a:rPr lang="en-US" dirty="0"/>
              <a:t>Row 16. p asterisk, zero or more occurrences of pattern p, </a:t>
            </a:r>
            <a:r>
              <a:rPr lang="en-US" dirty="0" err="1"/>
              <a:t>aaaabb</a:t>
            </a:r>
            <a:r>
              <a:rPr lang="en-US" dirty="0"/>
              <a:t> matches double quotation marks a asterisk bb double quotation marks, </a:t>
            </a:r>
            <a:r>
              <a:rPr lang="en-US" dirty="0" err="1"/>
              <a:t>ababab</a:t>
            </a:r>
            <a:r>
              <a:rPr lang="en-US" dirty="0"/>
              <a:t> matches double quotation marks left bracket ab right bracket double quotation marks</a:t>
            </a:r>
          </a:p>
          <a:p>
            <a:r>
              <a:rPr lang="en-US" dirty="0"/>
              <a:t>Row 17. p+, one or more occurrences of pattern p, a matches double quotation marks a + b asterisk double quotation marks, able matches double quotation marks left bracket ab right bracket + double quotation marks</a:t>
            </a:r>
          </a:p>
          <a:p>
            <a:r>
              <a:rPr lang="en-US" dirty="0"/>
              <a:t>Row 18. p left brace n right brace, zero or one occurrence of pattern p, Java matches double quotation marks Ja left brace 1 right brace. double quotation marks</a:t>
            </a:r>
          </a:p>
          <a:p>
            <a:r>
              <a:rPr lang="en-US" dirty="0"/>
              <a:t>Row 19. P left brace n, right brace, exactly n occurrences of pattern p, </a:t>
            </a:r>
            <a:r>
              <a:rPr lang="en-US" dirty="0" err="1"/>
              <a:t>aaaa</a:t>
            </a:r>
            <a:r>
              <a:rPr lang="en-US" dirty="0"/>
              <a:t> matches double quotation marks a left brace 1 right brace double quotation marks, a does not match double quotation marks a left brace 2, right brace double quotation marks.</a:t>
            </a:r>
          </a:p>
          <a:p>
            <a:r>
              <a:rPr lang="en-US" dirty="0"/>
              <a:t>Row 20. p left brace n, m right brace, at least n occurrences of pattern p between n and m occurrences (inclusive), </a:t>
            </a:r>
            <a:r>
              <a:rPr lang="en-US" dirty="0" err="1"/>
              <a:t>aaaa</a:t>
            </a:r>
            <a:r>
              <a:rPr lang="en-US" dirty="0"/>
              <a:t> matches double quotation marks a left brace 1, 9 right brace double quotation marks, abb does not match double quotation marks a left brace 2, 9 right brace bb double quotation marks.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705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+matches left parenthesis regex colon String right parenthesis colon Boolean. Returns true if this string matches the pattern.</a:t>
            </a:r>
          </a:p>
          <a:p>
            <a:r>
              <a:rPr lang="en-US" dirty="0"/>
              <a:t>Row 2. +</a:t>
            </a:r>
            <a:r>
              <a:rPr lang="en-US" dirty="0" err="1"/>
              <a:t>replaceAll</a:t>
            </a:r>
            <a:r>
              <a:rPr lang="en-US" dirty="0"/>
              <a:t> left parenthesis regex colon String, replacement colon String right parenthesis colon String. Returns a new string that replaces all matching substrings with the replacement.</a:t>
            </a:r>
          </a:p>
          <a:p>
            <a:r>
              <a:rPr lang="en-US" dirty="0"/>
              <a:t>Row 3. +</a:t>
            </a:r>
            <a:r>
              <a:rPr lang="en-US" dirty="0" err="1"/>
              <a:t>replaceFirst</a:t>
            </a:r>
            <a:r>
              <a:rPr lang="en-US" dirty="0"/>
              <a:t> left parenthesis regex colon String, replacement colon String right parenthesis colon String. Returns a new string that replaces the first matching substring with the replacement.</a:t>
            </a:r>
          </a:p>
          <a:p>
            <a:r>
              <a:rPr lang="en-US" dirty="0"/>
              <a:t>Row 4. +split left parenthesis regex colon String right parenthesis colon String. Returns an array of strings consisting of the substrings split by the matches.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3677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annuallnterestRate</a:t>
            </a:r>
            <a:r>
              <a:rPr lang="en-US" dirty="0"/>
              <a:t> colon double. The annual interest rate of the loan (default, 2.5).</a:t>
            </a:r>
          </a:p>
          <a:p>
            <a:r>
              <a:rPr lang="en-US" dirty="0"/>
              <a:t>Row 2. </a:t>
            </a:r>
            <a:r>
              <a:rPr lang="en-US" dirty="0" err="1"/>
              <a:t>numberOfYears</a:t>
            </a:r>
            <a:r>
              <a:rPr lang="en-US" dirty="0"/>
              <a:t> colon int. The number of years for the loan (default, 1).</a:t>
            </a:r>
          </a:p>
          <a:p>
            <a:r>
              <a:rPr lang="en-US" dirty="0"/>
              <a:t>Row 3. </a:t>
            </a:r>
            <a:r>
              <a:rPr lang="en-US" dirty="0" err="1"/>
              <a:t>loanAmount</a:t>
            </a:r>
            <a:r>
              <a:rPr lang="en-US" dirty="0"/>
              <a:t> colon double. The loan amount (default, 1000).</a:t>
            </a:r>
          </a:p>
          <a:p>
            <a:r>
              <a:rPr lang="en-US" dirty="0"/>
              <a:t>Row 4. </a:t>
            </a:r>
            <a:r>
              <a:rPr lang="en-US" dirty="0" err="1"/>
              <a:t>loanDate</a:t>
            </a:r>
            <a:r>
              <a:rPr lang="en-US" dirty="0"/>
              <a:t> colon Date. The date this loan was created.</a:t>
            </a:r>
          </a:p>
          <a:p>
            <a:r>
              <a:rPr lang="en-US" dirty="0"/>
              <a:t>Row 5. +Loan left parenthesis right parenthesis. Constructs a default Loan object.</a:t>
            </a:r>
          </a:p>
          <a:p>
            <a:r>
              <a:rPr lang="en-US" dirty="0"/>
              <a:t>Row 6. +Loan left parenthesis </a:t>
            </a:r>
            <a:r>
              <a:rPr lang="en-US" dirty="0" err="1"/>
              <a:t>annualInterestRate</a:t>
            </a:r>
            <a:r>
              <a:rPr lang="en-US" dirty="0"/>
              <a:t> colon double, </a:t>
            </a:r>
            <a:r>
              <a:rPr lang="en-US" dirty="0" err="1"/>
              <a:t>numberOfYears</a:t>
            </a:r>
            <a:r>
              <a:rPr lang="en-US" dirty="0"/>
              <a:t> colon int, </a:t>
            </a:r>
            <a:r>
              <a:rPr lang="en-US" dirty="0" err="1"/>
              <a:t>loanAmount</a:t>
            </a:r>
            <a:r>
              <a:rPr lang="en-US" dirty="0"/>
              <a:t> colon double right parenthesis. Constructs a loan with specified interest rate, years, and loan amount.</a:t>
            </a:r>
          </a:p>
          <a:p>
            <a:r>
              <a:rPr lang="en-US" dirty="0"/>
              <a:t>Row 7. +</a:t>
            </a:r>
            <a:r>
              <a:rPr lang="en-US" dirty="0" err="1"/>
              <a:t>getAnnuallnterestRate</a:t>
            </a:r>
            <a:r>
              <a:rPr lang="en-US" dirty="0"/>
              <a:t> left parenthesis right parenthesis colon double. Returns the annual interest rate of this loan. </a:t>
            </a:r>
          </a:p>
          <a:p>
            <a:r>
              <a:rPr lang="en-US" dirty="0"/>
              <a:t>Row 8. +</a:t>
            </a:r>
            <a:r>
              <a:rPr lang="en-US" dirty="0" err="1"/>
              <a:t>getNumberOfYears</a:t>
            </a:r>
            <a:r>
              <a:rPr lang="en-US" dirty="0"/>
              <a:t> left parenthesis right parenthesis colon int. Returns the number of the years of this loan.</a:t>
            </a:r>
          </a:p>
          <a:p>
            <a:r>
              <a:rPr lang="en-US" dirty="0"/>
              <a:t>Row 9. +</a:t>
            </a:r>
            <a:r>
              <a:rPr lang="en-US" dirty="0" err="1"/>
              <a:t>getLoanAmount</a:t>
            </a:r>
            <a:r>
              <a:rPr lang="en-US" dirty="0"/>
              <a:t> left parenthesis right parenthesis colon double. Returns the amount of this loan.</a:t>
            </a:r>
          </a:p>
          <a:p>
            <a:r>
              <a:rPr lang="en-US" dirty="0"/>
              <a:t>Row 10. +</a:t>
            </a:r>
            <a:r>
              <a:rPr lang="en-US" dirty="0" err="1"/>
              <a:t>getLoanDate</a:t>
            </a:r>
            <a:r>
              <a:rPr lang="en-US" dirty="0"/>
              <a:t> left parenthesis right parenthesis colon Date. Returns the date of the creation of this loan.</a:t>
            </a:r>
          </a:p>
          <a:p>
            <a:r>
              <a:rPr lang="en-US" dirty="0"/>
              <a:t>Row 11. +</a:t>
            </a:r>
            <a:r>
              <a:rPr lang="en-US" dirty="0" err="1"/>
              <a:t>setAnnualInterestRate</a:t>
            </a:r>
            <a:r>
              <a:rPr lang="en-US" dirty="0"/>
              <a:t> left parenthesis </a:t>
            </a:r>
            <a:r>
              <a:rPr lang="en-US" dirty="0" err="1"/>
              <a:t>annuallnterestRatecolon</a:t>
            </a:r>
            <a:r>
              <a:rPr lang="en-US" dirty="0"/>
              <a:t> double right parenthesis colon void. Sets a new annual interest rate to this loan.</a:t>
            </a:r>
          </a:p>
          <a:p>
            <a:r>
              <a:rPr lang="en-US" dirty="0"/>
              <a:t>Row 12. +</a:t>
            </a:r>
            <a:r>
              <a:rPr lang="en-US" dirty="0" err="1"/>
              <a:t>setNumberOfYears</a:t>
            </a:r>
            <a:r>
              <a:rPr lang="en-US" dirty="0"/>
              <a:t> left parenthesis </a:t>
            </a:r>
            <a:r>
              <a:rPr lang="en-US" dirty="0" err="1"/>
              <a:t>numberOfYearscolon</a:t>
            </a:r>
            <a:r>
              <a:rPr lang="en-US" dirty="0"/>
              <a:t> int right parenthesis colon void. Sets a new number of years to this loan. </a:t>
            </a:r>
          </a:p>
          <a:p>
            <a:r>
              <a:rPr lang="en-US" dirty="0"/>
              <a:t>Row 13. +</a:t>
            </a:r>
            <a:r>
              <a:rPr lang="en-US" dirty="0" err="1"/>
              <a:t>setLoanAmount</a:t>
            </a:r>
            <a:r>
              <a:rPr lang="en-US" dirty="0"/>
              <a:t> left parenthesis </a:t>
            </a:r>
            <a:r>
              <a:rPr lang="en-US" dirty="0" err="1"/>
              <a:t>loanAmountcolon</a:t>
            </a:r>
            <a:r>
              <a:rPr lang="en-US" dirty="0"/>
              <a:t> double right parenthesis colon void. Sets a new amount to this loan.</a:t>
            </a:r>
          </a:p>
          <a:p>
            <a:r>
              <a:rPr lang="en-US" dirty="0"/>
              <a:t>Row 14. +</a:t>
            </a:r>
            <a:r>
              <a:rPr lang="en-US" dirty="0" err="1"/>
              <a:t>getMonthlyPayment</a:t>
            </a:r>
            <a:r>
              <a:rPr lang="en-US" dirty="0"/>
              <a:t> left parenthesis right parenthesis colon double. Returns the monthly payment of this loan.</a:t>
            </a:r>
          </a:p>
          <a:p>
            <a:r>
              <a:rPr lang="en-US" dirty="0"/>
              <a:t>Row 15. +</a:t>
            </a:r>
            <a:r>
              <a:rPr lang="en-US" dirty="0" err="1"/>
              <a:t>getTotalPayrnent</a:t>
            </a:r>
            <a:r>
              <a:rPr lang="en-US" dirty="0"/>
              <a:t> left parenthesis right parenthesis colon double. Returns the total payment of this loan.</a:t>
            </a:r>
          </a:p>
          <a:p>
            <a:endParaRPr lang="en-US" dirty="0"/>
          </a:p>
          <a:p>
            <a:r>
              <a:rPr lang="en-US" dirty="0"/>
              <a:t>Loan: </a:t>
            </a:r>
            <a:r>
              <a:rPr lang="en-IN" dirty="0">
                <a:hlinkClick r:id="rId3"/>
              </a:rPr>
              <a:t>https://liveexample.pearsoncmg.com/html/Loan.html</a:t>
            </a:r>
            <a:endParaRPr lang="en-IN" dirty="0"/>
          </a:p>
          <a:p>
            <a:r>
              <a:rPr lang="en-IN" dirty="0" err="1"/>
              <a:t>TestLoanClass</a:t>
            </a:r>
            <a:r>
              <a:rPr lang="en-IN" dirty="0"/>
              <a:t>: </a:t>
            </a:r>
            <a:r>
              <a:rPr lang="en-IN" dirty="0">
                <a:hlinkClick r:id="rId4"/>
              </a:rPr>
              <a:t>https://liveexample.pearsoncmg.com/html/TestLoanClass.html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726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name colon String. The name of the person.</a:t>
            </a:r>
          </a:p>
          <a:p>
            <a:r>
              <a:rPr lang="en-US" dirty="0"/>
              <a:t>Row 2. age colon int. The age of the person.</a:t>
            </a:r>
          </a:p>
          <a:p>
            <a:r>
              <a:rPr lang="en-US" dirty="0"/>
              <a:t>Row 3. weight colon double. The weight of the person in pounds.</a:t>
            </a:r>
          </a:p>
          <a:p>
            <a:r>
              <a:rPr lang="en-US" dirty="0"/>
              <a:t>Row 4. height colon double. The height of the person in inches. </a:t>
            </a:r>
          </a:p>
          <a:p>
            <a:r>
              <a:rPr lang="en-US" dirty="0"/>
              <a:t>Row 5. +BMI left parenthesis name colon String, age colon int, weight colon double, height colon double right parenthesis. Creates a BMI object with the specified name, age, weight, and height.</a:t>
            </a:r>
          </a:p>
          <a:p>
            <a:r>
              <a:rPr lang="en-US" dirty="0"/>
              <a:t>Row 6. +BMI left parenthesis name colon String, weight colon double, height colon double right parenthesis. Creates a BMI object with the specified name, weight, height, and a default age 20.</a:t>
            </a:r>
          </a:p>
          <a:p>
            <a:r>
              <a:rPr lang="en-US" dirty="0"/>
              <a:t>Row 7. +</a:t>
            </a:r>
            <a:r>
              <a:rPr lang="en-US" dirty="0" err="1"/>
              <a:t>getBMI</a:t>
            </a:r>
            <a:r>
              <a:rPr lang="en-US" dirty="0"/>
              <a:t> left parenthesis right parenthesis colon double. Returns the BMI.</a:t>
            </a:r>
          </a:p>
          <a:p>
            <a:r>
              <a:rPr lang="en-US" dirty="0"/>
              <a:t>Row 8. +</a:t>
            </a:r>
            <a:r>
              <a:rPr lang="en-US" dirty="0" err="1"/>
              <a:t>getStatus</a:t>
            </a:r>
            <a:r>
              <a:rPr lang="en-US" dirty="0"/>
              <a:t> left parenthesis right parenthesis colon String. Returns the BMI status (for example, normal, overweight, etc.)</a:t>
            </a:r>
          </a:p>
          <a:p>
            <a:r>
              <a:rPr lang="en-US" dirty="0"/>
              <a:t>The text reads, the get methods for these data fields are /provided in the class, but omitted in the UML diagram for brevity.</a:t>
            </a:r>
          </a:p>
          <a:p>
            <a:endParaRPr lang="en-US" dirty="0"/>
          </a:p>
          <a:p>
            <a:r>
              <a:rPr lang="en-US" dirty="0"/>
              <a:t>BMI: </a:t>
            </a:r>
            <a:r>
              <a:rPr lang="en-IN" dirty="0">
                <a:hlinkClick r:id="rId3"/>
              </a:rPr>
              <a:t>https://liveexample.pearsoncmg.com/html/BMI.html</a:t>
            </a:r>
            <a:endParaRPr lang="en-IN" dirty="0"/>
          </a:p>
          <a:p>
            <a:r>
              <a:rPr lang="en-IN" dirty="0" err="1"/>
              <a:t>UseBMIClass</a:t>
            </a:r>
            <a:r>
              <a:rPr lang="en-IN" dirty="0"/>
              <a:t>: </a:t>
            </a:r>
            <a:r>
              <a:rPr lang="en-IN" dirty="0">
                <a:hlinkClick r:id="rId4"/>
              </a:rPr>
              <a:t>https://liveexample.pearsoncmg.com/html/UseBMIClass.html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315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 is labeled, 5.60 near the student end and asterisk symbol near the course end. The text reads, take followed by a right arrow. Another line connects box for course to the box for faculty. The line is labeled, 0.3 near course end and 1 near faculty end. The text reads, teach followed by a left arrow. The text teacher is written below faculty.</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893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line is labeled, 1 near each end. A shaded rhombus attached to the box for student on the left side is labeled, composition. Another line connects box for student to fox for address. The line is labeled, 1.3 near student end and 1 near address end. A rhombus attached to the box for student on the right side is labeled, aggregation.</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481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has 3 lines. Line 1, public class Name open braces. Line 2, period </a:t>
            </a:r>
            <a:r>
              <a:rPr lang="en-IN" dirty="0" err="1"/>
              <a:t>period</a:t>
            </a:r>
            <a:r>
              <a:rPr lang="en-IN" dirty="0"/>
              <a:t> </a:t>
            </a:r>
            <a:r>
              <a:rPr lang="en-IN" dirty="0" err="1"/>
              <a:t>period</a:t>
            </a:r>
            <a:r>
              <a:rPr lang="en-IN" dirty="0"/>
              <a:t>. Line 3, close braces. </a:t>
            </a:r>
          </a:p>
          <a:p>
            <a:r>
              <a:rPr lang="en-IN" dirty="0"/>
              <a:t>A middle computer code shows the Aggregating class. The computer code has 5 lines. Line 1, public class Student open braces. Line 2, private Name </a:t>
            </a:r>
            <a:r>
              <a:rPr lang="en-IN" dirty="0" err="1"/>
              <a:t>name</a:t>
            </a:r>
            <a:r>
              <a:rPr lang="en-IN" dirty="0"/>
              <a:t> semicolon. Line 3, private Address </a:t>
            </a:r>
            <a:r>
              <a:rPr lang="en-IN" dirty="0" err="1"/>
              <a:t>address</a:t>
            </a:r>
            <a:r>
              <a:rPr lang="en-IN" dirty="0"/>
              <a:t> semicolon. Line 4, period </a:t>
            </a:r>
            <a:r>
              <a:rPr lang="en-IN" dirty="0" err="1"/>
              <a:t>period</a:t>
            </a:r>
            <a:r>
              <a:rPr lang="en-IN" dirty="0"/>
              <a:t> </a:t>
            </a:r>
            <a:r>
              <a:rPr lang="en-IN" dirty="0" err="1"/>
              <a:t>period</a:t>
            </a:r>
            <a:r>
              <a:rPr lang="en-IN" dirty="0"/>
              <a:t>. Line 5, close braces.  </a:t>
            </a:r>
          </a:p>
          <a:p>
            <a:r>
              <a:rPr lang="en-IN" dirty="0"/>
              <a:t>The right side computer code shows the Aggregated class. The computer code has 3 lines. Line 1, public class Address open braces. Line 2, period </a:t>
            </a:r>
            <a:r>
              <a:rPr lang="en-IN" dirty="0" err="1"/>
              <a:t>period</a:t>
            </a:r>
            <a:r>
              <a:rPr lang="en-IN" dirty="0"/>
              <a:t> </a:t>
            </a:r>
            <a:r>
              <a:rPr lang="en-IN" dirty="0" err="1"/>
              <a:t>period</a:t>
            </a:r>
            <a:r>
              <a:rPr lang="en-IN" dirty="0"/>
              <a:t>. Line 3, close braces.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1097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rhombus is attached to the box for person on the right side. The top side of the box for supervisor is labeled, 1 and the side on the left is labeled, m. The code reads as follows.</a:t>
            </a:r>
          </a:p>
          <a:p>
            <a:r>
              <a:rPr lang="en-US" dirty="0"/>
              <a:t>Public class Person left brace</a:t>
            </a:r>
          </a:p>
          <a:p>
            <a:r>
              <a:rPr lang="en-US" dirty="0"/>
              <a:t>Ellipsis</a:t>
            </a:r>
          </a:p>
          <a:p>
            <a:r>
              <a:rPr lang="en-US" dirty="0"/>
              <a:t>private Person left bracket right bracket supervisor semi colon</a:t>
            </a:r>
          </a:p>
          <a:p>
            <a:r>
              <a:rPr lang="en-US" dirty="0"/>
              <a:t>right brace.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391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courseName</a:t>
            </a:r>
            <a:r>
              <a:rPr lang="en-US" dirty="0"/>
              <a:t> colon String. The name of the course.</a:t>
            </a:r>
          </a:p>
          <a:p>
            <a:r>
              <a:rPr lang="en-US" dirty="0"/>
              <a:t>Row 2. students colon String left bracket right bracket. An array to store the students for the course.</a:t>
            </a:r>
          </a:p>
          <a:p>
            <a:r>
              <a:rPr lang="en-US" dirty="0"/>
              <a:t>Row 3. </a:t>
            </a:r>
            <a:r>
              <a:rPr lang="en-US" dirty="0" err="1"/>
              <a:t>numberOfStudents</a:t>
            </a:r>
            <a:r>
              <a:rPr lang="en-US" dirty="0"/>
              <a:t> colon int. The number of students (default colon 0).</a:t>
            </a:r>
          </a:p>
          <a:p>
            <a:r>
              <a:rPr lang="en-US" dirty="0"/>
              <a:t>Row 4. +Course left parenthesis </a:t>
            </a:r>
            <a:r>
              <a:rPr lang="en-US" dirty="0" err="1"/>
              <a:t>courseName</a:t>
            </a:r>
            <a:r>
              <a:rPr lang="en-US" dirty="0"/>
              <a:t> colon String right parenthesis. Creates a course with the specified name.</a:t>
            </a:r>
          </a:p>
          <a:p>
            <a:r>
              <a:rPr lang="en-US" dirty="0"/>
              <a:t>Row 5. +</a:t>
            </a:r>
            <a:r>
              <a:rPr lang="en-US" dirty="0" err="1"/>
              <a:t>getCourseName</a:t>
            </a:r>
            <a:r>
              <a:rPr lang="en-US" dirty="0"/>
              <a:t> left parenthesis right parenthesis colon String. Returns the course name.</a:t>
            </a:r>
          </a:p>
          <a:p>
            <a:r>
              <a:rPr lang="en-US" dirty="0"/>
              <a:t>Row 6. +</a:t>
            </a:r>
            <a:r>
              <a:rPr lang="en-US" dirty="0" err="1"/>
              <a:t>addStudent</a:t>
            </a:r>
            <a:r>
              <a:rPr lang="en-US" dirty="0"/>
              <a:t> left parenthesis student colon String right parenthesis colon void. Adds a new student to the course.</a:t>
            </a:r>
          </a:p>
          <a:p>
            <a:r>
              <a:rPr lang="en-US" dirty="0"/>
              <a:t>Row 7. +</a:t>
            </a:r>
            <a:r>
              <a:rPr lang="en-US" dirty="0" err="1"/>
              <a:t>dropStudent</a:t>
            </a:r>
            <a:r>
              <a:rPr lang="en-US" dirty="0"/>
              <a:t> left parenthesis student colon String right parenthesis colon void. Drops a student from the course.</a:t>
            </a:r>
          </a:p>
          <a:p>
            <a:r>
              <a:rPr lang="en-US" dirty="0"/>
              <a:t>Row 8. +</a:t>
            </a:r>
            <a:r>
              <a:rPr lang="en-US" dirty="0" err="1"/>
              <a:t>getStudents</a:t>
            </a:r>
            <a:r>
              <a:rPr lang="en-US" dirty="0"/>
              <a:t> left parenthesis right parenthesis colon String left bracket right bracket. Returns the students in the course.</a:t>
            </a:r>
          </a:p>
          <a:p>
            <a:r>
              <a:rPr lang="en-US" dirty="0"/>
              <a:t>Row 9. +</a:t>
            </a:r>
            <a:r>
              <a:rPr lang="en-US" dirty="0" err="1"/>
              <a:t>getNumberOfStudents</a:t>
            </a:r>
            <a:r>
              <a:rPr lang="en-US" dirty="0"/>
              <a:t> left parenthesis right parenthesis colon int. Returns the number of students in the course.</a:t>
            </a:r>
          </a:p>
          <a:p>
            <a:endParaRPr lang="en-US" dirty="0"/>
          </a:p>
          <a:p>
            <a:r>
              <a:rPr lang="en-US" dirty="0"/>
              <a:t>Course: </a:t>
            </a:r>
            <a:r>
              <a:rPr lang="en-IN" dirty="0">
                <a:hlinkClick r:id="rId3"/>
              </a:rPr>
              <a:t>https://liveexample.pearsoncmg.com/html/Course.html</a:t>
            </a:r>
            <a:endParaRPr lang="en-IN" dirty="0"/>
          </a:p>
          <a:p>
            <a:r>
              <a:rPr lang="en-IN" dirty="0" err="1"/>
              <a:t>TestCourse</a:t>
            </a:r>
            <a:r>
              <a:rPr lang="en-IN" dirty="0"/>
              <a:t>: </a:t>
            </a:r>
            <a:r>
              <a:rPr lang="en-IN" dirty="0">
                <a:hlinkClick r:id="rId4"/>
              </a:rPr>
              <a:t>https://liveexample.pearsoncmg.com/html/TestCourse.html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64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s://liveexample.pearsoncmg.com/html/TestCourse.html" TargetMode="External"/><Relationship Id="rId4" Type="http://schemas.openxmlformats.org/officeDocument/2006/relationships/hyperlink" Target="https://liveexample.pearsoncmg.com/html/Course.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liveexample.pearsoncmg.com/html/TestStackOfIntegers.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liveexample.pearsoncmg.com/html/StackOfInteger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liveexample.pearsoncmg.com/html/LargeFactorial.html"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liveexample.pearsoncmg.com/html/TestLoanClass.html" TargetMode="External"/><Relationship Id="rId4" Type="http://schemas.openxmlformats.org/officeDocument/2006/relationships/hyperlink" Target="https://liveexample.pearsoncmg.com/html/Loan.html"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liveexample.pearsoncmg.com/html/PalindromeIgnoreNonAlphanumeric.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liveexample.pearsoncmg.com/html/UseBMIClass.html" TargetMode="External"/><Relationship Id="rId4" Type="http://schemas.openxmlformats.org/officeDocument/2006/relationships/hyperlink" Target="https://liveexample.pearsoncmg.com/html/BMI.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046721"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10</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dirty="0"/>
              <a:t>Thinking in Objects</a:t>
            </a:r>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8950-1F75-44C7-A5EA-ACE330056FE6}"/>
              </a:ext>
            </a:extLst>
          </p:cNvPr>
          <p:cNvSpPr>
            <a:spLocks noGrp="1"/>
          </p:cNvSpPr>
          <p:nvPr>
            <p:ph type="title"/>
          </p:nvPr>
        </p:nvSpPr>
        <p:spPr/>
        <p:txBody>
          <a:bodyPr/>
          <a:lstStyle/>
          <a:p>
            <a:r>
              <a:rPr lang="en-IN" dirty="0"/>
              <a:t>Class Representation</a:t>
            </a:r>
          </a:p>
        </p:txBody>
      </p:sp>
      <p:sp>
        <p:nvSpPr>
          <p:cNvPr id="3" name="Content Placeholder 2">
            <a:extLst>
              <a:ext uri="{FF2B5EF4-FFF2-40B4-BE49-F238E27FC236}">
                <a16:creationId xmlns:a16="http://schemas.microsoft.com/office/drawing/2014/main" id="{4F502F63-288F-46A6-B613-42F28B7A5575}"/>
              </a:ext>
            </a:extLst>
          </p:cNvPr>
          <p:cNvSpPr>
            <a:spLocks noGrp="1"/>
          </p:cNvSpPr>
          <p:nvPr>
            <p:ph sz="quarter" idx="13"/>
          </p:nvPr>
        </p:nvSpPr>
        <p:spPr>
          <a:xfrm>
            <a:off x="457200" y="1556327"/>
            <a:ext cx="8229600" cy="1281466"/>
          </a:xfrm>
        </p:spPr>
        <p:txBody>
          <a:bodyPr/>
          <a:lstStyle/>
          <a:p>
            <a:pPr marL="432" indent="0">
              <a:buNone/>
            </a:pPr>
            <a:r>
              <a:rPr lang="en-IN" dirty="0"/>
              <a:t>An aggregation relationship is usually represented as a data field in the aggregating class. For example, the relationship in Figure 10.6 can be represented as follows:</a:t>
            </a:r>
          </a:p>
        </p:txBody>
      </p:sp>
      <p:pic>
        <p:nvPicPr>
          <p:cNvPr id="5" name="Content Placeholder 4" descr="The left side Computer code shows the Aggregated class. For long description in Notes pane, press F6.">
            <a:extLst>
              <a:ext uri="{FF2B5EF4-FFF2-40B4-BE49-F238E27FC236}">
                <a16:creationId xmlns:a16="http://schemas.microsoft.com/office/drawing/2014/main" id="{B09F9229-42F5-43C0-993B-5F4D4F722765}"/>
              </a:ext>
            </a:extLst>
          </p:cNvPr>
          <p:cNvPicPr>
            <a:picLocks noGrp="1" noChangeAspect="1"/>
          </p:cNvPicPr>
          <p:nvPr>
            <p:ph sz="quarter" idx="14"/>
          </p:nvPr>
        </p:nvPicPr>
        <p:blipFill>
          <a:blip r:embed="rId3"/>
          <a:stretch>
            <a:fillRect/>
          </a:stretch>
        </p:blipFill>
        <p:spPr>
          <a:xfrm>
            <a:off x="534561" y="3049446"/>
            <a:ext cx="8074879" cy="2168809"/>
          </a:xfrm>
          <a:prstGeom prst="rect">
            <a:avLst/>
          </a:prstGeom>
        </p:spPr>
      </p:pic>
    </p:spTree>
    <p:extLst>
      <p:ext uri="{BB962C8B-B14F-4D97-AF65-F5344CB8AC3E}">
        <p14:creationId xmlns:p14="http://schemas.microsoft.com/office/powerpoint/2010/main" val="144902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33CD-939F-48C7-8881-A2F67130B584}"/>
              </a:ext>
            </a:extLst>
          </p:cNvPr>
          <p:cNvSpPr>
            <a:spLocks noGrp="1"/>
          </p:cNvSpPr>
          <p:nvPr>
            <p:ph type="title"/>
          </p:nvPr>
        </p:nvSpPr>
        <p:spPr/>
        <p:txBody>
          <a:bodyPr/>
          <a:lstStyle/>
          <a:p>
            <a:r>
              <a:rPr lang="en-IN" dirty="0"/>
              <a:t>Aggregation or Composition</a:t>
            </a:r>
          </a:p>
        </p:txBody>
      </p:sp>
      <p:sp>
        <p:nvSpPr>
          <p:cNvPr id="3" name="Content Placeholder 2">
            <a:extLst>
              <a:ext uri="{FF2B5EF4-FFF2-40B4-BE49-F238E27FC236}">
                <a16:creationId xmlns:a16="http://schemas.microsoft.com/office/drawing/2014/main" id="{4922C975-9AA0-4A8E-89C8-20C8E6EDF7CB}"/>
              </a:ext>
            </a:extLst>
          </p:cNvPr>
          <p:cNvSpPr>
            <a:spLocks noGrp="1"/>
          </p:cNvSpPr>
          <p:nvPr>
            <p:ph sz="quarter" idx="13"/>
          </p:nvPr>
        </p:nvSpPr>
        <p:spPr/>
        <p:txBody>
          <a:bodyPr/>
          <a:lstStyle/>
          <a:p>
            <a:pPr marL="432" indent="0">
              <a:buNone/>
            </a:pPr>
            <a:r>
              <a:rPr lang="en-IN" dirty="0"/>
              <a:t>Since aggregation and composition relationships are represented using classes in similar ways, many texts don’t differentiate them and call both compositions.</a:t>
            </a:r>
          </a:p>
        </p:txBody>
      </p:sp>
    </p:spTree>
    <p:extLst>
      <p:ext uri="{BB962C8B-B14F-4D97-AF65-F5344CB8AC3E}">
        <p14:creationId xmlns:p14="http://schemas.microsoft.com/office/powerpoint/2010/main" val="124442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D909-1C6F-4657-9D79-F3EE3425170A}"/>
              </a:ext>
            </a:extLst>
          </p:cNvPr>
          <p:cNvSpPr>
            <a:spLocks noGrp="1"/>
          </p:cNvSpPr>
          <p:nvPr>
            <p:ph type="title"/>
          </p:nvPr>
        </p:nvSpPr>
        <p:spPr/>
        <p:txBody>
          <a:bodyPr/>
          <a:lstStyle/>
          <a:p>
            <a:r>
              <a:rPr lang="en-IN" sz="3200" dirty="0"/>
              <a:t>Aggregation Between Same Class </a:t>
            </a:r>
            <a:r>
              <a:rPr lang="en-IN" sz="2000" b="0" dirty="0"/>
              <a:t>(1 of 2)</a:t>
            </a:r>
            <a:endParaRPr lang="en-IN" b="0" dirty="0"/>
          </a:p>
        </p:txBody>
      </p:sp>
      <p:sp>
        <p:nvSpPr>
          <p:cNvPr id="3" name="Content Placeholder 2">
            <a:extLst>
              <a:ext uri="{FF2B5EF4-FFF2-40B4-BE49-F238E27FC236}">
                <a16:creationId xmlns:a16="http://schemas.microsoft.com/office/drawing/2014/main" id="{9272160C-7526-4803-9A56-C6D0357231D4}"/>
              </a:ext>
            </a:extLst>
          </p:cNvPr>
          <p:cNvSpPr>
            <a:spLocks noGrp="1"/>
          </p:cNvSpPr>
          <p:nvPr>
            <p:ph sz="quarter" idx="13"/>
          </p:nvPr>
        </p:nvSpPr>
        <p:spPr>
          <a:xfrm>
            <a:off x="457200" y="1552575"/>
            <a:ext cx="8229600" cy="843784"/>
          </a:xfrm>
        </p:spPr>
        <p:txBody>
          <a:bodyPr/>
          <a:lstStyle/>
          <a:p>
            <a:pPr marL="432" indent="0">
              <a:buNone/>
            </a:pPr>
            <a:r>
              <a:rPr lang="en-IN" sz="2200" dirty="0"/>
              <a:t>Aggregation may exist between objects of the same class. For example, a person may have a supervisor.</a:t>
            </a:r>
          </a:p>
        </p:txBody>
      </p:sp>
      <p:pic>
        <p:nvPicPr>
          <p:cNvPr id="22" name="Content Placeholder 21" descr="A diagram shows box for person attached to a larger box for supervisor near top left corner. The sides of the box for supervisor are labeled, 1.">
            <a:extLst>
              <a:ext uri="{FF2B5EF4-FFF2-40B4-BE49-F238E27FC236}">
                <a16:creationId xmlns:a16="http://schemas.microsoft.com/office/drawing/2014/main" id="{CAD3F309-11C6-44C0-9803-AD068B99E5B3}"/>
              </a:ext>
            </a:extLst>
          </p:cNvPr>
          <p:cNvPicPr>
            <a:picLocks noGrp="1" noChangeAspect="1"/>
          </p:cNvPicPr>
          <p:nvPr>
            <p:ph sz="quarter" idx="14"/>
          </p:nvPr>
        </p:nvPicPr>
        <p:blipFill>
          <a:blip r:embed="rId2"/>
          <a:stretch>
            <a:fillRect/>
          </a:stretch>
        </p:blipFill>
        <p:spPr>
          <a:xfrm>
            <a:off x="2199277" y="2536593"/>
            <a:ext cx="4785411" cy="1721751"/>
          </a:xfrm>
          <a:prstGeom prst="rect">
            <a:avLst/>
          </a:prstGeom>
        </p:spPr>
      </p:pic>
      <p:sp>
        <p:nvSpPr>
          <p:cNvPr id="9" name="Content Placeholder 8">
            <a:extLst>
              <a:ext uri="{FF2B5EF4-FFF2-40B4-BE49-F238E27FC236}">
                <a16:creationId xmlns:a16="http://schemas.microsoft.com/office/drawing/2014/main" id="{EEF3DC22-64A3-4883-8162-97C546F45387}"/>
              </a:ext>
            </a:extLst>
          </p:cNvPr>
          <p:cNvSpPr>
            <a:spLocks noGrp="1"/>
          </p:cNvSpPr>
          <p:nvPr>
            <p:ph sz="quarter" idx="15"/>
          </p:nvPr>
        </p:nvSpPr>
        <p:spPr>
          <a:xfrm>
            <a:off x="457200" y="4398579"/>
            <a:ext cx="8229600" cy="1860934"/>
          </a:xfrm>
        </p:spPr>
        <p:txBody>
          <a:bodyPr/>
          <a:lstStyle/>
          <a:p>
            <a:pPr marL="432" indent="0">
              <a:spcBef>
                <a:spcPts val="0"/>
              </a:spcBef>
              <a:buNone/>
            </a:pPr>
            <a:r>
              <a:rPr lang="en-IN" sz="2200" b="1" dirty="0"/>
              <a:t>public class </a:t>
            </a:r>
            <a:r>
              <a:rPr lang="en-IN" sz="2200" dirty="0"/>
              <a:t>Person {</a:t>
            </a:r>
          </a:p>
          <a:p>
            <a:pPr marL="180000" indent="0">
              <a:spcBef>
                <a:spcPts val="0"/>
              </a:spcBef>
              <a:buNone/>
            </a:pPr>
            <a:r>
              <a:rPr lang="en-IN" sz="2200" dirty="0"/>
              <a:t>// The type for the data is the class itself</a:t>
            </a:r>
          </a:p>
          <a:p>
            <a:pPr marL="180000" indent="0">
              <a:spcBef>
                <a:spcPts val="0"/>
              </a:spcBef>
              <a:buNone/>
            </a:pPr>
            <a:r>
              <a:rPr lang="en-IN" sz="2200" b="1" dirty="0"/>
              <a:t>private</a:t>
            </a:r>
            <a:r>
              <a:rPr lang="en-IN" sz="2200" dirty="0"/>
              <a:t> Person supervisor;</a:t>
            </a:r>
          </a:p>
          <a:p>
            <a:pPr marL="180000" indent="0">
              <a:spcBef>
                <a:spcPts val="0"/>
              </a:spcBef>
              <a:buNone/>
            </a:pPr>
            <a:r>
              <a:rPr lang="en-IN" sz="2200" dirty="0"/>
              <a:t>...</a:t>
            </a:r>
          </a:p>
          <a:p>
            <a:pPr marL="432" indent="0">
              <a:spcBef>
                <a:spcPts val="0"/>
              </a:spcBef>
              <a:buNone/>
            </a:pPr>
            <a:r>
              <a:rPr lang="en-IN" sz="2200" dirty="0"/>
              <a:t>}</a:t>
            </a:r>
          </a:p>
        </p:txBody>
      </p:sp>
    </p:spTree>
    <p:extLst>
      <p:ext uri="{BB962C8B-B14F-4D97-AF65-F5344CB8AC3E}">
        <p14:creationId xmlns:p14="http://schemas.microsoft.com/office/powerpoint/2010/main" val="321728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9D50-F2CB-4C70-A2BA-BB52D6AE57F1}"/>
              </a:ext>
            </a:extLst>
          </p:cNvPr>
          <p:cNvSpPr>
            <a:spLocks noGrp="1"/>
          </p:cNvSpPr>
          <p:nvPr>
            <p:ph type="title"/>
          </p:nvPr>
        </p:nvSpPr>
        <p:spPr/>
        <p:txBody>
          <a:bodyPr/>
          <a:lstStyle/>
          <a:p>
            <a:r>
              <a:rPr lang="en-IN" sz="3200" dirty="0"/>
              <a:t>Aggregation Between Same Class </a:t>
            </a:r>
            <a:r>
              <a:rPr lang="en-IN" sz="2000" b="0" dirty="0"/>
              <a:t>(2 of 2)</a:t>
            </a:r>
            <a:endParaRPr lang="en-IN" sz="3200" b="0" dirty="0"/>
          </a:p>
        </p:txBody>
      </p:sp>
      <p:sp>
        <p:nvSpPr>
          <p:cNvPr id="4" name="Content Placeholder 3">
            <a:extLst>
              <a:ext uri="{FF2B5EF4-FFF2-40B4-BE49-F238E27FC236}">
                <a16:creationId xmlns:a16="http://schemas.microsoft.com/office/drawing/2014/main" id="{D67D80D4-47FF-4334-88C4-23BA878BB6D7}"/>
              </a:ext>
            </a:extLst>
          </p:cNvPr>
          <p:cNvSpPr>
            <a:spLocks noGrp="1"/>
          </p:cNvSpPr>
          <p:nvPr>
            <p:ph sz="quarter" idx="13"/>
          </p:nvPr>
        </p:nvSpPr>
        <p:spPr>
          <a:xfrm>
            <a:off x="457200" y="1556327"/>
            <a:ext cx="8229600" cy="572018"/>
          </a:xfrm>
        </p:spPr>
        <p:txBody>
          <a:bodyPr/>
          <a:lstStyle/>
          <a:p>
            <a:pPr marL="432" indent="0">
              <a:buNone/>
            </a:pPr>
            <a:r>
              <a:rPr lang="en-IN" dirty="0"/>
              <a:t>What happens if a person has several supervisors?</a:t>
            </a:r>
          </a:p>
        </p:txBody>
      </p:sp>
      <p:pic>
        <p:nvPicPr>
          <p:cNvPr id="6" name="Content Placeholder 5" descr="A diagram shows box for person attached to a larger box for supervisor near top left corner. For long description in Notes pane, press F6.">
            <a:extLst>
              <a:ext uri="{FF2B5EF4-FFF2-40B4-BE49-F238E27FC236}">
                <a16:creationId xmlns:a16="http://schemas.microsoft.com/office/drawing/2014/main" id="{09D62928-CFBD-4159-85FF-BEB3E0FC1651}"/>
              </a:ext>
            </a:extLst>
          </p:cNvPr>
          <p:cNvPicPr>
            <a:picLocks noGrp="1" noChangeAspect="1"/>
          </p:cNvPicPr>
          <p:nvPr>
            <p:ph sz="quarter" idx="14"/>
          </p:nvPr>
        </p:nvPicPr>
        <p:blipFill>
          <a:blip r:embed="rId3"/>
          <a:stretch>
            <a:fillRect/>
          </a:stretch>
        </p:blipFill>
        <p:spPr>
          <a:xfrm>
            <a:off x="457200" y="2372022"/>
            <a:ext cx="8229600" cy="3437529"/>
          </a:xfrm>
          <a:prstGeom prst="rect">
            <a:avLst/>
          </a:prstGeom>
        </p:spPr>
      </p:pic>
    </p:spTree>
    <p:extLst>
      <p:ext uri="{BB962C8B-B14F-4D97-AF65-F5344CB8AC3E}">
        <p14:creationId xmlns:p14="http://schemas.microsoft.com/office/powerpoint/2010/main" val="225071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dirty="0"/>
              <a:t>Example: The Course Class</a:t>
            </a:r>
          </a:p>
        </p:txBody>
      </p:sp>
      <p:pic>
        <p:nvPicPr>
          <p:cNvPr id="16" name="Content Placeholder 15" descr="Nine rows of codes and descriptions for course as follows. For long description in Notes pane, press F6.">
            <a:extLst>
              <a:ext uri="{FF2B5EF4-FFF2-40B4-BE49-F238E27FC236}">
                <a16:creationId xmlns:a16="http://schemas.microsoft.com/office/drawing/2014/main" id="{CEE5CB00-B72B-4D42-8EEF-E538E74B5FE8}"/>
              </a:ext>
            </a:extLst>
          </p:cNvPr>
          <p:cNvPicPr>
            <a:picLocks noGrp="1" noChangeAspect="1"/>
          </p:cNvPicPr>
          <p:nvPr>
            <p:ph sz="quarter" idx="13"/>
          </p:nvPr>
        </p:nvPicPr>
        <p:blipFill>
          <a:blip r:embed="rId3"/>
          <a:stretch>
            <a:fillRect/>
          </a:stretch>
        </p:blipFill>
        <p:spPr>
          <a:xfrm>
            <a:off x="484584" y="1811091"/>
            <a:ext cx="8174833" cy="3235817"/>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5013436" y="5561115"/>
            <a:ext cx="1765737" cy="543435"/>
          </a:xfrm>
        </p:spPr>
        <p:txBody>
          <a:bodyPr/>
          <a:lstStyle/>
          <a:p>
            <a:pPr marL="432" indent="0" algn="ctr">
              <a:buNone/>
            </a:pPr>
            <a:r>
              <a:rPr lang="en-IN" dirty="0">
                <a:hlinkClick r:id="rId4" tooltip="https://liveexample.pearsoncmg.com/html/Course.html"/>
              </a:rPr>
              <a:t>Course</a:t>
            </a:r>
            <a:endParaRPr lang="en-IN" dirty="0">
              <a:hlinkClick r:id="rId4"/>
            </a:endParaRPr>
          </a:p>
        </p:txBody>
      </p:sp>
      <p:sp>
        <p:nvSpPr>
          <p:cNvPr id="11" name="Text Placeholder 10">
            <a:extLst>
              <a:ext uri="{FF2B5EF4-FFF2-40B4-BE49-F238E27FC236}">
                <a16:creationId xmlns:a16="http://schemas.microsoft.com/office/drawing/2014/main" id="{759A18C0-B08B-45DD-8E61-F6B1D4E86AD6}"/>
              </a:ext>
            </a:extLst>
          </p:cNvPr>
          <p:cNvSpPr>
            <a:spLocks noGrp="1"/>
          </p:cNvSpPr>
          <p:nvPr>
            <p:ph type="body" sz="quarter" idx="21"/>
          </p:nvPr>
        </p:nvSpPr>
        <p:spPr>
          <a:xfrm>
            <a:off x="6921061" y="5561115"/>
            <a:ext cx="1845567" cy="543435"/>
          </a:xfrm>
        </p:spPr>
        <p:txBody>
          <a:bodyPr/>
          <a:lstStyle/>
          <a:p>
            <a:pPr marL="432" indent="0" algn="ctr">
              <a:buNone/>
            </a:pPr>
            <a:r>
              <a:rPr lang="en-IN" dirty="0">
                <a:hlinkClick r:id="rId5" tooltip="https://liveexample.pearsoncmg.com/html/TestCourse.html"/>
              </a:rPr>
              <a:t>TestCourse</a:t>
            </a:r>
            <a:endParaRPr lang="en-IN" dirty="0">
              <a:hlinkClick r:id="rId5"/>
            </a:endParaRPr>
          </a:p>
        </p:txBody>
      </p:sp>
    </p:spTree>
    <p:extLst>
      <p:ext uri="{BB962C8B-B14F-4D97-AF65-F5344CB8AC3E}">
        <p14:creationId xmlns:p14="http://schemas.microsoft.com/office/powerpoint/2010/main" val="239925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Example: The </a:t>
            </a:r>
            <a:r>
              <a:rPr lang="en-IN" sz="3200" dirty="0">
                <a:latin typeface="Courier New" panose="02070309020205020404" pitchFamily="49" charset="0"/>
                <a:cs typeface="Courier New" panose="02070309020205020404" pitchFamily="49" charset="0"/>
              </a:rPr>
              <a:t>StackOfIntegers</a:t>
            </a:r>
            <a:r>
              <a:rPr lang="en-IN" sz="3200" dirty="0"/>
              <a:t> Class</a:t>
            </a:r>
          </a:p>
        </p:txBody>
      </p:sp>
      <p:pic>
        <p:nvPicPr>
          <p:cNvPr id="5" name="Content Placeholder 4" descr="Nine rows of codes and description for StackOfIntegers as follows. For long description in Notes pane, press F6.">
            <a:extLst>
              <a:ext uri="{FF2B5EF4-FFF2-40B4-BE49-F238E27FC236}">
                <a16:creationId xmlns:a16="http://schemas.microsoft.com/office/drawing/2014/main" id="{938CE6DB-8877-4C5A-A5AF-297A3ADA466C}"/>
              </a:ext>
            </a:extLst>
          </p:cNvPr>
          <p:cNvPicPr>
            <a:picLocks noGrp="1" noChangeAspect="1"/>
          </p:cNvPicPr>
          <p:nvPr>
            <p:ph sz="quarter" idx="13"/>
          </p:nvPr>
        </p:nvPicPr>
        <p:blipFill>
          <a:blip r:embed="rId3"/>
          <a:stretch>
            <a:fillRect/>
          </a:stretch>
        </p:blipFill>
        <p:spPr>
          <a:xfrm>
            <a:off x="533278" y="1582420"/>
            <a:ext cx="8077445" cy="3693159"/>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5612523" y="5651596"/>
            <a:ext cx="3067019" cy="543435"/>
          </a:xfrm>
        </p:spPr>
        <p:txBody>
          <a:bodyPr/>
          <a:lstStyle/>
          <a:p>
            <a:pPr marL="432" indent="0" algn="ctr">
              <a:buNone/>
            </a:pPr>
            <a:r>
              <a:rPr lang="en-IN" dirty="0">
                <a:hlinkClick r:id="rId4" tooltip="https://liveexample.pearsoncmg.com/html/TestStackOfIntegers.html"/>
              </a:rPr>
              <a:t>TestStackOfIntegers</a:t>
            </a:r>
            <a:endParaRPr lang="en-IN" dirty="0">
              <a:hlinkClick r:id="rId4"/>
            </a:endParaRPr>
          </a:p>
        </p:txBody>
      </p:sp>
    </p:spTree>
    <p:extLst>
      <p:ext uri="{BB962C8B-B14F-4D97-AF65-F5344CB8AC3E}">
        <p14:creationId xmlns:p14="http://schemas.microsoft.com/office/powerpoint/2010/main" val="181900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8D82-DBE9-4FF2-B033-DBB63C7A4042}"/>
              </a:ext>
            </a:extLst>
          </p:cNvPr>
          <p:cNvSpPr>
            <a:spLocks noGrp="1"/>
          </p:cNvSpPr>
          <p:nvPr>
            <p:ph type="title"/>
          </p:nvPr>
        </p:nvSpPr>
        <p:spPr/>
        <p:txBody>
          <a:bodyPr/>
          <a:lstStyle/>
          <a:p>
            <a:r>
              <a:rPr lang="en-IN" dirty="0"/>
              <a:t>Designing the StackOfIntegers Class</a:t>
            </a:r>
          </a:p>
        </p:txBody>
      </p:sp>
      <p:pic>
        <p:nvPicPr>
          <p:cNvPr id="4" name="Content Placeholder 3" descr="An illustraton shows a stake of integers in an array. Data 1 is stored first, data 2 Is stored above data 2, and data 3 is stored above data 2. While retrieving the data, data 3 is retrieved first, then data 2 is retrieved, and finally data 1 is retrived.">
            <a:extLst>
              <a:ext uri="{FF2B5EF4-FFF2-40B4-BE49-F238E27FC236}">
                <a16:creationId xmlns:a16="http://schemas.microsoft.com/office/drawing/2014/main" id="{4DB0D5A5-894A-440A-A0B9-1D28C3D08EFD}"/>
              </a:ext>
            </a:extLst>
          </p:cNvPr>
          <p:cNvPicPr>
            <a:picLocks noGrp="1" noChangeAspect="1"/>
          </p:cNvPicPr>
          <p:nvPr>
            <p:ph sz="quarter" idx="13"/>
          </p:nvPr>
        </p:nvPicPr>
        <p:blipFill>
          <a:blip r:embed="rId2"/>
          <a:stretch>
            <a:fillRect/>
          </a:stretch>
        </p:blipFill>
        <p:spPr>
          <a:xfrm>
            <a:off x="457200" y="1771642"/>
            <a:ext cx="8232775" cy="3314715"/>
          </a:xfrm>
          <a:prstGeom prst="rect">
            <a:avLst/>
          </a:prstGeom>
        </p:spPr>
      </p:pic>
    </p:spTree>
    <p:extLst>
      <p:ext uri="{BB962C8B-B14F-4D97-AF65-F5344CB8AC3E}">
        <p14:creationId xmlns:p14="http://schemas.microsoft.com/office/powerpoint/2010/main" val="382815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Implementing </a:t>
            </a:r>
            <a:r>
              <a:rPr lang="en-IN" sz="3200" dirty="0">
                <a:latin typeface="Courier New" panose="02070309020205020404" pitchFamily="49" charset="0"/>
                <a:cs typeface="Courier New" panose="02070309020205020404" pitchFamily="49" charset="0"/>
              </a:rPr>
              <a:t>StackOfIntegers</a:t>
            </a:r>
            <a:r>
              <a:rPr lang="en-IN" sz="3200" dirty="0"/>
              <a:t> Class</a:t>
            </a:r>
          </a:p>
        </p:txBody>
      </p:sp>
      <p:pic>
        <p:nvPicPr>
          <p:cNvPr id="6" name="Content Placeholder 5" descr="An illustration shows a vertical column with six boxes labeled from top to bottom as elements array for capacity minus 1, vertical ellipsis elements array for size minus 1, vertical ellipsis, element array 1, element array 0. For long description in Notes pane, press F6.">
            <a:extLst>
              <a:ext uri="{FF2B5EF4-FFF2-40B4-BE49-F238E27FC236}">
                <a16:creationId xmlns:a16="http://schemas.microsoft.com/office/drawing/2014/main" id="{22FB8EDB-8412-4692-83E2-6CD02A6385BF}"/>
              </a:ext>
            </a:extLst>
          </p:cNvPr>
          <p:cNvPicPr>
            <a:picLocks noGrp="1" noChangeAspect="1"/>
          </p:cNvPicPr>
          <p:nvPr>
            <p:ph sz="quarter" idx="13"/>
          </p:nvPr>
        </p:nvPicPr>
        <p:blipFill>
          <a:blip r:embed="rId3"/>
          <a:stretch>
            <a:fillRect/>
          </a:stretch>
        </p:blipFill>
        <p:spPr>
          <a:xfrm>
            <a:off x="527772" y="1582420"/>
            <a:ext cx="8088455" cy="3693159"/>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6195848" y="5651596"/>
            <a:ext cx="2414876" cy="543435"/>
          </a:xfrm>
        </p:spPr>
        <p:txBody>
          <a:bodyPr/>
          <a:lstStyle/>
          <a:p>
            <a:pPr marL="432" indent="0" algn="ctr">
              <a:buNone/>
            </a:pPr>
            <a:r>
              <a:rPr lang="en-IN" dirty="0">
                <a:hlinkClick r:id="rId4" tooltip="https://liveexample.pearsoncmg.com/html/StackOfIntegers.html"/>
              </a:rPr>
              <a:t>StackOfIntegers</a:t>
            </a:r>
            <a:endParaRPr lang="en-IN" dirty="0">
              <a:hlinkClick r:id="rId4"/>
            </a:endParaRPr>
          </a:p>
        </p:txBody>
      </p:sp>
    </p:spTree>
    <p:extLst>
      <p:ext uri="{BB962C8B-B14F-4D97-AF65-F5344CB8AC3E}">
        <p14:creationId xmlns:p14="http://schemas.microsoft.com/office/powerpoint/2010/main" val="30661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4797-420D-4B2B-B1A3-C0ADCB02F5D6}"/>
              </a:ext>
            </a:extLst>
          </p:cNvPr>
          <p:cNvSpPr>
            <a:spLocks noGrp="1"/>
          </p:cNvSpPr>
          <p:nvPr>
            <p:ph type="title"/>
          </p:nvPr>
        </p:nvSpPr>
        <p:spPr/>
        <p:txBody>
          <a:bodyPr/>
          <a:lstStyle/>
          <a:p>
            <a:r>
              <a:rPr lang="en-IN" dirty="0"/>
              <a:t>Wrapper Classes</a:t>
            </a:r>
          </a:p>
        </p:txBody>
      </p:sp>
      <p:sp>
        <p:nvSpPr>
          <p:cNvPr id="3" name="Content Placeholder 2">
            <a:extLst>
              <a:ext uri="{FF2B5EF4-FFF2-40B4-BE49-F238E27FC236}">
                <a16:creationId xmlns:a16="http://schemas.microsoft.com/office/drawing/2014/main" id="{58BAC428-D3E2-41E6-8784-8751D1C38A1E}"/>
              </a:ext>
            </a:extLst>
          </p:cNvPr>
          <p:cNvSpPr>
            <a:spLocks noGrp="1"/>
          </p:cNvSpPr>
          <p:nvPr>
            <p:ph sz="quarter" idx="13"/>
          </p:nvPr>
        </p:nvSpPr>
        <p:spPr/>
        <p:txBody>
          <a:bodyPr/>
          <a:lstStyle/>
          <a:p>
            <a:r>
              <a:rPr lang="en-IN" dirty="0"/>
              <a:t>Boolean</a:t>
            </a:r>
          </a:p>
          <a:p>
            <a:r>
              <a:rPr lang="en-IN" dirty="0"/>
              <a:t>Character</a:t>
            </a:r>
          </a:p>
          <a:p>
            <a:r>
              <a:rPr lang="en-IN" dirty="0"/>
              <a:t>Short</a:t>
            </a:r>
          </a:p>
          <a:p>
            <a:r>
              <a:rPr lang="en-IN" dirty="0"/>
              <a:t>Byte</a:t>
            </a:r>
          </a:p>
          <a:p>
            <a:r>
              <a:rPr lang="en-IN" dirty="0"/>
              <a:t>Integer</a:t>
            </a:r>
          </a:p>
          <a:p>
            <a:r>
              <a:rPr lang="en-IN" dirty="0"/>
              <a:t>Long</a:t>
            </a:r>
          </a:p>
          <a:p>
            <a:r>
              <a:rPr lang="en-IN" dirty="0"/>
              <a:t>Float</a:t>
            </a:r>
          </a:p>
          <a:p>
            <a:r>
              <a:rPr lang="en-IN" dirty="0"/>
              <a:t>Double</a:t>
            </a:r>
          </a:p>
        </p:txBody>
      </p:sp>
      <p:sp>
        <p:nvSpPr>
          <p:cNvPr id="4" name="Content Placeholder 3">
            <a:extLst>
              <a:ext uri="{FF2B5EF4-FFF2-40B4-BE49-F238E27FC236}">
                <a16:creationId xmlns:a16="http://schemas.microsoft.com/office/drawing/2014/main" id="{F299B70A-AE06-4411-B6FE-BB3A1B623A69}"/>
              </a:ext>
            </a:extLst>
          </p:cNvPr>
          <p:cNvSpPr>
            <a:spLocks noGrp="1"/>
          </p:cNvSpPr>
          <p:nvPr>
            <p:ph sz="quarter" idx="14"/>
          </p:nvPr>
        </p:nvSpPr>
        <p:spPr>
          <a:xfrm>
            <a:off x="4694832" y="2222773"/>
            <a:ext cx="3991970" cy="3098253"/>
          </a:xfrm>
        </p:spPr>
        <p:txBody>
          <a:bodyPr/>
          <a:lstStyle/>
          <a:p>
            <a:pPr marL="432" indent="0">
              <a:buNone/>
            </a:pPr>
            <a:r>
              <a:rPr lang="en-IN" b="1" dirty="0"/>
              <a:t>Note: </a:t>
            </a:r>
            <a:r>
              <a:rPr lang="en-IN" dirty="0"/>
              <a:t>(1) The wrapper classes do not have no-arg constructors. (2) The instances of all wrapper classes are immutable, i.e., their internal values cannot be changed once the objects are created.</a:t>
            </a:r>
          </a:p>
        </p:txBody>
      </p:sp>
    </p:spTree>
    <p:extLst>
      <p:ext uri="{BB962C8B-B14F-4D97-AF65-F5344CB8AC3E}">
        <p14:creationId xmlns:p14="http://schemas.microsoft.com/office/powerpoint/2010/main" val="360880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A17-9A27-43D8-874B-12FED14547AE}"/>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Integer</a:t>
            </a:r>
            <a:r>
              <a:rPr lang="en-IN" dirty="0"/>
              <a:t> and </a:t>
            </a:r>
            <a:r>
              <a:rPr lang="en-IN" dirty="0">
                <a:latin typeface="Courier New" panose="02070309020205020404" pitchFamily="49" charset="0"/>
                <a:cs typeface="Courier New" panose="02070309020205020404" pitchFamily="49" charset="0"/>
              </a:rPr>
              <a:t>Double</a:t>
            </a:r>
            <a:r>
              <a:rPr lang="en-IN" dirty="0"/>
              <a:t> Classes</a:t>
            </a:r>
          </a:p>
        </p:txBody>
      </p:sp>
      <p:pic>
        <p:nvPicPr>
          <p:cNvPr id="4" name="Content Placeholder 3" descr="The computer code shows The Integer and Double Classes. For long description in Notes pane, press F6.&#10;">
            <a:extLst>
              <a:ext uri="{FF2B5EF4-FFF2-40B4-BE49-F238E27FC236}">
                <a16:creationId xmlns:a16="http://schemas.microsoft.com/office/drawing/2014/main" id="{C8E70AFC-6C3B-48A4-B3BD-9A248E3FC2BD}"/>
              </a:ext>
            </a:extLst>
          </p:cNvPr>
          <p:cNvPicPr>
            <a:picLocks noGrp="1" noChangeAspect="1"/>
          </p:cNvPicPr>
          <p:nvPr>
            <p:ph sz="quarter" idx="13"/>
          </p:nvPr>
        </p:nvPicPr>
        <p:blipFill>
          <a:blip r:embed="rId3"/>
          <a:stretch>
            <a:fillRect/>
          </a:stretch>
        </p:blipFill>
        <p:spPr>
          <a:xfrm>
            <a:off x="457200" y="1647331"/>
            <a:ext cx="8232775" cy="4477739"/>
          </a:xfrm>
          <a:prstGeom prst="rect">
            <a:avLst/>
          </a:prstGeom>
        </p:spPr>
      </p:pic>
    </p:spTree>
    <p:extLst>
      <p:ext uri="{BB962C8B-B14F-4D97-AF65-F5344CB8AC3E}">
        <p14:creationId xmlns:p14="http://schemas.microsoft.com/office/powerpoint/2010/main" val="364945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p:txBody>
          <a:bodyPr/>
          <a:lstStyle/>
          <a:p>
            <a:pPr marL="432" indent="0">
              <a:buNone/>
            </a:pPr>
            <a:r>
              <a:rPr lang="en-IN" dirty="0"/>
              <a:t>You see the advantages of object-oriented programming from the preceding chapter. This chapter will demonstrate how to solve problems using the object-oriented paradigm.</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28C4-42FC-4EE3-97DC-3B5F6E26FF2B}"/>
              </a:ext>
            </a:extLst>
          </p:cNvPr>
          <p:cNvSpPr>
            <a:spLocks noGrp="1"/>
          </p:cNvSpPr>
          <p:nvPr>
            <p:ph type="title"/>
          </p:nvPr>
        </p:nvSpPr>
        <p:spPr/>
        <p:txBody>
          <a:bodyPr/>
          <a:lstStyle/>
          <a:p>
            <a:r>
              <a:rPr lang="en-IN" sz="3200" dirty="0"/>
              <a:t>The </a:t>
            </a:r>
            <a:r>
              <a:rPr lang="en-IN" sz="3200" dirty="0">
                <a:latin typeface="Courier New" panose="02070309020205020404" pitchFamily="49" charset="0"/>
                <a:cs typeface="Courier New" panose="02070309020205020404" pitchFamily="49" charset="0"/>
              </a:rPr>
              <a:t>Integer</a:t>
            </a:r>
            <a:r>
              <a:rPr lang="en-IN" sz="3200" dirty="0"/>
              <a:t> Class and the </a:t>
            </a:r>
            <a:r>
              <a:rPr lang="en-IN" sz="3200" dirty="0">
                <a:latin typeface="Courier New" panose="02070309020205020404" pitchFamily="49" charset="0"/>
                <a:cs typeface="Courier New" panose="02070309020205020404" pitchFamily="49" charset="0"/>
              </a:rPr>
              <a:t>Double</a:t>
            </a:r>
            <a:r>
              <a:rPr lang="en-IN" sz="3200" dirty="0"/>
              <a:t> Class</a:t>
            </a:r>
          </a:p>
        </p:txBody>
      </p:sp>
      <p:sp>
        <p:nvSpPr>
          <p:cNvPr id="3" name="Content Placeholder 2">
            <a:extLst>
              <a:ext uri="{FF2B5EF4-FFF2-40B4-BE49-F238E27FC236}">
                <a16:creationId xmlns:a16="http://schemas.microsoft.com/office/drawing/2014/main" id="{61D80A31-4A43-4BCF-A2D6-1522DFDB0007}"/>
              </a:ext>
            </a:extLst>
          </p:cNvPr>
          <p:cNvSpPr>
            <a:spLocks noGrp="1"/>
          </p:cNvSpPr>
          <p:nvPr>
            <p:ph sz="quarter" idx="13"/>
          </p:nvPr>
        </p:nvSpPr>
        <p:spPr/>
        <p:txBody>
          <a:bodyPr/>
          <a:lstStyle/>
          <a:p>
            <a:r>
              <a:rPr lang="en-IN" dirty="0"/>
              <a:t>Constructors</a:t>
            </a:r>
          </a:p>
          <a:p>
            <a:r>
              <a:rPr lang="en-IN" dirty="0"/>
              <a:t>Class Constants </a:t>
            </a:r>
            <a:r>
              <a:rPr lang="en-IN" dirty="0">
                <a:latin typeface="Courier New" panose="02070309020205020404" pitchFamily="49" charset="0"/>
                <a:cs typeface="Courier New" panose="02070309020205020404" pitchFamily="49" charset="0"/>
              </a:rPr>
              <a:t>MAX_VALUE</a:t>
            </a:r>
            <a:r>
              <a:rPr lang="en-IN" dirty="0"/>
              <a:t>, </a:t>
            </a:r>
            <a:r>
              <a:rPr lang="en-IN" dirty="0">
                <a:latin typeface="Courier New" panose="02070309020205020404" pitchFamily="49" charset="0"/>
                <a:cs typeface="Courier New" panose="02070309020205020404" pitchFamily="49" charset="0"/>
              </a:rPr>
              <a:t>MIN_VALUE</a:t>
            </a:r>
          </a:p>
          <a:p>
            <a:r>
              <a:rPr lang="en-IN" dirty="0"/>
              <a:t>Conversion Methods</a:t>
            </a:r>
          </a:p>
        </p:txBody>
      </p:sp>
    </p:spTree>
    <p:extLst>
      <p:ext uri="{BB962C8B-B14F-4D97-AF65-F5344CB8AC3E}">
        <p14:creationId xmlns:p14="http://schemas.microsoft.com/office/powerpoint/2010/main" val="1830325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F160-17CE-4C2D-9A87-AB5E4A0524BB}"/>
              </a:ext>
            </a:extLst>
          </p:cNvPr>
          <p:cNvSpPr>
            <a:spLocks noGrp="1"/>
          </p:cNvSpPr>
          <p:nvPr>
            <p:ph type="title"/>
          </p:nvPr>
        </p:nvSpPr>
        <p:spPr/>
        <p:txBody>
          <a:bodyPr/>
          <a:lstStyle/>
          <a:p>
            <a:r>
              <a:rPr lang="en-IN" sz="3200" dirty="0"/>
              <a:t>Numeric Wrapper Class Constructors</a:t>
            </a:r>
          </a:p>
        </p:txBody>
      </p:sp>
      <p:sp>
        <p:nvSpPr>
          <p:cNvPr id="3" name="Content Placeholder 2">
            <a:extLst>
              <a:ext uri="{FF2B5EF4-FFF2-40B4-BE49-F238E27FC236}">
                <a16:creationId xmlns:a16="http://schemas.microsoft.com/office/drawing/2014/main" id="{24BA03AB-831D-4911-88E0-03C7BB470B2E}"/>
              </a:ext>
            </a:extLst>
          </p:cNvPr>
          <p:cNvSpPr>
            <a:spLocks noGrp="1"/>
          </p:cNvSpPr>
          <p:nvPr>
            <p:ph sz="quarter" idx="13"/>
          </p:nvPr>
        </p:nvSpPr>
        <p:spPr>
          <a:xfrm>
            <a:off x="457200" y="1556327"/>
            <a:ext cx="8229600" cy="4607990"/>
          </a:xfrm>
        </p:spPr>
        <p:txBody>
          <a:bodyPr/>
          <a:lstStyle/>
          <a:p>
            <a:pPr marL="487350" lvl="1" indent="0">
              <a:buNone/>
            </a:pPr>
            <a:r>
              <a:rPr lang="en-IN" dirty="0"/>
              <a:t>You can construct a wrapper object either from a primitive data type value or from a string representing the numeric value. The constructors for Integer and Double are:</a:t>
            </a:r>
          </a:p>
          <a:p>
            <a:pPr marL="742518" lvl="1" indent="0">
              <a:buNone/>
            </a:pPr>
            <a:r>
              <a:rPr lang="en-IN" dirty="0"/>
              <a:t>public Integer(int value)</a:t>
            </a:r>
          </a:p>
          <a:p>
            <a:pPr marL="742518" lvl="1" indent="0">
              <a:buNone/>
            </a:pPr>
            <a:r>
              <a:rPr lang="en-IN" dirty="0"/>
              <a:t>public Integer(String s)</a:t>
            </a:r>
          </a:p>
          <a:p>
            <a:pPr marL="742518" lvl="1" indent="0">
              <a:buNone/>
            </a:pPr>
            <a:r>
              <a:rPr lang="en-IN" dirty="0"/>
              <a:t>public Double(double value)</a:t>
            </a:r>
          </a:p>
          <a:p>
            <a:pPr marL="742518" lvl="1" indent="0">
              <a:buNone/>
            </a:pPr>
            <a:r>
              <a:rPr lang="en-IN" dirty="0"/>
              <a:t>public Double(String s)</a:t>
            </a:r>
          </a:p>
        </p:txBody>
      </p:sp>
    </p:spTree>
    <p:extLst>
      <p:ext uri="{BB962C8B-B14F-4D97-AF65-F5344CB8AC3E}">
        <p14:creationId xmlns:p14="http://schemas.microsoft.com/office/powerpoint/2010/main" val="3270968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253A-DC16-4B47-842E-02CB7CDC5F1E}"/>
              </a:ext>
            </a:extLst>
          </p:cNvPr>
          <p:cNvSpPr>
            <a:spLocks noGrp="1"/>
          </p:cNvSpPr>
          <p:nvPr>
            <p:ph type="title"/>
          </p:nvPr>
        </p:nvSpPr>
        <p:spPr/>
        <p:txBody>
          <a:bodyPr/>
          <a:lstStyle/>
          <a:p>
            <a:r>
              <a:rPr lang="en-IN" dirty="0"/>
              <a:t>Numeric Wrapper Class Constants</a:t>
            </a:r>
          </a:p>
        </p:txBody>
      </p:sp>
      <p:sp>
        <p:nvSpPr>
          <p:cNvPr id="3" name="Content Placeholder 2">
            <a:extLst>
              <a:ext uri="{FF2B5EF4-FFF2-40B4-BE49-F238E27FC236}">
                <a16:creationId xmlns:a16="http://schemas.microsoft.com/office/drawing/2014/main" id="{D85E87AB-AB2D-4ADF-8698-8CF58640B3F3}"/>
              </a:ext>
            </a:extLst>
          </p:cNvPr>
          <p:cNvSpPr>
            <a:spLocks noGrp="1"/>
          </p:cNvSpPr>
          <p:nvPr>
            <p:ph sz="quarter" idx="13"/>
          </p:nvPr>
        </p:nvSpPr>
        <p:spPr/>
        <p:txBody>
          <a:bodyPr/>
          <a:lstStyle/>
          <a:p>
            <a:pPr marL="432" indent="0">
              <a:buNone/>
            </a:pPr>
            <a:r>
              <a:rPr lang="en-IN" dirty="0"/>
              <a:t>Each numerical wrapper class has the constants </a:t>
            </a:r>
            <a:r>
              <a:rPr lang="en-IN" u="sng" dirty="0"/>
              <a:t>MAX_VALUE</a:t>
            </a:r>
            <a:r>
              <a:rPr lang="en-IN" dirty="0"/>
              <a:t> and </a:t>
            </a:r>
            <a:r>
              <a:rPr lang="en-IN" u="sng" dirty="0"/>
              <a:t>MIN_VALUE</a:t>
            </a:r>
            <a:r>
              <a:rPr lang="en-IN" dirty="0"/>
              <a:t>. </a:t>
            </a:r>
            <a:r>
              <a:rPr lang="en-IN" u="sng" dirty="0"/>
              <a:t>MAX_VALUE</a:t>
            </a:r>
            <a:r>
              <a:rPr lang="en-IN" dirty="0"/>
              <a:t> represents the maximum value of the corresponding primitive data type. For </a:t>
            </a:r>
            <a:r>
              <a:rPr lang="en-IN" u="sng" dirty="0"/>
              <a:t>Byte</a:t>
            </a:r>
            <a:r>
              <a:rPr lang="en-IN" dirty="0"/>
              <a:t>, </a:t>
            </a:r>
            <a:r>
              <a:rPr lang="en-IN" u="sng" dirty="0"/>
              <a:t>Short</a:t>
            </a:r>
            <a:r>
              <a:rPr lang="en-IN" dirty="0"/>
              <a:t>, </a:t>
            </a:r>
            <a:r>
              <a:rPr lang="en-IN" u="sng" dirty="0"/>
              <a:t>Integer</a:t>
            </a:r>
            <a:r>
              <a:rPr lang="en-IN" dirty="0"/>
              <a:t>, and </a:t>
            </a:r>
            <a:r>
              <a:rPr lang="en-IN" u="sng" dirty="0"/>
              <a:t>Long</a:t>
            </a:r>
            <a:r>
              <a:rPr lang="en-IN" dirty="0"/>
              <a:t>, </a:t>
            </a:r>
            <a:r>
              <a:rPr lang="en-IN" u="sng" dirty="0"/>
              <a:t>MIN_VALUE</a:t>
            </a:r>
            <a:r>
              <a:rPr lang="en-IN" dirty="0"/>
              <a:t> represents the minimum </a:t>
            </a:r>
            <a:r>
              <a:rPr lang="en-IN" u="sng" dirty="0"/>
              <a:t>byte</a:t>
            </a:r>
            <a:r>
              <a:rPr lang="en-IN" dirty="0"/>
              <a:t>, </a:t>
            </a:r>
            <a:r>
              <a:rPr lang="en-IN" u="sng" dirty="0"/>
              <a:t>short</a:t>
            </a:r>
            <a:r>
              <a:rPr lang="en-IN" dirty="0"/>
              <a:t>, </a:t>
            </a:r>
            <a:r>
              <a:rPr lang="en-IN" u="sng" dirty="0"/>
              <a:t>int</a:t>
            </a:r>
            <a:r>
              <a:rPr lang="en-IN" dirty="0"/>
              <a:t>, and </a:t>
            </a:r>
            <a:r>
              <a:rPr lang="en-IN" u="sng" dirty="0"/>
              <a:t>long</a:t>
            </a:r>
            <a:r>
              <a:rPr lang="en-IN" dirty="0"/>
              <a:t> values. For </a:t>
            </a:r>
            <a:r>
              <a:rPr lang="en-IN" u="sng" dirty="0"/>
              <a:t>Float</a:t>
            </a:r>
            <a:r>
              <a:rPr lang="en-IN" dirty="0"/>
              <a:t> and </a:t>
            </a:r>
            <a:r>
              <a:rPr lang="en-IN" u="sng" dirty="0"/>
              <a:t>Double</a:t>
            </a:r>
            <a:r>
              <a:rPr lang="en-IN" dirty="0"/>
              <a:t>, </a:t>
            </a:r>
            <a:r>
              <a:rPr lang="en-IN" u="sng" dirty="0"/>
              <a:t>MIN_VALUE</a:t>
            </a:r>
            <a:r>
              <a:rPr lang="en-IN" dirty="0"/>
              <a:t> represents the minimum </a:t>
            </a:r>
            <a:r>
              <a:rPr lang="en-IN" b="1" dirty="0"/>
              <a:t>positive</a:t>
            </a:r>
            <a:r>
              <a:rPr lang="en-IN" dirty="0"/>
              <a:t> </a:t>
            </a:r>
            <a:r>
              <a:rPr lang="en-IN" u="sng" dirty="0"/>
              <a:t>float</a:t>
            </a:r>
            <a:r>
              <a:rPr lang="en-IN" dirty="0"/>
              <a:t> and </a:t>
            </a:r>
            <a:r>
              <a:rPr lang="en-IN" u="sng" dirty="0"/>
              <a:t>double</a:t>
            </a:r>
            <a:r>
              <a:rPr lang="en-IN" dirty="0"/>
              <a:t> values. The following statements display the maximum integer (2,147,483,647), the minimum positive float (1.4E-45), and the maximum double floating-point number (1.79769313486231570e+308d).</a:t>
            </a:r>
          </a:p>
        </p:txBody>
      </p:sp>
    </p:spTree>
    <p:extLst>
      <p:ext uri="{BB962C8B-B14F-4D97-AF65-F5344CB8AC3E}">
        <p14:creationId xmlns:p14="http://schemas.microsoft.com/office/powerpoint/2010/main" val="3231964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50DF-45FC-4E5D-BA64-796681B3261D}"/>
              </a:ext>
            </a:extLst>
          </p:cNvPr>
          <p:cNvSpPr>
            <a:spLocks noGrp="1"/>
          </p:cNvSpPr>
          <p:nvPr>
            <p:ph type="title"/>
          </p:nvPr>
        </p:nvSpPr>
        <p:spPr/>
        <p:txBody>
          <a:bodyPr/>
          <a:lstStyle/>
          <a:p>
            <a:r>
              <a:rPr lang="en-IN" dirty="0"/>
              <a:t>Conversion Methods</a:t>
            </a:r>
          </a:p>
        </p:txBody>
      </p:sp>
      <p:sp>
        <p:nvSpPr>
          <p:cNvPr id="3" name="Content Placeholder 2">
            <a:extLst>
              <a:ext uri="{FF2B5EF4-FFF2-40B4-BE49-F238E27FC236}">
                <a16:creationId xmlns:a16="http://schemas.microsoft.com/office/drawing/2014/main" id="{98B1A866-6E03-4C00-992C-8A2DE6BC4CB0}"/>
              </a:ext>
            </a:extLst>
          </p:cNvPr>
          <p:cNvSpPr>
            <a:spLocks noGrp="1"/>
          </p:cNvSpPr>
          <p:nvPr>
            <p:ph sz="quarter" idx="13"/>
          </p:nvPr>
        </p:nvSpPr>
        <p:spPr/>
        <p:txBody>
          <a:bodyPr/>
          <a:lstStyle/>
          <a:p>
            <a:pPr marL="432" indent="0">
              <a:buNone/>
            </a:pPr>
            <a:r>
              <a:rPr lang="en-IN" dirty="0"/>
              <a:t>Each numeric wrapper class implements the abstract methods </a:t>
            </a:r>
            <a:r>
              <a:rPr lang="en-IN" u="sng" dirty="0"/>
              <a:t>doubleValue</a:t>
            </a:r>
            <a:r>
              <a:rPr lang="en-IN" dirty="0"/>
              <a:t>, </a:t>
            </a:r>
            <a:r>
              <a:rPr lang="en-IN" u="sng" dirty="0"/>
              <a:t>floatValue</a:t>
            </a:r>
            <a:r>
              <a:rPr lang="en-IN" dirty="0"/>
              <a:t>, </a:t>
            </a:r>
            <a:r>
              <a:rPr lang="en-IN" u="sng" dirty="0"/>
              <a:t>intValue</a:t>
            </a:r>
            <a:r>
              <a:rPr lang="en-IN" dirty="0"/>
              <a:t>, </a:t>
            </a:r>
            <a:r>
              <a:rPr lang="en-IN" u="sng" dirty="0"/>
              <a:t>longValue</a:t>
            </a:r>
            <a:r>
              <a:rPr lang="en-IN" dirty="0"/>
              <a:t>, and </a:t>
            </a:r>
            <a:r>
              <a:rPr lang="en-IN" u="sng" dirty="0"/>
              <a:t>shortValue</a:t>
            </a:r>
            <a:r>
              <a:rPr lang="en-IN" dirty="0"/>
              <a:t>, which are defined in the </a:t>
            </a:r>
            <a:r>
              <a:rPr lang="en-IN" u="sng" dirty="0"/>
              <a:t>Number</a:t>
            </a:r>
            <a:r>
              <a:rPr lang="en-IN" dirty="0"/>
              <a:t> class. These methods “convert” objects into primitive type values.</a:t>
            </a:r>
          </a:p>
        </p:txBody>
      </p:sp>
    </p:spTree>
    <p:extLst>
      <p:ext uri="{BB962C8B-B14F-4D97-AF65-F5344CB8AC3E}">
        <p14:creationId xmlns:p14="http://schemas.microsoft.com/office/powerpoint/2010/main" val="59510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64F0-DD39-4B01-BDBD-08042A61AED6}"/>
              </a:ext>
            </a:extLst>
          </p:cNvPr>
          <p:cNvSpPr>
            <a:spLocks noGrp="1"/>
          </p:cNvSpPr>
          <p:nvPr>
            <p:ph type="title"/>
          </p:nvPr>
        </p:nvSpPr>
        <p:spPr/>
        <p:txBody>
          <a:bodyPr/>
          <a:lstStyle/>
          <a:p>
            <a:r>
              <a:rPr lang="en-IN" dirty="0"/>
              <a:t>The Static </a:t>
            </a:r>
            <a:r>
              <a:rPr lang="en-IN" u="sng" dirty="0"/>
              <a:t>valueOf</a:t>
            </a:r>
            <a:r>
              <a:rPr lang="en-IN" dirty="0"/>
              <a:t> Methods</a:t>
            </a:r>
          </a:p>
        </p:txBody>
      </p:sp>
      <p:sp>
        <p:nvSpPr>
          <p:cNvPr id="3" name="Content Placeholder 2">
            <a:extLst>
              <a:ext uri="{FF2B5EF4-FFF2-40B4-BE49-F238E27FC236}">
                <a16:creationId xmlns:a16="http://schemas.microsoft.com/office/drawing/2014/main" id="{3810BFA2-CCF4-4C2A-B3C7-FFF22B2E89DB}"/>
              </a:ext>
            </a:extLst>
          </p:cNvPr>
          <p:cNvSpPr>
            <a:spLocks noGrp="1"/>
          </p:cNvSpPr>
          <p:nvPr>
            <p:ph sz="quarter" idx="13"/>
          </p:nvPr>
        </p:nvSpPr>
        <p:spPr/>
        <p:txBody>
          <a:bodyPr/>
          <a:lstStyle/>
          <a:p>
            <a:pPr marL="432" indent="0">
              <a:buNone/>
            </a:pPr>
            <a:r>
              <a:rPr lang="en-IN" dirty="0"/>
              <a:t>The numeric wrapper classes have a useful class method, valueOf(String s). This method creates a new object initialized to the value represented by the specified string. For example:</a:t>
            </a:r>
          </a:p>
          <a:p>
            <a:pPr marL="255600" indent="0">
              <a:buNone/>
            </a:pPr>
            <a:r>
              <a:rPr lang="en-IN" dirty="0"/>
              <a:t>Double doubleObject = Double.valueOf("12.4");</a:t>
            </a:r>
          </a:p>
          <a:p>
            <a:pPr marL="255600" indent="0">
              <a:buNone/>
            </a:pPr>
            <a:r>
              <a:rPr lang="en-IN" dirty="0"/>
              <a:t>Integer integerObject = Integer.valueOf("12");</a:t>
            </a:r>
          </a:p>
        </p:txBody>
      </p:sp>
    </p:spTree>
    <p:extLst>
      <p:ext uri="{BB962C8B-B14F-4D97-AF65-F5344CB8AC3E}">
        <p14:creationId xmlns:p14="http://schemas.microsoft.com/office/powerpoint/2010/main" val="405415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0444-DDA9-4DD0-BA60-CB58FD354087}"/>
              </a:ext>
            </a:extLst>
          </p:cNvPr>
          <p:cNvSpPr>
            <a:spLocks noGrp="1"/>
          </p:cNvSpPr>
          <p:nvPr>
            <p:ph type="title"/>
          </p:nvPr>
        </p:nvSpPr>
        <p:spPr/>
        <p:txBody>
          <a:bodyPr/>
          <a:lstStyle/>
          <a:p>
            <a:r>
              <a:rPr lang="en-IN" sz="3200" dirty="0"/>
              <a:t>The Methods for Parsing Strings into Numbers</a:t>
            </a:r>
          </a:p>
        </p:txBody>
      </p:sp>
      <p:sp>
        <p:nvSpPr>
          <p:cNvPr id="3" name="Content Placeholder 2">
            <a:extLst>
              <a:ext uri="{FF2B5EF4-FFF2-40B4-BE49-F238E27FC236}">
                <a16:creationId xmlns:a16="http://schemas.microsoft.com/office/drawing/2014/main" id="{E403A8F2-D49C-4C7D-AD84-09C554ED9F13}"/>
              </a:ext>
            </a:extLst>
          </p:cNvPr>
          <p:cNvSpPr>
            <a:spLocks noGrp="1"/>
          </p:cNvSpPr>
          <p:nvPr>
            <p:ph sz="quarter" idx="13"/>
          </p:nvPr>
        </p:nvSpPr>
        <p:spPr/>
        <p:txBody>
          <a:bodyPr/>
          <a:lstStyle/>
          <a:p>
            <a:pPr marL="432" indent="0">
              <a:buNone/>
            </a:pPr>
            <a:r>
              <a:rPr lang="en-IN" dirty="0"/>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a:t>
            </a:r>
          </a:p>
        </p:txBody>
      </p:sp>
    </p:spTree>
    <p:extLst>
      <p:ext uri="{BB962C8B-B14F-4D97-AF65-F5344CB8AC3E}">
        <p14:creationId xmlns:p14="http://schemas.microsoft.com/office/powerpoint/2010/main" val="2843516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A1703-96F8-4923-B6F9-2930FA46BADA}"/>
              </a:ext>
            </a:extLst>
          </p:cNvPr>
          <p:cNvSpPr>
            <a:spLocks noGrp="1"/>
          </p:cNvSpPr>
          <p:nvPr>
            <p:ph type="title"/>
          </p:nvPr>
        </p:nvSpPr>
        <p:spPr/>
        <p:txBody>
          <a:bodyPr/>
          <a:lstStyle/>
          <a:p>
            <a:r>
              <a:rPr lang="en-IN" sz="2600" dirty="0">
                <a:latin typeface="Courier New" panose="02070309020205020404" pitchFamily="49" charset="0"/>
                <a:cs typeface="Courier New" panose="02070309020205020404" pitchFamily="49" charset="0"/>
              </a:rPr>
              <a:t>Automatic Conversion Between Primitive Types and Wrapper Class Types</a:t>
            </a:r>
          </a:p>
        </p:txBody>
      </p:sp>
      <p:sp>
        <p:nvSpPr>
          <p:cNvPr id="5" name="Content Placeholder 4">
            <a:extLst>
              <a:ext uri="{FF2B5EF4-FFF2-40B4-BE49-F238E27FC236}">
                <a16:creationId xmlns:a16="http://schemas.microsoft.com/office/drawing/2014/main" id="{DFDB429D-9E0A-4196-8ABD-6A7759823DC1}"/>
              </a:ext>
            </a:extLst>
          </p:cNvPr>
          <p:cNvSpPr>
            <a:spLocks noGrp="1"/>
          </p:cNvSpPr>
          <p:nvPr>
            <p:ph sz="quarter" idx="13"/>
          </p:nvPr>
        </p:nvSpPr>
        <p:spPr>
          <a:xfrm>
            <a:off x="457199" y="1552575"/>
            <a:ext cx="8229599" cy="1285218"/>
          </a:xfrm>
        </p:spPr>
        <p:txBody>
          <a:bodyPr/>
          <a:lstStyle/>
          <a:p>
            <a:pPr marL="432" indent="0">
              <a:buNone/>
            </a:pPr>
            <a:r>
              <a:rPr lang="en-IN" dirty="0"/>
              <a:t>J</a:t>
            </a:r>
            <a:r>
              <a:rPr lang="en-IN" sz="100" dirty="0"/>
              <a:t> </a:t>
            </a:r>
            <a:r>
              <a:rPr lang="en-IN" dirty="0"/>
              <a:t>D</a:t>
            </a:r>
            <a:r>
              <a:rPr lang="en-IN" sz="100" dirty="0"/>
              <a:t> </a:t>
            </a:r>
            <a:r>
              <a:rPr lang="en-IN" dirty="0"/>
              <a:t>K 1.5 allows primitive type and wrapper classes to be converted automatically. For example, the following statement in (a) can be simplified as in (b):</a:t>
            </a:r>
          </a:p>
        </p:txBody>
      </p:sp>
      <p:pic>
        <p:nvPicPr>
          <p:cNvPr id="9" name="Content Placeholder 8" descr="The computer code shows the Automatic Conversion Between Primitive Types and Wrapper Class Types. For long description in Notes pane, press F6.">
            <a:extLst>
              <a:ext uri="{FF2B5EF4-FFF2-40B4-BE49-F238E27FC236}">
                <a16:creationId xmlns:a16="http://schemas.microsoft.com/office/drawing/2014/main" id="{2D734CD1-7149-48F8-A154-2E6F8376B861}"/>
              </a:ext>
            </a:extLst>
          </p:cNvPr>
          <p:cNvPicPr>
            <a:picLocks noGrp="1" noChangeAspect="1"/>
          </p:cNvPicPr>
          <p:nvPr>
            <p:ph sz="quarter" idx="14"/>
          </p:nvPr>
        </p:nvPicPr>
        <p:blipFill>
          <a:blip r:embed="rId3"/>
          <a:stretch>
            <a:fillRect/>
          </a:stretch>
        </p:blipFill>
        <p:spPr>
          <a:xfrm>
            <a:off x="496242" y="3117727"/>
            <a:ext cx="8209568" cy="1128566"/>
          </a:xfrm>
          <a:prstGeom prst="rect">
            <a:avLst/>
          </a:prstGeom>
        </p:spPr>
      </p:pic>
      <p:pic>
        <p:nvPicPr>
          <p:cNvPr id="10" name="Content Placeholder 9" descr="Integer left bracket right bracket Array = left brace 1, 2, 3 right brace semi colon. For long description in Notes pane, press F6.">
            <a:extLst>
              <a:ext uri="{FF2B5EF4-FFF2-40B4-BE49-F238E27FC236}">
                <a16:creationId xmlns:a16="http://schemas.microsoft.com/office/drawing/2014/main" id="{8E36DCE2-99D5-4548-A81D-A82E512AF770}"/>
              </a:ext>
            </a:extLst>
          </p:cNvPr>
          <p:cNvPicPr>
            <a:picLocks noGrp="1" noChangeAspect="1"/>
          </p:cNvPicPr>
          <p:nvPr>
            <p:ph sz="quarter" idx="15"/>
          </p:nvPr>
        </p:nvPicPr>
        <p:blipFill>
          <a:blip r:embed="rId4"/>
          <a:stretch>
            <a:fillRect/>
          </a:stretch>
        </p:blipFill>
        <p:spPr>
          <a:xfrm>
            <a:off x="457200" y="4497200"/>
            <a:ext cx="8229600" cy="1656235"/>
          </a:xfrm>
          <a:prstGeom prst="rect">
            <a:avLst/>
          </a:prstGeom>
        </p:spPr>
      </p:pic>
    </p:spTree>
    <p:extLst>
      <p:ext uri="{BB962C8B-B14F-4D97-AF65-F5344CB8AC3E}">
        <p14:creationId xmlns:p14="http://schemas.microsoft.com/office/powerpoint/2010/main" val="1710879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74D6-0FEB-4D43-9F1D-38C51F68BAB2}"/>
              </a:ext>
            </a:extLst>
          </p:cNvPr>
          <p:cNvSpPr>
            <a:spLocks noGrp="1"/>
          </p:cNvSpPr>
          <p:nvPr>
            <p:ph type="title"/>
          </p:nvPr>
        </p:nvSpPr>
        <p:spPr/>
        <p:txBody>
          <a:bodyPr/>
          <a:lstStyle/>
          <a:p>
            <a:r>
              <a:rPr lang="en-IN" dirty="0"/>
              <a:t>BigInteger and BigDecimal </a:t>
            </a:r>
            <a:r>
              <a:rPr lang="en-IN" sz="2000" b="0" dirty="0"/>
              <a:t>(1 of 2)</a:t>
            </a:r>
            <a:endParaRPr lang="en-IN" b="0" dirty="0"/>
          </a:p>
        </p:txBody>
      </p:sp>
      <p:sp>
        <p:nvSpPr>
          <p:cNvPr id="3" name="Content Placeholder 2">
            <a:extLst>
              <a:ext uri="{FF2B5EF4-FFF2-40B4-BE49-F238E27FC236}">
                <a16:creationId xmlns:a16="http://schemas.microsoft.com/office/drawing/2014/main" id="{DCDC3C5B-B881-42AF-91C6-FC60E86D111D}"/>
              </a:ext>
            </a:extLst>
          </p:cNvPr>
          <p:cNvSpPr>
            <a:spLocks noGrp="1"/>
          </p:cNvSpPr>
          <p:nvPr>
            <p:ph sz="quarter" idx="13"/>
          </p:nvPr>
        </p:nvSpPr>
        <p:spPr>
          <a:xfrm>
            <a:off x="457200" y="1554920"/>
            <a:ext cx="8294914" cy="4663335"/>
          </a:xfrm>
        </p:spPr>
        <p:txBody>
          <a:bodyPr/>
          <a:lstStyle/>
          <a:p>
            <a:pPr marL="432" indent="0">
              <a:buNone/>
            </a:pPr>
            <a:r>
              <a:rPr lang="en-IN" dirty="0"/>
              <a:t>If you need to compute with very large integers or high precision floating-point values, you can use the </a:t>
            </a:r>
            <a:r>
              <a:rPr lang="en-IN" u="sng" dirty="0"/>
              <a:t>BigInteger</a:t>
            </a:r>
            <a:r>
              <a:rPr lang="en-IN" dirty="0"/>
              <a:t> and </a:t>
            </a:r>
            <a:r>
              <a:rPr lang="en-IN" u="sng" dirty="0"/>
              <a:t>BigDecimal</a:t>
            </a:r>
            <a:r>
              <a:rPr lang="en-IN" dirty="0"/>
              <a:t> classes in the </a:t>
            </a:r>
            <a:r>
              <a:rPr lang="en-IN" u="sng" dirty="0"/>
              <a:t>java.math</a:t>
            </a:r>
            <a:r>
              <a:rPr lang="en-IN" dirty="0"/>
              <a:t> package. Both are </a:t>
            </a:r>
            <a:r>
              <a:rPr lang="en-IN" b="1" dirty="0"/>
              <a:t>immutable</a:t>
            </a:r>
            <a:r>
              <a:rPr lang="en-IN" dirty="0"/>
              <a:t>. Both extend the </a:t>
            </a:r>
            <a:r>
              <a:rPr lang="en-IN" u="sng" dirty="0"/>
              <a:t>Number</a:t>
            </a:r>
            <a:r>
              <a:rPr lang="en-IN" dirty="0"/>
              <a:t> class and implement the </a:t>
            </a:r>
            <a:r>
              <a:rPr lang="en-IN" u="sng" dirty="0"/>
              <a:t>Comparable</a:t>
            </a:r>
            <a:r>
              <a:rPr lang="en-IN" dirty="0"/>
              <a:t> interface.</a:t>
            </a:r>
          </a:p>
        </p:txBody>
      </p:sp>
    </p:spTree>
    <p:extLst>
      <p:ext uri="{BB962C8B-B14F-4D97-AF65-F5344CB8AC3E}">
        <p14:creationId xmlns:p14="http://schemas.microsoft.com/office/powerpoint/2010/main" val="1983377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8795-AA3A-4C2F-B930-3F15D1624FA5}"/>
              </a:ext>
            </a:extLst>
          </p:cNvPr>
          <p:cNvSpPr>
            <a:spLocks noGrp="1"/>
          </p:cNvSpPr>
          <p:nvPr>
            <p:ph type="title"/>
          </p:nvPr>
        </p:nvSpPr>
        <p:spPr/>
        <p:txBody>
          <a:bodyPr/>
          <a:lstStyle/>
          <a:p>
            <a:r>
              <a:rPr lang="en-IN" dirty="0"/>
              <a:t>BigInteger and BigDecimal </a:t>
            </a:r>
            <a:r>
              <a:rPr lang="en-IN" sz="2000" b="0" dirty="0"/>
              <a:t>(2 of 2)</a:t>
            </a:r>
          </a:p>
        </p:txBody>
      </p:sp>
      <p:sp>
        <p:nvSpPr>
          <p:cNvPr id="3" name="Content Placeholder 2">
            <a:extLst>
              <a:ext uri="{FF2B5EF4-FFF2-40B4-BE49-F238E27FC236}">
                <a16:creationId xmlns:a16="http://schemas.microsoft.com/office/drawing/2014/main" id="{DC4BCC60-FAEC-44DE-A943-6F45441271B3}"/>
              </a:ext>
            </a:extLst>
          </p:cNvPr>
          <p:cNvSpPr>
            <a:spLocks noGrp="1"/>
          </p:cNvSpPr>
          <p:nvPr>
            <p:ph sz="quarter" idx="13"/>
          </p:nvPr>
        </p:nvSpPr>
        <p:spPr>
          <a:xfrm>
            <a:off x="457200" y="1552575"/>
            <a:ext cx="8229600" cy="2074545"/>
          </a:xfrm>
        </p:spPr>
        <p:txBody>
          <a:bodyPr/>
          <a:lstStyle/>
          <a:p>
            <a:pPr marL="432" indent="0">
              <a:buNone/>
            </a:pPr>
            <a:r>
              <a:rPr lang="en-IN" sz="2200" dirty="0"/>
              <a:t>BigInteger a = </a:t>
            </a:r>
            <a:r>
              <a:rPr lang="en-IN" sz="2200" b="1" dirty="0"/>
              <a:t>new</a:t>
            </a:r>
            <a:r>
              <a:rPr lang="en-IN" sz="2200" dirty="0"/>
              <a:t> BigInteger("9223372036854775807");</a:t>
            </a:r>
          </a:p>
          <a:p>
            <a:pPr marL="432" indent="0">
              <a:buNone/>
            </a:pPr>
            <a:r>
              <a:rPr lang="en-IN" sz="2200" dirty="0"/>
              <a:t>BigInteger b = </a:t>
            </a:r>
            <a:r>
              <a:rPr lang="en-IN" sz="2200" b="1" dirty="0"/>
              <a:t>new</a:t>
            </a:r>
            <a:r>
              <a:rPr lang="en-IN" sz="2200" dirty="0"/>
              <a:t> BigInteger("2");</a:t>
            </a:r>
          </a:p>
          <a:p>
            <a:pPr marL="432" indent="0">
              <a:buNone/>
            </a:pPr>
            <a:r>
              <a:rPr lang="en-IN" sz="2200" dirty="0"/>
              <a:t>BigInteger c = a.multiply(b); // 9223372036854775807 * 2</a:t>
            </a:r>
          </a:p>
          <a:p>
            <a:pPr marL="432" indent="0">
              <a:buNone/>
            </a:pPr>
            <a:r>
              <a:rPr lang="en-IN" sz="2200" dirty="0"/>
              <a:t>System.out.println(c);</a:t>
            </a:r>
          </a:p>
        </p:txBody>
      </p:sp>
      <p:sp>
        <p:nvSpPr>
          <p:cNvPr id="4" name="Content Placeholder 3">
            <a:extLst>
              <a:ext uri="{FF2B5EF4-FFF2-40B4-BE49-F238E27FC236}">
                <a16:creationId xmlns:a16="http://schemas.microsoft.com/office/drawing/2014/main" id="{13DD9D4B-9076-446A-9EAE-E1B1C8E81933}"/>
              </a:ext>
            </a:extLst>
          </p:cNvPr>
          <p:cNvSpPr>
            <a:spLocks noGrp="1"/>
          </p:cNvSpPr>
          <p:nvPr>
            <p:ph sz="quarter" idx="14"/>
          </p:nvPr>
        </p:nvSpPr>
        <p:spPr>
          <a:xfrm>
            <a:off x="457200" y="3726339"/>
            <a:ext cx="8229600" cy="2086928"/>
          </a:xfrm>
        </p:spPr>
        <p:txBody>
          <a:bodyPr/>
          <a:lstStyle/>
          <a:p>
            <a:pPr marL="432" indent="0">
              <a:buNone/>
            </a:pPr>
            <a:r>
              <a:rPr lang="en-IN" sz="2200" dirty="0"/>
              <a:t>BigDecimal a = </a:t>
            </a:r>
            <a:r>
              <a:rPr lang="en-IN" sz="2200" b="1" dirty="0"/>
              <a:t>new</a:t>
            </a:r>
            <a:r>
              <a:rPr lang="en-IN" sz="2200" dirty="0"/>
              <a:t> BigDecimal(1.0);</a:t>
            </a:r>
          </a:p>
          <a:p>
            <a:pPr marL="432" indent="0">
              <a:buNone/>
            </a:pPr>
            <a:r>
              <a:rPr lang="en-IN" sz="2200" dirty="0"/>
              <a:t>BigDecimal b = </a:t>
            </a:r>
            <a:r>
              <a:rPr lang="en-IN" sz="2200" b="1" dirty="0"/>
              <a:t>new</a:t>
            </a:r>
            <a:r>
              <a:rPr lang="en-IN" sz="2200" dirty="0"/>
              <a:t> BigDecimal(3);</a:t>
            </a:r>
          </a:p>
          <a:p>
            <a:pPr marL="432" indent="0">
              <a:buNone/>
            </a:pPr>
            <a:r>
              <a:rPr lang="en-IN" sz="2200" dirty="0"/>
              <a:t>BigDecimal c = a.divide(b, 20, BigDecimal.ROUND_UP);</a:t>
            </a:r>
          </a:p>
          <a:p>
            <a:pPr marL="432" indent="0">
              <a:buNone/>
            </a:pPr>
            <a:r>
              <a:rPr lang="en-IN" sz="2200" dirty="0"/>
              <a:t>System.out.println(c);</a:t>
            </a:r>
          </a:p>
        </p:txBody>
      </p:sp>
      <p:sp>
        <p:nvSpPr>
          <p:cNvPr id="10" name="Text Placeholder 9">
            <a:extLst>
              <a:ext uri="{FF2B5EF4-FFF2-40B4-BE49-F238E27FC236}">
                <a16:creationId xmlns:a16="http://schemas.microsoft.com/office/drawing/2014/main" id="{EF788956-B7FD-4ACE-965D-6B9DB16E8D88}"/>
              </a:ext>
            </a:extLst>
          </p:cNvPr>
          <p:cNvSpPr>
            <a:spLocks noGrp="1"/>
          </p:cNvSpPr>
          <p:nvPr>
            <p:ph type="body" sz="quarter" idx="20"/>
          </p:nvPr>
        </p:nvSpPr>
        <p:spPr>
          <a:xfrm>
            <a:off x="6507480" y="5883458"/>
            <a:ext cx="2244634" cy="494030"/>
          </a:xfrm>
        </p:spPr>
        <p:txBody>
          <a:bodyPr/>
          <a:lstStyle/>
          <a:p>
            <a:pPr marL="432" indent="0" algn="ctr">
              <a:buNone/>
            </a:pPr>
            <a:r>
              <a:rPr lang="en-IN" dirty="0">
                <a:hlinkClick r:id="rId3" tooltip="https://liveexample.pearsoncmg.com/html/LargeFactorial.html"/>
              </a:rPr>
              <a:t>LargeFactorial</a:t>
            </a:r>
            <a:endParaRPr lang="en-IN" dirty="0">
              <a:hlinkClick r:id="rId3"/>
            </a:endParaRPr>
          </a:p>
        </p:txBody>
      </p:sp>
    </p:spTree>
    <p:extLst>
      <p:ext uri="{BB962C8B-B14F-4D97-AF65-F5344CB8AC3E}">
        <p14:creationId xmlns:p14="http://schemas.microsoft.com/office/powerpoint/2010/main" val="2194157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EC0BB3-97DE-445D-8C91-F0A36753D6CF}"/>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String</a:t>
            </a:r>
            <a:r>
              <a:rPr lang="en-IN" dirty="0"/>
              <a:t> Class</a:t>
            </a:r>
          </a:p>
        </p:txBody>
      </p:sp>
      <p:sp>
        <p:nvSpPr>
          <p:cNvPr id="6" name="Content Placeholder 5">
            <a:extLst>
              <a:ext uri="{FF2B5EF4-FFF2-40B4-BE49-F238E27FC236}">
                <a16:creationId xmlns:a16="http://schemas.microsoft.com/office/drawing/2014/main" id="{9FF2C537-5267-4B4C-A628-19F94C9AB32B}"/>
              </a:ext>
            </a:extLst>
          </p:cNvPr>
          <p:cNvSpPr>
            <a:spLocks noGrp="1"/>
          </p:cNvSpPr>
          <p:nvPr>
            <p:ph sz="quarter" idx="13"/>
          </p:nvPr>
        </p:nvSpPr>
        <p:spPr>
          <a:xfrm>
            <a:off x="457200" y="1552575"/>
            <a:ext cx="6346178" cy="462837"/>
          </a:xfrm>
        </p:spPr>
        <p:txBody>
          <a:bodyPr/>
          <a:lstStyle/>
          <a:p>
            <a:r>
              <a:rPr lang="en-IN" sz="2000" dirty="0"/>
              <a:t>Constructing a String:</a:t>
            </a:r>
          </a:p>
        </p:txBody>
      </p:sp>
      <p:sp>
        <p:nvSpPr>
          <p:cNvPr id="7" name="Content Placeholder 6">
            <a:extLst>
              <a:ext uri="{FF2B5EF4-FFF2-40B4-BE49-F238E27FC236}">
                <a16:creationId xmlns:a16="http://schemas.microsoft.com/office/drawing/2014/main" id="{787CB9CC-B88F-48DF-9E7B-C9861AAC60A7}"/>
              </a:ext>
            </a:extLst>
          </p:cNvPr>
          <p:cNvSpPr>
            <a:spLocks noGrp="1"/>
          </p:cNvSpPr>
          <p:nvPr>
            <p:ph sz="quarter" idx="14"/>
          </p:nvPr>
        </p:nvSpPr>
        <p:spPr>
          <a:xfrm>
            <a:off x="457200" y="2090058"/>
            <a:ext cx="8388220" cy="1103086"/>
          </a:xfrm>
        </p:spPr>
        <p:txBody>
          <a:bodyPr tIns="0"/>
          <a:lstStyle/>
          <a:p>
            <a:pPr marL="255600" lvl="1" indent="0">
              <a:buNone/>
            </a:pPr>
            <a:r>
              <a:rPr lang="en-IN" sz="2000" dirty="0">
                <a:latin typeface="Courier New" panose="02070309020205020404" pitchFamily="49" charset="0"/>
                <a:cs typeface="Courier New" panose="02070309020205020404" pitchFamily="49" charset="0"/>
              </a:rPr>
              <a:t>String message = "Welcome to Java“;</a:t>
            </a:r>
          </a:p>
          <a:p>
            <a:pPr marL="255600" lvl="1" indent="0">
              <a:buNone/>
            </a:pPr>
            <a:r>
              <a:rPr lang="en-IN" sz="2000" dirty="0">
                <a:latin typeface="Courier New" panose="02070309020205020404" pitchFamily="49" charset="0"/>
                <a:cs typeface="Courier New" panose="02070309020205020404" pitchFamily="49" charset="0"/>
              </a:rPr>
              <a:t>String message = new String("Welcome to Java“);</a:t>
            </a:r>
          </a:p>
          <a:p>
            <a:pPr marL="255600" lvl="1" indent="0">
              <a:buNone/>
            </a:pPr>
            <a:r>
              <a:rPr lang="en-IN" sz="2000" dirty="0">
                <a:latin typeface="Courier New" panose="02070309020205020404" pitchFamily="49" charset="0"/>
                <a:cs typeface="Courier New" panose="02070309020205020404" pitchFamily="49" charset="0"/>
              </a:rPr>
              <a:t>String s = new String();</a:t>
            </a:r>
            <a:endParaRPr lang="en-IN" sz="2000" dirty="0"/>
          </a:p>
        </p:txBody>
      </p:sp>
      <p:sp>
        <p:nvSpPr>
          <p:cNvPr id="8" name="Content Placeholder 7">
            <a:extLst>
              <a:ext uri="{FF2B5EF4-FFF2-40B4-BE49-F238E27FC236}">
                <a16:creationId xmlns:a16="http://schemas.microsoft.com/office/drawing/2014/main" id="{E8576952-2B46-4BD3-8B23-935AFC422F27}"/>
              </a:ext>
            </a:extLst>
          </p:cNvPr>
          <p:cNvSpPr>
            <a:spLocks noGrp="1"/>
          </p:cNvSpPr>
          <p:nvPr>
            <p:ph sz="quarter" idx="15"/>
          </p:nvPr>
        </p:nvSpPr>
        <p:spPr>
          <a:xfrm>
            <a:off x="457200" y="3287487"/>
            <a:ext cx="8388220" cy="3060439"/>
          </a:xfrm>
        </p:spPr>
        <p:txBody>
          <a:bodyPr lIns="90000" tIns="0"/>
          <a:lstStyle/>
          <a:p>
            <a:pPr>
              <a:spcBef>
                <a:spcPts val="600"/>
              </a:spcBef>
            </a:pPr>
            <a:r>
              <a:rPr lang="en-IN" sz="2000" dirty="0"/>
              <a:t>Obtaining String length and Retrieving Individual Characters in a string</a:t>
            </a:r>
          </a:p>
          <a:p>
            <a:pPr>
              <a:spcBef>
                <a:spcPts val="600"/>
              </a:spcBef>
            </a:pPr>
            <a:r>
              <a:rPr lang="en-IN" sz="2000" dirty="0"/>
              <a:t>String Concatenation (concat)</a:t>
            </a:r>
          </a:p>
          <a:p>
            <a:pPr>
              <a:spcBef>
                <a:spcPts val="600"/>
              </a:spcBef>
            </a:pPr>
            <a:r>
              <a:rPr lang="en-IN" sz="2000" dirty="0"/>
              <a:t>Substrings (substring(index), substring(start, end))</a:t>
            </a:r>
          </a:p>
          <a:p>
            <a:pPr>
              <a:spcBef>
                <a:spcPts val="600"/>
              </a:spcBef>
            </a:pPr>
            <a:r>
              <a:rPr lang="en-IN" sz="2000" dirty="0"/>
              <a:t>Comparisons (equals, compareTo)</a:t>
            </a:r>
          </a:p>
          <a:p>
            <a:pPr>
              <a:spcBef>
                <a:spcPts val="600"/>
              </a:spcBef>
            </a:pPr>
            <a:r>
              <a:rPr lang="en-IN" sz="2000" dirty="0"/>
              <a:t>String Conversions</a:t>
            </a:r>
          </a:p>
          <a:p>
            <a:pPr>
              <a:spcBef>
                <a:spcPts val="600"/>
              </a:spcBef>
            </a:pPr>
            <a:r>
              <a:rPr lang="en-IN" sz="2000" dirty="0"/>
              <a:t>Finding a Character or a Substring in a String</a:t>
            </a:r>
          </a:p>
          <a:p>
            <a:pPr>
              <a:spcBef>
                <a:spcPts val="600"/>
              </a:spcBef>
            </a:pPr>
            <a:r>
              <a:rPr lang="en-IN" sz="2000" dirty="0"/>
              <a:t>Conversions between Strings and Arrays</a:t>
            </a:r>
          </a:p>
          <a:p>
            <a:pPr>
              <a:spcBef>
                <a:spcPts val="600"/>
              </a:spcBef>
            </a:pPr>
            <a:r>
              <a:rPr lang="en-IN" sz="2000" dirty="0"/>
              <a:t>Converting Characters and Numeric Values to Strings</a:t>
            </a:r>
          </a:p>
        </p:txBody>
      </p:sp>
    </p:spTree>
    <p:extLst>
      <p:ext uri="{BB962C8B-B14F-4D97-AF65-F5344CB8AC3E}">
        <p14:creationId xmlns:p14="http://schemas.microsoft.com/office/powerpoint/2010/main" val="235331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A284-DC1D-47B2-845D-10CC223F0753}"/>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C1BF73B7-211C-4DD2-ABFB-94532E0B98D8}"/>
              </a:ext>
            </a:extLst>
          </p:cNvPr>
          <p:cNvSpPr>
            <a:spLocks noGrp="1"/>
          </p:cNvSpPr>
          <p:nvPr>
            <p:ph sz="quarter" idx="13"/>
          </p:nvPr>
        </p:nvSpPr>
        <p:spPr>
          <a:xfrm>
            <a:off x="457200" y="1554920"/>
            <a:ext cx="8418786" cy="4688225"/>
          </a:xfrm>
        </p:spPr>
        <p:txBody>
          <a:bodyPr/>
          <a:lstStyle/>
          <a:p>
            <a:pPr marL="432" indent="0">
              <a:spcBef>
                <a:spcPts val="600"/>
              </a:spcBef>
              <a:buNone/>
            </a:pPr>
            <a:r>
              <a:rPr lang="en-IN" sz="1800" b="1" dirty="0">
                <a:solidFill>
                  <a:srgbClr val="007FA3"/>
                </a:solidFill>
              </a:rPr>
              <a:t>10.1</a:t>
            </a:r>
            <a:r>
              <a:rPr lang="en-IN" sz="1800" dirty="0"/>
              <a:t> To apply class abstraction to develop software (§10.2).</a:t>
            </a:r>
          </a:p>
          <a:p>
            <a:pPr marL="432" indent="0">
              <a:spcBef>
                <a:spcPts val="600"/>
              </a:spcBef>
              <a:buNone/>
            </a:pPr>
            <a:r>
              <a:rPr lang="en-IN" sz="1800" b="1" dirty="0">
                <a:solidFill>
                  <a:srgbClr val="007FA3"/>
                </a:solidFill>
              </a:rPr>
              <a:t>10.2</a:t>
            </a:r>
            <a:r>
              <a:rPr lang="en-IN" sz="1800" dirty="0"/>
              <a:t> To explore the differences between the procedural paradigm and object-oriented paradigm (§10.3).</a:t>
            </a:r>
          </a:p>
          <a:p>
            <a:pPr marL="432" indent="0">
              <a:spcBef>
                <a:spcPts val="600"/>
              </a:spcBef>
              <a:buNone/>
            </a:pPr>
            <a:r>
              <a:rPr lang="en-IN" sz="1800" b="1" dirty="0">
                <a:solidFill>
                  <a:srgbClr val="007FA3"/>
                </a:solidFill>
              </a:rPr>
              <a:t>10.3</a:t>
            </a:r>
            <a:r>
              <a:rPr lang="en-IN" sz="1800" dirty="0"/>
              <a:t> To discover the relationships between classes (§10.4).</a:t>
            </a:r>
          </a:p>
          <a:p>
            <a:pPr marL="432" indent="0">
              <a:spcBef>
                <a:spcPts val="600"/>
              </a:spcBef>
              <a:buNone/>
            </a:pPr>
            <a:r>
              <a:rPr lang="en-IN" sz="1800" b="1" dirty="0">
                <a:solidFill>
                  <a:srgbClr val="007FA3"/>
                </a:solidFill>
              </a:rPr>
              <a:t>10.4</a:t>
            </a:r>
            <a:r>
              <a:rPr lang="en-IN" sz="1800" dirty="0"/>
              <a:t> To design programs using the object-oriented paradigm (§§10.5–10.6).</a:t>
            </a:r>
          </a:p>
          <a:p>
            <a:pPr marL="432" indent="0">
              <a:spcBef>
                <a:spcPts val="600"/>
              </a:spcBef>
              <a:buNone/>
            </a:pPr>
            <a:r>
              <a:rPr lang="en-IN" sz="1800" b="1" dirty="0">
                <a:solidFill>
                  <a:srgbClr val="007FA3"/>
                </a:solidFill>
              </a:rPr>
              <a:t>10.5</a:t>
            </a:r>
            <a:r>
              <a:rPr lang="en-IN" sz="1800" dirty="0"/>
              <a:t> To create objects for primitive values using the wrapper classes (</a:t>
            </a:r>
            <a:r>
              <a:rPr lang="en-IN" sz="1800" b="1" dirty="0"/>
              <a:t>Byte</a:t>
            </a:r>
            <a:r>
              <a:rPr lang="en-IN" sz="1800" dirty="0"/>
              <a:t>, </a:t>
            </a:r>
            <a:r>
              <a:rPr lang="en-IN" sz="1800" b="1" dirty="0"/>
              <a:t>Short</a:t>
            </a:r>
            <a:r>
              <a:rPr lang="en-IN" sz="1800" dirty="0"/>
              <a:t>, </a:t>
            </a:r>
            <a:r>
              <a:rPr lang="en-IN" sz="1800" b="1" dirty="0"/>
              <a:t>Integer</a:t>
            </a:r>
            <a:r>
              <a:rPr lang="en-IN" sz="1800" dirty="0"/>
              <a:t>, </a:t>
            </a:r>
            <a:r>
              <a:rPr lang="en-IN" sz="1800" b="1" dirty="0"/>
              <a:t>Long</a:t>
            </a:r>
            <a:r>
              <a:rPr lang="en-IN" sz="1800" dirty="0"/>
              <a:t>, </a:t>
            </a:r>
            <a:r>
              <a:rPr lang="en-IN" sz="1800" b="1" dirty="0"/>
              <a:t>Float</a:t>
            </a:r>
            <a:r>
              <a:rPr lang="en-IN" sz="1800" dirty="0"/>
              <a:t>, </a:t>
            </a:r>
            <a:r>
              <a:rPr lang="en-IN" sz="1800" b="1" dirty="0"/>
              <a:t>Double</a:t>
            </a:r>
            <a:r>
              <a:rPr lang="en-IN" sz="1800" dirty="0"/>
              <a:t>, </a:t>
            </a:r>
            <a:r>
              <a:rPr lang="en-IN" sz="1800" b="1" dirty="0"/>
              <a:t>Character</a:t>
            </a:r>
            <a:r>
              <a:rPr lang="en-IN" sz="1800" dirty="0"/>
              <a:t>, and </a:t>
            </a:r>
            <a:r>
              <a:rPr lang="en-IN" sz="1800" b="1" dirty="0"/>
              <a:t>Boolean</a:t>
            </a:r>
            <a:r>
              <a:rPr lang="en-IN" sz="1800" dirty="0"/>
              <a:t>) (§10.7).</a:t>
            </a:r>
          </a:p>
          <a:p>
            <a:pPr marL="432" indent="0">
              <a:spcBef>
                <a:spcPts val="600"/>
              </a:spcBef>
              <a:buNone/>
            </a:pPr>
            <a:r>
              <a:rPr lang="en-IN" sz="1800" b="1" dirty="0">
                <a:solidFill>
                  <a:srgbClr val="007FA3"/>
                </a:solidFill>
              </a:rPr>
              <a:t>10.6</a:t>
            </a:r>
            <a:r>
              <a:rPr lang="en-IN" sz="1800" dirty="0"/>
              <a:t> To simplify programming using automatic conversion between primitive types and wrapper class types (§10.8).</a:t>
            </a:r>
          </a:p>
          <a:p>
            <a:pPr marL="432" indent="0">
              <a:spcBef>
                <a:spcPts val="600"/>
              </a:spcBef>
              <a:buNone/>
            </a:pPr>
            <a:r>
              <a:rPr lang="en-IN" sz="1800" b="1" dirty="0">
                <a:solidFill>
                  <a:srgbClr val="007FA3"/>
                </a:solidFill>
              </a:rPr>
              <a:t>10.7</a:t>
            </a:r>
            <a:r>
              <a:rPr lang="en-IN" sz="1800" dirty="0"/>
              <a:t> To use the </a:t>
            </a:r>
            <a:r>
              <a:rPr lang="en-IN" sz="1800" b="1" dirty="0"/>
              <a:t>BigInteger</a:t>
            </a:r>
            <a:r>
              <a:rPr lang="en-IN" sz="1800" dirty="0"/>
              <a:t> and </a:t>
            </a:r>
            <a:r>
              <a:rPr lang="en-IN" sz="1800" b="1" dirty="0"/>
              <a:t>BigDecimal</a:t>
            </a:r>
            <a:r>
              <a:rPr lang="en-IN" sz="1800" dirty="0"/>
              <a:t> classes for computing very large numbers with arbitrary precisions (§10.9).</a:t>
            </a:r>
          </a:p>
          <a:p>
            <a:pPr marL="432" indent="0">
              <a:spcBef>
                <a:spcPts val="600"/>
              </a:spcBef>
              <a:buNone/>
            </a:pPr>
            <a:r>
              <a:rPr lang="en-IN" sz="1800" b="1" dirty="0">
                <a:solidFill>
                  <a:srgbClr val="007FA3"/>
                </a:solidFill>
              </a:rPr>
              <a:t>10.8</a:t>
            </a:r>
            <a:r>
              <a:rPr lang="en-IN" sz="1800" dirty="0"/>
              <a:t> To use the </a:t>
            </a:r>
            <a:r>
              <a:rPr lang="en-IN" sz="1800" b="1" dirty="0"/>
              <a:t>String</a:t>
            </a:r>
            <a:r>
              <a:rPr lang="en-IN" sz="1800" dirty="0"/>
              <a:t> class to process immutable strings (§10.10).</a:t>
            </a:r>
          </a:p>
          <a:p>
            <a:pPr marL="432" indent="0">
              <a:spcBef>
                <a:spcPts val="600"/>
              </a:spcBef>
              <a:buNone/>
            </a:pPr>
            <a:r>
              <a:rPr lang="en-IN" sz="1800" b="1" dirty="0">
                <a:solidFill>
                  <a:srgbClr val="007FA3"/>
                </a:solidFill>
              </a:rPr>
              <a:t>10.9</a:t>
            </a:r>
            <a:r>
              <a:rPr lang="en-IN" sz="1800" dirty="0"/>
              <a:t> To use the </a:t>
            </a:r>
            <a:r>
              <a:rPr lang="en-IN" sz="1800" b="1" dirty="0"/>
              <a:t>StringBuilder</a:t>
            </a:r>
            <a:r>
              <a:rPr lang="en-IN" sz="1800" dirty="0"/>
              <a:t> and </a:t>
            </a:r>
            <a:r>
              <a:rPr lang="en-IN" sz="1800" b="1" dirty="0"/>
              <a:t>StringBuffer</a:t>
            </a:r>
            <a:r>
              <a:rPr lang="en-IN" sz="1800" dirty="0"/>
              <a:t> classes to process mutable strings (§10.11).</a:t>
            </a:r>
          </a:p>
        </p:txBody>
      </p:sp>
    </p:spTree>
    <p:extLst>
      <p:ext uri="{BB962C8B-B14F-4D97-AF65-F5344CB8AC3E}">
        <p14:creationId xmlns:p14="http://schemas.microsoft.com/office/powerpoint/2010/main" val="186563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D7BA-5EC6-4F4C-8692-3391C8FA571C}"/>
              </a:ext>
            </a:extLst>
          </p:cNvPr>
          <p:cNvSpPr>
            <a:spLocks noGrp="1"/>
          </p:cNvSpPr>
          <p:nvPr>
            <p:ph type="title"/>
          </p:nvPr>
        </p:nvSpPr>
        <p:spPr/>
        <p:txBody>
          <a:bodyPr/>
          <a:lstStyle/>
          <a:p>
            <a:r>
              <a:rPr lang="en-IN" dirty="0"/>
              <a:t>Constructing Strings</a:t>
            </a:r>
          </a:p>
        </p:txBody>
      </p:sp>
      <p:sp>
        <p:nvSpPr>
          <p:cNvPr id="3" name="Content Placeholder 2">
            <a:extLst>
              <a:ext uri="{FF2B5EF4-FFF2-40B4-BE49-F238E27FC236}">
                <a16:creationId xmlns:a16="http://schemas.microsoft.com/office/drawing/2014/main" id="{F56A1FA2-F41D-4064-B927-EB2F24C579F8}"/>
              </a:ext>
            </a:extLst>
          </p:cNvPr>
          <p:cNvSpPr>
            <a:spLocks noGrp="1"/>
          </p:cNvSpPr>
          <p:nvPr>
            <p:ph sz="quarter" idx="13"/>
          </p:nvPr>
        </p:nvSpPr>
        <p:spPr/>
        <p:txBody>
          <a:bodyPr/>
          <a:lstStyle/>
          <a:p>
            <a:pPr marL="432" indent="0">
              <a:buNone/>
            </a:pPr>
            <a:r>
              <a:rPr lang="en-IN" dirty="0"/>
              <a:t>String newString = new String(stringLiteral);</a:t>
            </a:r>
          </a:p>
          <a:p>
            <a:pPr marL="432" indent="0">
              <a:buNone/>
            </a:pPr>
            <a:r>
              <a:rPr lang="en-IN" dirty="0"/>
              <a:t>String message = new String("Welcome to Java");</a:t>
            </a:r>
          </a:p>
          <a:p>
            <a:pPr marL="432" indent="0">
              <a:buNone/>
            </a:pPr>
            <a:r>
              <a:rPr lang="en-IN" dirty="0"/>
              <a:t>Since strings are used frequently, Java provides a shorthand initializer for creating a string:</a:t>
            </a:r>
          </a:p>
          <a:p>
            <a:pPr marL="432" indent="0">
              <a:buNone/>
            </a:pPr>
            <a:r>
              <a:rPr lang="en-IN" dirty="0"/>
              <a:t>String message = "Welcome to Java";</a:t>
            </a:r>
          </a:p>
        </p:txBody>
      </p:sp>
    </p:spTree>
    <p:extLst>
      <p:ext uri="{BB962C8B-B14F-4D97-AF65-F5344CB8AC3E}">
        <p14:creationId xmlns:p14="http://schemas.microsoft.com/office/powerpoint/2010/main" val="413809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8626-0714-4B3A-816F-4408DC8B8A78}"/>
              </a:ext>
            </a:extLst>
          </p:cNvPr>
          <p:cNvSpPr>
            <a:spLocks noGrp="1"/>
          </p:cNvSpPr>
          <p:nvPr>
            <p:ph type="title"/>
          </p:nvPr>
        </p:nvSpPr>
        <p:spPr/>
        <p:txBody>
          <a:bodyPr/>
          <a:lstStyle/>
          <a:p>
            <a:r>
              <a:rPr lang="en-IN" dirty="0"/>
              <a:t>Strings Are Immutable</a:t>
            </a:r>
          </a:p>
        </p:txBody>
      </p:sp>
      <p:sp>
        <p:nvSpPr>
          <p:cNvPr id="3" name="Content Placeholder 2">
            <a:extLst>
              <a:ext uri="{FF2B5EF4-FFF2-40B4-BE49-F238E27FC236}">
                <a16:creationId xmlns:a16="http://schemas.microsoft.com/office/drawing/2014/main" id="{C5332750-4A6E-4649-AD15-5F2358A21909}"/>
              </a:ext>
            </a:extLst>
          </p:cNvPr>
          <p:cNvSpPr>
            <a:spLocks noGrp="1"/>
          </p:cNvSpPr>
          <p:nvPr>
            <p:ph sz="quarter" idx="13"/>
          </p:nvPr>
        </p:nvSpPr>
        <p:spPr/>
        <p:txBody>
          <a:bodyPr/>
          <a:lstStyle/>
          <a:p>
            <a:pPr marL="432" indent="0">
              <a:buNone/>
            </a:pPr>
            <a:r>
              <a:rPr lang="en-IN" dirty="0"/>
              <a:t>A String object is immutable; its contents cannot be changed. Does the following code change the contents of the string?</a:t>
            </a:r>
          </a:p>
          <a:p>
            <a:pPr marL="255600" indent="0">
              <a:buNone/>
            </a:pPr>
            <a:r>
              <a:rPr lang="en-IN" dirty="0"/>
              <a:t>String s = "Java";</a:t>
            </a:r>
          </a:p>
          <a:p>
            <a:pPr marL="255600" indent="0">
              <a:buNone/>
            </a:pPr>
            <a:r>
              <a:rPr lang="en-IN" dirty="0"/>
              <a:t>s = "HTML";</a:t>
            </a:r>
          </a:p>
        </p:txBody>
      </p:sp>
    </p:spTree>
    <p:extLst>
      <p:ext uri="{BB962C8B-B14F-4D97-AF65-F5344CB8AC3E}">
        <p14:creationId xmlns:p14="http://schemas.microsoft.com/office/powerpoint/2010/main" val="633593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(1 of 5)</a:t>
            </a:r>
            <a:endParaRPr lang="en-IN" b="0" dirty="0"/>
          </a:p>
        </p:txBody>
      </p:sp>
      <p:pic>
        <p:nvPicPr>
          <p:cNvPr id="11" name="Content Placeholder 10" descr="The computer code shows the Strings Are Immutable. The computer code has 2 lines. Line 1, String s  equals to   double quotes Java double quotes semi colon. Line 2,  s  equals to double quotes HTML double quotes semi colon . ">
            <a:extLst>
              <a:ext uri="{FF2B5EF4-FFF2-40B4-BE49-F238E27FC236}">
                <a16:creationId xmlns:a16="http://schemas.microsoft.com/office/drawing/2014/main" id="{B4358474-C30C-4331-BFD9-1E8940CC6FF2}"/>
              </a:ext>
            </a:extLst>
          </p:cNvPr>
          <p:cNvPicPr>
            <a:picLocks noGrp="1" noChangeAspect="1"/>
          </p:cNvPicPr>
          <p:nvPr>
            <p:ph sz="quarter" idx="13"/>
          </p:nvPr>
        </p:nvPicPr>
        <p:blipFill>
          <a:blip r:embed="rId3"/>
          <a:stretch>
            <a:fillRect/>
          </a:stretch>
        </p:blipFill>
        <p:spPr>
          <a:xfrm>
            <a:off x="457200" y="1763218"/>
            <a:ext cx="3652878" cy="1264652"/>
          </a:xfrm>
          <a:prstGeom prst="rect">
            <a:avLst/>
          </a:prstGeom>
        </p:spPr>
      </p:pic>
      <p:pic>
        <p:nvPicPr>
          <p:cNvPr id="15" name="Content Placeholder 14" descr="The upward computer code shows the Trace code. It has two lines. For long description in Notes pane, press F6.">
            <a:extLst>
              <a:ext uri="{FF2B5EF4-FFF2-40B4-BE49-F238E27FC236}">
                <a16:creationId xmlns:a16="http://schemas.microsoft.com/office/drawing/2014/main" id="{3B40221F-F6A5-41F3-906D-24345CD9F59C}"/>
              </a:ext>
            </a:extLst>
          </p:cNvPr>
          <p:cNvPicPr>
            <a:picLocks noGrp="1" noChangeAspect="1"/>
          </p:cNvPicPr>
          <p:nvPr>
            <p:ph sz="quarter" idx="14"/>
          </p:nvPr>
        </p:nvPicPr>
        <p:blipFill>
          <a:blip r:embed="rId4"/>
          <a:stretch>
            <a:fillRect/>
          </a:stretch>
        </p:blipFill>
        <p:spPr>
          <a:xfrm>
            <a:off x="553940" y="3693297"/>
            <a:ext cx="8054782" cy="2371994"/>
          </a:xfrm>
          <a:prstGeom prst="rect">
            <a:avLst/>
          </a:prstGeom>
        </p:spPr>
      </p:pic>
    </p:spTree>
    <p:extLst>
      <p:ext uri="{BB962C8B-B14F-4D97-AF65-F5344CB8AC3E}">
        <p14:creationId xmlns:p14="http://schemas.microsoft.com/office/powerpoint/2010/main" val="163721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(2 of 5)</a:t>
            </a:r>
            <a:endParaRPr lang="en-IN" b="0" dirty="0"/>
          </a:p>
        </p:txBody>
      </p:sp>
      <p:pic>
        <p:nvPicPr>
          <p:cNvPr id="8" name="Content Placeholder 7" descr="String s = start double quotation marks Java end double quotation marks semi colon S = start double quotation marks HTML end double quotation marks semi colon.">
            <a:extLst>
              <a:ext uri="{FF2B5EF4-FFF2-40B4-BE49-F238E27FC236}">
                <a16:creationId xmlns:a16="http://schemas.microsoft.com/office/drawing/2014/main" id="{8467284C-B35F-4F6D-ACB4-31C3CDF50207}"/>
              </a:ext>
            </a:extLst>
          </p:cNvPr>
          <p:cNvPicPr>
            <a:picLocks noGrp="1" noChangeAspect="1"/>
          </p:cNvPicPr>
          <p:nvPr>
            <p:ph sz="quarter" idx="13"/>
          </p:nvPr>
        </p:nvPicPr>
        <p:blipFill>
          <a:blip r:embed="rId3"/>
          <a:stretch>
            <a:fillRect/>
          </a:stretch>
        </p:blipFill>
        <p:spPr>
          <a:xfrm>
            <a:off x="681096" y="1833001"/>
            <a:ext cx="3652878" cy="1264652"/>
          </a:xfrm>
          <a:prstGeom prst="rect">
            <a:avLst/>
          </a:prstGeom>
        </p:spPr>
      </p:pic>
      <p:pic>
        <p:nvPicPr>
          <p:cNvPr id="9" name="Content Placeholder 8" descr="The upward computer code shows the Trace code. It has two lines. For long description in Notes pane, press F6.">
            <a:extLst>
              <a:ext uri="{FF2B5EF4-FFF2-40B4-BE49-F238E27FC236}">
                <a16:creationId xmlns:a16="http://schemas.microsoft.com/office/drawing/2014/main" id="{0E6100A9-B31C-47C2-801E-54BDB74DEF21}"/>
              </a:ext>
            </a:extLst>
          </p:cNvPr>
          <p:cNvPicPr>
            <a:picLocks noGrp="1" noChangeAspect="1"/>
          </p:cNvPicPr>
          <p:nvPr>
            <p:ph sz="quarter" idx="14"/>
          </p:nvPr>
        </p:nvPicPr>
        <p:blipFill>
          <a:blip r:embed="rId4"/>
          <a:stretch>
            <a:fillRect/>
          </a:stretch>
        </p:blipFill>
        <p:spPr>
          <a:xfrm>
            <a:off x="701757" y="3799703"/>
            <a:ext cx="7740487" cy="2279440"/>
          </a:xfrm>
          <a:prstGeom prst="rect">
            <a:avLst/>
          </a:prstGeom>
        </p:spPr>
      </p:pic>
    </p:spTree>
    <p:extLst>
      <p:ext uri="{BB962C8B-B14F-4D97-AF65-F5344CB8AC3E}">
        <p14:creationId xmlns:p14="http://schemas.microsoft.com/office/powerpoint/2010/main" val="276119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8C2C-9E35-4B1E-B3B7-CE658295B883}"/>
              </a:ext>
            </a:extLst>
          </p:cNvPr>
          <p:cNvSpPr>
            <a:spLocks noGrp="1"/>
          </p:cNvSpPr>
          <p:nvPr>
            <p:ph type="title"/>
          </p:nvPr>
        </p:nvSpPr>
        <p:spPr/>
        <p:txBody>
          <a:bodyPr/>
          <a:lstStyle/>
          <a:p>
            <a:r>
              <a:rPr lang="en-IN" dirty="0"/>
              <a:t>Interned Strings</a:t>
            </a:r>
          </a:p>
        </p:txBody>
      </p:sp>
      <p:sp>
        <p:nvSpPr>
          <p:cNvPr id="3" name="Content Placeholder 2">
            <a:extLst>
              <a:ext uri="{FF2B5EF4-FFF2-40B4-BE49-F238E27FC236}">
                <a16:creationId xmlns:a16="http://schemas.microsoft.com/office/drawing/2014/main" id="{B427B1C2-3731-4ACC-B8ED-E3196B58503D}"/>
              </a:ext>
            </a:extLst>
          </p:cNvPr>
          <p:cNvSpPr>
            <a:spLocks noGrp="1"/>
          </p:cNvSpPr>
          <p:nvPr>
            <p:ph sz="quarter" idx="13"/>
          </p:nvPr>
        </p:nvSpPr>
        <p:spPr/>
        <p:txBody>
          <a:bodyPr/>
          <a:lstStyle/>
          <a:p>
            <a:pPr marL="432" indent="0">
              <a:buNone/>
            </a:pPr>
            <a:r>
              <a:rPr lang="en-IN" dirty="0"/>
              <a:t>Since strings are immutable and are frequently used, to improve efficiency and save memory, the J</a:t>
            </a:r>
            <a:r>
              <a:rPr lang="en-IN" sz="100" dirty="0"/>
              <a:t> </a:t>
            </a:r>
            <a:r>
              <a:rPr lang="en-IN" dirty="0"/>
              <a:t>V</a:t>
            </a:r>
            <a:r>
              <a:rPr lang="en-IN" sz="100" dirty="0"/>
              <a:t> </a:t>
            </a:r>
            <a:r>
              <a:rPr lang="en-IN" dirty="0"/>
              <a:t>M uses a unique instance for string literals with the same character sequence. Such an instance is called </a:t>
            </a:r>
            <a:r>
              <a:rPr lang="en-IN" b="1" dirty="0"/>
              <a:t>interned</a:t>
            </a:r>
            <a:r>
              <a:rPr lang="en-IN" dirty="0"/>
              <a:t>. For example, the following statements:</a:t>
            </a:r>
          </a:p>
        </p:txBody>
      </p:sp>
    </p:spTree>
    <p:extLst>
      <p:ext uri="{BB962C8B-B14F-4D97-AF65-F5344CB8AC3E}">
        <p14:creationId xmlns:p14="http://schemas.microsoft.com/office/powerpoint/2010/main" val="1802753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6D8F-5CBD-4795-A2EB-ED42D703E888}"/>
              </a:ext>
            </a:extLst>
          </p:cNvPr>
          <p:cNvSpPr>
            <a:spLocks noGrp="1"/>
          </p:cNvSpPr>
          <p:nvPr>
            <p:ph type="title"/>
          </p:nvPr>
        </p:nvSpPr>
        <p:spPr/>
        <p:txBody>
          <a:bodyPr/>
          <a:lstStyle/>
          <a:p>
            <a:r>
              <a:rPr lang="en-IN" dirty="0"/>
              <a:t>Examples </a:t>
            </a:r>
            <a:r>
              <a:rPr lang="en-IN" sz="2000" b="0" dirty="0"/>
              <a:t>(1 of 4)</a:t>
            </a:r>
            <a:endParaRPr lang="en-IN" b="0" dirty="0"/>
          </a:p>
        </p:txBody>
      </p:sp>
      <p:pic>
        <p:nvPicPr>
          <p:cNvPr id="7" name="Content Placeholder 6" descr="String s1 = Start double quotation marks Welcome to Java end double quotation marks semi colon. For long description in Notes pane, press F6.">
            <a:extLst>
              <a:ext uri="{FF2B5EF4-FFF2-40B4-BE49-F238E27FC236}">
                <a16:creationId xmlns:a16="http://schemas.microsoft.com/office/drawing/2014/main" id="{C149A918-7163-41A5-86B3-966EE7B71BB8}"/>
              </a:ext>
            </a:extLst>
          </p:cNvPr>
          <p:cNvPicPr>
            <a:picLocks noGrp="1" noChangeAspect="1"/>
          </p:cNvPicPr>
          <p:nvPr>
            <p:ph sz="quarter" idx="13"/>
          </p:nvPr>
        </p:nvPicPr>
        <p:blipFill>
          <a:blip r:embed="rId3"/>
          <a:stretch>
            <a:fillRect/>
          </a:stretch>
        </p:blipFill>
        <p:spPr>
          <a:xfrm>
            <a:off x="457200" y="1572167"/>
            <a:ext cx="8229600" cy="2198190"/>
          </a:xfrm>
          <a:prstGeom prst="rect">
            <a:avLst/>
          </a:prstGeom>
        </p:spPr>
      </p:pic>
      <p:sp>
        <p:nvSpPr>
          <p:cNvPr id="4" name="Content Placeholder 3">
            <a:extLst>
              <a:ext uri="{FF2B5EF4-FFF2-40B4-BE49-F238E27FC236}">
                <a16:creationId xmlns:a16="http://schemas.microsoft.com/office/drawing/2014/main" id="{F4AFFA4B-BE31-490E-82B3-F88B9D1FD260}"/>
              </a:ext>
            </a:extLst>
          </p:cNvPr>
          <p:cNvSpPr>
            <a:spLocks noGrp="1"/>
          </p:cNvSpPr>
          <p:nvPr>
            <p:ph sz="quarter" idx="14"/>
          </p:nvPr>
        </p:nvSpPr>
        <p:spPr>
          <a:xfrm>
            <a:off x="457200" y="3987057"/>
            <a:ext cx="2575560" cy="1647825"/>
          </a:xfrm>
        </p:spPr>
        <p:txBody>
          <a:bodyPr/>
          <a:lstStyle/>
          <a:p>
            <a:pPr marL="432" indent="0">
              <a:buNone/>
            </a:pPr>
            <a:r>
              <a:rPr lang="en-IN" dirty="0"/>
              <a:t>display</a:t>
            </a:r>
          </a:p>
          <a:p>
            <a:pPr marL="255600" indent="0">
              <a:buNone/>
            </a:pPr>
            <a:r>
              <a:rPr lang="en-IN" dirty="0"/>
              <a:t>s1 == s is false</a:t>
            </a:r>
          </a:p>
          <a:p>
            <a:pPr marL="255600" indent="0">
              <a:buNone/>
            </a:pPr>
            <a:r>
              <a:rPr lang="en-IN" dirty="0"/>
              <a:t>s1 == s3 is true</a:t>
            </a:r>
          </a:p>
        </p:txBody>
      </p:sp>
      <p:sp>
        <p:nvSpPr>
          <p:cNvPr id="5" name="Content Placeholder 4">
            <a:extLst>
              <a:ext uri="{FF2B5EF4-FFF2-40B4-BE49-F238E27FC236}">
                <a16:creationId xmlns:a16="http://schemas.microsoft.com/office/drawing/2014/main" id="{E3C05176-186E-452C-B774-EE94B96F2D13}"/>
              </a:ext>
            </a:extLst>
          </p:cNvPr>
          <p:cNvSpPr>
            <a:spLocks noGrp="1"/>
          </p:cNvSpPr>
          <p:nvPr>
            <p:ph sz="quarter" idx="15"/>
          </p:nvPr>
        </p:nvSpPr>
        <p:spPr>
          <a:xfrm>
            <a:off x="3742483" y="3987057"/>
            <a:ext cx="4944317" cy="2291823"/>
          </a:xfrm>
        </p:spPr>
        <p:txBody>
          <a:bodyPr/>
          <a:lstStyle/>
          <a:p>
            <a:pPr marL="432" indent="0">
              <a:buNone/>
            </a:pPr>
            <a:r>
              <a:rPr lang="en-IN" dirty="0"/>
              <a:t>A new object is created if you use the new operator.</a:t>
            </a:r>
          </a:p>
          <a:p>
            <a:pPr marL="432" indent="0">
              <a:buNone/>
            </a:pPr>
            <a:r>
              <a:rPr lang="en-IN" dirty="0"/>
              <a:t>If you use the string initializer, no new object is created if the interned object is already created.</a:t>
            </a:r>
          </a:p>
        </p:txBody>
      </p:sp>
    </p:spTree>
    <p:extLst>
      <p:ext uri="{BB962C8B-B14F-4D97-AF65-F5344CB8AC3E}">
        <p14:creationId xmlns:p14="http://schemas.microsoft.com/office/powerpoint/2010/main" val="404429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(3 of 5)</a:t>
            </a:r>
            <a:endParaRPr lang="en-IN" b="0" dirty="0"/>
          </a:p>
        </p:txBody>
      </p:sp>
      <p:pic>
        <p:nvPicPr>
          <p:cNvPr id="9" name="Content Placeholder 8" descr="String s1 = Start double quotation marks Welcome to Java end double quotation marks semi colon. For long description in Notes pane, press F6.">
            <a:extLst>
              <a:ext uri="{FF2B5EF4-FFF2-40B4-BE49-F238E27FC236}">
                <a16:creationId xmlns:a16="http://schemas.microsoft.com/office/drawing/2014/main" id="{1DEF3747-26DE-4C41-8862-D7A7E5754CCD}"/>
              </a:ext>
            </a:extLst>
          </p:cNvPr>
          <p:cNvPicPr>
            <a:picLocks noGrp="1" noChangeAspect="1"/>
          </p:cNvPicPr>
          <p:nvPr>
            <p:ph sz="quarter" idx="13"/>
          </p:nvPr>
        </p:nvPicPr>
        <p:blipFill>
          <a:blip r:embed="rId3"/>
          <a:stretch>
            <a:fillRect/>
          </a:stretch>
        </p:blipFill>
        <p:spPr>
          <a:xfrm>
            <a:off x="454025" y="1677414"/>
            <a:ext cx="8232775" cy="2260312"/>
          </a:xfrm>
          <a:prstGeom prst="rect">
            <a:avLst/>
          </a:prstGeom>
        </p:spPr>
      </p:pic>
    </p:spTree>
    <p:extLst>
      <p:ext uri="{BB962C8B-B14F-4D97-AF65-F5344CB8AC3E}">
        <p14:creationId xmlns:p14="http://schemas.microsoft.com/office/powerpoint/2010/main" val="3849170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(4 of 5)</a:t>
            </a:r>
            <a:endParaRPr lang="en-IN" b="0" dirty="0"/>
          </a:p>
        </p:txBody>
      </p:sp>
      <p:pic>
        <p:nvPicPr>
          <p:cNvPr id="12" name="Content Placeholder 11" descr="String s1 = Start double quotation marks Welcome to Java end double quotation marks semi colon. For long description in Notes pane, press F6.">
            <a:extLst>
              <a:ext uri="{FF2B5EF4-FFF2-40B4-BE49-F238E27FC236}">
                <a16:creationId xmlns:a16="http://schemas.microsoft.com/office/drawing/2014/main" id="{F9ECD691-27E0-4A74-B513-7C55A83A0832}"/>
              </a:ext>
            </a:extLst>
          </p:cNvPr>
          <p:cNvPicPr>
            <a:picLocks noGrp="1" noChangeAspect="1"/>
          </p:cNvPicPr>
          <p:nvPr>
            <p:ph sz="quarter" idx="13"/>
          </p:nvPr>
        </p:nvPicPr>
        <p:blipFill>
          <a:blip r:embed="rId3"/>
          <a:stretch>
            <a:fillRect/>
          </a:stretch>
        </p:blipFill>
        <p:spPr>
          <a:xfrm>
            <a:off x="453600" y="1679087"/>
            <a:ext cx="8232775" cy="2254618"/>
          </a:xfrm>
          <a:prstGeom prst="rect">
            <a:avLst/>
          </a:prstGeom>
        </p:spPr>
      </p:pic>
    </p:spTree>
    <p:extLst>
      <p:ext uri="{BB962C8B-B14F-4D97-AF65-F5344CB8AC3E}">
        <p14:creationId xmlns:p14="http://schemas.microsoft.com/office/powerpoint/2010/main" val="1348731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(5 of 5)</a:t>
            </a:r>
            <a:endParaRPr lang="en-IN" b="0" dirty="0"/>
          </a:p>
        </p:txBody>
      </p:sp>
      <p:pic>
        <p:nvPicPr>
          <p:cNvPr id="5" name="Content Placeholder 4" descr="String s1 = Start double quotation marks Welcome to Java end double quotation marks semi colon. For long description in Notes pane, press F6.">
            <a:extLst>
              <a:ext uri="{FF2B5EF4-FFF2-40B4-BE49-F238E27FC236}">
                <a16:creationId xmlns:a16="http://schemas.microsoft.com/office/drawing/2014/main" id="{0112AF27-97EE-4E3F-8933-51D3905E9633}"/>
              </a:ext>
            </a:extLst>
          </p:cNvPr>
          <p:cNvPicPr>
            <a:picLocks noGrp="1" noChangeAspect="1"/>
          </p:cNvPicPr>
          <p:nvPr>
            <p:ph sz="quarter" idx="13"/>
          </p:nvPr>
        </p:nvPicPr>
        <p:blipFill>
          <a:blip r:embed="rId3"/>
          <a:stretch>
            <a:fillRect/>
          </a:stretch>
        </p:blipFill>
        <p:spPr>
          <a:xfrm>
            <a:off x="453600" y="1664569"/>
            <a:ext cx="8232775" cy="2249950"/>
          </a:xfrm>
          <a:prstGeom prst="rect">
            <a:avLst/>
          </a:prstGeom>
        </p:spPr>
      </p:pic>
    </p:spTree>
    <p:extLst>
      <p:ext uri="{BB962C8B-B14F-4D97-AF65-F5344CB8AC3E}">
        <p14:creationId xmlns:p14="http://schemas.microsoft.com/office/powerpoint/2010/main" val="4135369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157E-5DD9-479C-B338-5208E30DA766}"/>
              </a:ext>
            </a:extLst>
          </p:cNvPr>
          <p:cNvSpPr>
            <a:spLocks noGrp="1"/>
          </p:cNvSpPr>
          <p:nvPr>
            <p:ph type="title"/>
          </p:nvPr>
        </p:nvSpPr>
        <p:spPr/>
        <p:txBody>
          <a:bodyPr/>
          <a:lstStyle/>
          <a:p>
            <a:r>
              <a:rPr lang="en-IN" dirty="0"/>
              <a:t>Replacing and Splitting Strings </a:t>
            </a:r>
            <a:r>
              <a:rPr lang="en-IN" sz="2000" b="0" dirty="0"/>
              <a:t>(1 of 2)</a:t>
            </a:r>
            <a:endParaRPr lang="en-IN" b="0" dirty="0"/>
          </a:p>
        </p:txBody>
      </p:sp>
      <p:pic>
        <p:nvPicPr>
          <p:cNvPr id="4" name="Content Placeholder 3" descr="Four rows of codes and descriptions for java.lang.String as follows. For long description in Notes pane, press F6.">
            <a:extLst>
              <a:ext uri="{FF2B5EF4-FFF2-40B4-BE49-F238E27FC236}">
                <a16:creationId xmlns:a16="http://schemas.microsoft.com/office/drawing/2014/main" id="{726CB43C-CB94-49CB-9D04-7F634597C548}"/>
              </a:ext>
            </a:extLst>
          </p:cNvPr>
          <p:cNvPicPr>
            <a:picLocks noGrp="1" noChangeAspect="1"/>
          </p:cNvPicPr>
          <p:nvPr>
            <p:ph sz="quarter" idx="13"/>
          </p:nvPr>
        </p:nvPicPr>
        <p:blipFill>
          <a:blip r:embed="rId3"/>
          <a:stretch>
            <a:fillRect/>
          </a:stretch>
        </p:blipFill>
        <p:spPr>
          <a:xfrm>
            <a:off x="454025" y="1725582"/>
            <a:ext cx="8232775" cy="3041270"/>
          </a:xfrm>
          <a:prstGeom prst="rect">
            <a:avLst/>
          </a:prstGeom>
        </p:spPr>
      </p:pic>
    </p:spTree>
    <p:extLst>
      <p:ext uri="{BB962C8B-B14F-4D97-AF65-F5344CB8AC3E}">
        <p14:creationId xmlns:p14="http://schemas.microsoft.com/office/powerpoint/2010/main" val="101301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1D42-CFE6-4299-B80E-5DD363A3EF3C}"/>
              </a:ext>
            </a:extLst>
          </p:cNvPr>
          <p:cNvSpPr>
            <a:spLocks noGrp="1"/>
          </p:cNvSpPr>
          <p:nvPr>
            <p:ph type="title"/>
          </p:nvPr>
        </p:nvSpPr>
        <p:spPr/>
        <p:txBody>
          <a:bodyPr/>
          <a:lstStyle/>
          <a:p>
            <a:r>
              <a:rPr lang="en-IN" sz="3200" dirty="0"/>
              <a:t>Class Abstraction and Encapsulation</a:t>
            </a:r>
          </a:p>
        </p:txBody>
      </p:sp>
      <p:sp>
        <p:nvSpPr>
          <p:cNvPr id="3" name="Content Placeholder 2">
            <a:extLst>
              <a:ext uri="{FF2B5EF4-FFF2-40B4-BE49-F238E27FC236}">
                <a16:creationId xmlns:a16="http://schemas.microsoft.com/office/drawing/2014/main" id="{93E5468D-BCB4-44EE-8E8E-B1BD793F9C22}"/>
              </a:ext>
            </a:extLst>
          </p:cNvPr>
          <p:cNvSpPr>
            <a:spLocks noGrp="1"/>
          </p:cNvSpPr>
          <p:nvPr>
            <p:ph sz="quarter" idx="13"/>
          </p:nvPr>
        </p:nvSpPr>
        <p:spPr>
          <a:xfrm>
            <a:off x="457200" y="1556326"/>
            <a:ext cx="8229600" cy="2369287"/>
          </a:xfrm>
        </p:spPr>
        <p:txBody>
          <a:bodyPr/>
          <a:lstStyle/>
          <a:p>
            <a:pPr marL="432" indent="0">
              <a:buNone/>
            </a:pPr>
            <a:r>
              <a:rPr lang="en-IN" dirty="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a:t>
            </a:r>
          </a:p>
        </p:txBody>
      </p:sp>
      <p:pic>
        <p:nvPicPr>
          <p:cNvPr id="5" name="Content Placeholder 4" descr="A box for class is shaded and labeled, class implementation is like a black box hidden from the clients. For long description in Notes pane, press F6.">
            <a:extLst>
              <a:ext uri="{FF2B5EF4-FFF2-40B4-BE49-F238E27FC236}">
                <a16:creationId xmlns:a16="http://schemas.microsoft.com/office/drawing/2014/main" id="{B68D6FC8-EC43-4C9B-9CC0-B605D56F2CB8}"/>
              </a:ext>
            </a:extLst>
          </p:cNvPr>
          <p:cNvPicPr>
            <a:picLocks noGrp="1" noChangeAspect="1"/>
          </p:cNvPicPr>
          <p:nvPr>
            <p:ph sz="quarter" idx="14"/>
          </p:nvPr>
        </p:nvPicPr>
        <p:blipFill>
          <a:blip r:embed="rId3"/>
          <a:stretch>
            <a:fillRect/>
          </a:stretch>
        </p:blipFill>
        <p:spPr>
          <a:xfrm>
            <a:off x="457200" y="4363568"/>
            <a:ext cx="8229600" cy="1416988"/>
          </a:xfrm>
          <a:prstGeom prst="rect">
            <a:avLst/>
          </a:prstGeom>
        </p:spPr>
      </p:pic>
    </p:spTree>
    <p:extLst>
      <p:ext uri="{BB962C8B-B14F-4D97-AF65-F5344CB8AC3E}">
        <p14:creationId xmlns:p14="http://schemas.microsoft.com/office/powerpoint/2010/main" val="1880356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0F0A-7212-4172-8097-CFACC95EF636}"/>
              </a:ext>
            </a:extLst>
          </p:cNvPr>
          <p:cNvSpPr>
            <a:spLocks noGrp="1"/>
          </p:cNvSpPr>
          <p:nvPr>
            <p:ph type="title"/>
          </p:nvPr>
        </p:nvSpPr>
        <p:spPr/>
        <p:txBody>
          <a:bodyPr/>
          <a:lstStyle/>
          <a:p>
            <a:r>
              <a:rPr lang="en-IN" dirty="0"/>
              <a:t>Examples </a:t>
            </a:r>
            <a:r>
              <a:rPr lang="en-IN" sz="2000" b="0" dirty="0"/>
              <a:t>(2 of 4)</a:t>
            </a:r>
            <a:endParaRPr lang="en-IN" b="0" dirty="0"/>
          </a:p>
        </p:txBody>
      </p:sp>
      <p:sp>
        <p:nvSpPr>
          <p:cNvPr id="3" name="Content Placeholder 2">
            <a:extLst>
              <a:ext uri="{FF2B5EF4-FFF2-40B4-BE49-F238E27FC236}">
                <a16:creationId xmlns:a16="http://schemas.microsoft.com/office/drawing/2014/main" id="{BD0CB7BD-91DE-458C-B2E1-24A46AFC5FE4}"/>
              </a:ext>
            </a:extLst>
          </p:cNvPr>
          <p:cNvSpPr>
            <a:spLocks noGrp="1"/>
          </p:cNvSpPr>
          <p:nvPr>
            <p:ph sz="quarter" idx="13"/>
          </p:nvPr>
        </p:nvSpPr>
        <p:spPr/>
        <p:txBody>
          <a:bodyPr/>
          <a:lstStyle/>
          <a:p>
            <a:pPr marL="432" indent="0">
              <a:buNone/>
            </a:pPr>
            <a:r>
              <a:rPr lang="en-IN" dirty="0"/>
              <a:t>"Welcome".replace('e', 'A') returns a new string, WAlcomA.</a:t>
            </a:r>
          </a:p>
          <a:p>
            <a:pPr marL="432" indent="0">
              <a:buNone/>
            </a:pPr>
            <a:r>
              <a:rPr lang="en-IN" dirty="0"/>
              <a:t>"Welcome".replaceFirst("e", "AB") returns a new string, WABlcome.</a:t>
            </a:r>
          </a:p>
          <a:p>
            <a:pPr marL="432" indent="0">
              <a:buNone/>
            </a:pPr>
            <a:r>
              <a:rPr lang="en-IN" dirty="0"/>
              <a:t>"Welcome".replace("e", "AB") returns a new string, WABlcomAB.</a:t>
            </a:r>
          </a:p>
          <a:p>
            <a:pPr marL="432" indent="0">
              <a:buNone/>
            </a:pPr>
            <a:r>
              <a:rPr lang="en-IN" dirty="0"/>
              <a:t>"Welcome".replace("el", "AB") returns a new string, WABcome.</a:t>
            </a:r>
          </a:p>
        </p:txBody>
      </p:sp>
    </p:spTree>
    <p:extLst>
      <p:ext uri="{BB962C8B-B14F-4D97-AF65-F5344CB8AC3E}">
        <p14:creationId xmlns:p14="http://schemas.microsoft.com/office/powerpoint/2010/main" val="3978625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4F9A-158B-406B-89AE-59EE530721F6}"/>
              </a:ext>
            </a:extLst>
          </p:cNvPr>
          <p:cNvSpPr>
            <a:spLocks noGrp="1"/>
          </p:cNvSpPr>
          <p:nvPr>
            <p:ph type="title"/>
          </p:nvPr>
        </p:nvSpPr>
        <p:spPr/>
        <p:txBody>
          <a:bodyPr/>
          <a:lstStyle/>
          <a:p>
            <a:r>
              <a:rPr lang="en-IN" dirty="0"/>
              <a:t>Splitting a String</a:t>
            </a:r>
          </a:p>
        </p:txBody>
      </p:sp>
      <p:sp>
        <p:nvSpPr>
          <p:cNvPr id="3" name="Content Placeholder 2">
            <a:extLst>
              <a:ext uri="{FF2B5EF4-FFF2-40B4-BE49-F238E27FC236}">
                <a16:creationId xmlns:a16="http://schemas.microsoft.com/office/drawing/2014/main" id="{4986E853-DD39-45D5-968B-9246B460BB07}"/>
              </a:ext>
            </a:extLst>
          </p:cNvPr>
          <p:cNvSpPr>
            <a:spLocks noGrp="1"/>
          </p:cNvSpPr>
          <p:nvPr>
            <p:ph sz="quarter" idx="13"/>
          </p:nvPr>
        </p:nvSpPr>
        <p:spPr>
          <a:xfrm>
            <a:off x="457200" y="1556327"/>
            <a:ext cx="8229600" cy="2105025"/>
          </a:xfrm>
        </p:spPr>
        <p:txBody>
          <a:bodyPr/>
          <a:lstStyle/>
          <a:p>
            <a:pPr marL="432" indent="0">
              <a:buNone/>
            </a:pPr>
            <a:r>
              <a:rPr lang="en-IN" b="1" dirty="0">
                <a:latin typeface="Courier New" panose="02070309020205020404" pitchFamily="49" charset="0"/>
                <a:cs typeface="Courier New" panose="02070309020205020404" pitchFamily="49" charset="0"/>
              </a:rPr>
              <a:t>String[] tokens = "Java#HTML#Perl".split("#", 0);</a:t>
            </a:r>
          </a:p>
          <a:p>
            <a:pPr marL="432" indent="0">
              <a:buNone/>
            </a:pPr>
            <a:r>
              <a:rPr lang="en-IN" b="1" dirty="0">
                <a:latin typeface="Courier New" panose="02070309020205020404" pitchFamily="49" charset="0"/>
                <a:cs typeface="Courier New" panose="02070309020205020404" pitchFamily="49" charset="0"/>
              </a:rPr>
              <a:t>for (int i = 0; i &lt; tokens.length; i++)</a:t>
            </a:r>
          </a:p>
          <a:p>
            <a:pPr marL="360000" indent="0">
              <a:buNone/>
            </a:pPr>
            <a:r>
              <a:rPr lang="en-IN" b="1" dirty="0">
                <a:latin typeface="Courier New" panose="02070309020205020404" pitchFamily="49" charset="0"/>
                <a:cs typeface="Courier New" panose="02070309020205020404" pitchFamily="49" charset="0"/>
              </a:rPr>
              <a:t>System.out.print(tokens[i] + " ");</a:t>
            </a:r>
          </a:p>
        </p:txBody>
      </p:sp>
      <p:sp>
        <p:nvSpPr>
          <p:cNvPr id="4" name="Content Placeholder 3">
            <a:extLst>
              <a:ext uri="{FF2B5EF4-FFF2-40B4-BE49-F238E27FC236}">
                <a16:creationId xmlns:a16="http://schemas.microsoft.com/office/drawing/2014/main" id="{EC08B75B-67AC-4996-A7E6-B284DAA86886}"/>
              </a:ext>
            </a:extLst>
          </p:cNvPr>
          <p:cNvSpPr>
            <a:spLocks noGrp="1"/>
          </p:cNvSpPr>
          <p:nvPr>
            <p:ph sz="quarter" idx="14"/>
          </p:nvPr>
        </p:nvSpPr>
        <p:spPr>
          <a:xfrm>
            <a:off x="457200" y="3783272"/>
            <a:ext cx="8229600" cy="2105025"/>
          </a:xfrm>
        </p:spPr>
        <p:txBody>
          <a:bodyPr/>
          <a:lstStyle/>
          <a:p>
            <a:pPr marL="432" indent="0">
              <a:buNone/>
            </a:pPr>
            <a:r>
              <a:rPr lang="en-IN" dirty="0"/>
              <a:t>displays</a:t>
            </a:r>
          </a:p>
          <a:p>
            <a:pPr marL="432" indent="0">
              <a:buNone/>
            </a:pPr>
            <a:r>
              <a:rPr lang="en-IN" dirty="0"/>
              <a:t>Java H</a:t>
            </a:r>
            <a:r>
              <a:rPr lang="en-IN" sz="100" dirty="0"/>
              <a:t> </a:t>
            </a:r>
            <a:r>
              <a:rPr lang="en-IN" dirty="0"/>
              <a:t>T</a:t>
            </a:r>
            <a:r>
              <a:rPr lang="en-IN" sz="100" dirty="0"/>
              <a:t> </a:t>
            </a:r>
            <a:r>
              <a:rPr lang="en-IN" dirty="0"/>
              <a:t>M</a:t>
            </a:r>
            <a:r>
              <a:rPr lang="en-IN" sz="100" dirty="0"/>
              <a:t> </a:t>
            </a:r>
            <a:r>
              <a:rPr lang="en-IN" dirty="0"/>
              <a:t>L Perl</a:t>
            </a:r>
          </a:p>
        </p:txBody>
      </p:sp>
    </p:spTree>
    <p:extLst>
      <p:ext uri="{BB962C8B-B14F-4D97-AF65-F5344CB8AC3E}">
        <p14:creationId xmlns:p14="http://schemas.microsoft.com/office/powerpoint/2010/main" val="903115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A7F0-D03A-4771-ACAC-C4DB383504CF}"/>
              </a:ext>
            </a:extLst>
          </p:cNvPr>
          <p:cNvSpPr>
            <a:spLocks noGrp="1"/>
          </p:cNvSpPr>
          <p:nvPr>
            <p:ph type="title"/>
          </p:nvPr>
        </p:nvSpPr>
        <p:spPr/>
        <p:txBody>
          <a:bodyPr/>
          <a:lstStyle/>
          <a:p>
            <a:r>
              <a:rPr lang="en-IN" sz="3200" dirty="0"/>
              <a:t>Matching, Replacing and Splitting by Patterns </a:t>
            </a:r>
            <a:r>
              <a:rPr lang="en-IN" sz="2000" b="0" dirty="0"/>
              <a:t>(1 of 3)</a:t>
            </a:r>
          </a:p>
        </p:txBody>
      </p:sp>
      <p:sp>
        <p:nvSpPr>
          <p:cNvPr id="4" name="Content Placeholder 3">
            <a:extLst>
              <a:ext uri="{FF2B5EF4-FFF2-40B4-BE49-F238E27FC236}">
                <a16:creationId xmlns:a16="http://schemas.microsoft.com/office/drawing/2014/main" id="{6DF4B2A7-B2FE-425C-9DE1-B52E46DEF38B}"/>
              </a:ext>
            </a:extLst>
          </p:cNvPr>
          <p:cNvSpPr>
            <a:spLocks noGrp="1"/>
          </p:cNvSpPr>
          <p:nvPr>
            <p:ph sz="quarter" idx="13"/>
          </p:nvPr>
        </p:nvSpPr>
        <p:spPr>
          <a:xfrm>
            <a:off x="457200" y="1552574"/>
            <a:ext cx="8260080" cy="1967866"/>
          </a:xfrm>
        </p:spPr>
        <p:txBody>
          <a:bodyPr bIns="0"/>
          <a:lstStyle/>
          <a:p>
            <a:pPr marL="432" indent="0">
              <a:buNone/>
            </a:pPr>
            <a:r>
              <a:rPr lang="en-IN" dirty="0"/>
              <a:t>You can match, replace, or split a string by specifying a pattern. This is an extremely useful and powerful feature, commonly known as </a:t>
            </a:r>
            <a:r>
              <a:rPr lang="en-IN" b="1" dirty="0"/>
              <a:t>regular expression</a:t>
            </a:r>
            <a:r>
              <a:rPr lang="en-IN" dirty="0"/>
              <a:t>. Regular expression is complex to beginning students. For this reason, two simple patterns are used in this section. Please</a:t>
            </a:r>
          </a:p>
        </p:txBody>
      </p:sp>
      <p:sp>
        <p:nvSpPr>
          <p:cNvPr id="6" name="Content Placeholder 5">
            <a:extLst>
              <a:ext uri="{FF2B5EF4-FFF2-40B4-BE49-F238E27FC236}">
                <a16:creationId xmlns:a16="http://schemas.microsoft.com/office/drawing/2014/main" id="{B7F9D7A2-7797-4AD9-991A-9544593FC7D7}"/>
              </a:ext>
            </a:extLst>
          </p:cNvPr>
          <p:cNvSpPr>
            <a:spLocks noGrp="1"/>
          </p:cNvSpPr>
          <p:nvPr>
            <p:ph sz="quarter" idx="14"/>
          </p:nvPr>
        </p:nvSpPr>
        <p:spPr>
          <a:xfrm>
            <a:off x="457200" y="3578212"/>
            <a:ext cx="2895599" cy="414668"/>
          </a:xfrm>
        </p:spPr>
        <p:txBody>
          <a:bodyPr tIns="0" rIns="0" bIns="0"/>
          <a:lstStyle/>
          <a:p>
            <a:pPr marL="432" indent="0">
              <a:buNone/>
            </a:pPr>
            <a:r>
              <a:rPr lang="en-IN" dirty="0"/>
              <a:t>refer to Supplement</a:t>
            </a:r>
          </a:p>
        </p:txBody>
      </p:sp>
      <p:graphicFrame>
        <p:nvGraphicFramePr>
          <p:cNvPr id="19" name="Object 18" descr="Three. F,">
            <a:extLst>
              <a:ext uri="{FF2B5EF4-FFF2-40B4-BE49-F238E27FC236}">
                <a16:creationId xmlns:a16="http://schemas.microsoft.com/office/drawing/2014/main" id="{4103CB5A-1D4B-48A8-AFD4-6EE3738CEDF8}"/>
              </a:ext>
            </a:extLst>
          </p:cNvPr>
          <p:cNvGraphicFramePr>
            <a:graphicFrameLocks noChangeAspect="1"/>
          </p:cNvGraphicFramePr>
          <p:nvPr>
            <p:extLst>
              <p:ext uri="{D42A27DB-BD31-4B8C-83A1-F6EECF244321}">
                <p14:modId xmlns:p14="http://schemas.microsoft.com/office/powerpoint/2010/main" val="1803034845"/>
              </p:ext>
            </p:extLst>
          </p:nvPr>
        </p:nvGraphicFramePr>
        <p:xfrm>
          <a:off x="3472541" y="3617912"/>
          <a:ext cx="609600" cy="330200"/>
        </p:xfrm>
        <a:graphic>
          <a:graphicData uri="http://schemas.openxmlformats.org/presentationml/2006/ole">
            <mc:AlternateContent xmlns:mc="http://schemas.openxmlformats.org/markup-compatibility/2006">
              <mc:Choice xmlns:v="urn:schemas-microsoft-com:vml" Requires="v">
                <p:oleObj name="Equation" r:id="rId2" imgW="609480" imgH="330120" progId="Equation.DSMT4">
                  <p:embed/>
                </p:oleObj>
              </mc:Choice>
              <mc:Fallback>
                <p:oleObj name="Equation" r:id="rId2" imgW="609480" imgH="330120" progId="Equation.DSMT4">
                  <p:embed/>
                  <p:pic>
                    <p:nvPicPr>
                      <p:cNvPr id="0" name=""/>
                      <p:cNvPicPr/>
                      <p:nvPr/>
                    </p:nvPicPr>
                    <p:blipFill>
                      <a:blip r:embed="rId3"/>
                      <a:stretch>
                        <a:fillRect/>
                      </a:stretch>
                    </p:blipFill>
                    <p:spPr>
                      <a:xfrm>
                        <a:off x="3472541" y="3617912"/>
                        <a:ext cx="6096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4A8B518-AF92-4A44-909F-061CB564B9F9}"/>
              </a:ext>
            </a:extLst>
          </p:cNvPr>
          <p:cNvSpPr>
            <a:spLocks noGrp="1"/>
          </p:cNvSpPr>
          <p:nvPr>
            <p:ph sz="quarter" idx="15"/>
          </p:nvPr>
        </p:nvSpPr>
        <p:spPr>
          <a:xfrm>
            <a:off x="4217849" y="3578212"/>
            <a:ext cx="4709888" cy="414668"/>
          </a:xfrm>
        </p:spPr>
        <p:txBody>
          <a:bodyPr lIns="0" tIns="0" bIns="0"/>
          <a:lstStyle/>
          <a:p>
            <a:pPr marL="432" indent="0">
              <a:buNone/>
            </a:pPr>
            <a:r>
              <a:rPr lang="en-IN" dirty="0"/>
              <a:t>“Regular Expressions,” for further</a:t>
            </a:r>
          </a:p>
        </p:txBody>
      </p:sp>
      <p:sp>
        <p:nvSpPr>
          <p:cNvPr id="8" name="Content Placeholder 7">
            <a:extLst>
              <a:ext uri="{FF2B5EF4-FFF2-40B4-BE49-F238E27FC236}">
                <a16:creationId xmlns:a16="http://schemas.microsoft.com/office/drawing/2014/main" id="{578B5C51-C075-4FC0-8140-21E9357C2E4A}"/>
              </a:ext>
            </a:extLst>
          </p:cNvPr>
          <p:cNvSpPr>
            <a:spLocks noGrp="1"/>
          </p:cNvSpPr>
          <p:nvPr>
            <p:ph sz="quarter" idx="16"/>
          </p:nvPr>
        </p:nvSpPr>
        <p:spPr>
          <a:xfrm>
            <a:off x="457200" y="4060824"/>
            <a:ext cx="8229600" cy="404496"/>
          </a:xfrm>
        </p:spPr>
        <p:txBody>
          <a:bodyPr tIns="0" rIns="90000"/>
          <a:lstStyle/>
          <a:p>
            <a:pPr marL="432" indent="0">
              <a:buNone/>
            </a:pPr>
            <a:r>
              <a:rPr lang="en-IN" dirty="0"/>
              <a:t>studies.</a:t>
            </a:r>
          </a:p>
        </p:txBody>
      </p:sp>
      <p:sp>
        <p:nvSpPr>
          <p:cNvPr id="9" name="Content Placeholder 8">
            <a:extLst>
              <a:ext uri="{FF2B5EF4-FFF2-40B4-BE49-F238E27FC236}">
                <a16:creationId xmlns:a16="http://schemas.microsoft.com/office/drawing/2014/main" id="{C5A04ED4-03D8-4CC4-BE53-6991518E5C5F}"/>
              </a:ext>
            </a:extLst>
          </p:cNvPr>
          <p:cNvSpPr>
            <a:spLocks noGrp="1"/>
          </p:cNvSpPr>
          <p:nvPr>
            <p:ph sz="quarter" idx="17"/>
          </p:nvPr>
        </p:nvSpPr>
        <p:spPr>
          <a:xfrm>
            <a:off x="457200" y="4542693"/>
            <a:ext cx="8229600" cy="1842867"/>
          </a:xfrm>
        </p:spPr>
        <p:txBody>
          <a:bodyPr/>
          <a:lstStyle/>
          <a:p>
            <a:pPr marL="432" indent="0">
              <a:spcBef>
                <a:spcPts val="600"/>
              </a:spcBef>
              <a:buNone/>
            </a:pPr>
            <a:r>
              <a:rPr lang="en-IN" dirty="0"/>
              <a:t>"Java".matches("Java");</a:t>
            </a:r>
          </a:p>
          <a:p>
            <a:pPr marL="432" indent="0">
              <a:spcBef>
                <a:spcPts val="600"/>
              </a:spcBef>
              <a:buNone/>
            </a:pPr>
            <a:r>
              <a:rPr lang="en-IN" dirty="0"/>
              <a:t>"Java".equals("Java");</a:t>
            </a:r>
          </a:p>
          <a:p>
            <a:pPr marL="432" indent="0">
              <a:spcBef>
                <a:spcPts val="600"/>
              </a:spcBef>
              <a:buNone/>
            </a:pPr>
            <a:r>
              <a:rPr lang="en-IN" dirty="0"/>
              <a:t>"Java is fun".matches("Java.*");</a:t>
            </a:r>
          </a:p>
          <a:p>
            <a:pPr marL="432" indent="0">
              <a:spcBef>
                <a:spcPts val="600"/>
              </a:spcBef>
              <a:buNone/>
            </a:pPr>
            <a:r>
              <a:rPr lang="en-IN" dirty="0"/>
              <a:t>"Java is cool".matches("Java.*");</a:t>
            </a:r>
          </a:p>
        </p:txBody>
      </p:sp>
    </p:spTree>
    <p:extLst>
      <p:ext uri="{BB962C8B-B14F-4D97-AF65-F5344CB8AC3E}">
        <p14:creationId xmlns:p14="http://schemas.microsoft.com/office/powerpoint/2010/main" val="875060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47C-0859-4E52-A4ED-E4D91EDF0BDC}"/>
              </a:ext>
            </a:extLst>
          </p:cNvPr>
          <p:cNvSpPr>
            <a:spLocks noGrp="1"/>
          </p:cNvSpPr>
          <p:nvPr>
            <p:ph type="title"/>
          </p:nvPr>
        </p:nvSpPr>
        <p:spPr/>
        <p:txBody>
          <a:bodyPr/>
          <a:lstStyle/>
          <a:p>
            <a:r>
              <a:rPr lang="en-IN" sz="3200" dirty="0"/>
              <a:t>Matching, Replacing and Splitting by Patterns </a:t>
            </a:r>
            <a:r>
              <a:rPr lang="en-IN" sz="2000" b="0" dirty="0"/>
              <a:t>(2 of 3)</a:t>
            </a:r>
            <a:endParaRPr lang="en-IN" sz="3200" b="0" dirty="0"/>
          </a:p>
        </p:txBody>
      </p:sp>
      <p:sp>
        <p:nvSpPr>
          <p:cNvPr id="3" name="Content Placeholder 2">
            <a:extLst>
              <a:ext uri="{FF2B5EF4-FFF2-40B4-BE49-F238E27FC236}">
                <a16:creationId xmlns:a16="http://schemas.microsoft.com/office/drawing/2014/main" id="{12394D27-27F7-4E2B-8AAB-A3CE51A77B6F}"/>
              </a:ext>
            </a:extLst>
          </p:cNvPr>
          <p:cNvSpPr>
            <a:spLocks noGrp="1"/>
          </p:cNvSpPr>
          <p:nvPr>
            <p:ph sz="quarter" idx="13"/>
          </p:nvPr>
        </p:nvSpPr>
        <p:spPr/>
        <p:txBody>
          <a:bodyPr/>
          <a:lstStyle/>
          <a:p>
            <a:pPr marL="432" indent="0">
              <a:buNone/>
            </a:pPr>
            <a:r>
              <a:rPr lang="en-IN" dirty="0"/>
              <a:t>The replaceAll, replaceFirst, and split methods can be used with a regular expression. For example, the following statement returns a new string that replaces $, +, or # in "</a:t>
            </a:r>
            <a:r>
              <a:rPr lang="en-IN" dirty="0" err="1"/>
              <a:t>a+b</a:t>
            </a:r>
            <a:r>
              <a:rPr lang="en-IN" dirty="0"/>
              <a:t>$#c" by the string NNN.</a:t>
            </a:r>
          </a:p>
          <a:p>
            <a:pPr marL="432" indent="0">
              <a:buNone/>
            </a:pPr>
            <a:r>
              <a:rPr lang="en-IN" dirty="0"/>
              <a:t>String s = "a+b$#c".replaceAll("[$+#]", "NNN");</a:t>
            </a:r>
          </a:p>
          <a:p>
            <a:pPr marL="432" indent="0">
              <a:buNone/>
            </a:pPr>
            <a:r>
              <a:rPr lang="en-IN" dirty="0"/>
              <a:t>System.out.println(s);</a:t>
            </a:r>
          </a:p>
          <a:p>
            <a:pPr marL="432" indent="0">
              <a:buNone/>
            </a:pPr>
            <a:r>
              <a:rPr lang="en-IN" dirty="0"/>
              <a:t>Here the regular expression [$+#] specifies a pattern that matches $, +, or #. So, the output is aNNNbNNNNNNc.</a:t>
            </a:r>
          </a:p>
        </p:txBody>
      </p:sp>
    </p:spTree>
    <p:extLst>
      <p:ext uri="{BB962C8B-B14F-4D97-AF65-F5344CB8AC3E}">
        <p14:creationId xmlns:p14="http://schemas.microsoft.com/office/powerpoint/2010/main" val="2685195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47C-0859-4E52-A4ED-E4D91EDF0BDC}"/>
              </a:ext>
            </a:extLst>
          </p:cNvPr>
          <p:cNvSpPr>
            <a:spLocks noGrp="1"/>
          </p:cNvSpPr>
          <p:nvPr>
            <p:ph type="title"/>
          </p:nvPr>
        </p:nvSpPr>
        <p:spPr/>
        <p:txBody>
          <a:bodyPr/>
          <a:lstStyle/>
          <a:p>
            <a:r>
              <a:rPr lang="en-IN" sz="3200" dirty="0"/>
              <a:t>Matching, Replacing and Splitting by Patterns </a:t>
            </a:r>
            <a:r>
              <a:rPr lang="en-IN" sz="2000" b="0" dirty="0"/>
              <a:t>(3 of 3)</a:t>
            </a:r>
            <a:endParaRPr lang="en-IN" sz="3200" b="0" dirty="0"/>
          </a:p>
        </p:txBody>
      </p:sp>
      <p:sp>
        <p:nvSpPr>
          <p:cNvPr id="3" name="Content Placeholder 2">
            <a:extLst>
              <a:ext uri="{FF2B5EF4-FFF2-40B4-BE49-F238E27FC236}">
                <a16:creationId xmlns:a16="http://schemas.microsoft.com/office/drawing/2014/main" id="{12394D27-27F7-4E2B-8AAB-A3CE51A77B6F}"/>
              </a:ext>
            </a:extLst>
          </p:cNvPr>
          <p:cNvSpPr>
            <a:spLocks noGrp="1"/>
          </p:cNvSpPr>
          <p:nvPr>
            <p:ph sz="quarter" idx="13"/>
          </p:nvPr>
        </p:nvSpPr>
        <p:spPr/>
        <p:txBody>
          <a:bodyPr/>
          <a:lstStyle/>
          <a:p>
            <a:pPr marL="432" indent="0">
              <a:buNone/>
            </a:pPr>
            <a:r>
              <a:rPr lang="en-IN" dirty="0"/>
              <a:t>The following statement splits the string into an array of strings delimited by some punctuation marks.</a:t>
            </a:r>
          </a:p>
          <a:p>
            <a:pPr marL="432" indent="0">
              <a:buNone/>
            </a:pPr>
            <a:r>
              <a:rPr lang="en-IN" dirty="0"/>
              <a:t>String[] tokens = "Java,C?C#,C++".split("[.,:;?]");</a:t>
            </a:r>
          </a:p>
          <a:p>
            <a:pPr marL="432" indent="0">
              <a:buNone/>
            </a:pPr>
            <a:r>
              <a:rPr lang="en-IN" dirty="0"/>
              <a:t>for (int i = 0; i &lt; tokens.length; i++)</a:t>
            </a:r>
          </a:p>
          <a:p>
            <a:pPr marL="432" indent="0">
              <a:buNone/>
            </a:pPr>
            <a:r>
              <a:rPr lang="en-IN" dirty="0"/>
              <a:t>System.out.println(tokens[i]);</a:t>
            </a:r>
          </a:p>
        </p:txBody>
      </p:sp>
    </p:spTree>
    <p:extLst>
      <p:ext uri="{BB962C8B-B14F-4D97-AF65-F5344CB8AC3E}">
        <p14:creationId xmlns:p14="http://schemas.microsoft.com/office/powerpoint/2010/main" val="335498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E645-C946-4144-9A34-6E3FEBC72764}"/>
              </a:ext>
            </a:extLst>
          </p:cNvPr>
          <p:cNvSpPr>
            <a:spLocks noGrp="1"/>
          </p:cNvSpPr>
          <p:nvPr>
            <p:ph type="title"/>
          </p:nvPr>
        </p:nvSpPr>
        <p:spPr/>
        <p:txBody>
          <a:bodyPr/>
          <a:lstStyle/>
          <a:p>
            <a:r>
              <a:rPr lang="en-IN" sz="3200" dirty="0"/>
              <a:t>Convert Character and Numbers to Strings</a:t>
            </a:r>
          </a:p>
        </p:txBody>
      </p:sp>
      <p:sp>
        <p:nvSpPr>
          <p:cNvPr id="3" name="Content Placeholder 2">
            <a:extLst>
              <a:ext uri="{FF2B5EF4-FFF2-40B4-BE49-F238E27FC236}">
                <a16:creationId xmlns:a16="http://schemas.microsoft.com/office/drawing/2014/main" id="{D28DDEA9-167A-41CC-933B-8220E2CC985B}"/>
              </a:ext>
            </a:extLst>
          </p:cNvPr>
          <p:cNvSpPr>
            <a:spLocks noGrp="1"/>
          </p:cNvSpPr>
          <p:nvPr>
            <p:ph sz="quarter" idx="13"/>
          </p:nvPr>
        </p:nvSpPr>
        <p:spPr/>
        <p:txBody>
          <a:bodyPr/>
          <a:lstStyle/>
          <a:p>
            <a:pPr marL="432" indent="0">
              <a:buNone/>
            </a:pPr>
            <a:r>
              <a:rPr lang="en-IN" dirty="0"/>
              <a:t>The String class provides several static valueOf methods for converting a character, an array of characters, and numeric values to strings. These methods have the same name valueOf with different argument types char, char[], double, long, int, and float. For example, to convert a double value to a string, use String.valueOf(5.44). The return value is string consists of characters ‘5’, ‘.’, ‘4’, and ‘4’.</a:t>
            </a:r>
          </a:p>
        </p:txBody>
      </p:sp>
    </p:spTree>
    <p:extLst>
      <p:ext uri="{BB962C8B-B14F-4D97-AF65-F5344CB8AC3E}">
        <p14:creationId xmlns:p14="http://schemas.microsoft.com/office/powerpoint/2010/main" val="895656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65EC-DEEA-4E37-8856-1D1371253D90}"/>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StringBuilder</a:t>
            </a:r>
            <a:r>
              <a:rPr lang="en-IN" dirty="0"/>
              <a:t> and </a:t>
            </a:r>
            <a:r>
              <a:rPr lang="en-IN" dirty="0">
                <a:latin typeface="Courier New" panose="02070309020205020404" pitchFamily="49" charset="0"/>
                <a:cs typeface="Courier New" panose="02070309020205020404" pitchFamily="49" charset="0"/>
              </a:rPr>
              <a:t>StringBuffer</a:t>
            </a:r>
          </a:p>
        </p:txBody>
      </p:sp>
      <p:sp>
        <p:nvSpPr>
          <p:cNvPr id="3" name="Content Placeholder 2">
            <a:extLst>
              <a:ext uri="{FF2B5EF4-FFF2-40B4-BE49-F238E27FC236}">
                <a16:creationId xmlns:a16="http://schemas.microsoft.com/office/drawing/2014/main" id="{24CBFE82-E718-456E-BB91-09D60A8F4856}"/>
              </a:ext>
            </a:extLst>
          </p:cNvPr>
          <p:cNvSpPr>
            <a:spLocks noGrp="1"/>
          </p:cNvSpPr>
          <p:nvPr>
            <p:ph sz="quarter" idx="13"/>
          </p:nvPr>
        </p:nvSpPr>
        <p:spPr>
          <a:xfrm>
            <a:off x="457200" y="1554920"/>
            <a:ext cx="8321040" cy="4663335"/>
          </a:xfrm>
        </p:spPr>
        <p:txBody>
          <a:bodyPr/>
          <a:lstStyle/>
          <a:p>
            <a:pPr marL="432" indent="0">
              <a:buNone/>
            </a:pPr>
            <a:r>
              <a:rPr lang="en-IN" dirty="0"/>
              <a:t>The </a:t>
            </a:r>
            <a:r>
              <a:rPr lang="en-IN" dirty="0">
                <a:latin typeface="Courier New" panose="02070309020205020404" pitchFamily="49" charset="0"/>
                <a:cs typeface="Courier New" panose="02070309020205020404" pitchFamily="49" charset="0"/>
              </a:rPr>
              <a:t>StringBuilder/StringBuffer</a:t>
            </a:r>
            <a:r>
              <a:rPr lang="en-IN" dirty="0"/>
              <a:t> class is an alternative to the </a:t>
            </a:r>
            <a:r>
              <a:rPr lang="en-IN" dirty="0">
                <a:latin typeface="Courier New" panose="02070309020205020404" pitchFamily="49" charset="0"/>
                <a:cs typeface="Courier New" panose="02070309020205020404" pitchFamily="49" charset="0"/>
              </a:rPr>
              <a:t>String</a:t>
            </a:r>
            <a:r>
              <a:rPr lang="en-IN" dirty="0"/>
              <a:t> class. In general, a StringBuilder/StringBuffer can be used wherever a string is used. StringBuilder/StringBuffer is more flexible than String. You can add, insert, or append new contents into a string buffer, whereas the value of a String object is fixed once the string is created.</a:t>
            </a:r>
          </a:p>
        </p:txBody>
      </p:sp>
    </p:spTree>
    <p:extLst>
      <p:ext uri="{BB962C8B-B14F-4D97-AF65-F5344CB8AC3E}">
        <p14:creationId xmlns:p14="http://schemas.microsoft.com/office/powerpoint/2010/main" val="215590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9C4B-E733-4D71-B97D-1CB113EC655C}"/>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StringBuilder</a:t>
            </a:r>
            <a:r>
              <a:rPr lang="en-IN" dirty="0"/>
              <a:t> Constructors</a:t>
            </a:r>
          </a:p>
        </p:txBody>
      </p:sp>
      <p:pic>
        <p:nvPicPr>
          <p:cNvPr id="4" name="Content Placeholder 3" descr="Three rows of codes and descriptions for java.lang.StringBuilder as follows. For long description in Notes pane, press F6.">
            <a:extLst>
              <a:ext uri="{FF2B5EF4-FFF2-40B4-BE49-F238E27FC236}">
                <a16:creationId xmlns:a16="http://schemas.microsoft.com/office/drawing/2014/main" id="{468DF509-08BD-4BCF-BC99-F30703435F4D}"/>
              </a:ext>
            </a:extLst>
          </p:cNvPr>
          <p:cNvPicPr>
            <a:picLocks noGrp="1" noChangeAspect="1"/>
          </p:cNvPicPr>
          <p:nvPr>
            <p:ph sz="quarter" idx="13"/>
          </p:nvPr>
        </p:nvPicPr>
        <p:blipFill>
          <a:blip r:embed="rId3"/>
          <a:stretch>
            <a:fillRect/>
          </a:stretch>
        </p:blipFill>
        <p:spPr>
          <a:xfrm>
            <a:off x="457200" y="1709737"/>
            <a:ext cx="8232775" cy="1963103"/>
          </a:xfrm>
          <a:prstGeom prst="rect">
            <a:avLst/>
          </a:prstGeom>
        </p:spPr>
      </p:pic>
    </p:spTree>
    <p:extLst>
      <p:ext uri="{BB962C8B-B14F-4D97-AF65-F5344CB8AC3E}">
        <p14:creationId xmlns:p14="http://schemas.microsoft.com/office/powerpoint/2010/main" val="2000019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62AD-B844-4F76-B4E0-92244F774CD8}"/>
              </a:ext>
            </a:extLst>
          </p:cNvPr>
          <p:cNvSpPr>
            <a:spLocks noGrp="1"/>
          </p:cNvSpPr>
          <p:nvPr>
            <p:ph type="title"/>
          </p:nvPr>
        </p:nvSpPr>
        <p:spPr/>
        <p:txBody>
          <a:bodyPr/>
          <a:lstStyle/>
          <a:p>
            <a:r>
              <a:rPr lang="en-IN" dirty="0"/>
              <a:t>Modifying Strings in the Builder</a:t>
            </a:r>
          </a:p>
        </p:txBody>
      </p:sp>
      <p:pic>
        <p:nvPicPr>
          <p:cNvPr id="8" name="Content Placeholder 7" descr="Thirteen rows of codes and descriptions for java.lang.StringBuilder as follows. For long description in Notes pane, press F6.">
            <a:extLst>
              <a:ext uri="{FF2B5EF4-FFF2-40B4-BE49-F238E27FC236}">
                <a16:creationId xmlns:a16="http://schemas.microsoft.com/office/drawing/2014/main" id="{E6811F7B-DF4D-4DAC-9968-015A38EB289B}"/>
              </a:ext>
            </a:extLst>
          </p:cNvPr>
          <p:cNvPicPr>
            <a:picLocks noGrp="1" noChangeAspect="1"/>
          </p:cNvPicPr>
          <p:nvPr>
            <p:ph sz="quarter" idx="13"/>
          </p:nvPr>
        </p:nvPicPr>
        <p:blipFill rotWithShape="1">
          <a:blip r:embed="rId3"/>
          <a:srcRect b="7849"/>
          <a:stretch/>
        </p:blipFill>
        <p:spPr>
          <a:xfrm>
            <a:off x="1364474" y="1574224"/>
            <a:ext cx="6415052" cy="4654114"/>
          </a:xfrm>
        </p:spPr>
      </p:pic>
    </p:spTree>
    <p:extLst>
      <p:ext uri="{BB962C8B-B14F-4D97-AF65-F5344CB8AC3E}">
        <p14:creationId xmlns:p14="http://schemas.microsoft.com/office/powerpoint/2010/main" val="1994522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D207-F835-4556-87CF-D75BC4791866}"/>
              </a:ext>
            </a:extLst>
          </p:cNvPr>
          <p:cNvSpPr>
            <a:spLocks noGrp="1"/>
          </p:cNvSpPr>
          <p:nvPr>
            <p:ph type="title"/>
          </p:nvPr>
        </p:nvSpPr>
        <p:spPr/>
        <p:txBody>
          <a:bodyPr/>
          <a:lstStyle/>
          <a:p>
            <a:r>
              <a:rPr lang="en-IN" dirty="0"/>
              <a:t>Examples </a:t>
            </a:r>
            <a:r>
              <a:rPr lang="en-IN" sz="2000" b="0" dirty="0"/>
              <a:t>(3 of 4)</a:t>
            </a:r>
            <a:endParaRPr lang="en-IN" b="0" dirty="0"/>
          </a:p>
        </p:txBody>
      </p:sp>
      <p:sp>
        <p:nvSpPr>
          <p:cNvPr id="3" name="Content Placeholder 2">
            <a:extLst>
              <a:ext uri="{FF2B5EF4-FFF2-40B4-BE49-F238E27FC236}">
                <a16:creationId xmlns:a16="http://schemas.microsoft.com/office/drawing/2014/main" id="{A9CBF930-7A6D-4FC8-93AB-E1D88AA42020}"/>
              </a:ext>
            </a:extLst>
          </p:cNvPr>
          <p:cNvSpPr>
            <a:spLocks noGrp="1"/>
          </p:cNvSpPr>
          <p:nvPr>
            <p:ph sz="quarter" idx="13"/>
          </p:nvPr>
        </p:nvSpPr>
        <p:spPr/>
        <p:txBody>
          <a:bodyPr/>
          <a:lstStyle/>
          <a:p>
            <a:pPr marL="432" indent="0">
              <a:spcBef>
                <a:spcPts val="0"/>
              </a:spcBef>
              <a:buNone/>
            </a:pPr>
            <a:r>
              <a:rPr lang="en-IN" dirty="0"/>
              <a:t>stringBuilder.append("Java");</a:t>
            </a:r>
          </a:p>
          <a:p>
            <a:pPr marL="432" indent="0">
              <a:spcBef>
                <a:spcPts val="0"/>
              </a:spcBef>
              <a:buNone/>
            </a:pPr>
            <a:r>
              <a:rPr lang="en-IN" dirty="0"/>
              <a:t>stringBuilder.insert(11, "HTML and ");</a:t>
            </a:r>
          </a:p>
          <a:p>
            <a:pPr marL="432" indent="0">
              <a:spcBef>
                <a:spcPts val="0"/>
              </a:spcBef>
              <a:buNone/>
            </a:pPr>
            <a:r>
              <a:rPr lang="en-IN" dirty="0"/>
              <a:t>stringBuilder.delete(8, 11) changes the builder to Welcome Java.</a:t>
            </a:r>
          </a:p>
          <a:p>
            <a:pPr marL="432" indent="0">
              <a:spcBef>
                <a:spcPts val="0"/>
              </a:spcBef>
              <a:buNone/>
            </a:pPr>
            <a:r>
              <a:rPr lang="en-IN" dirty="0"/>
              <a:t>stringBuilder.deleteCharAt(8) changes the builder to Welcome o Java.</a:t>
            </a:r>
          </a:p>
          <a:p>
            <a:pPr marL="432" indent="0">
              <a:spcBef>
                <a:spcPts val="0"/>
              </a:spcBef>
              <a:buNone/>
            </a:pPr>
            <a:r>
              <a:rPr lang="en-IN" dirty="0"/>
              <a:t>stringBuilder.reverse() changes the builder to </a:t>
            </a:r>
            <a:r>
              <a:rPr lang="en-IN" dirty="0" err="1"/>
              <a:t>avaJ</a:t>
            </a:r>
            <a:r>
              <a:rPr lang="en-IN" dirty="0"/>
              <a:t> </a:t>
            </a:r>
            <a:r>
              <a:rPr lang="en-IN" dirty="0" err="1"/>
              <a:t>ot</a:t>
            </a:r>
            <a:r>
              <a:rPr lang="en-IN" dirty="0"/>
              <a:t> emocleW.</a:t>
            </a:r>
          </a:p>
          <a:p>
            <a:pPr marL="432" indent="0">
              <a:spcBef>
                <a:spcPts val="0"/>
              </a:spcBef>
              <a:buNone/>
            </a:pPr>
            <a:r>
              <a:rPr lang="en-IN" dirty="0"/>
              <a:t>stringBuilder.replace(11, 15, "HTML")</a:t>
            </a:r>
          </a:p>
          <a:p>
            <a:pPr marL="180000" indent="0">
              <a:spcBef>
                <a:spcPts val="0"/>
              </a:spcBef>
              <a:buNone/>
            </a:pPr>
            <a:r>
              <a:rPr lang="en-IN" dirty="0"/>
              <a:t>changes the builder to Welcome to HTML.</a:t>
            </a:r>
          </a:p>
          <a:p>
            <a:pPr marL="432" indent="0">
              <a:spcBef>
                <a:spcPts val="0"/>
              </a:spcBef>
              <a:buNone/>
            </a:pPr>
            <a:r>
              <a:rPr lang="en-IN" dirty="0"/>
              <a:t>stringBuilder.setCharAt(0, 'w') sets the builder to welcome to Java.</a:t>
            </a:r>
          </a:p>
        </p:txBody>
      </p:sp>
    </p:spTree>
    <p:extLst>
      <p:ext uri="{BB962C8B-B14F-4D97-AF65-F5344CB8AC3E}">
        <p14:creationId xmlns:p14="http://schemas.microsoft.com/office/powerpoint/2010/main" val="198121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AC0-8349-41A2-B354-C653ECDB5B44}"/>
              </a:ext>
            </a:extLst>
          </p:cNvPr>
          <p:cNvSpPr>
            <a:spLocks noGrp="1"/>
          </p:cNvSpPr>
          <p:nvPr>
            <p:ph type="title"/>
          </p:nvPr>
        </p:nvSpPr>
        <p:spPr/>
        <p:txBody>
          <a:bodyPr/>
          <a:lstStyle/>
          <a:p>
            <a:r>
              <a:rPr lang="en-IN" dirty="0"/>
              <a:t>Designing the Loan Class</a:t>
            </a:r>
          </a:p>
        </p:txBody>
      </p:sp>
      <p:pic>
        <p:nvPicPr>
          <p:cNvPr id="16" name="Content Placeholder 15" descr="Fifteen rows of codes and descriptions for loan as follows. For long description in Notes pane, press F6.">
            <a:extLst>
              <a:ext uri="{FF2B5EF4-FFF2-40B4-BE49-F238E27FC236}">
                <a16:creationId xmlns:a16="http://schemas.microsoft.com/office/drawing/2014/main" id="{0528B860-25FD-48BC-B4C9-C54754DE5C06}"/>
              </a:ext>
            </a:extLst>
          </p:cNvPr>
          <p:cNvPicPr>
            <a:picLocks noGrp="1" noChangeAspect="1"/>
          </p:cNvPicPr>
          <p:nvPr>
            <p:ph sz="quarter" idx="13"/>
          </p:nvPr>
        </p:nvPicPr>
        <p:blipFill>
          <a:blip r:embed="rId3"/>
          <a:stretch>
            <a:fillRect/>
          </a:stretch>
        </p:blipFill>
        <p:spPr>
          <a:xfrm>
            <a:off x="1997404" y="1505621"/>
            <a:ext cx="5149191" cy="4284494"/>
          </a:xfrm>
          <a:prstGeom prst="rect">
            <a:avLst/>
          </a:prstGeom>
        </p:spPr>
      </p:pic>
      <p:sp>
        <p:nvSpPr>
          <p:cNvPr id="10" name="Text Placeholder 9">
            <a:extLst>
              <a:ext uri="{FF2B5EF4-FFF2-40B4-BE49-F238E27FC236}">
                <a16:creationId xmlns:a16="http://schemas.microsoft.com/office/drawing/2014/main" id="{76A55960-6373-4D76-A9D0-DC1885862E59}"/>
              </a:ext>
            </a:extLst>
          </p:cNvPr>
          <p:cNvSpPr>
            <a:spLocks noGrp="1"/>
          </p:cNvSpPr>
          <p:nvPr>
            <p:ph type="body" sz="quarter" idx="20"/>
          </p:nvPr>
        </p:nvSpPr>
        <p:spPr>
          <a:xfrm>
            <a:off x="5360276" y="5859063"/>
            <a:ext cx="930167" cy="497287"/>
          </a:xfrm>
        </p:spPr>
        <p:txBody>
          <a:bodyPr/>
          <a:lstStyle/>
          <a:p>
            <a:pPr marL="432" indent="0" algn="ctr">
              <a:buNone/>
            </a:pPr>
            <a:r>
              <a:rPr lang="en-IN" dirty="0">
                <a:hlinkClick r:id="rId4" tooltip="https://liveexample.pearsoncmg.com/html/Loan.html"/>
              </a:rPr>
              <a:t>Loan</a:t>
            </a:r>
            <a:endParaRPr lang="en-IN" dirty="0">
              <a:hlinkClick r:id="rId4"/>
            </a:endParaRPr>
          </a:p>
        </p:txBody>
      </p:sp>
      <p:sp>
        <p:nvSpPr>
          <p:cNvPr id="11" name="Text Placeholder 10">
            <a:extLst>
              <a:ext uri="{FF2B5EF4-FFF2-40B4-BE49-F238E27FC236}">
                <a16:creationId xmlns:a16="http://schemas.microsoft.com/office/drawing/2014/main" id="{3B999C41-D56D-4F54-A40C-919928B10731}"/>
              </a:ext>
            </a:extLst>
          </p:cNvPr>
          <p:cNvSpPr>
            <a:spLocks noGrp="1"/>
          </p:cNvSpPr>
          <p:nvPr>
            <p:ph type="body" sz="quarter" idx="21"/>
          </p:nvPr>
        </p:nvSpPr>
        <p:spPr>
          <a:xfrm>
            <a:off x="6463862" y="5859064"/>
            <a:ext cx="2288252" cy="497286"/>
          </a:xfrm>
        </p:spPr>
        <p:txBody>
          <a:bodyPr/>
          <a:lstStyle/>
          <a:p>
            <a:pPr marL="432" indent="0" algn="ctr">
              <a:buNone/>
            </a:pPr>
            <a:r>
              <a:rPr lang="en-IN" dirty="0">
                <a:hlinkClick r:id="rId5" tooltip="https://liveexample.pearsoncmg.com/html/TestLoanClass.html"/>
              </a:rPr>
              <a:t>TestLoanClass</a:t>
            </a:r>
            <a:endParaRPr lang="en-IN" dirty="0">
              <a:hlinkClick r:id="rId5"/>
            </a:endParaRPr>
          </a:p>
        </p:txBody>
      </p:sp>
    </p:spTree>
    <p:extLst>
      <p:ext uri="{BB962C8B-B14F-4D97-AF65-F5344CB8AC3E}">
        <p14:creationId xmlns:p14="http://schemas.microsoft.com/office/powerpoint/2010/main" val="1081568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C049-AF35-4E02-A027-2B7F8518A1C3}"/>
              </a:ext>
            </a:extLst>
          </p:cNvPr>
          <p:cNvSpPr>
            <a:spLocks noGrp="1"/>
          </p:cNvSpPr>
          <p:nvPr>
            <p:ph type="title"/>
          </p:nvPr>
        </p:nvSpPr>
        <p:spPr/>
        <p:txBody>
          <a:bodyPr/>
          <a:lstStyle/>
          <a:p>
            <a:r>
              <a:rPr lang="en-IN" sz="3200" dirty="0"/>
              <a:t>The </a:t>
            </a:r>
            <a:r>
              <a:rPr lang="en-IN" sz="3200" u="sng" dirty="0"/>
              <a:t>toString</a:t>
            </a:r>
            <a:r>
              <a:rPr lang="en-IN" sz="3200" dirty="0"/>
              <a:t>, </a:t>
            </a:r>
            <a:r>
              <a:rPr lang="en-IN" sz="3200" u="sng" dirty="0"/>
              <a:t>capacity</a:t>
            </a:r>
            <a:r>
              <a:rPr lang="en-IN" sz="3200" dirty="0"/>
              <a:t>, </a:t>
            </a:r>
            <a:r>
              <a:rPr lang="en-IN" sz="3200" u="sng" dirty="0"/>
              <a:t>length</a:t>
            </a:r>
            <a:r>
              <a:rPr lang="en-IN" sz="3200" dirty="0"/>
              <a:t>, </a:t>
            </a:r>
            <a:r>
              <a:rPr lang="en-IN" sz="3200" u="sng" dirty="0" err="1"/>
              <a:t>setLength</a:t>
            </a:r>
            <a:r>
              <a:rPr lang="en-IN" sz="3200" dirty="0"/>
              <a:t>, and </a:t>
            </a:r>
            <a:r>
              <a:rPr lang="en-IN" sz="3200" u="sng" dirty="0"/>
              <a:t>charAt</a:t>
            </a:r>
            <a:r>
              <a:rPr lang="en-IN" sz="3200" dirty="0"/>
              <a:t> Methods</a:t>
            </a:r>
          </a:p>
        </p:txBody>
      </p:sp>
      <p:pic>
        <p:nvPicPr>
          <p:cNvPr id="4" name="Content Placeholder 3" descr="Eight rows of codes and descriptions for java.lang.StringBuilder as follows. For long description in Notes pane, press F6.">
            <a:extLst>
              <a:ext uri="{FF2B5EF4-FFF2-40B4-BE49-F238E27FC236}">
                <a16:creationId xmlns:a16="http://schemas.microsoft.com/office/drawing/2014/main" id="{7CF1258F-2730-4C42-9946-80F437C633EF}"/>
              </a:ext>
            </a:extLst>
          </p:cNvPr>
          <p:cNvPicPr>
            <a:picLocks noGrp="1" noChangeAspect="1"/>
          </p:cNvPicPr>
          <p:nvPr>
            <p:ph sz="quarter" idx="13"/>
          </p:nvPr>
        </p:nvPicPr>
        <p:blipFill>
          <a:blip r:embed="rId3"/>
          <a:stretch>
            <a:fillRect/>
          </a:stretch>
        </p:blipFill>
        <p:spPr>
          <a:xfrm>
            <a:off x="454025" y="1625829"/>
            <a:ext cx="8232775" cy="3362503"/>
          </a:xfrm>
          <a:prstGeom prst="rect">
            <a:avLst/>
          </a:prstGeom>
        </p:spPr>
      </p:pic>
    </p:spTree>
    <p:extLst>
      <p:ext uri="{BB962C8B-B14F-4D97-AF65-F5344CB8AC3E}">
        <p14:creationId xmlns:p14="http://schemas.microsoft.com/office/powerpoint/2010/main" val="3857137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Problem: Checking Palindromes Ignoring Non-alphanumeric Characters</a:t>
            </a:r>
          </a:p>
        </p:txBody>
      </p:sp>
      <p:sp>
        <p:nvSpPr>
          <p:cNvPr id="4" name="Content Placeholder 3">
            <a:extLst>
              <a:ext uri="{FF2B5EF4-FFF2-40B4-BE49-F238E27FC236}">
                <a16:creationId xmlns:a16="http://schemas.microsoft.com/office/drawing/2014/main" id="{BCBBD2AC-8D26-490A-A523-4DF7CE15BA88}"/>
              </a:ext>
            </a:extLst>
          </p:cNvPr>
          <p:cNvSpPr>
            <a:spLocks noGrp="1"/>
          </p:cNvSpPr>
          <p:nvPr>
            <p:ph sz="quarter" idx="13"/>
          </p:nvPr>
        </p:nvSpPr>
        <p:spPr>
          <a:xfrm>
            <a:off x="457200" y="1552575"/>
            <a:ext cx="8229600" cy="1358265"/>
          </a:xfrm>
        </p:spPr>
        <p:txBody>
          <a:bodyPr/>
          <a:lstStyle/>
          <a:p>
            <a:pPr marL="432" indent="0">
              <a:buNone/>
            </a:pPr>
            <a:r>
              <a:rPr lang="en-IN" dirty="0"/>
              <a:t>This example gives a program that counts the number of occurrence of each letter in a string. Assume the letters are not case-sensitive.</a:t>
            </a:r>
          </a:p>
        </p:txBody>
      </p:sp>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3566160" y="5651596"/>
            <a:ext cx="5151120" cy="543435"/>
          </a:xfrm>
        </p:spPr>
        <p:txBody>
          <a:bodyPr/>
          <a:lstStyle/>
          <a:p>
            <a:pPr marL="432" indent="0" algn="ctr">
              <a:buNone/>
            </a:pPr>
            <a:r>
              <a:rPr lang="en-IN" dirty="0">
                <a:hlinkClick r:id="rId3" tooltip="https://liveexample.pearsoncmg.com/html/PalindromeIgnoreNonAlphanumeric.html"/>
              </a:rPr>
              <a:t>PalindromeIgnoreNonAlphanumeric</a:t>
            </a:r>
            <a:endParaRPr lang="en-IN" dirty="0">
              <a:hlinkClick r:id="rId3"/>
            </a:endParaRPr>
          </a:p>
        </p:txBody>
      </p:sp>
    </p:spTree>
    <p:extLst>
      <p:ext uri="{BB962C8B-B14F-4D97-AF65-F5344CB8AC3E}">
        <p14:creationId xmlns:p14="http://schemas.microsoft.com/office/powerpoint/2010/main" val="1119006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82F-4DAD-44F3-90B9-D69734B9D3D4}"/>
              </a:ext>
            </a:extLst>
          </p:cNvPr>
          <p:cNvSpPr>
            <a:spLocks noGrp="1"/>
          </p:cNvSpPr>
          <p:nvPr>
            <p:ph type="title"/>
          </p:nvPr>
        </p:nvSpPr>
        <p:spPr/>
        <p:txBody>
          <a:bodyPr/>
          <a:lstStyle/>
          <a:p>
            <a:r>
              <a:rPr lang="en-IN" dirty="0"/>
              <a:t>Regular Expressions</a:t>
            </a:r>
          </a:p>
        </p:txBody>
      </p:sp>
      <p:sp>
        <p:nvSpPr>
          <p:cNvPr id="3" name="Content Placeholder 2">
            <a:extLst>
              <a:ext uri="{FF2B5EF4-FFF2-40B4-BE49-F238E27FC236}">
                <a16:creationId xmlns:a16="http://schemas.microsoft.com/office/drawing/2014/main" id="{ED5DF7D8-B214-4464-84E1-A61882783394}"/>
              </a:ext>
            </a:extLst>
          </p:cNvPr>
          <p:cNvSpPr>
            <a:spLocks noGrp="1"/>
          </p:cNvSpPr>
          <p:nvPr>
            <p:ph sz="quarter" idx="13"/>
          </p:nvPr>
        </p:nvSpPr>
        <p:spPr/>
        <p:txBody>
          <a:bodyPr/>
          <a:lstStyle/>
          <a:p>
            <a:pPr marL="432" indent="0">
              <a:buNone/>
            </a:pPr>
            <a:r>
              <a:rPr lang="en-IN" dirty="0"/>
              <a:t>A </a:t>
            </a:r>
            <a:r>
              <a:rPr lang="en-IN" b="1" dirty="0"/>
              <a:t>regular expression </a:t>
            </a:r>
            <a:r>
              <a:rPr lang="en-IN" dirty="0"/>
              <a:t>(abbreviated </a:t>
            </a:r>
            <a:r>
              <a:rPr lang="en-IN" b="1" dirty="0"/>
              <a:t>regex</a:t>
            </a:r>
            <a:r>
              <a:rPr lang="en-IN" dirty="0"/>
              <a:t>) is a string that describes a pattern for matching a set of strings. Regular expression is a powerful tool for string manipulations. You can use regular expressions for matching, replacing, and splitting strings.</a:t>
            </a:r>
          </a:p>
        </p:txBody>
      </p:sp>
    </p:spTree>
    <p:extLst>
      <p:ext uri="{BB962C8B-B14F-4D97-AF65-F5344CB8AC3E}">
        <p14:creationId xmlns:p14="http://schemas.microsoft.com/office/powerpoint/2010/main" val="2072343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785D-90DC-42C6-A483-3006B5E6172D}"/>
              </a:ext>
            </a:extLst>
          </p:cNvPr>
          <p:cNvSpPr>
            <a:spLocks noGrp="1"/>
          </p:cNvSpPr>
          <p:nvPr>
            <p:ph type="title"/>
          </p:nvPr>
        </p:nvSpPr>
        <p:spPr/>
        <p:txBody>
          <a:bodyPr/>
          <a:lstStyle/>
          <a:p>
            <a:r>
              <a:rPr lang="en-IN" dirty="0"/>
              <a:t>Matching Strings</a:t>
            </a:r>
          </a:p>
        </p:txBody>
      </p:sp>
      <p:sp>
        <p:nvSpPr>
          <p:cNvPr id="4" name="Content Placeholder 3">
            <a:extLst>
              <a:ext uri="{FF2B5EF4-FFF2-40B4-BE49-F238E27FC236}">
                <a16:creationId xmlns:a16="http://schemas.microsoft.com/office/drawing/2014/main" id="{EEC2861C-E8F7-41D5-B7FD-7E31E896AA55}"/>
              </a:ext>
            </a:extLst>
          </p:cNvPr>
          <p:cNvSpPr>
            <a:spLocks noGrp="1"/>
          </p:cNvSpPr>
          <p:nvPr>
            <p:ph sz="quarter" idx="13"/>
          </p:nvPr>
        </p:nvSpPr>
        <p:spPr>
          <a:xfrm>
            <a:off x="457200" y="1556327"/>
            <a:ext cx="8229600" cy="1097279"/>
          </a:xfrm>
        </p:spPr>
        <p:txBody>
          <a:bodyPr/>
          <a:lstStyle/>
          <a:p>
            <a:pPr marL="432" indent="0">
              <a:buNone/>
            </a:pPr>
            <a:r>
              <a:rPr lang="en-IN" dirty="0"/>
              <a:t>"Java".matches("Java");</a:t>
            </a:r>
          </a:p>
          <a:p>
            <a:pPr marL="432" indent="0">
              <a:buNone/>
            </a:pPr>
            <a:r>
              <a:rPr lang="en-IN" dirty="0"/>
              <a:t>"Java".equals("Java");</a:t>
            </a:r>
          </a:p>
        </p:txBody>
      </p:sp>
      <p:sp>
        <p:nvSpPr>
          <p:cNvPr id="5" name="Content Placeholder 4">
            <a:extLst>
              <a:ext uri="{FF2B5EF4-FFF2-40B4-BE49-F238E27FC236}">
                <a16:creationId xmlns:a16="http://schemas.microsoft.com/office/drawing/2014/main" id="{2A4844E5-6F9A-4495-863A-5CE5402EA7A5}"/>
              </a:ext>
            </a:extLst>
          </p:cNvPr>
          <p:cNvSpPr>
            <a:spLocks noGrp="1"/>
          </p:cNvSpPr>
          <p:nvPr>
            <p:ph sz="quarter" idx="14"/>
          </p:nvPr>
        </p:nvSpPr>
        <p:spPr>
          <a:xfrm>
            <a:off x="457200" y="2773681"/>
            <a:ext cx="8229600" cy="3303270"/>
          </a:xfrm>
        </p:spPr>
        <p:txBody>
          <a:bodyPr/>
          <a:lstStyle/>
          <a:p>
            <a:pPr marL="432" indent="0">
              <a:buNone/>
            </a:pPr>
            <a:r>
              <a:rPr lang="en-IN" dirty="0"/>
              <a:t>"Java is </a:t>
            </a:r>
            <a:r>
              <a:rPr lang="en-IN" dirty="0" err="1"/>
              <a:t>fun".matches</a:t>
            </a:r>
            <a:r>
              <a:rPr lang="en-IN" dirty="0"/>
              <a:t>("Java.*")</a:t>
            </a:r>
          </a:p>
          <a:p>
            <a:pPr marL="432" indent="0">
              <a:buNone/>
            </a:pPr>
            <a:r>
              <a:rPr lang="en-IN" dirty="0"/>
              <a:t>"Java is </a:t>
            </a:r>
            <a:r>
              <a:rPr lang="en-IN" dirty="0" err="1"/>
              <a:t>cool".matches</a:t>
            </a:r>
            <a:r>
              <a:rPr lang="en-IN" dirty="0"/>
              <a:t>("Java.*")</a:t>
            </a:r>
          </a:p>
          <a:p>
            <a:pPr marL="432" indent="0">
              <a:buNone/>
            </a:pPr>
            <a:r>
              <a:rPr lang="en-IN" dirty="0"/>
              <a:t>"Java is </a:t>
            </a:r>
            <a:r>
              <a:rPr lang="en-IN" dirty="0" err="1"/>
              <a:t>powerful".matches</a:t>
            </a:r>
            <a:r>
              <a:rPr lang="en-IN" dirty="0"/>
              <a:t>("Java.*")</a:t>
            </a:r>
          </a:p>
        </p:txBody>
      </p:sp>
    </p:spTree>
    <p:extLst>
      <p:ext uri="{BB962C8B-B14F-4D97-AF65-F5344CB8AC3E}">
        <p14:creationId xmlns:p14="http://schemas.microsoft.com/office/powerpoint/2010/main" val="3961934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44B1-5C51-4A00-820A-94867ACC6327}"/>
              </a:ext>
            </a:extLst>
          </p:cNvPr>
          <p:cNvSpPr>
            <a:spLocks noGrp="1"/>
          </p:cNvSpPr>
          <p:nvPr>
            <p:ph type="title"/>
          </p:nvPr>
        </p:nvSpPr>
        <p:spPr/>
        <p:txBody>
          <a:bodyPr/>
          <a:lstStyle/>
          <a:p>
            <a:r>
              <a:rPr lang="en-IN" dirty="0"/>
              <a:t>Regular Expression Syntax</a:t>
            </a:r>
          </a:p>
        </p:txBody>
      </p:sp>
      <p:pic>
        <p:nvPicPr>
          <p:cNvPr id="4" name="Content Placeholder 3" descr="A table with column heading from left to right as regular expression, matches, and example. For long description in Notes pane, press F6.">
            <a:extLst>
              <a:ext uri="{FF2B5EF4-FFF2-40B4-BE49-F238E27FC236}">
                <a16:creationId xmlns:a16="http://schemas.microsoft.com/office/drawing/2014/main" id="{08F8B9C7-578C-4C34-A1BF-C88702E630C9}"/>
              </a:ext>
            </a:extLst>
          </p:cNvPr>
          <p:cNvPicPr>
            <a:picLocks noGrp="1" noChangeAspect="1"/>
          </p:cNvPicPr>
          <p:nvPr>
            <p:ph sz="quarter" idx="13"/>
          </p:nvPr>
        </p:nvPicPr>
        <p:blipFill>
          <a:blip r:embed="rId3"/>
          <a:stretch>
            <a:fillRect/>
          </a:stretch>
        </p:blipFill>
        <p:spPr>
          <a:xfrm>
            <a:off x="2617684" y="1498740"/>
            <a:ext cx="3908633" cy="4805401"/>
          </a:xfrm>
          <a:prstGeom prst="rect">
            <a:avLst/>
          </a:prstGeom>
        </p:spPr>
      </p:pic>
    </p:spTree>
    <p:extLst>
      <p:ext uri="{BB962C8B-B14F-4D97-AF65-F5344CB8AC3E}">
        <p14:creationId xmlns:p14="http://schemas.microsoft.com/office/powerpoint/2010/main" val="396488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0B0-D83A-4BDD-AB54-FA969C4EF952}"/>
              </a:ext>
            </a:extLst>
          </p:cNvPr>
          <p:cNvSpPr>
            <a:spLocks noGrp="1"/>
          </p:cNvSpPr>
          <p:nvPr>
            <p:ph type="title"/>
          </p:nvPr>
        </p:nvSpPr>
        <p:spPr/>
        <p:txBody>
          <a:bodyPr/>
          <a:lstStyle/>
          <a:p>
            <a:r>
              <a:rPr lang="en-IN" dirty="0"/>
              <a:t>Replacing and Splitting Strings </a:t>
            </a:r>
            <a:r>
              <a:rPr lang="en-IN" sz="2000" b="0" dirty="0"/>
              <a:t>(2 of 2)</a:t>
            </a:r>
            <a:endParaRPr lang="en-IN" b="0" dirty="0"/>
          </a:p>
        </p:txBody>
      </p:sp>
      <p:pic>
        <p:nvPicPr>
          <p:cNvPr id="4" name="Content Placeholder 3" descr="Four rows of codes and descriptions for java.lang.String as follows. For long description in Notes pane, press F6.">
            <a:extLst>
              <a:ext uri="{FF2B5EF4-FFF2-40B4-BE49-F238E27FC236}">
                <a16:creationId xmlns:a16="http://schemas.microsoft.com/office/drawing/2014/main" id="{EAB29DFF-60FC-4F25-9D30-9A10BAD7613D}"/>
              </a:ext>
            </a:extLst>
          </p:cNvPr>
          <p:cNvPicPr>
            <a:picLocks noGrp="1" noChangeAspect="1"/>
          </p:cNvPicPr>
          <p:nvPr>
            <p:ph sz="quarter" idx="13"/>
          </p:nvPr>
        </p:nvPicPr>
        <p:blipFill>
          <a:blip r:embed="rId3"/>
          <a:stretch>
            <a:fillRect/>
          </a:stretch>
        </p:blipFill>
        <p:spPr>
          <a:xfrm>
            <a:off x="454025" y="1571730"/>
            <a:ext cx="8232775" cy="2747337"/>
          </a:xfrm>
          <a:prstGeom prst="rect">
            <a:avLst/>
          </a:prstGeom>
        </p:spPr>
      </p:pic>
    </p:spTree>
    <p:extLst>
      <p:ext uri="{BB962C8B-B14F-4D97-AF65-F5344CB8AC3E}">
        <p14:creationId xmlns:p14="http://schemas.microsoft.com/office/powerpoint/2010/main" val="4082195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6E3-40FA-48A6-BD1F-70565D79D8FE}"/>
              </a:ext>
            </a:extLst>
          </p:cNvPr>
          <p:cNvSpPr>
            <a:spLocks noGrp="1"/>
          </p:cNvSpPr>
          <p:nvPr>
            <p:ph type="title"/>
          </p:nvPr>
        </p:nvSpPr>
        <p:spPr/>
        <p:txBody>
          <a:bodyPr/>
          <a:lstStyle/>
          <a:p>
            <a:r>
              <a:rPr lang="en-IN" dirty="0"/>
              <a:t>Examples </a:t>
            </a:r>
            <a:r>
              <a:rPr lang="en-IN" sz="2000" b="0" dirty="0"/>
              <a:t>(4 of 4)</a:t>
            </a:r>
            <a:endParaRPr lang="en-IN" b="0" dirty="0"/>
          </a:p>
        </p:txBody>
      </p:sp>
      <p:sp>
        <p:nvSpPr>
          <p:cNvPr id="3" name="Content Placeholder 2">
            <a:extLst>
              <a:ext uri="{FF2B5EF4-FFF2-40B4-BE49-F238E27FC236}">
                <a16:creationId xmlns:a16="http://schemas.microsoft.com/office/drawing/2014/main" id="{14F8388E-FF1D-4BAC-AEB6-F61788BA5BDA}"/>
              </a:ext>
            </a:extLst>
          </p:cNvPr>
          <p:cNvSpPr>
            <a:spLocks noGrp="1"/>
          </p:cNvSpPr>
          <p:nvPr>
            <p:ph sz="quarter" idx="13"/>
          </p:nvPr>
        </p:nvSpPr>
        <p:spPr/>
        <p:txBody>
          <a:bodyPr/>
          <a:lstStyle/>
          <a:p>
            <a:pPr marL="432" indent="0">
              <a:buNone/>
            </a:pPr>
            <a:r>
              <a:rPr lang="en-IN" dirty="0"/>
              <a:t>String s = "Java </a:t>
            </a:r>
            <a:r>
              <a:rPr lang="en-IN" dirty="0" err="1"/>
              <a:t>Java</a:t>
            </a:r>
            <a:r>
              <a:rPr lang="en-IN" dirty="0"/>
              <a:t> </a:t>
            </a:r>
            <a:r>
              <a:rPr lang="en-IN" dirty="0" err="1"/>
              <a:t>Java".replaceAll</a:t>
            </a:r>
            <a:r>
              <a:rPr lang="en-IN" dirty="0"/>
              <a:t>("v\\w", "</a:t>
            </a:r>
            <a:r>
              <a:rPr lang="en-IN" dirty="0" err="1"/>
              <a:t>wi</a:t>
            </a:r>
            <a:r>
              <a:rPr lang="en-IN" dirty="0"/>
              <a:t>") ;</a:t>
            </a:r>
          </a:p>
          <a:p>
            <a:pPr marL="432" indent="0">
              <a:buNone/>
            </a:pPr>
            <a:r>
              <a:rPr lang="en-IN" dirty="0"/>
              <a:t>String s = "Java </a:t>
            </a:r>
            <a:r>
              <a:rPr lang="en-IN" dirty="0" err="1"/>
              <a:t>Java</a:t>
            </a:r>
            <a:r>
              <a:rPr lang="en-IN" dirty="0"/>
              <a:t> </a:t>
            </a:r>
            <a:r>
              <a:rPr lang="en-IN" dirty="0" err="1"/>
              <a:t>Java".replaceFirst</a:t>
            </a:r>
            <a:r>
              <a:rPr lang="en-IN" dirty="0"/>
              <a:t>("v\\w", "</a:t>
            </a:r>
            <a:r>
              <a:rPr lang="en-IN" dirty="0" err="1"/>
              <a:t>wi</a:t>
            </a:r>
            <a:r>
              <a:rPr lang="en-IN" dirty="0"/>
              <a:t>") ;</a:t>
            </a:r>
          </a:p>
          <a:p>
            <a:pPr marL="432" indent="0">
              <a:buNone/>
            </a:pPr>
            <a:r>
              <a:rPr lang="en-IN" dirty="0"/>
              <a:t>String[] s = "Java1HTML2Perl".split("\\d");</a:t>
            </a:r>
          </a:p>
        </p:txBody>
      </p:sp>
    </p:spTree>
    <p:extLst>
      <p:ext uri="{BB962C8B-B14F-4D97-AF65-F5344CB8AC3E}">
        <p14:creationId xmlns:p14="http://schemas.microsoft.com/office/powerpoint/2010/main" val="3414112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95F6-1AC4-48DF-8C54-8A42A1C82582}"/>
              </a:ext>
            </a:extLst>
          </p:cNvPr>
          <p:cNvSpPr>
            <a:spLocks noGrp="1"/>
          </p:cNvSpPr>
          <p:nvPr>
            <p:ph type="title"/>
          </p:nvPr>
        </p:nvSpPr>
        <p:spPr/>
        <p:txBody>
          <a:bodyPr/>
          <a:lstStyle/>
          <a:p>
            <a:r>
              <a:rPr lang="en-IN" dirty="0"/>
              <a:t>Object-Oriented Thinking</a:t>
            </a:r>
          </a:p>
        </p:txBody>
      </p:sp>
      <p:sp>
        <p:nvSpPr>
          <p:cNvPr id="3" name="Content Placeholder 2">
            <a:extLst>
              <a:ext uri="{FF2B5EF4-FFF2-40B4-BE49-F238E27FC236}">
                <a16:creationId xmlns:a16="http://schemas.microsoft.com/office/drawing/2014/main" id="{6899FC1F-D0C2-44D8-BCA9-94201B3F0291}"/>
              </a:ext>
            </a:extLst>
          </p:cNvPr>
          <p:cNvSpPr>
            <a:spLocks noGrp="1"/>
          </p:cNvSpPr>
          <p:nvPr>
            <p:ph sz="quarter" idx="13"/>
          </p:nvPr>
        </p:nvSpPr>
        <p:spPr>
          <a:xfrm>
            <a:off x="457200" y="1554920"/>
            <a:ext cx="8339959" cy="4663335"/>
          </a:xfrm>
        </p:spPr>
        <p:txBody>
          <a:bodyPr/>
          <a:lstStyle/>
          <a:p>
            <a:pPr marL="432" indent="0">
              <a:buNone/>
            </a:pPr>
            <a:r>
              <a:rPr lang="en-IN" dirty="0"/>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improves the solution for a problem introduced in Chapter 3 using the object-oriented approach. From the improvements, you will gain the insight on the differences between the procedural programming and object-oriented programming and see the benefits of developing reusable code using objects and classes.</a:t>
            </a:r>
          </a:p>
        </p:txBody>
      </p:sp>
    </p:spTree>
    <p:extLst>
      <p:ext uri="{BB962C8B-B14F-4D97-AF65-F5344CB8AC3E}">
        <p14:creationId xmlns:p14="http://schemas.microsoft.com/office/powerpoint/2010/main" val="406264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AC0-8349-41A2-B354-C653ECDB5B44}"/>
              </a:ext>
            </a:extLst>
          </p:cNvPr>
          <p:cNvSpPr>
            <a:spLocks noGrp="1"/>
          </p:cNvSpPr>
          <p:nvPr>
            <p:ph type="title"/>
          </p:nvPr>
        </p:nvSpPr>
        <p:spPr/>
        <p:txBody>
          <a:bodyPr/>
          <a:lstStyle/>
          <a:p>
            <a:r>
              <a:rPr lang="en-IN" dirty="0"/>
              <a:t>The B</a:t>
            </a:r>
            <a:r>
              <a:rPr lang="en-IN" sz="100" dirty="0"/>
              <a:t> </a:t>
            </a:r>
            <a:r>
              <a:rPr lang="en-IN" dirty="0"/>
              <a:t>M</a:t>
            </a:r>
            <a:r>
              <a:rPr lang="en-IN" sz="100" dirty="0"/>
              <a:t> </a:t>
            </a:r>
            <a:r>
              <a:rPr lang="en-IN" dirty="0"/>
              <a:t>I Class</a:t>
            </a:r>
          </a:p>
        </p:txBody>
      </p:sp>
      <p:pic>
        <p:nvPicPr>
          <p:cNvPr id="7" name="Content Placeholder 6" descr="Eight rows of codes and descriptions for BMI as follows. For long description in Notes pane, press F6.">
            <a:extLst>
              <a:ext uri="{FF2B5EF4-FFF2-40B4-BE49-F238E27FC236}">
                <a16:creationId xmlns:a16="http://schemas.microsoft.com/office/drawing/2014/main" id="{4C27AC4B-86C7-400A-AB9C-882656F17C39}"/>
              </a:ext>
            </a:extLst>
          </p:cNvPr>
          <p:cNvPicPr>
            <a:picLocks noGrp="1" noChangeAspect="1"/>
          </p:cNvPicPr>
          <p:nvPr>
            <p:ph sz="quarter" idx="13"/>
          </p:nvPr>
        </p:nvPicPr>
        <p:blipFill>
          <a:blip r:embed="rId3"/>
          <a:stretch>
            <a:fillRect/>
          </a:stretch>
        </p:blipFill>
        <p:spPr>
          <a:xfrm>
            <a:off x="1530531" y="1490817"/>
            <a:ext cx="6082938" cy="4190079"/>
          </a:xfrm>
        </p:spPr>
      </p:pic>
      <p:sp>
        <p:nvSpPr>
          <p:cNvPr id="10" name="Text Placeholder 9">
            <a:extLst>
              <a:ext uri="{FF2B5EF4-FFF2-40B4-BE49-F238E27FC236}">
                <a16:creationId xmlns:a16="http://schemas.microsoft.com/office/drawing/2014/main" id="{76A55960-6373-4D76-A9D0-DC1885862E59}"/>
              </a:ext>
            </a:extLst>
          </p:cNvPr>
          <p:cNvSpPr>
            <a:spLocks noGrp="1"/>
          </p:cNvSpPr>
          <p:nvPr>
            <p:ph type="body" sz="quarter" idx="20"/>
          </p:nvPr>
        </p:nvSpPr>
        <p:spPr>
          <a:xfrm>
            <a:off x="5360276" y="5859063"/>
            <a:ext cx="930167" cy="503637"/>
          </a:xfrm>
        </p:spPr>
        <p:txBody>
          <a:bodyPr/>
          <a:lstStyle/>
          <a:p>
            <a:pPr marL="432" indent="0" algn="ctr">
              <a:buNone/>
            </a:pPr>
            <a:r>
              <a:rPr lang="en-IN" dirty="0">
                <a:hlinkClick r:id="rId4" tooltip="https://liveexample.pearsoncmg.com/html/BMI.html"/>
              </a:rPr>
              <a:t>BMI</a:t>
            </a:r>
            <a:endParaRPr lang="en-IN" dirty="0">
              <a:hlinkClick r:id="rId4"/>
            </a:endParaRPr>
          </a:p>
        </p:txBody>
      </p:sp>
      <p:sp>
        <p:nvSpPr>
          <p:cNvPr id="11" name="Text Placeholder 10">
            <a:extLst>
              <a:ext uri="{FF2B5EF4-FFF2-40B4-BE49-F238E27FC236}">
                <a16:creationId xmlns:a16="http://schemas.microsoft.com/office/drawing/2014/main" id="{3B999C41-D56D-4F54-A40C-919928B10731}"/>
              </a:ext>
            </a:extLst>
          </p:cNvPr>
          <p:cNvSpPr>
            <a:spLocks noGrp="1"/>
          </p:cNvSpPr>
          <p:nvPr>
            <p:ph type="body" sz="quarter" idx="21"/>
          </p:nvPr>
        </p:nvSpPr>
        <p:spPr>
          <a:xfrm>
            <a:off x="6463862" y="5859064"/>
            <a:ext cx="2222938" cy="483679"/>
          </a:xfrm>
        </p:spPr>
        <p:txBody>
          <a:bodyPr/>
          <a:lstStyle/>
          <a:p>
            <a:pPr marL="432" indent="0" algn="ctr">
              <a:buNone/>
            </a:pPr>
            <a:r>
              <a:rPr lang="en-IN" dirty="0">
                <a:hlinkClick r:id="rId5" tooltip="https://liveexample.pearsoncmg.com/html/UseBMIClass.html"/>
              </a:rPr>
              <a:t>UseBMIClass</a:t>
            </a:r>
            <a:endParaRPr lang="en-IN" dirty="0">
              <a:hlinkClick r:id="rId5"/>
            </a:endParaRPr>
          </a:p>
        </p:txBody>
      </p:sp>
    </p:spTree>
    <p:extLst>
      <p:ext uri="{BB962C8B-B14F-4D97-AF65-F5344CB8AC3E}">
        <p14:creationId xmlns:p14="http://schemas.microsoft.com/office/powerpoint/2010/main" val="129291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F1A-F645-4FCE-A579-AC0E26F572A2}"/>
              </a:ext>
            </a:extLst>
          </p:cNvPr>
          <p:cNvSpPr>
            <a:spLocks noGrp="1"/>
          </p:cNvSpPr>
          <p:nvPr>
            <p:ph type="title"/>
          </p:nvPr>
        </p:nvSpPr>
        <p:spPr/>
        <p:txBody>
          <a:bodyPr/>
          <a:lstStyle/>
          <a:p>
            <a:r>
              <a:rPr lang="en-IN" dirty="0"/>
              <a:t>Class Relationships</a:t>
            </a:r>
          </a:p>
        </p:txBody>
      </p:sp>
      <p:sp>
        <p:nvSpPr>
          <p:cNvPr id="3" name="Content Placeholder 2">
            <a:extLst>
              <a:ext uri="{FF2B5EF4-FFF2-40B4-BE49-F238E27FC236}">
                <a16:creationId xmlns:a16="http://schemas.microsoft.com/office/drawing/2014/main" id="{1C2A48C3-FF9D-42C4-B0C8-381E701AD813}"/>
              </a:ext>
            </a:extLst>
          </p:cNvPr>
          <p:cNvSpPr>
            <a:spLocks noGrp="1"/>
          </p:cNvSpPr>
          <p:nvPr>
            <p:ph sz="quarter" idx="13"/>
          </p:nvPr>
        </p:nvSpPr>
        <p:spPr>
          <a:xfrm>
            <a:off x="457200" y="1556327"/>
            <a:ext cx="8229600" cy="2763425"/>
          </a:xfrm>
        </p:spPr>
        <p:txBody>
          <a:bodyPr/>
          <a:lstStyle/>
          <a:p>
            <a:pPr marL="432" indent="0">
              <a:buNone/>
            </a:pPr>
            <a:r>
              <a:rPr lang="fr-FR" sz="2000" dirty="0"/>
              <a:t>Association</a:t>
            </a:r>
          </a:p>
          <a:p>
            <a:pPr marL="432" indent="0">
              <a:buNone/>
            </a:pPr>
            <a:r>
              <a:rPr lang="fr-FR" sz="2000" dirty="0"/>
              <a:t>Aggregation</a:t>
            </a:r>
          </a:p>
          <a:p>
            <a:pPr marL="432" indent="0">
              <a:buNone/>
            </a:pPr>
            <a:r>
              <a:rPr lang="fr-FR" sz="2000" dirty="0"/>
              <a:t>Composition</a:t>
            </a:r>
          </a:p>
          <a:p>
            <a:pPr marL="432" indent="0">
              <a:buNone/>
            </a:pPr>
            <a:r>
              <a:rPr lang="fr-FR" sz="2000" dirty="0"/>
              <a:t>Inheritance (Chapter 13)</a:t>
            </a:r>
          </a:p>
          <a:p>
            <a:pPr marL="432" indent="0">
              <a:buNone/>
            </a:pPr>
            <a:r>
              <a:rPr lang="en-IN" sz="2000" dirty="0"/>
              <a:t>Association: is a general binary relationship that describes an activity between two classes.</a:t>
            </a:r>
          </a:p>
        </p:txBody>
      </p:sp>
      <p:pic>
        <p:nvPicPr>
          <p:cNvPr id="5" name="Content Placeholder 4" descr="A diagram shows a line connecting box for student on the left to box for course on the right. For long description in Notes pane, press F6.">
            <a:extLst>
              <a:ext uri="{FF2B5EF4-FFF2-40B4-BE49-F238E27FC236}">
                <a16:creationId xmlns:a16="http://schemas.microsoft.com/office/drawing/2014/main" id="{71FE5E49-CCF6-4843-9DA7-F887690602E5}"/>
              </a:ext>
            </a:extLst>
          </p:cNvPr>
          <p:cNvPicPr>
            <a:picLocks noGrp="1" noChangeAspect="1"/>
          </p:cNvPicPr>
          <p:nvPr>
            <p:ph sz="quarter" idx="14"/>
          </p:nvPr>
        </p:nvPicPr>
        <p:blipFill>
          <a:blip r:embed="rId3"/>
          <a:stretch>
            <a:fillRect/>
          </a:stretch>
        </p:blipFill>
        <p:spPr>
          <a:xfrm>
            <a:off x="457200" y="4563429"/>
            <a:ext cx="8229600" cy="1101064"/>
          </a:xfrm>
          <a:prstGeom prst="rect">
            <a:avLst/>
          </a:prstGeom>
        </p:spPr>
      </p:pic>
    </p:spTree>
    <p:extLst>
      <p:ext uri="{BB962C8B-B14F-4D97-AF65-F5344CB8AC3E}">
        <p14:creationId xmlns:p14="http://schemas.microsoft.com/office/powerpoint/2010/main" val="126627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7DDD-6D47-4079-A501-62B37519E067}"/>
              </a:ext>
            </a:extLst>
          </p:cNvPr>
          <p:cNvSpPr>
            <a:spLocks noGrp="1"/>
          </p:cNvSpPr>
          <p:nvPr>
            <p:ph type="title"/>
          </p:nvPr>
        </p:nvSpPr>
        <p:spPr/>
        <p:txBody>
          <a:bodyPr/>
          <a:lstStyle/>
          <a:p>
            <a:r>
              <a:rPr lang="en-IN" dirty="0"/>
              <a:t>Object Composition</a:t>
            </a:r>
          </a:p>
        </p:txBody>
      </p:sp>
      <p:sp>
        <p:nvSpPr>
          <p:cNvPr id="3" name="Content Placeholder 2">
            <a:extLst>
              <a:ext uri="{FF2B5EF4-FFF2-40B4-BE49-F238E27FC236}">
                <a16:creationId xmlns:a16="http://schemas.microsoft.com/office/drawing/2014/main" id="{2D55E332-ED66-4EC9-AE30-1209FDE04048}"/>
              </a:ext>
            </a:extLst>
          </p:cNvPr>
          <p:cNvSpPr>
            <a:spLocks noGrp="1"/>
          </p:cNvSpPr>
          <p:nvPr>
            <p:ph sz="quarter" idx="13"/>
          </p:nvPr>
        </p:nvSpPr>
        <p:spPr>
          <a:xfrm>
            <a:off x="457200" y="1556327"/>
            <a:ext cx="8229600" cy="2400818"/>
          </a:xfrm>
        </p:spPr>
        <p:txBody>
          <a:bodyPr/>
          <a:lstStyle/>
          <a:p>
            <a:pPr marL="432" indent="0">
              <a:buNone/>
            </a:pPr>
            <a:r>
              <a:rPr lang="en-IN" dirty="0"/>
              <a:t>Composition is actually a special case of the aggregation relationship. Aggregation models </a:t>
            </a:r>
            <a:r>
              <a:rPr lang="en-IN" b="1" dirty="0"/>
              <a:t>has-a</a:t>
            </a:r>
            <a:r>
              <a:rPr lang="en-IN" dirty="0"/>
              <a:t> relationships and represents an ownership relationship between two objects. The owner object is called an </a:t>
            </a:r>
            <a:r>
              <a:rPr lang="en-IN" b="1" dirty="0"/>
              <a:t>aggregating object</a:t>
            </a:r>
            <a:r>
              <a:rPr lang="en-IN" dirty="0"/>
              <a:t> and its class an </a:t>
            </a:r>
            <a:r>
              <a:rPr lang="en-IN" b="1" dirty="0"/>
              <a:t>aggregating class</a:t>
            </a:r>
            <a:r>
              <a:rPr lang="en-IN" dirty="0"/>
              <a:t>. The subject object is called an </a:t>
            </a:r>
            <a:r>
              <a:rPr lang="en-IN" b="1" dirty="0"/>
              <a:t>aggregated object </a:t>
            </a:r>
            <a:r>
              <a:rPr lang="en-IN" dirty="0"/>
              <a:t>and its class an </a:t>
            </a:r>
            <a:r>
              <a:rPr lang="en-IN" b="1" dirty="0"/>
              <a:t>aggregated class</a:t>
            </a:r>
            <a:r>
              <a:rPr lang="en-IN" dirty="0"/>
              <a:t>.</a:t>
            </a:r>
          </a:p>
        </p:txBody>
      </p:sp>
      <p:pic>
        <p:nvPicPr>
          <p:cNvPr id="5" name="Content Placeholder 4" descr="A diagram shows a line connecting box for name on the left to box for student on the right. For long description in Notes pane, press F6.">
            <a:extLst>
              <a:ext uri="{FF2B5EF4-FFF2-40B4-BE49-F238E27FC236}">
                <a16:creationId xmlns:a16="http://schemas.microsoft.com/office/drawing/2014/main" id="{4808189D-82A0-4E55-A2BB-0913E1535C4A}"/>
              </a:ext>
            </a:extLst>
          </p:cNvPr>
          <p:cNvPicPr>
            <a:picLocks noGrp="1" noChangeAspect="1"/>
          </p:cNvPicPr>
          <p:nvPr>
            <p:ph sz="quarter" idx="14"/>
          </p:nvPr>
        </p:nvPicPr>
        <p:blipFill>
          <a:blip r:embed="rId3"/>
          <a:stretch>
            <a:fillRect/>
          </a:stretch>
        </p:blipFill>
        <p:spPr>
          <a:xfrm>
            <a:off x="457200" y="4137758"/>
            <a:ext cx="8192913" cy="1728751"/>
          </a:xfrm>
          <a:prstGeom prst="rect">
            <a:avLst/>
          </a:prstGeom>
        </p:spPr>
      </p:pic>
    </p:spTree>
    <p:extLst>
      <p:ext uri="{BB962C8B-B14F-4D97-AF65-F5344CB8AC3E}">
        <p14:creationId xmlns:p14="http://schemas.microsoft.com/office/powerpoint/2010/main" val="241771099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6" ma:contentTypeDescription="Create a new document." ma:contentTypeScope="" ma:versionID="29a186ed1e65123c1a0879605a93f476">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0b181892f94accdb799936a4747b12d"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b6de40a-7f9e-437f-b1fb-43a1e580b69e}" ma:internalName="TaxCatchAll" ma:showField="CatchAllData" ma:web="7c1bd8dc-4e40-424f-a15f-9ffcd522197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1bd8dc-4e40-424f-a15f-9ffcd522197f" xsi:nil="true"/>
    <lcf76f155ced4ddcb4097134ff3c332f xmlns="6125ffc9-2c56-435e-8267-1393444907b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79B231-F3CF-4977-ACC2-512AA93E59E3}"/>
</file>

<file path=customXml/itemProps2.xml><?xml version="1.0" encoding="utf-8"?>
<ds:datastoreItem xmlns:ds="http://schemas.openxmlformats.org/officeDocument/2006/customXml" ds:itemID="{384F2005-B61A-4A80-A9C6-33738739671E}"/>
</file>

<file path=customXml/itemProps3.xml><?xml version="1.0" encoding="utf-8"?>
<ds:datastoreItem xmlns:ds="http://schemas.openxmlformats.org/officeDocument/2006/customXml" ds:itemID="{9683B758-1054-4A21-AEAA-0B7956AC01C9}"/>
</file>

<file path=docProps/app.xml><?xml version="1.0" encoding="utf-8"?>
<Properties xmlns="http://schemas.openxmlformats.org/officeDocument/2006/extended-properties" xmlns:vt="http://schemas.openxmlformats.org/officeDocument/2006/docPropsVTypes">
  <TotalTime>146615</TotalTime>
  <Words>7296</Words>
  <Application>Microsoft Office PowerPoint</Application>
  <PresentationFormat>On-screen Show (4:3)</PresentationFormat>
  <Paragraphs>427</Paragraphs>
  <Slides>57</Slides>
  <Notes>28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65" baseType="lpstr">
      <vt:lpstr>Arial</vt:lpstr>
      <vt:lpstr>Noto Sans Symbols</vt:lpstr>
      <vt:lpstr>Verdana</vt:lpstr>
      <vt:lpstr>Times New Roman</vt:lpstr>
      <vt:lpstr>Courier New</vt:lpstr>
      <vt:lpstr>USHE</vt:lpstr>
      <vt:lpstr>USHE_slide options</vt:lpstr>
      <vt:lpstr>Equation</vt:lpstr>
      <vt:lpstr>Introduction to Java Programming and Data Structures</vt:lpstr>
      <vt:lpstr>Motivations</vt:lpstr>
      <vt:lpstr>Objectives</vt:lpstr>
      <vt:lpstr>Class Abstraction and Encapsulation</vt:lpstr>
      <vt:lpstr>Designing the Loan Class</vt:lpstr>
      <vt:lpstr>Object-Oriented Thinking</vt:lpstr>
      <vt:lpstr>The B M I Class</vt:lpstr>
      <vt:lpstr>Class Relationships</vt:lpstr>
      <vt:lpstr>Object Composition</vt:lpstr>
      <vt:lpstr>Class Representation</vt:lpstr>
      <vt:lpstr>Aggregation or Composition</vt:lpstr>
      <vt:lpstr>Aggregation Between Same Class (1 of 2)</vt:lpstr>
      <vt:lpstr>Aggregation Between Same Class (2 of 2)</vt:lpstr>
      <vt:lpstr>Example: The Course Class</vt:lpstr>
      <vt:lpstr>Example: The StackOfIntegers Class</vt:lpstr>
      <vt:lpstr>Designing the StackOfIntegers Class</vt:lpstr>
      <vt:lpstr>Implementing StackOfIntegers Class</vt:lpstr>
      <vt:lpstr>Wrapper Classes</vt:lpstr>
      <vt:lpstr>The Integer and Double Classes</vt:lpstr>
      <vt:lpstr>The Integer Class and the Double Class</vt:lpstr>
      <vt:lpstr>Numeric Wrapper Class Constructors</vt:lpstr>
      <vt:lpstr>Numeric Wrapper Class Constants</vt:lpstr>
      <vt:lpstr>Conversion Methods</vt:lpstr>
      <vt:lpstr>The Static valueOf Methods</vt:lpstr>
      <vt:lpstr>The Methods for Parsing Strings into Numbers</vt:lpstr>
      <vt:lpstr>Automatic Conversion Between Primitive Types and Wrapper Class Types</vt:lpstr>
      <vt:lpstr>BigInteger and BigDecimal (1 of 2)</vt:lpstr>
      <vt:lpstr>BigInteger and BigDecimal (2 of 2)</vt:lpstr>
      <vt:lpstr>The String Class</vt:lpstr>
      <vt:lpstr>Constructing Strings</vt:lpstr>
      <vt:lpstr>Strings Are Immutable</vt:lpstr>
      <vt:lpstr>Trace Code (1 of 5)</vt:lpstr>
      <vt:lpstr>Trace Code (2 of 5)</vt:lpstr>
      <vt:lpstr>Interned Strings</vt:lpstr>
      <vt:lpstr>Examples (1 of 4)</vt:lpstr>
      <vt:lpstr>Trace Code (3 of 5)</vt:lpstr>
      <vt:lpstr>Trace Code (4 of 5)</vt:lpstr>
      <vt:lpstr>Trace Code (5 of 5)</vt:lpstr>
      <vt:lpstr>Replacing and Splitting Strings (1 of 2)</vt:lpstr>
      <vt:lpstr>Examples (2 of 4)</vt:lpstr>
      <vt:lpstr>Splitting a String</vt:lpstr>
      <vt:lpstr>Matching, Replacing and Splitting by Patterns (1 of 3)</vt:lpstr>
      <vt:lpstr>Matching, Replacing and Splitting by Patterns (2 of 3)</vt:lpstr>
      <vt:lpstr>Matching, Replacing and Splitting by Patterns (3 of 3)</vt:lpstr>
      <vt:lpstr>Convert Character and Numbers to Strings</vt:lpstr>
      <vt:lpstr>StringBuilder and StringBuffer</vt:lpstr>
      <vt:lpstr>StringBuilder Constructors</vt:lpstr>
      <vt:lpstr>Modifying Strings in the Builder</vt:lpstr>
      <vt:lpstr>Examples (3 of 4)</vt:lpstr>
      <vt:lpstr>The toString, capacity, length, setLength, and charAt Methods</vt:lpstr>
      <vt:lpstr>Problem: Checking Palindromes Ignoring Non-alphanumeric Characters</vt:lpstr>
      <vt:lpstr>Regular Expressions</vt:lpstr>
      <vt:lpstr>Matching Strings</vt:lpstr>
      <vt:lpstr>Regular Expression Syntax</vt:lpstr>
      <vt:lpstr>Replacing and Splitting Strings (2 of 2)</vt:lpstr>
      <vt:lpstr>Examples (4 of 4)</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10, Thinking in Objects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861</cp:revision>
  <dcterms:modified xsi:type="dcterms:W3CDTF">2021-03-23T16:08:30Z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