
<file path=[Content_Types].xml><?xml version="1.0" encoding="utf-8"?>
<Types xmlns="http://schemas.openxmlformats.org/package/2006/content-types">
  <Default Extension="bin" ContentType="application/vnd.openxmlformats-officedocument.oleObject"/>
  <Default Extension="png" ContentType="image/png"/>
  <Default Extension="svg" ContentType="image/svg+xml"/>
  <Default Extension="emf" ContentType="image/x-emf"/>
  <Default Extension="rels" ContentType="application/vnd.openxmlformats-package.relationships+xml"/>
  <Default Extension="wmf" ContentType="image/x-wmf"/>
  <Default Extension="fntdata" ContentType="application/x-fontdata"/>
  <Default Extension="xml" ContentType="application/xml"/>
  <Default Extension="jpg" ContentType="image/jpeg"/>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9.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18.xml" ContentType="application/vnd.openxmlformats-officedocument.presentationml.notesSlide+xml"/>
  <Override PartName="/ppt/notesSlides/notesSlide20.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59" r:id="rId2"/>
  </p:sldMasterIdLst>
  <p:notesMasterIdLst>
    <p:notesMasterId r:id="rId61"/>
  </p:notesMasterIdLst>
  <p:handoutMasterIdLst>
    <p:handoutMasterId r:id="rId62"/>
  </p:handoutMasterIdLst>
  <p:sldIdLst>
    <p:sldId id="330" r:id="rId3"/>
    <p:sldId id="408" r:id="rId4"/>
    <p:sldId id="511" r:id="rId5"/>
    <p:sldId id="510" r:id="rId6"/>
    <p:sldId id="486" r:id="rId7"/>
    <p:sldId id="487" r:id="rId8"/>
    <p:sldId id="488" r:id="rId9"/>
    <p:sldId id="489" r:id="rId10"/>
    <p:sldId id="490" r:id="rId11"/>
    <p:sldId id="512" r:id="rId12"/>
    <p:sldId id="491" r:id="rId13"/>
    <p:sldId id="492" r:id="rId14"/>
    <p:sldId id="493" r:id="rId15"/>
    <p:sldId id="494" r:id="rId16"/>
    <p:sldId id="495" r:id="rId17"/>
    <p:sldId id="496" r:id="rId18"/>
    <p:sldId id="497" r:id="rId19"/>
    <p:sldId id="498" r:id="rId20"/>
    <p:sldId id="499" r:id="rId21"/>
    <p:sldId id="500" r:id="rId22"/>
    <p:sldId id="501" r:id="rId23"/>
    <p:sldId id="502" r:id="rId24"/>
    <p:sldId id="503" r:id="rId25"/>
    <p:sldId id="504" r:id="rId26"/>
    <p:sldId id="505" r:id="rId27"/>
    <p:sldId id="506" r:id="rId28"/>
    <p:sldId id="507" r:id="rId29"/>
    <p:sldId id="508" r:id="rId30"/>
    <p:sldId id="513" r:id="rId31"/>
    <p:sldId id="514" r:id="rId32"/>
    <p:sldId id="515" r:id="rId33"/>
    <p:sldId id="516" r:id="rId34"/>
    <p:sldId id="517" r:id="rId35"/>
    <p:sldId id="541" r:id="rId36"/>
    <p:sldId id="518" r:id="rId37"/>
    <p:sldId id="519" r:id="rId38"/>
    <p:sldId id="520" r:id="rId39"/>
    <p:sldId id="521" r:id="rId40"/>
    <p:sldId id="522" r:id="rId41"/>
    <p:sldId id="523" r:id="rId42"/>
    <p:sldId id="524" r:id="rId43"/>
    <p:sldId id="525" r:id="rId44"/>
    <p:sldId id="526" r:id="rId45"/>
    <p:sldId id="527" r:id="rId46"/>
    <p:sldId id="528" r:id="rId47"/>
    <p:sldId id="529" r:id="rId48"/>
    <p:sldId id="530" r:id="rId49"/>
    <p:sldId id="531" r:id="rId50"/>
    <p:sldId id="532" r:id="rId51"/>
    <p:sldId id="533" r:id="rId52"/>
    <p:sldId id="534" r:id="rId53"/>
    <p:sldId id="535" r:id="rId54"/>
    <p:sldId id="536" r:id="rId55"/>
    <p:sldId id="537" r:id="rId56"/>
    <p:sldId id="538" r:id="rId57"/>
    <p:sldId id="539" r:id="rId58"/>
    <p:sldId id="540" r:id="rId59"/>
    <p:sldId id="298" r:id="rId60"/>
  </p:sldIdLst>
  <p:sldSz cx="9144000" cy="6858000" type="screen4x3"/>
  <p:notesSz cx="6858000" cy="9144000"/>
  <p:embeddedFontLst>
    <p:embeddedFont>
      <p:font typeface="Noto Sans Symbols" panose="020B0604020202020204" charset="0"/>
      <p:regular r:id="rId63"/>
    </p:embeddedFont>
    <p:embeddedFont>
      <p:font typeface="Verdana" panose="020B0604030504040204"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997" userDrawn="1">
          <p15:clr>
            <a:srgbClr val="A4A3A4"/>
          </p15:clr>
        </p15:guide>
        <p15:guide id="2" pos="295" userDrawn="1">
          <p15:clr>
            <a:srgbClr val="A4A3A4"/>
          </p15:clr>
        </p15:guide>
        <p15:guide id="3" orient="horz" pos="4178" userDrawn="1">
          <p15:clr>
            <a:srgbClr val="A4A3A4"/>
          </p15:clr>
        </p15:guide>
        <p15:guide id="4" orient="horz" pos="119" userDrawn="1">
          <p15:clr>
            <a:srgbClr val="A4A3A4"/>
          </p15:clr>
        </p15:guide>
        <p15:guide id="5" orient="horz" pos="709" userDrawn="1">
          <p15:clr>
            <a:srgbClr val="A4A3A4"/>
          </p15:clr>
        </p15:guide>
        <p15:guide id="6" orient="horz" pos="981" userDrawn="1">
          <p15:clr>
            <a:srgbClr val="A4A3A4"/>
          </p15:clr>
        </p15:guide>
        <p15:guide id="7" pos="635" userDrawn="1">
          <p15:clr>
            <a:srgbClr val="A4A3A4"/>
          </p15:clr>
        </p15:guide>
        <p15:guide id="8" pos="476" userDrawn="1">
          <p15:clr>
            <a:srgbClr val="A4A3A4"/>
          </p15:clr>
        </p15:guide>
        <p15:guide id="9" pos="546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effrey Holcomb" initials="" lastIdx="3" clrIdx="0"/>
  <p:cmAuthor id="7" name="KR Anandda Kumarr" initials="KAK" lastIdx="1" clrIdx="7">
    <p:extLst>
      <p:ext uri="{19B8F6BF-5375-455C-9EA6-DF929625EA0E}">
        <p15:presenceInfo xmlns:p15="http://schemas.microsoft.com/office/powerpoint/2012/main" userId="874ae4b53f93d15d" providerId="Windows Live"/>
      </p:ext>
    </p:extLst>
  </p:cmAuthor>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 id="6" name="AnnMarie Short" initials="AS" lastIdx="35" clrIdx="6">
    <p:extLst>
      <p:ext uri="{19B8F6BF-5375-455C-9EA6-DF929625EA0E}">
        <p15:presenceInfo xmlns:p15="http://schemas.microsoft.com/office/powerpoint/2012/main" userId="5a9a73d1263ca8f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0566" autoAdjust="0"/>
  </p:normalViewPr>
  <p:slideViewPr>
    <p:cSldViewPr snapToGrid="0" snapToObjects="1">
      <p:cViewPr varScale="1">
        <p:scale>
          <a:sx n="74" d="100"/>
          <a:sy n="74" d="100"/>
        </p:scale>
        <p:origin x="1714" y="72"/>
      </p:cViewPr>
      <p:guideLst>
        <p:guide orient="horz" pos="3997"/>
        <p:guide pos="295"/>
        <p:guide orient="horz" pos="4178"/>
        <p:guide orient="horz" pos="119"/>
        <p:guide orient="horz" pos="709"/>
        <p:guide orient="horz" pos="981"/>
        <p:guide pos="635"/>
        <p:guide pos="476"/>
        <p:guide pos="546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3346"/>
    </p:cViewPr>
  </p:sorterViewPr>
  <p:notesViewPr>
    <p:cSldViewPr snapToGrid="0" snapToObjects="1">
      <p:cViewPr varScale="1">
        <p:scale>
          <a:sx n="68" d="100"/>
          <a:sy n="68" d="100"/>
        </p:scale>
        <p:origin x="306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1.fntdata"/><Relationship Id="rId68"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font" Target="fonts/font4.fntdata"/><Relationship Id="rId74" Type="http://schemas.openxmlformats.org/officeDocument/2006/relationships/customXml" Target="../customXml/item2.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2.fntdata"/><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font" Target="fonts/font5.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font" Target="fonts/font3.fntdata"/><Relationship Id="rId73" Type="http://schemas.openxmlformats.org/officeDocument/2006/relationships/customXml" Target="../customXml/item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3/23/2021</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liveexample.pearsoncmg.com/html/PolymorphismDemo.html"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liveexample.pearsoncmg.com/html/DynamicBindingDemo.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veexample.pearsoncmg.com/html/SimpleGeometricObject.html"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liveexample.pearsoncmg.com/html/TestCircleRectangle.html" TargetMode="External"/><Relationship Id="rId5" Type="http://schemas.openxmlformats.org/officeDocument/2006/relationships/hyperlink" Target="https://liveexample.pearsoncmg.com/html/RectangleFromSimpleGeometricObject.html" TargetMode="External"/><Relationship Id="rId4" Type="http://schemas.openxmlformats.org/officeDocument/2006/relationships/hyperlink" Target="https://liveexample.pearsoncmg.com/html/CircleFromSimpleGeometricObject.html"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liveexample.pearsoncmg.com/html/TestArrayList.html"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liveexample.pearsoncmg.com/html/DistinctNumbers.html"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iveexample.pearsoncmg.com/html/MyStack.html"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cap="none" dirty="0">
                <a:solidFill>
                  <a:schemeClr val="dk1"/>
                </a:solidFill>
                <a:latin typeface="Arial"/>
                <a:ea typeface="Arial"/>
                <a:cs typeface="Arial"/>
                <a:sym typeface="Arial"/>
              </a:rPr>
              <a:t>If this PowerPoint presentation contains mathematical equations, you may need to check that your computer has the following installed:</a:t>
            </a:r>
          </a:p>
          <a:p>
            <a:r>
              <a:rPr lang="en-US" sz="1200" b="0" i="0" u="none" strike="noStrike" kern="1200" cap="none" dirty="0">
                <a:solidFill>
                  <a:schemeClr val="dk1"/>
                </a:solidFill>
                <a:latin typeface="Arial"/>
                <a:ea typeface="Arial"/>
                <a:cs typeface="Arial"/>
                <a:sym typeface="Arial"/>
              </a:rPr>
              <a:t>1) MathType Plugin</a:t>
            </a:r>
          </a:p>
          <a:p>
            <a:r>
              <a:rPr lang="en-US" sz="1200" b="0" i="0" u="none" strike="noStrike" kern="1200" cap="none" dirty="0">
                <a:solidFill>
                  <a:schemeClr val="dk1"/>
                </a:solidFill>
                <a:latin typeface="Arial"/>
                <a:ea typeface="Arial"/>
                <a:cs typeface="Arial"/>
                <a:sym typeface="Arial"/>
              </a:rPr>
              <a:t>2) Math Player (free versions available)</a:t>
            </a:r>
          </a:p>
          <a:p>
            <a:r>
              <a:rPr lang="en-US" sz="1200" b="0" i="0" u="none" strike="noStrike" kern="1200" cap="none" dirty="0">
                <a:solidFill>
                  <a:schemeClr val="dk1"/>
                </a:solidFill>
                <a:latin typeface="Arial"/>
                <a:ea typeface="Arial"/>
                <a:cs typeface="Arial"/>
                <a:sym typeface="Arial"/>
              </a:rPr>
              <a:t>3) NVDA Reader (free versions available)</a:t>
            </a:r>
          </a:p>
          <a:p>
            <a:endParaRPr lang="en-US" sz="1200" b="0" i="0" u="none" strike="noStrike" kern="1200" cap="none" dirty="0">
              <a:solidFill>
                <a:schemeClr val="dk1"/>
              </a:solidFill>
              <a:latin typeface="Arial"/>
              <a:cs typeface="Arial"/>
              <a:sym typeface="Arial"/>
            </a:endParaRPr>
          </a:p>
          <a:p>
            <a:r>
              <a:rPr lang="en-US" dirty="0"/>
              <a:t>Slides in this presentation contain hyperlinks. JAWS users should be able to get a list of links by using INSERT+F7</a:t>
            </a:r>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06026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and this line shows the Execute print ln.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420897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and this line shows the Execute print ln.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8045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and this line shows the Execute print ln.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674583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18 lines. Line 1, public class Test open braces. Line 2, public static void main open parenthesis String open parenthesis close parenthesis </a:t>
            </a:r>
            <a:r>
              <a:rPr lang="en-US" dirty="0" err="1"/>
              <a:t>args</a:t>
            </a:r>
            <a:r>
              <a:rPr lang="en-US" dirty="0"/>
              <a:t> close parenthesis open braces. Line 3, A </a:t>
            </a:r>
            <a:r>
              <a:rPr lang="en-US" dirty="0" err="1"/>
              <a:t>a</a:t>
            </a:r>
            <a:r>
              <a:rPr lang="en-US" dirty="0"/>
              <a:t> equal to new A open parenthesis close parenthesis semicolon. Line 4, a period p open parenthesis 10 close parenthesis semicolon. Line 5, a period p open parenthesis 10.0 close parenthesis semicolon. Line 6 close braces. Line 7, close braces. Line 8, class B open braces. Line 9, public void p open parenthesis double </a:t>
            </a:r>
            <a:r>
              <a:rPr lang="en-US" dirty="0" err="1"/>
              <a:t>i</a:t>
            </a:r>
            <a:r>
              <a:rPr lang="en-US" dirty="0"/>
              <a:t> close parenthesis open braces. Line 10, System period out period print ln open parenthesis </a:t>
            </a:r>
            <a:r>
              <a:rPr lang="en-US" dirty="0" err="1"/>
              <a:t>i</a:t>
            </a:r>
            <a:r>
              <a:rPr lang="en-US" dirty="0"/>
              <a:t> address 2 close parenthesis semicolon. Line 11, close braces. Line 12, close braces. Line 13, class A extends B open braces. Line 13, slash forward slash forward This method overrides the method in B. Line 14, public void p open parenthesis double </a:t>
            </a:r>
            <a:r>
              <a:rPr lang="en-US" dirty="0" err="1"/>
              <a:t>i</a:t>
            </a:r>
            <a:r>
              <a:rPr lang="en-US" dirty="0"/>
              <a:t> close parenthesis open braces. Line 15, System period out period print ln open parenthesis </a:t>
            </a:r>
            <a:r>
              <a:rPr lang="en-US" dirty="0" err="1"/>
              <a:t>i</a:t>
            </a:r>
            <a:r>
              <a:rPr lang="en-US" dirty="0"/>
              <a:t> close parenthesis semicolon. Line 16, close braces. Line 17, close braces. A right side computer code shows the Overriding vs. Overloading. The computer code has 18 lines. Line 1, public class Test open braces. Line 2, public static void main open parenthesis String open parenthesis close parenthesis </a:t>
            </a:r>
            <a:r>
              <a:rPr lang="en-US" dirty="0" err="1"/>
              <a:t>args</a:t>
            </a:r>
            <a:r>
              <a:rPr lang="en-US" dirty="0"/>
              <a:t> close parenthesis open braces. Line 3, A </a:t>
            </a:r>
            <a:r>
              <a:rPr lang="en-US" dirty="0" err="1"/>
              <a:t>a</a:t>
            </a:r>
            <a:r>
              <a:rPr lang="en-US" dirty="0"/>
              <a:t> equal to new A open parenthesis close parenthesis semicolon. Line 4, a period p open parenthesis 10 close parenthesis semicolon. Line 5, a period p open parenthesis 10.0 close parenthesis semicolon. Line 6 close braces. Line 7, close braces. Line 8, class B open braces. Line 9, public void p open parenthesis double </a:t>
            </a:r>
            <a:r>
              <a:rPr lang="en-US" dirty="0" err="1"/>
              <a:t>i</a:t>
            </a:r>
            <a:r>
              <a:rPr lang="en-US" dirty="0"/>
              <a:t> close parenthesis open braces. Line 10, System period out period print ln open parenthesis </a:t>
            </a:r>
            <a:r>
              <a:rPr lang="en-US" dirty="0" err="1"/>
              <a:t>i</a:t>
            </a:r>
            <a:r>
              <a:rPr lang="en-US" dirty="0"/>
              <a:t> address 2 close parenthesis semicolon. Line 11, close braces. Line 12, close braces. Line 13, class A extends B open braces. Line 13, slash forward slash forward This method overloads the method in B. Line 14, public void p open parenthesis print </a:t>
            </a:r>
            <a:r>
              <a:rPr lang="en-US" dirty="0" err="1"/>
              <a:t>i</a:t>
            </a:r>
            <a:r>
              <a:rPr lang="en-US" dirty="0"/>
              <a:t> close parenthesis open braces. Line 15, System period out period print ln open parenthesis </a:t>
            </a:r>
            <a:r>
              <a:rPr lang="en-US" dirty="0" err="1"/>
              <a:t>i</a:t>
            </a:r>
            <a:r>
              <a:rPr lang="en-US" dirty="0"/>
              <a:t> close parenthesis semicolon. Line 16, close braces. Line 17,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76863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computer code has 3 lines. Line 1, public class Circle open braces. Line 2, period </a:t>
            </a:r>
            <a:r>
              <a:rPr lang="en-US" dirty="0" err="1"/>
              <a:t>period</a:t>
            </a:r>
            <a:r>
              <a:rPr lang="en-US" dirty="0"/>
              <a:t> </a:t>
            </a:r>
            <a:r>
              <a:rPr lang="en-US" dirty="0" err="1"/>
              <a:t>period</a:t>
            </a:r>
            <a:r>
              <a:rPr lang="en-US" dirty="0"/>
              <a:t>. Line 3, close braces and this box is equivalent to right hand side text box. A right side computer code shows the Object Class. The computer code has 3 lines. Line 1, public class Circle extends Object open braces. Line 2, period </a:t>
            </a:r>
            <a:r>
              <a:rPr lang="en-US" dirty="0" err="1"/>
              <a:t>period</a:t>
            </a:r>
            <a:r>
              <a:rPr lang="en-US" dirty="0"/>
              <a:t> </a:t>
            </a:r>
            <a:r>
              <a:rPr lang="en-US" dirty="0" err="1"/>
              <a:t>period</a:t>
            </a:r>
            <a:r>
              <a:rPr lang="en-US" dirty="0"/>
              <a:t>. Line 3,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78805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PolymorphismDemo</a:t>
            </a:r>
            <a:r>
              <a:rPr lang="en-IN" altLang="en-US" dirty="0"/>
              <a:t>:</a:t>
            </a:r>
            <a:r>
              <a:rPr lang="en-IN" altLang="en-US" baseline="0" dirty="0"/>
              <a:t> </a:t>
            </a:r>
            <a:r>
              <a:rPr lang="en-IN" dirty="0">
                <a:hlinkClick r:id="rId3"/>
              </a:rPr>
              <a:t>https://liveexample.pearsoncmg.com/html/PolymorphismDemo.html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038988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The computer code has 23 lines. Line 1, public class Polymorphism Demo open braces. Line 2, public static void main open parenthesis String open parenthesis close parenthesis </a:t>
            </a:r>
            <a:r>
              <a:rPr lang="en-US" altLang="en-US" dirty="0" err="1"/>
              <a:t>args</a:t>
            </a:r>
            <a:r>
              <a:rPr lang="en-US" altLang="en-US" dirty="0"/>
              <a:t> close parenthesis open braces. Line 3, m open parenthesis new Graduate open parenthesis close parenthesis close parenthesis semicolon. Line 4, m open parenthesis new Student open parenthesis close parenthesis close parenthesis semicolon. Line 5, m open parenthesis new Person open parenthesis close parenthesis close parenthesis semicolon. Line 6, m open parenthesis new Object open parenthesis close parenthesis open parenthesis semicolon. Line 7, close braces. Line 8, public static void m open parenthesis Object x close parenthesis open braces. Line 9, System period out period print ln open parenthesis x period to String open parenthesis close parenthesis close parenthesis semicolon. Line 10, close braces. Line 11, close braces. Line 12 class Graduate Student extends Student open braces. Line 13, close braces. Line 14, class Student extends Person open braces. Line 15, public String to String open parenthesis close parenthesis open braces. Line 16, return double quote Student double quote semicolon. Line 17, close braces. Line 18, close braces. Line 19, class Person extends Object open braces. Line 19, public String to String open parenthesis close parenthesis open braces. Lime 20, return double quote Person double quote semicolon. Line 21, close braces. Line 22, close braces.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DynamicBindingDemo</a:t>
            </a:r>
            <a:r>
              <a:rPr lang="en-IN" altLang="en-US" dirty="0"/>
              <a:t>:</a:t>
            </a:r>
            <a:r>
              <a:rPr lang="en-IN" altLang="en-US" baseline="0" dirty="0"/>
              <a:t>  </a:t>
            </a:r>
            <a:r>
              <a:rPr lang="en-IN" dirty="0">
                <a:hlinkClick r:id="rId3"/>
              </a:rPr>
              <a:t>https://liveexample.pearsoncmg.com/html/DynamicBindingDemo.html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09968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1st box is for C(n) and it signifies Object. 2nd box is for C(n-1) and it makes an arrow forward to represent the 1st box that is for C(n). 3rd box is for C(2) and it's also makes an arrow forward to represent the forward series. 4th box is for C(1) and it's also makes an arrow forward to represent the Box 3rd which is for C(1).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9592309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Object o = new Student left parenthesis left parenthesis is labeled, the statement Object o = new Student left parenthesis left parenthesis, known as implicit casting, is legal because an instance of Student is automatically an instance of Object.</a:t>
            </a:r>
          </a:p>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386437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CastingDemo</a:t>
            </a:r>
            <a:r>
              <a:rPr lang="en-IN" altLang="en-US" dirty="0"/>
              <a:t>:</a:t>
            </a:r>
            <a:r>
              <a:rPr lang="en-IN" altLang="en-US" baseline="0" dirty="0"/>
              <a:t> </a:t>
            </a:r>
            <a:r>
              <a:rPr lang="en-IN" dirty="0">
                <a:hlinkClick r:id="rId3"/>
              </a:rPr>
              <a:t>https://liveexample.pearsoncmg.com/html/CastingDemo.html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6182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It has 3 rows. Row 1, shows the Geometric Object. Row 2, shows the coding and it has 3 lines. Line 1, minus color colon String. Line 2, minus filled colon Boolean. Line 3, minus data C related colon java period util period Date. Row 3, shows the coding and it has 9 lines. Line 1, plus Geometric Object open parenthesis close parenthesis. Line 2, plus Geometric Object open parenthesis color colon String comma. Line 3, filled colon Boolean close parenthesis. Line 4, plus get Color open parenthesis close parenthesis colon String. Line 5, plus set Color open parenthesis color colon String close parenthesis colon void. Line 6, plus is Filled open parenthesis close parenthesis colon Boolean. Line 7, plus set Filled open parenthesis filled colon Boolean close parenthesis colon void. Line 8, plus get Date C related open parenthesis close parenthesis colon java period util period Date. Line 9, plus to String open parenthesis close parenthesis colon String. A left downward side computer code shows the coding and it is divided in 3 rows. Row 1, shows the Circle. Row 2, shows the minus radius colon double. Row 3, has 10 lines. Line 1, plus Circle open parenthesis close parenthesis. Line 2, plus Circle open parenthesis radius colon double close parenthesis. Line 3, plus Circle open parenthesis radius colon double comma color colon String comma. Line 4, filled colon Boolean close parenthesis. Line 5, plus get Radius open parenthesis close parenthesis colon double. Line 6, plus set Radius open parenthesis radius colon double close parenthesis colon void. Line 7, get Area open parenthesis close parenthesis colon double. Line 8, plus get Perimeter open parenthesis close parenthesis colon double. Line 9, plus get Diameter open parenthesis close parenthesis colon double. Line 10, plus print Circle open parenthesis close parenthesis colon void. A right downward side computer code shows the coding and it has 3 rows. Row 1, shows the Rectangle. Row 2, shows the coding for 2 lines. Line 1, minus width colon double. Line 2, minus height colon double. Row 3, also shows the  coding for 10 lines. Line 1, plus Rectangle open parenthesis close parenthesis. Line 2, plus Rectangle open parenthesis width colon double comma height  colon double close parenthesis. Line 4, color colon String comma filled colon Boolean close parenthesis. Line 5, plus get Width open parenthesis close parenthesis colon double. Line 6, plus set Width open parenthesis width colon double close parenthesis colon void. Line 7, get Height open parenthesis close parenthesis colon double. Line 8, plus set Height open parenthesis height colon double close parenthesis colon void. Line 9, plus get Area open parenthesis close parenthesis colon double. Line 10, plus get Perimeter open parenthesis close parenthesis colon double.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GeometricObject</a:t>
            </a:r>
            <a:r>
              <a:rPr lang="en-IN" altLang="en-US" dirty="0"/>
              <a:t>: </a:t>
            </a:r>
            <a:r>
              <a:rPr lang="en-IN" dirty="0">
                <a:hlinkClick r:id="rId3"/>
              </a:rPr>
              <a:t>https://liveexample.pearsoncmg.com/html/SimpleGeometricObject.html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Circle: </a:t>
            </a:r>
            <a:r>
              <a:rPr lang="en-IN" dirty="0">
                <a:hlinkClick r:id="rId4"/>
              </a:rPr>
              <a:t>https://liveexample.pearsoncmg.com/html/CircleFromSimpleGeometricObject.html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a:t>Rectangle: </a:t>
            </a:r>
            <a:r>
              <a:rPr lang="en-IN" dirty="0">
                <a:hlinkClick r:id="rId5"/>
              </a:rPr>
              <a:t>https://liveexample.pearsoncmg.com/html/RectangleFromSimpleGeometricObject.html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TestCircleRectangle</a:t>
            </a:r>
            <a:r>
              <a:rPr lang="en-US" altLang="en-US" dirty="0"/>
              <a:t>: </a:t>
            </a:r>
            <a:r>
              <a:rPr lang="en-IN" dirty="0">
                <a:hlinkClick r:id="rId6"/>
              </a:rPr>
              <a:t>https://liveexample.pearsoncmg.com/html/TestCircleRectangle.html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7499750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computer code has 2 rows. Row 1, shows the java period util period Array List less than E greater than. Row 2, has 13 lines. Line 1, plus Array List open parenthesis close parenthesis. Line 2, plus add open parenthesis o colon E close parenthesis colon void. Line 3, plus add open parenthesis index colon int comma o colon E close parenthesis colon void. Line 4, plus clear open parenthesis close parenthesis colon void. Line 5, plus contains open parenthesis o colon Object close parenthesis colon Boolean. Line 6, plus get open parenthesis index colon int close parenthesis int. Line 7, plus index Of open parenthesis o colon Object close parenthesis colon int. Line 8, plus is Empty open parenthesis close parenthesis colon Boolean. Line 9, plus last Index Of open parenthesis o colon Object close parenthesis colon int. Line 10, plus remove open parenthesis o colon Object close parenthesis colon Boolean. Line 11, plus size open parenthesis close parenthesis colon int. Line 12, plus remove open parenthesis index colon int close parenthesis colon Boolean. Line 13, plus set open parenthesis index colon int comma o colon E close parenthesis colon E. </a:t>
            </a:r>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888798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TestArrayList</a:t>
            </a:r>
            <a:r>
              <a:rPr lang="en-IN" altLang="en-US" dirty="0"/>
              <a:t>: </a:t>
            </a:r>
            <a:r>
              <a:rPr lang="en-IN" dirty="0">
                <a:hlinkClick r:id="rId3"/>
              </a:rPr>
              <a:t>https://liveexample.pearsoncmg.com/html/TestArrayList.html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969063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DistinctNumbers</a:t>
            </a:r>
            <a:r>
              <a:rPr lang="en-IN" altLang="en-US" dirty="0"/>
              <a:t>:</a:t>
            </a:r>
            <a:r>
              <a:rPr lang="en-IN" altLang="en-US" baseline="0" dirty="0"/>
              <a:t> </a:t>
            </a:r>
            <a:r>
              <a:rPr lang="en-IN" dirty="0">
                <a:hlinkClick r:id="rId3"/>
              </a:rPr>
              <a:t>https://liveexample.pearsoncmg.com/html/DistinctNumbers.html</a:t>
            </a: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126716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en-US" dirty="0" err="1"/>
              <a:t>MyStack</a:t>
            </a:r>
            <a:r>
              <a:rPr lang="en-IN" altLang="en-US" dirty="0"/>
              <a:t>:</a:t>
            </a:r>
            <a:r>
              <a:rPr lang="en-IN" altLang="en-US" baseline="0" dirty="0"/>
              <a:t> </a:t>
            </a:r>
            <a:r>
              <a:rPr lang="en-IN" dirty="0">
                <a:hlinkClick r:id="rId3"/>
              </a:rPr>
              <a:t>https://liveexample.pearsoncmg.com/html/MyStack.html</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IN" altLang="en-US" baseline="0"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It has 3 rows. Row 1, shows the My Stack. Row 2, shows the one line coding that is minus list colon Array List. Row 3, shows the coding for 6 lines. Line 1, plus is Empty open parenthesis close parenthesis colon Boolean. Line 2, plus get Size open parenthesis close parenthesis colon int. Line 3, plus peek open parenthesis close parenthesis colon Object. Line 4, plus pop open parenthesis close parenthesis colon Object. Line 5, plus push open parenthesis o colon Object close parenthesis colon void. Line 6, plus search open parenthesis o colon Object close parenthesis colon int.</a:t>
            </a:r>
            <a:endParaRPr lang="en-IN"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altLang="en-US"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5607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792116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divided into 2 parts that is package p1 and package p2. In the package p1 there are 3 boxes. Box 1,shows the coding for 8 lines. Line 1, public class C1 open braces. Line 2, public int x semicolon. Line 3, protected int y semicolon. Line 4, int z semicolon. Line 5, private int u semicolon. Line 6, protected void m open parenthesis close parenthesis open braces. Line 7, close braces. Line 8, close braces. Box 2, also shows the coding for 8 lines. Line 1, public class C2 open braces. Line 2, C1 o equal to new C1 open parenthesis close parenthesis semicolon. Line 3, can access o period x semicolon. Line 4, can access o period y semicolon. Line 5, can access o period z semicolon. Line 6, cannot access o period u semicolon. Line 7, can invoke o period m open parenthesis close parenthesis semicolon. Line 8, close braces. Box 3, also shows the coding for 8 lines. Line 1, public class C3. Line 2, extends C1 open braces. Line 3, can access x semicolon. Line 4, can access y semicolon. Lime 5, can access z semicolon. Line 6, cannot access u semicolon. Line 7, can invoke m open parenthesis close parenthesis semicolon. Line 8, close braces and this box makes an arrow which represent the Box 1 of package p1 and Box 1 of package p2. Now, in the package p2 has 2 boxes. Box 1, shows the coding for 8 lines. Line 1, public class C4. Line 2, extends C1 open braces. Line 3, can access x semicolon. Line 4, can access y semicolon. Line 5, cannot access z semicolon. Line 6, cannot access u semicolon. Line 7, can invoke m open parenthesis close parenthesis semicolon. Line 8, close braces. Box 2, also shows the coding for 8 lines. Line 1, public class C5 open braces. Line 2, C1 o equal to new C1 open parenthesis close parenthesis semicolon. Line 3, can access o period x semicolon. Line 4, cannot access o period y semicolon. Line 5, cannot access o period z semicolon. Line 6, cannot access o period u semicolon. Line 7, cannot invoke o period m open parenthesis close parenthesis semicolon. Line 8, close braces.</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54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49668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lvl="0">
              <a:spcBef>
                <a:spcPts val="0"/>
              </a:spcBef>
              <a:buClr>
                <a:srgbClr val="000000"/>
              </a:buClr>
              <a:buSzPct val="25000"/>
              <a:buFont typeface="Arial"/>
              <a:buNone/>
            </a:pPr>
            <a:fld id="{00000000-1234-1234-1234-123412341234}" type="slidenum">
              <a:rPr lang="en-US"/>
              <a:t>58</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 lines. Line 1, public A open parenthesis close parenthesis open braces. Line 2, close braces. And this is equivalent to right upward side box. A right upward side box shows the coding for 3 lines. Line 1, public A open parenthesis close parenthesis open braces. Line 2, super open parenthesis close parenthesis semicolon. Line 3, close braces. </a:t>
            </a:r>
          </a:p>
          <a:p>
            <a:endParaRPr lang="en-US" dirty="0"/>
          </a:p>
          <a:p>
            <a:r>
              <a:rPr lang="en-US" dirty="0"/>
              <a:t>Line 1, public A open parenthesis double d close parenthesis open braces. Line 2, slash forward slash forward some statements. Line 3, close braces. And this is equivalent to right downward side computer code. A right downward side computer code shows the coding for 4 lines. Line 1, public A open parenthesis double d close parenthesis open braces. Line 2, super open parenthesis close parenthesis semicolon. Line 3, slash forward slash forward some statements. Line 4,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71757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and this line shows the Start from the main method.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42302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and this line shows the Invoke Faculty constructor.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45167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and this line shows the Invoke Employee's no hyphen </a:t>
            </a:r>
            <a:r>
              <a:rPr lang="en-US" dirty="0" err="1"/>
              <a:t>arg</a:t>
            </a:r>
            <a:r>
              <a:rPr lang="en-US" dirty="0"/>
              <a:t> constructor.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13</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5502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and this line shows the Invoke Employee open parenthesis String close parenthesis constructor.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14</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678100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and this line shows the Invoke Person open parenthesis close parenthesis constructor. Line 24, System period out period print ln open parenthesis double quote open parenthesis 1 close parenthesis Person's no hyphen </a:t>
            </a:r>
            <a:r>
              <a:rPr lang="en-US" dirty="0" err="1"/>
              <a:t>arg</a:t>
            </a:r>
            <a:r>
              <a:rPr lang="en-US" dirty="0"/>
              <a:t> constructor is invoked double quote close parenthesis semicolon.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15</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54928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26 lines. Line 1, public class Faculty extends Employee open braces. Line 2, public static void main open parenthesis String open parenthesis close parenthesis </a:t>
            </a:r>
            <a:r>
              <a:rPr lang="en-US" dirty="0" err="1"/>
              <a:t>args</a:t>
            </a:r>
            <a:r>
              <a:rPr lang="en-US" dirty="0"/>
              <a:t> close parenthesis open braces. Line 3, new Faculty open parenthesis close parenthesis semicolon. Line 4, close braces. Line 5, Blank. Line 6, public Faculty open parenthesis close parenthesis open braces. Line 7, System period out period print ln open parenthesis double quote open parenthesis 4 close parenthesis Faculty's no hyphen </a:t>
            </a:r>
            <a:r>
              <a:rPr lang="en-US" dirty="0" err="1"/>
              <a:t>arg</a:t>
            </a:r>
            <a:r>
              <a:rPr lang="en-US" dirty="0"/>
              <a:t> constructor is invoked double quote close parenthesis semicolon. Line 8, close braces. Line 9, close braces. Line 10, blank. Line 11, class Employee extends Person open braces. Line 12, public employee open parenthesis close parenthesis open braces. Line 13, this open parenthesis double quote open parenthesis 2 close parenthesis Invoke Employee's overloaded constructor double quote close parenthesis semicolon. Line 14, System period out period print ln open parenthesis double quote open parenthesis 3 close parenthesis Employee's no hyphen </a:t>
            </a:r>
            <a:r>
              <a:rPr lang="en-US" dirty="0" err="1"/>
              <a:t>arg</a:t>
            </a:r>
            <a:r>
              <a:rPr lang="en-US" dirty="0"/>
              <a:t> constructor is invoked double quote close parenthesis semicolon. Line 15, close braces. Line 16, blank. Line 17, public Employee open parenthesis String s close parenthesis open braces. Line 18, System period out period print ln open parenthesis s close parenthesis semicolon. Line 19, close braces. Line 20, close braces. Line 21, blank. Line 22, class Person open braces. Line 23, public Person open parenthesis close parenthesis open braces. Line 24, System period out period print ln open parenthesis double quote open parenthesis 1 close parenthesis Person's no hyphen </a:t>
            </a:r>
            <a:r>
              <a:rPr lang="en-US" dirty="0" err="1"/>
              <a:t>arg</a:t>
            </a:r>
            <a:r>
              <a:rPr lang="en-US" dirty="0"/>
              <a:t> constructor is invoked double quote close parenthesis semicolon and this line shows the Execute print ln. Line 25, close braces. Line 26, close braces. </a:t>
            </a:r>
            <a:endParaRPr lang="en-IN" dirty="0"/>
          </a:p>
        </p:txBody>
      </p:sp>
      <p:sp>
        <p:nvSpPr>
          <p:cNvPr id="4" name="Slide Number Placeholder 3"/>
          <p:cNvSpPr>
            <a:spLocks noGrp="1"/>
          </p:cNvSpPr>
          <p:nvPr>
            <p:ph type="sldNum" idx="12"/>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16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26448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hapter Opener-add copyright">
    <p:spTree>
      <p:nvGrpSpPr>
        <p:cNvPr id="1" name="Shape 37"/>
        <p:cNvGrpSpPr/>
        <p:nvPr/>
      </p:nvGrpSpPr>
      <p:grpSpPr>
        <a:xfrm>
          <a:off x="0" y="0"/>
          <a:ext cx="0" cy="0"/>
          <a:chOff x="0" y="0"/>
          <a:chExt cx="0" cy="0"/>
        </a:xfrm>
      </p:grpSpPr>
      <p:sp>
        <p:nvSpPr>
          <p:cNvPr id="38" name="Title Placeholder"/>
          <p:cNvSpPr txBox="1">
            <a:spLocks noGrp="1"/>
          </p:cNvSpPr>
          <p:nvPr>
            <p:ph type="title"/>
          </p:nvPr>
        </p:nvSpPr>
        <p:spPr>
          <a:xfrm>
            <a:off x="457200" y="215371"/>
            <a:ext cx="8229600" cy="622828"/>
          </a:xfrm>
          <a:prstGeom prst="rect">
            <a:avLst/>
          </a:prstGeom>
          <a:noFill/>
          <a:ln>
            <a:noFill/>
          </a:ln>
        </p:spPr>
        <p:txBody>
          <a:bodyPr lIns="91425" tIns="91425" rIns="91425" bIns="91425" anchor="ctr"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Content Placeholder"/>
          <p:cNvSpPr txBox="1">
            <a:spLocks noGrp="1"/>
          </p:cNvSpPr>
          <p:nvPr>
            <p:ph type="body" idx="1"/>
          </p:nvPr>
        </p:nvSpPr>
        <p:spPr>
          <a:xfrm>
            <a:off x="457200" y="958098"/>
            <a:ext cx="8229600" cy="478970"/>
          </a:xfrm>
          <a:prstGeom prst="rect">
            <a:avLst/>
          </a:prstGeom>
          <a:noFill/>
          <a:ln>
            <a:noFill/>
          </a:ln>
        </p:spPr>
        <p:txBody>
          <a:bodyPr lIns="91425" tIns="91425" rIns="91425" bIns="91425" anchor="ctr"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 name="Content Placeholder 3">
            <a:extLst>
              <a:ext uri="{FF2B5EF4-FFF2-40B4-BE49-F238E27FC236}">
                <a16:creationId xmlns:a16="http://schemas.microsoft.com/office/drawing/2014/main" id="{6EE677B9-EC76-47FA-B8D6-49D033518C61}"/>
              </a:ext>
            </a:extLst>
          </p:cNvPr>
          <p:cNvSpPr>
            <a:spLocks noGrp="1"/>
          </p:cNvSpPr>
          <p:nvPr>
            <p:ph sz="quarter" idx="13" hasCustomPrompt="1"/>
          </p:nvPr>
        </p:nvSpPr>
        <p:spPr>
          <a:xfrm>
            <a:off x="457200" y="1600200"/>
            <a:ext cx="4397375" cy="4525963"/>
          </a:xfrm>
        </p:spPr>
        <p:txBody>
          <a:bodyPr/>
          <a:lstStyle>
            <a:lvl1pPr marL="101600" indent="0">
              <a:buNone/>
              <a:defRPr/>
            </a:lvl1pPr>
          </a:lstStyle>
          <a:p>
            <a:pPr lvl="0"/>
            <a:r>
              <a:rPr lang="en-US" dirty="0"/>
              <a:t>Image of front cover</a:t>
            </a:r>
          </a:p>
        </p:txBody>
      </p:sp>
      <p:sp>
        <p:nvSpPr>
          <p:cNvPr id="6" name="Content Placeholder 5">
            <a:extLst>
              <a:ext uri="{FF2B5EF4-FFF2-40B4-BE49-F238E27FC236}">
                <a16:creationId xmlns:a16="http://schemas.microsoft.com/office/drawing/2014/main" id="{F4ED3915-2147-4382-A599-2376CC8854D1}"/>
              </a:ext>
            </a:extLst>
          </p:cNvPr>
          <p:cNvSpPr>
            <a:spLocks noGrp="1"/>
          </p:cNvSpPr>
          <p:nvPr>
            <p:ph sz="quarter" idx="14" hasCustomPrompt="1"/>
          </p:nvPr>
        </p:nvSpPr>
        <p:spPr>
          <a:xfrm>
            <a:off x="5029200" y="1600200"/>
            <a:ext cx="3657600" cy="1492250"/>
          </a:xfrm>
        </p:spPr>
        <p:txBody>
          <a:bodyPr anchor="b"/>
          <a:lstStyle>
            <a:lvl1pPr marL="101600" indent="0" algn="ctr">
              <a:buNone/>
              <a:defRPr sz="3000" b="1">
                <a:latin typeface="+mn-lt"/>
              </a:defRPr>
            </a:lvl1pPr>
            <a:lvl2pPr marL="558800" indent="0">
              <a:buNone/>
              <a:defRPr/>
            </a:lvl2pPr>
          </a:lstStyle>
          <a:p>
            <a:pPr lvl="0"/>
            <a:r>
              <a:rPr lang="en-US" dirty="0"/>
              <a:t>Chapter #</a:t>
            </a:r>
          </a:p>
        </p:txBody>
      </p:sp>
      <p:sp>
        <p:nvSpPr>
          <p:cNvPr id="8" name="Content Placeholder 7">
            <a:extLst>
              <a:ext uri="{FF2B5EF4-FFF2-40B4-BE49-F238E27FC236}">
                <a16:creationId xmlns:a16="http://schemas.microsoft.com/office/drawing/2014/main" id="{3B38FD8D-0DB0-4A1A-A3F1-E26B606AC837}"/>
              </a:ext>
            </a:extLst>
          </p:cNvPr>
          <p:cNvSpPr>
            <a:spLocks noGrp="1"/>
          </p:cNvSpPr>
          <p:nvPr>
            <p:ph sz="quarter" idx="15" hasCustomPrompt="1"/>
          </p:nvPr>
        </p:nvSpPr>
        <p:spPr>
          <a:xfrm>
            <a:off x="5029200" y="3252788"/>
            <a:ext cx="3657600" cy="2873375"/>
          </a:xfrm>
        </p:spPr>
        <p:txBody>
          <a:bodyPr/>
          <a:lstStyle>
            <a:lvl1pPr marL="0" indent="0" algn="ctr">
              <a:buNone/>
              <a:defRPr sz="2200">
                <a:latin typeface="+mn-lt"/>
              </a:defRPr>
            </a:lvl1pPr>
          </a:lstStyle>
          <a:p>
            <a:pPr lvl="0"/>
            <a:r>
              <a:rPr lang="en-US" dirty="0"/>
              <a:t>Chapter name</a:t>
            </a:r>
          </a:p>
        </p:txBody>
      </p:sp>
      <p:sp>
        <p:nvSpPr>
          <p:cNvPr id="12" name="Shape 13">
            <a:extLst>
              <a:ext uri="{FF2B5EF4-FFF2-40B4-BE49-F238E27FC236}">
                <a16:creationId xmlns:a16="http://schemas.microsoft.com/office/drawing/2014/main" id="{C5328E6C-2B17-49B8-8712-6C0E107A1D99}"/>
              </a:ext>
            </a:extLst>
          </p:cNvPr>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3" name="Shape 14">
            <a:extLst>
              <a:ext uri="{FF2B5EF4-FFF2-40B4-BE49-F238E27FC236}">
                <a16:creationId xmlns:a16="http://schemas.microsoft.com/office/drawing/2014/main" id="{CE0B5B1C-8858-43DC-BD75-C546F4738779}"/>
              </a:ext>
            </a:extLst>
          </p:cNvPr>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
        <p:nvSpPr>
          <p:cNvPr id="9" name="Picture Placeholder 8">
            <a:extLst>
              <a:ext uri="{FF2B5EF4-FFF2-40B4-BE49-F238E27FC236}">
                <a16:creationId xmlns:a16="http://schemas.microsoft.com/office/drawing/2014/main" id="{51B8939D-A957-42F9-A1B5-556D29D235AB}"/>
              </a:ext>
            </a:extLst>
          </p:cNvPr>
          <p:cNvSpPr>
            <a:spLocks noGrp="1"/>
          </p:cNvSpPr>
          <p:nvPr>
            <p:ph type="pic" sz="quarter" idx="16" hasCustomPrompt="1"/>
          </p:nvPr>
        </p:nvSpPr>
        <p:spPr>
          <a:xfrm>
            <a:off x="457200" y="6400801"/>
            <a:ext cx="1001713" cy="228600"/>
          </a:xfrm>
        </p:spPr>
        <p:txBody>
          <a:bodyPr anchor="ctr"/>
          <a:lstStyle>
            <a:lvl1pPr>
              <a:buNone/>
              <a:defRPr sz="1200">
                <a:latin typeface="Verdana" panose="020B0604030504040204" pitchFamily="34" charset="0"/>
                <a:ea typeface="Verdana" panose="020B0604030504040204" pitchFamily="34" charset="0"/>
              </a:defRPr>
            </a:lvl1pPr>
          </a:lstStyle>
          <a:p>
            <a:r>
              <a:rPr lang="en-US" dirty="0"/>
              <a:t>Logo</a:t>
            </a:r>
          </a:p>
        </p:txBody>
      </p:sp>
      <p:sp>
        <p:nvSpPr>
          <p:cNvPr id="18" name="Content Placeholder 17">
            <a:extLst>
              <a:ext uri="{FF2B5EF4-FFF2-40B4-BE49-F238E27FC236}">
                <a16:creationId xmlns:a16="http://schemas.microsoft.com/office/drawing/2014/main" id="{0CF87F15-2C58-4DFC-BACB-0E2C6507BCDE}"/>
              </a:ext>
            </a:extLst>
          </p:cNvPr>
          <p:cNvSpPr>
            <a:spLocks noGrp="1"/>
          </p:cNvSpPr>
          <p:nvPr>
            <p:ph sz="quarter" idx="17" hasCustomPrompt="1"/>
          </p:nvPr>
        </p:nvSpPr>
        <p:spPr>
          <a:xfrm>
            <a:off x="2097088" y="6400800"/>
            <a:ext cx="6589712" cy="228600"/>
          </a:xfrm>
        </p:spPr>
        <p:txBody>
          <a:bodyPr anchor="ctr"/>
          <a:lstStyle>
            <a:lvl1pPr algn="r">
              <a:buNone/>
              <a:defRPr sz="1200">
                <a:latin typeface="Verdana" panose="020B0604030504040204" pitchFamily="34" charset="0"/>
                <a:ea typeface="Verdana" panose="020B0604030504040204" pitchFamily="34" charset="0"/>
              </a:defRPr>
            </a:lvl1pPr>
          </a:lstStyle>
          <a:p>
            <a:pPr lvl="0"/>
            <a:r>
              <a:rPr lang="en-US" dirty="0"/>
              <a:t>Copyright Information</a:t>
            </a:r>
          </a:p>
        </p:txBody>
      </p:sp>
    </p:spTree>
    <p:extLst>
      <p:ext uri="{BB962C8B-B14F-4D97-AF65-F5344CB8AC3E}">
        <p14:creationId xmlns:p14="http://schemas.microsoft.com/office/powerpoint/2010/main" val="839355990"/>
      </p:ext>
    </p:extLst>
  </p:cSld>
  <p:clrMapOvr>
    <a:masterClrMapping/>
  </p:clrMapOvr>
  <p:extLst>
    <p:ext uri="{DCECCB84-F9BA-43D5-87BE-67443E8EF086}">
      <p15:sldGuideLst xmlns:p15="http://schemas.microsoft.com/office/powerpoint/2012/main">
        <p15:guide id="1" orient="horz" pos="4176"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8229600" cy="198039"/>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1841636"/>
            <a:ext cx="8229600" cy="2329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191482"/>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2515536"/>
            <a:ext cx="8229600" cy="22164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2840656"/>
            <a:ext cx="8229600" cy="20092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3169638"/>
            <a:ext cx="8229600" cy="21700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3488845"/>
            <a:ext cx="8229600" cy="239102"/>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Text Placeholder 3"/>
          <p:cNvSpPr>
            <a:spLocks noGrp="1"/>
          </p:cNvSpPr>
          <p:nvPr>
            <p:ph type="body" sz="quarter" idx="20"/>
          </p:nvPr>
        </p:nvSpPr>
        <p:spPr>
          <a:xfrm>
            <a:off x="457200" y="3727450"/>
            <a:ext cx="8229600" cy="328613"/>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9" name="Text Placeholder 8"/>
          <p:cNvSpPr>
            <a:spLocks noGrp="1"/>
          </p:cNvSpPr>
          <p:nvPr>
            <p:ph type="body" sz="quarter" idx="21"/>
          </p:nvPr>
        </p:nvSpPr>
        <p:spPr>
          <a:xfrm>
            <a:off x="457200" y="40560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3" name="Text Placeholder 12"/>
          <p:cNvSpPr>
            <a:spLocks noGrp="1"/>
          </p:cNvSpPr>
          <p:nvPr>
            <p:ph type="body" sz="quarter" idx="22"/>
          </p:nvPr>
        </p:nvSpPr>
        <p:spPr>
          <a:xfrm>
            <a:off x="457200" y="4349750"/>
            <a:ext cx="8229600" cy="280988"/>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0" name="Text Placeholder 19"/>
          <p:cNvSpPr>
            <a:spLocks noGrp="1"/>
          </p:cNvSpPr>
          <p:nvPr>
            <p:ph type="body" sz="quarter" idx="23"/>
          </p:nvPr>
        </p:nvSpPr>
        <p:spPr>
          <a:xfrm>
            <a:off x="457200" y="4630738"/>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4" name="Text Placeholder 23"/>
          <p:cNvSpPr>
            <a:spLocks noGrp="1"/>
          </p:cNvSpPr>
          <p:nvPr>
            <p:ph type="body" sz="quarter" idx="24"/>
          </p:nvPr>
        </p:nvSpPr>
        <p:spPr>
          <a:xfrm>
            <a:off x="457200" y="4970463"/>
            <a:ext cx="8229600" cy="293687"/>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7" name="Text Placeholder 26"/>
          <p:cNvSpPr>
            <a:spLocks noGrp="1"/>
          </p:cNvSpPr>
          <p:nvPr>
            <p:ph type="body" sz="quarter" idx="25"/>
          </p:nvPr>
        </p:nvSpPr>
        <p:spPr>
          <a:xfrm>
            <a:off x="457200" y="5264150"/>
            <a:ext cx="8229600" cy="339725"/>
          </a:xfrm>
        </p:spPr>
        <p:txBody>
          <a:bodyPr/>
          <a:lstStyle>
            <a:lvl1pPr indent="-255600">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3573144346"/>
      </p:ext>
    </p:extLst>
  </p:cSld>
  <p:clrMapOvr>
    <a:masterClrMapping/>
  </p:clrMapOvr>
  <p:extLst>
    <p:ext uri="{DCECCB84-F9BA-43D5-87BE-67443E8EF086}">
      <p15:sldGuideLst xmlns:p15="http://schemas.microsoft.com/office/powerpoint/2012/main">
        <p15:guide id="1" orient="horz" pos="98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Figure + Caption">
    <p:spTree>
      <p:nvGrpSpPr>
        <p:cNvPr id="1" name="Shape 53"/>
        <p:cNvGrpSpPr/>
        <p:nvPr/>
      </p:nvGrpSpPr>
      <p:grpSpPr>
        <a:xfrm>
          <a:off x="0" y="0"/>
          <a:ext cx="0" cy="0"/>
          <a:chOff x="0" y="0"/>
          <a:chExt cx="0" cy="0"/>
        </a:xfrm>
      </p:grpSpPr>
      <p:sp>
        <p:nvSpPr>
          <p:cNvPr id="54" name="Tile Placeholder"/>
          <p:cNvSpPr txBox="1">
            <a:spLocks noGrp="1"/>
          </p:cNvSpPr>
          <p:nvPr>
            <p:ph type="title" hasCustomPrompt="1"/>
          </p:nvPr>
        </p:nvSpPr>
        <p:spPr>
          <a:xfrm>
            <a:off x="457200" y="241479"/>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a:t>Click to add figure number and title</a:t>
            </a:r>
            <a:endParaRPr dirty="0"/>
          </a:p>
        </p:txBody>
      </p:sp>
      <p:sp>
        <p:nvSpPr>
          <p:cNvPr id="3" name="Picture Placeholder 2">
            <a:extLst>
              <a:ext uri="{FF2B5EF4-FFF2-40B4-BE49-F238E27FC236}">
                <a16:creationId xmlns:a16="http://schemas.microsoft.com/office/drawing/2014/main" id="{AD3CB993-AC2C-41C5-BFB7-F2499EC1A14C}"/>
              </a:ext>
            </a:extLst>
          </p:cNvPr>
          <p:cNvSpPr>
            <a:spLocks noGrp="1"/>
          </p:cNvSpPr>
          <p:nvPr>
            <p:ph type="pic" sz="quarter" idx="13"/>
          </p:nvPr>
        </p:nvSpPr>
        <p:spPr>
          <a:xfrm>
            <a:off x="457200" y="1564404"/>
            <a:ext cx="8232775" cy="3417887"/>
          </a:xfrm>
        </p:spPr>
        <p:txBody>
          <a:bodyPr/>
          <a:lstStyle/>
          <a:p>
            <a:endParaRPr lang="en-US" dirty="0"/>
          </a:p>
        </p:txBody>
      </p:sp>
      <p:sp>
        <p:nvSpPr>
          <p:cNvPr id="55" name="Content Placeholder"/>
          <p:cNvSpPr txBox="1">
            <a:spLocks noGrp="1"/>
          </p:cNvSpPr>
          <p:nvPr>
            <p:ph type="body" idx="1" hasCustomPrompt="1"/>
          </p:nvPr>
        </p:nvSpPr>
        <p:spPr>
          <a:xfrm>
            <a:off x="457200" y="5102487"/>
            <a:ext cx="8229600" cy="1018367"/>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r>
              <a:rPr lang="en-US" dirty="0"/>
              <a:t>Click to add caption</a:t>
            </a:r>
            <a:endParaRPr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850975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Figure + Caption">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14F033AD-BE5C-406D-991C-6AC56003E70C}"/>
              </a:ext>
            </a:extLst>
          </p:cNvPr>
          <p:cNvSpPr>
            <a:spLocks noGrp="1"/>
          </p:cNvSpPr>
          <p:nvPr>
            <p:ph type="title" hasCustomPrompt="1"/>
          </p:nvPr>
        </p:nvSpPr>
        <p:spPr/>
        <p:txBody>
          <a:bodyPr/>
          <a:lstStyle>
            <a:lvl1pPr>
              <a:defRPr sz="3600">
                <a:latin typeface="+mj-lt"/>
              </a:defRPr>
            </a:lvl1pPr>
          </a:lstStyle>
          <a:p>
            <a:r>
              <a:rPr lang="en-US" dirty="0"/>
              <a:t>Click to add figure number and title</a:t>
            </a:r>
          </a:p>
        </p:txBody>
      </p:sp>
      <p:sp>
        <p:nvSpPr>
          <p:cNvPr id="7" name="Content Placeholder 6">
            <a:extLst>
              <a:ext uri="{FF2B5EF4-FFF2-40B4-BE49-F238E27FC236}">
                <a16:creationId xmlns:a16="http://schemas.microsoft.com/office/drawing/2014/main" id="{9E6B7D3D-89C9-4133-8D8A-D779EB3D311D}"/>
              </a:ext>
            </a:extLst>
          </p:cNvPr>
          <p:cNvSpPr>
            <a:spLocks noGrp="1"/>
          </p:cNvSpPr>
          <p:nvPr>
            <p:ph sz="quarter" idx="13" hasCustomPrompt="1"/>
          </p:nvPr>
        </p:nvSpPr>
        <p:spPr>
          <a:xfrm>
            <a:off x="457200" y="1558412"/>
            <a:ext cx="4484688" cy="3754437"/>
          </a:xfrm>
        </p:spPr>
        <p:txBody>
          <a:bodyPr/>
          <a:lstStyle>
            <a:lvl1pPr>
              <a:defRPr/>
            </a:lvl1pPr>
          </a:lstStyle>
          <a:p>
            <a:pPr lvl="0"/>
            <a:r>
              <a:rPr lang="en-US" dirty="0"/>
              <a:t>Figure</a:t>
            </a:r>
          </a:p>
        </p:txBody>
      </p:sp>
      <p:sp>
        <p:nvSpPr>
          <p:cNvPr id="12" name="Content Placeholder 11">
            <a:extLst>
              <a:ext uri="{FF2B5EF4-FFF2-40B4-BE49-F238E27FC236}">
                <a16:creationId xmlns:a16="http://schemas.microsoft.com/office/drawing/2014/main" id="{5CAF3FDC-1BE7-4A19-A3D7-02B55407B90B}"/>
              </a:ext>
            </a:extLst>
          </p:cNvPr>
          <p:cNvSpPr>
            <a:spLocks noGrp="1"/>
          </p:cNvSpPr>
          <p:nvPr>
            <p:ph sz="quarter" idx="15"/>
          </p:nvPr>
        </p:nvSpPr>
        <p:spPr>
          <a:xfrm>
            <a:off x="5048250" y="1558412"/>
            <a:ext cx="3638550" cy="37544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BF40E849-7663-4A75-9BC8-012C23AC44DF}"/>
              </a:ext>
            </a:extLst>
          </p:cNvPr>
          <p:cNvSpPr>
            <a:spLocks noGrp="1"/>
          </p:cNvSpPr>
          <p:nvPr>
            <p:ph sz="quarter" idx="14" hasCustomPrompt="1"/>
          </p:nvPr>
        </p:nvSpPr>
        <p:spPr>
          <a:xfrm>
            <a:off x="457200" y="5420799"/>
            <a:ext cx="8229600" cy="533400"/>
          </a:xfrm>
        </p:spPr>
        <p:txBody>
          <a:bodyPr/>
          <a:lstStyle>
            <a:lvl1pPr>
              <a:defRPr/>
            </a:lvl1pPr>
          </a:lstStyle>
          <a:p>
            <a:pPr lvl="0"/>
            <a:r>
              <a:rPr lang="en-US" dirty="0"/>
              <a:t>Caption</a:t>
            </a:r>
          </a:p>
        </p:txBody>
      </p:sp>
      <p:sp>
        <p:nvSpPr>
          <p:cNvPr id="3" name="Date Placeholder 2">
            <a:extLst>
              <a:ext uri="{FF2B5EF4-FFF2-40B4-BE49-F238E27FC236}">
                <a16:creationId xmlns:a16="http://schemas.microsoft.com/office/drawing/2014/main" id="{A50D4E5D-00F7-4DC6-9BB0-713B8A0DA354}"/>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18AF4094-2296-458C-908A-D778D0DF5AFA}"/>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16604282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abel Layout 1">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065091D3-E16C-46AB-9A90-0F52CA812534}"/>
              </a:ext>
            </a:extLst>
          </p:cNvPr>
          <p:cNvSpPr>
            <a:spLocks noGrp="1"/>
          </p:cNvSpPr>
          <p:nvPr>
            <p:ph type="title" hasCustomPrompt="1"/>
          </p:nvPr>
        </p:nvSpPr>
        <p:spPr/>
        <p:txBody>
          <a:bodyPr/>
          <a:lstStyle>
            <a:lvl1pPr>
              <a:defRPr sz="3600">
                <a:latin typeface="+mj-lt"/>
              </a:defRPr>
            </a:lvl1pPr>
          </a:lstStyle>
          <a:p>
            <a:r>
              <a:rPr lang="en-US" dirty="0"/>
              <a:t>Click to add title</a:t>
            </a:r>
          </a:p>
        </p:txBody>
      </p:sp>
      <p:sp>
        <p:nvSpPr>
          <p:cNvPr id="7" name="Image title">
            <a:extLst>
              <a:ext uri="{FF2B5EF4-FFF2-40B4-BE49-F238E27FC236}">
                <a16:creationId xmlns:a16="http://schemas.microsoft.com/office/drawing/2014/main" id="{CB345607-C53C-44AF-8929-3BDC4C617AB6}"/>
              </a:ext>
            </a:extLst>
          </p:cNvPr>
          <p:cNvSpPr>
            <a:spLocks noGrp="1"/>
          </p:cNvSpPr>
          <p:nvPr>
            <p:ph type="body" sz="quarter" idx="13" hasCustomPrompt="1"/>
          </p:nvPr>
        </p:nvSpPr>
        <p:spPr>
          <a:xfrm>
            <a:off x="2982913" y="4359275"/>
            <a:ext cx="3482975" cy="600075"/>
          </a:xfrm>
        </p:spPr>
        <p:txBody>
          <a:bodyPr/>
          <a:lstStyle>
            <a:lvl1pPr marL="101600" indent="0">
              <a:buNone/>
              <a:defRPr/>
            </a:lvl1pPr>
          </a:lstStyle>
          <a:p>
            <a:pPr lvl="0"/>
            <a:r>
              <a:rPr lang="en-US" dirty="0"/>
              <a:t>Image title</a:t>
            </a:r>
          </a:p>
        </p:txBody>
      </p:sp>
      <p:sp>
        <p:nvSpPr>
          <p:cNvPr id="9" name="Image">
            <a:extLst>
              <a:ext uri="{FF2B5EF4-FFF2-40B4-BE49-F238E27FC236}">
                <a16:creationId xmlns:a16="http://schemas.microsoft.com/office/drawing/2014/main" id="{C2661E64-2E71-47E6-A5A0-AC5348C08F51}"/>
              </a:ext>
            </a:extLst>
          </p:cNvPr>
          <p:cNvSpPr>
            <a:spLocks noGrp="1"/>
          </p:cNvSpPr>
          <p:nvPr>
            <p:ph type="pic" sz="quarter" idx="14" hasCustomPrompt="1"/>
          </p:nvPr>
        </p:nvSpPr>
        <p:spPr>
          <a:xfrm>
            <a:off x="2982912" y="1681163"/>
            <a:ext cx="3482975" cy="2559050"/>
          </a:xfrm>
        </p:spPr>
        <p:txBody>
          <a:bodyPr/>
          <a:lstStyle>
            <a:lvl1pPr marL="101600" indent="0">
              <a:buNone/>
              <a:defRPr/>
            </a:lvl1pPr>
          </a:lstStyle>
          <a:p>
            <a:r>
              <a:rPr lang="en-US" dirty="0"/>
              <a:t>Image</a:t>
            </a:r>
          </a:p>
        </p:txBody>
      </p:sp>
      <p:sp>
        <p:nvSpPr>
          <p:cNvPr id="11" name="Label 1">
            <a:extLst>
              <a:ext uri="{FF2B5EF4-FFF2-40B4-BE49-F238E27FC236}">
                <a16:creationId xmlns:a16="http://schemas.microsoft.com/office/drawing/2014/main" id="{3D0F2ED9-E212-40DC-A528-BE4A28DE88FD}"/>
              </a:ext>
            </a:extLst>
          </p:cNvPr>
          <p:cNvSpPr>
            <a:spLocks noGrp="1"/>
          </p:cNvSpPr>
          <p:nvPr>
            <p:ph type="body" sz="quarter" idx="15" hasCustomPrompt="1"/>
          </p:nvPr>
        </p:nvSpPr>
        <p:spPr>
          <a:xfrm>
            <a:off x="808109" y="1681163"/>
            <a:ext cx="1220716" cy="627062"/>
          </a:xfrm>
        </p:spPr>
        <p:txBody>
          <a:bodyPr/>
          <a:lstStyle>
            <a:lvl1pPr marL="101600" indent="0">
              <a:buNone/>
              <a:defRPr/>
            </a:lvl1pPr>
          </a:lstStyle>
          <a:p>
            <a:pPr lvl="0"/>
            <a:r>
              <a:rPr lang="en-US" dirty="0"/>
              <a:t>Label 1</a:t>
            </a:r>
          </a:p>
        </p:txBody>
      </p:sp>
      <p:sp>
        <p:nvSpPr>
          <p:cNvPr id="13" name="Label 2">
            <a:extLst>
              <a:ext uri="{FF2B5EF4-FFF2-40B4-BE49-F238E27FC236}">
                <a16:creationId xmlns:a16="http://schemas.microsoft.com/office/drawing/2014/main" id="{E8D9AEEF-5E99-48D4-B8C3-C5A995764DCA}"/>
              </a:ext>
            </a:extLst>
          </p:cNvPr>
          <p:cNvSpPr>
            <a:spLocks noGrp="1"/>
          </p:cNvSpPr>
          <p:nvPr>
            <p:ph type="body" sz="quarter" idx="16" hasCustomPrompt="1"/>
          </p:nvPr>
        </p:nvSpPr>
        <p:spPr>
          <a:xfrm>
            <a:off x="808109" y="2647157"/>
            <a:ext cx="1206500" cy="627062"/>
          </a:xfrm>
        </p:spPr>
        <p:txBody>
          <a:bodyPr/>
          <a:lstStyle>
            <a:lvl1pPr marL="101600" indent="0">
              <a:buNone/>
              <a:defRPr/>
            </a:lvl1pPr>
          </a:lstStyle>
          <a:p>
            <a:pPr lvl="0"/>
            <a:r>
              <a:rPr lang="en-US" dirty="0"/>
              <a:t>Label 2</a:t>
            </a:r>
          </a:p>
        </p:txBody>
      </p:sp>
      <p:sp>
        <p:nvSpPr>
          <p:cNvPr id="15" name="Label 3">
            <a:extLst>
              <a:ext uri="{FF2B5EF4-FFF2-40B4-BE49-F238E27FC236}">
                <a16:creationId xmlns:a16="http://schemas.microsoft.com/office/drawing/2014/main" id="{99D329CE-18C4-40A9-A508-1684979AC205}"/>
              </a:ext>
            </a:extLst>
          </p:cNvPr>
          <p:cNvSpPr>
            <a:spLocks noGrp="1"/>
          </p:cNvSpPr>
          <p:nvPr>
            <p:ph type="body" sz="quarter" idx="17" hasCustomPrompt="1"/>
          </p:nvPr>
        </p:nvSpPr>
        <p:spPr>
          <a:xfrm>
            <a:off x="808109" y="3613151"/>
            <a:ext cx="1206500" cy="627062"/>
          </a:xfrm>
        </p:spPr>
        <p:txBody>
          <a:bodyPr/>
          <a:lstStyle>
            <a:lvl1pPr marL="101600" indent="0">
              <a:buNone/>
              <a:defRPr/>
            </a:lvl1pPr>
          </a:lstStyle>
          <a:p>
            <a:pPr lvl="0"/>
            <a:r>
              <a:rPr lang="en-US" dirty="0"/>
              <a:t>Label 3</a:t>
            </a:r>
          </a:p>
        </p:txBody>
      </p:sp>
      <p:sp>
        <p:nvSpPr>
          <p:cNvPr id="17" name="Label 4">
            <a:extLst>
              <a:ext uri="{FF2B5EF4-FFF2-40B4-BE49-F238E27FC236}">
                <a16:creationId xmlns:a16="http://schemas.microsoft.com/office/drawing/2014/main" id="{AAE735D1-F9F4-4525-9ED5-F10A99DECCB8}"/>
              </a:ext>
            </a:extLst>
          </p:cNvPr>
          <p:cNvSpPr>
            <a:spLocks noGrp="1"/>
          </p:cNvSpPr>
          <p:nvPr>
            <p:ph type="body" sz="quarter" idx="18" hasCustomPrompt="1"/>
          </p:nvPr>
        </p:nvSpPr>
        <p:spPr>
          <a:xfrm>
            <a:off x="7381874" y="1681163"/>
            <a:ext cx="1304925" cy="627062"/>
          </a:xfrm>
        </p:spPr>
        <p:txBody>
          <a:bodyPr/>
          <a:lstStyle>
            <a:lvl1pPr marL="101600" indent="0">
              <a:buNone/>
              <a:defRPr/>
            </a:lvl1pPr>
          </a:lstStyle>
          <a:p>
            <a:pPr lvl="0"/>
            <a:r>
              <a:rPr lang="en-US" dirty="0"/>
              <a:t>Label 4</a:t>
            </a:r>
          </a:p>
        </p:txBody>
      </p:sp>
      <p:sp>
        <p:nvSpPr>
          <p:cNvPr id="19" name="Label 5">
            <a:extLst>
              <a:ext uri="{FF2B5EF4-FFF2-40B4-BE49-F238E27FC236}">
                <a16:creationId xmlns:a16="http://schemas.microsoft.com/office/drawing/2014/main" id="{43259E0C-9247-446E-9183-FBF70F8FD41C}"/>
              </a:ext>
            </a:extLst>
          </p:cNvPr>
          <p:cNvSpPr>
            <a:spLocks noGrp="1"/>
          </p:cNvSpPr>
          <p:nvPr>
            <p:ph type="body" sz="quarter" idx="19" hasCustomPrompt="1"/>
          </p:nvPr>
        </p:nvSpPr>
        <p:spPr>
          <a:xfrm>
            <a:off x="7381874" y="2651590"/>
            <a:ext cx="1304925" cy="618196"/>
          </a:xfrm>
        </p:spPr>
        <p:txBody>
          <a:bodyPr/>
          <a:lstStyle>
            <a:lvl1pPr marL="101600" indent="0">
              <a:buNone/>
              <a:defRPr/>
            </a:lvl1pPr>
          </a:lstStyle>
          <a:p>
            <a:pPr lvl="0"/>
            <a:r>
              <a:rPr lang="en-US" dirty="0"/>
              <a:t>Label 5</a:t>
            </a:r>
          </a:p>
        </p:txBody>
      </p:sp>
      <p:sp>
        <p:nvSpPr>
          <p:cNvPr id="21" name="Label 6">
            <a:extLst>
              <a:ext uri="{FF2B5EF4-FFF2-40B4-BE49-F238E27FC236}">
                <a16:creationId xmlns:a16="http://schemas.microsoft.com/office/drawing/2014/main" id="{111F58DF-A1C1-4DD6-ADE5-FC54A39F6757}"/>
              </a:ext>
            </a:extLst>
          </p:cNvPr>
          <p:cNvSpPr>
            <a:spLocks noGrp="1"/>
          </p:cNvSpPr>
          <p:nvPr>
            <p:ph type="body" sz="quarter" idx="20" hasCustomPrompt="1"/>
          </p:nvPr>
        </p:nvSpPr>
        <p:spPr>
          <a:xfrm>
            <a:off x="7381874" y="3613151"/>
            <a:ext cx="1304925" cy="627063"/>
          </a:xfrm>
        </p:spPr>
        <p:txBody>
          <a:bodyPr/>
          <a:lstStyle>
            <a:lvl1pPr marL="101600" indent="0">
              <a:buNone/>
              <a:defRPr/>
            </a:lvl1pPr>
          </a:lstStyle>
          <a:p>
            <a:pPr lvl="0"/>
            <a:r>
              <a:rPr lang="en-US" dirty="0"/>
              <a:t>Label 6</a:t>
            </a:r>
          </a:p>
        </p:txBody>
      </p:sp>
      <p:sp>
        <p:nvSpPr>
          <p:cNvPr id="3" name="Date Placeholder 2">
            <a:extLst>
              <a:ext uri="{FF2B5EF4-FFF2-40B4-BE49-F238E27FC236}">
                <a16:creationId xmlns:a16="http://schemas.microsoft.com/office/drawing/2014/main" id="{D0CEC9E9-2CDA-42DF-A6E1-55B455A7E67B}"/>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5429F10E-ACBA-4EA4-B23A-AC32FC5A681B}"/>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0278991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abel Layout 2">
    <p:spTree>
      <p:nvGrpSpPr>
        <p:cNvPr id="1" name=""/>
        <p:cNvGrpSpPr/>
        <p:nvPr/>
      </p:nvGrpSpPr>
      <p:grpSpPr>
        <a:xfrm>
          <a:off x="0" y="0"/>
          <a:ext cx="0" cy="0"/>
          <a:chOff x="0" y="0"/>
          <a:chExt cx="0" cy="0"/>
        </a:xfrm>
      </p:grpSpPr>
      <p:sp>
        <p:nvSpPr>
          <p:cNvPr id="2" name="Title Placeholder">
            <a:extLst>
              <a:ext uri="{FF2B5EF4-FFF2-40B4-BE49-F238E27FC236}">
                <a16:creationId xmlns:a16="http://schemas.microsoft.com/office/drawing/2014/main" id="{5AF36A59-5DE4-46F3-8035-460E546D5673}"/>
              </a:ext>
            </a:extLst>
          </p:cNvPr>
          <p:cNvSpPr>
            <a:spLocks noGrp="1"/>
          </p:cNvSpPr>
          <p:nvPr>
            <p:ph type="title"/>
          </p:nvPr>
        </p:nvSpPr>
        <p:spPr/>
        <p:txBody>
          <a:bodyPr/>
          <a:lstStyle>
            <a:lvl1pPr>
              <a:defRPr sz="3600">
                <a:latin typeface="+mj-lt"/>
              </a:defRPr>
            </a:lvl1pPr>
          </a:lstStyle>
          <a:p>
            <a:r>
              <a:rPr lang="en-US" dirty="0"/>
              <a:t>Click to edit Master title style</a:t>
            </a:r>
          </a:p>
        </p:txBody>
      </p:sp>
      <p:sp>
        <p:nvSpPr>
          <p:cNvPr id="7" name="Image 1 title">
            <a:extLst>
              <a:ext uri="{FF2B5EF4-FFF2-40B4-BE49-F238E27FC236}">
                <a16:creationId xmlns:a16="http://schemas.microsoft.com/office/drawing/2014/main" id="{2BEC12FB-EC67-436F-875F-0A306862EF78}"/>
              </a:ext>
            </a:extLst>
          </p:cNvPr>
          <p:cNvSpPr>
            <a:spLocks noGrp="1"/>
          </p:cNvSpPr>
          <p:nvPr>
            <p:ph type="body" sz="quarter" idx="13" hasCustomPrompt="1"/>
          </p:nvPr>
        </p:nvSpPr>
        <p:spPr>
          <a:xfrm>
            <a:off x="457201" y="4392613"/>
            <a:ext cx="2107323" cy="504825"/>
          </a:xfrm>
        </p:spPr>
        <p:txBody>
          <a:bodyPr/>
          <a:lstStyle>
            <a:lvl1pPr marL="101600" indent="0">
              <a:buNone/>
              <a:defRPr/>
            </a:lvl1pPr>
          </a:lstStyle>
          <a:p>
            <a:pPr lvl="0"/>
            <a:r>
              <a:rPr lang="en-US" dirty="0"/>
              <a:t>Image 1 title</a:t>
            </a:r>
          </a:p>
        </p:txBody>
      </p:sp>
      <p:sp>
        <p:nvSpPr>
          <p:cNvPr id="9" name="Image 1">
            <a:extLst>
              <a:ext uri="{FF2B5EF4-FFF2-40B4-BE49-F238E27FC236}">
                <a16:creationId xmlns:a16="http://schemas.microsoft.com/office/drawing/2014/main" id="{1E9C9C32-F8ED-4AA8-AA00-26A2357E73E9}"/>
              </a:ext>
            </a:extLst>
          </p:cNvPr>
          <p:cNvSpPr>
            <a:spLocks noGrp="1"/>
          </p:cNvSpPr>
          <p:nvPr>
            <p:ph type="pic" sz="quarter" idx="14" hasCustomPrompt="1"/>
          </p:nvPr>
        </p:nvSpPr>
        <p:spPr>
          <a:xfrm>
            <a:off x="457200" y="1817688"/>
            <a:ext cx="2107324" cy="2386012"/>
          </a:xfrm>
        </p:spPr>
        <p:txBody>
          <a:bodyPr/>
          <a:lstStyle>
            <a:lvl1pPr marL="101600" indent="0">
              <a:buNone/>
              <a:defRPr/>
            </a:lvl1pPr>
          </a:lstStyle>
          <a:p>
            <a:r>
              <a:rPr lang="en-US" dirty="0"/>
              <a:t>Image 1</a:t>
            </a:r>
          </a:p>
        </p:txBody>
      </p:sp>
      <p:sp>
        <p:nvSpPr>
          <p:cNvPr id="11" name="Label 1.1">
            <a:extLst>
              <a:ext uri="{FF2B5EF4-FFF2-40B4-BE49-F238E27FC236}">
                <a16:creationId xmlns:a16="http://schemas.microsoft.com/office/drawing/2014/main" id="{BD50A136-2F5A-4764-ADDC-D48D703981CC}"/>
              </a:ext>
            </a:extLst>
          </p:cNvPr>
          <p:cNvSpPr>
            <a:spLocks noGrp="1"/>
          </p:cNvSpPr>
          <p:nvPr>
            <p:ph type="body" sz="quarter" idx="15" hasCustomPrompt="1"/>
          </p:nvPr>
        </p:nvSpPr>
        <p:spPr>
          <a:xfrm>
            <a:off x="2774622" y="1794947"/>
            <a:ext cx="1534619" cy="591855"/>
          </a:xfrm>
        </p:spPr>
        <p:txBody>
          <a:bodyPr/>
          <a:lstStyle>
            <a:lvl1pPr marL="101600" indent="0">
              <a:buNone/>
              <a:defRPr/>
            </a:lvl1pPr>
          </a:lstStyle>
          <a:p>
            <a:pPr lvl="0"/>
            <a:r>
              <a:rPr lang="en-US" dirty="0"/>
              <a:t>Label 1.1</a:t>
            </a:r>
          </a:p>
        </p:txBody>
      </p:sp>
      <p:sp>
        <p:nvSpPr>
          <p:cNvPr id="13" name="Label 1.2">
            <a:extLst>
              <a:ext uri="{FF2B5EF4-FFF2-40B4-BE49-F238E27FC236}">
                <a16:creationId xmlns:a16="http://schemas.microsoft.com/office/drawing/2014/main" id="{16926224-3F90-4884-9AC1-A5381D78801B}"/>
              </a:ext>
            </a:extLst>
          </p:cNvPr>
          <p:cNvSpPr>
            <a:spLocks noGrp="1"/>
          </p:cNvSpPr>
          <p:nvPr>
            <p:ph type="body" sz="quarter" idx="16" hasCustomPrompt="1"/>
          </p:nvPr>
        </p:nvSpPr>
        <p:spPr>
          <a:xfrm>
            <a:off x="2774622" y="2707481"/>
            <a:ext cx="1534619" cy="606425"/>
          </a:xfrm>
        </p:spPr>
        <p:txBody>
          <a:bodyPr/>
          <a:lstStyle>
            <a:lvl1pPr marL="101600" indent="0">
              <a:buNone/>
              <a:defRPr/>
            </a:lvl1pPr>
          </a:lstStyle>
          <a:p>
            <a:pPr lvl="0"/>
            <a:r>
              <a:rPr lang="en-US" dirty="0"/>
              <a:t>Label 1.2</a:t>
            </a:r>
          </a:p>
        </p:txBody>
      </p:sp>
      <p:sp>
        <p:nvSpPr>
          <p:cNvPr id="15" name="Label 1.3">
            <a:extLst>
              <a:ext uri="{FF2B5EF4-FFF2-40B4-BE49-F238E27FC236}">
                <a16:creationId xmlns:a16="http://schemas.microsoft.com/office/drawing/2014/main" id="{D4719473-9C3F-493C-B20E-27CDBBA38B68}"/>
              </a:ext>
            </a:extLst>
          </p:cNvPr>
          <p:cNvSpPr>
            <a:spLocks noGrp="1"/>
          </p:cNvSpPr>
          <p:nvPr>
            <p:ph type="body" sz="quarter" idx="17" hasCustomPrompt="1"/>
          </p:nvPr>
        </p:nvSpPr>
        <p:spPr>
          <a:xfrm>
            <a:off x="2774622" y="3597275"/>
            <a:ext cx="1534619" cy="606425"/>
          </a:xfrm>
        </p:spPr>
        <p:txBody>
          <a:bodyPr/>
          <a:lstStyle>
            <a:lvl1pPr marL="101600" indent="0">
              <a:buNone/>
              <a:defRPr/>
            </a:lvl1pPr>
          </a:lstStyle>
          <a:p>
            <a:pPr lvl="0"/>
            <a:r>
              <a:rPr lang="en-US" dirty="0"/>
              <a:t>Label 1.3</a:t>
            </a:r>
          </a:p>
        </p:txBody>
      </p:sp>
      <p:sp>
        <p:nvSpPr>
          <p:cNvPr id="17" name="Image 2 title">
            <a:extLst>
              <a:ext uri="{FF2B5EF4-FFF2-40B4-BE49-F238E27FC236}">
                <a16:creationId xmlns:a16="http://schemas.microsoft.com/office/drawing/2014/main" id="{DC526974-AF8C-4228-AAAA-33D0B8AB71C7}"/>
              </a:ext>
            </a:extLst>
          </p:cNvPr>
          <p:cNvSpPr>
            <a:spLocks noGrp="1"/>
          </p:cNvSpPr>
          <p:nvPr>
            <p:ph type="body" sz="quarter" idx="18" hasCustomPrompt="1"/>
          </p:nvPr>
        </p:nvSpPr>
        <p:spPr>
          <a:xfrm>
            <a:off x="4931596" y="4347439"/>
            <a:ext cx="2107323" cy="504825"/>
          </a:xfrm>
        </p:spPr>
        <p:txBody>
          <a:bodyPr/>
          <a:lstStyle>
            <a:lvl1pPr marL="101600" indent="0">
              <a:buNone/>
              <a:defRPr/>
            </a:lvl1pPr>
          </a:lstStyle>
          <a:p>
            <a:pPr lvl="0"/>
            <a:r>
              <a:rPr lang="en-US" dirty="0"/>
              <a:t>Image 2 title</a:t>
            </a:r>
          </a:p>
        </p:txBody>
      </p:sp>
      <p:sp>
        <p:nvSpPr>
          <p:cNvPr id="19" name="Image 2">
            <a:extLst>
              <a:ext uri="{FF2B5EF4-FFF2-40B4-BE49-F238E27FC236}">
                <a16:creationId xmlns:a16="http://schemas.microsoft.com/office/drawing/2014/main" id="{812D2BB4-4991-47F8-9E82-9C9B41B052FB}"/>
              </a:ext>
            </a:extLst>
          </p:cNvPr>
          <p:cNvSpPr>
            <a:spLocks noGrp="1"/>
          </p:cNvSpPr>
          <p:nvPr>
            <p:ph type="pic" sz="quarter" idx="19" hasCustomPrompt="1"/>
          </p:nvPr>
        </p:nvSpPr>
        <p:spPr>
          <a:xfrm>
            <a:off x="4931596" y="1806537"/>
            <a:ext cx="2107323" cy="2397164"/>
          </a:xfrm>
        </p:spPr>
        <p:txBody>
          <a:bodyPr/>
          <a:lstStyle>
            <a:lvl1pPr marL="101600" indent="0">
              <a:buNone/>
              <a:defRPr/>
            </a:lvl1pPr>
          </a:lstStyle>
          <a:p>
            <a:r>
              <a:rPr lang="en-US" dirty="0"/>
              <a:t>Image 2</a:t>
            </a:r>
          </a:p>
        </p:txBody>
      </p:sp>
      <p:sp>
        <p:nvSpPr>
          <p:cNvPr id="21" name="Label 2.1">
            <a:extLst>
              <a:ext uri="{FF2B5EF4-FFF2-40B4-BE49-F238E27FC236}">
                <a16:creationId xmlns:a16="http://schemas.microsoft.com/office/drawing/2014/main" id="{15D9E78D-62D4-4D7C-8E37-E1A000DA23A2}"/>
              </a:ext>
            </a:extLst>
          </p:cNvPr>
          <p:cNvSpPr>
            <a:spLocks noGrp="1"/>
          </p:cNvSpPr>
          <p:nvPr>
            <p:ph type="body" sz="quarter" idx="20" hasCustomPrompt="1"/>
          </p:nvPr>
        </p:nvSpPr>
        <p:spPr>
          <a:xfrm>
            <a:off x="7304580" y="1794947"/>
            <a:ext cx="1534619" cy="608524"/>
          </a:xfrm>
        </p:spPr>
        <p:txBody>
          <a:bodyPr/>
          <a:lstStyle>
            <a:lvl1pPr marL="101600" indent="0">
              <a:buNone/>
              <a:defRPr/>
            </a:lvl1pPr>
          </a:lstStyle>
          <a:p>
            <a:pPr lvl="0"/>
            <a:r>
              <a:rPr lang="en-US" dirty="0"/>
              <a:t>Label 2.1</a:t>
            </a:r>
          </a:p>
        </p:txBody>
      </p:sp>
      <p:sp>
        <p:nvSpPr>
          <p:cNvPr id="23" name="Label 2.2">
            <a:extLst>
              <a:ext uri="{FF2B5EF4-FFF2-40B4-BE49-F238E27FC236}">
                <a16:creationId xmlns:a16="http://schemas.microsoft.com/office/drawing/2014/main" id="{0ECEA5DA-0702-46DA-A4DD-66B7E7FF424B}"/>
              </a:ext>
            </a:extLst>
          </p:cNvPr>
          <p:cNvSpPr>
            <a:spLocks noGrp="1"/>
          </p:cNvSpPr>
          <p:nvPr>
            <p:ph type="body" sz="quarter" idx="21" hasCustomPrompt="1"/>
          </p:nvPr>
        </p:nvSpPr>
        <p:spPr>
          <a:xfrm>
            <a:off x="7304579" y="2707481"/>
            <a:ext cx="1534619" cy="608524"/>
          </a:xfrm>
        </p:spPr>
        <p:txBody>
          <a:bodyPr/>
          <a:lstStyle>
            <a:lvl1pPr marL="101600" indent="0">
              <a:buNone/>
              <a:defRPr/>
            </a:lvl1pPr>
          </a:lstStyle>
          <a:p>
            <a:pPr lvl="0"/>
            <a:r>
              <a:rPr lang="en-US" dirty="0"/>
              <a:t>Label 2.2</a:t>
            </a:r>
          </a:p>
        </p:txBody>
      </p:sp>
      <p:sp>
        <p:nvSpPr>
          <p:cNvPr id="25" name="Label 2.3">
            <a:extLst>
              <a:ext uri="{FF2B5EF4-FFF2-40B4-BE49-F238E27FC236}">
                <a16:creationId xmlns:a16="http://schemas.microsoft.com/office/drawing/2014/main" id="{64C63D68-E200-46DF-8E34-92DC66FE879B}"/>
              </a:ext>
            </a:extLst>
          </p:cNvPr>
          <p:cNvSpPr>
            <a:spLocks noGrp="1"/>
          </p:cNvSpPr>
          <p:nvPr>
            <p:ph type="body" sz="quarter" idx="22" hasCustomPrompt="1"/>
          </p:nvPr>
        </p:nvSpPr>
        <p:spPr>
          <a:xfrm>
            <a:off x="7304579" y="3579818"/>
            <a:ext cx="1534620" cy="608524"/>
          </a:xfrm>
        </p:spPr>
        <p:txBody>
          <a:bodyPr/>
          <a:lstStyle>
            <a:lvl1pPr marL="101600" indent="0">
              <a:buNone/>
              <a:defRPr/>
            </a:lvl1pPr>
          </a:lstStyle>
          <a:p>
            <a:pPr lvl="0"/>
            <a:r>
              <a:rPr lang="en-US" dirty="0"/>
              <a:t>Label 2.3</a:t>
            </a:r>
          </a:p>
        </p:txBody>
      </p:sp>
      <p:sp>
        <p:nvSpPr>
          <p:cNvPr id="3" name="Date Placeholder 2">
            <a:extLst>
              <a:ext uri="{FF2B5EF4-FFF2-40B4-BE49-F238E27FC236}">
                <a16:creationId xmlns:a16="http://schemas.microsoft.com/office/drawing/2014/main" id="{D8A4DA0A-BA94-4C4E-A521-FB23D113A856}"/>
              </a:ext>
            </a:extLst>
          </p:cNvPr>
          <p:cNvSpPr>
            <a:spLocks noGrp="1"/>
          </p:cNvSpPr>
          <p:nvPr>
            <p:ph type="dt" idx="10"/>
          </p:nvPr>
        </p:nvSpPr>
        <p:spPr/>
        <p:txBody>
          <a:bodyPr/>
          <a:lstStyle/>
          <a:p>
            <a:endParaRPr lang="en-US" dirty="0"/>
          </a:p>
        </p:txBody>
      </p:sp>
      <p:sp>
        <p:nvSpPr>
          <p:cNvPr id="4" name="Slide Number Placeholder 3">
            <a:extLst>
              <a:ext uri="{FF2B5EF4-FFF2-40B4-BE49-F238E27FC236}">
                <a16:creationId xmlns:a16="http://schemas.microsoft.com/office/drawing/2014/main" id="{44569933-5FC5-4C73-96ED-E1AC0FC867FE}"/>
              </a:ext>
            </a:extLst>
          </p:cNvPr>
          <p:cNvSpPr>
            <a:spLocks noGrp="1"/>
          </p:cNvSpPr>
          <p:nvPr>
            <p:ph type="sldNum" idx="11"/>
          </p:nvPr>
        </p:nvSpPr>
        <p:spPr/>
        <p:txBody>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648721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Title Placeholder"/>
          <p:cNvSpPr txBox="1">
            <a:spLocks noGrp="1"/>
          </p:cNvSpPr>
          <p:nvPr>
            <p:ph type="title" hasCustomPrompt="1"/>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	</a:t>
            </a:r>
            <a:endParaRPr dirty="0"/>
          </a:p>
        </p:txBody>
      </p:sp>
      <p:sp>
        <p:nvSpPr>
          <p:cNvPr id="70" name="Content Placeholder"/>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dirty="0"/>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add copyright">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007FA3"/>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19" name="Title Placeholder"/>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20" name="Content Placeholder"/>
          <p:cNvSpPr txBox="1">
            <a:spLocks noGrp="1"/>
          </p:cNvSpPr>
          <p:nvPr>
            <p:ph type="subTitle" idx="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400" b="0" i="0" u="none" strike="noStrike" cap="none">
                <a:solidFill>
                  <a:schemeClr val="dk1"/>
                </a:solidFill>
                <a:latin typeface="+mn-lt"/>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sz="900" b="0" i="0" u="none" strike="noStrike" kern="0" cap="none" spc="0" normalizeH="0" baseline="0" noProof="0" dirty="0">
              <a:ln>
                <a:noFill/>
              </a:ln>
              <a:solidFill>
                <a:srgbClr val="FFFFFF"/>
              </a:solidFill>
              <a:effectLst/>
              <a:uLnTx/>
              <a:uFillTx/>
              <a:latin typeface="Arial"/>
              <a:cs typeface="Arial"/>
              <a:sym typeface="Arial"/>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defTabSz="914400" rtl="0" eaLnBrk="1" fontAlgn="auto" latinLnBrk="0" hangingPunct="1">
              <a:lnSpc>
                <a:spcPct val="100000"/>
              </a:lnSpc>
              <a:spcBef>
                <a:spcPts val="0"/>
              </a:spcBef>
              <a:spcAft>
                <a:spcPts val="0"/>
              </a:spcAft>
              <a:buClrTx/>
              <a:buSzPct val="25000"/>
              <a:buFontTx/>
              <a:buNone/>
              <a:tabLst/>
              <a:defRPr/>
            </a:pPr>
            <a:fld id="{00000000-1234-1234-1234-123412341234}" type="slidenum">
              <a:rPr kumimoji="0" lang="en-US" sz="900" b="0" i="0" u="none" strike="noStrike" kern="0" cap="none" spc="0" normalizeH="0" baseline="0" noProof="0">
                <a:ln>
                  <a:noFill/>
                </a:ln>
                <a:solidFill>
                  <a:srgbClr val="FFFFFF"/>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Tx/>
                <a:buSzPct val="25000"/>
                <a:buFontTx/>
                <a:buNone/>
                <a:tabLst/>
                <a:defRPr/>
              </a:pPr>
              <a:t>‹#›</a:t>
            </a:fld>
            <a:endParaRPr kumimoji="0" lang="en-US" sz="900" b="0" i="0" u="none" strike="noStrike" kern="0" cap="none" spc="0" normalizeH="0" baseline="0" noProof="0" dirty="0">
              <a:ln>
                <a:noFill/>
              </a:ln>
              <a:solidFill>
                <a:srgbClr val="FFFFFF"/>
              </a:solidFill>
              <a:effectLst/>
              <a:uLnTx/>
              <a:uFillTx/>
              <a:latin typeface="Arial"/>
              <a:ea typeface="Arial"/>
              <a:cs typeface="Arial"/>
              <a:sym typeface="Arial"/>
            </a:endParaRPr>
          </a:p>
        </p:txBody>
      </p:sp>
    </p:spTree>
    <p:extLst>
      <p:ext uri="{BB962C8B-B14F-4D97-AF65-F5344CB8AC3E}">
        <p14:creationId xmlns:p14="http://schemas.microsoft.com/office/powerpoint/2010/main" val="4215940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5"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00F45AE3-EB76-41DE-97B2-CFE79B73D3C6}"/>
              </a:ext>
            </a:extLst>
          </p:cNvPr>
          <p:cNvSpPr>
            <a:spLocks noGrp="1"/>
          </p:cNvSpPr>
          <p:nvPr>
            <p:ph sz="quarter" idx="13"/>
          </p:nvPr>
        </p:nvSpPr>
        <p:spPr>
          <a:xfrm>
            <a:off x="457200" y="1554920"/>
            <a:ext cx="8232775" cy="4663335"/>
          </a:xfrm>
        </p:spPr>
        <p:txBody>
          <a:bodyPr/>
          <a:lstStyle>
            <a:lvl1pPr indent="-255600">
              <a:defRPr sz="2400">
                <a:latin typeface="+mn-lt"/>
              </a:defRPr>
            </a:lvl1pPr>
            <a:lvl2pPr indent="-284400">
              <a:defRPr sz="2400">
                <a:latin typeface="+mn-lt"/>
              </a:defRPr>
            </a:lvl2pPr>
            <a:lvl3pPr indent="-230400">
              <a:defRPr sz="2400">
                <a:latin typeface="+mn-lt"/>
              </a:defRPr>
            </a:lvl3pPr>
            <a:lvl4pPr indent="-230400">
              <a:defRPr sz="2400">
                <a:latin typeface="+mn-lt"/>
              </a:defRPr>
            </a:lvl4pPr>
            <a:lvl5pPr indent="-230400">
              <a:defRPr sz="2400">
                <a:latin typeface="+mn-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57200" y="1556327"/>
            <a:ext cx="8229600"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57200" y="3971925"/>
            <a:ext cx="8229600"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hree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 name="Content Placeholder 2">
            <a:extLst>
              <a:ext uri="{FF2B5EF4-FFF2-40B4-BE49-F238E27FC236}">
                <a16:creationId xmlns:a16="http://schemas.microsoft.com/office/drawing/2014/main" id="{6F503D41-401A-43DB-9BC0-38F51965B892}"/>
              </a:ext>
            </a:extLst>
          </p:cNvPr>
          <p:cNvSpPr>
            <a:spLocks noGrp="1"/>
          </p:cNvSpPr>
          <p:nvPr>
            <p:ph sz="quarter" idx="15"/>
          </p:nvPr>
        </p:nvSpPr>
        <p:spPr>
          <a:xfrm>
            <a:off x="457200" y="1556327"/>
            <a:ext cx="3635375" cy="452062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11BB07C-705F-4113-A2C5-779D6EA64D97}"/>
              </a:ext>
            </a:extLst>
          </p:cNvPr>
          <p:cNvSpPr>
            <a:spLocks noGrp="1"/>
          </p:cNvSpPr>
          <p:nvPr>
            <p:ph sz="quarter" idx="13"/>
          </p:nvPr>
        </p:nvSpPr>
        <p:spPr>
          <a:xfrm>
            <a:off x="4234542" y="1556327"/>
            <a:ext cx="4452257" cy="226752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820D01C0-4FD2-4065-9EC3-96A308398288}"/>
              </a:ext>
            </a:extLst>
          </p:cNvPr>
          <p:cNvSpPr>
            <a:spLocks noGrp="1"/>
          </p:cNvSpPr>
          <p:nvPr>
            <p:ph sz="quarter" idx="14"/>
          </p:nvPr>
        </p:nvSpPr>
        <p:spPr>
          <a:xfrm>
            <a:off x="4234542" y="3971925"/>
            <a:ext cx="4452258" cy="210502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2769062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694830" y="1552575"/>
            <a:ext cx="399197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2611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hree Columns">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1"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3274199" y="1552575"/>
            <a:ext cx="2595602"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6091197" y="1552575"/>
            <a:ext cx="2595603"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4164433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Four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2572593"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687986"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6803378" y="1552575"/>
            <a:ext cx="1885950" cy="44386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Tree>
    <p:extLst>
      <p:ext uri="{BB962C8B-B14F-4D97-AF65-F5344CB8AC3E}">
        <p14:creationId xmlns:p14="http://schemas.microsoft.com/office/powerpoint/2010/main" val="3011214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Ten Content">
    <p:spTree>
      <p:nvGrpSpPr>
        <p:cNvPr id="1" name="Shape 30"/>
        <p:cNvGrpSpPr/>
        <p:nvPr/>
      </p:nvGrpSpPr>
      <p:grpSpPr>
        <a:xfrm>
          <a:off x="0" y="0"/>
          <a:ext cx="0" cy="0"/>
          <a:chOff x="0" y="0"/>
          <a:chExt cx="0" cy="0"/>
        </a:xfrm>
      </p:grpSpPr>
      <p:sp>
        <p:nvSpPr>
          <p:cNvPr id="31"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rgbClr val="007FA3"/>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8" name="Content Placeholder 7">
            <a:extLst>
              <a:ext uri="{FF2B5EF4-FFF2-40B4-BE49-F238E27FC236}">
                <a16:creationId xmlns:a16="http://schemas.microsoft.com/office/drawing/2014/main" id="{82CB7AFE-9851-46A0-B2FB-0A5EE6AEFCA6}"/>
              </a:ext>
            </a:extLst>
          </p:cNvPr>
          <p:cNvSpPr>
            <a:spLocks noGrp="1"/>
          </p:cNvSpPr>
          <p:nvPr>
            <p:ph sz="quarter" idx="13"/>
          </p:nvPr>
        </p:nvSpPr>
        <p:spPr>
          <a:xfrm>
            <a:off x="457200" y="1552575"/>
            <a:ext cx="4011769" cy="46940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7">
            <a:extLst>
              <a:ext uri="{FF2B5EF4-FFF2-40B4-BE49-F238E27FC236}">
                <a16:creationId xmlns:a16="http://schemas.microsoft.com/office/drawing/2014/main" id="{75D3A394-A5AF-478E-AC3D-2714CFF806D2}"/>
              </a:ext>
            </a:extLst>
          </p:cNvPr>
          <p:cNvSpPr>
            <a:spLocks noGrp="1"/>
          </p:cNvSpPr>
          <p:nvPr>
            <p:ph sz="quarter" idx="14"/>
          </p:nvPr>
        </p:nvSpPr>
        <p:spPr>
          <a:xfrm>
            <a:off x="457200" y="2216772"/>
            <a:ext cx="4011769" cy="552186"/>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7">
            <a:extLst>
              <a:ext uri="{FF2B5EF4-FFF2-40B4-BE49-F238E27FC236}">
                <a16:creationId xmlns:a16="http://schemas.microsoft.com/office/drawing/2014/main" id="{5D721EFE-2C28-4C54-8BB9-3FCF3DECD16D}"/>
              </a:ext>
            </a:extLst>
          </p:cNvPr>
          <p:cNvSpPr>
            <a:spLocks noGrp="1"/>
          </p:cNvSpPr>
          <p:nvPr>
            <p:ph sz="quarter" idx="15"/>
          </p:nvPr>
        </p:nvSpPr>
        <p:spPr>
          <a:xfrm>
            <a:off x="457200" y="2953477"/>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7">
            <a:extLst>
              <a:ext uri="{FF2B5EF4-FFF2-40B4-BE49-F238E27FC236}">
                <a16:creationId xmlns:a16="http://schemas.microsoft.com/office/drawing/2014/main" id="{99D20A0E-9225-48FB-91AF-C7D8DE4D66F4}"/>
              </a:ext>
            </a:extLst>
          </p:cNvPr>
          <p:cNvSpPr>
            <a:spLocks noGrp="1"/>
          </p:cNvSpPr>
          <p:nvPr>
            <p:ph sz="quarter" idx="16"/>
          </p:nvPr>
        </p:nvSpPr>
        <p:spPr>
          <a:xfrm>
            <a:off x="457200" y="3640944"/>
            <a:ext cx="4011769" cy="52536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Shape 35"/>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36" name="Shape 36"/>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sp>
        <p:nvSpPr>
          <p:cNvPr id="3" name="Content Placeholder 2"/>
          <p:cNvSpPr>
            <a:spLocks noGrp="1"/>
          </p:cNvSpPr>
          <p:nvPr>
            <p:ph sz="quarter" idx="17"/>
          </p:nvPr>
        </p:nvSpPr>
        <p:spPr>
          <a:xfrm>
            <a:off x="457200" y="4352925"/>
            <a:ext cx="4011769"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US" sz="2400" b="0" i="0" u="none" strike="noStrike" cap="none" dirty="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4"/>
          <p:cNvSpPr>
            <a:spLocks noGrp="1"/>
          </p:cNvSpPr>
          <p:nvPr>
            <p:ph sz="quarter" idx="18"/>
          </p:nvPr>
        </p:nvSpPr>
        <p:spPr>
          <a:xfrm>
            <a:off x="457200" y="5010150"/>
            <a:ext cx="4011769"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7" name="Content Placeholder 6"/>
          <p:cNvSpPr>
            <a:spLocks noGrp="1"/>
          </p:cNvSpPr>
          <p:nvPr>
            <p:ph sz="quarter" idx="19"/>
          </p:nvPr>
        </p:nvSpPr>
        <p:spPr>
          <a:xfrm>
            <a:off x="457200" y="5692775"/>
            <a:ext cx="4011769"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0" name="Content Placeholder 9"/>
          <p:cNvSpPr>
            <a:spLocks noGrp="1"/>
          </p:cNvSpPr>
          <p:nvPr>
            <p:ph sz="quarter" idx="20"/>
          </p:nvPr>
        </p:nvSpPr>
        <p:spPr>
          <a:xfrm>
            <a:off x="4622801" y="1557338"/>
            <a:ext cx="4064000" cy="465137"/>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Content Placeholder 11"/>
          <p:cNvSpPr>
            <a:spLocks noGrp="1"/>
          </p:cNvSpPr>
          <p:nvPr>
            <p:ph sz="quarter" idx="21"/>
          </p:nvPr>
        </p:nvSpPr>
        <p:spPr>
          <a:xfrm>
            <a:off x="4622800" y="2216150"/>
            <a:ext cx="4064000" cy="5524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4" name="Content Placeholder 13"/>
          <p:cNvSpPr>
            <a:spLocks noGrp="1"/>
          </p:cNvSpPr>
          <p:nvPr>
            <p:ph sz="quarter" idx="22"/>
          </p:nvPr>
        </p:nvSpPr>
        <p:spPr>
          <a:xfrm>
            <a:off x="4622800" y="2952750"/>
            <a:ext cx="4064000" cy="525463"/>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9" name="Content Placeholder 18"/>
          <p:cNvSpPr>
            <a:spLocks noGrp="1"/>
          </p:cNvSpPr>
          <p:nvPr>
            <p:ph sz="quarter" idx="23"/>
          </p:nvPr>
        </p:nvSpPr>
        <p:spPr>
          <a:xfrm>
            <a:off x="4622800" y="3641725"/>
            <a:ext cx="4064000" cy="523875"/>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1" name="Content Placeholder 20"/>
          <p:cNvSpPr>
            <a:spLocks noGrp="1"/>
          </p:cNvSpPr>
          <p:nvPr>
            <p:ph sz="quarter" idx="24"/>
          </p:nvPr>
        </p:nvSpPr>
        <p:spPr>
          <a:xfrm>
            <a:off x="4622800" y="4352925"/>
            <a:ext cx="4064000" cy="4762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3" name="Content Placeholder 22"/>
          <p:cNvSpPr>
            <a:spLocks noGrp="1"/>
          </p:cNvSpPr>
          <p:nvPr>
            <p:ph sz="quarter" idx="25"/>
          </p:nvPr>
        </p:nvSpPr>
        <p:spPr>
          <a:xfrm>
            <a:off x="4713288" y="5010150"/>
            <a:ext cx="3973512" cy="514350"/>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25" name="Content Placeholder 24"/>
          <p:cNvSpPr>
            <a:spLocks noGrp="1"/>
          </p:cNvSpPr>
          <p:nvPr>
            <p:ph sz="quarter" idx="26"/>
          </p:nvPr>
        </p:nvSpPr>
        <p:spPr>
          <a:xfrm>
            <a:off x="4713288" y="5692775"/>
            <a:ext cx="3973512" cy="566738"/>
          </a:xfrm>
        </p:spPr>
        <p:txBody>
          <a:bodyPr/>
          <a:lstStyle>
            <a:lvl1pPr marR="0" indent="-2556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1pPr>
            <a:lvl2pPr marR="0" indent="-284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2pPr>
            <a:lvl3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3pPr>
            <a:lvl4pPr marR="0" indent="-230400" algn="l" rtl="0">
              <a:lnSpc>
                <a:spcPct val="100000"/>
              </a:lnSpc>
              <a:spcAft>
                <a:spcPts val="0"/>
              </a:spcAft>
              <a:buClr>
                <a:srgbClr val="007FA3"/>
              </a:buClr>
              <a:buSzPct val="100000"/>
              <a:defRPr lang="en-US" sz="2400" b="0" i="0" u="none" strike="noStrike" cap="none" dirty="0" smtClean="0">
                <a:solidFill>
                  <a:schemeClr val="dk1"/>
                </a:solidFill>
                <a:latin typeface="+mn-lt"/>
                <a:ea typeface="Arial"/>
                <a:cs typeface="Arial"/>
                <a:sym typeface="Arial"/>
              </a:defRPr>
            </a:lvl4pPr>
            <a:lvl5pPr marR="0" indent="-230400" algn="l" rtl="0">
              <a:lnSpc>
                <a:spcPct val="100000"/>
              </a:lnSpc>
              <a:spcAft>
                <a:spcPts val="0"/>
              </a:spcAft>
              <a:buClr>
                <a:srgbClr val="007FA3"/>
              </a:buClr>
              <a:buSzPct val="100000"/>
              <a:defRPr lang="en-IN" sz="2400" b="0" i="0" u="none" strike="noStrike" cap="none" dirty="0" smtClean="0">
                <a:solidFill>
                  <a:schemeClr val="dk1"/>
                </a:solidFill>
                <a:latin typeface="+mn-lt"/>
                <a:ea typeface="Arial"/>
                <a:cs typeface="Arial"/>
                <a:sym typeface="Aria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447121803"/>
      </p:ext>
    </p:extLst>
  </p:cSld>
  <p:clrMapOvr>
    <a:masterClrMapping/>
  </p:clrMapOvr>
  <p:extLst>
    <p:ext uri="{DCECCB84-F9BA-43D5-87BE-67443E8EF086}">
      <p15:sldGuideLst xmlns:p15="http://schemas.microsoft.com/office/powerpoint/2012/main">
        <p15:guide id="1" orient="horz" pos="981"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heme" Target="../theme/theme2.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Shape 11"/>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tx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pPr>
              <a:defRPr/>
            </a:pPr>
            <a:endParaRPr lang="en-US" dirty="0">
              <a:solidFill>
                <a:schemeClr val="tx1"/>
              </a:solidFill>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lvl1pPr>
              <a:defRPr>
                <a:solidFill>
                  <a:schemeClr val="tx1"/>
                </a:solidFill>
              </a:defRPr>
            </a:lvl1pPr>
          </a:lstStyle>
          <a:p>
            <a:pPr algn="r">
              <a:buSzPct val="25000"/>
              <a:defRPr/>
            </a:pPr>
            <a:fld id="{00000000-1234-1234-1234-123412341234}" type="slidenum">
              <a:rPr lang="en-US" sz="900" smtClean="0"/>
              <a:pPr algn="r">
                <a:buSzPct val="25000"/>
                <a:defRPr/>
              </a:pPr>
              <a:t>‹#›</a:t>
            </a:fld>
            <a:endParaRPr lang="en-US" sz="900" dirty="0"/>
          </a:p>
        </p:txBody>
      </p:sp>
    </p:spTree>
    <p:extLst>
      <p:ext uri="{BB962C8B-B14F-4D97-AF65-F5344CB8AC3E}">
        <p14:creationId xmlns:p14="http://schemas.microsoft.com/office/powerpoint/2010/main" val="3246644562"/>
      </p:ext>
    </p:extLst>
  </p:cSld>
  <p:clrMap bg1="lt1" tx1="dk1" bg2="dk2" tx2="lt2" accent1="accent1" accent2="accent2" accent3="accent3" accent4="accent4" accent5="accent5" accent6="accent6" hlink="hlink" folHlink="folHlink"/>
  <p:sldLayoutIdLst>
    <p:sldLayoutId id="214748367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6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Title Placeholder"/>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z="3600" dirty="0">
                <a:latin typeface="+mj-lt"/>
              </a:rPr>
              <a:t>Click to add title</a:t>
            </a:r>
            <a:endParaRPr dirty="0"/>
          </a:p>
        </p:txBody>
      </p:sp>
      <p:sp>
        <p:nvSpPr>
          <p:cNvPr id="11" name="Content Placeholder"/>
          <p:cNvSpPr txBox="1">
            <a:spLocks noGrp="1"/>
          </p:cNvSpPr>
          <p:nvPr>
            <p:ph type="body" idx="1"/>
          </p:nvPr>
        </p:nvSpPr>
        <p:spPr>
          <a:xfrm>
            <a:off x="457200" y="1600200"/>
            <a:ext cx="8229600" cy="4428411"/>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6" name="Copyright"/>
          <p:cNvSpPr txBox="1"/>
          <p:nvPr/>
        </p:nvSpPr>
        <p:spPr>
          <a:xfrm>
            <a:off x="1600200" y="6429344"/>
            <a:ext cx="7162799" cy="200054"/>
          </a:xfrm>
          <a:prstGeom prst="rect">
            <a:avLst/>
          </a:prstGeom>
          <a:noFill/>
          <a:ln>
            <a:noFill/>
          </a:ln>
        </p:spPr>
        <p:txBody>
          <a:bodyPr lIns="91425" tIns="45700" rIns="91425" bIns="45700" anchor="ctr"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Pearson Education, Inc. All Rights Reserved</a:t>
            </a: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8" name="Picture Placeholder 21" descr="Pearson Logo">
            <a:extLst>
              <a:ext uri="{FF2B5EF4-FFF2-40B4-BE49-F238E27FC236}">
                <a16:creationId xmlns:a16="http://schemas.microsoft.com/office/drawing/2014/main" id="{9482BDEB-84DF-4344-AD30-389884976DF6}"/>
              </a:ext>
            </a:extLst>
          </p:cNvPr>
          <p:cNvPicPr>
            <a:picLocks noChangeAspect="1"/>
          </p:cNvPicPr>
          <p:nvPr userDrawn="1"/>
        </p:nvPicPr>
        <p:blipFill>
          <a:blip r:embed="rId16"/>
          <a:srcRect t="22152" b="22152"/>
          <a:stretch>
            <a:fillRect/>
          </a:stretch>
        </p:blipFill>
        <p:spPr>
          <a:xfrm>
            <a:off x="315677" y="6420639"/>
            <a:ext cx="1176574" cy="296443"/>
          </a:xfrm>
          <a:prstGeom prst="rect">
            <a:avLst/>
          </a:prstGeom>
        </p:spPr>
      </p:pic>
    </p:spTree>
  </p:cSld>
  <p:clrMap bg1="lt1" tx1="dk1" bg2="dk2" tx2="lt2" accent1="accent1" accent2="accent2" accent3="accent3" accent4="accent4" accent5="accent5" accent6="accent6" hlink="hlink" folHlink="folHlink"/>
  <p:sldLayoutIdLst>
    <p:sldLayoutId id="2147483664" r:id="rId1"/>
    <p:sldLayoutId id="2147483649" r:id="rId2"/>
    <p:sldLayoutId id="2147483650" r:id="rId3"/>
    <p:sldLayoutId id="2147483676" r:id="rId4"/>
    <p:sldLayoutId id="2147483677" r:id="rId5"/>
    <p:sldLayoutId id="2147483678" r:id="rId6"/>
    <p:sldLayoutId id="2147483679" r:id="rId7"/>
    <p:sldLayoutId id="2147483680" r:id="rId8"/>
    <p:sldLayoutId id="2147483681" r:id="rId9"/>
    <p:sldLayoutId id="2147483671" r:id="rId10"/>
    <p:sldLayoutId id="2147483673" r:id="rId11"/>
    <p:sldLayoutId id="2147483670" r:id="rId12"/>
    <p:sldLayoutId id="2147483669" r:id="rId13"/>
    <p:sldLayoutId id="2147483655"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3600" b="0" i="0" u="none" strike="noStrike" cap="none">
          <a:solidFill>
            <a:srgbClr val="000000"/>
          </a:solidFill>
          <a:latin typeface="+mj-lt"/>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hyperlink" Target="https://liveexample.pearsoncmg.com/html/PolymorphismDemo.html"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hyperlink" Target="https://liveexample.pearsoncmg.com/html/DynamicBindingDemo.html"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8" Type="http://schemas.openxmlformats.org/officeDocument/2006/relationships/image" Target="../media/image20.wmf"/><Relationship Id="rId13" Type="http://schemas.openxmlformats.org/officeDocument/2006/relationships/oleObject" Target="../embeddings/oleObject6.bin"/><Relationship Id="rId18" Type="http://schemas.openxmlformats.org/officeDocument/2006/relationships/oleObject" Target="../embeddings/oleObject9.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22.wmf"/><Relationship Id="rId17" Type="http://schemas.openxmlformats.org/officeDocument/2006/relationships/image" Target="../media/image24.wmf"/><Relationship Id="rId2" Type="http://schemas.openxmlformats.org/officeDocument/2006/relationships/notesSlide" Target="../notesSlides/notesSlide17.xml"/><Relationship Id="rId16" Type="http://schemas.openxmlformats.org/officeDocument/2006/relationships/oleObject" Target="../embeddings/oleObject8.bin"/><Relationship Id="rId20" Type="http://schemas.openxmlformats.org/officeDocument/2006/relationships/image" Target="../media/image26.emf"/><Relationship Id="rId1" Type="http://schemas.openxmlformats.org/officeDocument/2006/relationships/slideLayout" Target="../slideLayouts/slideLayout9.xml"/><Relationship Id="rId6" Type="http://schemas.openxmlformats.org/officeDocument/2006/relationships/image" Target="../media/image19.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21.wmf"/><Relationship Id="rId19" Type="http://schemas.openxmlformats.org/officeDocument/2006/relationships/image" Target="../media/image25.wmf"/><Relationship Id="rId4" Type="http://schemas.openxmlformats.org/officeDocument/2006/relationships/image" Target="../media/image18.wmf"/><Relationship Id="rId9" Type="http://schemas.openxmlformats.org/officeDocument/2006/relationships/oleObject" Target="../embeddings/oleObject4.bin"/><Relationship Id="rId14" Type="http://schemas.openxmlformats.org/officeDocument/2006/relationships/image" Target="../media/image23.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hyperlink" Target="https://liveexample.pearsoncmg.com/html/TestCircleRectangle.html"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hyperlink" Target="https://liveexample.pearsoncmg.com/html/RectangleFromSimpleGeometricObject.html" TargetMode="External"/><Relationship Id="rId5" Type="http://schemas.openxmlformats.org/officeDocument/2006/relationships/hyperlink" Target="https://liveexample.pearsoncmg.com/html/CircleFromSimpleGeometricObject.html" TargetMode="External"/><Relationship Id="rId4" Type="http://schemas.openxmlformats.org/officeDocument/2006/relationships/hyperlink" Target="https://liveexample.pearsoncmg.com/html/SimpleGeometricObject.html"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liveexample.pearsoncmg.com/html/CastingDemo.html"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hyperlink" Target="https://liveexample.pearsoncmg.com/html/TestArrayList.html" TargetMode="External"/><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3" Type="http://schemas.openxmlformats.org/officeDocument/2006/relationships/hyperlink" Target="https://liveexample.pearsoncmg.com/html/DistinctNumbers.html" TargetMode="External"/><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liveexample.pearsoncmg.com/dsanimation/StackeBook.html" TargetMode="Externa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3" Type="http://schemas.openxmlformats.org/officeDocument/2006/relationships/hyperlink" Target="https://liveexample.pearsoncmg.com/html/MyStack.html" TargetMode="External"/><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30.emf"/></Relationships>
</file>

<file path=ppt/slides/_rels/slide5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32.wmf"/><Relationship Id="rId7" Type="http://schemas.openxmlformats.org/officeDocument/2006/relationships/oleObject" Target="../embeddings/oleObject14.bin"/><Relationship Id="rId12" Type="http://schemas.openxmlformats.org/officeDocument/2006/relationships/oleObject" Target="../embeddings/oleObject19.bin"/><Relationship Id="rId2" Type="http://schemas.openxmlformats.org/officeDocument/2006/relationships/oleObject" Target="../embeddings/oleObject10.bin"/><Relationship Id="rId1" Type="http://schemas.openxmlformats.org/officeDocument/2006/relationships/slideLayout" Target="../slideLayouts/slideLayout3.x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0" Type="http://schemas.openxmlformats.org/officeDocument/2006/relationships/oleObject" Target="../embeddings/oleObject17.bin"/><Relationship Id="rId4" Type="http://schemas.openxmlformats.org/officeDocument/2006/relationships/oleObject" Target="../embeddings/oleObject11.bin"/><Relationship Id="rId9" Type="http://schemas.openxmlformats.org/officeDocument/2006/relationships/oleObject" Target="../embeddings/oleObject16.bin"/></Relationships>
</file>

<file path=ppt/slides/_rels/slide5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5.svg"/></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5.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98728-A241-43F4-95FF-6C49FEEA0911}"/>
              </a:ext>
              <a:ext uri="{C183D7F6-B498-43B3-948B-1728B52AA6E4}">
                <adec:decorative xmlns:adec="http://schemas.microsoft.com/office/drawing/2017/decorative" val="1"/>
              </a:ext>
            </a:extLst>
          </p:cNvPr>
          <p:cNvSpPr>
            <a:spLocks noGrp="1"/>
          </p:cNvSpPr>
          <p:nvPr>
            <p:ph type="title"/>
          </p:nvPr>
        </p:nvSpPr>
        <p:spPr>
          <a:xfrm>
            <a:off x="457199" y="143692"/>
            <a:ext cx="8067965" cy="987333"/>
          </a:xfrm>
        </p:spPr>
        <p:txBody>
          <a:bodyPr anchor="ctr"/>
          <a:lstStyle/>
          <a:p>
            <a:r>
              <a:rPr lang="en-US" sz="3000" dirty="0"/>
              <a:t>Introduction to Java Programming and Data Structures</a:t>
            </a:r>
          </a:p>
        </p:txBody>
      </p:sp>
      <p:sp>
        <p:nvSpPr>
          <p:cNvPr id="3" name="Content Placeholder 2">
            <a:extLst>
              <a:ext uri="{FF2B5EF4-FFF2-40B4-BE49-F238E27FC236}">
                <a16:creationId xmlns:a16="http://schemas.microsoft.com/office/drawing/2014/main" id="{ABE18F80-D4FC-4D8F-B2BD-E7BEE7E012B5}"/>
              </a:ext>
              <a:ext uri="{C183D7F6-B498-43B3-948B-1728B52AA6E4}">
                <adec:decorative xmlns:adec="http://schemas.microsoft.com/office/drawing/2017/decorative" val="1"/>
              </a:ext>
            </a:extLst>
          </p:cNvPr>
          <p:cNvSpPr>
            <a:spLocks noGrp="1"/>
          </p:cNvSpPr>
          <p:nvPr>
            <p:ph type="body" idx="1"/>
          </p:nvPr>
        </p:nvSpPr>
        <p:spPr>
          <a:xfrm>
            <a:off x="457200" y="1212419"/>
            <a:ext cx="8229600" cy="413524"/>
          </a:xfrm>
        </p:spPr>
        <p:txBody>
          <a:bodyPr anchor="ctr"/>
          <a:lstStyle/>
          <a:p>
            <a:r>
              <a:rPr lang="en-US" dirty="0">
                <a:solidFill>
                  <a:schemeClr val="tx2"/>
                </a:solidFill>
              </a:rPr>
              <a:t>Twelfth Edition</a:t>
            </a:r>
          </a:p>
        </p:txBody>
      </p:sp>
      <p:sp>
        <p:nvSpPr>
          <p:cNvPr id="5" name="Content Placeholder 4">
            <a:extLst>
              <a:ext uri="{FF2B5EF4-FFF2-40B4-BE49-F238E27FC236}">
                <a16:creationId xmlns:a16="http://schemas.microsoft.com/office/drawing/2014/main" id="{2D222376-7AD7-4443-B67A-120BE12F4DDB}"/>
              </a:ext>
              <a:ext uri="{C183D7F6-B498-43B3-948B-1728B52AA6E4}">
                <adec:decorative xmlns:adec="http://schemas.microsoft.com/office/drawing/2017/decorative" val="1"/>
              </a:ext>
            </a:extLst>
          </p:cNvPr>
          <p:cNvSpPr>
            <a:spLocks noGrp="1"/>
          </p:cNvSpPr>
          <p:nvPr>
            <p:ph sz="quarter" idx="14"/>
          </p:nvPr>
        </p:nvSpPr>
        <p:spPr>
          <a:xfrm>
            <a:off x="5029200" y="1906104"/>
            <a:ext cx="3657600" cy="1186345"/>
          </a:xfrm>
        </p:spPr>
        <p:txBody>
          <a:bodyPr/>
          <a:lstStyle/>
          <a:p>
            <a:pPr marL="0" algn="ctr"/>
            <a:r>
              <a:rPr lang="en-US" b="1" dirty="0">
                <a:latin typeface="+mn-lt"/>
              </a:rPr>
              <a:t>Chapter 11</a:t>
            </a:r>
          </a:p>
        </p:txBody>
      </p:sp>
      <p:sp>
        <p:nvSpPr>
          <p:cNvPr id="6" name="Content Placeholder 5">
            <a:extLst>
              <a:ext uri="{FF2B5EF4-FFF2-40B4-BE49-F238E27FC236}">
                <a16:creationId xmlns:a16="http://schemas.microsoft.com/office/drawing/2014/main" id="{82FD4EC9-4778-4E2F-B136-2A176CA2BA69}"/>
              </a:ext>
              <a:ext uri="{C183D7F6-B498-43B3-948B-1728B52AA6E4}">
                <adec:decorative xmlns:adec="http://schemas.microsoft.com/office/drawing/2017/decorative" val="1"/>
              </a:ext>
            </a:extLst>
          </p:cNvPr>
          <p:cNvSpPr>
            <a:spLocks noGrp="1"/>
          </p:cNvSpPr>
          <p:nvPr>
            <p:ph sz="quarter" idx="15"/>
          </p:nvPr>
        </p:nvSpPr>
        <p:spPr>
          <a:xfrm>
            <a:off x="5029200" y="3252790"/>
            <a:ext cx="3657600" cy="1093180"/>
          </a:xfrm>
        </p:spPr>
        <p:txBody>
          <a:bodyPr/>
          <a:lstStyle/>
          <a:p>
            <a:r>
              <a:rPr lang="en-US" dirty="0"/>
              <a:t>Inheritance and Polymorphism</a:t>
            </a:r>
          </a:p>
        </p:txBody>
      </p:sp>
      <p:pic>
        <p:nvPicPr>
          <p:cNvPr id="7" name="Picture 6" descr="Front Cover: Introduction to Java Programming and Data Structures Twelfth Edition by Liang.">
            <a:extLst>
              <a:ext uri="{FF2B5EF4-FFF2-40B4-BE49-F238E27FC236}">
                <a16:creationId xmlns:a16="http://schemas.microsoft.com/office/drawing/2014/main" id="{5F16D7D7-ECE6-4B8A-A1F3-15ADBADE58C8}"/>
              </a:ext>
            </a:extLst>
          </p:cNvPr>
          <p:cNvPicPr>
            <a:picLocks noChangeAspect="1"/>
          </p:cNvPicPr>
          <p:nvPr/>
        </p:nvPicPr>
        <p:blipFill>
          <a:blip r:embed="rId3"/>
          <a:stretch>
            <a:fillRect/>
          </a:stretch>
        </p:blipFill>
        <p:spPr>
          <a:xfrm>
            <a:off x="591091" y="1697633"/>
            <a:ext cx="3776850" cy="4523213"/>
          </a:xfrm>
          <a:prstGeom prst="rect">
            <a:avLst/>
          </a:prstGeom>
          <a:ln w="9525">
            <a:solidFill>
              <a:schemeClr val="tx1"/>
            </a:solidFill>
          </a:ln>
        </p:spPr>
      </p:pic>
      <p:sp>
        <p:nvSpPr>
          <p:cNvPr id="8" name="Content Placeholder 7">
            <a:extLst>
              <a:ext uri="{FF2B5EF4-FFF2-40B4-BE49-F238E27FC236}">
                <a16:creationId xmlns:a16="http://schemas.microsoft.com/office/drawing/2014/main" id="{C8E88D28-1A9F-4FC4-946F-10B4629D1438}"/>
              </a:ext>
              <a:ext uri="{C183D7F6-B498-43B3-948B-1728B52AA6E4}">
                <adec:decorative xmlns:adec="http://schemas.microsoft.com/office/drawing/2017/decorative" val="1"/>
              </a:ext>
            </a:extLst>
          </p:cNvPr>
          <p:cNvSpPr>
            <a:spLocks noGrp="1"/>
          </p:cNvSpPr>
          <p:nvPr>
            <p:ph sz="quarter" idx="17"/>
          </p:nvPr>
        </p:nvSpPr>
        <p:spPr>
          <a:xfrm>
            <a:off x="2173000" y="6415232"/>
            <a:ext cx="6589712" cy="228600"/>
          </a:xfrm>
        </p:spPr>
        <p:txBody>
          <a:bodyPr/>
          <a:lstStyle/>
          <a:p>
            <a:pPr marL="0" indent="0"/>
            <a:r>
              <a:rPr lang="en-US" altLang="en-US" sz="1200" b="0" dirty="0">
                <a:latin typeface="Verdana"/>
                <a:ea typeface="Verdana" panose="020B0604030504040204" pitchFamily="34" charset="0"/>
                <a:cs typeface="Verdana" panose="020B0604030504040204" pitchFamily="34" charset="0"/>
              </a:rPr>
              <a:t>Copyright © </a:t>
            </a:r>
            <a:r>
              <a:rPr lang="en-IN" dirty="0"/>
              <a:t>2020 </a:t>
            </a:r>
            <a:r>
              <a:rPr lang="en-US" altLang="en-US" sz="1200" b="0" dirty="0">
                <a:latin typeface="Verdana"/>
                <a:ea typeface="Verdana" panose="020B0604030504040204" pitchFamily="34" charset="0"/>
                <a:cs typeface="Verdana" panose="020B0604030504040204" pitchFamily="34" charset="0"/>
              </a:rPr>
              <a:t>Pearson Education, Inc. All Rights Reserved</a:t>
            </a:r>
          </a:p>
        </p:txBody>
      </p:sp>
      <p:pic>
        <p:nvPicPr>
          <p:cNvPr id="22" name="Picture Placeholder 21" descr="Pearson Logo">
            <a:extLst>
              <a:ext uri="{FF2B5EF4-FFF2-40B4-BE49-F238E27FC236}">
                <a16:creationId xmlns:a16="http://schemas.microsoft.com/office/drawing/2014/main" id="{463657D3-0029-4FB6-A24C-CAB832988B4E}"/>
              </a:ext>
            </a:extLst>
          </p:cNvPr>
          <p:cNvPicPr>
            <a:picLocks noGrp="1" noChangeAspect="1"/>
          </p:cNvPicPr>
          <p:nvPr>
            <p:ph type="pic" sz="quarter" idx="16"/>
          </p:nvPr>
        </p:nvPicPr>
        <p:blipFill>
          <a:blip r:embed="rId4"/>
          <a:srcRect t="22152" b="22152"/>
          <a:stretch>
            <a:fillRect/>
          </a:stretch>
        </p:blipFill>
        <p:spPr>
          <a:xfrm>
            <a:off x="315677" y="6420639"/>
            <a:ext cx="1176574" cy="296443"/>
          </a:xfrm>
        </p:spPr>
      </p:pic>
    </p:spTree>
    <p:extLst>
      <p:ext uri="{BB962C8B-B14F-4D97-AF65-F5344CB8AC3E}">
        <p14:creationId xmlns:p14="http://schemas.microsoft.com/office/powerpoint/2010/main" val="3801335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42B6-0A50-429D-9357-BE95F47A0AA2}"/>
              </a:ext>
            </a:extLst>
          </p:cNvPr>
          <p:cNvSpPr>
            <a:spLocks noGrp="1"/>
          </p:cNvSpPr>
          <p:nvPr>
            <p:ph type="title"/>
          </p:nvPr>
        </p:nvSpPr>
        <p:spPr/>
        <p:txBody>
          <a:bodyPr/>
          <a:lstStyle/>
          <a:p>
            <a:r>
              <a:rPr lang="en-IN" dirty="0"/>
              <a:t>Constructor Chaining </a:t>
            </a:r>
            <a:r>
              <a:rPr lang="en-IN" sz="2000" b="0" dirty="0"/>
              <a:t>(2 of 2)</a:t>
            </a:r>
            <a:endParaRPr lang="en-IN" dirty="0"/>
          </a:p>
        </p:txBody>
      </p:sp>
      <p:sp>
        <p:nvSpPr>
          <p:cNvPr id="3" name="Content Placeholder 2">
            <a:extLst>
              <a:ext uri="{FF2B5EF4-FFF2-40B4-BE49-F238E27FC236}">
                <a16:creationId xmlns:a16="http://schemas.microsoft.com/office/drawing/2014/main" id="{39B751E5-8C6B-4641-80E3-18FBCB66079C}"/>
              </a:ext>
            </a:extLst>
          </p:cNvPr>
          <p:cNvSpPr>
            <a:spLocks noGrp="1"/>
          </p:cNvSpPr>
          <p:nvPr>
            <p:ph sz="quarter" idx="13"/>
          </p:nvPr>
        </p:nvSpPr>
        <p:spPr>
          <a:xfrm>
            <a:off x="457200" y="1554920"/>
            <a:ext cx="8229600" cy="4786886"/>
          </a:xfrm>
        </p:spPr>
        <p:txBody>
          <a:bodyPr/>
          <a:lstStyle/>
          <a:p>
            <a:pPr marL="354013" indent="0">
              <a:spcBef>
                <a:spcPts val="600"/>
              </a:spcBef>
              <a:buNone/>
            </a:pPr>
            <a:r>
              <a:rPr lang="en-IN" sz="1600" b="1" dirty="0">
                <a:latin typeface="Courier New" panose="02070309020205020404" pitchFamily="49" charset="0"/>
                <a:cs typeface="Courier New" panose="02070309020205020404" pitchFamily="49" charset="0"/>
              </a:rPr>
              <a:t>this("(2) Invoke Employee’s overloaded constructor");</a:t>
            </a:r>
          </a:p>
          <a:p>
            <a:pPr marL="354013" indent="0">
              <a:spcBef>
                <a:spcPts val="600"/>
              </a:spcBef>
              <a:buNone/>
            </a:pPr>
            <a:r>
              <a:rPr lang="en-IN" sz="1600" b="1" dirty="0" err="1">
                <a:latin typeface="Courier New" panose="02070309020205020404" pitchFamily="49" charset="0"/>
                <a:cs typeface="Courier New" panose="02070309020205020404" pitchFamily="49" charset="0"/>
              </a:rPr>
              <a:t>System.out.println</a:t>
            </a:r>
            <a:r>
              <a:rPr lang="en-IN" sz="1600" b="1" dirty="0">
                <a:latin typeface="Courier New" panose="02070309020205020404" pitchFamily="49" charset="0"/>
                <a:cs typeface="Courier New" panose="02070309020205020404" pitchFamily="49" charset="0"/>
              </a:rPr>
              <a:t>("(3) Employee's no-</a:t>
            </a:r>
            <a:r>
              <a:rPr lang="en-IN" sz="1600" b="1" dirty="0" err="1">
                <a:latin typeface="Courier New" panose="02070309020205020404" pitchFamily="49" charset="0"/>
                <a:cs typeface="Courier New" panose="02070309020205020404" pitchFamily="49" charset="0"/>
              </a:rPr>
              <a:t>arg</a:t>
            </a:r>
            <a:r>
              <a:rPr lang="en-IN" sz="16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IN" sz="1600" b="1" dirty="0">
                <a:latin typeface="Courier New" panose="02070309020205020404" pitchFamily="49" charset="0"/>
                <a:cs typeface="Courier New" panose="02070309020205020404" pitchFamily="49" charset="0"/>
              </a:rPr>
              <a:t>}</a:t>
            </a:r>
          </a:p>
          <a:p>
            <a:pPr marL="0" indent="176213">
              <a:spcBef>
                <a:spcPts val="600"/>
              </a:spcBef>
              <a:buNone/>
            </a:pPr>
            <a:r>
              <a:rPr lang="en-IN" sz="1600" b="1" dirty="0">
                <a:latin typeface="Courier New" panose="02070309020205020404" pitchFamily="49" charset="0"/>
                <a:cs typeface="Courier New" panose="02070309020205020404" pitchFamily="49" charset="0"/>
              </a:rPr>
              <a:t>public Employee(String s) {</a:t>
            </a:r>
          </a:p>
          <a:p>
            <a:pPr marL="0" indent="265113">
              <a:spcBef>
                <a:spcPts val="600"/>
              </a:spcBef>
              <a:buNone/>
            </a:pPr>
            <a:r>
              <a:rPr lang="en-IN" sz="1600" b="1" dirty="0" err="1">
                <a:latin typeface="Courier New" panose="02070309020205020404" pitchFamily="49" charset="0"/>
                <a:cs typeface="Courier New" panose="02070309020205020404" pitchFamily="49" charset="0"/>
              </a:rPr>
              <a:t>System.out.println</a:t>
            </a:r>
            <a:r>
              <a:rPr lang="en-IN" sz="1600" b="1" dirty="0">
                <a:latin typeface="Courier New" panose="02070309020205020404" pitchFamily="49" charset="0"/>
                <a:cs typeface="Courier New" panose="02070309020205020404" pitchFamily="49" charset="0"/>
              </a:rPr>
              <a:t>(s);</a:t>
            </a:r>
          </a:p>
          <a:p>
            <a:pPr marL="0" indent="176213">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class Person {</a:t>
            </a:r>
          </a:p>
          <a:p>
            <a:pPr marL="0" indent="176213">
              <a:spcBef>
                <a:spcPts val="600"/>
              </a:spcBef>
              <a:buNone/>
            </a:pPr>
            <a:r>
              <a:rPr lang="en-IN" sz="1600" b="1" dirty="0">
                <a:latin typeface="Courier New" panose="02070309020205020404" pitchFamily="49" charset="0"/>
                <a:cs typeface="Courier New" panose="02070309020205020404" pitchFamily="49" charset="0"/>
              </a:rPr>
              <a:t>public Person() {</a:t>
            </a:r>
          </a:p>
          <a:p>
            <a:pPr marL="354013" indent="0">
              <a:spcBef>
                <a:spcPts val="600"/>
              </a:spcBef>
              <a:buNone/>
            </a:pPr>
            <a:r>
              <a:rPr lang="en-IN" sz="1600" b="1" dirty="0" err="1">
                <a:latin typeface="Courier New" panose="02070309020205020404" pitchFamily="49" charset="0"/>
                <a:cs typeface="Courier New" panose="02070309020205020404" pitchFamily="49" charset="0"/>
              </a:rPr>
              <a:t>System.out.println</a:t>
            </a:r>
            <a:r>
              <a:rPr lang="en-IN" sz="1600" b="1" dirty="0">
                <a:latin typeface="Courier New" panose="02070309020205020404" pitchFamily="49" charset="0"/>
                <a:cs typeface="Courier New" panose="02070309020205020404" pitchFamily="49" charset="0"/>
              </a:rPr>
              <a:t>("(1) Person's no-</a:t>
            </a:r>
            <a:r>
              <a:rPr lang="en-IN" sz="1600" b="1" dirty="0" err="1">
                <a:latin typeface="Courier New" panose="02070309020205020404" pitchFamily="49" charset="0"/>
                <a:cs typeface="Courier New" panose="02070309020205020404" pitchFamily="49" charset="0"/>
              </a:rPr>
              <a:t>arg</a:t>
            </a:r>
            <a:r>
              <a:rPr lang="en-IN" sz="16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898303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baseline="0" dirty="0"/>
              <a:t>(1 of 9)</a:t>
            </a:r>
          </a:p>
        </p:txBody>
      </p:sp>
      <p:pic>
        <p:nvPicPr>
          <p:cNvPr id="9" name="Content Placeholder 8" descr="A computer code shows the coding for Trace Execution. For long description in Notes pane, press F6.">
            <a:extLst>
              <a:ext uri="{FF2B5EF4-FFF2-40B4-BE49-F238E27FC236}">
                <a16:creationId xmlns:a16="http://schemas.microsoft.com/office/drawing/2014/main" id="{4526A2BE-0F38-4E6A-B3E2-6832694985E3}"/>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270915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(2 of 9)</a:t>
            </a:r>
            <a:endParaRPr lang="en-IN" dirty="0"/>
          </a:p>
        </p:txBody>
      </p:sp>
      <p:pic>
        <p:nvPicPr>
          <p:cNvPr id="12" name="Content Placeholder 11" descr="A computer code shows the coding for Trace Execution. For long description in Notes pane, press F6.">
            <a:extLst>
              <a:ext uri="{FF2B5EF4-FFF2-40B4-BE49-F238E27FC236}">
                <a16:creationId xmlns:a16="http://schemas.microsoft.com/office/drawing/2014/main" id="{4C6F0CA1-0062-4FDA-A4BD-BC1E55F56C1C}"/>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832982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(3 of 9)</a:t>
            </a:r>
            <a:endParaRPr lang="en-IN" dirty="0"/>
          </a:p>
        </p:txBody>
      </p:sp>
      <p:pic>
        <p:nvPicPr>
          <p:cNvPr id="9" name="Content Placeholder 8" descr="A computer code shows the coding for Trace Execution. For long description in Notes pane, press F6.">
            <a:extLst>
              <a:ext uri="{FF2B5EF4-FFF2-40B4-BE49-F238E27FC236}">
                <a16:creationId xmlns:a16="http://schemas.microsoft.com/office/drawing/2014/main" id="{BBD14E6B-29E9-41AB-AD9A-94E0BFD6701F}"/>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199332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(4 of 9)</a:t>
            </a:r>
            <a:endParaRPr lang="en-IN" dirty="0"/>
          </a:p>
        </p:txBody>
      </p:sp>
      <p:pic>
        <p:nvPicPr>
          <p:cNvPr id="9" name="Content Placeholder 8" descr="A computer code shows the coding for Trace Execution. For long description in Notes pane, press F6.">
            <a:extLst>
              <a:ext uri="{FF2B5EF4-FFF2-40B4-BE49-F238E27FC236}">
                <a16:creationId xmlns:a16="http://schemas.microsoft.com/office/drawing/2014/main" id="{E36168C9-2F42-4862-95D2-3CDF5AB77F2A}"/>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25587711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(5 of 9)</a:t>
            </a:r>
            <a:endParaRPr lang="en-IN" dirty="0"/>
          </a:p>
        </p:txBody>
      </p:sp>
      <p:pic>
        <p:nvPicPr>
          <p:cNvPr id="12" name="Content Placeholder 11" descr="A computer code shows the coding for Trace Execution. For long description in Notes pane, press F6.">
            <a:extLst>
              <a:ext uri="{FF2B5EF4-FFF2-40B4-BE49-F238E27FC236}">
                <a16:creationId xmlns:a16="http://schemas.microsoft.com/office/drawing/2014/main" id="{85DBDB02-9BAD-4DE7-8171-2B7F6D5CBCA9}"/>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1824088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(6 of 9)</a:t>
            </a:r>
            <a:endParaRPr lang="en-IN" dirty="0"/>
          </a:p>
        </p:txBody>
      </p:sp>
      <p:pic>
        <p:nvPicPr>
          <p:cNvPr id="9" name="Content Placeholder 8" descr="A computer code shows the coding for Trace Execution. For long description in Notes pane, press F6.">
            <a:extLst>
              <a:ext uri="{FF2B5EF4-FFF2-40B4-BE49-F238E27FC236}">
                <a16:creationId xmlns:a16="http://schemas.microsoft.com/office/drawing/2014/main" id="{43DCCCC6-1CB3-49C5-98AD-BF56A0FB78F3}"/>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1306584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(7 of 9)</a:t>
            </a:r>
            <a:endParaRPr lang="en-IN" dirty="0"/>
          </a:p>
        </p:txBody>
      </p:sp>
      <p:pic>
        <p:nvPicPr>
          <p:cNvPr id="9" name="Content Placeholder 8" descr="A computer code shows the coding for Trace Execution. For long description in Notes pane, press F6.">
            <a:extLst>
              <a:ext uri="{FF2B5EF4-FFF2-40B4-BE49-F238E27FC236}">
                <a16:creationId xmlns:a16="http://schemas.microsoft.com/office/drawing/2014/main" id="{6E355990-DA9B-4617-B1F0-148536615B05}"/>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1710811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(8 of 9)</a:t>
            </a:r>
            <a:endParaRPr lang="en-IN" dirty="0"/>
          </a:p>
        </p:txBody>
      </p:sp>
      <p:pic>
        <p:nvPicPr>
          <p:cNvPr id="9" name="Content Placeholder 8" descr="The computer code shows the coding for Trace Execution. For long description in Notes pane, press F6.">
            <a:extLst>
              <a:ext uri="{FF2B5EF4-FFF2-40B4-BE49-F238E27FC236}">
                <a16:creationId xmlns:a16="http://schemas.microsoft.com/office/drawing/2014/main" id="{6154AB6C-DFFE-47C7-A61D-783F0D847B5F}"/>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181271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62E3-1335-4107-BC3F-9AB7E5B5ADB9}"/>
              </a:ext>
            </a:extLst>
          </p:cNvPr>
          <p:cNvSpPr>
            <a:spLocks noGrp="1"/>
          </p:cNvSpPr>
          <p:nvPr>
            <p:ph type="title"/>
          </p:nvPr>
        </p:nvSpPr>
        <p:spPr/>
        <p:txBody>
          <a:bodyPr/>
          <a:lstStyle/>
          <a:p>
            <a:r>
              <a:rPr lang="en-IN" dirty="0"/>
              <a:t>Trace Execution </a:t>
            </a:r>
            <a:r>
              <a:rPr lang="en-IN" sz="2000" b="0" dirty="0"/>
              <a:t>(9 of 9)</a:t>
            </a:r>
            <a:endParaRPr lang="en-IN" dirty="0"/>
          </a:p>
        </p:txBody>
      </p:sp>
      <p:pic>
        <p:nvPicPr>
          <p:cNvPr id="9" name="Content Placeholder 8" descr="The computer code shows the coding for Trace Execution.  For long description in Notes pane, press F6.">
            <a:extLst>
              <a:ext uri="{FF2B5EF4-FFF2-40B4-BE49-F238E27FC236}">
                <a16:creationId xmlns:a16="http://schemas.microsoft.com/office/drawing/2014/main" id="{B9E6DC26-63E0-4908-AFCE-B536314EC0EC}"/>
              </a:ext>
            </a:extLst>
          </p:cNvPr>
          <p:cNvPicPr>
            <a:picLocks noGrp="1" noChangeAspect="1"/>
          </p:cNvPicPr>
          <p:nvPr>
            <p:ph sz="quarter" idx="13"/>
          </p:nvPr>
        </p:nvPicPr>
        <p:blipFill>
          <a:blip r:embed="rId3"/>
          <a:stretch>
            <a:fillRect/>
          </a:stretch>
        </p:blipFill>
        <p:spPr>
          <a:xfrm>
            <a:off x="493200" y="1533600"/>
            <a:ext cx="7148842" cy="4690800"/>
          </a:xfrm>
          <a:prstGeom prst="rect">
            <a:avLst/>
          </a:prstGeom>
        </p:spPr>
      </p:pic>
    </p:spTree>
    <p:extLst>
      <p:ext uri="{BB962C8B-B14F-4D97-AF65-F5344CB8AC3E}">
        <p14:creationId xmlns:p14="http://schemas.microsoft.com/office/powerpoint/2010/main" val="300837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Motivations</a:t>
            </a:r>
          </a:p>
        </p:txBody>
      </p:sp>
      <p:sp>
        <p:nvSpPr>
          <p:cNvPr id="3" name="Content Placeholder 2"/>
          <p:cNvSpPr>
            <a:spLocks noGrp="1"/>
          </p:cNvSpPr>
          <p:nvPr>
            <p:ph sz="quarter" idx="13"/>
          </p:nvPr>
        </p:nvSpPr>
        <p:spPr>
          <a:xfrm>
            <a:off x="457200" y="1554920"/>
            <a:ext cx="8232775" cy="2390063"/>
          </a:xfrm>
        </p:spPr>
        <p:txBody>
          <a:bodyPr/>
          <a:lstStyle/>
          <a:p>
            <a:pPr marL="432" indent="0">
              <a:buNone/>
            </a:pPr>
            <a:r>
              <a:rPr lang="en-IN" dirty="0"/>
              <a:t>Suppose you will define classes to model circles, rectangles, and triangles. These classes have many common features. What is the best way to design these classes so to avoid redundancy? The answer is to use inheritance.</a:t>
            </a:r>
          </a:p>
        </p:txBody>
      </p:sp>
    </p:spTree>
    <p:extLst>
      <p:ext uri="{BB962C8B-B14F-4D97-AF65-F5344CB8AC3E}">
        <p14:creationId xmlns:p14="http://schemas.microsoft.com/office/powerpoint/2010/main" val="3452098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8651E-CC22-496C-92E4-5238AEDD75FC}"/>
              </a:ext>
            </a:extLst>
          </p:cNvPr>
          <p:cNvSpPr>
            <a:spLocks noGrp="1"/>
          </p:cNvSpPr>
          <p:nvPr>
            <p:ph type="title"/>
          </p:nvPr>
        </p:nvSpPr>
        <p:spPr/>
        <p:txBody>
          <a:bodyPr/>
          <a:lstStyle/>
          <a:p>
            <a:r>
              <a:rPr lang="en-IN" sz="3200" dirty="0"/>
              <a:t>Example on the Impact of a Superclass Without no-</a:t>
            </a:r>
            <a:r>
              <a:rPr lang="en-IN" sz="3200" dirty="0" err="1"/>
              <a:t>arg</a:t>
            </a:r>
            <a:r>
              <a:rPr lang="en-IN" sz="3200" dirty="0"/>
              <a:t> Constructor</a:t>
            </a:r>
          </a:p>
        </p:txBody>
      </p:sp>
      <p:sp>
        <p:nvSpPr>
          <p:cNvPr id="3" name="Content Placeholder 2">
            <a:extLst>
              <a:ext uri="{FF2B5EF4-FFF2-40B4-BE49-F238E27FC236}">
                <a16:creationId xmlns:a16="http://schemas.microsoft.com/office/drawing/2014/main" id="{DD22A8FC-7402-4B2F-9E0F-750DB6F2854D}"/>
              </a:ext>
            </a:extLst>
          </p:cNvPr>
          <p:cNvSpPr>
            <a:spLocks noGrp="1"/>
          </p:cNvSpPr>
          <p:nvPr>
            <p:ph sz="quarter" idx="13"/>
          </p:nvPr>
        </p:nvSpPr>
        <p:spPr>
          <a:xfrm>
            <a:off x="457200" y="1556327"/>
            <a:ext cx="8229600" cy="551442"/>
          </a:xfrm>
        </p:spPr>
        <p:txBody>
          <a:bodyPr/>
          <a:lstStyle/>
          <a:p>
            <a:pPr marL="432" indent="0">
              <a:buNone/>
            </a:pPr>
            <a:r>
              <a:rPr lang="en-US" altLang="en-US" dirty="0">
                <a:cs typeface="Times New Roman" panose="02020603050405020304" pitchFamily="18" charset="0"/>
              </a:rPr>
              <a:t>Find out the errors in the program:</a:t>
            </a:r>
            <a:endParaRPr lang="en-US" altLang="en-US" i="1" dirty="0">
              <a:cs typeface="Times New Roman" panose="02020603050405020304" pitchFamily="18" charset="0"/>
            </a:endParaRPr>
          </a:p>
        </p:txBody>
      </p:sp>
      <p:sp>
        <p:nvSpPr>
          <p:cNvPr id="4" name="Content Placeholder 3">
            <a:extLst>
              <a:ext uri="{FF2B5EF4-FFF2-40B4-BE49-F238E27FC236}">
                <a16:creationId xmlns:a16="http://schemas.microsoft.com/office/drawing/2014/main" id="{87722683-E506-473C-8DFC-B2993F567BE3}"/>
              </a:ext>
            </a:extLst>
          </p:cNvPr>
          <p:cNvSpPr>
            <a:spLocks noGrp="1"/>
          </p:cNvSpPr>
          <p:nvPr>
            <p:ph sz="quarter" idx="14"/>
          </p:nvPr>
        </p:nvSpPr>
        <p:spPr>
          <a:xfrm>
            <a:off x="457200" y="2180656"/>
            <a:ext cx="8229600" cy="3562684"/>
          </a:xfrm>
        </p:spPr>
        <p:txBody>
          <a:bodyPr/>
          <a:lstStyle/>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public class Apple extends Fruit {</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class Fruit {</a:t>
            </a:r>
          </a:p>
          <a:p>
            <a:pPr marL="0" indent="357188">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public Fruit(String name) {</a:t>
            </a:r>
          </a:p>
          <a:p>
            <a:pPr marL="542925" indent="0">
              <a:spcBef>
                <a:spcPts val="600"/>
              </a:spcBef>
              <a:buClrTx/>
              <a:buSzTx/>
              <a:buFontTx/>
              <a:buNone/>
            </a:pPr>
            <a:r>
              <a:rPr lang="en-US" altLang="en-US" sz="2000" b="1" dirty="0" err="1">
                <a:solidFill>
                  <a:schemeClr val="tx1"/>
                </a:solidFill>
                <a:latin typeface="Courier New" panose="02070309020205020404" pitchFamily="49" charset="0"/>
                <a:cs typeface="Times New Roman" panose="02020603050405020304" pitchFamily="18" charset="0"/>
              </a:rPr>
              <a:t>System.out.println</a:t>
            </a:r>
            <a:r>
              <a:rPr lang="en-US" altLang="en-US" sz="2000" b="1" dirty="0">
                <a:solidFill>
                  <a:schemeClr val="tx1"/>
                </a:solidFill>
                <a:latin typeface="Courier New" panose="02070309020205020404" pitchFamily="49" charset="0"/>
                <a:cs typeface="Times New Roman" panose="02020603050405020304" pitchFamily="18" charset="0"/>
              </a:rPr>
              <a:t>("Fruit's constructor is invoked");</a:t>
            </a:r>
          </a:p>
          <a:p>
            <a:pPr marL="0" indent="357188">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a:p>
            <a:pPr marL="0" indent="0">
              <a:spcBef>
                <a:spcPts val="600"/>
              </a:spcBef>
              <a:buClrTx/>
              <a:buSzTx/>
              <a:buFontTx/>
              <a:buNone/>
            </a:pPr>
            <a:r>
              <a:rPr lang="en-US" altLang="en-US" sz="2000" b="1" dirty="0">
                <a:solidFill>
                  <a:schemeClr val="tx1"/>
                </a:solidFill>
                <a:latin typeface="Courier New" panose="02070309020205020404" pitchFamily="49" charset="0"/>
                <a:cs typeface="Times New Roman" panose="02020603050405020304" pitchFamily="18" charset="0"/>
              </a:rPr>
              <a:t>}</a:t>
            </a:r>
          </a:p>
        </p:txBody>
      </p:sp>
    </p:spTree>
    <p:extLst>
      <p:ext uri="{BB962C8B-B14F-4D97-AF65-F5344CB8AC3E}">
        <p14:creationId xmlns:p14="http://schemas.microsoft.com/office/powerpoint/2010/main" val="3113796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85787-BC15-4D5E-AB30-DD567E9C95A0}"/>
              </a:ext>
            </a:extLst>
          </p:cNvPr>
          <p:cNvSpPr>
            <a:spLocks noGrp="1"/>
          </p:cNvSpPr>
          <p:nvPr>
            <p:ph type="title"/>
          </p:nvPr>
        </p:nvSpPr>
        <p:spPr/>
        <p:txBody>
          <a:bodyPr/>
          <a:lstStyle/>
          <a:p>
            <a:r>
              <a:rPr lang="en-IN" dirty="0"/>
              <a:t>Defining a Subclass</a:t>
            </a:r>
          </a:p>
        </p:txBody>
      </p:sp>
      <p:sp>
        <p:nvSpPr>
          <p:cNvPr id="3" name="Content Placeholder 2">
            <a:extLst>
              <a:ext uri="{FF2B5EF4-FFF2-40B4-BE49-F238E27FC236}">
                <a16:creationId xmlns:a16="http://schemas.microsoft.com/office/drawing/2014/main" id="{28A62173-4B25-4081-9E78-502D195B6A52}"/>
              </a:ext>
            </a:extLst>
          </p:cNvPr>
          <p:cNvSpPr>
            <a:spLocks noGrp="1"/>
          </p:cNvSpPr>
          <p:nvPr>
            <p:ph sz="quarter" idx="13"/>
          </p:nvPr>
        </p:nvSpPr>
        <p:spPr/>
        <p:txBody>
          <a:bodyPr/>
          <a:lstStyle/>
          <a:p>
            <a:pPr marL="432" indent="0">
              <a:buNone/>
            </a:pPr>
            <a:r>
              <a:rPr lang="en-IN" dirty="0"/>
              <a:t>A subclass inherits from a superclass. You can also:</a:t>
            </a:r>
          </a:p>
          <a:p>
            <a:r>
              <a:rPr lang="en-IN" dirty="0"/>
              <a:t>Add new properties</a:t>
            </a:r>
          </a:p>
          <a:p>
            <a:r>
              <a:rPr lang="en-IN" dirty="0"/>
              <a:t>Add new methods</a:t>
            </a:r>
          </a:p>
          <a:p>
            <a:r>
              <a:rPr lang="en-IN" dirty="0"/>
              <a:t>Override the methods of the superclass</a:t>
            </a:r>
          </a:p>
        </p:txBody>
      </p:sp>
    </p:spTree>
    <p:extLst>
      <p:ext uri="{BB962C8B-B14F-4D97-AF65-F5344CB8AC3E}">
        <p14:creationId xmlns:p14="http://schemas.microsoft.com/office/powerpoint/2010/main" val="3893618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F1A77-8252-4B50-B771-02EC56AD093F}"/>
              </a:ext>
            </a:extLst>
          </p:cNvPr>
          <p:cNvSpPr>
            <a:spLocks noGrp="1"/>
          </p:cNvSpPr>
          <p:nvPr>
            <p:ph type="title"/>
          </p:nvPr>
        </p:nvSpPr>
        <p:spPr/>
        <p:txBody>
          <a:bodyPr/>
          <a:lstStyle/>
          <a:p>
            <a:r>
              <a:rPr lang="en-IN" dirty="0"/>
              <a:t>Calling Superclass Methods</a:t>
            </a:r>
          </a:p>
        </p:txBody>
      </p:sp>
      <p:sp>
        <p:nvSpPr>
          <p:cNvPr id="3" name="Content Placeholder 2">
            <a:extLst>
              <a:ext uri="{FF2B5EF4-FFF2-40B4-BE49-F238E27FC236}">
                <a16:creationId xmlns:a16="http://schemas.microsoft.com/office/drawing/2014/main" id="{DE739D1F-9BE7-4ADD-8466-FC1B9258199C}"/>
              </a:ext>
            </a:extLst>
          </p:cNvPr>
          <p:cNvSpPr>
            <a:spLocks noGrp="1"/>
          </p:cNvSpPr>
          <p:nvPr>
            <p:ph sz="quarter" idx="13"/>
          </p:nvPr>
        </p:nvSpPr>
        <p:spPr>
          <a:xfrm>
            <a:off x="457200" y="1556327"/>
            <a:ext cx="8229600" cy="861409"/>
          </a:xfrm>
        </p:spPr>
        <p:txBody>
          <a:bodyPr/>
          <a:lstStyle/>
          <a:p>
            <a:pPr marL="432" indent="0">
              <a:buNone/>
            </a:pPr>
            <a:r>
              <a:rPr lang="en-US" altLang="en-US" dirty="0"/>
              <a:t>You could rewrite the </a:t>
            </a:r>
            <a:r>
              <a:rPr lang="en-US" altLang="en-US" u="sng" dirty="0" err="1"/>
              <a:t>printCircle</a:t>
            </a:r>
            <a:r>
              <a:rPr lang="en-US" altLang="en-US" u="sng" dirty="0"/>
              <a:t>()</a:t>
            </a:r>
            <a:r>
              <a:rPr lang="en-US" altLang="en-US" dirty="0"/>
              <a:t> method in the </a:t>
            </a:r>
            <a:r>
              <a:rPr lang="en-US" altLang="en-US" u="sng" dirty="0"/>
              <a:t>Circle</a:t>
            </a:r>
            <a:r>
              <a:rPr lang="en-US" altLang="en-US" dirty="0"/>
              <a:t> class as follows:</a:t>
            </a:r>
          </a:p>
        </p:txBody>
      </p:sp>
      <p:sp>
        <p:nvSpPr>
          <p:cNvPr id="4" name="Content Placeholder 3">
            <a:extLst>
              <a:ext uri="{FF2B5EF4-FFF2-40B4-BE49-F238E27FC236}">
                <a16:creationId xmlns:a16="http://schemas.microsoft.com/office/drawing/2014/main" id="{99DA0D52-B708-46BF-AE5B-73760BBFD92B}"/>
              </a:ext>
            </a:extLst>
          </p:cNvPr>
          <p:cNvSpPr>
            <a:spLocks noGrp="1"/>
          </p:cNvSpPr>
          <p:nvPr>
            <p:ph sz="quarter" idx="14"/>
          </p:nvPr>
        </p:nvSpPr>
        <p:spPr>
          <a:xfrm>
            <a:off x="457200" y="2595813"/>
            <a:ext cx="8229600" cy="2089203"/>
          </a:xfrm>
        </p:spPr>
        <p:txBody>
          <a:bodyPr/>
          <a:lstStyle/>
          <a:p>
            <a:pPr marL="432" indent="0">
              <a:spcBef>
                <a:spcPts val="600"/>
              </a:spcBef>
              <a:buNone/>
            </a:pPr>
            <a:r>
              <a:rPr lang="en-IN" dirty="0"/>
              <a:t>public void </a:t>
            </a:r>
            <a:r>
              <a:rPr lang="en-IN" dirty="0" err="1"/>
              <a:t>printCircle</a:t>
            </a:r>
            <a:r>
              <a:rPr lang="en-IN" dirty="0"/>
              <a:t>() {</a:t>
            </a:r>
          </a:p>
          <a:p>
            <a:pPr marL="0" indent="185738">
              <a:spcBef>
                <a:spcPts val="600"/>
              </a:spcBef>
              <a:buNone/>
            </a:pPr>
            <a:r>
              <a:rPr lang="en-IN" dirty="0" err="1"/>
              <a:t>System.out.println</a:t>
            </a:r>
            <a:r>
              <a:rPr lang="en-IN" dirty="0"/>
              <a:t>("The circle is created " +</a:t>
            </a:r>
          </a:p>
          <a:p>
            <a:pPr marL="0" indent="449263">
              <a:spcBef>
                <a:spcPts val="600"/>
              </a:spcBef>
              <a:buNone/>
            </a:pPr>
            <a:r>
              <a:rPr lang="en-IN" dirty="0" err="1"/>
              <a:t>super.getDateCreated</a:t>
            </a:r>
            <a:r>
              <a:rPr lang="en-IN" dirty="0"/>
              <a:t>() + " and the radius is " + radius);</a:t>
            </a:r>
          </a:p>
          <a:p>
            <a:pPr marL="432" indent="0">
              <a:spcBef>
                <a:spcPts val="600"/>
              </a:spcBef>
              <a:buNone/>
            </a:pPr>
            <a:r>
              <a:rPr lang="en-IN" dirty="0"/>
              <a:t>}</a:t>
            </a:r>
          </a:p>
        </p:txBody>
      </p:sp>
    </p:spTree>
    <p:extLst>
      <p:ext uri="{BB962C8B-B14F-4D97-AF65-F5344CB8AC3E}">
        <p14:creationId xmlns:p14="http://schemas.microsoft.com/office/powerpoint/2010/main" val="16224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ECADC-82D6-4078-9B25-92F86BEC831C}"/>
              </a:ext>
            </a:extLst>
          </p:cNvPr>
          <p:cNvSpPr>
            <a:spLocks noGrp="1"/>
          </p:cNvSpPr>
          <p:nvPr>
            <p:ph type="title"/>
          </p:nvPr>
        </p:nvSpPr>
        <p:spPr/>
        <p:txBody>
          <a:bodyPr/>
          <a:lstStyle/>
          <a:p>
            <a:r>
              <a:rPr lang="en-IN" sz="3200" dirty="0"/>
              <a:t>Overriding Methods in the Superclass</a:t>
            </a:r>
          </a:p>
        </p:txBody>
      </p:sp>
      <p:sp>
        <p:nvSpPr>
          <p:cNvPr id="3" name="Content Placeholder 2">
            <a:extLst>
              <a:ext uri="{FF2B5EF4-FFF2-40B4-BE49-F238E27FC236}">
                <a16:creationId xmlns:a16="http://schemas.microsoft.com/office/drawing/2014/main" id="{09FF0532-B9E3-4909-93E7-3CE22C7BC384}"/>
              </a:ext>
            </a:extLst>
          </p:cNvPr>
          <p:cNvSpPr>
            <a:spLocks noGrp="1"/>
          </p:cNvSpPr>
          <p:nvPr>
            <p:ph sz="quarter" idx="13"/>
          </p:nvPr>
        </p:nvSpPr>
        <p:spPr>
          <a:xfrm>
            <a:off x="457200" y="1556327"/>
            <a:ext cx="8229600" cy="1078385"/>
          </a:xfrm>
        </p:spPr>
        <p:txBody>
          <a:bodyPr/>
          <a:lstStyle/>
          <a:p>
            <a:pPr marL="432" indent="0">
              <a:buNone/>
            </a:pPr>
            <a:r>
              <a:rPr lang="en-US" altLang="en-US" sz="2000" dirty="0"/>
              <a:t>A subclass inherits methods from a superclass. Sometimes it is necessary for the subclass to modify the implementation of a method defined in the superclass. This is referred to as </a:t>
            </a:r>
            <a:r>
              <a:rPr lang="en-US" altLang="en-US" sz="2000" b="1" dirty="0"/>
              <a:t>method overriding</a:t>
            </a:r>
            <a:r>
              <a:rPr lang="en-US" altLang="en-US" sz="2000" dirty="0"/>
              <a:t>.</a:t>
            </a:r>
          </a:p>
        </p:txBody>
      </p:sp>
      <p:sp>
        <p:nvSpPr>
          <p:cNvPr id="4" name="Content Placeholder 3">
            <a:extLst>
              <a:ext uri="{FF2B5EF4-FFF2-40B4-BE49-F238E27FC236}">
                <a16:creationId xmlns:a16="http://schemas.microsoft.com/office/drawing/2014/main" id="{24049F5C-7F01-482D-8D5C-81653411E0D1}"/>
              </a:ext>
            </a:extLst>
          </p:cNvPr>
          <p:cNvSpPr>
            <a:spLocks noGrp="1"/>
          </p:cNvSpPr>
          <p:nvPr>
            <p:ph sz="quarter" idx="14"/>
          </p:nvPr>
        </p:nvSpPr>
        <p:spPr>
          <a:xfrm>
            <a:off x="457200" y="2710393"/>
            <a:ext cx="8469824" cy="3194461"/>
          </a:xfrm>
        </p:spPr>
        <p:txBody>
          <a:bodyPr/>
          <a:lstStyle/>
          <a:p>
            <a:pPr marL="0" indent="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public class Circle extends </a:t>
            </a:r>
            <a:r>
              <a:rPr lang="en-US" altLang="en-US" sz="1800" b="1" dirty="0" err="1">
                <a:solidFill>
                  <a:schemeClr val="tx1"/>
                </a:solidFill>
                <a:latin typeface="Courier New" panose="02070309020205020404" pitchFamily="49" charset="0"/>
                <a:cs typeface="Courier New" panose="02070309020205020404" pitchFamily="49" charset="0"/>
              </a:rPr>
              <a:t>GeometricObject</a:t>
            </a:r>
            <a:r>
              <a:rPr lang="en-US" altLang="en-US" sz="1800" b="1" dirty="0">
                <a:solidFill>
                  <a:schemeClr val="tx1"/>
                </a:solidFill>
                <a:latin typeface="Courier New" panose="02070309020205020404" pitchFamily="49" charset="0"/>
                <a:cs typeface="Courier New" panose="02070309020205020404" pitchFamily="49" charset="0"/>
              </a:rPr>
              <a:t> {</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Other methods are omitted</a:t>
            </a:r>
          </a:p>
          <a:p>
            <a:pPr marL="0" indent="0">
              <a:spcBef>
                <a:spcPts val="600"/>
              </a:spcBef>
              <a:buClrTx/>
              <a:buSzTx/>
              <a:buFontTx/>
              <a:buNone/>
            </a:pPr>
            <a:endParaRPr lang="en-US" altLang="en-US" sz="1800" b="1" dirty="0">
              <a:solidFill>
                <a:schemeClr val="tx1"/>
              </a:solidFill>
              <a:latin typeface="Courier New" panose="02070309020205020404" pitchFamily="49" charset="0"/>
              <a:cs typeface="Courier New" panose="02070309020205020404" pitchFamily="49" charset="0"/>
            </a:endParaRPr>
          </a:p>
          <a:p>
            <a:pPr marL="542925" indent="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 Override the </a:t>
            </a:r>
            <a:r>
              <a:rPr lang="en-US" altLang="en-US" sz="1800" b="1" dirty="0" err="1">
                <a:solidFill>
                  <a:schemeClr val="tx1"/>
                </a:solidFill>
                <a:latin typeface="Courier New" panose="02070309020205020404" pitchFamily="49" charset="0"/>
                <a:cs typeface="Courier New" panose="02070309020205020404" pitchFamily="49" charset="0"/>
              </a:rPr>
              <a:t>toString</a:t>
            </a:r>
            <a:r>
              <a:rPr lang="en-US" altLang="en-US" sz="1800" b="1" dirty="0">
                <a:solidFill>
                  <a:schemeClr val="tx1"/>
                </a:solidFill>
                <a:latin typeface="Courier New" panose="02070309020205020404" pitchFamily="49" charset="0"/>
                <a:cs typeface="Courier New" panose="02070309020205020404" pitchFamily="49" charset="0"/>
              </a:rPr>
              <a:t> method defined in </a:t>
            </a:r>
            <a:r>
              <a:rPr lang="en-US" altLang="en-US" sz="1800" b="1" dirty="0" err="1">
                <a:solidFill>
                  <a:schemeClr val="tx1"/>
                </a:solidFill>
                <a:latin typeface="Courier New" panose="02070309020205020404" pitchFamily="49" charset="0"/>
                <a:cs typeface="Courier New" panose="02070309020205020404" pitchFamily="49" charset="0"/>
              </a:rPr>
              <a:t>GeometricObject</a:t>
            </a:r>
            <a:r>
              <a:rPr lang="en-US" altLang="en-US" sz="1800" b="1" dirty="0">
                <a:solidFill>
                  <a:schemeClr val="tx1"/>
                </a:solidFill>
                <a:latin typeface="Courier New" panose="02070309020205020404" pitchFamily="49" charset="0"/>
                <a:cs typeface="Courier New" panose="02070309020205020404" pitchFamily="49" charset="0"/>
              </a:rPr>
              <a:t> */</a:t>
            </a:r>
          </a:p>
          <a:p>
            <a:pPr marL="0" indent="5429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public String </a:t>
            </a:r>
            <a:r>
              <a:rPr lang="en-US" altLang="en-US" sz="1800" b="1" dirty="0" err="1">
                <a:solidFill>
                  <a:schemeClr val="tx1"/>
                </a:solidFill>
                <a:latin typeface="Courier New" panose="02070309020205020404" pitchFamily="49" charset="0"/>
                <a:cs typeface="Courier New" panose="02070309020205020404" pitchFamily="49" charset="0"/>
              </a:rPr>
              <a:t>toString</a:t>
            </a:r>
            <a:r>
              <a:rPr lang="en-US" altLang="en-US" sz="1800" b="1" dirty="0">
                <a:solidFill>
                  <a:schemeClr val="tx1"/>
                </a:solidFill>
                <a:latin typeface="Courier New" panose="02070309020205020404" pitchFamily="49" charset="0"/>
                <a:cs typeface="Courier New" panose="02070309020205020404" pitchFamily="49" charset="0"/>
              </a:rPr>
              <a:t>() {</a:t>
            </a:r>
          </a:p>
          <a:p>
            <a:pPr marL="0" indent="80645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return </a:t>
            </a:r>
            <a:r>
              <a:rPr lang="en-US" altLang="en-US" sz="1800" b="1" dirty="0" err="1">
                <a:solidFill>
                  <a:schemeClr val="tx1"/>
                </a:solidFill>
                <a:latin typeface="Courier New" panose="02070309020205020404" pitchFamily="49" charset="0"/>
                <a:cs typeface="Courier New" panose="02070309020205020404" pitchFamily="49" charset="0"/>
              </a:rPr>
              <a:t>super.toString</a:t>
            </a:r>
            <a:r>
              <a:rPr lang="en-US" altLang="en-US" sz="1800" b="1" dirty="0">
                <a:solidFill>
                  <a:schemeClr val="tx1"/>
                </a:solidFill>
                <a:latin typeface="Courier New" panose="02070309020205020404" pitchFamily="49" charset="0"/>
                <a:cs typeface="Courier New" panose="02070309020205020404" pitchFamily="49" charset="0"/>
              </a:rPr>
              <a:t>() + "\</a:t>
            </a:r>
            <a:r>
              <a:rPr lang="en-US" altLang="en-US" sz="1800" b="1" dirty="0" err="1">
                <a:solidFill>
                  <a:schemeClr val="tx1"/>
                </a:solidFill>
                <a:latin typeface="Courier New" panose="02070309020205020404" pitchFamily="49" charset="0"/>
                <a:cs typeface="Courier New" panose="02070309020205020404" pitchFamily="49" charset="0"/>
              </a:rPr>
              <a:t>nradius</a:t>
            </a:r>
            <a:r>
              <a:rPr lang="en-US" altLang="en-US" sz="1800" b="1" dirty="0">
                <a:solidFill>
                  <a:schemeClr val="tx1"/>
                </a:solidFill>
                <a:latin typeface="Courier New" panose="02070309020205020404" pitchFamily="49" charset="0"/>
                <a:cs typeface="Courier New" panose="02070309020205020404" pitchFamily="49" charset="0"/>
              </a:rPr>
              <a:t> is " + radius;</a:t>
            </a:r>
          </a:p>
          <a:p>
            <a:pPr marL="0" indent="263525">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a:t>
            </a:r>
          </a:p>
          <a:p>
            <a:pPr marL="0" indent="0">
              <a:spcBef>
                <a:spcPts val="600"/>
              </a:spcBef>
              <a:buClrTx/>
              <a:buSzTx/>
              <a:buFontTx/>
              <a:buNone/>
            </a:pPr>
            <a:r>
              <a:rPr lang="en-US" altLang="en-US" sz="1800" b="1" dirty="0">
                <a:solidFill>
                  <a:schemeClr val="tx1"/>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882637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9427-7EC3-4318-9C0D-52C06E40723D}"/>
              </a:ext>
            </a:extLst>
          </p:cNvPr>
          <p:cNvSpPr>
            <a:spLocks noGrp="1"/>
          </p:cNvSpPr>
          <p:nvPr>
            <p:ph type="title"/>
          </p:nvPr>
        </p:nvSpPr>
        <p:spPr/>
        <p:txBody>
          <a:bodyPr/>
          <a:lstStyle/>
          <a:p>
            <a:r>
              <a:rPr lang="en-IN" dirty="0"/>
              <a:t>Note </a:t>
            </a:r>
            <a:r>
              <a:rPr lang="en-IN" sz="2000" b="0" baseline="0" dirty="0"/>
              <a:t>(1 of 4)</a:t>
            </a:r>
          </a:p>
        </p:txBody>
      </p:sp>
      <p:sp>
        <p:nvSpPr>
          <p:cNvPr id="3" name="Content Placeholder 2">
            <a:extLst>
              <a:ext uri="{FF2B5EF4-FFF2-40B4-BE49-F238E27FC236}">
                <a16:creationId xmlns:a16="http://schemas.microsoft.com/office/drawing/2014/main" id="{787BE8C6-34B6-4F94-A8F8-A46DBCE19058}"/>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An instance method can be overridden only if it is accessible. Thus a private method cannot be overridden, because it is not accessible outside its own class. If a method defined in a subclass is private in its superclass, the two methods are completely unrelated.</a:t>
            </a:r>
          </a:p>
        </p:txBody>
      </p:sp>
    </p:spTree>
    <p:extLst>
      <p:ext uri="{BB962C8B-B14F-4D97-AF65-F5344CB8AC3E}">
        <p14:creationId xmlns:p14="http://schemas.microsoft.com/office/powerpoint/2010/main" val="2681522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9427-7EC3-4318-9C0D-52C06E40723D}"/>
              </a:ext>
            </a:extLst>
          </p:cNvPr>
          <p:cNvSpPr>
            <a:spLocks noGrp="1"/>
          </p:cNvSpPr>
          <p:nvPr>
            <p:ph type="title"/>
          </p:nvPr>
        </p:nvSpPr>
        <p:spPr/>
        <p:txBody>
          <a:bodyPr/>
          <a:lstStyle/>
          <a:p>
            <a:r>
              <a:rPr lang="en-IN" dirty="0"/>
              <a:t>Note </a:t>
            </a:r>
            <a:r>
              <a:rPr lang="en-IN" sz="2000" b="0" dirty="0"/>
              <a:t>(2 of 4)</a:t>
            </a:r>
            <a:endParaRPr lang="en-IN" sz="2000" dirty="0"/>
          </a:p>
        </p:txBody>
      </p:sp>
      <p:sp>
        <p:nvSpPr>
          <p:cNvPr id="3" name="Content Placeholder 2">
            <a:extLst>
              <a:ext uri="{FF2B5EF4-FFF2-40B4-BE49-F238E27FC236}">
                <a16:creationId xmlns:a16="http://schemas.microsoft.com/office/drawing/2014/main" id="{787BE8C6-34B6-4F94-A8F8-A46DBCE19058}"/>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Like an instance method, a static method can be inherited. However, a static method cannot be overridden. If a static method defined in the superclass is redefined in a subclass, the method defined in the superclass is hidden.</a:t>
            </a:r>
          </a:p>
        </p:txBody>
      </p:sp>
    </p:spTree>
    <p:extLst>
      <p:ext uri="{BB962C8B-B14F-4D97-AF65-F5344CB8AC3E}">
        <p14:creationId xmlns:p14="http://schemas.microsoft.com/office/powerpoint/2010/main" val="27692741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0C879-AE9A-4EDB-8152-21CD1BDE9429}"/>
              </a:ext>
            </a:extLst>
          </p:cNvPr>
          <p:cNvSpPr>
            <a:spLocks noGrp="1"/>
          </p:cNvSpPr>
          <p:nvPr>
            <p:ph type="title"/>
          </p:nvPr>
        </p:nvSpPr>
        <p:spPr/>
        <p:txBody>
          <a:bodyPr/>
          <a:lstStyle/>
          <a:p>
            <a:r>
              <a:rPr lang="en-IN" dirty="0"/>
              <a:t>Overriding v</a:t>
            </a:r>
            <a:r>
              <a:rPr lang="en-IN" sz="100" dirty="0"/>
              <a:t>ersu</a:t>
            </a:r>
            <a:r>
              <a:rPr lang="en-IN" dirty="0"/>
              <a:t>s Overloading</a:t>
            </a:r>
          </a:p>
        </p:txBody>
      </p:sp>
      <p:pic>
        <p:nvPicPr>
          <p:cNvPr id="9" name="Content Placeholder 8" descr="A left side computer code shows the Overriding vs. Overloading. For long description in Notes pane, press F6.">
            <a:extLst>
              <a:ext uri="{FF2B5EF4-FFF2-40B4-BE49-F238E27FC236}">
                <a16:creationId xmlns:a16="http://schemas.microsoft.com/office/drawing/2014/main" id="{E7F71F6D-A126-49C3-A50D-B698D6924AC1}"/>
              </a:ext>
            </a:extLst>
          </p:cNvPr>
          <p:cNvPicPr>
            <a:picLocks noGrp="1" noChangeAspect="1"/>
          </p:cNvPicPr>
          <p:nvPr>
            <p:ph sz="quarter" idx="13"/>
          </p:nvPr>
        </p:nvPicPr>
        <p:blipFill>
          <a:blip r:embed="rId3"/>
          <a:stretch>
            <a:fillRect/>
          </a:stretch>
        </p:blipFill>
        <p:spPr>
          <a:xfrm>
            <a:off x="599551" y="1554410"/>
            <a:ext cx="7944899" cy="4259415"/>
          </a:xfrm>
          <a:prstGeom prst="rect">
            <a:avLst/>
          </a:prstGeom>
        </p:spPr>
      </p:pic>
    </p:spTree>
    <p:extLst>
      <p:ext uri="{BB962C8B-B14F-4D97-AF65-F5344CB8AC3E}">
        <p14:creationId xmlns:p14="http://schemas.microsoft.com/office/powerpoint/2010/main" val="691584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138FA-360D-4731-BA10-DF63CC5E66DC}"/>
              </a:ext>
            </a:extLst>
          </p:cNvPr>
          <p:cNvSpPr>
            <a:spLocks noGrp="1"/>
          </p:cNvSpPr>
          <p:nvPr>
            <p:ph type="title"/>
          </p:nvPr>
        </p:nvSpPr>
        <p:spPr/>
        <p:txBody>
          <a:bodyPr/>
          <a:lstStyle/>
          <a:p>
            <a:r>
              <a:rPr lang="en-US" altLang="en-US" dirty="0"/>
              <a:t>The </a:t>
            </a:r>
            <a:r>
              <a:rPr lang="en-US" altLang="en-US" u="sng" dirty="0"/>
              <a:t>Object</a:t>
            </a:r>
            <a:r>
              <a:rPr lang="en-US" altLang="en-US" dirty="0"/>
              <a:t> Class and Its Methods</a:t>
            </a:r>
            <a:endParaRPr lang="en-IN" dirty="0"/>
          </a:p>
        </p:txBody>
      </p:sp>
      <p:sp>
        <p:nvSpPr>
          <p:cNvPr id="4" name="Content Placeholder 3">
            <a:extLst>
              <a:ext uri="{FF2B5EF4-FFF2-40B4-BE49-F238E27FC236}">
                <a16:creationId xmlns:a16="http://schemas.microsoft.com/office/drawing/2014/main" id="{EAD83A54-C133-43A0-904A-A012E353F352}"/>
              </a:ext>
            </a:extLst>
          </p:cNvPr>
          <p:cNvSpPr>
            <a:spLocks noGrp="1"/>
          </p:cNvSpPr>
          <p:nvPr>
            <p:ph sz="quarter" idx="15"/>
          </p:nvPr>
        </p:nvSpPr>
        <p:spPr>
          <a:xfrm>
            <a:off x="457200" y="1558412"/>
            <a:ext cx="8229600" cy="1417263"/>
          </a:xfrm>
        </p:spPr>
        <p:txBody>
          <a:bodyPr/>
          <a:lstStyle/>
          <a:p>
            <a:pPr marL="432" indent="0">
              <a:buNone/>
            </a:pPr>
            <a:r>
              <a:rPr lang="en-US" altLang="en-US" dirty="0">
                <a:cs typeface="Times New Roman" panose="02020603050405020304" pitchFamily="18" charset="0"/>
              </a:rPr>
              <a:t>Every class in Java is descended from the </a:t>
            </a:r>
            <a:r>
              <a:rPr lang="en-US" altLang="en-US" dirty="0" err="1">
                <a:cs typeface="Times New Roman" panose="02020603050405020304" pitchFamily="18" charset="0"/>
              </a:rPr>
              <a:t>java.lang.Object</a:t>
            </a:r>
            <a:r>
              <a:rPr lang="en-US" altLang="en-US" dirty="0">
                <a:cs typeface="Times New Roman" panose="02020603050405020304" pitchFamily="18" charset="0"/>
              </a:rPr>
              <a:t> class. If no inheritance is specified when a class is defined, the superclass of the class is Object.</a:t>
            </a:r>
            <a:endParaRPr lang="en-US" altLang="en-US" dirty="0"/>
          </a:p>
        </p:txBody>
      </p:sp>
      <p:pic>
        <p:nvPicPr>
          <p:cNvPr id="9" name="Content Placeholder 8" descr="A left side computer code shows the The Object Class. For long description in Notes pane, press F6.">
            <a:extLst>
              <a:ext uri="{FF2B5EF4-FFF2-40B4-BE49-F238E27FC236}">
                <a16:creationId xmlns:a16="http://schemas.microsoft.com/office/drawing/2014/main" id="{08B07701-8BF8-45B9-B420-363CB6AEE2B2}"/>
              </a:ext>
            </a:extLst>
          </p:cNvPr>
          <p:cNvPicPr>
            <a:picLocks noGrp="1" noChangeAspect="1"/>
          </p:cNvPicPr>
          <p:nvPr>
            <p:ph sz="quarter" idx="13"/>
          </p:nvPr>
        </p:nvPicPr>
        <p:blipFill>
          <a:blip r:embed="rId3"/>
          <a:stretch>
            <a:fillRect/>
          </a:stretch>
        </p:blipFill>
        <p:spPr>
          <a:xfrm>
            <a:off x="519705" y="3500564"/>
            <a:ext cx="8104591" cy="945561"/>
          </a:xfrm>
          <a:prstGeom prst="rect">
            <a:avLst/>
          </a:prstGeom>
        </p:spPr>
      </p:pic>
    </p:spTree>
    <p:extLst>
      <p:ext uri="{BB962C8B-B14F-4D97-AF65-F5344CB8AC3E}">
        <p14:creationId xmlns:p14="http://schemas.microsoft.com/office/powerpoint/2010/main" val="772371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2258B-47A2-4609-9D39-D945389CD9EC}"/>
              </a:ext>
            </a:extLst>
          </p:cNvPr>
          <p:cNvSpPr>
            <a:spLocks noGrp="1"/>
          </p:cNvSpPr>
          <p:nvPr>
            <p:ph type="title"/>
          </p:nvPr>
        </p:nvSpPr>
        <p:spPr/>
        <p:txBody>
          <a:bodyPr/>
          <a:lstStyle/>
          <a:p>
            <a:r>
              <a:rPr lang="en-US" altLang="en-US" dirty="0"/>
              <a:t>The </a:t>
            </a:r>
            <a:r>
              <a:rPr lang="en-US" altLang="en-US" dirty="0" err="1"/>
              <a:t>toString</a:t>
            </a:r>
            <a:r>
              <a:rPr lang="en-US" altLang="en-US" dirty="0"/>
              <a:t>() Method in Object</a:t>
            </a:r>
            <a:endParaRPr lang="en-IN" dirty="0"/>
          </a:p>
        </p:txBody>
      </p:sp>
      <p:sp>
        <p:nvSpPr>
          <p:cNvPr id="3" name="Content Placeholder 2">
            <a:extLst>
              <a:ext uri="{FF2B5EF4-FFF2-40B4-BE49-F238E27FC236}">
                <a16:creationId xmlns:a16="http://schemas.microsoft.com/office/drawing/2014/main" id="{BEB8ED67-7F5F-43A6-8533-F6B8F2B10F4B}"/>
              </a:ext>
            </a:extLst>
          </p:cNvPr>
          <p:cNvSpPr>
            <a:spLocks noGrp="1"/>
          </p:cNvSpPr>
          <p:nvPr>
            <p:ph sz="quarter" idx="13"/>
          </p:nvPr>
        </p:nvSpPr>
        <p:spPr>
          <a:xfrm>
            <a:off x="457200" y="1552574"/>
            <a:ext cx="8082366" cy="1345609"/>
          </a:xfrm>
        </p:spPr>
        <p:txBody>
          <a:bodyPr/>
          <a:lstStyle/>
          <a:p>
            <a:pPr marL="432" indent="0">
              <a:buNone/>
            </a:pPr>
            <a:r>
              <a:rPr lang="en-US" altLang="en-US" sz="2000" dirty="0"/>
              <a:t>The </a:t>
            </a:r>
            <a:r>
              <a:rPr lang="en-US" altLang="en-US" sz="2000" dirty="0" err="1"/>
              <a:t>toString</a:t>
            </a:r>
            <a:r>
              <a:rPr lang="en-US" altLang="en-US" sz="2000" dirty="0"/>
              <a:t>() method returns a string representation of the object. The </a:t>
            </a:r>
            <a:r>
              <a:rPr lang="en-US" altLang="en-US" sz="2000" dirty="0">
                <a:cs typeface="Times New Roman" panose="02020603050405020304" pitchFamily="18" charset="0"/>
              </a:rPr>
              <a:t>default implementation returns a string consisting of a class name of which the object is an instance, the at sign (@), and a number representing this object.</a:t>
            </a:r>
            <a:endParaRPr lang="en-US" altLang="en-US" sz="2000" dirty="0"/>
          </a:p>
        </p:txBody>
      </p:sp>
      <p:sp>
        <p:nvSpPr>
          <p:cNvPr id="4" name="Content Placeholder 3">
            <a:extLst>
              <a:ext uri="{FF2B5EF4-FFF2-40B4-BE49-F238E27FC236}">
                <a16:creationId xmlns:a16="http://schemas.microsoft.com/office/drawing/2014/main" id="{DC4C04DA-63B4-46E0-8E2A-37BD2BDC02BC}"/>
              </a:ext>
            </a:extLst>
          </p:cNvPr>
          <p:cNvSpPr>
            <a:spLocks noGrp="1"/>
          </p:cNvSpPr>
          <p:nvPr>
            <p:ph sz="quarter" idx="14"/>
          </p:nvPr>
        </p:nvSpPr>
        <p:spPr>
          <a:xfrm>
            <a:off x="457200" y="3022684"/>
            <a:ext cx="5091193" cy="1004567"/>
          </a:xfrm>
        </p:spPr>
        <p:txBody>
          <a:bodyPr/>
          <a:lstStyle/>
          <a:p>
            <a:pPr>
              <a:buFont typeface="Monotype Sorts"/>
              <a:buNone/>
            </a:pPr>
            <a:r>
              <a:rPr lang="en-US" altLang="en-US" sz="2000" dirty="0">
                <a:solidFill>
                  <a:schemeClr val="tx1"/>
                </a:solidFill>
              </a:rPr>
              <a:t>Loan </a:t>
            </a:r>
            <a:r>
              <a:rPr lang="en-US" altLang="en-US" sz="2000" dirty="0" err="1">
                <a:solidFill>
                  <a:schemeClr val="tx1"/>
                </a:solidFill>
              </a:rPr>
              <a:t>loan</a:t>
            </a:r>
            <a:r>
              <a:rPr lang="en-US" altLang="en-US" sz="2000" dirty="0">
                <a:solidFill>
                  <a:schemeClr val="tx1"/>
                </a:solidFill>
              </a:rPr>
              <a:t> = new Loan();</a:t>
            </a:r>
          </a:p>
          <a:p>
            <a:pPr>
              <a:buFont typeface="Monotype Sorts"/>
              <a:buNone/>
            </a:pPr>
            <a:r>
              <a:rPr lang="en-US" altLang="en-US" sz="2000" dirty="0" err="1">
                <a:solidFill>
                  <a:schemeClr val="tx1"/>
                </a:solidFill>
              </a:rPr>
              <a:t>System.out.println</a:t>
            </a:r>
            <a:r>
              <a:rPr lang="en-US" altLang="en-US" sz="2000" dirty="0">
                <a:solidFill>
                  <a:schemeClr val="tx1"/>
                </a:solidFill>
              </a:rPr>
              <a:t>(</a:t>
            </a:r>
            <a:r>
              <a:rPr lang="en-US" altLang="en-US" sz="2000" dirty="0" err="1">
                <a:solidFill>
                  <a:schemeClr val="tx1"/>
                </a:solidFill>
              </a:rPr>
              <a:t>loan.toString</a:t>
            </a:r>
            <a:r>
              <a:rPr lang="en-US" altLang="en-US" sz="2000" dirty="0">
                <a:solidFill>
                  <a:schemeClr val="tx1"/>
                </a:solidFill>
              </a:rPr>
              <a:t>());</a:t>
            </a:r>
          </a:p>
        </p:txBody>
      </p:sp>
      <p:sp>
        <p:nvSpPr>
          <p:cNvPr id="5" name="Content Placeholder 4">
            <a:extLst>
              <a:ext uri="{FF2B5EF4-FFF2-40B4-BE49-F238E27FC236}">
                <a16:creationId xmlns:a16="http://schemas.microsoft.com/office/drawing/2014/main" id="{BEF3CCA6-2688-4ADF-B7B1-FB81566A5324}"/>
              </a:ext>
            </a:extLst>
          </p:cNvPr>
          <p:cNvSpPr>
            <a:spLocks noGrp="1"/>
          </p:cNvSpPr>
          <p:nvPr>
            <p:ph sz="quarter" idx="15"/>
          </p:nvPr>
        </p:nvSpPr>
        <p:spPr>
          <a:xfrm>
            <a:off x="457200" y="4236768"/>
            <a:ext cx="8229600" cy="1299196"/>
          </a:xfrm>
        </p:spPr>
        <p:txBody>
          <a:bodyPr/>
          <a:lstStyle/>
          <a:p>
            <a:pPr marL="432" indent="0">
              <a:buNone/>
            </a:pPr>
            <a:r>
              <a:rPr lang="en-US" altLang="en-US" sz="2000" dirty="0">
                <a:cs typeface="Courier New" panose="02070309020205020404" pitchFamily="49" charset="0"/>
              </a:rPr>
              <a:t>The code displays something like </a:t>
            </a:r>
            <a:r>
              <a:rPr lang="en-US" altLang="en-US" sz="2000" dirty="0"/>
              <a:t>Loan@15037e5 </a:t>
            </a:r>
            <a:r>
              <a:rPr lang="en-US" altLang="en-US" sz="2000" dirty="0">
                <a:cs typeface="Courier New" panose="02070309020205020404" pitchFamily="49" charset="0"/>
              </a:rPr>
              <a:t>.</a:t>
            </a:r>
            <a:r>
              <a:rPr lang="en-US" altLang="en-US" sz="2000" dirty="0">
                <a:cs typeface="Times New Roman" panose="02020603050405020304" pitchFamily="18" charset="0"/>
              </a:rPr>
              <a:t> </a:t>
            </a:r>
            <a:r>
              <a:rPr lang="en-US" altLang="en-US" sz="2000" dirty="0">
                <a:cs typeface="Courier New" panose="02070309020205020404" pitchFamily="49" charset="0"/>
              </a:rPr>
              <a:t>This message is not very helpful or informative. Usually you should override the </a:t>
            </a:r>
            <a:r>
              <a:rPr lang="en-US" altLang="en-US" sz="2000" dirty="0" err="1">
                <a:cs typeface="Courier New" panose="02070309020205020404" pitchFamily="49" charset="0"/>
              </a:rPr>
              <a:t>toString</a:t>
            </a:r>
            <a:r>
              <a:rPr lang="en-US" altLang="en-US" sz="2000" dirty="0">
                <a:cs typeface="Courier New" panose="02070309020205020404" pitchFamily="49" charset="0"/>
              </a:rPr>
              <a:t> method so that it returns a digestible string representation of the object.</a:t>
            </a:r>
            <a:endParaRPr lang="en-US" altLang="en-US" sz="2000" dirty="0">
              <a:cs typeface="Times New Roman" panose="02020603050405020304" pitchFamily="18" charset="0"/>
            </a:endParaRPr>
          </a:p>
        </p:txBody>
      </p:sp>
    </p:spTree>
    <p:extLst>
      <p:ext uri="{BB962C8B-B14F-4D97-AF65-F5344CB8AC3E}">
        <p14:creationId xmlns:p14="http://schemas.microsoft.com/office/powerpoint/2010/main" val="42503116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CCFF3-48E4-461B-9206-B560DCF67D06}"/>
              </a:ext>
            </a:extLst>
          </p:cNvPr>
          <p:cNvSpPr>
            <a:spLocks noGrp="1"/>
          </p:cNvSpPr>
          <p:nvPr>
            <p:ph type="title"/>
          </p:nvPr>
        </p:nvSpPr>
        <p:spPr/>
        <p:txBody>
          <a:bodyPr/>
          <a:lstStyle/>
          <a:p>
            <a:r>
              <a:rPr lang="en-US" altLang="en-US" dirty="0"/>
              <a:t>Polymorphism</a:t>
            </a:r>
            <a:endParaRPr lang="en-IN" dirty="0"/>
          </a:p>
        </p:txBody>
      </p:sp>
      <p:sp>
        <p:nvSpPr>
          <p:cNvPr id="3" name="Content Placeholder 2">
            <a:extLst>
              <a:ext uri="{FF2B5EF4-FFF2-40B4-BE49-F238E27FC236}">
                <a16:creationId xmlns:a16="http://schemas.microsoft.com/office/drawing/2014/main" id="{8377F11E-5D31-46BA-AEC6-D0B489CC11DF}"/>
              </a:ext>
            </a:extLst>
          </p:cNvPr>
          <p:cNvSpPr>
            <a:spLocks noGrp="1"/>
          </p:cNvSpPr>
          <p:nvPr>
            <p:ph sz="quarter" idx="13"/>
          </p:nvPr>
        </p:nvSpPr>
        <p:spPr>
          <a:xfrm>
            <a:off x="457200" y="1552576"/>
            <a:ext cx="8229600" cy="942652"/>
          </a:xfrm>
        </p:spPr>
        <p:txBody>
          <a:bodyPr/>
          <a:lstStyle/>
          <a:p>
            <a:pPr marL="432" indent="0">
              <a:buNone/>
            </a:pPr>
            <a:r>
              <a:rPr lang="en-US" altLang="en-US" dirty="0"/>
              <a:t>Polymorphism means that a variable of a supertype can refer to a subtype object.</a:t>
            </a:r>
          </a:p>
        </p:txBody>
      </p:sp>
      <p:sp>
        <p:nvSpPr>
          <p:cNvPr id="4" name="Content Placeholder 3">
            <a:extLst>
              <a:ext uri="{FF2B5EF4-FFF2-40B4-BE49-F238E27FC236}">
                <a16:creationId xmlns:a16="http://schemas.microsoft.com/office/drawing/2014/main" id="{E860B572-C37F-4466-8A9B-23BFBAC0F433}"/>
              </a:ext>
            </a:extLst>
          </p:cNvPr>
          <p:cNvSpPr>
            <a:spLocks noGrp="1"/>
          </p:cNvSpPr>
          <p:nvPr>
            <p:ph sz="quarter" idx="14"/>
          </p:nvPr>
        </p:nvSpPr>
        <p:spPr>
          <a:xfrm>
            <a:off x="457200" y="2588922"/>
            <a:ext cx="8229600" cy="2086026"/>
          </a:xfrm>
        </p:spPr>
        <p:txBody>
          <a:bodyPr/>
          <a:lstStyle/>
          <a:p>
            <a:pPr marL="432" indent="0">
              <a:buNone/>
            </a:pPr>
            <a:r>
              <a:rPr lang="en-US" altLang="en-US" dirty="0"/>
              <a:t>A class defines a type. A type defined by a subclass is called a </a:t>
            </a:r>
            <a:r>
              <a:rPr lang="en-US" altLang="en-US" b="1" dirty="0"/>
              <a:t>subtype</a:t>
            </a:r>
            <a:r>
              <a:rPr lang="en-US" altLang="en-US" dirty="0"/>
              <a:t>, and a type defined by its superclass is called a </a:t>
            </a:r>
            <a:r>
              <a:rPr lang="en-US" altLang="en-US" b="1" dirty="0"/>
              <a:t>supertype</a:t>
            </a:r>
            <a:r>
              <a:rPr lang="en-US" altLang="en-US" dirty="0"/>
              <a:t>. Therefore, you can say that </a:t>
            </a:r>
            <a:r>
              <a:rPr lang="en-US" altLang="en-US" b="1" dirty="0"/>
              <a:t>Circle</a:t>
            </a:r>
            <a:r>
              <a:rPr lang="en-US" altLang="en-US" dirty="0"/>
              <a:t> is a subtype of </a:t>
            </a:r>
            <a:r>
              <a:rPr lang="en-US" altLang="en-US" b="1" dirty="0" err="1"/>
              <a:t>GeometricObject</a:t>
            </a:r>
            <a:r>
              <a:rPr lang="en-US" altLang="en-US" dirty="0"/>
              <a:t> and </a:t>
            </a:r>
            <a:r>
              <a:rPr lang="en-US" altLang="en-US" b="1" dirty="0" err="1"/>
              <a:t>GeometricObject</a:t>
            </a:r>
            <a:r>
              <a:rPr lang="en-US" altLang="en-US" dirty="0"/>
              <a:t> is a supertype for </a:t>
            </a:r>
            <a:r>
              <a:rPr lang="en-US" altLang="en-US" b="1" dirty="0"/>
              <a:t>Circle</a:t>
            </a:r>
            <a:r>
              <a:rPr lang="en-US" altLang="en-US" dirty="0"/>
              <a:t>.</a:t>
            </a:r>
          </a:p>
        </p:txBody>
      </p:sp>
      <p:sp>
        <p:nvSpPr>
          <p:cNvPr id="10" name="Text Placeholder 9">
            <a:extLst>
              <a:ext uri="{FF2B5EF4-FFF2-40B4-BE49-F238E27FC236}">
                <a16:creationId xmlns:a16="http://schemas.microsoft.com/office/drawing/2014/main" id="{7286C693-4F0F-4DB1-AD0B-70EFFB2E6333}"/>
              </a:ext>
            </a:extLst>
          </p:cNvPr>
          <p:cNvSpPr>
            <a:spLocks noGrp="1"/>
          </p:cNvSpPr>
          <p:nvPr>
            <p:ph type="body" sz="quarter" idx="20"/>
          </p:nvPr>
        </p:nvSpPr>
        <p:spPr>
          <a:xfrm>
            <a:off x="2985566" y="5254462"/>
            <a:ext cx="3172869" cy="529233"/>
          </a:xfrm>
        </p:spPr>
        <p:txBody>
          <a:bodyPr/>
          <a:lstStyle/>
          <a:p>
            <a:pPr marL="432" indent="0">
              <a:buNone/>
            </a:pPr>
            <a:r>
              <a:rPr lang="en-US" altLang="en-US" dirty="0" err="1">
                <a:hlinkClick r:id="rId3" tooltip="https://liveexample.pearsoncmg.com/html/PolymorphismDemo.html"/>
              </a:rPr>
              <a:t>PolymorphismDemo</a:t>
            </a:r>
            <a:endParaRPr lang="en-US" altLang="en-US" dirty="0">
              <a:hlinkClick r:id="rId3" tooltip="https://liveexample.pearsoncmg.com/html/PolymorphismDemo.html"/>
            </a:endParaRPr>
          </a:p>
        </p:txBody>
      </p:sp>
    </p:spTree>
    <p:extLst>
      <p:ext uri="{BB962C8B-B14F-4D97-AF65-F5344CB8AC3E}">
        <p14:creationId xmlns:p14="http://schemas.microsoft.com/office/powerpoint/2010/main" val="36417048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525B-CB61-4B07-97DD-33DC461CA51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66AB59E-573F-47BD-864E-8084F6AB518E}"/>
              </a:ext>
            </a:extLst>
          </p:cNvPr>
          <p:cNvSpPr>
            <a:spLocks noGrp="1"/>
          </p:cNvSpPr>
          <p:nvPr>
            <p:ph sz="quarter" idx="13"/>
          </p:nvPr>
        </p:nvSpPr>
        <p:spPr/>
        <p:txBody>
          <a:bodyPr/>
          <a:lstStyle/>
          <a:p>
            <a:pPr marL="3175" lvl="2" indent="0">
              <a:buNone/>
            </a:pPr>
            <a:r>
              <a:rPr lang="en-US" altLang="en-US" sz="1600" b="1" dirty="0">
                <a:solidFill>
                  <a:srgbClr val="007FA3"/>
                </a:solidFill>
              </a:rPr>
              <a:t>11.1</a:t>
            </a:r>
            <a:r>
              <a:rPr lang="en-US" altLang="en-US" sz="1600" dirty="0"/>
              <a:t> To define a subclass from a superclass through inheritance (§11.2).</a:t>
            </a:r>
          </a:p>
          <a:p>
            <a:pPr marL="3175" lvl="2" indent="0">
              <a:buNone/>
            </a:pPr>
            <a:r>
              <a:rPr lang="en-US" altLang="en-US" sz="1600" b="1" dirty="0">
                <a:solidFill>
                  <a:srgbClr val="007FA3"/>
                </a:solidFill>
              </a:rPr>
              <a:t>11.2</a:t>
            </a:r>
            <a:r>
              <a:rPr lang="en-US" altLang="en-US" sz="1600" dirty="0"/>
              <a:t> To invoke the superclass’s constructors and methods using the </a:t>
            </a:r>
            <a:r>
              <a:rPr lang="en-US" altLang="en-US" sz="1600" b="1" dirty="0"/>
              <a:t>super</a:t>
            </a:r>
            <a:r>
              <a:rPr lang="en-US" altLang="en-US" sz="1600" dirty="0"/>
              <a:t> keyword (§11.3).</a:t>
            </a:r>
          </a:p>
          <a:p>
            <a:pPr marL="3175" lvl="2" indent="0">
              <a:buNone/>
            </a:pPr>
            <a:r>
              <a:rPr lang="en-US" altLang="en-US" sz="1600" b="1" dirty="0">
                <a:solidFill>
                  <a:srgbClr val="007FA3"/>
                </a:solidFill>
              </a:rPr>
              <a:t>11.3 </a:t>
            </a:r>
            <a:r>
              <a:rPr lang="en-US" altLang="en-US" sz="1600" dirty="0"/>
              <a:t>To override instance methods in the subclass (§11.4).</a:t>
            </a:r>
          </a:p>
          <a:p>
            <a:pPr marL="3175" lvl="2" indent="0">
              <a:buNone/>
            </a:pPr>
            <a:r>
              <a:rPr lang="en-US" altLang="en-US" sz="1600" b="1" dirty="0">
                <a:solidFill>
                  <a:srgbClr val="007FA3"/>
                </a:solidFill>
              </a:rPr>
              <a:t>11.4 </a:t>
            </a:r>
            <a:r>
              <a:rPr lang="en-US" altLang="en-US" sz="1600" dirty="0"/>
              <a:t>To distinguish differences between overriding and overloading (§11.5).</a:t>
            </a:r>
          </a:p>
          <a:p>
            <a:pPr marL="3175" lvl="2" indent="0">
              <a:buNone/>
            </a:pPr>
            <a:r>
              <a:rPr lang="en-US" altLang="en-US" sz="1600" b="1" dirty="0">
                <a:solidFill>
                  <a:srgbClr val="007FA3"/>
                </a:solidFill>
              </a:rPr>
              <a:t>11.5 </a:t>
            </a:r>
            <a:r>
              <a:rPr lang="en-US" altLang="en-US" sz="1600" dirty="0"/>
              <a:t>To explore the </a:t>
            </a:r>
            <a:r>
              <a:rPr lang="en-US" altLang="en-US" sz="1600" b="1" dirty="0" err="1"/>
              <a:t>toString</a:t>
            </a:r>
            <a:r>
              <a:rPr lang="en-US" altLang="en-US" sz="1600" b="1" dirty="0"/>
              <a:t>()</a:t>
            </a:r>
            <a:r>
              <a:rPr lang="en-US" altLang="en-US" sz="1600" dirty="0"/>
              <a:t> method in the </a:t>
            </a:r>
            <a:r>
              <a:rPr lang="en-US" altLang="en-US" sz="1600" b="1" dirty="0"/>
              <a:t>Object</a:t>
            </a:r>
            <a:r>
              <a:rPr lang="en-US" altLang="en-US" sz="1600" dirty="0"/>
              <a:t> class (§11.6).</a:t>
            </a:r>
          </a:p>
          <a:p>
            <a:pPr marL="3175" lvl="2" indent="0">
              <a:buNone/>
            </a:pPr>
            <a:r>
              <a:rPr lang="en-US" altLang="en-US" sz="1600" b="1" dirty="0">
                <a:solidFill>
                  <a:srgbClr val="007FA3"/>
                </a:solidFill>
              </a:rPr>
              <a:t>11.6 </a:t>
            </a:r>
            <a:r>
              <a:rPr lang="en-US" altLang="en-US" sz="1600" dirty="0"/>
              <a:t>To discover polymorphism and dynamic binding (§§11.7–11.8).</a:t>
            </a:r>
          </a:p>
          <a:p>
            <a:pPr marL="3175" lvl="2" indent="0">
              <a:buNone/>
            </a:pPr>
            <a:r>
              <a:rPr lang="en-US" altLang="en-US" sz="1600" b="1" dirty="0">
                <a:solidFill>
                  <a:srgbClr val="007FA3"/>
                </a:solidFill>
              </a:rPr>
              <a:t>11.7 </a:t>
            </a:r>
            <a:r>
              <a:rPr lang="en-US" altLang="en-US" sz="1600" dirty="0"/>
              <a:t>To describe casting and explain why explicit </a:t>
            </a:r>
            <a:r>
              <a:rPr lang="en-US" altLang="en-US" sz="1600" dirty="0" err="1"/>
              <a:t>downcasting</a:t>
            </a:r>
            <a:r>
              <a:rPr lang="en-US" altLang="en-US" sz="1600" dirty="0"/>
              <a:t> is necessary (§11.9).</a:t>
            </a:r>
          </a:p>
          <a:p>
            <a:pPr marL="3175" lvl="2" indent="0">
              <a:buNone/>
            </a:pPr>
            <a:r>
              <a:rPr lang="en-US" altLang="en-US" sz="1600" b="1" dirty="0">
                <a:solidFill>
                  <a:srgbClr val="007FA3"/>
                </a:solidFill>
              </a:rPr>
              <a:t>11.8 </a:t>
            </a:r>
            <a:r>
              <a:rPr lang="en-US" altLang="en-US" sz="1600" dirty="0"/>
              <a:t>To explore the </a:t>
            </a:r>
            <a:r>
              <a:rPr lang="en-US" altLang="en-US" sz="1600" b="1" dirty="0"/>
              <a:t>equals</a:t>
            </a:r>
            <a:r>
              <a:rPr lang="en-US" altLang="en-US" sz="1600" dirty="0"/>
              <a:t> method in the </a:t>
            </a:r>
            <a:r>
              <a:rPr lang="en-US" altLang="en-US" sz="1600" b="1" dirty="0"/>
              <a:t>Object</a:t>
            </a:r>
            <a:r>
              <a:rPr lang="en-US" altLang="en-US" sz="1600" dirty="0"/>
              <a:t> class (§11.10).</a:t>
            </a:r>
          </a:p>
          <a:p>
            <a:pPr marL="3175" lvl="2" indent="0">
              <a:buNone/>
            </a:pPr>
            <a:r>
              <a:rPr lang="en-US" altLang="en-US" sz="1600" b="1" dirty="0">
                <a:solidFill>
                  <a:srgbClr val="007FA3"/>
                </a:solidFill>
              </a:rPr>
              <a:t>11.9 </a:t>
            </a:r>
            <a:r>
              <a:rPr lang="en-US" altLang="en-US" sz="1600" dirty="0"/>
              <a:t>To store, retrieve, and manipulate objects in an </a:t>
            </a:r>
            <a:r>
              <a:rPr lang="en-US" altLang="en-US" sz="1600" b="1" dirty="0" err="1"/>
              <a:t>ArrayList</a:t>
            </a:r>
            <a:r>
              <a:rPr lang="en-US" altLang="en-US" sz="1600" dirty="0"/>
              <a:t> (§11.11).</a:t>
            </a:r>
          </a:p>
          <a:p>
            <a:pPr marL="3175" lvl="2" indent="0">
              <a:buNone/>
            </a:pPr>
            <a:r>
              <a:rPr lang="en-US" altLang="en-US" sz="1600" b="1" dirty="0">
                <a:solidFill>
                  <a:srgbClr val="007FA3"/>
                </a:solidFill>
              </a:rPr>
              <a:t>11.10 </a:t>
            </a:r>
            <a:r>
              <a:rPr lang="en-US" altLang="en-US" sz="1600" dirty="0"/>
              <a:t>To implement a </a:t>
            </a:r>
            <a:r>
              <a:rPr lang="en-US" altLang="en-US" sz="1600" b="1" dirty="0"/>
              <a:t>Stack</a:t>
            </a:r>
            <a:r>
              <a:rPr lang="en-US" altLang="en-US" sz="1600" dirty="0"/>
              <a:t> class using </a:t>
            </a:r>
            <a:r>
              <a:rPr lang="en-US" altLang="en-US" sz="1600" b="1" dirty="0" err="1"/>
              <a:t>ArrayList</a:t>
            </a:r>
            <a:r>
              <a:rPr lang="en-US" altLang="en-US" sz="1600" dirty="0"/>
              <a:t> (§11.12).</a:t>
            </a:r>
          </a:p>
          <a:p>
            <a:pPr marL="3175" lvl="2" indent="0">
              <a:buNone/>
            </a:pPr>
            <a:r>
              <a:rPr lang="en-US" altLang="en-US" sz="1600" b="1" dirty="0">
                <a:solidFill>
                  <a:srgbClr val="007FA3"/>
                </a:solidFill>
              </a:rPr>
              <a:t>11.11 </a:t>
            </a:r>
            <a:r>
              <a:rPr lang="en-US" altLang="en-US" sz="1600" dirty="0"/>
              <a:t>To enable data and methods in a superclass accessible from subclasses using the </a:t>
            </a:r>
            <a:r>
              <a:rPr lang="en-US" altLang="en-US" sz="1600" b="1" dirty="0"/>
              <a:t>protected</a:t>
            </a:r>
            <a:r>
              <a:rPr lang="en-US" altLang="en-US" sz="1600" dirty="0"/>
              <a:t> visibility modifier (§11.13).</a:t>
            </a:r>
          </a:p>
          <a:p>
            <a:pPr marL="3175" lvl="2" indent="0">
              <a:buNone/>
            </a:pPr>
            <a:r>
              <a:rPr lang="en-US" altLang="en-US" sz="1600" b="1" dirty="0">
                <a:solidFill>
                  <a:srgbClr val="007FA3"/>
                </a:solidFill>
              </a:rPr>
              <a:t>11.12 </a:t>
            </a:r>
            <a:r>
              <a:rPr lang="en-US" altLang="en-US" sz="1600" dirty="0"/>
              <a:t>To prevent class extending and method overriding using the </a:t>
            </a:r>
            <a:r>
              <a:rPr lang="en-US" altLang="en-US" sz="1600" b="1" dirty="0"/>
              <a:t>final</a:t>
            </a:r>
            <a:r>
              <a:rPr lang="en-US" altLang="en-US" sz="1600" dirty="0"/>
              <a:t> modifier (§11.14).</a:t>
            </a:r>
          </a:p>
        </p:txBody>
      </p:sp>
    </p:spTree>
    <p:extLst>
      <p:ext uri="{BB962C8B-B14F-4D97-AF65-F5344CB8AC3E}">
        <p14:creationId xmlns:p14="http://schemas.microsoft.com/office/powerpoint/2010/main" val="2166374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E5EA5-F0A9-480A-AD96-36C0167B83DB}"/>
              </a:ext>
            </a:extLst>
          </p:cNvPr>
          <p:cNvSpPr>
            <a:spLocks noGrp="1"/>
          </p:cNvSpPr>
          <p:nvPr>
            <p:ph type="title"/>
          </p:nvPr>
        </p:nvSpPr>
        <p:spPr/>
        <p:txBody>
          <a:bodyPr/>
          <a:lstStyle/>
          <a:p>
            <a:r>
              <a:rPr lang="en-IN" sz="3200" dirty="0"/>
              <a:t>Polymorphism, Dynamic Binding and Generic Programming </a:t>
            </a:r>
            <a:r>
              <a:rPr lang="en-IN" sz="2000" b="0" dirty="0"/>
              <a:t>(1 of 2)</a:t>
            </a:r>
          </a:p>
        </p:txBody>
      </p:sp>
      <p:pic>
        <p:nvPicPr>
          <p:cNvPr id="19" name="Content Placeholder 18" descr="A left side computer code shows the Polymorphism, Dynamic Binding and Generic Programming. For long description in Notes pane, press F6.">
            <a:extLst>
              <a:ext uri="{FF2B5EF4-FFF2-40B4-BE49-F238E27FC236}">
                <a16:creationId xmlns:a16="http://schemas.microsoft.com/office/drawing/2014/main" id="{F65BA241-E294-442E-9634-909942E95015}"/>
              </a:ext>
            </a:extLst>
          </p:cNvPr>
          <p:cNvPicPr>
            <a:picLocks noGrp="1" noChangeAspect="1"/>
          </p:cNvPicPr>
          <p:nvPr>
            <p:ph sz="quarter" idx="13"/>
          </p:nvPr>
        </p:nvPicPr>
        <p:blipFill>
          <a:blip r:embed="rId3"/>
          <a:stretch>
            <a:fillRect/>
          </a:stretch>
        </p:blipFill>
        <p:spPr>
          <a:xfrm>
            <a:off x="718086" y="1573505"/>
            <a:ext cx="7649747" cy="4124495"/>
          </a:xfrm>
          <a:prstGeom prst="rect">
            <a:avLst/>
          </a:prstGeom>
        </p:spPr>
      </p:pic>
      <p:sp>
        <p:nvSpPr>
          <p:cNvPr id="13" name="Text Placeholder 12">
            <a:extLst>
              <a:ext uri="{FF2B5EF4-FFF2-40B4-BE49-F238E27FC236}">
                <a16:creationId xmlns:a16="http://schemas.microsoft.com/office/drawing/2014/main" id="{897C9981-A656-446E-89F2-6AB1ED362F09}"/>
              </a:ext>
            </a:extLst>
          </p:cNvPr>
          <p:cNvSpPr>
            <a:spLocks noGrp="1"/>
          </p:cNvSpPr>
          <p:nvPr>
            <p:ph type="body" sz="quarter" idx="20"/>
          </p:nvPr>
        </p:nvSpPr>
        <p:spPr>
          <a:xfrm>
            <a:off x="2964050" y="5777752"/>
            <a:ext cx="3215898" cy="565581"/>
          </a:xfrm>
        </p:spPr>
        <p:txBody>
          <a:bodyPr/>
          <a:lstStyle/>
          <a:p>
            <a:pPr marL="432" indent="0">
              <a:buNone/>
            </a:pPr>
            <a:r>
              <a:rPr lang="en-US" altLang="en-US" dirty="0" err="1">
                <a:hlinkClick r:id="rId4" tooltip="https://liveexample.pearsoncmg.com/html/DynamicBindingDemo.html"/>
              </a:rPr>
              <a:t>DynamicBindingDemo</a:t>
            </a:r>
            <a:endParaRPr lang="en-US" altLang="en-US" dirty="0">
              <a:hlinkClick r:id="rId4" tooltip="https://liveexample.pearsoncmg.com/html/DynamicBindingDemo.html"/>
            </a:endParaRPr>
          </a:p>
        </p:txBody>
      </p:sp>
    </p:spTree>
    <p:extLst>
      <p:ext uri="{BB962C8B-B14F-4D97-AF65-F5344CB8AC3E}">
        <p14:creationId xmlns:p14="http://schemas.microsoft.com/office/powerpoint/2010/main" val="6983971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6691A-80EB-4E72-98A8-67E2D30B8978}"/>
              </a:ext>
            </a:extLst>
          </p:cNvPr>
          <p:cNvSpPr>
            <a:spLocks noGrp="1"/>
          </p:cNvSpPr>
          <p:nvPr>
            <p:ph type="title"/>
          </p:nvPr>
        </p:nvSpPr>
        <p:spPr/>
        <p:txBody>
          <a:bodyPr/>
          <a:lstStyle/>
          <a:p>
            <a:r>
              <a:rPr lang="en-IN" sz="3200" dirty="0"/>
              <a:t>Polymorphism, Dynamic Binding and Generic Programming </a:t>
            </a:r>
            <a:r>
              <a:rPr lang="en-IN" sz="2000" b="0" dirty="0"/>
              <a:t>(2 of 2)</a:t>
            </a:r>
            <a:endParaRPr lang="en-IN" sz="2000" dirty="0"/>
          </a:p>
        </p:txBody>
      </p:sp>
      <p:sp>
        <p:nvSpPr>
          <p:cNvPr id="3" name="Content Placeholder 2">
            <a:extLst>
              <a:ext uri="{FF2B5EF4-FFF2-40B4-BE49-F238E27FC236}">
                <a16:creationId xmlns:a16="http://schemas.microsoft.com/office/drawing/2014/main" id="{F114F3AE-3612-4B9E-836D-0A71FFB28D1C}"/>
              </a:ext>
            </a:extLst>
          </p:cNvPr>
          <p:cNvSpPr>
            <a:spLocks noGrp="1"/>
          </p:cNvSpPr>
          <p:nvPr>
            <p:ph sz="quarter" idx="13"/>
          </p:nvPr>
        </p:nvSpPr>
        <p:spPr>
          <a:xfrm>
            <a:off x="457200" y="1556326"/>
            <a:ext cx="8229600" cy="876907"/>
          </a:xfrm>
        </p:spPr>
        <p:txBody>
          <a:bodyPr/>
          <a:lstStyle/>
          <a:p>
            <a:pPr marL="432" indent="0">
              <a:buNone/>
            </a:pPr>
            <a:r>
              <a:rPr lang="en-US" altLang="en-US" dirty="0">
                <a:cs typeface="Courier New" panose="02070309020205020404" pitchFamily="49" charset="0"/>
              </a:rPr>
              <a:t>An object of a subtype can be used wherever its supertype value is required</a:t>
            </a:r>
            <a:r>
              <a:rPr lang="en-US" altLang="en-US" dirty="0">
                <a:cs typeface="Times New Roman" panose="02020603050405020304" pitchFamily="18" charset="0"/>
              </a:rPr>
              <a:t>. This feature is known as </a:t>
            </a:r>
            <a:r>
              <a:rPr lang="en-US" altLang="en-US" b="1" dirty="0">
                <a:cs typeface="Times New Roman" panose="02020603050405020304" pitchFamily="18" charset="0"/>
              </a:rPr>
              <a:t>polymorphism</a:t>
            </a:r>
            <a:r>
              <a:rPr lang="en-US" altLang="en-US" dirty="0">
                <a:cs typeface="Times New Roman" panose="02020603050405020304" pitchFamily="18" charset="0"/>
              </a:rPr>
              <a:t>.</a:t>
            </a:r>
          </a:p>
        </p:txBody>
      </p:sp>
      <p:sp>
        <p:nvSpPr>
          <p:cNvPr id="4" name="Content Placeholder 3">
            <a:extLst>
              <a:ext uri="{FF2B5EF4-FFF2-40B4-BE49-F238E27FC236}">
                <a16:creationId xmlns:a16="http://schemas.microsoft.com/office/drawing/2014/main" id="{B6A16773-3AE0-4703-B959-8965711396F7}"/>
              </a:ext>
            </a:extLst>
          </p:cNvPr>
          <p:cNvSpPr>
            <a:spLocks noGrp="1"/>
          </p:cNvSpPr>
          <p:nvPr>
            <p:ph sz="quarter" idx="14"/>
          </p:nvPr>
        </p:nvSpPr>
        <p:spPr>
          <a:xfrm>
            <a:off x="457200" y="2583921"/>
            <a:ext cx="8229600" cy="3072962"/>
          </a:xfrm>
        </p:spPr>
        <p:txBody>
          <a:bodyPr/>
          <a:lstStyle/>
          <a:p>
            <a:pPr marL="432" indent="0">
              <a:buNone/>
            </a:pPr>
            <a:r>
              <a:rPr lang="en-US" altLang="en-US" dirty="0">
                <a:cs typeface="Times New Roman" panose="02020603050405020304" pitchFamily="18" charset="0"/>
              </a:rPr>
              <a:t>When the method m(Object x) is executed, the argument x’s </a:t>
            </a:r>
            <a:r>
              <a:rPr lang="en-US" altLang="en-US" dirty="0" err="1">
                <a:cs typeface="Times New Roman" panose="02020603050405020304" pitchFamily="18" charset="0"/>
              </a:rPr>
              <a:t>toString</a:t>
            </a:r>
            <a:r>
              <a:rPr lang="en-US" altLang="en-US" dirty="0">
                <a:cs typeface="Times New Roman" panose="02020603050405020304" pitchFamily="18" charset="0"/>
              </a:rPr>
              <a:t> method is invoked. x may be an instance of </a:t>
            </a:r>
            <a:r>
              <a:rPr lang="en-US" altLang="en-US" dirty="0" err="1">
                <a:cs typeface="Times New Roman" panose="02020603050405020304" pitchFamily="18" charset="0"/>
              </a:rPr>
              <a:t>GraduateStudent</a:t>
            </a:r>
            <a:r>
              <a:rPr lang="en-US" altLang="en-US" dirty="0">
                <a:cs typeface="Times New Roman" panose="02020603050405020304" pitchFamily="18" charset="0"/>
              </a:rPr>
              <a:t>, Student, Person, or Object. Classes </a:t>
            </a:r>
            <a:r>
              <a:rPr lang="en-US" altLang="en-US" dirty="0" err="1">
                <a:cs typeface="Times New Roman" panose="02020603050405020304" pitchFamily="18" charset="0"/>
              </a:rPr>
              <a:t>GraduateStudent</a:t>
            </a:r>
            <a:r>
              <a:rPr lang="en-US" altLang="en-US" dirty="0">
                <a:cs typeface="Times New Roman" panose="02020603050405020304" pitchFamily="18" charset="0"/>
              </a:rPr>
              <a:t>, Student, Person, and Object have their own implementation of the </a:t>
            </a:r>
            <a:r>
              <a:rPr lang="en-US" altLang="en-US" dirty="0" err="1">
                <a:cs typeface="Times New Roman" panose="02020603050405020304" pitchFamily="18" charset="0"/>
              </a:rPr>
              <a:t>toString</a:t>
            </a:r>
            <a:r>
              <a:rPr lang="en-US" altLang="en-US" dirty="0">
                <a:cs typeface="Times New Roman" panose="02020603050405020304" pitchFamily="18" charset="0"/>
              </a:rPr>
              <a:t> method. Which implementation is used will be determined dynamically by the Java Virtual Machine at runtime. This capability is known as </a:t>
            </a:r>
            <a:r>
              <a:rPr lang="en-US" altLang="en-US" b="1" dirty="0">
                <a:cs typeface="Times New Roman" panose="02020603050405020304" pitchFamily="18" charset="0"/>
              </a:rPr>
              <a:t>dynamic binding</a:t>
            </a:r>
            <a:r>
              <a:rPr lang="en-US" altLang="en-US" dirty="0">
                <a:cs typeface="Times New Roman" panose="02020603050405020304" pitchFamily="18" charset="0"/>
              </a:rPr>
              <a:t>.</a:t>
            </a:r>
            <a:endParaRPr lang="en-US" altLang="en-US" dirty="0"/>
          </a:p>
        </p:txBody>
      </p:sp>
    </p:spTree>
    <p:extLst>
      <p:ext uri="{BB962C8B-B14F-4D97-AF65-F5344CB8AC3E}">
        <p14:creationId xmlns:p14="http://schemas.microsoft.com/office/powerpoint/2010/main" val="19628621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88A06-B5F2-43A9-9A93-390930F22A2C}"/>
              </a:ext>
            </a:extLst>
          </p:cNvPr>
          <p:cNvSpPr>
            <a:spLocks noGrp="1"/>
          </p:cNvSpPr>
          <p:nvPr>
            <p:ph type="title"/>
          </p:nvPr>
        </p:nvSpPr>
        <p:spPr/>
        <p:txBody>
          <a:bodyPr/>
          <a:lstStyle/>
          <a:p>
            <a:r>
              <a:rPr lang="en-IN" dirty="0"/>
              <a:t>Dynamic Binding</a:t>
            </a:r>
          </a:p>
        </p:txBody>
      </p:sp>
      <p:sp>
        <p:nvSpPr>
          <p:cNvPr id="3" name="Content Placeholder 2">
            <a:extLst>
              <a:ext uri="{FF2B5EF4-FFF2-40B4-BE49-F238E27FC236}">
                <a16:creationId xmlns:a16="http://schemas.microsoft.com/office/drawing/2014/main" id="{68623AF3-C050-4350-A808-290886C758C2}"/>
              </a:ext>
            </a:extLst>
          </p:cNvPr>
          <p:cNvSpPr>
            <a:spLocks noGrp="1"/>
          </p:cNvSpPr>
          <p:nvPr>
            <p:ph sz="quarter" idx="13"/>
          </p:nvPr>
        </p:nvSpPr>
        <p:spPr>
          <a:xfrm>
            <a:off x="457200" y="1552575"/>
            <a:ext cx="8485322" cy="338218"/>
          </a:xfrm>
        </p:spPr>
        <p:txBody>
          <a:bodyPr tIns="0"/>
          <a:lstStyle/>
          <a:p>
            <a:pPr marL="432" indent="0">
              <a:buNone/>
            </a:pPr>
            <a:r>
              <a:rPr lang="en-US" altLang="en-US" sz="2000" dirty="0">
                <a:cs typeface="Times New Roman" panose="02020603050405020304" pitchFamily="18" charset="0"/>
              </a:rPr>
              <a:t>Dynamic binding works as follows: Suppose an object o is an instance of</a:t>
            </a:r>
            <a:endParaRPr lang="en-IN" sz="2000" dirty="0"/>
          </a:p>
        </p:txBody>
      </p:sp>
      <p:sp>
        <p:nvSpPr>
          <p:cNvPr id="4" name="Content Placeholder 3">
            <a:extLst>
              <a:ext uri="{FF2B5EF4-FFF2-40B4-BE49-F238E27FC236}">
                <a16:creationId xmlns:a16="http://schemas.microsoft.com/office/drawing/2014/main" id="{F3E73578-D63E-4A5A-AE24-A0504F149CCA}"/>
              </a:ext>
            </a:extLst>
          </p:cNvPr>
          <p:cNvSpPr>
            <a:spLocks noGrp="1"/>
          </p:cNvSpPr>
          <p:nvPr>
            <p:ph sz="quarter" idx="14"/>
          </p:nvPr>
        </p:nvSpPr>
        <p:spPr>
          <a:xfrm>
            <a:off x="457201" y="1937804"/>
            <a:ext cx="1061634" cy="340447"/>
          </a:xfrm>
        </p:spPr>
        <p:txBody>
          <a:bodyPr tIns="0"/>
          <a:lstStyle/>
          <a:p>
            <a:pPr marL="432" indent="0">
              <a:buNone/>
            </a:pPr>
            <a:r>
              <a:rPr lang="en-US" altLang="en-US" sz="2000" dirty="0">
                <a:cs typeface="Times New Roman" panose="02020603050405020304" pitchFamily="18" charset="0"/>
              </a:rPr>
              <a:t>classes</a:t>
            </a:r>
            <a:endParaRPr lang="en-IN" sz="2000" dirty="0"/>
          </a:p>
        </p:txBody>
      </p:sp>
      <p:graphicFrame>
        <p:nvGraphicFramePr>
          <p:cNvPr id="17" name="Object 16" descr="C1, C2, ellipsis, C sub n minus 1, and C sub n,">
            <a:extLst>
              <a:ext uri="{FF2B5EF4-FFF2-40B4-BE49-F238E27FC236}">
                <a16:creationId xmlns:a16="http://schemas.microsoft.com/office/drawing/2014/main" id="{54F221AA-ED42-4124-97BE-FA545FF5DD56}"/>
              </a:ext>
            </a:extLst>
          </p:cNvPr>
          <p:cNvGraphicFramePr>
            <a:graphicFrameLocks noChangeAspect="1"/>
          </p:cNvGraphicFramePr>
          <p:nvPr>
            <p:extLst>
              <p:ext uri="{D42A27DB-BD31-4B8C-83A1-F6EECF244321}">
                <p14:modId xmlns:p14="http://schemas.microsoft.com/office/powerpoint/2010/main" val="467876837"/>
              </p:ext>
            </p:extLst>
          </p:nvPr>
        </p:nvGraphicFramePr>
        <p:xfrm>
          <a:off x="1565329" y="1945822"/>
          <a:ext cx="2654300" cy="330200"/>
        </p:xfrm>
        <a:graphic>
          <a:graphicData uri="http://schemas.openxmlformats.org/presentationml/2006/ole">
            <mc:AlternateContent xmlns:mc="http://schemas.openxmlformats.org/markup-compatibility/2006">
              <mc:Choice xmlns:v="urn:schemas-microsoft-com:vml" Requires="v">
                <p:oleObj name="Equation" r:id="rId3" imgW="2654280" imgH="330120" progId="Equation.DSMT4">
                  <p:embed/>
                </p:oleObj>
              </mc:Choice>
              <mc:Fallback>
                <p:oleObj name="Equation" r:id="rId3" imgW="2654280" imgH="330120" progId="Equation.DSMT4">
                  <p:embed/>
                  <p:pic>
                    <p:nvPicPr>
                      <p:cNvPr id="0" name=""/>
                      <p:cNvPicPr/>
                      <p:nvPr/>
                    </p:nvPicPr>
                    <p:blipFill>
                      <a:blip r:embed="rId4"/>
                      <a:stretch>
                        <a:fillRect/>
                      </a:stretch>
                    </p:blipFill>
                    <p:spPr>
                      <a:xfrm>
                        <a:off x="1565329" y="1945822"/>
                        <a:ext cx="2654300" cy="3302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C51AAC3-8028-4200-AAE5-C232CADEC2FE}"/>
              </a:ext>
            </a:extLst>
          </p:cNvPr>
          <p:cNvSpPr>
            <a:spLocks noGrp="1"/>
          </p:cNvSpPr>
          <p:nvPr>
            <p:ph sz="quarter" idx="15"/>
          </p:nvPr>
        </p:nvSpPr>
        <p:spPr>
          <a:xfrm>
            <a:off x="4316278" y="1930588"/>
            <a:ext cx="782664" cy="332165"/>
          </a:xfrm>
        </p:spPr>
        <p:txBody>
          <a:bodyPr lIns="0" tIns="0" rIns="0" bIns="0"/>
          <a:lstStyle/>
          <a:p>
            <a:pPr marL="432" indent="0">
              <a:buNone/>
            </a:pPr>
            <a:r>
              <a:rPr lang="en-US" altLang="en-US" sz="2000" dirty="0">
                <a:cs typeface="Times New Roman" panose="02020603050405020304" pitchFamily="18" charset="0"/>
              </a:rPr>
              <a:t>where</a:t>
            </a:r>
            <a:endParaRPr lang="en-IN" sz="2000" dirty="0"/>
          </a:p>
        </p:txBody>
      </p:sp>
      <p:graphicFrame>
        <p:nvGraphicFramePr>
          <p:cNvPr id="18" name="Object 17" descr="C1">
            <a:extLst>
              <a:ext uri="{FF2B5EF4-FFF2-40B4-BE49-F238E27FC236}">
                <a16:creationId xmlns:a16="http://schemas.microsoft.com/office/drawing/2014/main" id="{325DA069-868B-4708-AF34-C9D839F7C4CF}"/>
              </a:ext>
            </a:extLst>
          </p:cNvPr>
          <p:cNvGraphicFramePr>
            <a:graphicFrameLocks noChangeAspect="1"/>
          </p:cNvGraphicFramePr>
          <p:nvPr>
            <p:extLst>
              <p:ext uri="{D42A27DB-BD31-4B8C-83A1-F6EECF244321}">
                <p14:modId xmlns:p14="http://schemas.microsoft.com/office/powerpoint/2010/main" val="4213574310"/>
              </p:ext>
            </p:extLst>
          </p:nvPr>
        </p:nvGraphicFramePr>
        <p:xfrm>
          <a:off x="5145648" y="1961666"/>
          <a:ext cx="279400" cy="330200"/>
        </p:xfrm>
        <a:graphic>
          <a:graphicData uri="http://schemas.openxmlformats.org/presentationml/2006/ole">
            <mc:AlternateContent xmlns:mc="http://schemas.openxmlformats.org/markup-compatibility/2006">
              <mc:Choice xmlns:v="urn:schemas-microsoft-com:vml" Requires="v">
                <p:oleObj name="Equation" r:id="rId5" imgW="279360" imgH="330120" progId="Equation.DSMT4">
                  <p:embed/>
                </p:oleObj>
              </mc:Choice>
              <mc:Fallback>
                <p:oleObj name="Equation" r:id="rId5" imgW="279360" imgH="330120" progId="Equation.DSMT4">
                  <p:embed/>
                  <p:pic>
                    <p:nvPicPr>
                      <p:cNvPr id="0" name=""/>
                      <p:cNvPicPr/>
                      <p:nvPr/>
                    </p:nvPicPr>
                    <p:blipFill>
                      <a:blip r:embed="rId6"/>
                      <a:stretch>
                        <a:fillRect/>
                      </a:stretch>
                    </p:blipFill>
                    <p:spPr>
                      <a:xfrm>
                        <a:off x="5145648" y="1961666"/>
                        <a:ext cx="279400" cy="330200"/>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id="{0493B3C4-D33A-44EA-B479-FDF548E06FF8}"/>
              </a:ext>
            </a:extLst>
          </p:cNvPr>
          <p:cNvSpPr>
            <a:spLocks noGrp="1"/>
          </p:cNvSpPr>
          <p:nvPr>
            <p:ph sz="quarter" idx="16"/>
          </p:nvPr>
        </p:nvSpPr>
        <p:spPr>
          <a:xfrm>
            <a:off x="5540644" y="1936132"/>
            <a:ext cx="1867546" cy="342120"/>
          </a:xfrm>
        </p:spPr>
        <p:txBody>
          <a:bodyPr lIns="0" tIns="0" rIns="0" bIns="0"/>
          <a:lstStyle/>
          <a:p>
            <a:pPr marL="432" indent="0">
              <a:buNone/>
            </a:pPr>
            <a:r>
              <a:rPr lang="en-US" altLang="en-US" sz="2000" dirty="0">
                <a:cs typeface="Times New Roman" panose="02020603050405020304" pitchFamily="18" charset="0"/>
              </a:rPr>
              <a:t>is a subclass of</a:t>
            </a:r>
            <a:endParaRPr lang="en-IN" sz="2000" dirty="0"/>
          </a:p>
        </p:txBody>
      </p:sp>
      <p:graphicFrame>
        <p:nvGraphicFramePr>
          <p:cNvPr id="19" name="Object 18" descr="C2, C2">
            <a:extLst>
              <a:ext uri="{FF2B5EF4-FFF2-40B4-BE49-F238E27FC236}">
                <a16:creationId xmlns:a16="http://schemas.microsoft.com/office/drawing/2014/main" id="{C2DB29D9-22D6-4BCE-BDF5-E135AFFF3AD2}"/>
              </a:ext>
            </a:extLst>
          </p:cNvPr>
          <p:cNvGraphicFramePr>
            <a:graphicFrameLocks noChangeAspect="1"/>
          </p:cNvGraphicFramePr>
          <p:nvPr>
            <p:extLst>
              <p:ext uri="{D42A27DB-BD31-4B8C-83A1-F6EECF244321}">
                <p14:modId xmlns:p14="http://schemas.microsoft.com/office/powerpoint/2010/main" val="3320095365"/>
              </p:ext>
            </p:extLst>
          </p:nvPr>
        </p:nvGraphicFramePr>
        <p:xfrm>
          <a:off x="7454684" y="1958425"/>
          <a:ext cx="736600" cy="330200"/>
        </p:xfrm>
        <a:graphic>
          <a:graphicData uri="http://schemas.openxmlformats.org/presentationml/2006/ole">
            <mc:AlternateContent xmlns:mc="http://schemas.openxmlformats.org/markup-compatibility/2006">
              <mc:Choice xmlns:v="urn:schemas-microsoft-com:vml" Requires="v">
                <p:oleObj name="Equation" r:id="rId7" imgW="736560" imgH="330120" progId="Equation.DSMT4">
                  <p:embed/>
                </p:oleObj>
              </mc:Choice>
              <mc:Fallback>
                <p:oleObj name="Equation" r:id="rId7" imgW="736560" imgH="330120" progId="Equation.DSMT4">
                  <p:embed/>
                  <p:pic>
                    <p:nvPicPr>
                      <p:cNvPr id="0" name=""/>
                      <p:cNvPicPr/>
                      <p:nvPr/>
                    </p:nvPicPr>
                    <p:blipFill>
                      <a:blip r:embed="rId8"/>
                      <a:stretch>
                        <a:fillRect/>
                      </a:stretch>
                    </p:blipFill>
                    <p:spPr>
                      <a:xfrm>
                        <a:off x="7454684" y="1958425"/>
                        <a:ext cx="736600" cy="33020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id="{08F2EF35-1E41-4F52-A1B9-5E0417589CAD}"/>
              </a:ext>
            </a:extLst>
          </p:cNvPr>
          <p:cNvSpPr>
            <a:spLocks noGrp="1"/>
          </p:cNvSpPr>
          <p:nvPr>
            <p:ph sz="quarter" idx="17"/>
          </p:nvPr>
        </p:nvSpPr>
        <p:spPr>
          <a:xfrm>
            <a:off x="457201" y="2322648"/>
            <a:ext cx="1960536" cy="358560"/>
          </a:xfrm>
        </p:spPr>
        <p:txBody>
          <a:bodyPr tIns="0"/>
          <a:lstStyle/>
          <a:p>
            <a:pPr marL="432" indent="0">
              <a:buNone/>
            </a:pPr>
            <a:r>
              <a:rPr lang="en-US" altLang="en-US" sz="2000" dirty="0">
                <a:cs typeface="Times New Roman" panose="02020603050405020304" pitchFamily="18" charset="0"/>
              </a:rPr>
              <a:t>is a subclass of</a:t>
            </a:r>
            <a:endParaRPr lang="en-IN" sz="2000" dirty="0"/>
          </a:p>
        </p:txBody>
      </p:sp>
      <p:graphicFrame>
        <p:nvGraphicFramePr>
          <p:cNvPr id="20" name="Object 19" descr="C3, ellipsis, and C sub n minus 1">
            <a:extLst>
              <a:ext uri="{FF2B5EF4-FFF2-40B4-BE49-F238E27FC236}">
                <a16:creationId xmlns:a16="http://schemas.microsoft.com/office/drawing/2014/main" id="{D90629CD-40FA-42EF-845C-F3AB7F227E45}"/>
              </a:ext>
            </a:extLst>
          </p:cNvPr>
          <p:cNvGraphicFramePr>
            <a:graphicFrameLocks noChangeAspect="1"/>
          </p:cNvGraphicFramePr>
          <p:nvPr>
            <p:extLst>
              <p:ext uri="{D42A27DB-BD31-4B8C-83A1-F6EECF244321}">
                <p14:modId xmlns:p14="http://schemas.microsoft.com/office/powerpoint/2010/main" val="2722724717"/>
              </p:ext>
            </p:extLst>
          </p:nvPr>
        </p:nvGraphicFramePr>
        <p:xfrm>
          <a:off x="2485325" y="2335510"/>
          <a:ext cx="1765300" cy="330200"/>
        </p:xfrm>
        <a:graphic>
          <a:graphicData uri="http://schemas.openxmlformats.org/presentationml/2006/ole">
            <mc:AlternateContent xmlns:mc="http://schemas.openxmlformats.org/markup-compatibility/2006">
              <mc:Choice xmlns:v="urn:schemas-microsoft-com:vml" Requires="v">
                <p:oleObj name="Equation" r:id="rId9" imgW="1765080" imgH="330120" progId="Equation.DSMT4">
                  <p:embed/>
                </p:oleObj>
              </mc:Choice>
              <mc:Fallback>
                <p:oleObj name="Equation" r:id="rId9" imgW="1765080" imgH="330120" progId="Equation.DSMT4">
                  <p:embed/>
                  <p:pic>
                    <p:nvPicPr>
                      <p:cNvPr id="0" name=""/>
                      <p:cNvPicPr/>
                      <p:nvPr/>
                    </p:nvPicPr>
                    <p:blipFill>
                      <a:blip r:embed="rId10"/>
                      <a:stretch>
                        <a:fillRect/>
                      </a:stretch>
                    </p:blipFill>
                    <p:spPr>
                      <a:xfrm>
                        <a:off x="2485325" y="2335510"/>
                        <a:ext cx="1765300" cy="330200"/>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5201745-0200-47A8-B127-AE378A841D42}"/>
              </a:ext>
            </a:extLst>
          </p:cNvPr>
          <p:cNvSpPr>
            <a:spLocks noGrp="1"/>
          </p:cNvSpPr>
          <p:nvPr>
            <p:ph sz="quarter" idx="18"/>
          </p:nvPr>
        </p:nvSpPr>
        <p:spPr>
          <a:xfrm>
            <a:off x="4347274" y="2328944"/>
            <a:ext cx="1867546" cy="352264"/>
          </a:xfrm>
        </p:spPr>
        <p:txBody>
          <a:bodyPr lIns="0" tIns="0" rIns="0" bIns="0"/>
          <a:lstStyle/>
          <a:p>
            <a:pPr marL="432" indent="0">
              <a:buNone/>
            </a:pPr>
            <a:r>
              <a:rPr lang="en-US" altLang="en-US" sz="2000" dirty="0">
                <a:cs typeface="Times New Roman" panose="02020603050405020304" pitchFamily="18" charset="0"/>
              </a:rPr>
              <a:t>is a subclass of</a:t>
            </a:r>
            <a:endParaRPr lang="en-IN" sz="2000" dirty="0"/>
          </a:p>
        </p:txBody>
      </p:sp>
      <p:graphicFrame>
        <p:nvGraphicFramePr>
          <p:cNvPr id="21" name="Object 20" descr="C sub n.">
            <a:extLst>
              <a:ext uri="{FF2B5EF4-FFF2-40B4-BE49-F238E27FC236}">
                <a16:creationId xmlns:a16="http://schemas.microsoft.com/office/drawing/2014/main" id="{73D9C2FC-AC66-4B22-9DAC-EAFA221C99F4}"/>
              </a:ext>
            </a:extLst>
          </p:cNvPr>
          <p:cNvGraphicFramePr>
            <a:graphicFrameLocks noChangeAspect="1"/>
          </p:cNvGraphicFramePr>
          <p:nvPr>
            <p:extLst>
              <p:ext uri="{D42A27DB-BD31-4B8C-83A1-F6EECF244321}">
                <p14:modId xmlns:p14="http://schemas.microsoft.com/office/powerpoint/2010/main" val="2527656255"/>
              </p:ext>
            </p:extLst>
          </p:nvPr>
        </p:nvGraphicFramePr>
        <p:xfrm>
          <a:off x="6268419" y="2335510"/>
          <a:ext cx="381000" cy="330200"/>
        </p:xfrm>
        <a:graphic>
          <a:graphicData uri="http://schemas.openxmlformats.org/presentationml/2006/ole">
            <mc:AlternateContent xmlns:mc="http://schemas.openxmlformats.org/markup-compatibility/2006">
              <mc:Choice xmlns:v="urn:schemas-microsoft-com:vml" Requires="v">
                <p:oleObj name="Equation" r:id="rId11" imgW="380880" imgH="330120" progId="Equation.DSMT4">
                  <p:embed/>
                </p:oleObj>
              </mc:Choice>
              <mc:Fallback>
                <p:oleObj name="Equation" r:id="rId11" imgW="380880" imgH="330120" progId="Equation.DSMT4">
                  <p:embed/>
                  <p:pic>
                    <p:nvPicPr>
                      <p:cNvPr id="0" name=""/>
                      <p:cNvPicPr/>
                      <p:nvPr/>
                    </p:nvPicPr>
                    <p:blipFill>
                      <a:blip r:embed="rId12"/>
                      <a:stretch>
                        <a:fillRect/>
                      </a:stretch>
                    </p:blipFill>
                    <p:spPr>
                      <a:xfrm>
                        <a:off x="6268419" y="2335510"/>
                        <a:ext cx="381000" cy="3302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id="{FC037071-512E-475D-827D-52C1C804A83D}"/>
              </a:ext>
            </a:extLst>
          </p:cNvPr>
          <p:cNvSpPr>
            <a:spLocks noGrp="1"/>
          </p:cNvSpPr>
          <p:nvPr>
            <p:ph sz="quarter" idx="19"/>
          </p:nvPr>
        </p:nvSpPr>
        <p:spPr>
          <a:xfrm>
            <a:off x="6749514" y="2328037"/>
            <a:ext cx="953146" cy="353170"/>
          </a:xfrm>
        </p:spPr>
        <p:txBody>
          <a:bodyPr lIns="0" tIns="0" rIns="0" bIns="0"/>
          <a:lstStyle/>
          <a:p>
            <a:pPr marL="432" indent="0">
              <a:buNone/>
            </a:pPr>
            <a:r>
              <a:rPr lang="en-US" altLang="en-US" sz="2000" dirty="0">
                <a:cs typeface="Courier New" panose="02070309020205020404" pitchFamily="49" charset="0"/>
              </a:rPr>
              <a:t>That is,</a:t>
            </a:r>
            <a:endParaRPr lang="en-IN" sz="2000" dirty="0"/>
          </a:p>
        </p:txBody>
      </p:sp>
      <p:graphicFrame>
        <p:nvGraphicFramePr>
          <p:cNvPr id="22" name="Object 21" descr="C sub n">
            <a:extLst>
              <a:ext uri="{FF2B5EF4-FFF2-40B4-BE49-F238E27FC236}">
                <a16:creationId xmlns:a16="http://schemas.microsoft.com/office/drawing/2014/main" id="{FBEC48BF-B947-42B7-B1B3-EFF3F996829A}"/>
              </a:ext>
            </a:extLst>
          </p:cNvPr>
          <p:cNvGraphicFramePr>
            <a:graphicFrameLocks noChangeAspect="1"/>
          </p:cNvGraphicFramePr>
          <p:nvPr>
            <p:extLst>
              <p:ext uri="{D42A27DB-BD31-4B8C-83A1-F6EECF244321}">
                <p14:modId xmlns:p14="http://schemas.microsoft.com/office/powerpoint/2010/main" val="3377334303"/>
              </p:ext>
            </p:extLst>
          </p:nvPr>
        </p:nvGraphicFramePr>
        <p:xfrm>
          <a:off x="7743342" y="2335510"/>
          <a:ext cx="304800" cy="330200"/>
        </p:xfrm>
        <a:graphic>
          <a:graphicData uri="http://schemas.openxmlformats.org/presentationml/2006/ole">
            <mc:AlternateContent xmlns:mc="http://schemas.openxmlformats.org/markup-compatibility/2006">
              <mc:Choice xmlns:v="urn:schemas-microsoft-com:vml" Requires="v">
                <p:oleObj name="Equation" r:id="rId13" imgW="304560" imgH="330120" progId="Equation.DSMT4">
                  <p:embed/>
                </p:oleObj>
              </mc:Choice>
              <mc:Fallback>
                <p:oleObj name="Equation" r:id="rId13" imgW="304560" imgH="330120" progId="Equation.DSMT4">
                  <p:embed/>
                  <p:pic>
                    <p:nvPicPr>
                      <p:cNvPr id="0" name=""/>
                      <p:cNvPicPr/>
                      <p:nvPr/>
                    </p:nvPicPr>
                    <p:blipFill>
                      <a:blip r:embed="rId14"/>
                      <a:stretch>
                        <a:fillRect/>
                      </a:stretch>
                    </p:blipFill>
                    <p:spPr>
                      <a:xfrm>
                        <a:off x="7743342" y="2335510"/>
                        <a:ext cx="304800" cy="33020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id="{5E8E3125-0278-4247-AD2F-92D589399D73}"/>
              </a:ext>
            </a:extLst>
          </p:cNvPr>
          <p:cNvSpPr>
            <a:spLocks noGrp="1"/>
          </p:cNvSpPr>
          <p:nvPr>
            <p:ph sz="quarter" idx="20"/>
          </p:nvPr>
        </p:nvSpPr>
        <p:spPr>
          <a:xfrm>
            <a:off x="468313" y="2744581"/>
            <a:ext cx="3561246" cy="339584"/>
          </a:xfrm>
        </p:spPr>
        <p:txBody>
          <a:bodyPr tIns="0"/>
          <a:lstStyle/>
          <a:p>
            <a:pPr marL="432" indent="0">
              <a:buNone/>
            </a:pPr>
            <a:r>
              <a:rPr lang="en-US" altLang="en-US" sz="2000" dirty="0">
                <a:cs typeface="Courier New" panose="02070309020205020404" pitchFamily="49" charset="0"/>
              </a:rPr>
              <a:t>is the most general class, and</a:t>
            </a:r>
            <a:endParaRPr lang="en-IN" sz="2000" dirty="0"/>
          </a:p>
        </p:txBody>
      </p:sp>
      <p:graphicFrame>
        <p:nvGraphicFramePr>
          <p:cNvPr id="23" name="Object 22" descr="C 1">
            <a:extLst>
              <a:ext uri="{FF2B5EF4-FFF2-40B4-BE49-F238E27FC236}">
                <a16:creationId xmlns:a16="http://schemas.microsoft.com/office/drawing/2014/main" id="{85DF51CF-2D2C-48E5-8060-46C1F7DE6508}"/>
              </a:ext>
            </a:extLst>
          </p:cNvPr>
          <p:cNvGraphicFramePr>
            <a:graphicFrameLocks noChangeAspect="1"/>
          </p:cNvGraphicFramePr>
          <p:nvPr>
            <p:extLst>
              <p:ext uri="{D42A27DB-BD31-4B8C-83A1-F6EECF244321}">
                <p14:modId xmlns:p14="http://schemas.microsoft.com/office/powerpoint/2010/main" val="203086783"/>
              </p:ext>
            </p:extLst>
          </p:nvPr>
        </p:nvGraphicFramePr>
        <p:xfrm>
          <a:off x="4083372" y="2764729"/>
          <a:ext cx="279400" cy="330200"/>
        </p:xfrm>
        <a:graphic>
          <a:graphicData uri="http://schemas.openxmlformats.org/presentationml/2006/ole">
            <mc:AlternateContent xmlns:mc="http://schemas.openxmlformats.org/markup-compatibility/2006">
              <mc:Choice xmlns:v="urn:schemas-microsoft-com:vml" Requires="v">
                <p:oleObj name="Equation" r:id="rId15" imgW="279360" imgH="330120" progId="Equation.DSMT4">
                  <p:embed/>
                </p:oleObj>
              </mc:Choice>
              <mc:Fallback>
                <p:oleObj name="Equation" r:id="rId15" imgW="279360" imgH="330120" progId="Equation.DSMT4">
                  <p:embed/>
                  <p:pic>
                    <p:nvPicPr>
                      <p:cNvPr id="18" name="Object 17">
                        <a:extLst>
                          <a:ext uri="{FF2B5EF4-FFF2-40B4-BE49-F238E27FC236}">
                            <a16:creationId xmlns:a16="http://schemas.microsoft.com/office/drawing/2014/main" id="{325DA069-868B-4708-AF34-C9D839F7C4CF}"/>
                          </a:ext>
                        </a:extLst>
                      </p:cNvPr>
                      <p:cNvPicPr/>
                      <p:nvPr/>
                    </p:nvPicPr>
                    <p:blipFill>
                      <a:blip r:embed="rId6"/>
                      <a:stretch>
                        <a:fillRect/>
                      </a:stretch>
                    </p:blipFill>
                    <p:spPr>
                      <a:xfrm>
                        <a:off x="4083372" y="2764729"/>
                        <a:ext cx="279400" cy="3302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6FF56D84-5C32-495C-8F89-4380753DDF76}"/>
              </a:ext>
            </a:extLst>
          </p:cNvPr>
          <p:cNvSpPr>
            <a:spLocks noGrp="1"/>
          </p:cNvSpPr>
          <p:nvPr>
            <p:ph sz="quarter" idx="21"/>
          </p:nvPr>
        </p:nvSpPr>
        <p:spPr>
          <a:xfrm>
            <a:off x="4448467" y="2744506"/>
            <a:ext cx="3964013" cy="339658"/>
          </a:xfrm>
        </p:spPr>
        <p:txBody>
          <a:bodyPr lIns="0" tIns="0" rIns="0" bIns="0"/>
          <a:lstStyle/>
          <a:p>
            <a:pPr marL="432" indent="0">
              <a:buNone/>
            </a:pPr>
            <a:r>
              <a:rPr lang="en-US" altLang="en-US" sz="2000" dirty="0">
                <a:cs typeface="Courier New" panose="02070309020205020404" pitchFamily="49" charset="0"/>
              </a:rPr>
              <a:t>is the most specific class. In Java,</a:t>
            </a:r>
            <a:endParaRPr lang="en-IN" sz="2000" dirty="0"/>
          </a:p>
        </p:txBody>
      </p:sp>
      <p:graphicFrame>
        <p:nvGraphicFramePr>
          <p:cNvPr id="24" name="Object 23" descr="C sub n.">
            <a:extLst>
              <a:ext uri="{FF2B5EF4-FFF2-40B4-BE49-F238E27FC236}">
                <a16:creationId xmlns:a16="http://schemas.microsoft.com/office/drawing/2014/main" id="{92331907-5EAF-4550-B7A7-050A84681CDF}"/>
              </a:ext>
            </a:extLst>
          </p:cNvPr>
          <p:cNvGraphicFramePr>
            <a:graphicFrameLocks noChangeAspect="1"/>
          </p:cNvGraphicFramePr>
          <p:nvPr>
            <p:extLst>
              <p:ext uri="{D42A27DB-BD31-4B8C-83A1-F6EECF244321}">
                <p14:modId xmlns:p14="http://schemas.microsoft.com/office/powerpoint/2010/main" val="773709079"/>
              </p:ext>
            </p:extLst>
          </p:nvPr>
        </p:nvGraphicFramePr>
        <p:xfrm>
          <a:off x="8478838" y="2751138"/>
          <a:ext cx="304800" cy="330200"/>
        </p:xfrm>
        <a:graphic>
          <a:graphicData uri="http://schemas.openxmlformats.org/presentationml/2006/ole">
            <mc:AlternateContent xmlns:mc="http://schemas.openxmlformats.org/markup-compatibility/2006">
              <mc:Choice xmlns:v="urn:schemas-microsoft-com:vml" Requires="v">
                <p:oleObj name="Equation" r:id="rId16" imgW="304560" imgH="330120" progId="Equation.DSMT4">
                  <p:embed/>
                </p:oleObj>
              </mc:Choice>
              <mc:Fallback>
                <p:oleObj name="Equation" r:id="rId16" imgW="304560" imgH="330120" progId="Equation.DSMT4">
                  <p:embed/>
                  <p:pic>
                    <p:nvPicPr>
                      <p:cNvPr id="21" name="Object 20">
                        <a:extLst>
                          <a:ext uri="{FF2B5EF4-FFF2-40B4-BE49-F238E27FC236}">
                            <a16:creationId xmlns:a16="http://schemas.microsoft.com/office/drawing/2014/main" id="{73D9C2FC-AC66-4B22-9DAC-EAFA221C99F4}"/>
                          </a:ext>
                        </a:extLst>
                      </p:cNvPr>
                      <p:cNvPicPr/>
                      <p:nvPr/>
                    </p:nvPicPr>
                    <p:blipFill>
                      <a:blip r:embed="rId17"/>
                      <a:stretch>
                        <a:fillRect/>
                      </a:stretch>
                    </p:blipFill>
                    <p:spPr>
                      <a:xfrm>
                        <a:off x="8478838" y="2751138"/>
                        <a:ext cx="304800" cy="330200"/>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BFBDA461-BDC0-4BDE-8BFC-260933DE5C0F}"/>
              </a:ext>
            </a:extLst>
          </p:cNvPr>
          <p:cNvSpPr>
            <a:spLocks noGrp="1"/>
          </p:cNvSpPr>
          <p:nvPr>
            <p:ph sz="quarter" idx="22"/>
          </p:nvPr>
        </p:nvSpPr>
        <p:spPr>
          <a:xfrm>
            <a:off x="468313" y="3160018"/>
            <a:ext cx="8218487" cy="358898"/>
          </a:xfrm>
        </p:spPr>
        <p:txBody>
          <a:bodyPr tIns="0"/>
          <a:lstStyle/>
          <a:p>
            <a:pPr marL="432" indent="0">
              <a:buNone/>
            </a:pPr>
            <a:r>
              <a:rPr lang="en-US" altLang="en-US" sz="2000" dirty="0">
                <a:cs typeface="Courier New" panose="02070309020205020404" pitchFamily="49" charset="0"/>
              </a:rPr>
              <a:t>is the Object class. </a:t>
            </a:r>
            <a:r>
              <a:rPr lang="en-US" altLang="en-US" sz="2000" dirty="0">
                <a:cs typeface="Times New Roman" panose="02020603050405020304" pitchFamily="18" charset="0"/>
              </a:rPr>
              <a:t>If o invokes a method p, the J</a:t>
            </a:r>
            <a:r>
              <a:rPr lang="en-US" altLang="en-US" sz="100" dirty="0">
                <a:cs typeface="Times New Roman" panose="02020603050405020304" pitchFamily="18" charset="0"/>
              </a:rPr>
              <a:t> </a:t>
            </a:r>
            <a:r>
              <a:rPr lang="en-US" altLang="en-US" sz="2000" dirty="0">
                <a:cs typeface="Times New Roman" panose="02020603050405020304" pitchFamily="18" charset="0"/>
              </a:rPr>
              <a:t>V</a:t>
            </a:r>
            <a:r>
              <a:rPr lang="en-US" altLang="en-US" sz="100" dirty="0">
                <a:cs typeface="Times New Roman" panose="02020603050405020304" pitchFamily="18" charset="0"/>
              </a:rPr>
              <a:t> </a:t>
            </a:r>
            <a:r>
              <a:rPr lang="en-US" altLang="en-US" sz="2000" dirty="0">
                <a:cs typeface="Times New Roman" panose="02020603050405020304" pitchFamily="18" charset="0"/>
              </a:rPr>
              <a:t>M searches the</a:t>
            </a:r>
            <a:endParaRPr lang="en-IN" sz="2000" dirty="0"/>
          </a:p>
        </p:txBody>
      </p:sp>
      <p:sp>
        <p:nvSpPr>
          <p:cNvPr id="13" name="Content Placeholder 12">
            <a:extLst>
              <a:ext uri="{FF2B5EF4-FFF2-40B4-BE49-F238E27FC236}">
                <a16:creationId xmlns:a16="http://schemas.microsoft.com/office/drawing/2014/main" id="{432532A0-547E-449A-8D99-4BE3E5840F9E}"/>
              </a:ext>
            </a:extLst>
          </p:cNvPr>
          <p:cNvSpPr>
            <a:spLocks noGrp="1"/>
          </p:cNvSpPr>
          <p:nvPr>
            <p:ph sz="quarter" idx="23"/>
          </p:nvPr>
        </p:nvSpPr>
        <p:spPr>
          <a:xfrm>
            <a:off x="457200" y="3564236"/>
            <a:ext cx="4114800" cy="356837"/>
          </a:xfrm>
        </p:spPr>
        <p:txBody>
          <a:bodyPr tIns="0"/>
          <a:lstStyle/>
          <a:p>
            <a:pPr marL="432" indent="0">
              <a:buNone/>
            </a:pPr>
            <a:r>
              <a:rPr lang="en-US" altLang="en-US" sz="2000" dirty="0">
                <a:cs typeface="Times New Roman" panose="02020603050405020304" pitchFamily="18" charset="0"/>
              </a:rPr>
              <a:t>implementation for the method p in</a:t>
            </a:r>
            <a:endParaRPr lang="en-IN" sz="2000" dirty="0"/>
          </a:p>
        </p:txBody>
      </p:sp>
      <p:graphicFrame>
        <p:nvGraphicFramePr>
          <p:cNvPr id="25" name="Object 24" descr="C1, C2, ellipsis, C sub n minus 1, and C sub n,">
            <a:extLst>
              <a:ext uri="{FF2B5EF4-FFF2-40B4-BE49-F238E27FC236}">
                <a16:creationId xmlns:a16="http://schemas.microsoft.com/office/drawing/2014/main" id="{B8725218-0141-48DD-9D45-E2DC3B06C978}"/>
              </a:ext>
            </a:extLst>
          </p:cNvPr>
          <p:cNvGraphicFramePr>
            <a:graphicFrameLocks noChangeAspect="1"/>
          </p:cNvGraphicFramePr>
          <p:nvPr>
            <p:extLst>
              <p:ext uri="{D42A27DB-BD31-4B8C-83A1-F6EECF244321}">
                <p14:modId xmlns:p14="http://schemas.microsoft.com/office/powerpoint/2010/main" val="1123517047"/>
              </p:ext>
            </p:extLst>
          </p:nvPr>
        </p:nvGraphicFramePr>
        <p:xfrm>
          <a:off x="4625709" y="3577882"/>
          <a:ext cx="2552700" cy="330200"/>
        </p:xfrm>
        <a:graphic>
          <a:graphicData uri="http://schemas.openxmlformats.org/presentationml/2006/ole">
            <mc:AlternateContent xmlns:mc="http://schemas.openxmlformats.org/markup-compatibility/2006">
              <mc:Choice xmlns:v="urn:schemas-microsoft-com:vml" Requires="v">
                <p:oleObj name="Equation" r:id="rId18" imgW="2552400" imgH="330120" progId="Equation.DSMT4">
                  <p:embed/>
                </p:oleObj>
              </mc:Choice>
              <mc:Fallback>
                <p:oleObj name="Equation" r:id="rId18" imgW="2552400" imgH="330120" progId="Equation.DSMT4">
                  <p:embed/>
                  <p:pic>
                    <p:nvPicPr>
                      <p:cNvPr id="0" name=""/>
                      <p:cNvPicPr/>
                      <p:nvPr/>
                    </p:nvPicPr>
                    <p:blipFill>
                      <a:blip r:embed="rId19"/>
                      <a:stretch>
                        <a:fillRect/>
                      </a:stretch>
                    </p:blipFill>
                    <p:spPr>
                      <a:xfrm>
                        <a:off x="4625709" y="3577882"/>
                        <a:ext cx="2552700" cy="330200"/>
                      </a:xfrm>
                      <a:prstGeom prst="rect">
                        <a:avLst/>
                      </a:prstGeom>
                    </p:spPr>
                  </p:pic>
                </p:oleObj>
              </mc:Fallback>
            </mc:AlternateContent>
          </a:graphicData>
        </a:graphic>
      </p:graphicFrame>
      <p:sp>
        <p:nvSpPr>
          <p:cNvPr id="14" name="Content Placeholder 13">
            <a:extLst>
              <a:ext uri="{FF2B5EF4-FFF2-40B4-BE49-F238E27FC236}">
                <a16:creationId xmlns:a16="http://schemas.microsoft.com/office/drawing/2014/main" id="{48CD5980-3BC6-4C2D-99F7-675A291D1D05}"/>
              </a:ext>
            </a:extLst>
          </p:cNvPr>
          <p:cNvSpPr>
            <a:spLocks noGrp="1"/>
          </p:cNvSpPr>
          <p:nvPr>
            <p:ph sz="quarter" idx="24"/>
          </p:nvPr>
        </p:nvSpPr>
        <p:spPr>
          <a:xfrm>
            <a:off x="7357999" y="3578012"/>
            <a:ext cx="1499534" cy="335620"/>
          </a:xfrm>
        </p:spPr>
        <p:txBody>
          <a:bodyPr lIns="0" tIns="0" rIns="0" bIns="0"/>
          <a:lstStyle/>
          <a:p>
            <a:pPr marL="432" indent="0">
              <a:buNone/>
            </a:pPr>
            <a:r>
              <a:rPr lang="en-US" altLang="en-US" sz="2000" dirty="0">
                <a:cs typeface="Times New Roman" panose="02020603050405020304" pitchFamily="18" charset="0"/>
              </a:rPr>
              <a:t>in this order,</a:t>
            </a:r>
            <a:endParaRPr lang="en-IN" sz="2000" dirty="0"/>
          </a:p>
        </p:txBody>
      </p:sp>
      <p:sp>
        <p:nvSpPr>
          <p:cNvPr id="15" name="Content Placeholder 14">
            <a:extLst>
              <a:ext uri="{FF2B5EF4-FFF2-40B4-BE49-F238E27FC236}">
                <a16:creationId xmlns:a16="http://schemas.microsoft.com/office/drawing/2014/main" id="{6A01A643-02A2-43D7-BAA7-9D69F57E1513}"/>
              </a:ext>
            </a:extLst>
          </p:cNvPr>
          <p:cNvSpPr>
            <a:spLocks noGrp="1"/>
          </p:cNvSpPr>
          <p:nvPr>
            <p:ph sz="quarter" idx="25"/>
          </p:nvPr>
        </p:nvSpPr>
        <p:spPr>
          <a:xfrm>
            <a:off x="457200" y="3971765"/>
            <a:ext cx="8229600" cy="693226"/>
          </a:xfrm>
        </p:spPr>
        <p:txBody>
          <a:bodyPr tIns="0"/>
          <a:lstStyle/>
          <a:p>
            <a:pPr marL="432" indent="0">
              <a:buNone/>
            </a:pPr>
            <a:r>
              <a:rPr lang="en-US" altLang="en-US" sz="2000" dirty="0">
                <a:cs typeface="Times New Roman" panose="02020603050405020304" pitchFamily="18" charset="0"/>
              </a:rPr>
              <a:t>until it is found. </a:t>
            </a:r>
            <a:r>
              <a:rPr lang="en-US" altLang="en-US" sz="2000" dirty="0">
                <a:cs typeface="Courier New" panose="02070309020205020404" pitchFamily="49" charset="0"/>
              </a:rPr>
              <a:t>Once an implementation is found, the search stops and the first-found implementation is invoked.</a:t>
            </a:r>
            <a:endParaRPr lang="en-IN" sz="2000" dirty="0"/>
          </a:p>
        </p:txBody>
      </p:sp>
      <p:pic>
        <p:nvPicPr>
          <p:cNvPr id="26" name="Content Placeholder 25" descr="An object shows the Dynamic Binding and makes an series of instance of classes that is C(1),  C(2), upto , C(n-1), C(n). In an object there are 4 boxes. For long description in Notes pane, press F6. ">
            <a:extLst>
              <a:ext uri="{FF2B5EF4-FFF2-40B4-BE49-F238E27FC236}">
                <a16:creationId xmlns:a16="http://schemas.microsoft.com/office/drawing/2014/main" id="{5C008C23-D93E-4A6F-B01F-C131BFDED9B5}"/>
              </a:ext>
            </a:extLst>
          </p:cNvPr>
          <p:cNvPicPr>
            <a:picLocks noGrp="1" noChangeAspect="1"/>
          </p:cNvPicPr>
          <p:nvPr>
            <p:ph sz="quarter" idx="26"/>
          </p:nvPr>
        </p:nvPicPr>
        <p:blipFill>
          <a:blip r:embed="rId20"/>
          <a:stretch>
            <a:fillRect/>
          </a:stretch>
        </p:blipFill>
        <p:spPr>
          <a:xfrm>
            <a:off x="1228438" y="4774282"/>
            <a:ext cx="6942845" cy="1569414"/>
          </a:xfrm>
          <a:prstGeom prst="rect">
            <a:avLst/>
          </a:prstGeom>
        </p:spPr>
      </p:pic>
    </p:spTree>
    <p:extLst>
      <p:ext uri="{BB962C8B-B14F-4D97-AF65-F5344CB8AC3E}">
        <p14:creationId xmlns:p14="http://schemas.microsoft.com/office/powerpoint/2010/main" val="1730212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4D6B5-8827-4A57-A725-C45DE7B9B24D}"/>
              </a:ext>
            </a:extLst>
          </p:cNvPr>
          <p:cNvSpPr>
            <a:spLocks noGrp="1"/>
          </p:cNvSpPr>
          <p:nvPr>
            <p:ph type="title"/>
          </p:nvPr>
        </p:nvSpPr>
        <p:spPr/>
        <p:txBody>
          <a:bodyPr/>
          <a:lstStyle/>
          <a:p>
            <a:r>
              <a:rPr lang="en-IN" dirty="0"/>
              <a:t>Method Matching v</a:t>
            </a:r>
            <a:r>
              <a:rPr lang="en-IN" sz="100" dirty="0"/>
              <a:t>ersu</a:t>
            </a:r>
            <a:r>
              <a:rPr lang="en-IN" dirty="0"/>
              <a:t>s Binding</a:t>
            </a:r>
          </a:p>
        </p:txBody>
      </p:sp>
      <p:sp>
        <p:nvSpPr>
          <p:cNvPr id="3" name="Content Placeholder 2">
            <a:extLst>
              <a:ext uri="{FF2B5EF4-FFF2-40B4-BE49-F238E27FC236}">
                <a16:creationId xmlns:a16="http://schemas.microsoft.com/office/drawing/2014/main" id="{209B91DF-5E24-45B9-B707-DE75EA082115}"/>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Matching a method signature and binding a method implementation are two issues. The compiler finds a matching method according to parameter type, number of parameters, and order of the parameters at compilation time. A method may be implemented in several subclasses. The Java Virtual Machine dynamically binds the implementation of the method at runtime.</a:t>
            </a:r>
            <a:endParaRPr lang="en-US" altLang="en-US" dirty="0">
              <a:cs typeface="Courier New" panose="02070309020205020404" pitchFamily="49" charset="0"/>
            </a:endParaRPr>
          </a:p>
        </p:txBody>
      </p:sp>
    </p:spTree>
    <p:extLst>
      <p:ext uri="{BB962C8B-B14F-4D97-AF65-F5344CB8AC3E}">
        <p14:creationId xmlns:p14="http://schemas.microsoft.com/office/powerpoint/2010/main" val="19637530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D41C-0FC1-44FE-9490-2AA7E8B13021}"/>
              </a:ext>
            </a:extLst>
          </p:cNvPr>
          <p:cNvSpPr>
            <a:spLocks noGrp="1"/>
          </p:cNvSpPr>
          <p:nvPr>
            <p:ph type="title"/>
          </p:nvPr>
        </p:nvSpPr>
        <p:spPr/>
        <p:txBody>
          <a:bodyPr/>
          <a:lstStyle/>
          <a:p>
            <a:r>
              <a:rPr lang="en-IN" dirty="0"/>
              <a:t>Generic Programming </a:t>
            </a:r>
            <a:r>
              <a:rPr lang="en-IN" sz="2000" b="0" dirty="0"/>
              <a:t>(1 of 2)</a:t>
            </a:r>
            <a:endParaRPr lang="en-IN" dirty="0"/>
          </a:p>
        </p:txBody>
      </p:sp>
      <p:sp>
        <p:nvSpPr>
          <p:cNvPr id="3" name="Content Placeholder 2">
            <a:extLst>
              <a:ext uri="{FF2B5EF4-FFF2-40B4-BE49-F238E27FC236}">
                <a16:creationId xmlns:a16="http://schemas.microsoft.com/office/drawing/2014/main" id="{FB7AC412-C7B6-42F3-82C4-6122AAFBAA97}"/>
              </a:ext>
            </a:extLst>
          </p:cNvPr>
          <p:cNvSpPr>
            <a:spLocks noGrp="1"/>
          </p:cNvSpPr>
          <p:nvPr>
            <p:ph sz="quarter" idx="13"/>
          </p:nvPr>
        </p:nvSpPr>
        <p:spPr>
          <a:xfrm>
            <a:off x="457200" y="1556327"/>
            <a:ext cx="3541363" cy="4689490"/>
          </a:xfrm>
        </p:spPr>
        <p:txBody>
          <a:bodyPr/>
          <a:lstStyle/>
          <a:p>
            <a:pPr marL="432" indent="0">
              <a:spcBef>
                <a:spcPts val="300"/>
              </a:spcBef>
              <a:buNone/>
            </a:pPr>
            <a:r>
              <a:rPr lang="en-IN" sz="1600" dirty="0">
                <a:latin typeface="Courier New" panose="02070309020205020404" pitchFamily="49" charset="0"/>
                <a:cs typeface="Courier New" panose="02070309020205020404" pitchFamily="49" charset="0"/>
              </a:rPr>
              <a:t>public class </a:t>
            </a:r>
            <a:r>
              <a:rPr lang="en-IN" sz="1600" dirty="0" err="1">
                <a:latin typeface="Courier New" panose="02070309020205020404" pitchFamily="49" charset="0"/>
                <a:cs typeface="Courier New" panose="02070309020205020404" pitchFamily="49" charset="0"/>
              </a:rPr>
              <a:t>PolymorphismDemo</a:t>
            </a:r>
            <a:r>
              <a:rPr lang="en-IN" sz="1600" dirty="0">
                <a:latin typeface="Courier New" panose="02070309020205020404" pitchFamily="49" charset="0"/>
                <a:cs typeface="Courier New" panose="02070309020205020404" pitchFamily="49" charset="0"/>
              </a:rPr>
              <a:t> {</a:t>
            </a:r>
          </a:p>
          <a:p>
            <a:pPr marL="0" indent="93663">
              <a:spcBef>
                <a:spcPts val="300"/>
              </a:spcBef>
              <a:buNone/>
            </a:pPr>
            <a:r>
              <a:rPr lang="en-IN" sz="1600" dirty="0">
                <a:latin typeface="Courier New" panose="02070309020205020404" pitchFamily="49" charset="0"/>
                <a:cs typeface="Courier New" panose="02070309020205020404" pitchFamily="49" charset="0"/>
              </a:rPr>
              <a:t>public static void main(String[] </a:t>
            </a:r>
            <a:r>
              <a:rPr lang="en-IN" sz="1600" dirty="0" err="1">
                <a:latin typeface="Courier New" panose="02070309020205020404" pitchFamily="49" charset="0"/>
                <a:cs typeface="Courier New" panose="02070309020205020404" pitchFamily="49" charset="0"/>
              </a:rPr>
              <a:t>args</a:t>
            </a:r>
            <a:r>
              <a:rPr lang="en-IN" sz="1600" dirty="0">
                <a:latin typeface="Courier New" panose="02070309020205020404" pitchFamily="49" charset="0"/>
                <a:cs typeface="Courier New" panose="02070309020205020404" pitchFamily="49" charset="0"/>
              </a:rPr>
              <a:t>) {</a:t>
            </a:r>
          </a:p>
          <a:p>
            <a:pPr marL="0" indent="263525">
              <a:spcBef>
                <a:spcPts val="300"/>
              </a:spcBef>
              <a:buNone/>
            </a:pPr>
            <a:r>
              <a:rPr lang="en-IN" sz="1600" dirty="0">
                <a:latin typeface="Courier New" panose="02070309020205020404" pitchFamily="49" charset="0"/>
                <a:cs typeface="Courier New" panose="02070309020205020404" pitchFamily="49" charset="0"/>
              </a:rPr>
              <a:t>m(new </a:t>
            </a:r>
            <a:r>
              <a:rPr lang="en-IN" sz="1600" dirty="0" err="1">
                <a:latin typeface="Courier New" panose="02070309020205020404" pitchFamily="49" charset="0"/>
                <a:cs typeface="Courier New" panose="02070309020205020404" pitchFamily="49" charset="0"/>
              </a:rPr>
              <a:t>GraduateStudent</a:t>
            </a:r>
            <a:r>
              <a:rPr lang="en-IN" sz="1600" dirty="0">
                <a:latin typeface="Courier New" panose="02070309020205020404" pitchFamily="49" charset="0"/>
                <a:cs typeface="Courier New" panose="02070309020205020404" pitchFamily="49" charset="0"/>
              </a:rPr>
              <a:t>());</a:t>
            </a:r>
          </a:p>
          <a:p>
            <a:pPr marL="0" indent="263525">
              <a:spcBef>
                <a:spcPts val="300"/>
              </a:spcBef>
              <a:buNone/>
            </a:pPr>
            <a:r>
              <a:rPr lang="en-IN" sz="1600" dirty="0">
                <a:latin typeface="Courier New" panose="02070309020205020404" pitchFamily="49" charset="0"/>
                <a:cs typeface="Courier New" panose="02070309020205020404" pitchFamily="49" charset="0"/>
              </a:rPr>
              <a:t>m(new Student());</a:t>
            </a:r>
          </a:p>
          <a:p>
            <a:pPr marL="0" indent="263525">
              <a:spcBef>
                <a:spcPts val="300"/>
              </a:spcBef>
              <a:buNone/>
            </a:pPr>
            <a:r>
              <a:rPr lang="en-IN" sz="1600" dirty="0">
                <a:latin typeface="Courier New" panose="02070309020205020404" pitchFamily="49" charset="0"/>
                <a:cs typeface="Courier New" panose="02070309020205020404" pitchFamily="49" charset="0"/>
              </a:rPr>
              <a:t>m(new Person());</a:t>
            </a:r>
          </a:p>
          <a:p>
            <a:pPr marL="0" indent="263525">
              <a:spcBef>
                <a:spcPts val="300"/>
              </a:spcBef>
              <a:buNone/>
            </a:pPr>
            <a:r>
              <a:rPr lang="en-IN" sz="1600" dirty="0">
                <a:latin typeface="Courier New" panose="02070309020205020404" pitchFamily="49" charset="0"/>
                <a:cs typeface="Courier New" panose="02070309020205020404" pitchFamily="49" charset="0"/>
              </a:rPr>
              <a:t>m(new Object());</a:t>
            </a:r>
          </a:p>
          <a:p>
            <a:pPr marL="0" indent="93663">
              <a:spcBef>
                <a:spcPts val="300"/>
              </a:spcBef>
              <a:buNone/>
            </a:pPr>
            <a:r>
              <a:rPr lang="en-IN" sz="1600" dirty="0">
                <a:latin typeface="Courier New" panose="02070309020205020404" pitchFamily="49" charset="0"/>
                <a:cs typeface="Courier New" panose="02070309020205020404" pitchFamily="49" charset="0"/>
              </a:rPr>
              <a:t>}</a:t>
            </a:r>
          </a:p>
          <a:p>
            <a:pPr marL="0" indent="93663">
              <a:spcBef>
                <a:spcPts val="300"/>
              </a:spcBef>
              <a:buNone/>
            </a:pPr>
            <a:r>
              <a:rPr lang="en-IN" sz="1600" dirty="0">
                <a:latin typeface="Courier New" panose="02070309020205020404" pitchFamily="49" charset="0"/>
                <a:cs typeface="Courier New" panose="02070309020205020404" pitchFamily="49" charset="0"/>
              </a:rPr>
              <a:t>public static void m(Object x) {</a:t>
            </a:r>
          </a:p>
          <a:p>
            <a:pPr marL="0" indent="263525">
              <a:spcBef>
                <a:spcPts val="300"/>
              </a:spcBef>
              <a:buNone/>
            </a:pPr>
            <a:r>
              <a:rPr lang="en-IN" sz="1600" dirty="0" err="1">
                <a:latin typeface="Courier New" panose="02070309020205020404" pitchFamily="49" charset="0"/>
                <a:cs typeface="Courier New" panose="02070309020205020404" pitchFamily="49" charset="0"/>
              </a:rPr>
              <a:t>System.out.println</a:t>
            </a:r>
            <a:r>
              <a:rPr lang="en-IN" sz="1600" dirty="0">
                <a:latin typeface="Courier New" panose="02070309020205020404" pitchFamily="49" charset="0"/>
                <a:cs typeface="Courier New" panose="02070309020205020404" pitchFamily="49" charset="0"/>
              </a:rPr>
              <a:t>(</a:t>
            </a:r>
            <a:r>
              <a:rPr lang="en-IN" sz="1600" dirty="0" err="1">
                <a:latin typeface="Courier New" panose="02070309020205020404" pitchFamily="49" charset="0"/>
                <a:cs typeface="Courier New" panose="02070309020205020404" pitchFamily="49" charset="0"/>
              </a:rPr>
              <a:t>x.toString</a:t>
            </a:r>
            <a:r>
              <a:rPr lang="en-IN" sz="1600" dirty="0">
                <a:latin typeface="Courier New" panose="02070309020205020404" pitchFamily="49" charset="0"/>
                <a:cs typeface="Courier New" panose="02070309020205020404" pitchFamily="49" charset="0"/>
              </a:rPr>
              <a:t>());</a:t>
            </a:r>
          </a:p>
          <a:p>
            <a:pPr marL="0" indent="93663">
              <a:spcBef>
                <a:spcPts val="300"/>
              </a:spcBef>
              <a:buNone/>
            </a:pPr>
            <a:r>
              <a:rPr lang="en-IN" sz="1600" dirty="0">
                <a:latin typeface="Courier New" panose="02070309020205020404" pitchFamily="49" charset="0"/>
                <a:cs typeface="Courier New" panose="02070309020205020404" pitchFamily="49" charset="0"/>
              </a:rPr>
              <a:t>}</a:t>
            </a:r>
          </a:p>
          <a:p>
            <a:pPr marL="432" indent="0">
              <a:spcBef>
                <a:spcPts val="300"/>
              </a:spcBef>
              <a:buNone/>
            </a:pPr>
            <a:r>
              <a:rPr lang="en-IN" sz="1600" dirty="0">
                <a:latin typeface="Courier New" panose="02070309020205020404" pitchFamily="49" charset="0"/>
                <a:cs typeface="Courier New" panose="02070309020205020404" pitchFamily="49" charset="0"/>
              </a:rPr>
              <a:t>}</a:t>
            </a:r>
          </a:p>
        </p:txBody>
      </p:sp>
      <p:sp>
        <p:nvSpPr>
          <p:cNvPr id="7" name="Content Placeholder 6">
            <a:extLst>
              <a:ext uri="{FF2B5EF4-FFF2-40B4-BE49-F238E27FC236}">
                <a16:creationId xmlns:a16="http://schemas.microsoft.com/office/drawing/2014/main" id="{56C7C0C5-A0E4-4548-8AD4-6E183297EF9B}"/>
              </a:ext>
            </a:extLst>
          </p:cNvPr>
          <p:cNvSpPr>
            <a:spLocks noGrp="1"/>
          </p:cNvSpPr>
          <p:nvPr>
            <p:ph sz="quarter" idx="14"/>
          </p:nvPr>
        </p:nvSpPr>
        <p:spPr>
          <a:xfrm>
            <a:off x="4695986" y="1556327"/>
            <a:ext cx="3990814" cy="4520623"/>
          </a:xfrm>
        </p:spPr>
        <p:txBody>
          <a:bodyPr/>
          <a:lstStyle/>
          <a:p>
            <a:pPr marL="432" indent="0">
              <a:spcBef>
                <a:spcPts val="300"/>
              </a:spcBef>
              <a:buNone/>
            </a:pPr>
            <a:r>
              <a:rPr lang="en-IN" sz="1600" dirty="0">
                <a:latin typeface="Courier New" panose="02070309020205020404" pitchFamily="49" charset="0"/>
                <a:cs typeface="Courier New" panose="02070309020205020404" pitchFamily="49" charset="0"/>
              </a:rPr>
              <a:t>class </a:t>
            </a:r>
            <a:r>
              <a:rPr lang="en-IN" sz="1600" dirty="0" err="1">
                <a:latin typeface="Courier New" panose="02070309020205020404" pitchFamily="49" charset="0"/>
                <a:cs typeface="Courier New" panose="02070309020205020404" pitchFamily="49" charset="0"/>
              </a:rPr>
              <a:t>GraduateStudent</a:t>
            </a:r>
            <a:r>
              <a:rPr lang="en-IN" sz="1600" dirty="0">
                <a:latin typeface="Courier New" panose="02070309020205020404" pitchFamily="49" charset="0"/>
                <a:cs typeface="Courier New" panose="02070309020205020404" pitchFamily="49" charset="0"/>
              </a:rPr>
              <a:t> extends Student {</a:t>
            </a:r>
          </a:p>
          <a:p>
            <a:pPr marL="432" indent="0">
              <a:spcBef>
                <a:spcPts val="300"/>
              </a:spcBef>
              <a:buNone/>
            </a:pPr>
            <a:r>
              <a:rPr lang="en-IN" sz="1600" dirty="0">
                <a:latin typeface="Courier New" panose="02070309020205020404" pitchFamily="49" charset="0"/>
                <a:cs typeface="Courier New" panose="02070309020205020404" pitchFamily="49" charset="0"/>
              </a:rPr>
              <a:t>}</a:t>
            </a:r>
          </a:p>
          <a:p>
            <a:pPr marL="432" indent="0">
              <a:spcBef>
                <a:spcPts val="300"/>
              </a:spcBef>
              <a:buNone/>
            </a:pPr>
            <a:r>
              <a:rPr lang="en-IN" sz="1600" dirty="0">
                <a:latin typeface="Courier New" panose="02070309020205020404" pitchFamily="49" charset="0"/>
                <a:cs typeface="Courier New" panose="02070309020205020404" pitchFamily="49" charset="0"/>
              </a:rPr>
              <a:t>class Student extends Person {</a:t>
            </a:r>
          </a:p>
          <a:p>
            <a:pPr marL="0" indent="93663">
              <a:spcBef>
                <a:spcPts val="300"/>
              </a:spcBef>
              <a:buNone/>
            </a:pPr>
            <a:r>
              <a:rPr lang="en-IN" sz="1600" dirty="0">
                <a:latin typeface="Courier New" panose="02070309020205020404" pitchFamily="49" charset="0"/>
                <a:cs typeface="Courier New" panose="02070309020205020404" pitchFamily="49" charset="0"/>
              </a:rPr>
              <a:t>public String </a:t>
            </a:r>
            <a:r>
              <a:rPr lang="en-IN" sz="1600" dirty="0" err="1">
                <a:latin typeface="Courier New" panose="02070309020205020404" pitchFamily="49" charset="0"/>
                <a:cs typeface="Courier New" panose="02070309020205020404" pitchFamily="49" charset="0"/>
              </a:rPr>
              <a:t>toString</a:t>
            </a:r>
            <a:r>
              <a:rPr lang="en-IN" sz="1600" dirty="0">
                <a:latin typeface="Courier New" panose="02070309020205020404" pitchFamily="49" charset="0"/>
                <a:cs typeface="Courier New" panose="02070309020205020404" pitchFamily="49" charset="0"/>
              </a:rPr>
              <a:t>() {</a:t>
            </a:r>
          </a:p>
          <a:p>
            <a:pPr marL="0" indent="263525">
              <a:spcBef>
                <a:spcPts val="300"/>
              </a:spcBef>
              <a:buNone/>
            </a:pPr>
            <a:r>
              <a:rPr lang="en-IN" sz="1600" dirty="0">
                <a:latin typeface="Courier New" panose="02070309020205020404" pitchFamily="49" charset="0"/>
                <a:cs typeface="Courier New" panose="02070309020205020404" pitchFamily="49" charset="0"/>
              </a:rPr>
              <a:t>return "Student";</a:t>
            </a:r>
          </a:p>
          <a:p>
            <a:pPr marL="432" indent="0">
              <a:spcBef>
                <a:spcPts val="300"/>
              </a:spcBef>
              <a:buNone/>
            </a:pPr>
            <a:r>
              <a:rPr lang="en-IN" sz="1600" dirty="0">
                <a:latin typeface="Courier New" panose="02070309020205020404" pitchFamily="49" charset="0"/>
                <a:cs typeface="Courier New" panose="02070309020205020404" pitchFamily="49" charset="0"/>
              </a:rPr>
              <a:t>}</a:t>
            </a:r>
          </a:p>
          <a:p>
            <a:pPr marL="432" indent="0">
              <a:spcBef>
                <a:spcPts val="300"/>
              </a:spcBef>
              <a:buNone/>
            </a:pPr>
            <a:r>
              <a:rPr lang="en-IN" sz="1600" dirty="0">
                <a:latin typeface="Courier New" panose="02070309020205020404" pitchFamily="49" charset="0"/>
                <a:cs typeface="Courier New" panose="02070309020205020404" pitchFamily="49" charset="0"/>
              </a:rPr>
              <a:t>}</a:t>
            </a:r>
          </a:p>
          <a:p>
            <a:pPr marL="432" indent="0">
              <a:spcBef>
                <a:spcPts val="300"/>
              </a:spcBef>
              <a:buNone/>
            </a:pPr>
            <a:r>
              <a:rPr lang="en-IN" sz="1600" dirty="0">
                <a:latin typeface="Courier New" panose="02070309020205020404" pitchFamily="49" charset="0"/>
                <a:cs typeface="Courier New" panose="02070309020205020404" pitchFamily="49" charset="0"/>
              </a:rPr>
              <a:t>class Person extends Object {</a:t>
            </a:r>
          </a:p>
          <a:p>
            <a:pPr marL="0" indent="93663">
              <a:spcBef>
                <a:spcPts val="300"/>
              </a:spcBef>
              <a:buNone/>
            </a:pPr>
            <a:r>
              <a:rPr lang="en-IN" sz="1600" dirty="0">
                <a:latin typeface="Courier New" panose="02070309020205020404" pitchFamily="49" charset="0"/>
                <a:cs typeface="Courier New" panose="02070309020205020404" pitchFamily="49" charset="0"/>
              </a:rPr>
              <a:t>public String </a:t>
            </a:r>
            <a:r>
              <a:rPr lang="en-IN" sz="1600" dirty="0" err="1">
                <a:latin typeface="Courier New" panose="02070309020205020404" pitchFamily="49" charset="0"/>
                <a:cs typeface="Courier New" panose="02070309020205020404" pitchFamily="49" charset="0"/>
              </a:rPr>
              <a:t>toString</a:t>
            </a:r>
            <a:r>
              <a:rPr lang="en-IN" sz="1600" dirty="0">
                <a:latin typeface="Courier New" panose="02070309020205020404" pitchFamily="49" charset="0"/>
                <a:cs typeface="Courier New" panose="02070309020205020404" pitchFamily="49" charset="0"/>
              </a:rPr>
              <a:t>() {</a:t>
            </a:r>
          </a:p>
          <a:p>
            <a:pPr marL="0" indent="263525">
              <a:spcBef>
                <a:spcPts val="300"/>
              </a:spcBef>
              <a:buNone/>
            </a:pPr>
            <a:r>
              <a:rPr lang="en-IN" sz="1600" dirty="0">
                <a:latin typeface="Courier New" panose="02070309020205020404" pitchFamily="49" charset="0"/>
                <a:cs typeface="Courier New" panose="02070309020205020404" pitchFamily="49" charset="0"/>
              </a:rPr>
              <a:t>return "Person";</a:t>
            </a:r>
          </a:p>
          <a:p>
            <a:pPr marL="0" indent="93663">
              <a:spcBef>
                <a:spcPts val="300"/>
              </a:spcBef>
              <a:buNone/>
            </a:pPr>
            <a:r>
              <a:rPr lang="en-IN" sz="1600" dirty="0">
                <a:latin typeface="Courier New" panose="02070309020205020404" pitchFamily="49" charset="0"/>
                <a:cs typeface="Courier New" panose="02070309020205020404" pitchFamily="49" charset="0"/>
              </a:rPr>
              <a:t>}</a:t>
            </a:r>
          </a:p>
          <a:p>
            <a:pPr marL="432" indent="0">
              <a:spcBef>
                <a:spcPts val="300"/>
              </a:spcBef>
              <a:buNone/>
            </a:pPr>
            <a:r>
              <a:rPr lang="en-IN"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101199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D41C-0FC1-44FE-9490-2AA7E8B13021}"/>
              </a:ext>
            </a:extLst>
          </p:cNvPr>
          <p:cNvSpPr>
            <a:spLocks noGrp="1"/>
          </p:cNvSpPr>
          <p:nvPr>
            <p:ph type="title"/>
          </p:nvPr>
        </p:nvSpPr>
        <p:spPr/>
        <p:txBody>
          <a:bodyPr/>
          <a:lstStyle/>
          <a:p>
            <a:r>
              <a:rPr lang="en-IN" dirty="0"/>
              <a:t>Generic Programming </a:t>
            </a:r>
            <a:r>
              <a:rPr lang="en-IN" sz="2000" b="0" dirty="0"/>
              <a:t>(2 of 2)</a:t>
            </a:r>
          </a:p>
        </p:txBody>
      </p:sp>
      <p:sp>
        <p:nvSpPr>
          <p:cNvPr id="3" name="Content Placeholder 2">
            <a:extLst>
              <a:ext uri="{FF2B5EF4-FFF2-40B4-BE49-F238E27FC236}">
                <a16:creationId xmlns:a16="http://schemas.microsoft.com/office/drawing/2014/main" id="{FB7AC412-C7B6-42F3-82C4-6122AAFBAA97}"/>
              </a:ext>
            </a:extLst>
          </p:cNvPr>
          <p:cNvSpPr>
            <a:spLocks noGrp="1"/>
          </p:cNvSpPr>
          <p:nvPr>
            <p:ph sz="quarter" idx="13"/>
          </p:nvPr>
        </p:nvSpPr>
        <p:spPr/>
        <p:txBody>
          <a:bodyPr/>
          <a:lstStyle/>
          <a:p>
            <a:pPr marL="432" indent="0">
              <a:buNone/>
            </a:pPr>
            <a:r>
              <a:rPr lang="en-US" altLang="en-US" sz="2200" dirty="0">
                <a:cs typeface="Times New Roman" panose="02020603050405020304" pitchFamily="18" charset="0"/>
              </a:rPr>
              <a:t>Polymorphism allows methods to be used generically for a wide range of object arguments. This is known as generic programming. If a method’s parameter type is a superclass (e.g., Object), you may pass an object to this method of any of the parameter’s subclasses (e.g., Student or String). When an object (e.g., a Student object or a String object) is used in the method, the particular implementation of the method of the object that is invoked (e.g., </a:t>
            </a:r>
            <a:r>
              <a:rPr lang="en-US" altLang="en-US" sz="2200" dirty="0" err="1">
                <a:cs typeface="Times New Roman" panose="02020603050405020304" pitchFamily="18" charset="0"/>
              </a:rPr>
              <a:t>toString</a:t>
            </a:r>
            <a:r>
              <a:rPr lang="en-US" altLang="en-US" sz="2200" dirty="0">
                <a:cs typeface="Times New Roman" panose="02020603050405020304" pitchFamily="18" charset="0"/>
              </a:rPr>
              <a:t>) is determined dynamically.</a:t>
            </a:r>
          </a:p>
        </p:txBody>
      </p:sp>
    </p:spTree>
    <p:extLst>
      <p:ext uri="{BB962C8B-B14F-4D97-AF65-F5344CB8AC3E}">
        <p14:creationId xmlns:p14="http://schemas.microsoft.com/office/powerpoint/2010/main" val="40959944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07E0E-950F-43ED-AC2D-6A1DFB8035F5}"/>
              </a:ext>
            </a:extLst>
          </p:cNvPr>
          <p:cNvSpPr>
            <a:spLocks noGrp="1"/>
          </p:cNvSpPr>
          <p:nvPr>
            <p:ph type="title"/>
          </p:nvPr>
        </p:nvSpPr>
        <p:spPr/>
        <p:txBody>
          <a:bodyPr/>
          <a:lstStyle/>
          <a:p>
            <a:r>
              <a:rPr lang="en-IN" dirty="0"/>
              <a:t>Casting Objects</a:t>
            </a:r>
          </a:p>
        </p:txBody>
      </p:sp>
      <p:sp>
        <p:nvSpPr>
          <p:cNvPr id="3" name="Content Placeholder 2">
            <a:extLst>
              <a:ext uri="{FF2B5EF4-FFF2-40B4-BE49-F238E27FC236}">
                <a16:creationId xmlns:a16="http://schemas.microsoft.com/office/drawing/2014/main" id="{FABFBF16-098B-4B63-8B21-AA2EE77CC786}"/>
              </a:ext>
            </a:extLst>
          </p:cNvPr>
          <p:cNvSpPr>
            <a:spLocks noGrp="1"/>
          </p:cNvSpPr>
          <p:nvPr>
            <p:ph sz="quarter" idx="13"/>
          </p:nvPr>
        </p:nvSpPr>
        <p:spPr>
          <a:xfrm>
            <a:off x="457200" y="1556326"/>
            <a:ext cx="8229600" cy="2511206"/>
          </a:xfrm>
        </p:spPr>
        <p:txBody>
          <a:bodyPr/>
          <a:lstStyle/>
          <a:p>
            <a:pPr marL="0" indent="0">
              <a:buFont typeface="Monotype Sorts"/>
              <a:buNone/>
              <a:tabLst>
                <a:tab pos="57150" algn="l"/>
                <a:tab pos="285750" algn="l"/>
              </a:tabLst>
            </a:pPr>
            <a:r>
              <a:rPr lang="en-US" altLang="en-US" sz="2000" dirty="0">
                <a:cs typeface="Courier New" panose="02070309020205020404" pitchFamily="49" charset="0"/>
              </a:rPr>
              <a:t>You have already used the casting operator to convert variables of one primitive type to another. </a:t>
            </a:r>
            <a:r>
              <a:rPr lang="en-US" altLang="en-US" sz="2000" b="1" dirty="0">
                <a:cs typeface="Courier New" panose="02070309020205020404" pitchFamily="49" charset="0"/>
              </a:rPr>
              <a:t>Casting</a:t>
            </a:r>
            <a:r>
              <a:rPr lang="en-US" altLang="en-US" sz="2000" dirty="0">
                <a:cs typeface="Courier New" panose="02070309020205020404" pitchFamily="49" charset="0"/>
              </a:rPr>
              <a:t> can also be used to convert an object of one class type to another within an inheritance hierarchy. In the preceding section, the statement</a:t>
            </a:r>
          </a:p>
          <a:p>
            <a:pPr marL="628650" lvl="1" indent="-171450">
              <a:buFontTx/>
              <a:buNone/>
              <a:tabLst>
                <a:tab pos="57150" algn="l"/>
                <a:tab pos="285750" algn="l"/>
              </a:tabLst>
            </a:pPr>
            <a:r>
              <a:rPr lang="en-US" altLang="en-US" sz="2000" dirty="0">
                <a:cs typeface="Times New Roman" panose="02020603050405020304" pitchFamily="18" charset="0"/>
              </a:rPr>
              <a:t>m(new Student());</a:t>
            </a:r>
          </a:p>
          <a:p>
            <a:pPr marL="0" indent="0">
              <a:spcBef>
                <a:spcPts val="600"/>
              </a:spcBef>
              <a:buClrTx/>
              <a:buSzTx/>
              <a:buFontTx/>
              <a:buNone/>
              <a:tabLst>
                <a:tab pos="57150" algn="l"/>
                <a:tab pos="285750" algn="l"/>
              </a:tabLst>
            </a:pPr>
            <a:r>
              <a:rPr lang="en-US" altLang="en-US" sz="2000" dirty="0">
                <a:cs typeface="Courier New" panose="02070309020205020404" pitchFamily="49" charset="0"/>
              </a:rPr>
              <a:t>assigns the object new Student() to a parameter of the Object type. This statement is equivalent to:</a:t>
            </a:r>
          </a:p>
        </p:txBody>
      </p:sp>
      <p:pic>
        <p:nvPicPr>
          <p:cNvPr id="6" name="Content Placeholder 5" descr="Object o = new Student left parenthesis left parenthesis semi colon forward slash forward slash Implicit casting&#10;m of o semi colon; For long description in Notes pane, press F6.">
            <a:extLst>
              <a:ext uri="{FF2B5EF4-FFF2-40B4-BE49-F238E27FC236}">
                <a16:creationId xmlns:a16="http://schemas.microsoft.com/office/drawing/2014/main" id="{C8410192-50BD-4EAE-97A3-446879EC51C9}"/>
              </a:ext>
            </a:extLst>
          </p:cNvPr>
          <p:cNvPicPr>
            <a:picLocks noGrp="1" noChangeAspect="1"/>
          </p:cNvPicPr>
          <p:nvPr>
            <p:ph sz="quarter" idx="14"/>
          </p:nvPr>
        </p:nvPicPr>
        <p:blipFill>
          <a:blip r:embed="rId3"/>
          <a:stretch>
            <a:fillRect/>
          </a:stretch>
        </p:blipFill>
        <p:spPr>
          <a:xfrm>
            <a:off x="1284807" y="4221614"/>
            <a:ext cx="6574386" cy="2022888"/>
          </a:xfrm>
          <a:prstGeom prst="rect">
            <a:avLst/>
          </a:prstGeom>
        </p:spPr>
      </p:pic>
    </p:spTree>
    <p:extLst>
      <p:ext uri="{BB962C8B-B14F-4D97-AF65-F5344CB8AC3E}">
        <p14:creationId xmlns:p14="http://schemas.microsoft.com/office/powerpoint/2010/main" val="3765795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BEEE-C77C-41A2-A725-8FB14D164FA2}"/>
              </a:ext>
            </a:extLst>
          </p:cNvPr>
          <p:cNvSpPr>
            <a:spLocks noGrp="1"/>
          </p:cNvSpPr>
          <p:nvPr>
            <p:ph type="title"/>
          </p:nvPr>
        </p:nvSpPr>
        <p:spPr/>
        <p:txBody>
          <a:bodyPr/>
          <a:lstStyle/>
          <a:p>
            <a:r>
              <a:rPr lang="en-IN" dirty="0"/>
              <a:t>Why Casting Is Necessary?</a:t>
            </a:r>
          </a:p>
        </p:txBody>
      </p:sp>
      <p:sp>
        <p:nvSpPr>
          <p:cNvPr id="3" name="Content Placeholder 2">
            <a:extLst>
              <a:ext uri="{FF2B5EF4-FFF2-40B4-BE49-F238E27FC236}">
                <a16:creationId xmlns:a16="http://schemas.microsoft.com/office/drawing/2014/main" id="{4ED0E4B9-E143-4B2F-B432-E154EC6F726C}"/>
              </a:ext>
            </a:extLst>
          </p:cNvPr>
          <p:cNvSpPr>
            <a:spLocks noGrp="1"/>
          </p:cNvSpPr>
          <p:nvPr>
            <p:ph sz="quarter" idx="13"/>
          </p:nvPr>
        </p:nvSpPr>
        <p:spPr>
          <a:xfrm>
            <a:off x="457200" y="1552575"/>
            <a:ext cx="8361336" cy="756672"/>
          </a:xfrm>
        </p:spPr>
        <p:txBody>
          <a:bodyPr/>
          <a:lstStyle/>
          <a:p>
            <a:pPr marL="432" indent="0">
              <a:buNone/>
            </a:pPr>
            <a:r>
              <a:rPr lang="en-US" altLang="en-US" sz="2000" dirty="0">
                <a:cs typeface="Courier New" panose="02070309020205020404" pitchFamily="49" charset="0"/>
              </a:rPr>
              <a:t>Suppose you want to assign the object reference o to a variable of the Student type using the following statement:</a:t>
            </a:r>
          </a:p>
        </p:txBody>
      </p:sp>
      <p:sp>
        <p:nvSpPr>
          <p:cNvPr id="4" name="Content Placeholder 3">
            <a:extLst>
              <a:ext uri="{FF2B5EF4-FFF2-40B4-BE49-F238E27FC236}">
                <a16:creationId xmlns:a16="http://schemas.microsoft.com/office/drawing/2014/main" id="{34E3E1F7-333E-4DF4-86D9-994DF87ACDC6}"/>
              </a:ext>
            </a:extLst>
          </p:cNvPr>
          <p:cNvSpPr>
            <a:spLocks noGrp="1"/>
          </p:cNvSpPr>
          <p:nvPr>
            <p:ph sz="quarter" idx="14"/>
          </p:nvPr>
        </p:nvSpPr>
        <p:spPr>
          <a:xfrm>
            <a:off x="457200" y="2388673"/>
            <a:ext cx="1852047" cy="447517"/>
          </a:xfrm>
        </p:spPr>
        <p:txBody>
          <a:bodyPr/>
          <a:lstStyle/>
          <a:p>
            <a:pPr marL="432" indent="0">
              <a:buNone/>
            </a:pPr>
            <a:r>
              <a:rPr lang="en-US" altLang="en-US" sz="2000" dirty="0">
                <a:cs typeface="Courier New" panose="02070309020205020404" pitchFamily="49" charset="0"/>
              </a:rPr>
              <a:t>Student b = o;</a:t>
            </a:r>
          </a:p>
        </p:txBody>
      </p:sp>
      <p:sp>
        <p:nvSpPr>
          <p:cNvPr id="5" name="Content Placeholder 4">
            <a:extLst>
              <a:ext uri="{FF2B5EF4-FFF2-40B4-BE49-F238E27FC236}">
                <a16:creationId xmlns:a16="http://schemas.microsoft.com/office/drawing/2014/main" id="{43725AD8-21DC-4B3A-99BB-11C7F901A7D0}"/>
              </a:ext>
            </a:extLst>
          </p:cNvPr>
          <p:cNvSpPr>
            <a:spLocks noGrp="1"/>
          </p:cNvSpPr>
          <p:nvPr>
            <p:ph sz="quarter" idx="15"/>
          </p:nvPr>
        </p:nvSpPr>
        <p:spPr>
          <a:xfrm>
            <a:off x="457200" y="2924905"/>
            <a:ext cx="8361336" cy="2900032"/>
          </a:xfrm>
        </p:spPr>
        <p:txBody>
          <a:bodyPr/>
          <a:lstStyle/>
          <a:p>
            <a:pPr marL="432" indent="0">
              <a:buNone/>
            </a:pPr>
            <a:r>
              <a:rPr lang="en-US" altLang="en-US" sz="2000" dirty="0">
                <a:cs typeface="Courier New" panose="02070309020205020404" pitchFamily="49" charset="0"/>
              </a:rPr>
              <a:t>A compile error would occur. Why does the statement </a:t>
            </a:r>
            <a:r>
              <a:rPr lang="en-US" altLang="en-US" sz="2000" b="1" dirty="0">
                <a:cs typeface="Courier New" panose="02070309020205020404" pitchFamily="49" charset="0"/>
              </a:rPr>
              <a:t>Object o = new Student()</a:t>
            </a:r>
            <a:r>
              <a:rPr lang="en-US" altLang="en-US" sz="2000" dirty="0">
                <a:cs typeface="Courier New" panose="02070309020205020404" pitchFamily="49" charset="0"/>
              </a:rPr>
              <a:t> work and the statement </a:t>
            </a:r>
            <a:r>
              <a:rPr lang="en-US" altLang="en-US" sz="2000" b="1" dirty="0">
                <a:cs typeface="Courier New" panose="02070309020205020404" pitchFamily="49" charset="0"/>
              </a:rPr>
              <a:t>Student b = o</a:t>
            </a:r>
            <a:r>
              <a:rPr lang="en-US" altLang="en-US" sz="2000" dirty="0">
                <a:cs typeface="Courier New" panose="02070309020205020404" pitchFamily="49" charset="0"/>
              </a:rPr>
              <a:t> doesn’t? This is because a Student object is always an instance of Object, but an Object is not necessarily an instance of Student. Even though you can see that o is really a Student object, the compiler is not so clever to know it. To tell the compiler that o is a Student object, use an explicit casting. The syntax is similar to the one used for casting among primitive data types. Enclose the target object type in parentheses and place it before the object to be cast, as follows:</a:t>
            </a:r>
            <a:endParaRPr lang="en-IN" sz="2000" dirty="0"/>
          </a:p>
        </p:txBody>
      </p:sp>
      <p:sp>
        <p:nvSpPr>
          <p:cNvPr id="6" name="Content Placeholder 5">
            <a:extLst>
              <a:ext uri="{FF2B5EF4-FFF2-40B4-BE49-F238E27FC236}">
                <a16:creationId xmlns:a16="http://schemas.microsoft.com/office/drawing/2014/main" id="{9988BE24-F269-46A5-B22B-2DB3F5B701D9}"/>
              </a:ext>
            </a:extLst>
          </p:cNvPr>
          <p:cNvSpPr>
            <a:spLocks noGrp="1"/>
          </p:cNvSpPr>
          <p:nvPr>
            <p:ph sz="quarter" idx="16"/>
          </p:nvPr>
        </p:nvSpPr>
        <p:spPr>
          <a:xfrm>
            <a:off x="457200" y="5912079"/>
            <a:ext cx="5261675" cy="477607"/>
          </a:xfrm>
        </p:spPr>
        <p:txBody>
          <a:bodyPr/>
          <a:lstStyle/>
          <a:p>
            <a:pPr marL="432" indent="0">
              <a:buNone/>
            </a:pPr>
            <a:r>
              <a:rPr lang="en-US" altLang="en-US" sz="2000" dirty="0">
                <a:cs typeface="Courier New" panose="02070309020205020404" pitchFamily="49" charset="0"/>
              </a:rPr>
              <a:t>Student b = (Student)o; // Explicit casting</a:t>
            </a:r>
          </a:p>
        </p:txBody>
      </p:sp>
    </p:spTree>
    <p:extLst>
      <p:ext uri="{BB962C8B-B14F-4D97-AF65-F5344CB8AC3E}">
        <p14:creationId xmlns:p14="http://schemas.microsoft.com/office/powerpoint/2010/main" val="7273802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47057-4433-40DB-9A1B-16B0F3C5A455}"/>
              </a:ext>
            </a:extLst>
          </p:cNvPr>
          <p:cNvSpPr>
            <a:spLocks noGrp="1"/>
          </p:cNvSpPr>
          <p:nvPr>
            <p:ph type="title"/>
          </p:nvPr>
        </p:nvSpPr>
        <p:spPr/>
        <p:txBody>
          <a:bodyPr/>
          <a:lstStyle/>
          <a:p>
            <a:r>
              <a:rPr lang="en-IN" sz="3200" dirty="0"/>
              <a:t>Casting From Superclass to Subclass</a:t>
            </a:r>
          </a:p>
        </p:txBody>
      </p:sp>
      <p:sp>
        <p:nvSpPr>
          <p:cNvPr id="3" name="Content Placeholder 2">
            <a:extLst>
              <a:ext uri="{FF2B5EF4-FFF2-40B4-BE49-F238E27FC236}">
                <a16:creationId xmlns:a16="http://schemas.microsoft.com/office/drawing/2014/main" id="{766CFE76-790C-4EB8-975C-70D4BCC643B3}"/>
              </a:ext>
            </a:extLst>
          </p:cNvPr>
          <p:cNvSpPr>
            <a:spLocks noGrp="1"/>
          </p:cNvSpPr>
          <p:nvPr>
            <p:ph sz="quarter" idx="13"/>
          </p:nvPr>
        </p:nvSpPr>
        <p:spPr>
          <a:xfrm>
            <a:off x="457200" y="1556327"/>
            <a:ext cx="8229600" cy="1279863"/>
          </a:xfrm>
        </p:spPr>
        <p:txBody>
          <a:bodyPr/>
          <a:lstStyle/>
          <a:p>
            <a:pPr marL="432" indent="0">
              <a:buNone/>
            </a:pPr>
            <a:r>
              <a:rPr lang="en-US" altLang="en-US" dirty="0"/>
              <a:t>Explicit casting must be used when casting an object from a superclass to a subclass. This type of casting may not always succeed.</a:t>
            </a:r>
            <a:endParaRPr lang="en-US" altLang="en-US" sz="2800" dirty="0"/>
          </a:p>
        </p:txBody>
      </p:sp>
      <p:sp>
        <p:nvSpPr>
          <p:cNvPr id="4" name="Content Placeholder 3">
            <a:extLst>
              <a:ext uri="{FF2B5EF4-FFF2-40B4-BE49-F238E27FC236}">
                <a16:creationId xmlns:a16="http://schemas.microsoft.com/office/drawing/2014/main" id="{09C2543B-8EF0-41D2-AD5C-9F95AB1167A8}"/>
              </a:ext>
            </a:extLst>
          </p:cNvPr>
          <p:cNvSpPr>
            <a:spLocks noGrp="1"/>
          </p:cNvSpPr>
          <p:nvPr>
            <p:ph sz="quarter" idx="14"/>
          </p:nvPr>
        </p:nvSpPr>
        <p:spPr>
          <a:xfrm>
            <a:off x="457200" y="3119518"/>
            <a:ext cx="8229600" cy="1127017"/>
          </a:xfrm>
        </p:spPr>
        <p:txBody>
          <a:bodyPr/>
          <a:lstStyle/>
          <a:p>
            <a:pPr lvl="1">
              <a:spcBef>
                <a:spcPts val="1500"/>
              </a:spcBef>
              <a:buFontTx/>
              <a:buNone/>
            </a:pPr>
            <a:r>
              <a:rPr lang="en-US" altLang="en-US" dirty="0">
                <a:latin typeface="Courier New" panose="02070309020205020404" pitchFamily="49" charset="0"/>
              </a:rPr>
              <a:t>Apple x = (Apple)fruit;</a:t>
            </a:r>
          </a:p>
          <a:p>
            <a:pPr lvl="1">
              <a:spcBef>
                <a:spcPts val="1500"/>
              </a:spcBef>
              <a:buFontTx/>
              <a:buNone/>
            </a:pPr>
            <a:r>
              <a:rPr lang="en-US" altLang="en-US" dirty="0">
                <a:latin typeface="Courier New" panose="02070309020205020404" pitchFamily="49" charset="0"/>
              </a:rPr>
              <a:t>Orange x = (Orange)fruit;</a:t>
            </a:r>
            <a:endParaRPr lang="en-US" altLang="en-US" sz="2000" dirty="0"/>
          </a:p>
        </p:txBody>
      </p:sp>
    </p:spTree>
    <p:extLst>
      <p:ext uri="{BB962C8B-B14F-4D97-AF65-F5344CB8AC3E}">
        <p14:creationId xmlns:p14="http://schemas.microsoft.com/office/powerpoint/2010/main" val="18863800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D077CA-922F-4D53-A613-142B49A908CB}"/>
              </a:ext>
            </a:extLst>
          </p:cNvPr>
          <p:cNvSpPr>
            <a:spLocks noGrp="1"/>
          </p:cNvSpPr>
          <p:nvPr>
            <p:ph type="title"/>
          </p:nvPr>
        </p:nvSpPr>
        <p:spPr/>
        <p:txBody>
          <a:bodyPr/>
          <a:lstStyle/>
          <a:p>
            <a:r>
              <a:rPr lang="en-US" altLang="en-US" dirty="0"/>
              <a:t>The </a:t>
            </a:r>
            <a:r>
              <a:rPr lang="en-US" altLang="en-US" dirty="0" err="1">
                <a:latin typeface="Courier New" panose="02070309020205020404" pitchFamily="49" charset="0"/>
              </a:rPr>
              <a:t>instanceof</a:t>
            </a:r>
            <a:r>
              <a:rPr lang="en-US" altLang="en-US" dirty="0"/>
              <a:t> Operator</a:t>
            </a:r>
            <a:endParaRPr lang="en-IN" dirty="0"/>
          </a:p>
        </p:txBody>
      </p:sp>
      <p:sp>
        <p:nvSpPr>
          <p:cNvPr id="5" name="Content Placeholder 4">
            <a:extLst>
              <a:ext uri="{FF2B5EF4-FFF2-40B4-BE49-F238E27FC236}">
                <a16:creationId xmlns:a16="http://schemas.microsoft.com/office/drawing/2014/main" id="{A33257D2-13AE-4F74-B313-2943BA63DD6E}"/>
              </a:ext>
            </a:extLst>
          </p:cNvPr>
          <p:cNvSpPr>
            <a:spLocks noGrp="1"/>
          </p:cNvSpPr>
          <p:nvPr>
            <p:ph sz="quarter" idx="13"/>
          </p:nvPr>
        </p:nvSpPr>
        <p:spPr>
          <a:xfrm>
            <a:off x="457200" y="1556327"/>
            <a:ext cx="8229600" cy="923402"/>
          </a:xfrm>
        </p:spPr>
        <p:txBody>
          <a:bodyPr/>
          <a:lstStyle/>
          <a:p>
            <a:pPr marL="432" indent="0">
              <a:buNone/>
            </a:pPr>
            <a:r>
              <a:rPr lang="en-US" altLang="en-US" dirty="0"/>
              <a:t>Use the </a:t>
            </a:r>
            <a:r>
              <a:rPr lang="en-US" altLang="en-US" dirty="0" err="1">
                <a:latin typeface="Courier New" panose="02070309020205020404" pitchFamily="49" charset="0"/>
              </a:rPr>
              <a:t>instanceof</a:t>
            </a:r>
            <a:r>
              <a:rPr lang="en-US" altLang="en-US" dirty="0"/>
              <a:t> operator to test whether an object is an instance of a class:</a:t>
            </a:r>
          </a:p>
        </p:txBody>
      </p:sp>
      <p:sp>
        <p:nvSpPr>
          <p:cNvPr id="6" name="Content Placeholder 5">
            <a:extLst>
              <a:ext uri="{FF2B5EF4-FFF2-40B4-BE49-F238E27FC236}">
                <a16:creationId xmlns:a16="http://schemas.microsoft.com/office/drawing/2014/main" id="{42F7F0C6-3F2F-4E87-B0A4-354976C5B5D6}"/>
              </a:ext>
            </a:extLst>
          </p:cNvPr>
          <p:cNvSpPr>
            <a:spLocks noGrp="1"/>
          </p:cNvSpPr>
          <p:nvPr>
            <p:ph sz="quarter" idx="14"/>
          </p:nvPr>
        </p:nvSpPr>
        <p:spPr>
          <a:xfrm>
            <a:off x="457199" y="2665708"/>
            <a:ext cx="8423329" cy="3411242"/>
          </a:xfrm>
        </p:spPr>
        <p:txBody>
          <a:bodyPr/>
          <a:lstStyle/>
          <a:p>
            <a:pPr marL="432" indent="0">
              <a:spcBef>
                <a:spcPts val="600"/>
              </a:spcBef>
              <a:buNone/>
            </a:pPr>
            <a:r>
              <a:rPr lang="en-IN" sz="2000" b="1" dirty="0">
                <a:latin typeface="Courier New" panose="02070309020205020404" pitchFamily="49" charset="0"/>
                <a:cs typeface="Courier New" panose="02070309020205020404" pitchFamily="49" charset="0"/>
              </a:rPr>
              <a:t>Object </a:t>
            </a:r>
            <a:r>
              <a:rPr lang="en-IN" sz="2000" b="1" dirty="0" err="1">
                <a:latin typeface="Courier New" panose="02070309020205020404" pitchFamily="49" charset="0"/>
                <a:cs typeface="Courier New" panose="02070309020205020404" pitchFamily="49" charset="0"/>
              </a:rPr>
              <a:t>myObject</a:t>
            </a:r>
            <a:r>
              <a:rPr lang="en-IN" sz="2000" b="1" dirty="0">
                <a:latin typeface="Courier New" panose="02070309020205020404" pitchFamily="49" charset="0"/>
                <a:cs typeface="Courier New" panose="02070309020205020404" pitchFamily="49" charset="0"/>
              </a:rPr>
              <a:t> = new Circle();</a:t>
            </a:r>
          </a:p>
          <a:p>
            <a:pPr marL="432" indent="0">
              <a:spcBef>
                <a:spcPts val="600"/>
              </a:spcBef>
              <a:buNone/>
            </a:pPr>
            <a:r>
              <a:rPr lang="en-IN" sz="2000" b="1" dirty="0">
                <a:latin typeface="Courier New" panose="02070309020205020404" pitchFamily="49" charset="0"/>
                <a:cs typeface="Courier New" panose="02070309020205020404" pitchFamily="49" charset="0"/>
              </a:rPr>
              <a:t>... // Some lines of code</a:t>
            </a:r>
          </a:p>
          <a:p>
            <a:pPr marL="263525" indent="-263525">
              <a:spcBef>
                <a:spcPts val="600"/>
              </a:spcBef>
              <a:buNone/>
            </a:pPr>
            <a:r>
              <a:rPr lang="en-IN" sz="2000" b="1" dirty="0">
                <a:latin typeface="Courier New" panose="02070309020205020404" pitchFamily="49" charset="0"/>
                <a:cs typeface="Courier New" panose="02070309020205020404" pitchFamily="49" charset="0"/>
              </a:rPr>
              <a:t>/** Perform casting if </a:t>
            </a:r>
            <a:r>
              <a:rPr lang="en-IN" sz="2000" b="1" dirty="0" err="1">
                <a:latin typeface="Courier New" panose="02070309020205020404" pitchFamily="49" charset="0"/>
                <a:cs typeface="Courier New" panose="02070309020205020404" pitchFamily="49" charset="0"/>
              </a:rPr>
              <a:t>myObject</a:t>
            </a:r>
            <a:r>
              <a:rPr lang="en-IN" sz="2000" b="1" dirty="0">
                <a:latin typeface="Courier New" panose="02070309020205020404" pitchFamily="49" charset="0"/>
                <a:cs typeface="Courier New" panose="02070309020205020404" pitchFamily="49" charset="0"/>
              </a:rPr>
              <a:t> is an instance of Circle */</a:t>
            </a:r>
          </a:p>
          <a:p>
            <a:pPr marL="432" indent="0">
              <a:spcBef>
                <a:spcPts val="600"/>
              </a:spcBef>
              <a:buNone/>
            </a:pPr>
            <a:r>
              <a:rPr lang="en-IN" sz="2000" b="1" dirty="0">
                <a:latin typeface="Courier New" panose="02070309020205020404" pitchFamily="49" charset="0"/>
                <a:cs typeface="Courier New" panose="02070309020205020404" pitchFamily="49" charset="0"/>
              </a:rPr>
              <a:t>if (</a:t>
            </a:r>
            <a:r>
              <a:rPr lang="en-IN" sz="2000" b="1" dirty="0" err="1">
                <a:latin typeface="Courier New" panose="02070309020205020404" pitchFamily="49" charset="0"/>
                <a:cs typeface="Courier New" panose="02070309020205020404" pitchFamily="49" charset="0"/>
              </a:rPr>
              <a:t>myObject</a:t>
            </a:r>
            <a:r>
              <a:rPr lang="en-IN" sz="2000" b="1" dirty="0">
                <a:latin typeface="Courier New" panose="02070309020205020404" pitchFamily="49" charset="0"/>
                <a:cs typeface="Courier New" panose="02070309020205020404" pitchFamily="49" charset="0"/>
              </a:rPr>
              <a:t> </a:t>
            </a:r>
            <a:r>
              <a:rPr lang="en-IN" sz="2000" b="1" dirty="0" err="1">
                <a:latin typeface="Courier New" panose="02070309020205020404" pitchFamily="49" charset="0"/>
                <a:cs typeface="Courier New" panose="02070309020205020404" pitchFamily="49" charset="0"/>
              </a:rPr>
              <a:t>instanceof</a:t>
            </a:r>
            <a:r>
              <a:rPr lang="en-IN" sz="2000" b="1" dirty="0">
                <a:latin typeface="Courier New" panose="02070309020205020404" pitchFamily="49" charset="0"/>
                <a:cs typeface="Courier New" panose="02070309020205020404" pitchFamily="49" charset="0"/>
              </a:rPr>
              <a:t> Circle) {</a:t>
            </a:r>
          </a:p>
          <a:p>
            <a:pPr marL="0" indent="263525">
              <a:spcBef>
                <a:spcPts val="600"/>
              </a:spcBef>
              <a:buNone/>
            </a:pPr>
            <a:r>
              <a:rPr lang="en-IN" sz="2000" b="1" dirty="0" err="1">
                <a:latin typeface="Courier New" panose="02070309020205020404" pitchFamily="49" charset="0"/>
                <a:cs typeface="Courier New" panose="02070309020205020404" pitchFamily="49" charset="0"/>
              </a:rPr>
              <a:t>System.out.println</a:t>
            </a:r>
            <a:r>
              <a:rPr lang="en-IN" sz="2000" b="1" dirty="0">
                <a:latin typeface="Courier New" panose="02070309020205020404" pitchFamily="49" charset="0"/>
                <a:cs typeface="Courier New" panose="02070309020205020404" pitchFamily="49" charset="0"/>
              </a:rPr>
              <a:t>("The circle diameter is " +</a:t>
            </a:r>
          </a:p>
          <a:p>
            <a:pPr marL="0" indent="542925">
              <a:spcBef>
                <a:spcPts val="600"/>
              </a:spcBef>
              <a:buNone/>
            </a:pPr>
            <a:r>
              <a:rPr lang="en-IN" sz="2000" b="1" dirty="0">
                <a:latin typeface="Courier New" panose="02070309020205020404" pitchFamily="49" charset="0"/>
                <a:cs typeface="Courier New" panose="02070309020205020404" pitchFamily="49" charset="0"/>
              </a:rPr>
              <a:t>((Circle)</a:t>
            </a:r>
            <a:r>
              <a:rPr lang="en-IN" sz="2000" b="1" dirty="0" err="1">
                <a:latin typeface="Courier New" panose="02070309020205020404" pitchFamily="49" charset="0"/>
                <a:cs typeface="Courier New" panose="02070309020205020404" pitchFamily="49" charset="0"/>
              </a:rPr>
              <a:t>myObject</a:t>
            </a:r>
            <a:r>
              <a:rPr lang="en-IN" sz="2000" b="1" dirty="0">
                <a:latin typeface="Courier New" panose="02070309020205020404" pitchFamily="49" charset="0"/>
                <a:cs typeface="Courier New" panose="02070309020205020404" pitchFamily="49" charset="0"/>
              </a:rPr>
              <a:t>).</a:t>
            </a:r>
            <a:r>
              <a:rPr lang="en-IN" sz="2000" b="1" dirty="0" err="1">
                <a:latin typeface="Courier New" panose="02070309020205020404" pitchFamily="49" charset="0"/>
                <a:cs typeface="Courier New" panose="02070309020205020404" pitchFamily="49" charset="0"/>
              </a:rPr>
              <a:t>getDiameter</a:t>
            </a:r>
            <a:r>
              <a:rPr lang="en-IN" sz="2000" b="1" dirty="0">
                <a:latin typeface="Courier New" panose="02070309020205020404" pitchFamily="49" charset="0"/>
                <a:cs typeface="Courier New" panose="02070309020205020404" pitchFamily="49" charset="0"/>
              </a:rPr>
              <a:t>());</a:t>
            </a:r>
          </a:p>
          <a:p>
            <a:pPr marL="0" indent="265113">
              <a:spcBef>
                <a:spcPts val="600"/>
              </a:spcBef>
              <a:buNone/>
            </a:pPr>
            <a:r>
              <a:rPr lang="en-IN" sz="2000" b="1" dirty="0">
                <a:latin typeface="Courier New" panose="02070309020205020404" pitchFamily="49" charset="0"/>
                <a:cs typeface="Courier New" panose="02070309020205020404" pitchFamily="49" charset="0"/>
              </a:rPr>
              <a:t>...</a:t>
            </a:r>
          </a:p>
          <a:p>
            <a:pPr marL="432" indent="0">
              <a:spcBef>
                <a:spcPts val="600"/>
              </a:spcBef>
              <a:buNone/>
            </a:pPr>
            <a:r>
              <a:rPr lang="en-IN" sz="20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32694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F090-50A0-4228-A339-2DD46C4AB5FC}"/>
              </a:ext>
            </a:extLst>
          </p:cNvPr>
          <p:cNvSpPr>
            <a:spLocks noGrp="1"/>
          </p:cNvSpPr>
          <p:nvPr>
            <p:ph type="title"/>
          </p:nvPr>
        </p:nvSpPr>
        <p:spPr/>
        <p:txBody>
          <a:bodyPr/>
          <a:lstStyle/>
          <a:p>
            <a:r>
              <a:rPr lang="en-IN" dirty="0" err="1"/>
              <a:t>Superclasses</a:t>
            </a:r>
            <a:r>
              <a:rPr lang="en-IN" dirty="0"/>
              <a:t> and Subclasses</a:t>
            </a:r>
          </a:p>
        </p:txBody>
      </p:sp>
      <p:pic>
        <p:nvPicPr>
          <p:cNvPr id="16" name="Content Placeholder 7" descr="A left upward side computer code shows the Super classes and Subclasses. For long description in Notes pane, press F6.">
            <a:extLst>
              <a:ext uri="{FF2B5EF4-FFF2-40B4-BE49-F238E27FC236}">
                <a16:creationId xmlns:a16="http://schemas.microsoft.com/office/drawing/2014/main" id="{97B0C427-4A17-49F1-BAB0-7CCFB4E0E977}"/>
              </a:ext>
            </a:extLst>
          </p:cNvPr>
          <p:cNvPicPr>
            <a:picLocks noGrp="1" noChangeAspect="1"/>
          </p:cNvPicPr>
          <p:nvPr>
            <p:ph sz="quarter" idx="13"/>
          </p:nvPr>
        </p:nvPicPr>
        <p:blipFill>
          <a:blip r:embed="rId3"/>
          <a:stretch>
            <a:fillRect/>
          </a:stretch>
        </p:blipFill>
        <p:spPr>
          <a:xfrm>
            <a:off x="493393" y="1522033"/>
            <a:ext cx="4700458" cy="4816055"/>
          </a:xfrm>
          <a:prstGeom prst="rect">
            <a:avLst/>
          </a:prstGeom>
        </p:spPr>
      </p:pic>
      <p:sp>
        <p:nvSpPr>
          <p:cNvPr id="10" name="Text Placeholder 9">
            <a:extLst>
              <a:ext uri="{FF2B5EF4-FFF2-40B4-BE49-F238E27FC236}">
                <a16:creationId xmlns:a16="http://schemas.microsoft.com/office/drawing/2014/main" id="{7EB8EDFF-2820-4069-B39A-B76F58624E81}"/>
              </a:ext>
            </a:extLst>
          </p:cNvPr>
          <p:cNvSpPr>
            <a:spLocks noGrp="1"/>
          </p:cNvSpPr>
          <p:nvPr>
            <p:ph type="body" sz="quarter" idx="20"/>
          </p:nvPr>
        </p:nvSpPr>
        <p:spPr>
          <a:xfrm>
            <a:off x="5619135" y="3250608"/>
            <a:ext cx="2521975" cy="554476"/>
          </a:xfrm>
        </p:spPr>
        <p:txBody>
          <a:bodyPr/>
          <a:lstStyle/>
          <a:p>
            <a:pPr marL="432" indent="0">
              <a:buNone/>
            </a:pPr>
            <a:r>
              <a:rPr lang="en-US" altLang="en-US" dirty="0" err="1">
                <a:hlinkClick r:id="rId4" tooltip="https://liveexample.pearsoncmg.com/html/SimpleGeometricObject.html"/>
              </a:rPr>
              <a:t>GeometricObject</a:t>
            </a:r>
            <a:endParaRPr lang="en-US" altLang="en-US" dirty="0">
              <a:hlinkClick r:id="rId4" tooltip="https://liveexample.pearsoncmg.com/html/SimpleGeometricObject.html"/>
            </a:endParaRPr>
          </a:p>
        </p:txBody>
      </p:sp>
      <p:sp>
        <p:nvSpPr>
          <p:cNvPr id="11" name="Text Placeholder 10">
            <a:extLst>
              <a:ext uri="{FF2B5EF4-FFF2-40B4-BE49-F238E27FC236}">
                <a16:creationId xmlns:a16="http://schemas.microsoft.com/office/drawing/2014/main" id="{FF8C2AD2-EEA6-4099-A0BB-55EA3B2840D7}"/>
              </a:ext>
            </a:extLst>
          </p:cNvPr>
          <p:cNvSpPr>
            <a:spLocks noGrp="1"/>
          </p:cNvSpPr>
          <p:nvPr>
            <p:ph type="body" sz="quarter" idx="21"/>
          </p:nvPr>
        </p:nvSpPr>
        <p:spPr>
          <a:xfrm>
            <a:off x="5619135" y="3883768"/>
            <a:ext cx="1017639" cy="496503"/>
          </a:xfrm>
        </p:spPr>
        <p:txBody>
          <a:bodyPr/>
          <a:lstStyle/>
          <a:p>
            <a:pPr marL="432" indent="0">
              <a:buNone/>
            </a:pPr>
            <a:r>
              <a:rPr lang="en-US" altLang="en-US" dirty="0">
                <a:hlinkClick r:id="rId5" tooltip="https://liveexample.pearsoncmg.com/html/CircleFromSimpleGeometricObject.html"/>
              </a:rPr>
              <a:t>Circle</a:t>
            </a:r>
          </a:p>
        </p:txBody>
      </p:sp>
      <p:sp>
        <p:nvSpPr>
          <p:cNvPr id="12" name="Text Placeholder 11">
            <a:extLst>
              <a:ext uri="{FF2B5EF4-FFF2-40B4-BE49-F238E27FC236}">
                <a16:creationId xmlns:a16="http://schemas.microsoft.com/office/drawing/2014/main" id="{5913E357-DAD2-4A72-872F-B9396DEEB175}"/>
              </a:ext>
            </a:extLst>
          </p:cNvPr>
          <p:cNvSpPr>
            <a:spLocks noGrp="1"/>
          </p:cNvSpPr>
          <p:nvPr>
            <p:ph type="body" sz="quarter" idx="22"/>
          </p:nvPr>
        </p:nvSpPr>
        <p:spPr>
          <a:xfrm>
            <a:off x="5619135" y="4676893"/>
            <a:ext cx="1563329" cy="507632"/>
          </a:xfrm>
        </p:spPr>
        <p:txBody>
          <a:bodyPr/>
          <a:lstStyle/>
          <a:p>
            <a:pPr marL="432" indent="0">
              <a:buNone/>
            </a:pPr>
            <a:r>
              <a:rPr lang="en-US" altLang="en-US" dirty="0">
                <a:hlinkClick r:id="rId6" tooltip="https://liveexample.pearsoncmg.com/html/RectangleFromSimpleGeometricObject.html"/>
              </a:rPr>
              <a:t>Rectangle</a:t>
            </a:r>
          </a:p>
        </p:txBody>
      </p:sp>
      <p:sp>
        <p:nvSpPr>
          <p:cNvPr id="13" name="Text Placeholder 12">
            <a:extLst>
              <a:ext uri="{FF2B5EF4-FFF2-40B4-BE49-F238E27FC236}">
                <a16:creationId xmlns:a16="http://schemas.microsoft.com/office/drawing/2014/main" id="{51FA94CF-4FC0-48FD-A477-BABD9F334967}"/>
              </a:ext>
            </a:extLst>
          </p:cNvPr>
          <p:cNvSpPr>
            <a:spLocks noGrp="1"/>
          </p:cNvSpPr>
          <p:nvPr>
            <p:ph type="body" sz="quarter" idx="23"/>
          </p:nvPr>
        </p:nvSpPr>
        <p:spPr>
          <a:xfrm>
            <a:off x="5619135" y="5469476"/>
            <a:ext cx="3067665" cy="547132"/>
          </a:xfrm>
        </p:spPr>
        <p:txBody>
          <a:bodyPr/>
          <a:lstStyle/>
          <a:p>
            <a:pPr marL="432" indent="0">
              <a:buNone/>
            </a:pPr>
            <a:r>
              <a:rPr lang="en-US" altLang="en-US" dirty="0" err="1">
                <a:hlinkClick r:id="rId7" tooltip="https://liveexample.pearsoncmg.com/html/TestCircleRectangle.html"/>
              </a:rPr>
              <a:t>TestCircleRectangle</a:t>
            </a:r>
            <a:endParaRPr lang="en-US" altLang="en-US" dirty="0">
              <a:hlinkClick r:id="rId7" tooltip="https://liveexample.pearsoncmg.com/html/TestCircleRectangle.html"/>
            </a:endParaRPr>
          </a:p>
        </p:txBody>
      </p:sp>
    </p:spTree>
    <p:extLst>
      <p:ext uri="{BB962C8B-B14F-4D97-AF65-F5344CB8AC3E}">
        <p14:creationId xmlns:p14="http://schemas.microsoft.com/office/powerpoint/2010/main" val="5443197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8B84-0BC3-4F54-B3F5-5F8E462C8DEF}"/>
              </a:ext>
            </a:extLst>
          </p:cNvPr>
          <p:cNvSpPr>
            <a:spLocks noGrp="1"/>
          </p:cNvSpPr>
          <p:nvPr>
            <p:ph type="title"/>
          </p:nvPr>
        </p:nvSpPr>
        <p:spPr/>
        <p:txBody>
          <a:bodyPr/>
          <a:lstStyle/>
          <a:p>
            <a:r>
              <a:rPr lang="en-IN" dirty="0"/>
              <a:t>TIP</a:t>
            </a:r>
          </a:p>
        </p:txBody>
      </p:sp>
      <p:sp>
        <p:nvSpPr>
          <p:cNvPr id="3" name="Content Placeholder 2">
            <a:extLst>
              <a:ext uri="{FF2B5EF4-FFF2-40B4-BE49-F238E27FC236}">
                <a16:creationId xmlns:a16="http://schemas.microsoft.com/office/drawing/2014/main" id="{05641F5A-710D-45A9-A323-EA9F107B4B99}"/>
              </a:ext>
            </a:extLst>
          </p:cNvPr>
          <p:cNvSpPr>
            <a:spLocks noGrp="1"/>
          </p:cNvSpPr>
          <p:nvPr>
            <p:ph sz="quarter" idx="13"/>
          </p:nvPr>
        </p:nvSpPr>
        <p:spPr/>
        <p:txBody>
          <a:bodyPr/>
          <a:lstStyle/>
          <a:p>
            <a:pPr marL="432" indent="0">
              <a:buNone/>
            </a:pPr>
            <a:r>
              <a:rPr lang="en-US" altLang="en-US" dirty="0">
                <a:cs typeface="Times New Roman" panose="02020603050405020304" pitchFamily="18" charset="0"/>
              </a:rPr>
              <a:t>To help understand casting, you may also consider the analogy of fruit, apple, and orange with the Fruit class as the superclass for Apple and Orange. An apple is a fruit, so you can always safely assign an instance of Apple to a variable for Fruit. However, a fruit is not necessarily an apple, so you have to use explicit casting to assign an instance of Fruit to a variable of Apple.</a:t>
            </a:r>
          </a:p>
        </p:txBody>
      </p:sp>
    </p:spTree>
    <p:extLst>
      <p:ext uri="{BB962C8B-B14F-4D97-AF65-F5344CB8AC3E}">
        <p14:creationId xmlns:p14="http://schemas.microsoft.com/office/powerpoint/2010/main" val="3121220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13B3-79BF-4043-9FD9-2BD2CEE7B24C}"/>
              </a:ext>
            </a:extLst>
          </p:cNvPr>
          <p:cNvSpPr>
            <a:spLocks noGrp="1"/>
          </p:cNvSpPr>
          <p:nvPr>
            <p:ph type="title"/>
          </p:nvPr>
        </p:nvSpPr>
        <p:spPr/>
        <p:txBody>
          <a:bodyPr/>
          <a:lstStyle/>
          <a:p>
            <a:r>
              <a:rPr lang="en-IN" sz="3200" dirty="0"/>
              <a:t>Example: Demonstrating Polymorphism and Casting</a:t>
            </a:r>
          </a:p>
        </p:txBody>
      </p:sp>
      <p:sp>
        <p:nvSpPr>
          <p:cNvPr id="3" name="Content Placeholder 2">
            <a:extLst>
              <a:ext uri="{FF2B5EF4-FFF2-40B4-BE49-F238E27FC236}">
                <a16:creationId xmlns:a16="http://schemas.microsoft.com/office/drawing/2014/main" id="{86D88072-BA4F-4D8F-AC81-910DFFF0D9E4}"/>
              </a:ext>
            </a:extLst>
          </p:cNvPr>
          <p:cNvSpPr>
            <a:spLocks noGrp="1"/>
          </p:cNvSpPr>
          <p:nvPr>
            <p:ph sz="quarter" idx="13"/>
          </p:nvPr>
        </p:nvSpPr>
        <p:spPr>
          <a:xfrm>
            <a:off x="457200" y="1552574"/>
            <a:ext cx="8229600" cy="2027533"/>
          </a:xfrm>
        </p:spPr>
        <p:txBody>
          <a:bodyPr/>
          <a:lstStyle/>
          <a:p>
            <a:pPr marL="432" indent="0">
              <a:buNone/>
            </a:pPr>
            <a:r>
              <a:rPr lang="en-US" altLang="en-US" dirty="0"/>
              <a:t>This example creates two geometric objects: a circle, and a rectangle, invokes the </a:t>
            </a:r>
            <a:r>
              <a:rPr lang="en-US" altLang="en-US" dirty="0" err="1"/>
              <a:t>displayGeometricObject</a:t>
            </a:r>
            <a:r>
              <a:rPr lang="en-US" altLang="en-US" dirty="0"/>
              <a:t> method to display the objects. The </a:t>
            </a:r>
            <a:r>
              <a:rPr lang="en-US" altLang="en-US" dirty="0" err="1"/>
              <a:t>displayGeometricObject</a:t>
            </a:r>
            <a:r>
              <a:rPr lang="en-US" altLang="en-US" dirty="0"/>
              <a:t> displays the area and diameter if the object is a circle, and displays area if the object is a rectangle.</a:t>
            </a:r>
          </a:p>
        </p:txBody>
      </p:sp>
      <p:sp>
        <p:nvSpPr>
          <p:cNvPr id="10" name="Text Placeholder 9">
            <a:extLst>
              <a:ext uri="{FF2B5EF4-FFF2-40B4-BE49-F238E27FC236}">
                <a16:creationId xmlns:a16="http://schemas.microsoft.com/office/drawing/2014/main" id="{9717DE0F-C95F-4628-8973-7C79FD5C20FA}"/>
              </a:ext>
            </a:extLst>
          </p:cNvPr>
          <p:cNvSpPr>
            <a:spLocks noGrp="1"/>
          </p:cNvSpPr>
          <p:nvPr>
            <p:ph type="body" sz="quarter" idx="20"/>
          </p:nvPr>
        </p:nvSpPr>
        <p:spPr>
          <a:xfrm>
            <a:off x="3370881" y="4308529"/>
            <a:ext cx="2084522" cy="581079"/>
          </a:xfrm>
        </p:spPr>
        <p:txBody>
          <a:bodyPr/>
          <a:lstStyle/>
          <a:p>
            <a:pPr marL="432" indent="0">
              <a:buNone/>
            </a:pPr>
            <a:r>
              <a:rPr lang="en-US" altLang="en-US" dirty="0" err="1">
                <a:hlinkClick r:id="rId3" tooltip="https://liveexample.pearsoncmg.com/html/CastingDemo.html"/>
              </a:rPr>
              <a:t>CastingDemo</a:t>
            </a:r>
            <a:endParaRPr lang="en-US" altLang="en-US" dirty="0">
              <a:hlinkClick r:id="rId3" tooltip="https://liveexample.pearsoncmg.com/html/CastingDemo.html"/>
            </a:endParaRPr>
          </a:p>
        </p:txBody>
      </p:sp>
    </p:spTree>
    <p:extLst>
      <p:ext uri="{BB962C8B-B14F-4D97-AF65-F5344CB8AC3E}">
        <p14:creationId xmlns:p14="http://schemas.microsoft.com/office/powerpoint/2010/main" val="676595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5BB0D-9CBF-43D6-8968-BDBA98FF9C65}"/>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equals </a:t>
            </a:r>
            <a:r>
              <a:rPr lang="en-US" altLang="en-US" dirty="0"/>
              <a:t>Method</a:t>
            </a:r>
            <a:endParaRPr lang="en-IN" dirty="0"/>
          </a:p>
        </p:txBody>
      </p:sp>
      <p:sp>
        <p:nvSpPr>
          <p:cNvPr id="3" name="Content Placeholder 2">
            <a:extLst>
              <a:ext uri="{FF2B5EF4-FFF2-40B4-BE49-F238E27FC236}">
                <a16:creationId xmlns:a16="http://schemas.microsoft.com/office/drawing/2014/main" id="{1D3C990F-90E9-44A1-956B-20C98E032C66}"/>
              </a:ext>
            </a:extLst>
          </p:cNvPr>
          <p:cNvSpPr>
            <a:spLocks noGrp="1"/>
          </p:cNvSpPr>
          <p:nvPr>
            <p:ph sz="quarter" idx="13"/>
          </p:nvPr>
        </p:nvSpPr>
        <p:spPr>
          <a:xfrm>
            <a:off x="457200" y="1552575"/>
            <a:ext cx="8547315" cy="787669"/>
          </a:xfrm>
        </p:spPr>
        <p:txBody>
          <a:bodyPr/>
          <a:lstStyle/>
          <a:p>
            <a:pPr marL="432" indent="0">
              <a:buNone/>
            </a:pPr>
            <a:r>
              <a:rPr lang="en-US" altLang="en-US" sz="2000" dirty="0"/>
              <a:t>The </a:t>
            </a:r>
            <a:r>
              <a:rPr lang="en-US" altLang="en-US" sz="2000" dirty="0">
                <a:latin typeface="Courier New" panose="02070309020205020404" pitchFamily="49" charset="0"/>
              </a:rPr>
              <a:t>equals()</a:t>
            </a:r>
            <a:r>
              <a:rPr lang="en-US" altLang="en-US" sz="2000" dirty="0"/>
              <a:t> method compares the contents of two objects. </a:t>
            </a:r>
            <a:r>
              <a:rPr lang="en-US" altLang="en-US" sz="2000" dirty="0">
                <a:cs typeface="Times New Roman" panose="02020603050405020304" pitchFamily="18" charset="0"/>
              </a:rPr>
              <a:t>The default implementation of the equals method in the Object class is as follows:</a:t>
            </a:r>
          </a:p>
        </p:txBody>
      </p:sp>
      <p:sp>
        <p:nvSpPr>
          <p:cNvPr id="4" name="Content Placeholder 3">
            <a:extLst>
              <a:ext uri="{FF2B5EF4-FFF2-40B4-BE49-F238E27FC236}">
                <a16:creationId xmlns:a16="http://schemas.microsoft.com/office/drawing/2014/main" id="{35C00B87-272E-44DC-816E-B415E1BF8F0B}"/>
              </a:ext>
            </a:extLst>
          </p:cNvPr>
          <p:cNvSpPr>
            <a:spLocks noGrp="1"/>
          </p:cNvSpPr>
          <p:nvPr>
            <p:ph sz="quarter" idx="14"/>
          </p:nvPr>
        </p:nvSpPr>
        <p:spPr>
          <a:xfrm>
            <a:off x="457200" y="2454496"/>
            <a:ext cx="5463153" cy="1043710"/>
          </a:xfrm>
        </p:spPr>
        <p:txBody>
          <a:bodyPr tIns="0"/>
          <a:lstStyle/>
          <a:p>
            <a:pPr>
              <a:spcBef>
                <a:spcPts val="0"/>
              </a:spcBef>
              <a:buFont typeface="Monotype Sorts"/>
              <a:buNone/>
            </a:pPr>
            <a:r>
              <a:rPr lang="en-US" altLang="en-US" sz="2000" dirty="0">
                <a:latin typeface="Courier New" panose="02070309020205020404" pitchFamily="49" charset="0"/>
                <a:cs typeface="Times New Roman" panose="02020603050405020304" pitchFamily="18" charset="0"/>
              </a:rPr>
              <a:t>public </a:t>
            </a:r>
            <a:r>
              <a:rPr lang="en-US" altLang="en-US" sz="2000" dirty="0" err="1">
                <a:latin typeface="Courier New" panose="02070309020205020404" pitchFamily="49" charset="0"/>
                <a:cs typeface="Times New Roman" panose="02020603050405020304" pitchFamily="18" charset="0"/>
              </a:rPr>
              <a:t>boolean</a:t>
            </a:r>
            <a:r>
              <a:rPr lang="en-US" altLang="en-US" sz="2000" dirty="0">
                <a:latin typeface="Courier New" panose="02070309020205020404" pitchFamily="49" charset="0"/>
                <a:cs typeface="Times New Roman" panose="02020603050405020304" pitchFamily="18" charset="0"/>
              </a:rPr>
              <a:t> equals(Object obj){</a:t>
            </a:r>
          </a:p>
          <a:p>
            <a:pPr marL="255588" indent="7938">
              <a:spcBef>
                <a:spcPts val="0"/>
              </a:spcBef>
              <a:buFont typeface="Monotype Sorts"/>
              <a:buNone/>
            </a:pPr>
            <a:r>
              <a:rPr lang="en-US" altLang="en-US" sz="2000" dirty="0">
                <a:latin typeface="Courier New" panose="02070309020205020404" pitchFamily="49" charset="0"/>
                <a:cs typeface="Times New Roman" panose="02020603050405020304" pitchFamily="18" charset="0"/>
              </a:rPr>
              <a:t>return this == obj;</a:t>
            </a:r>
          </a:p>
          <a:p>
            <a:pPr>
              <a:spcBef>
                <a:spcPts val="0"/>
              </a:spcBef>
              <a:buFont typeface="Monotype Sorts"/>
              <a:buNone/>
            </a:pPr>
            <a:r>
              <a:rPr lang="en-US" altLang="en-US" sz="2000" dirty="0">
                <a:latin typeface="Courier New" panose="02070309020205020404" pitchFamily="49" charset="0"/>
                <a:cs typeface="Times New Roman" panose="02020603050405020304" pitchFamily="18" charset="0"/>
              </a:rPr>
              <a:t>}</a:t>
            </a:r>
          </a:p>
        </p:txBody>
      </p:sp>
      <p:sp>
        <p:nvSpPr>
          <p:cNvPr id="5" name="Content Placeholder 4">
            <a:extLst>
              <a:ext uri="{FF2B5EF4-FFF2-40B4-BE49-F238E27FC236}">
                <a16:creationId xmlns:a16="http://schemas.microsoft.com/office/drawing/2014/main" id="{9BD36927-2EC2-46FE-BA3C-CA07F9B48F19}"/>
              </a:ext>
            </a:extLst>
          </p:cNvPr>
          <p:cNvSpPr>
            <a:spLocks noGrp="1"/>
          </p:cNvSpPr>
          <p:nvPr>
            <p:ph sz="quarter" idx="15"/>
          </p:nvPr>
        </p:nvSpPr>
        <p:spPr>
          <a:xfrm>
            <a:off x="457201" y="3639230"/>
            <a:ext cx="2239504" cy="2283147"/>
          </a:xfrm>
        </p:spPr>
        <p:txBody>
          <a:bodyPr/>
          <a:lstStyle/>
          <a:p>
            <a:pPr marL="432" indent="0">
              <a:buNone/>
            </a:pPr>
            <a:r>
              <a:rPr lang="en-US" altLang="en-US" sz="2000" dirty="0">
                <a:solidFill>
                  <a:schemeClr val="tx1"/>
                </a:solidFill>
                <a:latin typeface="Courier New" panose="02070309020205020404" pitchFamily="49" charset="0"/>
                <a:cs typeface="Courier New" panose="02070309020205020404" pitchFamily="49" charset="0"/>
              </a:rPr>
              <a:t>For example, the equals method is overridden in the Circle class.</a:t>
            </a:r>
          </a:p>
        </p:txBody>
      </p:sp>
      <p:sp>
        <p:nvSpPr>
          <p:cNvPr id="6" name="Content Placeholder 5">
            <a:extLst>
              <a:ext uri="{FF2B5EF4-FFF2-40B4-BE49-F238E27FC236}">
                <a16:creationId xmlns:a16="http://schemas.microsoft.com/office/drawing/2014/main" id="{A396C824-B9DB-44E3-9844-B8889BAC6A98}"/>
              </a:ext>
            </a:extLst>
          </p:cNvPr>
          <p:cNvSpPr>
            <a:spLocks noGrp="1"/>
          </p:cNvSpPr>
          <p:nvPr>
            <p:ph sz="quarter" idx="16"/>
          </p:nvPr>
        </p:nvSpPr>
        <p:spPr>
          <a:xfrm>
            <a:off x="2898183" y="3600946"/>
            <a:ext cx="6075335" cy="2614919"/>
          </a:xfrm>
        </p:spPr>
        <p:txBody>
          <a:bodyPr tIns="0"/>
          <a:lstStyle/>
          <a:p>
            <a:pPr>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public </a:t>
            </a:r>
            <a:r>
              <a:rPr lang="en-US" altLang="en-US" sz="2000" b="1" dirty="0" err="1">
                <a:solidFill>
                  <a:schemeClr val="tx1"/>
                </a:solidFill>
                <a:latin typeface="Courier New" panose="02070309020205020404" pitchFamily="49" charset="0"/>
                <a:cs typeface="Courier New" panose="02070309020205020404" pitchFamily="49" charset="0"/>
              </a:rPr>
              <a:t>boolean</a:t>
            </a:r>
            <a:r>
              <a:rPr lang="en-US" altLang="en-US" sz="2000" b="1" dirty="0">
                <a:solidFill>
                  <a:schemeClr val="tx1"/>
                </a:solidFill>
                <a:latin typeface="Courier New" panose="02070309020205020404" pitchFamily="49" charset="0"/>
                <a:cs typeface="Courier New" panose="02070309020205020404" pitchFamily="49" charset="0"/>
              </a:rPr>
              <a:t> equals(Object o) {</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7938">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if (o </a:t>
            </a:r>
            <a:r>
              <a:rPr lang="en-US" altLang="en-US" sz="2000" b="1" dirty="0" err="1">
                <a:solidFill>
                  <a:schemeClr val="tx1"/>
                </a:solidFill>
                <a:latin typeface="Courier New" panose="02070309020205020404" pitchFamily="49" charset="0"/>
                <a:cs typeface="Courier New" panose="02070309020205020404" pitchFamily="49" charset="0"/>
              </a:rPr>
              <a:t>instanceof</a:t>
            </a:r>
            <a:r>
              <a:rPr lang="en-US" altLang="en-US" sz="2000" b="1" dirty="0">
                <a:solidFill>
                  <a:schemeClr val="tx1"/>
                </a:solidFill>
                <a:latin typeface="Courier New" panose="02070309020205020404" pitchFamily="49" charset="0"/>
                <a:cs typeface="Courier New" panose="02070309020205020404" pitchFamily="49" charset="0"/>
              </a:rPr>
              <a:t> Circle) {</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return radius ==((Circle)o).radius;</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101600">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else</a:t>
            </a:r>
            <a:endParaRPr lang="en-US" altLang="en-US" sz="2000" b="1" dirty="0">
              <a:solidFill>
                <a:schemeClr val="tx1"/>
              </a:solidFill>
              <a:latin typeface="Courier New" panose="02070309020205020404" pitchFamily="49" charset="0"/>
              <a:cs typeface="Times New Roman" panose="02020603050405020304" pitchFamily="18" charset="0"/>
            </a:endParaRPr>
          </a:p>
          <a:p>
            <a:pPr marL="255588" indent="287338">
              <a:spcBef>
                <a:spcPts val="600"/>
              </a:spcBef>
              <a:buFont typeface="Monotype Sorts"/>
              <a:buNone/>
            </a:pPr>
            <a:r>
              <a:rPr lang="en-US" altLang="en-US" sz="2000" b="1" dirty="0">
                <a:solidFill>
                  <a:schemeClr val="tx1"/>
                </a:solidFill>
                <a:latin typeface="Courier New" panose="02070309020205020404" pitchFamily="49" charset="0"/>
                <a:cs typeface="Courier New" panose="02070309020205020404" pitchFamily="49" charset="0"/>
              </a:rPr>
              <a:t>return false;</a:t>
            </a:r>
            <a:endParaRPr lang="en-US" altLang="en-US" sz="2000" b="1" dirty="0">
              <a:solidFill>
                <a:schemeClr val="tx1"/>
              </a:solidFill>
              <a:latin typeface="Courier New" panose="02070309020205020404" pitchFamily="49" charset="0"/>
              <a:cs typeface="Times New Roman" panose="02020603050405020304" pitchFamily="18" charset="0"/>
            </a:endParaRPr>
          </a:p>
          <a:p>
            <a:pPr>
              <a:spcBef>
                <a:spcPts val="600"/>
              </a:spcBef>
              <a:buFont typeface="Monotype Sorts"/>
              <a:buNone/>
            </a:pPr>
            <a:r>
              <a:rPr lang="en-US" altLang="en-US" sz="2000" b="1" dirty="0">
                <a:solidFill>
                  <a:schemeClr val="tx1"/>
                </a:solidFill>
                <a:latin typeface="Courier New" panose="02070309020205020404" pitchFamily="49" charset="0"/>
                <a:cs typeface="Times New Roman" panose="02020603050405020304" pitchFamily="18" charset="0"/>
              </a:rPr>
              <a:t>}</a:t>
            </a:r>
            <a:endParaRPr lang="en-US" altLang="en-US" sz="2000" b="1"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348657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CE4CE-327C-4B6F-8FFC-0E8182CF0B66}"/>
              </a:ext>
            </a:extLst>
          </p:cNvPr>
          <p:cNvSpPr>
            <a:spLocks noGrp="1"/>
          </p:cNvSpPr>
          <p:nvPr>
            <p:ph type="title"/>
          </p:nvPr>
        </p:nvSpPr>
        <p:spPr/>
        <p:txBody>
          <a:bodyPr/>
          <a:lstStyle/>
          <a:p>
            <a:r>
              <a:rPr lang="en-IN" dirty="0"/>
              <a:t>Note </a:t>
            </a:r>
            <a:r>
              <a:rPr lang="en-IN" sz="2000" b="0" dirty="0"/>
              <a:t>(3 of 4)</a:t>
            </a:r>
            <a:endParaRPr lang="en-IN" sz="2000" dirty="0"/>
          </a:p>
        </p:txBody>
      </p:sp>
      <p:sp>
        <p:nvSpPr>
          <p:cNvPr id="3" name="Content Placeholder 2">
            <a:extLst>
              <a:ext uri="{FF2B5EF4-FFF2-40B4-BE49-F238E27FC236}">
                <a16:creationId xmlns:a16="http://schemas.microsoft.com/office/drawing/2014/main" id="{5478FEA8-2EE6-4351-8787-5D3DC74016E1}"/>
              </a:ext>
            </a:extLst>
          </p:cNvPr>
          <p:cNvSpPr>
            <a:spLocks noGrp="1"/>
          </p:cNvSpPr>
          <p:nvPr>
            <p:ph sz="quarter" idx="13"/>
          </p:nvPr>
        </p:nvSpPr>
        <p:spPr>
          <a:xfrm>
            <a:off x="457200" y="1554921"/>
            <a:ext cx="8232775" cy="3777368"/>
          </a:xfrm>
        </p:spPr>
        <p:txBody>
          <a:bodyPr/>
          <a:lstStyle/>
          <a:p>
            <a:pPr marL="432" indent="0">
              <a:buNone/>
            </a:pPr>
            <a:r>
              <a:rPr lang="en-US" altLang="en-US" dirty="0">
                <a:cs typeface="Times New Roman" panose="02020603050405020304" pitchFamily="18" charset="0"/>
              </a:rPr>
              <a:t>The == comparison operator is used for comparing two primitive data type values or for determining whether two objects have the same references. The equals method is intended to test whether two objects have the same contents, provided that the method is modified in the defining class of the objects. The == operator is stronger than the equals method, in that the == operator checks whether the two reference variables refer to the same object.</a:t>
            </a:r>
          </a:p>
        </p:txBody>
      </p:sp>
    </p:spTree>
    <p:extLst>
      <p:ext uri="{BB962C8B-B14F-4D97-AF65-F5344CB8AC3E}">
        <p14:creationId xmlns:p14="http://schemas.microsoft.com/office/powerpoint/2010/main" val="3048505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67D9B-6BE1-473D-9102-5EA2A881D6EA}"/>
              </a:ext>
            </a:extLst>
          </p:cNvPr>
          <p:cNvSpPr>
            <a:spLocks noGrp="1"/>
          </p:cNvSpPr>
          <p:nvPr>
            <p:ph type="title"/>
          </p:nvPr>
        </p:nvSpPr>
        <p:spPr/>
        <p:txBody>
          <a:bodyPr/>
          <a:lstStyle/>
          <a:p>
            <a:r>
              <a:rPr lang="en-US" altLang="en-US" dirty="0"/>
              <a:t>The </a:t>
            </a:r>
            <a:r>
              <a:rPr lang="en-US" altLang="en-US" u="sng" dirty="0" err="1"/>
              <a:t>ArrayList</a:t>
            </a:r>
            <a:r>
              <a:rPr lang="en-US" altLang="en-US" dirty="0"/>
              <a:t> Class</a:t>
            </a:r>
            <a:endParaRPr lang="en-IN" dirty="0"/>
          </a:p>
        </p:txBody>
      </p:sp>
      <p:sp>
        <p:nvSpPr>
          <p:cNvPr id="3" name="Content Placeholder 2">
            <a:extLst>
              <a:ext uri="{FF2B5EF4-FFF2-40B4-BE49-F238E27FC236}">
                <a16:creationId xmlns:a16="http://schemas.microsoft.com/office/drawing/2014/main" id="{97DA04C8-9E89-462F-876D-F59D9C32407C}"/>
              </a:ext>
            </a:extLst>
          </p:cNvPr>
          <p:cNvSpPr>
            <a:spLocks noGrp="1"/>
          </p:cNvSpPr>
          <p:nvPr>
            <p:ph sz="quarter" idx="13"/>
          </p:nvPr>
        </p:nvSpPr>
        <p:spPr>
          <a:xfrm>
            <a:off x="457199" y="1556327"/>
            <a:ext cx="8255285" cy="1062887"/>
          </a:xfrm>
        </p:spPr>
        <p:txBody>
          <a:bodyPr/>
          <a:lstStyle/>
          <a:p>
            <a:pPr marL="432" indent="0">
              <a:buNone/>
            </a:pPr>
            <a:r>
              <a:rPr lang="en-US" altLang="en-US" sz="2000" dirty="0"/>
              <a:t>You can create an array to store objects. But the array’s size is fixed once the array is created. Java provides the </a:t>
            </a:r>
            <a:r>
              <a:rPr lang="en-US" altLang="en-US" sz="2000" dirty="0" err="1"/>
              <a:t>ArrayList</a:t>
            </a:r>
            <a:r>
              <a:rPr lang="en-US" altLang="en-US" sz="2000" dirty="0"/>
              <a:t> class that can be used to store an unlimited number of objects.</a:t>
            </a:r>
          </a:p>
        </p:txBody>
      </p:sp>
      <p:pic>
        <p:nvPicPr>
          <p:cNvPr id="5" name="Content Placeholder 4" descr="The computer code shows the Array List Class. For long description in Notes pane, press F6.">
            <a:extLst>
              <a:ext uri="{FF2B5EF4-FFF2-40B4-BE49-F238E27FC236}">
                <a16:creationId xmlns:a16="http://schemas.microsoft.com/office/drawing/2014/main" id="{8268DAB3-B961-4336-B7B2-2AE1DC3CDBE2}"/>
              </a:ext>
            </a:extLst>
          </p:cNvPr>
          <p:cNvPicPr>
            <a:picLocks noGrp="1" noChangeAspect="1"/>
          </p:cNvPicPr>
          <p:nvPr>
            <p:ph sz="quarter" idx="14"/>
          </p:nvPr>
        </p:nvPicPr>
        <p:blipFill>
          <a:blip r:embed="rId3"/>
          <a:stretch>
            <a:fillRect/>
          </a:stretch>
        </p:blipFill>
        <p:spPr>
          <a:xfrm>
            <a:off x="1468243" y="2800104"/>
            <a:ext cx="6207514" cy="3527820"/>
          </a:xfrm>
          <a:prstGeom prst="rect">
            <a:avLst/>
          </a:prstGeom>
        </p:spPr>
      </p:pic>
    </p:spTree>
    <p:extLst>
      <p:ext uri="{BB962C8B-B14F-4D97-AF65-F5344CB8AC3E}">
        <p14:creationId xmlns:p14="http://schemas.microsoft.com/office/powerpoint/2010/main" val="27626535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75C7-CEAA-437F-92E2-330EC89465B2}"/>
              </a:ext>
            </a:extLst>
          </p:cNvPr>
          <p:cNvSpPr>
            <a:spLocks noGrp="1"/>
          </p:cNvSpPr>
          <p:nvPr>
            <p:ph type="title"/>
          </p:nvPr>
        </p:nvSpPr>
        <p:spPr/>
        <p:txBody>
          <a:bodyPr/>
          <a:lstStyle/>
          <a:p>
            <a:r>
              <a:rPr lang="en-IN" dirty="0"/>
              <a:t>Generic Type</a:t>
            </a:r>
          </a:p>
        </p:txBody>
      </p:sp>
      <p:sp>
        <p:nvSpPr>
          <p:cNvPr id="3" name="Content Placeholder 2">
            <a:extLst>
              <a:ext uri="{FF2B5EF4-FFF2-40B4-BE49-F238E27FC236}">
                <a16:creationId xmlns:a16="http://schemas.microsoft.com/office/drawing/2014/main" id="{3C64C95F-FF59-431E-B079-E603D07C1E7E}"/>
              </a:ext>
            </a:extLst>
          </p:cNvPr>
          <p:cNvSpPr>
            <a:spLocks noGrp="1"/>
          </p:cNvSpPr>
          <p:nvPr>
            <p:ph sz="quarter" idx="13"/>
          </p:nvPr>
        </p:nvSpPr>
        <p:spPr>
          <a:xfrm>
            <a:off x="457200" y="1552575"/>
            <a:ext cx="8299342" cy="2027533"/>
          </a:xfrm>
        </p:spPr>
        <p:txBody>
          <a:bodyPr/>
          <a:lstStyle/>
          <a:p>
            <a:pPr marL="432" indent="0">
              <a:buNone/>
            </a:pPr>
            <a:r>
              <a:rPr lang="en-US" altLang="en-US" dirty="0" err="1"/>
              <a:t>ArrayList</a:t>
            </a:r>
            <a:r>
              <a:rPr lang="en-US" altLang="en-US" dirty="0"/>
              <a:t> is known as a generic class with a generic type E. You can specify a concrete type to replace E when creating an </a:t>
            </a:r>
            <a:r>
              <a:rPr lang="en-US" altLang="en-US" dirty="0" err="1"/>
              <a:t>ArrayList</a:t>
            </a:r>
            <a:r>
              <a:rPr lang="en-US" altLang="en-US" dirty="0"/>
              <a:t>. For example, the following statement creates an </a:t>
            </a:r>
            <a:r>
              <a:rPr lang="en-US" altLang="en-US" dirty="0" err="1"/>
              <a:t>ArrayList</a:t>
            </a:r>
            <a:r>
              <a:rPr lang="en-US" altLang="en-US" dirty="0"/>
              <a:t> and assigns its reference to variable cities. This </a:t>
            </a:r>
            <a:r>
              <a:rPr lang="en-US" altLang="en-US" dirty="0" err="1"/>
              <a:t>ArrayList</a:t>
            </a:r>
            <a:r>
              <a:rPr lang="en-US" altLang="en-US" dirty="0"/>
              <a:t> object can be used to store strings.</a:t>
            </a:r>
          </a:p>
        </p:txBody>
      </p:sp>
      <p:sp>
        <p:nvSpPr>
          <p:cNvPr id="4" name="Content Placeholder 3">
            <a:extLst>
              <a:ext uri="{FF2B5EF4-FFF2-40B4-BE49-F238E27FC236}">
                <a16:creationId xmlns:a16="http://schemas.microsoft.com/office/drawing/2014/main" id="{1E4EBF5A-C8D6-4BF9-A80D-BD91CC20CDBA}"/>
              </a:ext>
            </a:extLst>
          </p:cNvPr>
          <p:cNvSpPr>
            <a:spLocks noGrp="1"/>
          </p:cNvSpPr>
          <p:nvPr>
            <p:ph sz="quarter" idx="14"/>
          </p:nvPr>
        </p:nvSpPr>
        <p:spPr>
          <a:xfrm>
            <a:off x="457200" y="3682742"/>
            <a:ext cx="8229600" cy="549315"/>
          </a:xfrm>
        </p:spPr>
        <p:txBody>
          <a:bodyPr/>
          <a:lstStyle/>
          <a:p>
            <a:pPr marL="432" indent="0">
              <a:buNone/>
            </a:pPr>
            <a:r>
              <a:rPr lang="en-US" altLang="en-US" dirty="0" err="1">
                <a:solidFill>
                  <a:schemeClr val="tx1"/>
                </a:solidFill>
              </a:rPr>
              <a:t>ArrayList</a:t>
            </a:r>
            <a:r>
              <a:rPr lang="en-US" altLang="en-US" dirty="0">
                <a:solidFill>
                  <a:schemeClr val="tx1"/>
                </a:solidFill>
              </a:rPr>
              <a:t>&lt;String&gt; cities = </a:t>
            </a:r>
            <a:r>
              <a:rPr lang="en-US" altLang="en-US" b="1" dirty="0">
                <a:solidFill>
                  <a:schemeClr val="tx1"/>
                </a:solidFill>
              </a:rPr>
              <a:t>new</a:t>
            </a:r>
            <a:r>
              <a:rPr lang="en-US" altLang="en-US" dirty="0">
                <a:solidFill>
                  <a:schemeClr val="tx1"/>
                </a:solidFill>
              </a:rPr>
              <a:t> </a:t>
            </a:r>
            <a:r>
              <a:rPr lang="en-US" altLang="en-US" dirty="0" err="1">
                <a:solidFill>
                  <a:schemeClr val="tx1"/>
                </a:solidFill>
              </a:rPr>
              <a:t>ArrayList</a:t>
            </a:r>
            <a:r>
              <a:rPr lang="en-US" altLang="en-US" dirty="0">
                <a:solidFill>
                  <a:schemeClr val="tx1"/>
                </a:solidFill>
              </a:rPr>
              <a:t>&lt;String&gt;();</a:t>
            </a:r>
          </a:p>
        </p:txBody>
      </p:sp>
      <p:sp>
        <p:nvSpPr>
          <p:cNvPr id="5" name="Content Placeholder 4">
            <a:extLst>
              <a:ext uri="{FF2B5EF4-FFF2-40B4-BE49-F238E27FC236}">
                <a16:creationId xmlns:a16="http://schemas.microsoft.com/office/drawing/2014/main" id="{A46E4BA3-C6B9-4FF4-BE1C-DC6CE75D9805}"/>
              </a:ext>
            </a:extLst>
          </p:cNvPr>
          <p:cNvSpPr>
            <a:spLocks noGrp="1"/>
          </p:cNvSpPr>
          <p:nvPr>
            <p:ph sz="quarter" idx="15"/>
          </p:nvPr>
        </p:nvSpPr>
        <p:spPr>
          <a:xfrm>
            <a:off x="457200" y="4463592"/>
            <a:ext cx="6300061" cy="574896"/>
          </a:xfrm>
        </p:spPr>
        <p:txBody>
          <a:bodyPr/>
          <a:lstStyle/>
          <a:p>
            <a:pPr marL="432" indent="0">
              <a:buNone/>
            </a:pPr>
            <a:r>
              <a:rPr lang="en-US" altLang="en-US" dirty="0" err="1">
                <a:solidFill>
                  <a:schemeClr val="tx1"/>
                </a:solidFill>
              </a:rPr>
              <a:t>ArrayList</a:t>
            </a:r>
            <a:r>
              <a:rPr lang="en-US" altLang="en-US" dirty="0">
                <a:solidFill>
                  <a:schemeClr val="tx1"/>
                </a:solidFill>
              </a:rPr>
              <a:t>&lt;String&gt; cities = </a:t>
            </a:r>
            <a:r>
              <a:rPr lang="en-US" altLang="en-US" b="1" dirty="0">
                <a:solidFill>
                  <a:schemeClr val="tx1"/>
                </a:solidFill>
              </a:rPr>
              <a:t>new</a:t>
            </a:r>
            <a:r>
              <a:rPr lang="en-US" altLang="en-US" dirty="0">
                <a:solidFill>
                  <a:schemeClr val="tx1"/>
                </a:solidFill>
              </a:rPr>
              <a:t> </a:t>
            </a:r>
            <a:r>
              <a:rPr lang="en-US" altLang="en-US" dirty="0" err="1">
                <a:solidFill>
                  <a:schemeClr val="tx1"/>
                </a:solidFill>
              </a:rPr>
              <a:t>ArrayList</a:t>
            </a:r>
            <a:r>
              <a:rPr lang="en-US" altLang="en-US" dirty="0">
                <a:solidFill>
                  <a:schemeClr val="tx1"/>
                </a:solidFill>
              </a:rPr>
              <a:t>&lt;&gt;();</a:t>
            </a:r>
          </a:p>
        </p:txBody>
      </p:sp>
      <p:sp>
        <p:nvSpPr>
          <p:cNvPr id="10" name="Text Placeholder 9">
            <a:extLst>
              <a:ext uri="{FF2B5EF4-FFF2-40B4-BE49-F238E27FC236}">
                <a16:creationId xmlns:a16="http://schemas.microsoft.com/office/drawing/2014/main" id="{3D711E71-98A4-4A5F-8E83-212A388CBE90}"/>
              </a:ext>
            </a:extLst>
          </p:cNvPr>
          <p:cNvSpPr>
            <a:spLocks noGrp="1"/>
          </p:cNvSpPr>
          <p:nvPr>
            <p:ph type="body" sz="quarter" idx="20"/>
          </p:nvPr>
        </p:nvSpPr>
        <p:spPr>
          <a:xfrm>
            <a:off x="3560735" y="5463260"/>
            <a:ext cx="2022529" cy="534584"/>
          </a:xfrm>
        </p:spPr>
        <p:txBody>
          <a:bodyPr/>
          <a:lstStyle/>
          <a:p>
            <a:pPr marL="432" indent="0">
              <a:buNone/>
            </a:pPr>
            <a:r>
              <a:rPr lang="en-US" altLang="en-US" dirty="0" err="1">
                <a:hlinkClick r:id="rId3" tooltip="https://liveexample.pearsoncmg.com/html/TestArrayList.html"/>
              </a:rPr>
              <a:t>TestArrayList</a:t>
            </a:r>
            <a:endParaRPr lang="en-US" altLang="en-US" dirty="0">
              <a:hlinkClick r:id="rId3" tooltip="https://liveexample.pearsoncmg.com/html/TestArrayList.html"/>
            </a:endParaRPr>
          </a:p>
        </p:txBody>
      </p:sp>
    </p:spTree>
    <p:extLst>
      <p:ext uri="{BB962C8B-B14F-4D97-AF65-F5344CB8AC3E}">
        <p14:creationId xmlns:p14="http://schemas.microsoft.com/office/powerpoint/2010/main" val="3518042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6FCB-9D4C-4B1F-8C06-1051073828B7}"/>
              </a:ext>
            </a:extLst>
          </p:cNvPr>
          <p:cNvSpPr>
            <a:spLocks noGrp="1"/>
          </p:cNvSpPr>
          <p:nvPr>
            <p:ph type="title"/>
          </p:nvPr>
        </p:nvSpPr>
        <p:spPr/>
        <p:txBody>
          <a:bodyPr/>
          <a:lstStyle/>
          <a:p>
            <a:r>
              <a:rPr lang="en-IN" sz="3200" dirty="0"/>
              <a:t>Differences and Similarities Between Arrays and </a:t>
            </a:r>
            <a:r>
              <a:rPr lang="en-IN" sz="3200" dirty="0" err="1"/>
              <a:t>ArrayList</a:t>
            </a:r>
            <a:endParaRPr lang="en-IN" sz="3200" dirty="0"/>
          </a:p>
        </p:txBody>
      </p:sp>
      <p:graphicFrame>
        <p:nvGraphicFramePr>
          <p:cNvPr id="16" name="Table 16">
            <a:extLst>
              <a:ext uri="{FF2B5EF4-FFF2-40B4-BE49-F238E27FC236}">
                <a16:creationId xmlns:a16="http://schemas.microsoft.com/office/drawing/2014/main" id="{2723E982-8916-4F37-891C-7D5D33388920}"/>
              </a:ext>
            </a:extLst>
          </p:cNvPr>
          <p:cNvGraphicFramePr>
            <a:graphicFrameLocks noGrp="1"/>
          </p:cNvGraphicFramePr>
          <p:nvPr>
            <p:ph sz="quarter" idx="13"/>
            <p:extLst>
              <p:ext uri="{D42A27DB-BD31-4B8C-83A1-F6EECF244321}">
                <p14:modId xmlns:p14="http://schemas.microsoft.com/office/powerpoint/2010/main" val="3281734370"/>
              </p:ext>
            </p:extLst>
          </p:nvPr>
        </p:nvGraphicFramePr>
        <p:xfrm>
          <a:off x="457200" y="1552575"/>
          <a:ext cx="8229600" cy="3908425"/>
        </p:xfrm>
        <a:graphic>
          <a:graphicData uri="http://schemas.openxmlformats.org/drawingml/2006/table">
            <a:tbl>
              <a:tblPr firstRow="1" bandRow="1">
                <a:tableStyleId>{40F9630F-82C1-40B7-BC3A-925EFCFF5E92}</a:tableStyleId>
              </a:tblPr>
              <a:tblGrid>
                <a:gridCol w="2743200">
                  <a:extLst>
                    <a:ext uri="{9D8B030D-6E8A-4147-A177-3AD203B41FA5}">
                      <a16:colId xmlns:a16="http://schemas.microsoft.com/office/drawing/2014/main" val="3838569796"/>
                    </a:ext>
                  </a:extLst>
                </a:gridCol>
                <a:gridCol w="2743200">
                  <a:extLst>
                    <a:ext uri="{9D8B030D-6E8A-4147-A177-3AD203B41FA5}">
                      <a16:colId xmlns:a16="http://schemas.microsoft.com/office/drawing/2014/main" val="1938189789"/>
                    </a:ext>
                  </a:extLst>
                </a:gridCol>
                <a:gridCol w="2743200">
                  <a:extLst>
                    <a:ext uri="{9D8B030D-6E8A-4147-A177-3AD203B41FA5}">
                      <a16:colId xmlns:a16="http://schemas.microsoft.com/office/drawing/2014/main" val="2360924440"/>
                    </a:ext>
                  </a:extLst>
                </a:gridCol>
              </a:tblGrid>
              <a:tr h="370840">
                <a:tc>
                  <a:txBody>
                    <a:bodyPr/>
                    <a:lstStyle/>
                    <a:p>
                      <a:r>
                        <a:rPr lang="en-US" sz="1400" b="1" i="0" u="none" strike="noStrike" cap="none" dirty="0">
                          <a:solidFill>
                            <a:schemeClr val="tx1"/>
                          </a:solidFill>
                          <a:effectLst/>
                          <a:latin typeface="+mn-lt"/>
                          <a:ea typeface="Arial"/>
                          <a:cs typeface="Arial"/>
                          <a:sym typeface="Arial"/>
                        </a:rPr>
                        <a:t>Operation </a:t>
                      </a:r>
                      <a:endParaRPr lang="en-IN"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dirty="0">
                          <a:solidFill>
                            <a:schemeClr val="tx1"/>
                          </a:solidFill>
                          <a:effectLst/>
                          <a:latin typeface="+mn-lt"/>
                          <a:ea typeface="Arial"/>
                          <a:cs typeface="Arial"/>
                          <a:sym typeface="Arial"/>
                        </a:rPr>
                        <a:t> Array</a:t>
                      </a:r>
                      <a:endParaRPr lang="en-IN"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1" i="0" u="none" strike="noStrike" cap="none" dirty="0" err="1">
                          <a:solidFill>
                            <a:schemeClr val="tx1"/>
                          </a:solidFill>
                          <a:effectLst/>
                          <a:latin typeface="+mn-lt"/>
                          <a:ea typeface="Arial"/>
                          <a:cs typeface="Arial"/>
                          <a:sym typeface="Arial"/>
                        </a:rPr>
                        <a:t>ArrayList</a:t>
                      </a:r>
                      <a:endParaRPr lang="en-IN" dirty="0">
                        <a:solidFill>
                          <a:schemeClr val="tx1"/>
                        </a:solidFill>
                        <a:latin typeface="+mn-lt"/>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63586245"/>
                  </a:ext>
                </a:extLst>
              </a:tr>
              <a:tr h="370840">
                <a:tc>
                  <a:txBody>
                    <a:bodyPr/>
                    <a:lstStyle/>
                    <a:p>
                      <a:r>
                        <a:rPr lang="en-US" sz="1400" b="0" i="0" u="none" strike="noStrike" cap="none" dirty="0">
                          <a:solidFill>
                            <a:schemeClr val="tx1"/>
                          </a:solidFill>
                          <a:effectLst/>
                          <a:latin typeface="+mn-lt"/>
                          <a:ea typeface="Arial"/>
                          <a:cs typeface="Arial"/>
                          <a:sym typeface="Arial"/>
                        </a:rPr>
                        <a:t>Creating an array/</a:t>
                      </a:r>
                      <a:r>
                        <a:rPr lang="en-US" sz="1400" b="0" i="0" u="none" strike="noStrike" cap="none" dirty="0" err="1">
                          <a:solidFill>
                            <a:schemeClr val="tx1"/>
                          </a:solidFill>
                          <a:effectLst/>
                          <a:latin typeface="+mn-lt"/>
                          <a:ea typeface="Arial"/>
                          <a:cs typeface="Arial"/>
                          <a:sym typeface="Arial"/>
                        </a:rPr>
                        <a:t>ArrayList</a:t>
                      </a:r>
                      <a:r>
                        <a:rPr lang="en-US" sz="1400" b="0" i="0" u="none" strike="noStrike" cap="none" dirty="0">
                          <a:solidFill>
                            <a:schemeClr val="tx1"/>
                          </a:solidFill>
                          <a:effectLst/>
                          <a:latin typeface="+mn-lt"/>
                          <a:ea typeface="Arial"/>
                          <a:cs typeface="Arial"/>
                          <a:sym typeface="Arial"/>
                        </a:rPr>
                        <a:t> </a:t>
                      </a:r>
                      <a:endParaRPr lang="en-IN"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String[] a = </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new</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 String[</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10</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ArrayList</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&lt;String&gt; list = </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new</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 </a:t>
                      </a:r>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ArrayList</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&lt;&gt;();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595633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Accessing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a[index]</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list.get</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(index);</a:t>
                      </a:r>
                      <a:endParaRPr lang="en-IN"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80768433"/>
                  </a:ext>
                </a:extLst>
              </a:tr>
              <a:tr h="370840">
                <a:tc>
                  <a:txBody>
                    <a:bodyPr/>
                    <a:lstStyle/>
                    <a:p>
                      <a:r>
                        <a:rPr lang="en-IN" sz="1400" b="0" i="0" u="none" strike="noStrike" cap="none" baseline="0" dirty="0">
                          <a:solidFill>
                            <a:schemeClr val="tx1"/>
                          </a:solidFill>
                          <a:latin typeface="+mn-lt"/>
                          <a:ea typeface="Arial"/>
                          <a:cs typeface="Arial"/>
                          <a:sym typeface="Arial"/>
                        </a:rPr>
                        <a:t>Updating an element</a:t>
                      </a:r>
                      <a:endParaRPr lang="en-IN" dirty="0">
                        <a:solidFill>
                          <a:schemeClr val="tx1"/>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a[index] = </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list.set</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(index, </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178374307"/>
                  </a:ext>
                </a:extLst>
              </a:tr>
              <a:tr h="3270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Returning size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a.length</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list.size</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1145938"/>
                  </a:ext>
                </a:extLst>
              </a:tr>
              <a:tr h="2774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Adding a new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dirty="0">
                          <a:solidFill>
                            <a:schemeClr val="tx1"/>
                          </a:solidFill>
                          <a:latin typeface="+mn-lt"/>
                          <a:cs typeface="Courier New" panose="02070309020205020404" pitchFamily="49" charset="0"/>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list.add</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365420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Inserting a new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tx1"/>
                          </a:solidFill>
                          <a:latin typeface="+mn-lt"/>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list.add</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(index, </a:t>
                      </a:r>
                      <a:r>
                        <a:rPr lang="en-US" sz="1400" b="1"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"London"</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58576966"/>
                  </a:ext>
                </a:extLst>
              </a:tr>
              <a:tr h="12636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Removing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sz="100" b="0" i="0" u="none" strike="noStrike" cap="none" dirty="0">
                          <a:solidFill>
                            <a:schemeClr val="tx1"/>
                          </a:solidFill>
                          <a:latin typeface="+mn-lt"/>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list.remove</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(index);</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478355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Removing an element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tx1"/>
                          </a:solidFill>
                          <a:latin typeface="+mn-lt"/>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list.remove</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(Object);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4393229"/>
                  </a:ext>
                </a:extLst>
              </a:tr>
              <a:tr h="2965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u="none" strike="noStrike" cap="none" baseline="0" dirty="0">
                          <a:solidFill>
                            <a:schemeClr val="tx1"/>
                          </a:solidFill>
                          <a:latin typeface="+mn-lt"/>
                          <a:ea typeface="Arial"/>
                          <a:cs typeface="Arial"/>
                          <a:sym typeface="Arial"/>
                        </a:rPr>
                        <a:t>Removing all elements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00" b="0" i="0" u="none" strike="noStrike" cap="none" dirty="0">
                          <a:solidFill>
                            <a:schemeClr val="tx1"/>
                          </a:solidFill>
                          <a:latin typeface="+mn-lt"/>
                          <a:ea typeface="Arial"/>
                          <a:cs typeface="Courier New" panose="02070309020205020404" pitchFamily="49" charset="0"/>
                          <a:sym typeface="Arial"/>
                        </a:rPr>
                        <a:t>Blank</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400" b="0" i="0" u="none" strike="noStrike" cap="none" dirty="0" err="1">
                          <a:solidFill>
                            <a:schemeClr val="tx1"/>
                          </a:solidFill>
                          <a:effectLst/>
                          <a:latin typeface="Courier New" panose="02070309020205020404" pitchFamily="49" charset="0"/>
                          <a:ea typeface="Arial"/>
                          <a:cs typeface="Courier New" panose="02070309020205020404" pitchFamily="49" charset="0"/>
                          <a:sym typeface="Arial"/>
                        </a:rPr>
                        <a:t>list.clear</a:t>
                      </a:r>
                      <a:r>
                        <a:rPr lang="en-US" sz="1400" b="0" i="0" u="none" strike="noStrike" cap="none" dirty="0">
                          <a:solidFill>
                            <a:schemeClr val="tx1"/>
                          </a:solidFill>
                          <a:effectLst/>
                          <a:latin typeface="Courier New" panose="02070309020205020404" pitchFamily="49" charset="0"/>
                          <a:ea typeface="Arial"/>
                          <a:cs typeface="Courier New" panose="02070309020205020404" pitchFamily="49" charset="0"/>
                          <a:sym typeface="Arial"/>
                        </a:rPr>
                        <a:t>();</a:t>
                      </a:r>
                      <a:endParaRPr lang="en-IN" dirty="0">
                        <a:solidFill>
                          <a:schemeClr val="tx1"/>
                        </a:solidFill>
                        <a:latin typeface="Courier New" panose="02070309020205020404" pitchFamily="49" charset="0"/>
                        <a:cs typeface="Courier New" panose="020703090202050204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368183051"/>
                  </a:ext>
                </a:extLst>
              </a:tr>
            </a:tbl>
          </a:graphicData>
        </a:graphic>
      </p:graphicFrame>
      <p:sp>
        <p:nvSpPr>
          <p:cNvPr id="10" name="Text Placeholder 9">
            <a:extLst>
              <a:ext uri="{FF2B5EF4-FFF2-40B4-BE49-F238E27FC236}">
                <a16:creationId xmlns:a16="http://schemas.microsoft.com/office/drawing/2014/main" id="{4AB02F6E-471D-4894-9524-8D468FDAAA53}"/>
              </a:ext>
            </a:extLst>
          </p:cNvPr>
          <p:cNvSpPr>
            <a:spLocks noGrp="1"/>
          </p:cNvSpPr>
          <p:nvPr>
            <p:ph type="body" sz="quarter" idx="20"/>
          </p:nvPr>
        </p:nvSpPr>
        <p:spPr>
          <a:xfrm>
            <a:off x="3556861" y="5771508"/>
            <a:ext cx="2580468" cy="581079"/>
          </a:xfrm>
        </p:spPr>
        <p:txBody>
          <a:bodyPr/>
          <a:lstStyle/>
          <a:p>
            <a:pPr marL="432" indent="0">
              <a:buNone/>
            </a:pPr>
            <a:r>
              <a:rPr lang="en-US" altLang="en-US" dirty="0" err="1">
                <a:hlinkClick r:id="rId3" tooltip="https://liveexample.pearsoncmg.com/html/DistinctNumbers.html"/>
              </a:rPr>
              <a:t>DistinctNumbers</a:t>
            </a:r>
            <a:endParaRPr lang="en-US" altLang="en-US" dirty="0">
              <a:hlinkClick r:id="rId3" tooltip="https://liveexample.pearsoncmg.com/html/DistinctNumbers.html"/>
            </a:endParaRPr>
          </a:p>
        </p:txBody>
      </p:sp>
    </p:spTree>
    <p:extLst>
      <p:ext uri="{BB962C8B-B14F-4D97-AF65-F5344CB8AC3E}">
        <p14:creationId xmlns:p14="http://schemas.microsoft.com/office/powerpoint/2010/main" val="13286179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B0640-0271-4069-8BC1-316848CD6136}"/>
              </a:ext>
            </a:extLst>
          </p:cNvPr>
          <p:cNvSpPr>
            <a:spLocks noGrp="1"/>
          </p:cNvSpPr>
          <p:nvPr>
            <p:ph type="title"/>
          </p:nvPr>
        </p:nvSpPr>
        <p:spPr/>
        <p:txBody>
          <a:bodyPr/>
          <a:lstStyle/>
          <a:p>
            <a:r>
              <a:rPr lang="en-IN" dirty="0"/>
              <a:t>Array Lists from/to Arrays</a:t>
            </a:r>
          </a:p>
        </p:txBody>
      </p:sp>
      <p:sp>
        <p:nvSpPr>
          <p:cNvPr id="3" name="Content Placeholder 2">
            <a:extLst>
              <a:ext uri="{FF2B5EF4-FFF2-40B4-BE49-F238E27FC236}">
                <a16:creationId xmlns:a16="http://schemas.microsoft.com/office/drawing/2014/main" id="{B92F36FD-0B55-47F3-9C9C-E2BD65AF3C27}"/>
              </a:ext>
            </a:extLst>
          </p:cNvPr>
          <p:cNvSpPr>
            <a:spLocks noGrp="1"/>
          </p:cNvSpPr>
          <p:nvPr>
            <p:ph sz="quarter" idx="13"/>
          </p:nvPr>
        </p:nvSpPr>
        <p:spPr>
          <a:xfrm>
            <a:off x="457200" y="1552575"/>
            <a:ext cx="6486041" cy="508700"/>
          </a:xfrm>
        </p:spPr>
        <p:txBody>
          <a:bodyPr/>
          <a:lstStyle/>
          <a:p>
            <a:pPr marL="432" indent="0">
              <a:buNone/>
            </a:pPr>
            <a:r>
              <a:rPr lang="en-US" altLang="en-US" dirty="0"/>
              <a:t>Creating an </a:t>
            </a:r>
            <a:r>
              <a:rPr lang="en-US" altLang="en-US" dirty="0" err="1"/>
              <a:t>ArrayList</a:t>
            </a:r>
            <a:r>
              <a:rPr lang="en-US" altLang="en-US" dirty="0"/>
              <a:t> from an array of objects:</a:t>
            </a:r>
          </a:p>
        </p:txBody>
      </p:sp>
      <p:sp>
        <p:nvSpPr>
          <p:cNvPr id="4" name="Content Placeholder 3">
            <a:extLst>
              <a:ext uri="{FF2B5EF4-FFF2-40B4-BE49-F238E27FC236}">
                <a16:creationId xmlns:a16="http://schemas.microsoft.com/office/drawing/2014/main" id="{E9FF3951-93AB-4600-B2F8-70870BE49DD5}"/>
              </a:ext>
            </a:extLst>
          </p:cNvPr>
          <p:cNvSpPr>
            <a:spLocks noGrp="1"/>
          </p:cNvSpPr>
          <p:nvPr>
            <p:ph sz="quarter" idx="14"/>
          </p:nvPr>
        </p:nvSpPr>
        <p:spPr>
          <a:xfrm>
            <a:off x="457200" y="2216772"/>
            <a:ext cx="7307451" cy="1518320"/>
          </a:xfrm>
        </p:spPr>
        <p:txBody>
          <a:bodyPr/>
          <a:lstStyle/>
          <a:p>
            <a:pPr marL="0" indent="0">
              <a:buFont typeface="Monotype Sorts"/>
              <a:buNone/>
            </a:pPr>
            <a:r>
              <a:rPr lang="en-US" altLang="en-US" dirty="0"/>
              <a:t>String[] array = {</a:t>
            </a:r>
            <a:r>
              <a:rPr lang="en-US" altLang="en-US" b="1" dirty="0"/>
              <a:t>"red"</a:t>
            </a:r>
            <a:r>
              <a:rPr lang="en-US" altLang="en-US" dirty="0"/>
              <a:t>, </a:t>
            </a:r>
            <a:r>
              <a:rPr lang="en-US" altLang="en-US" b="1" dirty="0"/>
              <a:t>"green", "blue"</a:t>
            </a:r>
            <a:r>
              <a:rPr lang="en-US" altLang="en-US" dirty="0"/>
              <a:t>};</a:t>
            </a:r>
          </a:p>
          <a:p>
            <a:pPr marL="0" indent="263525">
              <a:buFont typeface="Monotype Sorts"/>
              <a:buNone/>
            </a:pPr>
            <a:r>
              <a:rPr lang="en-US" altLang="en-US" dirty="0" err="1"/>
              <a:t>ArrayList</a:t>
            </a:r>
            <a:r>
              <a:rPr lang="en-US" altLang="en-US" dirty="0"/>
              <a:t>&lt;String&gt; list = </a:t>
            </a:r>
            <a:r>
              <a:rPr lang="en-US" altLang="en-US" b="1" dirty="0"/>
              <a:t>new</a:t>
            </a:r>
            <a:r>
              <a:rPr lang="en-US" altLang="en-US" dirty="0"/>
              <a:t> </a:t>
            </a:r>
            <a:r>
              <a:rPr lang="en-US" altLang="en-US" dirty="0" err="1"/>
              <a:t>ArrayList</a:t>
            </a:r>
            <a:r>
              <a:rPr lang="en-US" altLang="en-US" dirty="0"/>
              <a:t>&lt;&gt;(</a:t>
            </a:r>
            <a:r>
              <a:rPr lang="en-US" altLang="en-US" dirty="0" err="1"/>
              <a:t>Arrays.asList</a:t>
            </a:r>
            <a:r>
              <a:rPr lang="en-US" altLang="en-US" dirty="0"/>
              <a:t>(array));</a:t>
            </a:r>
          </a:p>
        </p:txBody>
      </p:sp>
      <p:sp>
        <p:nvSpPr>
          <p:cNvPr id="5" name="Content Placeholder 4">
            <a:extLst>
              <a:ext uri="{FF2B5EF4-FFF2-40B4-BE49-F238E27FC236}">
                <a16:creationId xmlns:a16="http://schemas.microsoft.com/office/drawing/2014/main" id="{2692E69B-602E-4271-AF3B-1FB266C426E6}"/>
              </a:ext>
            </a:extLst>
          </p:cNvPr>
          <p:cNvSpPr>
            <a:spLocks noGrp="1"/>
          </p:cNvSpPr>
          <p:nvPr>
            <p:ph sz="quarter" idx="15"/>
          </p:nvPr>
        </p:nvSpPr>
        <p:spPr>
          <a:xfrm>
            <a:off x="457200" y="3875760"/>
            <a:ext cx="7415939" cy="517877"/>
          </a:xfrm>
        </p:spPr>
        <p:txBody>
          <a:bodyPr/>
          <a:lstStyle/>
          <a:p>
            <a:pPr marL="432" indent="0">
              <a:buNone/>
            </a:pPr>
            <a:r>
              <a:rPr lang="en-US" altLang="en-US" dirty="0"/>
              <a:t>Creating an array of objects from an </a:t>
            </a:r>
            <a:r>
              <a:rPr lang="en-US" altLang="en-US" dirty="0" err="1"/>
              <a:t>ArrayList</a:t>
            </a:r>
            <a:r>
              <a:rPr lang="en-US" altLang="en-US" dirty="0"/>
              <a:t>:</a:t>
            </a:r>
          </a:p>
        </p:txBody>
      </p:sp>
      <p:sp>
        <p:nvSpPr>
          <p:cNvPr id="6" name="Content Placeholder 5">
            <a:extLst>
              <a:ext uri="{FF2B5EF4-FFF2-40B4-BE49-F238E27FC236}">
                <a16:creationId xmlns:a16="http://schemas.microsoft.com/office/drawing/2014/main" id="{14227232-6AAA-4AEE-81DB-F37CE0F866A6}"/>
              </a:ext>
            </a:extLst>
          </p:cNvPr>
          <p:cNvSpPr>
            <a:spLocks noGrp="1"/>
          </p:cNvSpPr>
          <p:nvPr>
            <p:ph sz="quarter" idx="16"/>
          </p:nvPr>
        </p:nvSpPr>
        <p:spPr>
          <a:xfrm>
            <a:off x="457200" y="4596668"/>
            <a:ext cx="5990095" cy="1131576"/>
          </a:xfrm>
        </p:spPr>
        <p:txBody>
          <a:bodyPr/>
          <a:lstStyle/>
          <a:p>
            <a:pPr marL="255588" indent="7938">
              <a:buFont typeface="Monotype Sorts"/>
              <a:buNone/>
            </a:pPr>
            <a:r>
              <a:rPr lang="en-US" altLang="en-US" dirty="0"/>
              <a:t>String[] array1 = </a:t>
            </a:r>
            <a:r>
              <a:rPr lang="en-US" altLang="en-US" b="1" dirty="0"/>
              <a:t>new</a:t>
            </a:r>
            <a:r>
              <a:rPr lang="en-US" altLang="en-US" dirty="0"/>
              <a:t> String[</a:t>
            </a:r>
            <a:r>
              <a:rPr lang="en-US" altLang="en-US" dirty="0" err="1"/>
              <a:t>list.size</a:t>
            </a:r>
            <a:r>
              <a:rPr lang="en-US" altLang="en-US" dirty="0"/>
              <a:t>()];</a:t>
            </a:r>
          </a:p>
          <a:p>
            <a:pPr marL="255588" indent="7938">
              <a:buFont typeface="Monotype Sorts"/>
              <a:buNone/>
            </a:pPr>
            <a:r>
              <a:rPr lang="en-US" altLang="en-US" dirty="0" err="1"/>
              <a:t>list.toArray</a:t>
            </a:r>
            <a:r>
              <a:rPr lang="en-US" altLang="en-US" dirty="0"/>
              <a:t>(array1);</a:t>
            </a:r>
          </a:p>
        </p:txBody>
      </p:sp>
    </p:spTree>
    <p:extLst>
      <p:ext uri="{BB962C8B-B14F-4D97-AF65-F5344CB8AC3E}">
        <p14:creationId xmlns:p14="http://schemas.microsoft.com/office/powerpoint/2010/main" val="29112862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196C9-DFD3-4442-84CC-CF706D8DB6A1}"/>
              </a:ext>
            </a:extLst>
          </p:cNvPr>
          <p:cNvSpPr>
            <a:spLocks noGrp="1"/>
          </p:cNvSpPr>
          <p:nvPr>
            <p:ph type="title"/>
          </p:nvPr>
        </p:nvSpPr>
        <p:spPr/>
        <p:txBody>
          <a:bodyPr/>
          <a:lstStyle/>
          <a:p>
            <a:r>
              <a:rPr lang="en-IN" dirty="0"/>
              <a:t>max and min in an Array List</a:t>
            </a:r>
          </a:p>
        </p:txBody>
      </p:sp>
      <p:sp>
        <p:nvSpPr>
          <p:cNvPr id="3" name="Content Placeholder 2">
            <a:extLst>
              <a:ext uri="{FF2B5EF4-FFF2-40B4-BE49-F238E27FC236}">
                <a16:creationId xmlns:a16="http://schemas.microsoft.com/office/drawing/2014/main" id="{EF18E703-D0E3-439E-9389-5B4B20969A62}"/>
              </a:ext>
            </a:extLst>
          </p:cNvPr>
          <p:cNvSpPr>
            <a:spLocks noGrp="1"/>
          </p:cNvSpPr>
          <p:nvPr>
            <p:ph sz="quarter" idx="13"/>
          </p:nvPr>
        </p:nvSpPr>
        <p:spPr>
          <a:xfrm>
            <a:off x="457200" y="1556327"/>
            <a:ext cx="8229600" cy="1868798"/>
          </a:xfrm>
        </p:spPr>
        <p:txBody>
          <a:bodyPr/>
          <a:lstStyle/>
          <a:p>
            <a:pPr marL="0" indent="0">
              <a:spcBef>
                <a:spcPct val="40000"/>
              </a:spcBef>
              <a:spcAft>
                <a:spcPts val="1200"/>
              </a:spcAft>
              <a:buFont typeface="Monotype Sorts"/>
              <a:buNone/>
            </a:pPr>
            <a:r>
              <a:rPr lang="en-US" altLang="en-US" dirty="0"/>
              <a:t>String[] array = {</a:t>
            </a:r>
            <a:r>
              <a:rPr lang="en-US" altLang="en-US" b="1" dirty="0"/>
              <a:t>"red"</a:t>
            </a:r>
            <a:r>
              <a:rPr lang="en-US" altLang="en-US" dirty="0"/>
              <a:t>, </a:t>
            </a:r>
            <a:r>
              <a:rPr lang="en-US" altLang="en-US" b="1" dirty="0"/>
              <a:t>"green", "blue"</a:t>
            </a:r>
            <a:r>
              <a:rPr lang="en-US" altLang="en-US" dirty="0"/>
              <a:t>};</a:t>
            </a:r>
          </a:p>
          <a:p>
            <a:pPr marL="0" indent="0">
              <a:buFont typeface="Monotype Sorts"/>
              <a:buNone/>
            </a:pPr>
            <a:r>
              <a:rPr lang="en-US" altLang="en-US" dirty="0" err="1"/>
              <a:t>System.out.pritnln</a:t>
            </a:r>
            <a:r>
              <a:rPr lang="en-US" altLang="en-US" dirty="0"/>
              <a:t>(</a:t>
            </a:r>
            <a:r>
              <a:rPr lang="en-US" altLang="en-US" dirty="0" err="1"/>
              <a:t>java.util.Collections.max</a:t>
            </a:r>
            <a:r>
              <a:rPr lang="en-US" altLang="en-US" dirty="0"/>
              <a:t>(</a:t>
            </a:r>
          </a:p>
          <a:p>
            <a:pPr marL="255588" indent="7938">
              <a:buFont typeface="Monotype Sorts"/>
              <a:buNone/>
            </a:pPr>
            <a:r>
              <a:rPr lang="en-US" altLang="en-US" dirty="0"/>
              <a:t>new </a:t>
            </a:r>
            <a:r>
              <a:rPr lang="en-US" altLang="en-US" dirty="0" err="1"/>
              <a:t>ArrayList</a:t>
            </a:r>
            <a:r>
              <a:rPr lang="en-US" altLang="en-US" dirty="0"/>
              <a:t>&lt;String&gt;(</a:t>
            </a:r>
            <a:r>
              <a:rPr lang="en-US" altLang="en-US" dirty="0" err="1"/>
              <a:t>Arrays.asList</a:t>
            </a:r>
            <a:r>
              <a:rPr lang="en-US" altLang="en-US" dirty="0"/>
              <a:t>(array)));</a:t>
            </a:r>
          </a:p>
        </p:txBody>
      </p:sp>
      <p:sp>
        <p:nvSpPr>
          <p:cNvPr id="4" name="Content Placeholder 3">
            <a:extLst>
              <a:ext uri="{FF2B5EF4-FFF2-40B4-BE49-F238E27FC236}">
                <a16:creationId xmlns:a16="http://schemas.microsoft.com/office/drawing/2014/main" id="{4328FF75-EB19-4D58-88F7-1A81C9C5C077}"/>
              </a:ext>
            </a:extLst>
          </p:cNvPr>
          <p:cNvSpPr>
            <a:spLocks noGrp="1"/>
          </p:cNvSpPr>
          <p:nvPr>
            <p:ph sz="quarter" idx="14"/>
          </p:nvPr>
        </p:nvSpPr>
        <p:spPr>
          <a:xfrm>
            <a:off x="457200" y="3680151"/>
            <a:ext cx="8229600" cy="1913659"/>
          </a:xfrm>
        </p:spPr>
        <p:txBody>
          <a:bodyPr/>
          <a:lstStyle/>
          <a:p>
            <a:pPr>
              <a:spcBef>
                <a:spcPct val="40000"/>
              </a:spcBef>
              <a:spcAft>
                <a:spcPts val="1200"/>
              </a:spcAft>
              <a:buFont typeface="Monotype Sorts"/>
              <a:buNone/>
            </a:pPr>
            <a:r>
              <a:rPr lang="en-US" altLang="en-US" dirty="0"/>
              <a:t>String[] array = {</a:t>
            </a:r>
            <a:r>
              <a:rPr lang="en-US" altLang="en-US" b="1" dirty="0"/>
              <a:t>"red"</a:t>
            </a:r>
            <a:r>
              <a:rPr lang="en-US" altLang="en-US" dirty="0"/>
              <a:t>, </a:t>
            </a:r>
            <a:r>
              <a:rPr lang="en-US" altLang="en-US" b="1" dirty="0"/>
              <a:t>"green", "blue"</a:t>
            </a:r>
            <a:r>
              <a:rPr lang="en-US" altLang="en-US" dirty="0"/>
              <a:t>};</a:t>
            </a:r>
          </a:p>
          <a:p>
            <a:pPr>
              <a:buFont typeface="Monotype Sorts"/>
              <a:buNone/>
            </a:pPr>
            <a:r>
              <a:rPr lang="en-US" altLang="en-US" dirty="0" err="1"/>
              <a:t>System.out.pritnln</a:t>
            </a:r>
            <a:r>
              <a:rPr lang="en-US" altLang="en-US" dirty="0"/>
              <a:t>(</a:t>
            </a:r>
            <a:r>
              <a:rPr lang="en-US" altLang="en-US" dirty="0" err="1"/>
              <a:t>java.util.Collections.min</a:t>
            </a:r>
            <a:r>
              <a:rPr lang="en-US" altLang="en-US" dirty="0"/>
              <a:t>(</a:t>
            </a:r>
          </a:p>
          <a:p>
            <a:pPr marL="255588" indent="7938">
              <a:buFont typeface="Monotype Sorts"/>
              <a:buNone/>
            </a:pPr>
            <a:r>
              <a:rPr lang="en-US" altLang="en-US" dirty="0"/>
              <a:t>new </a:t>
            </a:r>
            <a:r>
              <a:rPr lang="en-US" altLang="en-US" dirty="0" err="1"/>
              <a:t>ArrayList</a:t>
            </a:r>
            <a:r>
              <a:rPr lang="en-US" altLang="en-US" dirty="0"/>
              <a:t>&lt;String&gt;(</a:t>
            </a:r>
            <a:r>
              <a:rPr lang="en-US" altLang="en-US" dirty="0" err="1"/>
              <a:t>Arrays.asList</a:t>
            </a:r>
            <a:r>
              <a:rPr lang="en-US" altLang="en-US" dirty="0"/>
              <a:t>(array)));</a:t>
            </a:r>
          </a:p>
        </p:txBody>
      </p:sp>
    </p:spTree>
    <p:extLst>
      <p:ext uri="{BB962C8B-B14F-4D97-AF65-F5344CB8AC3E}">
        <p14:creationId xmlns:p14="http://schemas.microsoft.com/office/powerpoint/2010/main" val="810289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AC4C3-D97D-41D3-8B87-2C774A14FA85}"/>
              </a:ext>
            </a:extLst>
          </p:cNvPr>
          <p:cNvSpPr>
            <a:spLocks noGrp="1"/>
          </p:cNvSpPr>
          <p:nvPr>
            <p:ph type="title"/>
          </p:nvPr>
        </p:nvSpPr>
        <p:spPr/>
        <p:txBody>
          <a:bodyPr/>
          <a:lstStyle/>
          <a:p>
            <a:r>
              <a:rPr lang="en-IN" dirty="0"/>
              <a:t>Shuffling an Array List</a:t>
            </a:r>
          </a:p>
        </p:txBody>
      </p:sp>
      <p:sp>
        <p:nvSpPr>
          <p:cNvPr id="3" name="Content Placeholder 2">
            <a:extLst>
              <a:ext uri="{FF2B5EF4-FFF2-40B4-BE49-F238E27FC236}">
                <a16:creationId xmlns:a16="http://schemas.microsoft.com/office/drawing/2014/main" id="{FE531470-DA51-4A8C-AB77-1029147BAA5F}"/>
              </a:ext>
            </a:extLst>
          </p:cNvPr>
          <p:cNvSpPr>
            <a:spLocks noGrp="1"/>
          </p:cNvSpPr>
          <p:nvPr>
            <p:ph sz="quarter" idx="13"/>
          </p:nvPr>
        </p:nvSpPr>
        <p:spPr/>
        <p:txBody>
          <a:bodyPr/>
          <a:lstStyle/>
          <a:p>
            <a:pPr marL="0" indent="0">
              <a:buFont typeface="Monotype Sorts"/>
              <a:buNone/>
            </a:pPr>
            <a:r>
              <a:rPr lang="en-US" altLang="en-US" dirty="0"/>
              <a:t>Integer[] array = {</a:t>
            </a:r>
            <a:r>
              <a:rPr lang="en-US" altLang="en-US" b="1" dirty="0"/>
              <a:t>3</a:t>
            </a:r>
            <a:r>
              <a:rPr lang="en-US" altLang="en-US" dirty="0"/>
              <a:t>, </a:t>
            </a:r>
            <a:r>
              <a:rPr lang="en-US" altLang="en-US" b="1" dirty="0"/>
              <a:t>5</a:t>
            </a:r>
            <a:r>
              <a:rPr lang="en-US" altLang="en-US" dirty="0"/>
              <a:t>,</a:t>
            </a:r>
            <a:r>
              <a:rPr lang="en-US" altLang="en-US" b="1" dirty="0"/>
              <a:t> 95</a:t>
            </a:r>
            <a:r>
              <a:rPr lang="en-US" altLang="en-US" dirty="0"/>
              <a:t>, </a:t>
            </a:r>
            <a:r>
              <a:rPr lang="en-US" altLang="en-US" b="1" dirty="0"/>
              <a:t>4</a:t>
            </a:r>
            <a:r>
              <a:rPr lang="en-US" altLang="en-US" dirty="0"/>
              <a:t>, </a:t>
            </a:r>
            <a:r>
              <a:rPr lang="en-US" altLang="en-US" b="1" dirty="0"/>
              <a:t>15</a:t>
            </a:r>
            <a:r>
              <a:rPr lang="en-US" altLang="en-US" dirty="0"/>
              <a:t>, </a:t>
            </a:r>
            <a:r>
              <a:rPr lang="en-US" altLang="en-US" b="1" dirty="0"/>
              <a:t>34</a:t>
            </a:r>
            <a:r>
              <a:rPr lang="en-US" altLang="en-US" dirty="0"/>
              <a:t>, </a:t>
            </a:r>
            <a:r>
              <a:rPr lang="en-US" altLang="en-US" b="1" dirty="0"/>
              <a:t>3</a:t>
            </a:r>
            <a:r>
              <a:rPr lang="en-US" altLang="en-US" dirty="0"/>
              <a:t>, </a:t>
            </a:r>
            <a:r>
              <a:rPr lang="en-US" altLang="en-US" b="1" dirty="0"/>
              <a:t>6</a:t>
            </a:r>
            <a:r>
              <a:rPr lang="en-US" altLang="en-US" dirty="0"/>
              <a:t>, </a:t>
            </a:r>
            <a:r>
              <a:rPr lang="en-US" altLang="en-US" b="1" dirty="0"/>
              <a:t>5</a:t>
            </a:r>
            <a:r>
              <a:rPr lang="en-US" altLang="en-US" dirty="0"/>
              <a:t>};</a:t>
            </a:r>
          </a:p>
          <a:p>
            <a:pPr marL="0" indent="0">
              <a:buFont typeface="Monotype Sorts"/>
              <a:buNone/>
            </a:pPr>
            <a:r>
              <a:rPr lang="en-US" altLang="en-US" dirty="0" err="1"/>
              <a:t>ArrayList</a:t>
            </a:r>
            <a:r>
              <a:rPr lang="en-US" altLang="en-US" dirty="0"/>
              <a:t>&lt;Integer&gt; list = </a:t>
            </a:r>
            <a:r>
              <a:rPr lang="en-US" altLang="en-US" b="1" dirty="0"/>
              <a:t>new</a:t>
            </a:r>
            <a:endParaRPr lang="en-US" altLang="en-US" dirty="0"/>
          </a:p>
          <a:p>
            <a:pPr marL="0" indent="263525">
              <a:buFont typeface="Monotype Sorts"/>
              <a:buNone/>
            </a:pPr>
            <a:r>
              <a:rPr lang="en-US" altLang="en-US" dirty="0" err="1"/>
              <a:t>ArrayList</a:t>
            </a:r>
            <a:r>
              <a:rPr lang="en-US" altLang="en-US" dirty="0"/>
              <a:t>&lt;&gt;(</a:t>
            </a:r>
            <a:r>
              <a:rPr lang="en-US" altLang="en-US" dirty="0" err="1"/>
              <a:t>Arrays.asList</a:t>
            </a:r>
            <a:r>
              <a:rPr lang="en-US" altLang="en-US" dirty="0"/>
              <a:t>(array));</a:t>
            </a:r>
          </a:p>
          <a:p>
            <a:pPr marL="0" indent="0">
              <a:buFont typeface="Monotype Sorts"/>
              <a:buNone/>
            </a:pPr>
            <a:r>
              <a:rPr lang="en-US" altLang="en-US" dirty="0" err="1"/>
              <a:t>java.util.Collections.shuffle</a:t>
            </a:r>
            <a:r>
              <a:rPr lang="en-US" altLang="en-US" dirty="0"/>
              <a:t>(list);</a:t>
            </a:r>
          </a:p>
          <a:p>
            <a:pPr marL="0" indent="0">
              <a:buFont typeface="Monotype Sorts"/>
              <a:buNone/>
            </a:pPr>
            <a:r>
              <a:rPr lang="en-US" altLang="en-US" dirty="0" err="1"/>
              <a:t>System.out.println</a:t>
            </a:r>
            <a:r>
              <a:rPr lang="en-US" altLang="en-US" dirty="0"/>
              <a:t>(list);</a:t>
            </a:r>
          </a:p>
        </p:txBody>
      </p:sp>
    </p:spTree>
    <p:extLst>
      <p:ext uri="{BB962C8B-B14F-4D97-AF65-F5344CB8AC3E}">
        <p14:creationId xmlns:p14="http://schemas.microsoft.com/office/powerpoint/2010/main" val="3531818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71E4-8B26-469B-8774-ADA7EDA1C7B3}"/>
              </a:ext>
            </a:extLst>
          </p:cNvPr>
          <p:cNvSpPr>
            <a:spLocks noGrp="1"/>
          </p:cNvSpPr>
          <p:nvPr>
            <p:ph type="title"/>
          </p:nvPr>
        </p:nvSpPr>
        <p:spPr/>
        <p:txBody>
          <a:bodyPr/>
          <a:lstStyle/>
          <a:p>
            <a:r>
              <a:rPr lang="en-IN" sz="3200" dirty="0"/>
              <a:t>Are Superclass’s Constructor Inherited?</a:t>
            </a:r>
          </a:p>
        </p:txBody>
      </p:sp>
      <p:sp>
        <p:nvSpPr>
          <p:cNvPr id="3" name="Content Placeholder 2">
            <a:extLst>
              <a:ext uri="{FF2B5EF4-FFF2-40B4-BE49-F238E27FC236}">
                <a16:creationId xmlns:a16="http://schemas.microsoft.com/office/drawing/2014/main" id="{A006D4CE-0921-4C75-A22A-D3825C6B1B1D}"/>
              </a:ext>
            </a:extLst>
          </p:cNvPr>
          <p:cNvSpPr>
            <a:spLocks noGrp="1"/>
          </p:cNvSpPr>
          <p:nvPr>
            <p:ph sz="quarter" idx="13"/>
          </p:nvPr>
        </p:nvSpPr>
        <p:spPr>
          <a:xfrm>
            <a:off x="457200" y="1556327"/>
            <a:ext cx="5799762" cy="1618387"/>
          </a:xfrm>
        </p:spPr>
        <p:txBody>
          <a:bodyPr/>
          <a:lstStyle/>
          <a:p>
            <a:pPr marL="432" indent="0">
              <a:buNone/>
            </a:pPr>
            <a:r>
              <a:rPr lang="en-IN" sz="2200" dirty="0"/>
              <a:t>No. They are not inherited.</a:t>
            </a:r>
          </a:p>
          <a:p>
            <a:pPr marL="432" indent="0">
              <a:buNone/>
            </a:pPr>
            <a:r>
              <a:rPr lang="en-IN" sz="2200" dirty="0"/>
              <a:t>They are invoked explicitly or implicitly.</a:t>
            </a:r>
          </a:p>
          <a:p>
            <a:pPr marL="432" indent="0">
              <a:buNone/>
            </a:pPr>
            <a:r>
              <a:rPr lang="en-IN" sz="2200" dirty="0"/>
              <a:t>Explicitly using the super keyword.</a:t>
            </a:r>
          </a:p>
        </p:txBody>
      </p:sp>
      <p:sp>
        <p:nvSpPr>
          <p:cNvPr id="4" name="Content Placeholder 3">
            <a:extLst>
              <a:ext uri="{FF2B5EF4-FFF2-40B4-BE49-F238E27FC236}">
                <a16:creationId xmlns:a16="http://schemas.microsoft.com/office/drawing/2014/main" id="{E5F7EE7D-1EA3-4A38-A2F0-FE95B5183414}"/>
              </a:ext>
            </a:extLst>
          </p:cNvPr>
          <p:cNvSpPr>
            <a:spLocks noGrp="1"/>
          </p:cNvSpPr>
          <p:nvPr>
            <p:ph sz="quarter" idx="14"/>
          </p:nvPr>
        </p:nvSpPr>
        <p:spPr>
          <a:xfrm>
            <a:off x="457200" y="3320985"/>
            <a:ext cx="8229600" cy="2504462"/>
          </a:xfrm>
        </p:spPr>
        <p:txBody>
          <a:bodyPr/>
          <a:lstStyle/>
          <a:p>
            <a:pPr marL="432" indent="0">
              <a:buNone/>
            </a:pPr>
            <a:r>
              <a:rPr lang="en-IN" sz="2200" dirty="0"/>
              <a:t>A constructor is used to construct an instance of a class. Unlike properties and methods, a superclass's constructors are not inherited in the subclass. They can only be invoked from the subclasses' constructors, using the keyword super. </a:t>
            </a:r>
            <a:r>
              <a:rPr lang="en-IN" sz="2200" b="1" dirty="0"/>
              <a:t>If the keyword super is not explicitly used, the superclass's no-</a:t>
            </a:r>
            <a:r>
              <a:rPr lang="en-IN" sz="2200" b="1" dirty="0" err="1"/>
              <a:t>arg</a:t>
            </a:r>
            <a:r>
              <a:rPr lang="en-IN" sz="2200" b="1" dirty="0"/>
              <a:t> constructor is automatically invoked.</a:t>
            </a:r>
          </a:p>
        </p:txBody>
      </p:sp>
    </p:spTree>
    <p:extLst>
      <p:ext uri="{BB962C8B-B14F-4D97-AF65-F5344CB8AC3E}">
        <p14:creationId xmlns:p14="http://schemas.microsoft.com/office/powerpoint/2010/main" val="461173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8358D-EB9E-4346-88A9-971D545D941D}"/>
              </a:ext>
            </a:extLst>
          </p:cNvPr>
          <p:cNvSpPr>
            <a:spLocks noGrp="1"/>
          </p:cNvSpPr>
          <p:nvPr>
            <p:ph type="title"/>
          </p:nvPr>
        </p:nvSpPr>
        <p:spPr/>
        <p:txBody>
          <a:bodyPr/>
          <a:lstStyle/>
          <a:p>
            <a:r>
              <a:rPr lang="en-IN" dirty="0"/>
              <a:t>Stack Animation</a:t>
            </a:r>
          </a:p>
        </p:txBody>
      </p:sp>
      <p:sp>
        <p:nvSpPr>
          <p:cNvPr id="10" name="Text Placeholder 9">
            <a:extLst>
              <a:ext uri="{FF2B5EF4-FFF2-40B4-BE49-F238E27FC236}">
                <a16:creationId xmlns:a16="http://schemas.microsoft.com/office/drawing/2014/main" id="{B160DB47-BC8D-4C55-A1EA-0A5DA530519C}"/>
              </a:ext>
            </a:extLst>
          </p:cNvPr>
          <p:cNvSpPr>
            <a:spLocks noGrp="1"/>
          </p:cNvSpPr>
          <p:nvPr>
            <p:ph type="body" sz="quarter" idx="20"/>
          </p:nvPr>
        </p:nvSpPr>
        <p:spPr>
          <a:xfrm>
            <a:off x="457200" y="1495694"/>
            <a:ext cx="7829550" cy="523606"/>
          </a:xfrm>
        </p:spPr>
        <p:txBody>
          <a:bodyPr/>
          <a:lstStyle/>
          <a:p>
            <a:pPr marL="0" indent="0">
              <a:spcBef>
                <a:spcPct val="0"/>
              </a:spcBef>
              <a:buClrTx/>
              <a:buSzTx/>
              <a:buFontTx/>
              <a:buNone/>
            </a:pPr>
            <a:r>
              <a:rPr lang="en-US" altLang="en-US" sz="2000" dirty="0">
                <a:solidFill>
                  <a:schemeClr val="tx1"/>
                </a:solidFill>
                <a:hlinkClick r:id="rId2" tooltip="https://liveexample.pearsoncmg.com/dsanimation/StackeBook.html"/>
              </a:rPr>
              <a:t>https://liveexample.pearsoncmg.com/dsanimation/StackeBook.html</a:t>
            </a:r>
          </a:p>
        </p:txBody>
      </p:sp>
      <p:pic>
        <p:nvPicPr>
          <p:cNvPr id="16" name="Content Placeholder 15" descr="An object shows the Stack Animation and it has a column for 4 digits. The digits are 5, 3, 3 and 4 but the digit 5 represents the Top. ">
            <a:extLst>
              <a:ext uri="{FF2B5EF4-FFF2-40B4-BE49-F238E27FC236}">
                <a16:creationId xmlns:a16="http://schemas.microsoft.com/office/drawing/2014/main" id="{DF08EA48-5860-48AD-9E52-B88E5D1119BB}"/>
              </a:ext>
            </a:extLst>
          </p:cNvPr>
          <p:cNvPicPr>
            <a:picLocks noGrp="1" noChangeAspect="1"/>
          </p:cNvPicPr>
          <p:nvPr>
            <p:ph sz="quarter" idx="13"/>
          </p:nvPr>
        </p:nvPicPr>
        <p:blipFill>
          <a:blip r:embed="rId3"/>
          <a:stretch>
            <a:fillRect/>
          </a:stretch>
        </p:blipFill>
        <p:spPr>
          <a:xfrm>
            <a:off x="624458" y="2141671"/>
            <a:ext cx="7895083" cy="3808901"/>
          </a:xfrm>
          <a:prstGeom prst="rect">
            <a:avLst/>
          </a:prstGeom>
        </p:spPr>
      </p:pic>
    </p:spTree>
    <p:extLst>
      <p:ext uri="{BB962C8B-B14F-4D97-AF65-F5344CB8AC3E}">
        <p14:creationId xmlns:p14="http://schemas.microsoft.com/office/powerpoint/2010/main" val="26218721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85C3A-875A-4E5F-851F-68F46ECD049B}"/>
              </a:ext>
            </a:extLst>
          </p:cNvPr>
          <p:cNvSpPr>
            <a:spLocks noGrp="1"/>
          </p:cNvSpPr>
          <p:nvPr>
            <p:ph type="title"/>
          </p:nvPr>
        </p:nvSpPr>
        <p:spPr/>
        <p:txBody>
          <a:bodyPr/>
          <a:lstStyle/>
          <a:p>
            <a:r>
              <a:rPr lang="en-US" altLang="en-US" dirty="0"/>
              <a:t>The </a:t>
            </a:r>
            <a:r>
              <a:rPr lang="en-US" altLang="en-US" u="sng" dirty="0" err="1"/>
              <a:t>MyStack</a:t>
            </a:r>
            <a:r>
              <a:rPr lang="en-US" altLang="en-US" dirty="0"/>
              <a:t> Classes</a:t>
            </a:r>
            <a:endParaRPr lang="en-IN" dirty="0"/>
          </a:p>
        </p:txBody>
      </p:sp>
      <p:sp>
        <p:nvSpPr>
          <p:cNvPr id="3" name="Content Placeholder 2">
            <a:extLst>
              <a:ext uri="{FF2B5EF4-FFF2-40B4-BE49-F238E27FC236}">
                <a16:creationId xmlns:a16="http://schemas.microsoft.com/office/drawing/2014/main" id="{179D5073-D396-4093-B173-60296C97A3FA}"/>
              </a:ext>
            </a:extLst>
          </p:cNvPr>
          <p:cNvSpPr>
            <a:spLocks noGrp="1"/>
          </p:cNvSpPr>
          <p:nvPr>
            <p:ph sz="quarter" idx="13"/>
          </p:nvPr>
        </p:nvSpPr>
        <p:spPr>
          <a:xfrm>
            <a:off x="457200" y="1552575"/>
            <a:ext cx="3417376" cy="539696"/>
          </a:xfrm>
        </p:spPr>
        <p:txBody>
          <a:bodyPr/>
          <a:lstStyle/>
          <a:p>
            <a:pPr marL="432" indent="0">
              <a:buNone/>
            </a:pPr>
            <a:r>
              <a:rPr lang="en-US" altLang="en-US" dirty="0"/>
              <a:t>A stack to hold objects.</a:t>
            </a:r>
          </a:p>
        </p:txBody>
      </p:sp>
      <p:sp>
        <p:nvSpPr>
          <p:cNvPr id="10" name="Text Placeholder 9">
            <a:extLst>
              <a:ext uri="{FF2B5EF4-FFF2-40B4-BE49-F238E27FC236}">
                <a16:creationId xmlns:a16="http://schemas.microsoft.com/office/drawing/2014/main" id="{9196AC9B-92EE-4106-85CC-E1A3BFC462B3}"/>
              </a:ext>
            </a:extLst>
          </p:cNvPr>
          <p:cNvSpPr>
            <a:spLocks noGrp="1"/>
          </p:cNvSpPr>
          <p:nvPr>
            <p:ph type="body" sz="quarter" idx="20"/>
          </p:nvPr>
        </p:nvSpPr>
        <p:spPr>
          <a:xfrm>
            <a:off x="457200" y="2285946"/>
            <a:ext cx="1387098" cy="565581"/>
          </a:xfrm>
        </p:spPr>
        <p:txBody>
          <a:bodyPr/>
          <a:lstStyle/>
          <a:p>
            <a:pPr marL="432" indent="0">
              <a:buNone/>
            </a:pPr>
            <a:r>
              <a:rPr lang="en-US" altLang="en-US" dirty="0" err="1">
                <a:hlinkClick r:id="rId3" tooltip="https://liveexample.pearsoncmg.com/html/MyStack.html"/>
              </a:rPr>
              <a:t>MyStack</a:t>
            </a:r>
            <a:endParaRPr lang="en-US" altLang="en-US" dirty="0">
              <a:hlinkClick r:id="rId3" tooltip="https://liveexample.pearsoncmg.com/html/MyStack.html"/>
            </a:endParaRPr>
          </a:p>
        </p:txBody>
      </p:sp>
      <p:pic>
        <p:nvPicPr>
          <p:cNvPr id="16" name="Content Placeholder 15" descr="The computer code shows the My Stack Classes. For long description in Notes pane, press F6.">
            <a:extLst>
              <a:ext uri="{FF2B5EF4-FFF2-40B4-BE49-F238E27FC236}">
                <a16:creationId xmlns:a16="http://schemas.microsoft.com/office/drawing/2014/main" id="{BAC2F4FC-74D2-4219-B49A-19A122147185}"/>
              </a:ext>
            </a:extLst>
          </p:cNvPr>
          <p:cNvPicPr>
            <a:picLocks noGrp="1" noChangeAspect="1"/>
          </p:cNvPicPr>
          <p:nvPr>
            <p:ph sz="quarter" idx="14"/>
          </p:nvPr>
        </p:nvPicPr>
        <p:blipFill>
          <a:blip r:embed="rId4"/>
          <a:stretch>
            <a:fillRect/>
          </a:stretch>
        </p:blipFill>
        <p:spPr>
          <a:xfrm>
            <a:off x="1024923" y="3053346"/>
            <a:ext cx="7551674" cy="3266365"/>
          </a:xfrm>
          <a:prstGeom prst="rect">
            <a:avLst/>
          </a:prstGeom>
        </p:spPr>
      </p:pic>
    </p:spTree>
    <p:extLst>
      <p:ext uri="{BB962C8B-B14F-4D97-AF65-F5344CB8AC3E}">
        <p14:creationId xmlns:p14="http://schemas.microsoft.com/office/powerpoint/2010/main" val="32054442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AD230-F010-4296-B5DD-0E907AF3B7B2}"/>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protected</a:t>
            </a:r>
            <a:r>
              <a:rPr lang="en-US" altLang="en-US" dirty="0"/>
              <a:t> Modifier</a:t>
            </a:r>
            <a:endParaRPr lang="en-IN" dirty="0"/>
          </a:p>
        </p:txBody>
      </p:sp>
      <p:sp>
        <p:nvSpPr>
          <p:cNvPr id="3" name="Content Placeholder 2">
            <a:extLst>
              <a:ext uri="{FF2B5EF4-FFF2-40B4-BE49-F238E27FC236}">
                <a16:creationId xmlns:a16="http://schemas.microsoft.com/office/drawing/2014/main" id="{664462FD-5B1C-49FA-9F24-D9B36626FFAB}"/>
              </a:ext>
            </a:extLst>
          </p:cNvPr>
          <p:cNvSpPr>
            <a:spLocks noGrp="1"/>
          </p:cNvSpPr>
          <p:nvPr>
            <p:ph sz="quarter" idx="13"/>
          </p:nvPr>
        </p:nvSpPr>
        <p:spPr>
          <a:xfrm>
            <a:off x="457200" y="1556326"/>
            <a:ext cx="8229600" cy="2634674"/>
          </a:xfrm>
        </p:spPr>
        <p:txBody>
          <a:bodyPr/>
          <a:lstStyle/>
          <a:p>
            <a:r>
              <a:rPr lang="en-IN" dirty="0"/>
              <a:t>The </a:t>
            </a:r>
            <a:r>
              <a:rPr lang="en-IN" dirty="0">
                <a:latin typeface="Courier New" panose="02070309020205020404" pitchFamily="49" charset="0"/>
                <a:cs typeface="Courier New" panose="02070309020205020404" pitchFamily="49" charset="0"/>
              </a:rPr>
              <a:t>protected </a:t>
            </a:r>
            <a:r>
              <a:rPr lang="en-IN" dirty="0"/>
              <a:t>modifier can be applied on data and methods in a class. A protected data or a protected method in a public class can be accessed by any class in the same package or its subclasses, even if the subclasses are in a different package.</a:t>
            </a:r>
          </a:p>
          <a:p>
            <a:r>
              <a:rPr lang="en-IN" dirty="0"/>
              <a:t>private, default, protected, public</a:t>
            </a:r>
          </a:p>
        </p:txBody>
      </p:sp>
      <p:pic>
        <p:nvPicPr>
          <p:cNvPr id="5" name="Content Placeholder 4" descr="A right arrow labeled, visibility increases. The text below the arrow reads, private, none (if no modifier is used), protected public.">
            <a:extLst>
              <a:ext uri="{FF2B5EF4-FFF2-40B4-BE49-F238E27FC236}">
                <a16:creationId xmlns:a16="http://schemas.microsoft.com/office/drawing/2014/main" id="{30DB7C41-45CF-43AA-A20C-2AEC5E3B3274}"/>
              </a:ext>
            </a:extLst>
          </p:cNvPr>
          <p:cNvPicPr>
            <a:picLocks noGrp="1" noChangeAspect="1"/>
          </p:cNvPicPr>
          <p:nvPr>
            <p:ph sz="quarter" idx="14"/>
          </p:nvPr>
        </p:nvPicPr>
        <p:blipFill>
          <a:blip r:embed="rId3"/>
          <a:stretch>
            <a:fillRect/>
          </a:stretch>
        </p:blipFill>
        <p:spPr>
          <a:xfrm>
            <a:off x="457200" y="4404934"/>
            <a:ext cx="8229600" cy="1239006"/>
          </a:xfrm>
          <a:prstGeom prst="rect">
            <a:avLst/>
          </a:prstGeom>
        </p:spPr>
      </p:pic>
    </p:spTree>
    <p:extLst>
      <p:ext uri="{BB962C8B-B14F-4D97-AF65-F5344CB8AC3E}">
        <p14:creationId xmlns:p14="http://schemas.microsoft.com/office/powerpoint/2010/main" val="1387442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0A6D-A14D-402B-B679-86FD43790892}"/>
              </a:ext>
            </a:extLst>
          </p:cNvPr>
          <p:cNvSpPr>
            <a:spLocks noGrp="1"/>
          </p:cNvSpPr>
          <p:nvPr>
            <p:ph type="title"/>
          </p:nvPr>
        </p:nvSpPr>
        <p:spPr/>
        <p:txBody>
          <a:bodyPr/>
          <a:lstStyle/>
          <a:p>
            <a:r>
              <a:rPr lang="en-IN" dirty="0"/>
              <a:t>Accessibility Summary</a:t>
            </a:r>
          </a:p>
        </p:txBody>
      </p:sp>
      <p:graphicFrame>
        <p:nvGraphicFramePr>
          <p:cNvPr id="4" name="Table 4">
            <a:extLst>
              <a:ext uri="{FF2B5EF4-FFF2-40B4-BE49-F238E27FC236}">
                <a16:creationId xmlns:a16="http://schemas.microsoft.com/office/drawing/2014/main" id="{2AF5589D-8501-455B-B348-2279C96A98AC}"/>
              </a:ext>
            </a:extLst>
          </p:cNvPr>
          <p:cNvGraphicFramePr>
            <a:graphicFrameLocks noGrp="1"/>
          </p:cNvGraphicFramePr>
          <p:nvPr>
            <p:ph sz="quarter" idx="13"/>
            <p:extLst>
              <p:ext uri="{D42A27DB-BD31-4B8C-83A1-F6EECF244321}">
                <p14:modId xmlns:p14="http://schemas.microsoft.com/office/powerpoint/2010/main" val="874443365"/>
              </p:ext>
            </p:extLst>
          </p:nvPr>
        </p:nvGraphicFramePr>
        <p:xfrm>
          <a:off x="457200" y="1554163"/>
          <a:ext cx="8232775" cy="3005137"/>
        </p:xfrm>
        <a:graphic>
          <a:graphicData uri="http://schemas.openxmlformats.org/drawingml/2006/table">
            <a:tbl>
              <a:tblPr firstRow="1" bandRow="1">
                <a:tableStyleId>{40F9630F-82C1-40B7-BC3A-925EFCFF5E92}</a:tableStyleId>
              </a:tblPr>
              <a:tblGrid>
                <a:gridCol w="1646555">
                  <a:extLst>
                    <a:ext uri="{9D8B030D-6E8A-4147-A177-3AD203B41FA5}">
                      <a16:colId xmlns:a16="http://schemas.microsoft.com/office/drawing/2014/main" val="97732189"/>
                    </a:ext>
                  </a:extLst>
                </a:gridCol>
                <a:gridCol w="1646555">
                  <a:extLst>
                    <a:ext uri="{9D8B030D-6E8A-4147-A177-3AD203B41FA5}">
                      <a16:colId xmlns:a16="http://schemas.microsoft.com/office/drawing/2014/main" val="679820586"/>
                    </a:ext>
                  </a:extLst>
                </a:gridCol>
                <a:gridCol w="1646555">
                  <a:extLst>
                    <a:ext uri="{9D8B030D-6E8A-4147-A177-3AD203B41FA5}">
                      <a16:colId xmlns:a16="http://schemas.microsoft.com/office/drawing/2014/main" val="773659406"/>
                    </a:ext>
                  </a:extLst>
                </a:gridCol>
                <a:gridCol w="1646555">
                  <a:extLst>
                    <a:ext uri="{9D8B030D-6E8A-4147-A177-3AD203B41FA5}">
                      <a16:colId xmlns:a16="http://schemas.microsoft.com/office/drawing/2014/main" val="2945286290"/>
                    </a:ext>
                  </a:extLst>
                </a:gridCol>
                <a:gridCol w="1646555">
                  <a:extLst>
                    <a:ext uri="{9D8B030D-6E8A-4147-A177-3AD203B41FA5}">
                      <a16:colId xmlns:a16="http://schemas.microsoft.com/office/drawing/2014/main" val="397180605"/>
                    </a:ext>
                  </a:extLst>
                </a:gridCol>
              </a:tblGrid>
              <a:tr h="370840">
                <a:tc>
                  <a:txBody>
                    <a:bodyPr/>
                    <a:lstStyle/>
                    <a:p>
                      <a:pPr marL="0" indent="0">
                        <a:buFont typeface="Arial" panose="020B0604020202020204" pitchFamily="34" charset="0"/>
                        <a:buNone/>
                      </a:pPr>
                      <a:r>
                        <a:rPr lang="en-US" sz="1800" b="1" i="0" u="none" strike="noStrike" cap="none" dirty="0">
                          <a:solidFill>
                            <a:schemeClr val="dk1"/>
                          </a:solidFill>
                          <a:effectLst/>
                          <a:latin typeface="+mn-lt"/>
                          <a:ea typeface="Arial"/>
                          <a:cs typeface="Arial"/>
                          <a:sym typeface="Arial"/>
                        </a:rPr>
                        <a:t>Modifier on members in a class</a:t>
                      </a:r>
                      <a:endParaRPr lang="en-IN" sz="1800" b="1" i="0" u="none" strike="noStrike" cap="none" dirty="0">
                        <a:solidFill>
                          <a:schemeClr val="dk1"/>
                        </a:solidFill>
                        <a:effectLst/>
                        <a:latin typeface="+mn-lt"/>
                        <a:ea typeface="Arial"/>
                        <a:cs typeface="Arial"/>
                        <a:sym typeface="Aria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dirty="0">
                          <a:solidFill>
                            <a:schemeClr val="dk1"/>
                          </a:solidFill>
                          <a:effectLst/>
                          <a:latin typeface="+mn-lt"/>
                          <a:ea typeface="Arial"/>
                          <a:cs typeface="Arial"/>
                          <a:sym typeface="Arial"/>
                        </a:rPr>
                        <a:t>Accessed from the same class</a:t>
                      </a:r>
                      <a:endParaRPr lang="en-IN" sz="1800" b="1" i="0" u="none" strike="noStrike" cap="none" dirty="0">
                        <a:solidFill>
                          <a:schemeClr val="dk1"/>
                        </a:solidFill>
                        <a:effectLst/>
                        <a:latin typeface="+mn-lt"/>
                        <a:ea typeface="Arial"/>
                        <a:cs typeface="Arial"/>
                        <a:sym typeface="Aria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dirty="0">
                          <a:solidFill>
                            <a:schemeClr val="dk1"/>
                          </a:solidFill>
                          <a:effectLst/>
                          <a:latin typeface="+mn-lt"/>
                          <a:ea typeface="Arial"/>
                          <a:cs typeface="Arial"/>
                          <a:sym typeface="Arial"/>
                        </a:rPr>
                        <a:t>Accessed from the same package</a:t>
                      </a:r>
                      <a:endParaRPr lang="en-IN" sz="1800" b="1" i="0" u="none" strike="noStrike" cap="none" dirty="0">
                        <a:solidFill>
                          <a:schemeClr val="dk1"/>
                        </a:solidFill>
                        <a:effectLst/>
                        <a:latin typeface="+mn-lt"/>
                        <a:ea typeface="Arial"/>
                        <a:cs typeface="Arial"/>
                        <a:sym typeface="Aria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dirty="0">
                          <a:solidFill>
                            <a:schemeClr val="dk1"/>
                          </a:solidFill>
                          <a:effectLst/>
                          <a:latin typeface="+mn-lt"/>
                          <a:ea typeface="Arial"/>
                          <a:cs typeface="Arial"/>
                          <a:sym typeface="Arial"/>
                        </a:rPr>
                        <a:t>Accessed from a subclass</a:t>
                      </a:r>
                      <a:endParaRPr lang="en-IN" sz="1800" b="1" i="0" u="none" strike="noStrike" cap="none" dirty="0">
                        <a:solidFill>
                          <a:schemeClr val="dk1"/>
                        </a:solidFill>
                        <a:effectLst/>
                        <a:latin typeface="+mn-lt"/>
                        <a:ea typeface="Arial"/>
                        <a:cs typeface="Arial"/>
                        <a:sym typeface="Aria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indent="0">
                        <a:buFont typeface="Arial" panose="020B0604020202020204" pitchFamily="34" charset="0"/>
                        <a:buNone/>
                      </a:pPr>
                      <a:r>
                        <a:rPr lang="en-US" sz="1800" b="1" i="0" u="none" strike="noStrike" cap="none" dirty="0">
                          <a:solidFill>
                            <a:schemeClr val="dk1"/>
                          </a:solidFill>
                          <a:effectLst/>
                          <a:latin typeface="+mn-lt"/>
                          <a:ea typeface="Arial"/>
                          <a:cs typeface="Arial"/>
                          <a:sym typeface="Arial"/>
                        </a:rPr>
                        <a:t>Accessed from a different package</a:t>
                      </a:r>
                      <a:endParaRPr lang="en-IN" sz="1800" b="1" i="0" u="none" strike="noStrike" cap="none" dirty="0">
                        <a:solidFill>
                          <a:schemeClr val="dk1"/>
                        </a:solidFill>
                        <a:effectLst/>
                        <a:latin typeface="+mn-lt"/>
                        <a:ea typeface="Arial"/>
                        <a:cs typeface="Arial"/>
                        <a:sym typeface="Arial"/>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85998572"/>
                  </a:ext>
                </a:extLst>
              </a:tr>
              <a:tr h="4765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public</a:t>
                      </a:r>
                      <a:endParaRPr lang="en-IN" sz="1800" b="0" i="0" u="none" strike="noStrike" cap="none" dirty="0">
                        <a:solidFill>
                          <a:schemeClr val="dk1"/>
                        </a:solidFill>
                        <a:effectLst/>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IN" sz="400" dirty="0">
                          <a:latin typeface="+mn-lt"/>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Arial"/>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Arial"/>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69789653"/>
                  </a:ext>
                </a:extLst>
              </a:tr>
              <a:tr h="4508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protected</a:t>
                      </a:r>
                      <a:endParaRPr lang="en-IN" sz="1800" b="0" i="0" u="none" strike="noStrike" cap="none" dirty="0">
                        <a:solidFill>
                          <a:schemeClr val="dk1"/>
                        </a:solidFill>
                        <a:effectLst/>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Arial"/>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dirty="0">
                          <a:latin typeface="+mn-lt"/>
                        </a:rPr>
                        <a:t>Blank</a:t>
                      </a:r>
                      <a:endParaRPr lang="en-IN" sz="100" dirty="0">
                        <a:latin typeface="+mn-lt"/>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291209577"/>
                  </a:ext>
                </a:extLst>
              </a:tr>
              <a:tr h="4699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default</a:t>
                      </a:r>
                      <a:endParaRPr lang="en-IN" sz="1800" b="0" i="0" u="none" strike="noStrike" cap="none" dirty="0">
                        <a:solidFill>
                          <a:schemeClr val="dk1"/>
                        </a:solidFill>
                        <a:effectLst/>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dirty="0">
                          <a:solidFill>
                            <a:schemeClr val="dk1"/>
                          </a:solidFill>
                          <a:latin typeface="Arial"/>
                          <a:ea typeface="Arial"/>
                          <a:cs typeface="Arial"/>
                          <a:sym typeface="Arial"/>
                        </a:rPr>
                        <a:t>Blank</a:t>
                      </a:r>
                      <a:endParaRPr lang="en-IN" sz="100" b="0" i="0" u="none" strike="noStrike" cap="none" dirty="0">
                        <a:solidFill>
                          <a:schemeClr val="dk1"/>
                        </a:solidFill>
                        <a:latin typeface="Arial"/>
                        <a:ea typeface="Arial"/>
                        <a:cs typeface="Arial"/>
                        <a:sym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dirty="0">
                          <a:solidFill>
                            <a:schemeClr val="dk1"/>
                          </a:solidFill>
                          <a:latin typeface="Arial"/>
                          <a:ea typeface="Arial"/>
                          <a:cs typeface="Arial"/>
                          <a:sym typeface="Arial"/>
                        </a:rPr>
                        <a:t>Blank</a:t>
                      </a:r>
                      <a:endParaRPr lang="en-IN" sz="100" b="0" i="0" u="none" strike="noStrike" cap="none" dirty="0">
                        <a:solidFill>
                          <a:schemeClr val="dk1"/>
                        </a:solidFill>
                        <a:latin typeface="Arial"/>
                        <a:ea typeface="Arial"/>
                        <a:cs typeface="Arial"/>
                        <a:sym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668858403"/>
                  </a:ext>
                </a:extLst>
              </a:tr>
              <a:tr h="419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cap="none" dirty="0">
                          <a:solidFill>
                            <a:schemeClr val="dk1"/>
                          </a:solidFill>
                          <a:effectLst/>
                          <a:latin typeface="+mn-lt"/>
                          <a:ea typeface="Arial"/>
                          <a:cs typeface="Arial"/>
                          <a:sym typeface="Arial"/>
                        </a:rPr>
                        <a:t>private</a:t>
                      </a:r>
                      <a:endParaRPr lang="en-IN" sz="1800" b="0" i="0" u="none" strike="noStrike" cap="none" dirty="0">
                        <a:solidFill>
                          <a:schemeClr val="dk1"/>
                        </a:solidFill>
                        <a:effectLst/>
                        <a:latin typeface="+mn-lt"/>
                        <a:ea typeface="Arial"/>
                        <a:cs typeface="Arial"/>
                        <a:sym typeface="Aria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400" b="0" i="0" u="none" strike="noStrike" cap="none" dirty="0">
                          <a:solidFill>
                            <a:schemeClr val="dk1"/>
                          </a:solidFill>
                          <a:latin typeface="+mn-lt"/>
                          <a:ea typeface="Arial"/>
                          <a:cs typeface="Arial"/>
                          <a:sym typeface="Arial"/>
                        </a:rPr>
                        <a:t>sign</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dirty="0">
                          <a:solidFill>
                            <a:schemeClr val="dk1"/>
                          </a:solidFill>
                          <a:latin typeface="Arial"/>
                          <a:ea typeface="Arial"/>
                          <a:cs typeface="Arial"/>
                          <a:sym typeface="Arial"/>
                        </a:rPr>
                        <a:t>Blank</a:t>
                      </a:r>
                      <a:endParaRPr lang="en-IN" sz="100" b="0" i="0" u="none" strike="noStrike" cap="none" dirty="0">
                        <a:solidFill>
                          <a:schemeClr val="dk1"/>
                        </a:solidFill>
                        <a:latin typeface="Arial"/>
                        <a:ea typeface="Arial"/>
                        <a:cs typeface="Arial"/>
                        <a:sym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dirty="0">
                          <a:solidFill>
                            <a:schemeClr val="dk1"/>
                          </a:solidFill>
                          <a:latin typeface="Arial"/>
                          <a:ea typeface="Arial"/>
                          <a:cs typeface="Arial"/>
                          <a:sym typeface="Arial"/>
                        </a:rPr>
                        <a:t>Blank</a:t>
                      </a:r>
                      <a:endParaRPr lang="en-IN" sz="100" b="0" i="0" u="none" strike="noStrike" cap="none" dirty="0">
                        <a:solidFill>
                          <a:schemeClr val="dk1"/>
                        </a:solidFill>
                        <a:latin typeface="Arial"/>
                        <a:ea typeface="Arial"/>
                        <a:cs typeface="Arial"/>
                        <a:sym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100" b="0" i="0" u="none" strike="noStrike" cap="none" dirty="0">
                          <a:solidFill>
                            <a:schemeClr val="dk1"/>
                          </a:solidFill>
                          <a:latin typeface="Arial"/>
                          <a:ea typeface="Arial"/>
                          <a:cs typeface="Arial"/>
                          <a:sym typeface="Arial"/>
                        </a:rPr>
                        <a:t>Blank</a:t>
                      </a:r>
                      <a:endParaRPr lang="en-IN" sz="100" b="0" i="0" u="none" strike="noStrike" cap="none" dirty="0">
                        <a:solidFill>
                          <a:schemeClr val="dk1"/>
                        </a:solidFill>
                        <a:latin typeface="Arial"/>
                        <a:ea typeface="Arial"/>
                        <a:cs typeface="Arial"/>
                        <a:sym typeface="Arial"/>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6858300"/>
                  </a:ext>
                </a:extLst>
              </a:tr>
            </a:tbl>
          </a:graphicData>
        </a:graphic>
      </p:graphicFrame>
      <p:graphicFrame>
        <p:nvGraphicFramePr>
          <p:cNvPr id="5" name="Object 4">
            <a:extLst>
              <a:ext uri="{FF2B5EF4-FFF2-40B4-BE49-F238E27FC236}">
                <a16:creationId xmlns:a16="http://schemas.microsoft.com/office/drawing/2014/main" id="{681E5710-2CBB-411C-8238-11D4FECF399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056910976"/>
              </p:ext>
            </p:extLst>
          </p:nvPr>
        </p:nvGraphicFramePr>
        <p:xfrm>
          <a:off x="2745708" y="2818552"/>
          <a:ext cx="312272" cy="336291"/>
        </p:xfrm>
        <a:graphic>
          <a:graphicData uri="http://schemas.openxmlformats.org/presentationml/2006/ole">
            <mc:AlternateContent xmlns:mc="http://schemas.openxmlformats.org/markup-compatibility/2006">
              <mc:Choice xmlns:v="urn:schemas-microsoft-com:vml" Requires="v">
                <p:oleObj name="Equation" r:id="rId2" imgW="164880" imgH="177480" progId="Equation.DSMT4">
                  <p:embed/>
                </p:oleObj>
              </mc:Choice>
              <mc:Fallback>
                <p:oleObj name="Equation" r:id="rId2" imgW="164880" imgH="177480" progId="Equation.DSMT4">
                  <p:embed/>
                  <p:pic>
                    <p:nvPicPr>
                      <p:cNvPr id="18" name="Object 17" descr="Check"/>
                      <p:cNvPicPr/>
                      <p:nvPr/>
                    </p:nvPicPr>
                    <p:blipFill>
                      <a:blip r:embed="rId3"/>
                      <a:stretch>
                        <a:fillRect/>
                      </a:stretch>
                    </p:blipFill>
                    <p:spPr>
                      <a:xfrm>
                        <a:off x="2745708" y="2818552"/>
                        <a:ext cx="312272" cy="336291"/>
                      </a:xfrm>
                      <a:prstGeom prst="rect">
                        <a:avLst/>
                      </a:prstGeom>
                      <a:solidFill>
                        <a:schemeClr val="bg1"/>
                      </a:solidFill>
                    </p:spPr>
                  </p:pic>
                </p:oleObj>
              </mc:Fallback>
            </mc:AlternateContent>
          </a:graphicData>
        </a:graphic>
      </p:graphicFrame>
      <p:graphicFrame>
        <p:nvGraphicFramePr>
          <p:cNvPr id="6" name="Object 5">
            <a:extLst>
              <a:ext uri="{FF2B5EF4-FFF2-40B4-BE49-F238E27FC236}">
                <a16:creationId xmlns:a16="http://schemas.microsoft.com/office/drawing/2014/main" id="{B10BD06F-AC94-45EE-8AEF-5C618A266355}"/>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605827339"/>
              </p:ext>
            </p:extLst>
          </p:nvPr>
        </p:nvGraphicFramePr>
        <p:xfrm>
          <a:off x="4391377" y="2799502"/>
          <a:ext cx="312272" cy="336291"/>
        </p:xfrm>
        <a:graphic>
          <a:graphicData uri="http://schemas.openxmlformats.org/presentationml/2006/ole">
            <mc:AlternateContent xmlns:mc="http://schemas.openxmlformats.org/markup-compatibility/2006">
              <mc:Choice xmlns:v="urn:schemas-microsoft-com:vml" Requires="v">
                <p:oleObj name="Equation" r:id="rId4" imgW="164880" imgH="177480" progId="Equation.DSMT4">
                  <p:embed/>
                </p:oleObj>
              </mc:Choice>
              <mc:Fallback>
                <p:oleObj name="Equation" r:id="rId4" imgW="164880" imgH="177480" progId="Equation.DSMT4">
                  <p:embed/>
                  <p:pic>
                    <p:nvPicPr>
                      <p:cNvPr id="5" name="Object 4" descr="Check">
                        <a:extLst>
                          <a:ext uri="{FF2B5EF4-FFF2-40B4-BE49-F238E27FC236}">
                            <a16:creationId xmlns:a16="http://schemas.microsoft.com/office/drawing/2014/main" id="{681E5710-2CBB-411C-8238-11D4FECF3996}"/>
                          </a:ext>
                        </a:extLst>
                      </p:cNvPr>
                      <p:cNvPicPr/>
                      <p:nvPr/>
                    </p:nvPicPr>
                    <p:blipFill>
                      <a:blip r:embed="rId3"/>
                      <a:stretch>
                        <a:fillRect/>
                      </a:stretch>
                    </p:blipFill>
                    <p:spPr>
                      <a:xfrm>
                        <a:off x="4391377" y="2799502"/>
                        <a:ext cx="312272" cy="336291"/>
                      </a:xfrm>
                      <a:prstGeom prst="rect">
                        <a:avLst/>
                      </a:prstGeom>
                      <a:solidFill>
                        <a:schemeClr val="bg1"/>
                      </a:solidFill>
                    </p:spPr>
                  </p:pic>
                </p:oleObj>
              </mc:Fallback>
            </mc:AlternateContent>
          </a:graphicData>
        </a:graphic>
      </p:graphicFrame>
      <p:graphicFrame>
        <p:nvGraphicFramePr>
          <p:cNvPr id="7" name="Object 6">
            <a:extLst>
              <a:ext uri="{FF2B5EF4-FFF2-40B4-BE49-F238E27FC236}">
                <a16:creationId xmlns:a16="http://schemas.microsoft.com/office/drawing/2014/main" id="{2D3C118B-730E-414A-9A9D-F85787C15F2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550961575"/>
              </p:ext>
            </p:extLst>
          </p:nvPr>
        </p:nvGraphicFramePr>
        <p:xfrm>
          <a:off x="6087244" y="2764930"/>
          <a:ext cx="312272" cy="336291"/>
        </p:xfrm>
        <a:graphic>
          <a:graphicData uri="http://schemas.openxmlformats.org/presentationml/2006/ole">
            <mc:AlternateContent xmlns:mc="http://schemas.openxmlformats.org/markup-compatibility/2006">
              <mc:Choice xmlns:v="urn:schemas-microsoft-com:vml" Requires="v">
                <p:oleObj name="Equation" r:id="rId5" imgW="164880" imgH="177480" progId="Equation.DSMT4">
                  <p:embed/>
                </p:oleObj>
              </mc:Choice>
              <mc:Fallback>
                <p:oleObj name="Equation" r:id="rId5" imgW="164880" imgH="177480" progId="Equation.DSMT4">
                  <p:embed/>
                  <p:pic>
                    <p:nvPicPr>
                      <p:cNvPr id="5" name="Object 4" descr="Check">
                        <a:extLst>
                          <a:ext uri="{FF2B5EF4-FFF2-40B4-BE49-F238E27FC236}">
                            <a16:creationId xmlns:a16="http://schemas.microsoft.com/office/drawing/2014/main" id="{681E5710-2CBB-411C-8238-11D4FECF3996}"/>
                          </a:ext>
                        </a:extLst>
                      </p:cNvPr>
                      <p:cNvPicPr/>
                      <p:nvPr/>
                    </p:nvPicPr>
                    <p:blipFill>
                      <a:blip r:embed="rId3"/>
                      <a:stretch>
                        <a:fillRect/>
                      </a:stretch>
                    </p:blipFill>
                    <p:spPr>
                      <a:xfrm>
                        <a:off x="6087244" y="2764930"/>
                        <a:ext cx="312272" cy="336291"/>
                      </a:xfrm>
                      <a:prstGeom prst="rect">
                        <a:avLst/>
                      </a:prstGeom>
                      <a:solidFill>
                        <a:schemeClr val="bg1"/>
                      </a:solidFill>
                    </p:spPr>
                  </p:pic>
                </p:oleObj>
              </mc:Fallback>
            </mc:AlternateContent>
          </a:graphicData>
        </a:graphic>
      </p:graphicFrame>
      <p:graphicFrame>
        <p:nvGraphicFramePr>
          <p:cNvPr id="8" name="Object 7">
            <a:extLst>
              <a:ext uri="{FF2B5EF4-FFF2-40B4-BE49-F238E27FC236}">
                <a16:creationId xmlns:a16="http://schemas.microsoft.com/office/drawing/2014/main" id="{FD904136-8F89-4F3C-89D2-3A9C6C2E72B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871286816"/>
              </p:ext>
            </p:extLst>
          </p:nvPr>
        </p:nvGraphicFramePr>
        <p:xfrm>
          <a:off x="7762233" y="2779345"/>
          <a:ext cx="312272" cy="336291"/>
        </p:xfrm>
        <a:graphic>
          <a:graphicData uri="http://schemas.openxmlformats.org/presentationml/2006/ole">
            <mc:AlternateContent xmlns:mc="http://schemas.openxmlformats.org/markup-compatibility/2006">
              <mc:Choice xmlns:v="urn:schemas-microsoft-com:vml" Requires="v">
                <p:oleObj name="Equation" r:id="rId6" imgW="164880" imgH="177480" progId="Equation.DSMT4">
                  <p:embed/>
                </p:oleObj>
              </mc:Choice>
              <mc:Fallback>
                <p:oleObj name="Equation" r:id="rId6" imgW="164880" imgH="177480" progId="Equation.DSMT4">
                  <p:embed/>
                  <p:pic>
                    <p:nvPicPr>
                      <p:cNvPr id="5" name="Object 4" descr="Check">
                        <a:extLst>
                          <a:ext uri="{FF2B5EF4-FFF2-40B4-BE49-F238E27FC236}">
                            <a16:creationId xmlns:a16="http://schemas.microsoft.com/office/drawing/2014/main" id="{681E5710-2CBB-411C-8238-11D4FECF3996}"/>
                          </a:ext>
                        </a:extLst>
                      </p:cNvPr>
                      <p:cNvPicPr/>
                      <p:nvPr/>
                    </p:nvPicPr>
                    <p:blipFill>
                      <a:blip r:embed="rId3"/>
                      <a:stretch>
                        <a:fillRect/>
                      </a:stretch>
                    </p:blipFill>
                    <p:spPr>
                      <a:xfrm>
                        <a:off x="7762233" y="2779345"/>
                        <a:ext cx="312272" cy="336291"/>
                      </a:xfrm>
                      <a:prstGeom prst="rect">
                        <a:avLst/>
                      </a:prstGeom>
                      <a:solidFill>
                        <a:schemeClr val="bg1"/>
                      </a:solidFill>
                    </p:spPr>
                  </p:pic>
                </p:oleObj>
              </mc:Fallback>
            </mc:AlternateContent>
          </a:graphicData>
        </a:graphic>
      </p:graphicFrame>
      <p:graphicFrame>
        <p:nvGraphicFramePr>
          <p:cNvPr id="9" name="Object 8">
            <a:extLst>
              <a:ext uri="{FF2B5EF4-FFF2-40B4-BE49-F238E27FC236}">
                <a16:creationId xmlns:a16="http://schemas.microsoft.com/office/drawing/2014/main" id="{933E1144-CB7F-4AA3-91F0-71C28B21E78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3236402519"/>
              </p:ext>
            </p:extLst>
          </p:nvPr>
        </p:nvGraphicFramePr>
        <p:xfrm>
          <a:off x="2745708" y="3231302"/>
          <a:ext cx="312272" cy="336291"/>
        </p:xfrm>
        <a:graphic>
          <a:graphicData uri="http://schemas.openxmlformats.org/presentationml/2006/ole">
            <mc:AlternateContent xmlns:mc="http://schemas.openxmlformats.org/markup-compatibility/2006">
              <mc:Choice xmlns:v="urn:schemas-microsoft-com:vml" Requires="v">
                <p:oleObj name="Equation" r:id="rId7" imgW="164880" imgH="177480" progId="Equation.DSMT4">
                  <p:embed/>
                </p:oleObj>
              </mc:Choice>
              <mc:Fallback>
                <p:oleObj name="Equation" r:id="rId7" imgW="164880" imgH="177480" progId="Equation.DSMT4">
                  <p:embed/>
                  <p:pic>
                    <p:nvPicPr>
                      <p:cNvPr id="5" name="Object 4" descr="Check">
                        <a:extLst>
                          <a:ext uri="{FF2B5EF4-FFF2-40B4-BE49-F238E27FC236}">
                            <a16:creationId xmlns:a16="http://schemas.microsoft.com/office/drawing/2014/main" id="{681E5710-2CBB-411C-8238-11D4FECF3996}"/>
                          </a:ext>
                        </a:extLst>
                      </p:cNvPr>
                      <p:cNvPicPr/>
                      <p:nvPr/>
                    </p:nvPicPr>
                    <p:blipFill>
                      <a:blip r:embed="rId3"/>
                      <a:stretch>
                        <a:fillRect/>
                      </a:stretch>
                    </p:blipFill>
                    <p:spPr>
                      <a:xfrm>
                        <a:off x="2745708" y="3231302"/>
                        <a:ext cx="312272" cy="336291"/>
                      </a:xfrm>
                      <a:prstGeom prst="rect">
                        <a:avLst/>
                      </a:prstGeom>
                      <a:solidFill>
                        <a:schemeClr val="bg1"/>
                      </a:solidFill>
                    </p:spPr>
                  </p:pic>
                </p:oleObj>
              </mc:Fallback>
            </mc:AlternateContent>
          </a:graphicData>
        </a:graphic>
      </p:graphicFrame>
      <p:graphicFrame>
        <p:nvGraphicFramePr>
          <p:cNvPr id="10" name="Object 9">
            <a:extLst>
              <a:ext uri="{FF2B5EF4-FFF2-40B4-BE49-F238E27FC236}">
                <a16:creationId xmlns:a16="http://schemas.microsoft.com/office/drawing/2014/main" id="{658218F5-ED86-4D1B-9C10-5DA0879162DD}"/>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944041578"/>
              </p:ext>
            </p:extLst>
          </p:nvPr>
        </p:nvGraphicFramePr>
        <p:xfrm>
          <a:off x="4391377" y="3312745"/>
          <a:ext cx="312272" cy="336291"/>
        </p:xfrm>
        <a:graphic>
          <a:graphicData uri="http://schemas.openxmlformats.org/presentationml/2006/ole">
            <mc:AlternateContent xmlns:mc="http://schemas.openxmlformats.org/markup-compatibility/2006">
              <mc:Choice xmlns:v="urn:schemas-microsoft-com:vml" Requires="v">
                <p:oleObj name="Equation" r:id="rId8" imgW="164880" imgH="177480" progId="Equation.DSMT4">
                  <p:embed/>
                </p:oleObj>
              </mc:Choice>
              <mc:Fallback>
                <p:oleObj name="Equation" r:id="rId8" imgW="164880" imgH="177480" progId="Equation.DSMT4">
                  <p:embed/>
                  <p:pic>
                    <p:nvPicPr>
                      <p:cNvPr id="9" name="Object 8" descr="Check">
                        <a:extLst>
                          <a:ext uri="{FF2B5EF4-FFF2-40B4-BE49-F238E27FC236}">
                            <a16:creationId xmlns:a16="http://schemas.microsoft.com/office/drawing/2014/main" id="{933E1144-CB7F-4AA3-91F0-71C28B21E78A}"/>
                          </a:ext>
                        </a:extLst>
                      </p:cNvPr>
                      <p:cNvPicPr/>
                      <p:nvPr/>
                    </p:nvPicPr>
                    <p:blipFill>
                      <a:blip r:embed="rId3"/>
                      <a:stretch>
                        <a:fillRect/>
                      </a:stretch>
                    </p:blipFill>
                    <p:spPr>
                      <a:xfrm>
                        <a:off x="4391377" y="3312745"/>
                        <a:ext cx="312272" cy="336291"/>
                      </a:xfrm>
                      <a:prstGeom prst="rect">
                        <a:avLst/>
                      </a:prstGeom>
                      <a:solidFill>
                        <a:schemeClr val="bg1"/>
                      </a:solidFill>
                    </p:spPr>
                  </p:pic>
                </p:oleObj>
              </mc:Fallback>
            </mc:AlternateContent>
          </a:graphicData>
        </a:graphic>
      </p:graphicFrame>
      <p:graphicFrame>
        <p:nvGraphicFramePr>
          <p:cNvPr id="11" name="Object 10">
            <a:extLst>
              <a:ext uri="{FF2B5EF4-FFF2-40B4-BE49-F238E27FC236}">
                <a16:creationId xmlns:a16="http://schemas.microsoft.com/office/drawing/2014/main" id="{25480457-F3E8-45A9-AEBA-C24B7932FFEA}"/>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492557809"/>
              </p:ext>
            </p:extLst>
          </p:nvPr>
        </p:nvGraphicFramePr>
        <p:xfrm>
          <a:off x="6098533" y="3255595"/>
          <a:ext cx="312272" cy="336291"/>
        </p:xfrm>
        <a:graphic>
          <a:graphicData uri="http://schemas.openxmlformats.org/presentationml/2006/ole">
            <mc:AlternateContent xmlns:mc="http://schemas.openxmlformats.org/markup-compatibility/2006">
              <mc:Choice xmlns:v="urn:schemas-microsoft-com:vml" Requires="v">
                <p:oleObj name="Equation" r:id="rId9" imgW="164880" imgH="177480" progId="Equation.DSMT4">
                  <p:embed/>
                </p:oleObj>
              </mc:Choice>
              <mc:Fallback>
                <p:oleObj name="Equation" r:id="rId9" imgW="164880" imgH="177480" progId="Equation.DSMT4">
                  <p:embed/>
                  <p:pic>
                    <p:nvPicPr>
                      <p:cNvPr id="9" name="Object 8" descr="Check">
                        <a:extLst>
                          <a:ext uri="{FF2B5EF4-FFF2-40B4-BE49-F238E27FC236}">
                            <a16:creationId xmlns:a16="http://schemas.microsoft.com/office/drawing/2014/main" id="{933E1144-CB7F-4AA3-91F0-71C28B21E78A}"/>
                          </a:ext>
                        </a:extLst>
                      </p:cNvPr>
                      <p:cNvPicPr/>
                      <p:nvPr/>
                    </p:nvPicPr>
                    <p:blipFill>
                      <a:blip r:embed="rId3"/>
                      <a:stretch>
                        <a:fillRect/>
                      </a:stretch>
                    </p:blipFill>
                    <p:spPr>
                      <a:xfrm>
                        <a:off x="6098533" y="3255595"/>
                        <a:ext cx="312272" cy="336291"/>
                      </a:xfrm>
                      <a:prstGeom prst="rect">
                        <a:avLst/>
                      </a:prstGeom>
                      <a:solidFill>
                        <a:schemeClr val="bg1"/>
                      </a:solidFill>
                    </p:spPr>
                  </p:pic>
                </p:oleObj>
              </mc:Fallback>
            </mc:AlternateContent>
          </a:graphicData>
        </a:graphic>
      </p:graphicFrame>
      <p:graphicFrame>
        <p:nvGraphicFramePr>
          <p:cNvPr id="12" name="Object 11">
            <a:extLst>
              <a:ext uri="{FF2B5EF4-FFF2-40B4-BE49-F238E27FC236}">
                <a16:creationId xmlns:a16="http://schemas.microsoft.com/office/drawing/2014/main" id="{BF6FBE0C-5F73-4E63-A6D5-CC2BA1E05671}"/>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444028294"/>
              </p:ext>
            </p:extLst>
          </p:nvPr>
        </p:nvGraphicFramePr>
        <p:xfrm>
          <a:off x="2745708" y="3707811"/>
          <a:ext cx="312272" cy="336291"/>
        </p:xfrm>
        <a:graphic>
          <a:graphicData uri="http://schemas.openxmlformats.org/presentationml/2006/ole">
            <mc:AlternateContent xmlns:mc="http://schemas.openxmlformats.org/markup-compatibility/2006">
              <mc:Choice xmlns:v="urn:schemas-microsoft-com:vml" Requires="v">
                <p:oleObj name="Equation" r:id="rId10" imgW="164880" imgH="177480" progId="Equation.DSMT4">
                  <p:embed/>
                </p:oleObj>
              </mc:Choice>
              <mc:Fallback>
                <p:oleObj name="Equation" r:id="rId10" imgW="164880" imgH="177480" progId="Equation.DSMT4">
                  <p:embed/>
                  <p:pic>
                    <p:nvPicPr>
                      <p:cNvPr id="9" name="Object 8" descr="Check">
                        <a:extLst>
                          <a:ext uri="{FF2B5EF4-FFF2-40B4-BE49-F238E27FC236}">
                            <a16:creationId xmlns:a16="http://schemas.microsoft.com/office/drawing/2014/main" id="{933E1144-CB7F-4AA3-91F0-71C28B21E78A}"/>
                          </a:ext>
                        </a:extLst>
                      </p:cNvPr>
                      <p:cNvPicPr/>
                      <p:nvPr/>
                    </p:nvPicPr>
                    <p:blipFill>
                      <a:blip r:embed="rId3"/>
                      <a:stretch>
                        <a:fillRect/>
                      </a:stretch>
                    </p:blipFill>
                    <p:spPr>
                      <a:xfrm>
                        <a:off x="2745708" y="3707811"/>
                        <a:ext cx="312272" cy="336291"/>
                      </a:xfrm>
                      <a:prstGeom prst="rect">
                        <a:avLst/>
                      </a:prstGeom>
                      <a:solidFill>
                        <a:schemeClr val="bg1"/>
                      </a:solidFill>
                    </p:spPr>
                  </p:pic>
                </p:oleObj>
              </mc:Fallback>
            </mc:AlternateContent>
          </a:graphicData>
        </a:graphic>
      </p:graphicFrame>
      <p:graphicFrame>
        <p:nvGraphicFramePr>
          <p:cNvPr id="13" name="Object 12">
            <a:extLst>
              <a:ext uri="{FF2B5EF4-FFF2-40B4-BE49-F238E27FC236}">
                <a16:creationId xmlns:a16="http://schemas.microsoft.com/office/drawing/2014/main" id="{C473B2FE-5C9D-434A-9BBA-CEB3A3988ED6}"/>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910546406"/>
              </p:ext>
            </p:extLst>
          </p:nvPr>
        </p:nvGraphicFramePr>
        <p:xfrm>
          <a:off x="4391377" y="3739302"/>
          <a:ext cx="312272" cy="336291"/>
        </p:xfrm>
        <a:graphic>
          <a:graphicData uri="http://schemas.openxmlformats.org/presentationml/2006/ole">
            <mc:AlternateContent xmlns:mc="http://schemas.openxmlformats.org/markup-compatibility/2006">
              <mc:Choice xmlns:v="urn:schemas-microsoft-com:vml" Requires="v">
                <p:oleObj name="Equation" r:id="rId11" imgW="164880" imgH="177480" progId="Equation.DSMT4">
                  <p:embed/>
                </p:oleObj>
              </mc:Choice>
              <mc:Fallback>
                <p:oleObj name="Equation" r:id="rId11" imgW="164880" imgH="177480" progId="Equation.DSMT4">
                  <p:embed/>
                  <p:pic>
                    <p:nvPicPr>
                      <p:cNvPr id="9" name="Object 8" descr="Check">
                        <a:extLst>
                          <a:ext uri="{FF2B5EF4-FFF2-40B4-BE49-F238E27FC236}">
                            <a16:creationId xmlns:a16="http://schemas.microsoft.com/office/drawing/2014/main" id="{933E1144-CB7F-4AA3-91F0-71C28B21E78A}"/>
                          </a:ext>
                        </a:extLst>
                      </p:cNvPr>
                      <p:cNvPicPr/>
                      <p:nvPr/>
                    </p:nvPicPr>
                    <p:blipFill>
                      <a:blip r:embed="rId3"/>
                      <a:stretch>
                        <a:fillRect/>
                      </a:stretch>
                    </p:blipFill>
                    <p:spPr>
                      <a:xfrm>
                        <a:off x="4391377" y="3739302"/>
                        <a:ext cx="312272" cy="336291"/>
                      </a:xfrm>
                      <a:prstGeom prst="rect">
                        <a:avLst/>
                      </a:prstGeom>
                      <a:solidFill>
                        <a:schemeClr val="bg1"/>
                      </a:solidFill>
                    </p:spPr>
                  </p:pic>
                </p:oleObj>
              </mc:Fallback>
            </mc:AlternateContent>
          </a:graphicData>
        </a:graphic>
      </p:graphicFrame>
      <p:graphicFrame>
        <p:nvGraphicFramePr>
          <p:cNvPr id="14" name="Object 13">
            <a:extLst>
              <a:ext uri="{FF2B5EF4-FFF2-40B4-BE49-F238E27FC236}">
                <a16:creationId xmlns:a16="http://schemas.microsoft.com/office/drawing/2014/main" id="{10C83851-243F-446D-B2C1-027CF3AE3A9B}"/>
              </a:ext>
              <a:ext uri="{C183D7F6-B498-43B3-948B-1728B52AA6E4}">
                <adec:decorative xmlns:adec="http://schemas.microsoft.com/office/drawing/2017/decorative" val="1"/>
              </a:ext>
            </a:extLst>
          </p:cNvPr>
          <p:cNvGraphicFramePr>
            <a:graphicFrameLocks noChangeAspect="1"/>
          </p:cNvGraphicFramePr>
          <p:nvPr>
            <p:extLst>
              <p:ext uri="{D42A27DB-BD31-4B8C-83A1-F6EECF244321}">
                <p14:modId xmlns:p14="http://schemas.microsoft.com/office/powerpoint/2010/main" val="1155677822"/>
              </p:ext>
            </p:extLst>
          </p:nvPr>
        </p:nvGraphicFramePr>
        <p:xfrm>
          <a:off x="2745708" y="4196502"/>
          <a:ext cx="312272" cy="336291"/>
        </p:xfrm>
        <a:graphic>
          <a:graphicData uri="http://schemas.openxmlformats.org/presentationml/2006/ole">
            <mc:AlternateContent xmlns:mc="http://schemas.openxmlformats.org/markup-compatibility/2006">
              <mc:Choice xmlns:v="urn:schemas-microsoft-com:vml" Requires="v">
                <p:oleObj name="Equation" r:id="rId12" imgW="164880" imgH="177480" progId="Equation.DSMT4">
                  <p:embed/>
                </p:oleObj>
              </mc:Choice>
              <mc:Fallback>
                <p:oleObj name="Equation" r:id="rId12" imgW="164880" imgH="177480" progId="Equation.DSMT4">
                  <p:embed/>
                  <p:pic>
                    <p:nvPicPr>
                      <p:cNvPr id="9" name="Object 8" descr="Check">
                        <a:extLst>
                          <a:ext uri="{FF2B5EF4-FFF2-40B4-BE49-F238E27FC236}">
                            <a16:creationId xmlns:a16="http://schemas.microsoft.com/office/drawing/2014/main" id="{933E1144-CB7F-4AA3-91F0-71C28B21E78A}"/>
                          </a:ext>
                        </a:extLst>
                      </p:cNvPr>
                      <p:cNvPicPr/>
                      <p:nvPr/>
                    </p:nvPicPr>
                    <p:blipFill>
                      <a:blip r:embed="rId3"/>
                      <a:stretch>
                        <a:fillRect/>
                      </a:stretch>
                    </p:blipFill>
                    <p:spPr>
                      <a:xfrm>
                        <a:off x="2745708" y="4196502"/>
                        <a:ext cx="312272" cy="336291"/>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25476213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1C693-05A4-401E-8EF8-9B9124CBEDB3}"/>
              </a:ext>
            </a:extLst>
          </p:cNvPr>
          <p:cNvSpPr>
            <a:spLocks noGrp="1"/>
          </p:cNvSpPr>
          <p:nvPr>
            <p:ph type="title"/>
          </p:nvPr>
        </p:nvSpPr>
        <p:spPr/>
        <p:txBody>
          <a:bodyPr/>
          <a:lstStyle/>
          <a:p>
            <a:r>
              <a:rPr lang="en-US" altLang="en-US" dirty="0"/>
              <a:t>Visibility Modifiers</a:t>
            </a:r>
            <a:endParaRPr lang="en-IN" dirty="0"/>
          </a:p>
        </p:txBody>
      </p:sp>
      <p:pic>
        <p:nvPicPr>
          <p:cNvPr id="9" name="Content Placeholder 8" descr="The computer code shows the Visibility Modifiers. For long description in Notes pane, press F6.">
            <a:extLst>
              <a:ext uri="{FF2B5EF4-FFF2-40B4-BE49-F238E27FC236}">
                <a16:creationId xmlns:a16="http://schemas.microsoft.com/office/drawing/2014/main" id="{8F84486E-E56E-482A-8A7A-E5BD802D7ED3}"/>
              </a:ext>
            </a:extLst>
          </p:cNvPr>
          <p:cNvPicPr>
            <a:picLocks noGrp="1" noChangeAspect="1"/>
          </p:cNvPicPr>
          <p:nvPr>
            <p:ph sz="quarter" idx="13"/>
          </p:nvPr>
        </p:nvPicPr>
        <p:blipFill>
          <a:blip r:embed="rId3"/>
          <a:stretch>
            <a:fillRect/>
          </a:stretch>
        </p:blipFill>
        <p:spPr>
          <a:xfrm>
            <a:off x="960683" y="1857929"/>
            <a:ext cx="7222635" cy="4117324"/>
          </a:xfrm>
          <a:prstGeom prst="rect">
            <a:avLst/>
          </a:prstGeom>
        </p:spPr>
      </p:pic>
    </p:spTree>
    <p:extLst>
      <p:ext uri="{BB962C8B-B14F-4D97-AF65-F5344CB8AC3E}">
        <p14:creationId xmlns:p14="http://schemas.microsoft.com/office/powerpoint/2010/main" val="38230206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F1ED-1063-49DE-B45B-A32CABFF676B}"/>
              </a:ext>
            </a:extLst>
          </p:cNvPr>
          <p:cNvSpPr>
            <a:spLocks noGrp="1"/>
          </p:cNvSpPr>
          <p:nvPr>
            <p:ph type="title"/>
          </p:nvPr>
        </p:nvSpPr>
        <p:spPr/>
        <p:txBody>
          <a:bodyPr/>
          <a:lstStyle/>
          <a:p>
            <a:r>
              <a:rPr lang="en-IN" sz="3200" dirty="0"/>
              <a:t>A Subclass Cannot Weaken the Accessibility</a:t>
            </a:r>
          </a:p>
        </p:txBody>
      </p:sp>
      <p:sp>
        <p:nvSpPr>
          <p:cNvPr id="3" name="Content Placeholder 2">
            <a:extLst>
              <a:ext uri="{FF2B5EF4-FFF2-40B4-BE49-F238E27FC236}">
                <a16:creationId xmlns:a16="http://schemas.microsoft.com/office/drawing/2014/main" id="{D9923C9E-A7E4-4D5A-9B02-904D28994B16}"/>
              </a:ext>
            </a:extLst>
          </p:cNvPr>
          <p:cNvSpPr>
            <a:spLocks noGrp="1"/>
          </p:cNvSpPr>
          <p:nvPr>
            <p:ph sz="quarter" idx="13"/>
          </p:nvPr>
        </p:nvSpPr>
        <p:spPr/>
        <p:txBody>
          <a:bodyPr/>
          <a:lstStyle/>
          <a:p>
            <a:pPr marL="432" indent="0">
              <a:buNone/>
            </a:pPr>
            <a:r>
              <a:rPr lang="en-IN" dirty="0"/>
              <a:t>A subclass may override a protected method in its superclass and change its visibility to public. However, a subclass cannot weaken the accessibility of a method defined in the superclass. For example, if a method is defined as public in the superclass, it must be defined as public in the subclass.</a:t>
            </a:r>
          </a:p>
        </p:txBody>
      </p:sp>
    </p:spTree>
    <p:extLst>
      <p:ext uri="{BB962C8B-B14F-4D97-AF65-F5344CB8AC3E}">
        <p14:creationId xmlns:p14="http://schemas.microsoft.com/office/powerpoint/2010/main" val="2364559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1F1ED-1063-49DE-B45B-A32CABFF676B}"/>
              </a:ext>
            </a:extLst>
          </p:cNvPr>
          <p:cNvSpPr>
            <a:spLocks noGrp="1"/>
          </p:cNvSpPr>
          <p:nvPr>
            <p:ph type="title"/>
          </p:nvPr>
        </p:nvSpPr>
        <p:spPr/>
        <p:txBody>
          <a:bodyPr/>
          <a:lstStyle/>
          <a:p>
            <a:r>
              <a:rPr lang="en-IN" dirty="0"/>
              <a:t>Note </a:t>
            </a:r>
            <a:r>
              <a:rPr lang="en-IN" sz="2000" b="0" dirty="0"/>
              <a:t>(4 of 4)</a:t>
            </a:r>
            <a:endParaRPr lang="en-IN" sz="2000" dirty="0"/>
          </a:p>
        </p:txBody>
      </p:sp>
      <p:sp>
        <p:nvSpPr>
          <p:cNvPr id="3" name="Content Placeholder 2">
            <a:extLst>
              <a:ext uri="{FF2B5EF4-FFF2-40B4-BE49-F238E27FC236}">
                <a16:creationId xmlns:a16="http://schemas.microsoft.com/office/drawing/2014/main" id="{D9923C9E-A7E4-4D5A-9B02-904D28994B16}"/>
              </a:ext>
            </a:extLst>
          </p:cNvPr>
          <p:cNvSpPr>
            <a:spLocks noGrp="1"/>
          </p:cNvSpPr>
          <p:nvPr>
            <p:ph sz="quarter" idx="13"/>
          </p:nvPr>
        </p:nvSpPr>
        <p:spPr/>
        <p:txBody>
          <a:bodyPr/>
          <a:lstStyle/>
          <a:p>
            <a:pPr marL="0" indent="0">
              <a:spcBef>
                <a:spcPct val="50000"/>
              </a:spcBef>
              <a:buClrTx/>
              <a:buSzTx/>
              <a:buFontTx/>
              <a:buNone/>
            </a:pPr>
            <a:r>
              <a:rPr lang="en-US" altLang="en-US" dirty="0">
                <a:cs typeface="Times New Roman" panose="02020603050405020304" pitchFamily="18" charset="0"/>
              </a:rPr>
              <a:t>The modifiers are used on classes and class members (data and methods), except that the </a:t>
            </a:r>
            <a:r>
              <a:rPr lang="en-US" altLang="en-US" u="sng" dirty="0">
                <a:cs typeface="Times New Roman" panose="02020603050405020304" pitchFamily="18" charset="0"/>
              </a:rPr>
              <a:t>final</a:t>
            </a:r>
            <a:r>
              <a:rPr lang="en-US" altLang="en-US" dirty="0">
                <a:cs typeface="Times New Roman" panose="02020603050405020304" pitchFamily="18" charset="0"/>
              </a:rPr>
              <a:t> modifier can also be used on local variables in a method. A final local variable is a constant inside a method.</a:t>
            </a:r>
          </a:p>
        </p:txBody>
      </p:sp>
    </p:spTree>
    <p:extLst>
      <p:ext uri="{BB962C8B-B14F-4D97-AF65-F5344CB8AC3E}">
        <p14:creationId xmlns:p14="http://schemas.microsoft.com/office/powerpoint/2010/main" val="7650319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FA4F0-10DA-412E-A361-316825531E9D}"/>
              </a:ext>
            </a:extLst>
          </p:cNvPr>
          <p:cNvSpPr>
            <a:spLocks noGrp="1"/>
          </p:cNvSpPr>
          <p:nvPr>
            <p:ph type="title"/>
          </p:nvPr>
        </p:nvSpPr>
        <p:spPr/>
        <p:txBody>
          <a:bodyPr/>
          <a:lstStyle/>
          <a:p>
            <a:r>
              <a:rPr lang="en-US" altLang="en-US" dirty="0"/>
              <a:t>The </a:t>
            </a:r>
            <a:r>
              <a:rPr lang="en-US" altLang="en-US" dirty="0">
                <a:latin typeface="Courier New" panose="02070309020205020404" pitchFamily="49" charset="0"/>
              </a:rPr>
              <a:t>final</a:t>
            </a:r>
            <a:r>
              <a:rPr lang="en-US" altLang="en-US" dirty="0"/>
              <a:t> Modifier</a:t>
            </a:r>
            <a:endParaRPr lang="en-IN" dirty="0"/>
          </a:p>
        </p:txBody>
      </p:sp>
      <p:sp>
        <p:nvSpPr>
          <p:cNvPr id="3" name="Content Placeholder 2">
            <a:extLst>
              <a:ext uri="{FF2B5EF4-FFF2-40B4-BE49-F238E27FC236}">
                <a16:creationId xmlns:a16="http://schemas.microsoft.com/office/drawing/2014/main" id="{3D4702AA-086C-40A6-B66A-85A2C59F67E4}"/>
              </a:ext>
            </a:extLst>
          </p:cNvPr>
          <p:cNvSpPr>
            <a:spLocks noGrp="1"/>
          </p:cNvSpPr>
          <p:nvPr>
            <p:ph sz="quarter" idx="13"/>
          </p:nvPr>
        </p:nvSpPr>
        <p:spPr>
          <a:xfrm>
            <a:off x="457200" y="1552575"/>
            <a:ext cx="5680129" cy="524198"/>
          </a:xfrm>
        </p:spPr>
        <p:txBody>
          <a:bodyPr/>
          <a:lstStyle/>
          <a:p>
            <a:r>
              <a:rPr lang="en-US" altLang="en-US" dirty="0"/>
              <a:t>The </a:t>
            </a:r>
            <a:r>
              <a:rPr lang="en-US" altLang="en-US" dirty="0">
                <a:latin typeface="Courier New" panose="02070309020205020404" pitchFamily="49" charset="0"/>
              </a:rPr>
              <a:t>final</a:t>
            </a:r>
            <a:r>
              <a:rPr lang="en-US" altLang="en-US" dirty="0"/>
              <a:t> class cannot be extended:</a:t>
            </a:r>
          </a:p>
        </p:txBody>
      </p:sp>
      <p:sp>
        <p:nvSpPr>
          <p:cNvPr id="4" name="Content Placeholder 3">
            <a:extLst>
              <a:ext uri="{FF2B5EF4-FFF2-40B4-BE49-F238E27FC236}">
                <a16:creationId xmlns:a16="http://schemas.microsoft.com/office/drawing/2014/main" id="{57E1CAF4-F758-4CD6-9A36-163FA7988005}"/>
              </a:ext>
            </a:extLst>
          </p:cNvPr>
          <p:cNvSpPr>
            <a:spLocks noGrp="1"/>
          </p:cNvSpPr>
          <p:nvPr>
            <p:ph sz="quarter" idx="14"/>
          </p:nvPr>
        </p:nvSpPr>
        <p:spPr>
          <a:xfrm>
            <a:off x="457200" y="2216771"/>
            <a:ext cx="4011769" cy="1615489"/>
          </a:xfrm>
        </p:spPr>
        <p:txBody>
          <a:bodyPr/>
          <a:lstStyle/>
          <a:p>
            <a:pPr marL="357188" indent="0">
              <a:buFont typeface="Monotype Sorts"/>
              <a:buNone/>
              <a:defRPr/>
            </a:pPr>
            <a:r>
              <a:rPr lang="en-US" altLang="en-US" dirty="0">
                <a:solidFill>
                  <a:schemeClr val="tx1"/>
                </a:solidFill>
                <a:latin typeface="Courier New" panose="02070309020205020404" pitchFamily="49" charset="0"/>
              </a:rPr>
              <a:t>final class Math {</a:t>
            </a:r>
          </a:p>
          <a:p>
            <a:pPr marL="357188" indent="449263">
              <a:buFont typeface="Monotype Sorts"/>
              <a:buNone/>
              <a:defRPr/>
            </a:pPr>
            <a:r>
              <a:rPr lang="en-US" altLang="en-US" dirty="0">
                <a:solidFill>
                  <a:schemeClr val="tx1"/>
                </a:solidFill>
                <a:latin typeface="Courier New" panose="02070309020205020404" pitchFamily="49" charset="0"/>
              </a:rPr>
              <a:t>...</a:t>
            </a:r>
          </a:p>
          <a:p>
            <a:pPr marL="357188" indent="0">
              <a:buFont typeface="Monotype Sorts"/>
              <a:buNone/>
              <a:defRPr/>
            </a:pPr>
            <a:r>
              <a:rPr lang="en-US" altLang="en-US" dirty="0">
                <a:solidFill>
                  <a:schemeClr val="tx1"/>
                </a:solidFill>
                <a:latin typeface="Courier New" panose="02070309020205020404" pitchFamily="49" charset="0"/>
              </a:rPr>
              <a:t>}</a:t>
            </a:r>
            <a:endParaRPr lang="en-US" altLang="en-US" sz="3200" dirty="0">
              <a:solidFill>
                <a:schemeClr val="tx1"/>
              </a:solidFill>
            </a:endParaRPr>
          </a:p>
        </p:txBody>
      </p:sp>
      <p:sp>
        <p:nvSpPr>
          <p:cNvPr id="5" name="Content Placeholder 4">
            <a:extLst>
              <a:ext uri="{FF2B5EF4-FFF2-40B4-BE49-F238E27FC236}">
                <a16:creationId xmlns:a16="http://schemas.microsoft.com/office/drawing/2014/main" id="{17518CE6-270E-4924-8333-CCF844D7C7AE}"/>
              </a:ext>
            </a:extLst>
          </p:cNvPr>
          <p:cNvSpPr>
            <a:spLocks noGrp="1"/>
          </p:cNvSpPr>
          <p:nvPr>
            <p:ph sz="quarter" idx="15"/>
          </p:nvPr>
        </p:nvSpPr>
        <p:spPr>
          <a:xfrm>
            <a:off x="457200" y="4119679"/>
            <a:ext cx="5339166" cy="533642"/>
          </a:xfrm>
        </p:spPr>
        <p:txBody>
          <a:bodyPr/>
          <a:lstStyle/>
          <a:p>
            <a:r>
              <a:rPr lang="en-US" altLang="en-US" dirty="0"/>
              <a:t>The </a:t>
            </a:r>
            <a:r>
              <a:rPr lang="en-US" altLang="en-US" dirty="0">
                <a:latin typeface="Courier New" panose="02070309020205020404" pitchFamily="49" charset="0"/>
              </a:rPr>
              <a:t>final</a:t>
            </a:r>
            <a:r>
              <a:rPr lang="en-US" altLang="en-US" dirty="0"/>
              <a:t> variable is a constant:</a:t>
            </a:r>
            <a:endParaRPr lang="en-IN" dirty="0"/>
          </a:p>
        </p:txBody>
      </p:sp>
      <p:sp>
        <p:nvSpPr>
          <p:cNvPr id="6" name="Content Placeholder 5">
            <a:extLst>
              <a:ext uri="{FF2B5EF4-FFF2-40B4-BE49-F238E27FC236}">
                <a16:creationId xmlns:a16="http://schemas.microsoft.com/office/drawing/2014/main" id="{6396B2D0-8EE7-4FD6-AE4D-E18593D50E73}"/>
              </a:ext>
            </a:extLst>
          </p:cNvPr>
          <p:cNvSpPr>
            <a:spLocks noGrp="1"/>
          </p:cNvSpPr>
          <p:nvPr>
            <p:ph sz="quarter" idx="16"/>
          </p:nvPr>
        </p:nvSpPr>
        <p:spPr>
          <a:xfrm>
            <a:off x="457200" y="4709698"/>
            <a:ext cx="8097864" cy="534922"/>
          </a:xfrm>
        </p:spPr>
        <p:txBody>
          <a:bodyPr/>
          <a:lstStyle/>
          <a:p>
            <a:pPr marL="0" indent="357188">
              <a:buNone/>
            </a:pPr>
            <a:r>
              <a:rPr lang="en-US" altLang="en-US" dirty="0">
                <a:solidFill>
                  <a:schemeClr val="tx1"/>
                </a:solidFill>
                <a:latin typeface="Courier New" panose="02070309020205020404" pitchFamily="49" charset="0"/>
              </a:rPr>
              <a:t>final static double PI = 3.14159;</a:t>
            </a:r>
            <a:endParaRPr lang="en-US" altLang="en-US" sz="3200" dirty="0">
              <a:solidFill>
                <a:schemeClr val="tx1"/>
              </a:solidFill>
            </a:endParaRPr>
          </a:p>
        </p:txBody>
      </p:sp>
      <p:sp>
        <p:nvSpPr>
          <p:cNvPr id="7" name="Content Placeholder 6">
            <a:extLst>
              <a:ext uri="{FF2B5EF4-FFF2-40B4-BE49-F238E27FC236}">
                <a16:creationId xmlns:a16="http://schemas.microsoft.com/office/drawing/2014/main" id="{10FEC9C8-A9CE-4CC2-835D-093AF4CE23CF}"/>
              </a:ext>
            </a:extLst>
          </p:cNvPr>
          <p:cNvSpPr>
            <a:spLocks noGrp="1"/>
          </p:cNvSpPr>
          <p:nvPr>
            <p:ph sz="quarter" idx="17"/>
          </p:nvPr>
        </p:nvSpPr>
        <p:spPr>
          <a:xfrm>
            <a:off x="457200" y="5315000"/>
            <a:ext cx="7787898" cy="897914"/>
          </a:xfrm>
        </p:spPr>
        <p:txBody>
          <a:bodyPr/>
          <a:lstStyle/>
          <a:p>
            <a:r>
              <a:rPr lang="en-US" altLang="en-US" dirty="0"/>
              <a:t>The </a:t>
            </a:r>
            <a:r>
              <a:rPr lang="en-US" altLang="en-US" dirty="0">
                <a:latin typeface="Courier New" panose="02070309020205020404" pitchFamily="49" charset="0"/>
              </a:rPr>
              <a:t>final</a:t>
            </a:r>
            <a:r>
              <a:rPr lang="en-US" altLang="en-US" dirty="0"/>
              <a:t> method cannot be overridden by its subclasses.</a:t>
            </a:r>
          </a:p>
        </p:txBody>
      </p:sp>
    </p:spTree>
    <p:extLst>
      <p:ext uri="{BB962C8B-B14F-4D97-AF65-F5344CB8AC3E}">
        <p14:creationId xmlns:p14="http://schemas.microsoft.com/office/powerpoint/2010/main" val="23808664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5" name="Title 4">
            <a:extLst>
              <a:ext uri="{FF2B5EF4-FFF2-40B4-BE49-F238E27FC236}">
                <a16:creationId xmlns:a16="http://schemas.microsoft.com/office/drawing/2014/main" id="{E47FF819-0D5D-491A-BF8F-B42813E7390C}"/>
              </a:ext>
            </a:extLst>
          </p:cNvPr>
          <p:cNvSpPr>
            <a:spLocks noGrp="1"/>
          </p:cNvSpPr>
          <p:nvPr>
            <p:ph type="title"/>
          </p:nvPr>
        </p:nvSpPr>
        <p:spPr/>
        <p:txBody>
          <a:bodyPr/>
          <a:lstStyle/>
          <a:p>
            <a:r>
              <a:rPr lang="en-US" dirty="0"/>
              <a:t>Copyright</a:t>
            </a:r>
          </a:p>
        </p:txBody>
      </p:sp>
      <p:pic>
        <p:nvPicPr>
          <p:cNvPr id="7" name="Graphic 6" descr="Warning">
            <a:extLst>
              <a:ext uri="{FF2B5EF4-FFF2-40B4-BE49-F238E27FC236}">
                <a16:creationId xmlns:a16="http://schemas.microsoft.com/office/drawing/2014/main" id="{C06FB2D2-3F36-42C9-A5A6-B6234DC54C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6184" y="2317359"/>
            <a:ext cx="1277815" cy="1434026"/>
          </a:xfrm>
          <a:prstGeom prst="rect">
            <a:avLst/>
          </a:prstGeom>
        </p:spPr>
      </p:pic>
      <p:sp>
        <p:nvSpPr>
          <p:cNvPr id="2" name="Text Placeholder 1">
            <a:extLst>
              <a:ext uri="{FF2B5EF4-FFF2-40B4-BE49-F238E27FC236}">
                <a16:creationId xmlns:a16="http://schemas.microsoft.com/office/drawing/2014/main" id="{AD5FAE7B-F718-4307-B112-AD6256157E8F}"/>
              </a:ext>
            </a:extLst>
          </p:cNvPr>
          <p:cNvSpPr>
            <a:spLocks noGrp="1"/>
          </p:cNvSpPr>
          <p:nvPr>
            <p:ph type="body" idx="4294967295"/>
          </p:nvPr>
        </p:nvSpPr>
        <p:spPr>
          <a:xfrm>
            <a:off x="1606061" y="1852246"/>
            <a:ext cx="6858001" cy="2854836"/>
          </a:xfrm>
          <a:ln/>
        </p:spPr>
        <p:style>
          <a:lnRef idx="2">
            <a:schemeClr val="dk1"/>
          </a:lnRef>
          <a:fillRef idx="1">
            <a:schemeClr val="lt1"/>
          </a:fillRef>
          <a:effectRef idx="0">
            <a:schemeClr val="dk1"/>
          </a:effectRef>
          <a:fontRef idx="minor">
            <a:schemeClr val="dk1"/>
          </a:fontRef>
        </p:style>
        <p:txBody>
          <a:bodyPr lIns="182880" tIns="182880" rIns="182880" bIns="182880" anchor="ctr"/>
          <a:lstStyle/>
          <a:p>
            <a:pPr marL="101600" indent="0">
              <a:buNone/>
            </a:pPr>
            <a:r>
              <a:rPr lang="en-US" b="1" dirty="0"/>
              <a:t>This work is protected by United States copyright laws and is</a:t>
            </a:r>
            <a:r>
              <a:rPr lang="en-US" b="1" baseline="0" dirty="0"/>
              <a:t> </a:t>
            </a:r>
            <a:r>
              <a:rPr lang="en-US" b="1" dirty="0"/>
              <a:t>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4D4E-CDB1-4D7B-9CF9-418DD5D82F7C}"/>
              </a:ext>
            </a:extLst>
          </p:cNvPr>
          <p:cNvSpPr>
            <a:spLocks noGrp="1"/>
          </p:cNvSpPr>
          <p:nvPr>
            <p:ph type="title"/>
          </p:nvPr>
        </p:nvSpPr>
        <p:spPr/>
        <p:txBody>
          <a:bodyPr/>
          <a:lstStyle/>
          <a:p>
            <a:r>
              <a:rPr lang="en-IN" sz="3200" dirty="0"/>
              <a:t>Superclass’s Constructor Is Always Invoked</a:t>
            </a:r>
          </a:p>
        </p:txBody>
      </p:sp>
      <p:sp>
        <p:nvSpPr>
          <p:cNvPr id="3" name="Content Placeholder 2">
            <a:extLst>
              <a:ext uri="{FF2B5EF4-FFF2-40B4-BE49-F238E27FC236}">
                <a16:creationId xmlns:a16="http://schemas.microsoft.com/office/drawing/2014/main" id="{3A766F83-39DF-4423-8C0B-DCDE6417E5DA}"/>
              </a:ext>
            </a:extLst>
          </p:cNvPr>
          <p:cNvSpPr>
            <a:spLocks noGrp="1"/>
          </p:cNvSpPr>
          <p:nvPr>
            <p:ph sz="quarter" idx="13"/>
          </p:nvPr>
        </p:nvSpPr>
        <p:spPr>
          <a:xfrm>
            <a:off x="457200" y="1552574"/>
            <a:ext cx="8347587" cy="1618329"/>
          </a:xfrm>
        </p:spPr>
        <p:txBody>
          <a:bodyPr/>
          <a:lstStyle/>
          <a:p>
            <a:pPr marL="432" indent="0">
              <a:buNone/>
            </a:pPr>
            <a:r>
              <a:rPr lang="en-US" altLang="en-US" dirty="0">
                <a:cs typeface="Times New Roman" panose="02020603050405020304" pitchFamily="18" charset="0"/>
              </a:rPr>
              <a:t>A constructor may invoke an overloaded constructor or its superclass’s constructor. If none of them is invoked explicitly, the compiler puts </a:t>
            </a:r>
            <a:r>
              <a:rPr lang="en-US" altLang="en-US" u="sng" dirty="0">
                <a:cs typeface="Times New Roman" panose="02020603050405020304" pitchFamily="18" charset="0"/>
              </a:rPr>
              <a:t>super()</a:t>
            </a:r>
            <a:r>
              <a:rPr lang="en-US" altLang="en-US" dirty="0">
                <a:cs typeface="Times New Roman" panose="02020603050405020304" pitchFamily="18" charset="0"/>
              </a:rPr>
              <a:t> as the first statement in the constructor. For example,</a:t>
            </a:r>
            <a:endParaRPr lang="en-US" altLang="en-US" sz="2000" dirty="0">
              <a:cs typeface="Times New Roman" panose="02020603050405020304" pitchFamily="18" charset="0"/>
            </a:endParaRPr>
          </a:p>
        </p:txBody>
      </p:sp>
      <p:pic>
        <p:nvPicPr>
          <p:cNvPr id="31" name="Content Placeholder 30" descr="A left upward side computer code shows the coding for Superclass's Constructor Is Always Invoked. For long description in Notes pane, press F6.">
            <a:extLst>
              <a:ext uri="{FF2B5EF4-FFF2-40B4-BE49-F238E27FC236}">
                <a16:creationId xmlns:a16="http://schemas.microsoft.com/office/drawing/2014/main" id="{ABBBF904-5B34-4555-BEF5-6EDC44B32D47}"/>
              </a:ext>
            </a:extLst>
          </p:cNvPr>
          <p:cNvPicPr>
            <a:picLocks noGrp="1" noChangeAspect="1"/>
          </p:cNvPicPr>
          <p:nvPr>
            <p:ph sz="quarter" idx="14"/>
          </p:nvPr>
        </p:nvPicPr>
        <p:blipFill>
          <a:blip r:embed="rId3"/>
          <a:stretch>
            <a:fillRect/>
          </a:stretch>
        </p:blipFill>
        <p:spPr>
          <a:xfrm>
            <a:off x="977253" y="3468687"/>
            <a:ext cx="7337030" cy="1076570"/>
          </a:xfrm>
          <a:prstGeom prst="rect">
            <a:avLst/>
          </a:prstGeom>
        </p:spPr>
      </p:pic>
      <p:pic>
        <p:nvPicPr>
          <p:cNvPr id="34" name="Content Placeholder 33" descr="A left downward side computer code shows the coding for 3 lines. For long description in Notes pane, press F6.">
            <a:extLst>
              <a:ext uri="{FF2B5EF4-FFF2-40B4-BE49-F238E27FC236}">
                <a16:creationId xmlns:a16="http://schemas.microsoft.com/office/drawing/2014/main" id="{E600F672-65FA-4068-BF2F-D06D0558E9B9}"/>
              </a:ext>
            </a:extLst>
          </p:cNvPr>
          <p:cNvPicPr>
            <a:picLocks noGrp="1" noChangeAspect="1"/>
          </p:cNvPicPr>
          <p:nvPr>
            <p:ph sz="quarter" idx="15"/>
          </p:nvPr>
        </p:nvPicPr>
        <p:blipFill>
          <a:blip r:embed="rId4"/>
          <a:stretch>
            <a:fillRect/>
          </a:stretch>
        </p:blipFill>
        <p:spPr>
          <a:xfrm>
            <a:off x="1018334" y="4872805"/>
            <a:ext cx="7107387" cy="1302216"/>
          </a:xfrm>
          <a:prstGeom prst="rect">
            <a:avLst/>
          </a:prstGeom>
        </p:spPr>
      </p:pic>
    </p:spTree>
    <p:extLst>
      <p:ext uri="{BB962C8B-B14F-4D97-AF65-F5344CB8AC3E}">
        <p14:creationId xmlns:p14="http://schemas.microsoft.com/office/powerpoint/2010/main" val="1271285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FE5C6-DD79-4D32-8DB6-BA03E0587B09}"/>
              </a:ext>
            </a:extLst>
          </p:cNvPr>
          <p:cNvSpPr>
            <a:spLocks noGrp="1"/>
          </p:cNvSpPr>
          <p:nvPr>
            <p:ph type="title"/>
          </p:nvPr>
        </p:nvSpPr>
        <p:spPr/>
        <p:txBody>
          <a:bodyPr/>
          <a:lstStyle/>
          <a:p>
            <a:r>
              <a:rPr lang="en-US" altLang="en-US" dirty="0"/>
              <a:t>Using the Keyword </a:t>
            </a:r>
            <a:r>
              <a:rPr lang="en-US" altLang="en-US" dirty="0">
                <a:latin typeface="Courier New" panose="02070309020205020404" pitchFamily="49" charset="0"/>
              </a:rPr>
              <a:t>super</a:t>
            </a:r>
            <a:endParaRPr lang="en-IN" dirty="0"/>
          </a:p>
        </p:txBody>
      </p:sp>
      <p:sp>
        <p:nvSpPr>
          <p:cNvPr id="3" name="Content Placeholder 2">
            <a:extLst>
              <a:ext uri="{FF2B5EF4-FFF2-40B4-BE49-F238E27FC236}">
                <a16:creationId xmlns:a16="http://schemas.microsoft.com/office/drawing/2014/main" id="{92544C03-E6BF-4983-A0E0-20D8171D7864}"/>
              </a:ext>
            </a:extLst>
          </p:cNvPr>
          <p:cNvSpPr>
            <a:spLocks noGrp="1"/>
          </p:cNvSpPr>
          <p:nvPr>
            <p:ph sz="quarter" idx="13"/>
          </p:nvPr>
        </p:nvSpPr>
        <p:spPr/>
        <p:txBody>
          <a:bodyPr/>
          <a:lstStyle/>
          <a:p>
            <a:pPr marL="432" indent="0">
              <a:buNone/>
            </a:pPr>
            <a:r>
              <a:rPr lang="en-US" altLang="en-US" dirty="0"/>
              <a:t>The keyword </a:t>
            </a:r>
            <a:r>
              <a:rPr lang="en-US" altLang="en-US" dirty="0">
                <a:latin typeface="Courier New" panose="02070309020205020404" pitchFamily="49" charset="0"/>
              </a:rPr>
              <a:t>super</a:t>
            </a:r>
            <a:r>
              <a:rPr lang="en-US" altLang="en-US" dirty="0"/>
              <a:t> refers to the superclass of the class in which </a:t>
            </a:r>
            <a:r>
              <a:rPr lang="en-US" altLang="en-US" dirty="0">
                <a:latin typeface="Courier New" panose="02070309020205020404" pitchFamily="49" charset="0"/>
              </a:rPr>
              <a:t>super</a:t>
            </a:r>
            <a:r>
              <a:rPr lang="en-US" altLang="en-US" dirty="0"/>
              <a:t> appears. This keyword can be used in two ways:</a:t>
            </a:r>
          </a:p>
          <a:p>
            <a:r>
              <a:rPr lang="en-IN" dirty="0"/>
              <a:t>To call a superclass constructor</a:t>
            </a:r>
          </a:p>
          <a:p>
            <a:r>
              <a:rPr lang="en-IN" dirty="0"/>
              <a:t>To call a superclass method</a:t>
            </a:r>
          </a:p>
        </p:txBody>
      </p:sp>
    </p:spTree>
    <p:extLst>
      <p:ext uri="{BB962C8B-B14F-4D97-AF65-F5344CB8AC3E}">
        <p14:creationId xmlns:p14="http://schemas.microsoft.com/office/powerpoint/2010/main" val="2832036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AC7C1-EF3F-407B-BFFF-BA3EE0B491B9}"/>
              </a:ext>
            </a:extLst>
          </p:cNvPr>
          <p:cNvSpPr>
            <a:spLocks noGrp="1"/>
          </p:cNvSpPr>
          <p:nvPr>
            <p:ph type="title"/>
          </p:nvPr>
        </p:nvSpPr>
        <p:spPr/>
        <p:txBody>
          <a:bodyPr/>
          <a:lstStyle/>
          <a:p>
            <a:r>
              <a:rPr lang="en-IN" dirty="0"/>
              <a:t>Caution</a:t>
            </a:r>
          </a:p>
        </p:txBody>
      </p:sp>
      <p:sp>
        <p:nvSpPr>
          <p:cNvPr id="3" name="Content Placeholder 2">
            <a:extLst>
              <a:ext uri="{FF2B5EF4-FFF2-40B4-BE49-F238E27FC236}">
                <a16:creationId xmlns:a16="http://schemas.microsoft.com/office/drawing/2014/main" id="{D58BEACC-75B4-4F2F-86BE-DAD73266BD9A}"/>
              </a:ext>
            </a:extLst>
          </p:cNvPr>
          <p:cNvSpPr>
            <a:spLocks noGrp="1"/>
          </p:cNvSpPr>
          <p:nvPr>
            <p:ph sz="quarter" idx="13"/>
          </p:nvPr>
        </p:nvSpPr>
        <p:spPr>
          <a:xfrm>
            <a:off x="457200" y="1554920"/>
            <a:ext cx="8232775" cy="2410905"/>
          </a:xfrm>
        </p:spPr>
        <p:txBody>
          <a:bodyPr/>
          <a:lstStyle/>
          <a:p>
            <a:pPr marL="432" indent="0">
              <a:buNone/>
            </a:pPr>
            <a:r>
              <a:rPr lang="en-US" altLang="en-US" dirty="0">
                <a:cs typeface="Times New Roman" panose="02020603050405020304" pitchFamily="18" charset="0"/>
              </a:rPr>
              <a:t>You must use the keyword </a:t>
            </a:r>
            <a:r>
              <a:rPr lang="en-US" altLang="en-US" u="sng" dirty="0">
                <a:cs typeface="Times New Roman" panose="02020603050405020304" pitchFamily="18" charset="0"/>
              </a:rPr>
              <a:t>super</a:t>
            </a:r>
            <a:r>
              <a:rPr lang="en-US" altLang="en-US" dirty="0">
                <a:cs typeface="Times New Roman" panose="02020603050405020304" pitchFamily="18" charset="0"/>
              </a:rPr>
              <a:t> to call the superclass constructor. Invoking a superclass constructor’s name in a subclass causes a syntax error. Java requires that the statement that uses the keyword </a:t>
            </a:r>
            <a:r>
              <a:rPr lang="en-US" altLang="en-US" u="sng" dirty="0">
                <a:cs typeface="Times New Roman" panose="02020603050405020304" pitchFamily="18" charset="0"/>
              </a:rPr>
              <a:t>super</a:t>
            </a:r>
            <a:r>
              <a:rPr lang="en-US" altLang="en-US" dirty="0">
                <a:cs typeface="Times New Roman" panose="02020603050405020304" pitchFamily="18" charset="0"/>
              </a:rPr>
              <a:t> appear first in the constructor.</a:t>
            </a:r>
          </a:p>
        </p:txBody>
      </p:sp>
    </p:spTree>
    <p:extLst>
      <p:ext uri="{BB962C8B-B14F-4D97-AF65-F5344CB8AC3E}">
        <p14:creationId xmlns:p14="http://schemas.microsoft.com/office/powerpoint/2010/main" val="2409397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EDB106C-9ABA-4759-B92A-49AA4E7F2A9B}"/>
              </a:ext>
            </a:extLst>
          </p:cNvPr>
          <p:cNvSpPr>
            <a:spLocks noGrp="1"/>
          </p:cNvSpPr>
          <p:nvPr>
            <p:ph type="title"/>
          </p:nvPr>
        </p:nvSpPr>
        <p:spPr/>
        <p:txBody>
          <a:bodyPr/>
          <a:lstStyle/>
          <a:p>
            <a:r>
              <a:rPr lang="en-IN" dirty="0"/>
              <a:t>Constructor Chaining </a:t>
            </a:r>
            <a:r>
              <a:rPr lang="en-IN" sz="2000" b="0" dirty="0"/>
              <a:t>(1 of 2)</a:t>
            </a:r>
          </a:p>
        </p:txBody>
      </p:sp>
      <p:sp>
        <p:nvSpPr>
          <p:cNvPr id="9" name="Content Placeholder 8">
            <a:extLst>
              <a:ext uri="{FF2B5EF4-FFF2-40B4-BE49-F238E27FC236}">
                <a16:creationId xmlns:a16="http://schemas.microsoft.com/office/drawing/2014/main" id="{F01F8CF3-CE66-4B71-8696-654A3945731E}"/>
              </a:ext>
            </a:extLst>
          </p:cNvPr>
          <p:cNvSpPr>
            <a:spLocks noGrp="1"/>
          </p:cNvSpPr>
          <p:nvPr>
            <p:ph sz="quarter" idx="13"/>
          </p:nvPr>
        </p:nvSpPr>
        <p:spPr>
          <a:xfrm>
            <a:off x="457200" y="1556327"/>
            <a:ext cx="8070351" cy="1083634"/>
          </a:xfrm>
        </p:spPr>
        <p:txBody>
          <a:bodyPr/>
          <a:lstStyle/>
          <a:p>
            <a:pPr marL="432" indent="0">
              <a:buNone/>
            </a:pPr>
            <a:r>
              <a:rPr lang="en-US" altLang="en-US" sz="2000" dirty="0">
                <a:cs typeface="Times New Roman" panose="02020603050405020304" pitchFamily="18" charset="0"/>
              </a:rPr>
              <a:t>Constructing an instance of a class invokes all the </a:t>
            </a:r>
            <a:r>
              <a:rPr lang="en-US" altLang="en-US" sz="2000" dirty="0" err="1">
                <a:cs typeface="Times New Roman" panose="02020603050405020304" pitchFamily="18" charset="0"/>
              </a:rPr>
              <a:t>superclasses’</a:t>
            </a:r>
            <a:r>
              <a:rPr lang="en-US" altLang="en-US" sz="2000" dirty="0">
                <a:cs typeface="Times New Roman" panose="02020603050405020304" pitchFamily="18" charset="0"/>
              </a:rPr>
              <a:t> constructors along the inheritance chain. This is known as </a:t>
            </a:r>
            <a:r>
              <a:rPr lang="en-US" altLang="en-US" sz="2000" b="1" dirty="0">
                <a:cs typeface="Times New Roman" panose="02020603050405020304" pitchFamily="18" charset="0"/>
              </a:rPr>
              <a:t>constructor chaining</a:t>
            </a:r>
            <a:r>
              <a:rPr lang="en-US" altLang="en-US" sz="2000" dirty="0">
                <a:cs typeface="Times New Roman" panose="02020603050405020304" pitchFamily="18" charset="0"/>
              </a:rPr>
              <a:t>.</a:t>
            </a:r>
            <a:endParaRPr lang="en-US" altLang="en-US" sz="2000" dirty="0"/>
          </a:p>
        </p:txBody>
      </p:sp>
      <p:sp>
        <p:nvSpPr>
          <p:cNvPr id="15" name="Content Placeholder 14">
            <a:extLst>
              <a:ext uri="{FF2B5EF4-FFF2-40B4-BE49-F238E27FC236}">
                <a16:creationId xmlns:a16="http://schemas.microsoft.com/office/drawing/2014/main" id="{EF260AE2-2B9B-4811-9C48-22AE5A69FC50}"/>
              </a:ext>
            </a:extLst>
          </p:cNvPr>
          <p:cNvSpPr>
            <a:spLocks noGrp="1"/>
          </p:cNvSpPr>
          <p:nvPr>
            <p:ph sz="quarter" idx="14"/>
          </p:nvPr>
        </p:nvSpPr>
        <p:spPr>
          <a:xfrm>
            <a:off x="457200" y="2795892"/>
            <a:ext cx="8229600" cy="3471343"/>
          </a:xfrm>
        </p:spPr>
        <p:txBody>
          <a:bodyPr tIns="0"/>
          <a:lstStyle/>
          <a:p>
            <a:pPr marL="432" indent="0">
              <a:spcBef>
                <a:spcPts val="600"/>
              </a:spcBef>
              <a:buNone/>
            </a:pPr>
            <a:r>
              <a:rPr lang="en-IN" sz="1600" b="1" dirty="0">
                <a:latin typeface="Courier New" panose="02070309020205020404" pitchFamily="49" charset="0"/>
                <a:cs typeface="Courier New" panose="02070309020205020404" pitchFamily="49" charset="0"/>
              </a:rPr>
              <a:t>public class Faculty extends Employee {</a:t>
            </a:r>
          </a:p>
          <a:p>
            <a:pPr marL="0" indent="176213">
              <a:spcBef>
                <a:spcPts val="600"/>
              </a:spcBef>
              <a:buNone/>
            </a:pPr>
            <a:r>
              <a:rPr lang="en-IN" sz="1600" b="1" dirty="0">
                <a:latin typeface="Courier New" panose="02070309020205020404" pitchFamily="49" charset="0"/>
                <a:cs typeface="Courier New" panose="02070309020205020404" pitchFamily="49" charset="0"/>
              </a:rPr>
              <a:t>public static void main(String[] </a:t>
            </a:r>
            <a:r>
              <a:rPr lang="en-IN" sz="1600" b="1" dirty="0" err="1">
                <a:latin typeface="Courier New" panose="02070309020205020404" pitchFamily="49" charset="0"/>
                <a:cs typeface="Courier New" panose="02070309020205020404" pitchFamily="49" charset="0"/>
              </a:rPr>
              <a:t>args</a:t>
            </a:r>
            <a:r>
              <a:rPr lang="en-IN" sz="1600" b="1" dirty="0">
                <a:latin typeface="Courier New" panose="02070309020205020404" pitchFamily="49" charset="0"/>
                <a:cs typeface="Courier New" panose="02070309020205020404" pitchFamily="49" charset="0"/>
              </a:rPr>
              <a:t>) {</a:t>
            </a:r>
          </a:p>
          <a:p>
            <a:pPr marL="0" indent="265113">
              <a:spcBef>
                <a:spcPts val="600"/>
              </a:spcBef>
              <a:buNone/>
            </a:pPr>
            <a:r>
              <a:rPr lang="en-IN" sz="1600" b="1" dirty="0">
                <a:latin typeface="Courier New" panose="02070309020205020404" pitchFamily="49" charset="0"/>
                <a:cs typeface="Courier New" panose="02070309020205020404" pitchFamily="49" charset="0"/>
              </a:rPr>
              <a:t>new Faculty();</a:t>
            </a:r>
          </a:p>
          <a:p>
            <a:pPr marL="0" indent="176213">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public Faculty() {</a:t>
            </a:r>
          </a:p>
          <a:p>
            <a:pPr marL="354013" indent="0">
              <a:spcBef>
                <a:spcPts val="600"/>
              </a:spcBef>
              <a:buNone/>
            </a:pPr>
            <a:r>
              <a:rPr lang="en-IN" sz="1600" b="1" dirty="0" err="1">
                <a:latin typeface="Courier New" panose="02070309020205020404" pitchFamily="49" charset="0"/>
                <a:cs typeface="Courier New" panose="02070309020205020404" pitchFamily="49" charset="0"/>
              </a:rPr>
              <a:t>System.out.println</a:t>
            </a:r>
            <a:r>
              <a:rPr lang="en-IN" sz="1600" b="1" dirty="0">
                <a:latin typeface="Courier New" panose="02070309020205020404" pitchFamily="49" charset="0"/>
                <a:cs typeface="Courier New" panose="02070309020205020404" pitchFamily="49" charset="0"/>
              </a:rPr>
              <a:t>("(4) Faculty's no-</a:t>
            </a:r>
            <a:r>
              <a:rPr lang="en-IN" sz="1600" b="1" dirty="0" err="1">
                <a:latin typeface="Courier New" panose="02070309020205020404" pitchFamily="49" charset="0"/>
                <a:cs typeface="Courier New" panose="02070309020205020404" pitchFamily="49" charset="0"/>
              </a:rPr>
              <a:t>arg</a:t>
            </a:r>
            <a:r>
              <a:rPr lang="en-IN" sz="1600" b="1" dirty="0">
                <a:latin typeface="Courier New" panose="02070309020205020404" pitchFamily="49" charset="0"/>
                <a:cs typeface="Courier New" panose="02070309020205020404" pitchFamily="49" charset="0"/>
              </a:rPr>
              <a:t> constructor is invoked");</a:t>
            </a:r>
          </a:p>
          <a:p>
            <a:pPr marL="0" indent="176213">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a:t>
            </a:r>
          </a:p>
          <a:p>
            <a:pPr marL="432" indent="0">
              <a:spcBef>
                <a:spcPts val="600"/>
              </a:spcBef>
              <a:buNone/>
            </a:pPr>
            <a:r>
              <a:rPr lang="en-IN" sz="1600" b="1" dirty="0">
                <a:latin typeface="Courier New" panose="02070309020205020404" pitchFamily="49" charset="0"/>
                <a:cs typeface="Courier New" panose="02070309020205020404" pitchFamily="49" charset="0"/>
              </a:rPr>
              <a:t>class Employee extends Person {</a:t>
            </a:r>
          </a:p>
          <a:p>
            <a:pPr marL="0" indent="176213">
              <a:spcBef>
                <a:spcPts val="600"/>
              </a:spcBef>
              <a:buNone/>
            </a:pPr>
            <a:r>
              <a:rPr lang="en-IN" sz="1600" b="1" dirty="0">
                <a:latin typeface="Courier New" panose="02070309020205020404" pitchFamily="49" charset="0"/>
                <a:cs typeface="Courier New" panose="02070309020205020404" pitchFamily="49" charset="0"/>
              </a:rPr>
              <a:t>public Employee() {</a:t>
            </a:r>
          </a:p>
        </p:txBody>
      </p:sp>
    </p:spTree>
    <p:extLst>
      <p:ext uri="{BB962C8B-B14F-4D97-AF65-F5344CB8AC3E}">
        <p14:creationId xmlns:p14="http://schemas.microsoft.com/office/powerpoint/2010/main" val="4078564981"/>
      </p:ext>
    </p:extLst>
  </p:cSld>
  <p:clrMapOvr>
    <a:masterClrMapping/>
  </p:clrMapOvr>
</p:sld>
</file>

<file path=ppt/theme/theme1.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6D90B95B22DD945BDFF45EB84A5E21C" ma:contentTypeVersion="11" ma:contentTypeDescription="Create a new document." ma:contentTypeScope="" ma:versionID="d64c759ff087fb2f361248d72b503ae0">
  <xsd:schema xmlns:xsd="http://www.w3.org/2001/XMLSchema" xmlns:xs="http://www.w3.org/2001/XMLSchema" xmlns:p="http://schemas.microsoft.com/office/2006/metadata/properties" xmlns:ns2="7c1bd8dc-4e40-424f-a15f-9ffcd522197f" xmlns:ns3="6125ffc9-2c56-435e-8267-1393444907b2" targetNamespace="http://schemas.microsoft.com/office/2006/metadata/properties" ma:root="true" ma:fieldsID="7322cfddf5e3a731f65b591fdc9947f5" ns2:_="" ns3:_="">
    <xsd:import namespace="7c1bd8dc-4e40-424f-a15f-9ffcd522197f"/>
    <xsd:import namespace="6125ffc9-2c56-435e-8267-1393444907b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1bd8dc-4e40-424f-a15f-9ffcd522197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125ffc9-2c56-435e-8267-1393444907b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A9187A2-3A82-4F33-845A-75A319C1D8C6}"/>
</file>

<file path=customXml/itemProps2.xml><?xml version="1.0" encoding="utf-8"?>
<ds:datastoreItem xmlns:ds="http://schemas.openxmlformats.org/officeDocument/2006/customXml" ds:itemID="{69D5F692-781C-4979-9678-32E8BCBB2BD7}"/>
</file>

<file path=customXml/itemProps3.xml><?xml version="1.0" encoding="utf-8"?>
<ds:datastoreItem xmlns:ds="http://schemas.openxmlformats.org/officeDocument/2006/customXml" ds:itemID="{F1B24D8D-2477-42CF-BDFE-B533F394400E}"/>
</file>

<file path=docProps/app.xml><?xml version="1.0" encoding="utf-8"?>
<Properties xmlns="http://schemas.openxmlformats.org/officeDocument/2006/extended-properties" xmlns:vt="http://schemas.openxmlformats.org/officeDocument/2006/docPropsVTypes">
  <TotalTime>147224</TotalTime>
  <Words>8788</Words>
  <Application>Microsoft Office PowerPoint</Application>
  <PresentationFormat>On-screen Show (4:3)</PresentationFormat>
  <Paragraphs>382</Paragraphs>
  <Slides>58</Slides>
  <Notes>26</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58</vt:i4>
      </vt:variant>
    </vt:vector>
  </HeadingPairs>
  <TitlesOfParts>
    <vt:vector size="67" baseType="lpstr">
      <vt:lpstr>Arial</vt:lpstr>
      <vt:lpstr>Noto Sans Symbols</vt:lpstr>
      <vt:lpstr>Verdana</vt:lpstr>
      <vt:lpstr>Times New Roman</vt:lpstr>
      <vt:lpstr>Monotype Sorts</vt:lpstr>
      <vt:lpstr>Courier New</vt:lpstr>
      <vt:lpstr>USHE</vt:lpstr>
      <vt:lpstr>USHE_slide options</vt:lpstr>
      <vt:lpstr>Equation</vt:lpstr>
      <vt:lpstr>Introduction to Java Programming and Data Structures</vt:lpstr>
      <vt:lpstr>Motivations</vt:lpstr>
      <vt:lpstr>Objectives</vt:lpstr>
      <vt:lpstr>Superclasses and Subclasses</vt:lpstr>
      <vt:lpstr>Are Superclass’s Constructor Inherited?</vt:lpstr>
      <vt:lpstr>Superclass’s Constructor Is Always Invoked</vt:lpstr>
      <vt:lpstr>Using the Keyword super</vt:lpstr>
      <vt:lpstr>Caution</vt:lpstr>
      <vt:lpstr>Constructor Chaining (1 of 2)</vt:lpstr>
      <vt:lpstr>Constructor Chaining (2 of 2)</vt:lpstr>
      <vt:lpstr>Trace Execution (1 of 9)</vt:lpstr>
      <vt:lpstr>Trace Execution (2 of 9)</vt:lpstr>
      <vt:lpstr>Trace Execution (3 of 9)</vt:lpstr>
      <vt:lpstr>Trace Execution (4 of 9)</vt:lpstr>
      <vt:lpstr>Trace Execution (5 of 9)</vt:lpstr>
      <vt:lpstr>Trace Execution (6 of 9)</vt:lpstr>
      <vt:lpstr>Trace Execution (7 of 9)</vt:lpstr>
      <vt:lpstr>Trace Execution (8 of 9)</vt:lpstr>
      <vt:lpstr>Trace Execution (9 of 9)</vt:lpstr>
      <vt:lpstr>Example on the Impact of a Superclass Without no-arg Constructor</vt:lpstr>
      <vt:lpstr>Defining a Subclass</vt:lpstr>
      <vt:lpstr>Calling Superclass Methods</vt:lpstr>
      <vt:lpstr>Overriding Methods in the Superclass</vt:lpstr>
      <vt:lpstr>Note (1 of 4)</vt:lpstr>
      <vt:lpstr>Note (2 of 4)</vt:lpstr>
      <vt:lpstr>Overriding versus Overloading</vt:lpstr>
      <vt:lpstr>The Object Class and Its Methods</vt:lpstr>
      <vt:lpstr>The toString() Method in Object</vt:lpstr>
      <vt:lpstr>Polymorphism</vt:lpstr>
      <vt:lpstr>Polymorphism, Dynamic Binding and Generic Programming (1 of 2)</vt:lpstr>
      <vt:lpstr>Polymorphism, Dynamic Binding and Generic Programming (2 of 2)</vt:lpstr>
      <vt:lpstr>Dynamic Binding</vt:lpstr>
      <vt:lpstr>Method Matching versus Binding</vt:lpstr>
      <vt:lpstr>Generic Programming (1 of 2)</vt:lpstr>
      <vt:lpstr>Generic Programming (2 of 2)</vt:lpstr>
      <vt:lpstr>Casting Objects</vt:lpstr>
      <vt:lpstr>Why Casting Is Necessary?</vt:lpstr>
      <vt:lpstr>Casting From Superclass to Subclass</vt:lpstr>
      <vt:lpstr>The instanceof Operator</vt:lpstr>
      <vt:lpstr>TIP</vt:lpstr>
      <vt:lpstr>Example: Demonstrating Polymorphism and Casting</vt:lpstr>
      <vt:lpstr>The equals Method</vt:lpstr>
      <vt:lpstr>Note (3 of 4)</vt:lpstr>
      <vt:lpstr>The ArrayList Class</vt:lpstr>
      <vt:lpstr>Generic Type</vt:lpstr>
      <vt:lpstr>Differences and Similarities Between Arrays and ArrayList</vt:lpstr>
      <vt:lpstr>Array Lists from/to Arrays</vt:lpstr>
      <vt:lpstr>max and min in an Array List</vt:lpstr>
      <vt:lpstr>Shuffling an Array List</vt:lpstr>
      <vt:lpstr>Stack Animation</vt:lpstr>
      <vt:lpstr>The MyStack Classes</vt:lpstr>
      <vt:lpstr>The protected Modifier</vt:lpstr>
      <vt:lpstr>Accessibility Summary</vt:lpstr>
      <vt:lpstr>Visibility Modifiers</vt:lpstr>
      <vt:lpstr>A Subclass Cannot Weaken the Accessibility</vt:lpstr>
      <vt:lpstr>Note (4 of 4)</vt:lpstr>
      <vt:lpstr>The final Modifier</vt:lpstr>
      <vt:lpstr>Copyright</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Programming and Data Structures, Twelfth Edition, Chapter 11, Inheritance and Polymorphism</dc:title>
  <dc:subject>IT</dc:subject>
  <dc:creator>Liang</dc:creator>
  <cp:keywords>Introduction to Java Programming and Data Structures</cp:keywords>
  <dc:description>This deck contains code snippets and symbols, screen reader users may need to increase verbosity levels; Long description alt-text is inserted in the notes pane; This presentation contains the hyperlinks located in Notes Pane.</dc:description>
  <cp:lastModifiedBy>AnnMarie Short</cp:lastModifiedBy>
  <cp:revision>859</cp:revision>
  <dcterms:modified xsi:type="dcterms:W3CDTF">2021-03-23T16:09:13Z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0x01010086D90B95B22DD945BDFF45EB84A5E21C</vt:lpwstr>
  </property>
</Properties>
</file>