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26.xml" ContentType="application/vnd.openxmlformats-officedocument.presentationml.notesSlide+xml"/>
  <Override PartName="/ppt/notesSlides/notesSlide33.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69"/>
  </p:notesMasterIdLst>
  <p:handoutMasterIdLst>
    <p:handoutMasterId r:id="rId70"/>
  </p:handoutMasterIdLst>
  <p:sldIdLst>
    <p:sldId id="330" r:id="rId3"/>
    <p:sldId id="408" r:id="rId4"/>
    <p:sldId id="511" r:id="rId5"/>
    <p:sldId id="542" r:id="rId6"/>
    <p:sldId id="604" r:id="rId7"/>
    <p:sldId id="605" r:id="rId8"/>
    <p:sldId id="606" r:id="rId9"/>
    <p:sldId id="546" r:id="rId10"/>
    <p:sldId id="547" r:id="rId11"/>
    <p:sldId id="548" r:id="rId12"/>
    <p:sldId id="549" r:id="rId13"/>
    <p:sldId id="550" r:id="rId14"/>
    <p:sldId id="551" r:id="rId15"/>
    <p:sldId id="552" r:id="rId16"/>
    <p:sldId id="553" r:id="rId17"/>
    <p:sldId id="554" r:id="rId18"/>
    <p:sldId id="555" r:id="rId19"/>
    <p:sldId id="556" r:id="rId20"/>
    <p:sldId id="557" r:id="rId21"/>
    <p:sldId id="558" r:id="rId22"/>
    <p:sldId id="559" r:id="rId23"/>
    <p:sldId id="560" r:id="rId24"/>
    <p:sldId id="561" r:id="rId25"/>
    <p:sldId id="562" r:id="rId26"/>
    <p:sldId id="563" r:id="rId27"/>
    <p:sldId id="564" r:id="rId28"/>
    <p:sldId id="565" r:id="rId29"/>
    <p:sldId id="566" r:id="rId30"/>
    <p:sldId id="567" r:id="rId31"/>
    <p:sldId id="568" r:id="rId32"/>
    <p:sldId id="569" r:id="rId33"/>
    <p:sldId id="570" r:id="rId34"/>
    <p:sldId id="571" r:id="rId35"/>
    <p:sldId id="603" r:id="rId36"/>
    <p:sldId id="572" r:id="rId37"/>
    <p:sldId id="573" r:id="rId38"/>
    <p:sldId id="574" r:id="rId39"/>
    <p:sldId id="575" r:id="rId40"/>
    <p:sldId id="576" r:id="rId41"/>
    <p:sldId id="577" r:id="rId42"/>
    <p:sldId id="578" r:id="rId43"/>
    <p:sldId id="579" r:id="rId44"/>
    <p:sldId id="580" r:id="rId45"/>
    <p:sldId id="581" r:id="rId46"/>
    <p:sldId id="582" r:id="rId47"/>
    <p:sldId id="583" r:id="rId48"/>
    <p:sldId id="584" r:id="rId49"/>
    <p:sldId id="585" r:id="rId50"/>
    <p:sldId id="586" r:id="rId51"/>
    <p:sldId id="587" r:id="rId52"/>
    <p:sldId id="588" r:id="rId53"/>
    <p:sldId id="589" r:id="rId54"/>
    <p:sldId id="590" r:id="rId55"/>
    <p:sldId id="591" r:id="rId56"/>
    <p:sldId id="592" r:id="rId57"/>
    <p:sldId id="593" r:id="rId58"/>
    <p:sldId id="594" r:id="rId59"/>
    <p:sldId id="595" r:id="rId60"/>
    <p:sldId id="596" r:id="rId61"/>
    <p:sldId id="597" r:id="rId62"/>
    <p:sldId id="598" r:id="rId63"/>
    <p:sldId id="599" r:id="rId64"/>
    <p:sldId id="600" r:id="rId65"/>
    <p:sldId id="601" r:id="rId66"/>
    <p:sldId id="602" r:id="rId67"/>
    <p:sldId id="298" r:id="rId68"/>
  </p:sldIdLst>
  <p:sldSz cx="9144000" cy="6858000" type="screen4x3"/>
  <p:notesSz cx="6858000" cy="9144000"/>
  <p:embeddedFontLst>
    <p:embeddedFont>
      <p:font typeface="Noto Sans Symbols" panose="020B0604020202020204" charset="0"/>
      <p:regular r:id="rId71"/>
    </p:embeddedFont>
    <p:embeddedFont>
      <p:font typeface="Verdana" panose="020B0604030504040204" pitchFamily="34"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272" userDrawn="1">
          <p15:clr>
            <a:srgbClr val="A4A3A4"/>
          </p15:clr>
        </p15:guide>
        <p15:guide id="3" orient="horz" pos="4178" userDrawn="1">
          <p15:clr>
            <a:srgbClr val="A4A3A4"/>
          </p15:clr>
        </p15:guide>
        <p15:guide id="4" orient="horz" pos="119" userDrawn="1">
          <p15:clr>
            <a:srgbClr val="A4A3A4"/>
          </p15:clr>
        </p15:guide>
        <p15:guide id="5" orient="horz" pos="709" userDrawn="1">
          <p15:clr>
            <a:srgbClr val="A4A3A4"/>
          </p15:clr>
        </p15:guide>
        <p15:guide id="6" orient="horz" pos="981" userDrawn="1">
          <p15:clr>
            <a:srgbClr val="A4A3A4"/>
          </p15:clr>
        </p15:guide>
        <p15:guide id="7" pos="635" userDrawn="1">
          <p15:clr>
            <a:srgbClr val="A4A3A4"/>
          </p15:clr>
        </p15:guide>
        <p15:guide id="8" pos="511" userDrawn="1">
          <p15:clr>
            <a:srgbClr val="A4A3A4"/>
          </p15:clr>
        </p15:guide>
        <p15:guide id="9" pos="725" userDrawn="1">
          <p15:clr>
            <a:srgbClr val="A4A3A4"/>
          </p15:clr>
        </p15:guide>
        <p15:guide id="10" orient="horz" pos="1094" userDrawn="1">
          <p15:clr>
            <a:srgbClr val="A4A3A4"/>
          </p15:clr>
        </p15:guide>
        <p15:guide id="11" pos="544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KR Anandda Kumarr" initials="KAK" lastIdx="1" clrIdx="7">
    <p:extLst>
      <p:ext uri="{19B8F6BF-5375-455C-9EA6-DF929625EA0E}">
        <p15:presenceInfo xmlns:p15="http://schemas.microsoft.com/office/powerpoint/2012/main" userId="874ae4b53f93d15d"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3" autoAdjust="0"/>
    <p:restoredTop sz="92704" autoAdjust="0"/>
  </p:normalViewPr>
  <p:slideViewPr>
    <p:cSldViewPr snapToGrid="0" snapToObjects="1">
      <p:cViewPr varScale="1">
        <p:scale>
          <a:sx n="76" d="100"/>
          <a:sy n="76" d="100"/>
        </p:scale>
        <p:origin x="230" y="58"/>
      </p:cViewPr>
      <p:guideLst>
        <p:guide orient="horz" pos="3997"/>
        <p:guide pos="272"/>
        <p:guide orient="horz" pos="4178"/>
        <p:guide orient="horz" pos="119"/>
        <p:guide orient="horz" pos="709"/>
        <p:guide orient="horz" pos="981"/>
        <p:guide pos="635"/>
        <p:guide pos="511"/>
        <p:guide pos="725"/>
        <p:guide orient="horz" pos="1094"/>
        <p:guide pos="5443"/>
      </p:guideLst>
    </p:cSldViewPr>
  </p:slideViewPr>
  <p:outlineViewPr>
    <p:cViewPr>
      <p:scale>
        <a:sx n="33" d="100"/>
        <a:sy n="33" d="100"/>
      </p:scale>
      <p:origin x="0" y="-40061"/>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4.fntdata"/><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customXml" Target="../customXml/item2.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2.fntdata"/><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75" Type="http://schemas.openxmlformats.org/officeDocument/2006/relationships/font" Target="fonts/font5.fntdata"/><Relationship Id="rId83"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3.fntdata"/><Relationship Id="rId78" Type="http://schemas.openxmlformats.org/officeDocument/2006/relationships/viewProps" Target="viewProps.xml"/><Relationship Id="rId81"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font" Target="fonts/font1.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3/23/2021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iveexample.pearsoncmg.com/html/CircleWithException.html"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liveexample.pearsoncmg.com/html/TestCircleWithException.html"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iveexample.pearsoncmg.com/html/Quotient.html"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liveexample.pearsoncmg.com/html/QuotientWithMethod.html" TargetMode="External"/><Relationship Id="rId4" Type="http://schemas.openxmlformats.org/officeDocument/2006/relationships/hyperlink" Target="https://liveexample.pearsoncmg.com/html/QuotientWithIf.html"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liveexample.pearsoncmg.com/html/InvalidRadiusException.html" TargetMode="External"/><Relationship Id="rId2" Type="http://schemas.openxmlformats.org/officeDocument/2006/relationships/slide" Target="../slides/slide42.xml"/><Relationship Id="rId1" Type="http://schemas.openxmlformats.org/officeDocument/2006/relationships/notesMaster" Target="../notesMasters/notesMaster1.xml"/><Relationship Id="rId5" Type="http://schemas.openxmlformats.org/officeDocument/2006/relationships/hyperlink" Target="https://liveexample.pearsoncmg.com/html/TestCircleWithRadiusException.html" TargetMode="External"/><Relationship Id="rId4" Type="http://schemas.openxmlformats.org/officeDocument/2006/relationships/hyperlink" Target="https://liveexample.pearsoncmg.com/html/InvalidRadiusException.htmlhttps:/liveexample.pearsoncmg.com/html/InvalidRadiusException.html"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liveexample.pearsoncmg.com/html/TestFileClass.html"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liveexample.pearsoncmg.com/html/WriteData.html"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iveexample.pearsoncmg.com/html/QuotientWithException.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liveexample.pearsoncmg.com/html/WriteDataWithAutoClose.html"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liveexample.pearsoncmg.com/html/ReadData.html"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liveexample.pearsoncmg.com/html/ReplaceText.html"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liveexample.pearsoncmg.com/html/ReadFileFromURL.html"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liveexample.pearsoncmg.com/html/WebCrawler.html"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iveexample.pearsoncmg.com/html/InputMismatchExceptionDemo.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r>
              <a:rPr lang="en-US" dirty="0"/>
              <a:t>Slides in this presentation contain hyperlinks. JAWS users should be able to get a list of links by using INSERT+F7</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divided into two boxes that is Method 1 and Method 2. Box 1 shows the method one open parenthesis close parenthesis open braces, but the Method 1 box has its own box and has 6 lines. Line 1, try open braces. Line 2 invokes method two semicolons and makes an arrow representing Box 2 for method 2. Line 3, close braces. Line 4, catch open parenthesis Exception ex close parenthesis open braces, and it indicates it catch Exception. Line 5, Process Exception semicolon. Line 6, close braces. Line 7, close braces. Box 2 shows method two, and it has 5 lines. Line 1, method 1 open parenthesis close parenthesis throws Exception open braces, and it indicates, declare Exception. Line 2, if open parenthesis an error occurs close parenthesis open braces. Line 3, throw new Exception open parenthesis close parenthesis semicolon, and it indicates throw Exception. Line 4, close braces. Line 5,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79758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method left brace</a:t>
            </a:r>
          </a:p>
          <a:p>
            <a:r>
              <a:rPr lang="en-US" dirty="0"/>
              <a:t>ellipsis</a:t>
            </a:r>
          </a:p>
          <a:p>
            <a:r>
              <a:rPr lang="en-US" dirty="0"/>
              <a:t>try left brace</a:t>
            </a:r>
          </a:p>
          <a:p>
            <a:r>
              <a:rPr lang="en-US" dirty="0"/>
              <a:t>ellipsis</a:t>
            </a:r>
          </a:p>
          <a:p>
            <a:r>
              <a:rPr lang="en-US" dirty="0"/>
              <a:t>invoke method1 semi colon</a:t>
            </a:r>
          </a:p>
          <a:p>
            <a:r>
              <a:rPr lang="en-US" dirty="0"/>
              <a:t>statement1 semi colon</a:t>
            </a:r>
          </a:p>
          <a:p>
            <a:r>
              <a:rPr lang="en-US" dirty="0"/>
              <a:t>right brace</a:t>
            </a:r>
          </a:p>
          <a:p>
            <a:r>
              <a:rPr lang="en-US" dirty="0"/>
              <a:t>catch (Exception1 ex1) left brace</a:t>
            </a:r>
          </a:p>
          <a:p>
            <a:r>
              <a:rPr lang="en-US" dirty="0"/>
              <a:t>Process ex1 semi colon</a:t>
            </a:r>
          </a:p>
          <a:p>
            <a:r>
              <a:rPr lang="en-US" dirty="0"/>
              <a:t>right brace</a:t>
            </a:r>
          </a:p>
          <a:p>
            <a:r>
              <a:rPr lang="en-US" dirty="0"/>
              <a:t>statement2 semi colon</a:t>
            </a:r>
          </a:p>
          <a:p>
            <a:r>
              <a:rPr lang="en-US" dirty="0"/>
              <a:t>right brace</a:t>
            </a:r>
          </a:p>
          <a:p>
            <a:r>
              <a:rPr lang="en-US" dirty="0"/>
              <a:t>An arrow from the invoke method1 points to method1 below.</a:t>
            </a:r>
          </a:p>
          <a:p>
            <a:r>
              <a:rPr lang="en-US" dirty="0"/>
              <a:t>method1 left brace</a:t>
            </a:r>
          </a:p>
          <a:p>
            <a:r>
              <a:rPr lang="en-US" dirty="0"/>
              <a:t>ellipsis</a:t>
            </a:r>
          </a:p>
          <a:p>
            <a:r>
              <a:rPr lang="en-US" dirty="0"/>
              <a:t>try left brace</a:t>
            </a:r>
          </a:p>
          <a:p>
            <a:r>
              <a:rPr lang="en-US" dirty="0"/>
              <a:t>ellipsis</a:t>
            </a:r>
          </a:p>
          <a:p>
            <a:r>
              <a:rPr lang="en-US" dirty="0"/>
              <a:t>invoke method2 semi colon</a:t>
            </a:r>
          </a:p>
          <a:p>
            <a:r>
              <a:rPr lang="en-US" dirty="0"/>
              <a:t>statement3 semi colon</a:t>
            </a:r>
          </a:p>
          <a:p>
            <a:r>
              <a:rPr lang="en-US" dirty="0"/>
              <a:t>right brace</a:t>
            </a:r>
          </a:p>
          <a:p>
            <a:r>
              <a:rPr lang="en-US" dirty="0"/>
              <a:t>catch (Exception2 ex2) left brace</a:t>
            </a:r>
          </a:p>
          <a:p>
            <a:r>
              <a:rPr lang="en-US" dirty="0"/>
              <a:t>Process ex2 semi colon</a:t>
            </a:r>
          </a:p>
          <a:p>
            <a:r>
              <a:rPr lang="en-US" dirty="0"/>
              <a:t>right brace</a:t>
            </a:r>
          </a:p>
          <a:p>
            <a:r>
              <a:rPr lang="en-US" dirty="0"/>
              <a:t>statement4 semi colon</a:t>
            </a:r>
          </a:p>
          <a:p>
            <a:r>
              <a:rPr lang="en-US" dirty="0"/>
              <a:t>right brace</a:t>
            </a:r>
          </a:p>
          <a:p>
            <a:r>
              <a:rPr lang="en-US" dirty="0"/>
              <a:t>An arrow from the invoke method2 points to method2 below.</a:t>
            </a:r>
          </a:p>
          <a:p>
            <a:r>
              <a:rPr lang="en-US" dirty="0"/>
              <a:t>method2 left brace</a:t>
            </a:r>
          </a:p>
          <a:p>
            <a:r>
              <a:rPr lang="en-US" dirty="0"/>
              <a:t>ellipsis</a:t>
            </a:r>
          </a:p>
          <a:p>
            <a:r>
              <a:rPr lang="en-US" dirty="0"/>
              <a:t>try left brace</a:t>
            </a:r>
          </a:p>
          <a:p>
            <a:r>
              <a:rPr lang="en-US" dirty="0"/>
              <a:t>ellipsis</a:t>
            </a:r>
          </a:p>
          <a:p>
            <a:r>
              <a:rPr lang="en-US" dirty="0"/>
              <a:t>invoke method3 semi colon</a:t>
            </a:r>
          </a:p>
          <a:p>
            <a:r>
              <a:rPr lang="en-US" dirty="0"/>
              <a:t>statement5 semi colon</a:t>
            </a:r>
          </a:p>
          <a:p>
            <a:r>
              <a:rPr lang="en-US" dirty="0"/>
              <a:t>right brace</a:t>
            </a:r>
          </a:p>
          <a:p>
            <a:r>
              <a:rPr lang="en-US" dirty="0"/>
              <a:t>catch (Exception3 ex3) left brace</a:t>
            </a:r>
          </a:p>
          <a:p>
            <a:r>
              <a:rPr lang="en-US" dirty="0"/>
              <a:t>Process ex3 semi colon</a:t>
            </a:r>
          </a:p>
          <a:p>
            <a:r>
              <a:rPr lang="en-US" dirty="0"/>
              <a:t>right brace</a:t>
            </a:r>
          </a:p>
          <a:p>
            <a:r>
              <a:rPr lang="en-US" dirty="0"/>
              <a:t>statement6 semi colon</a:t>
            </a:r>
          </a:p>
          <a:p>
            <a:r>
              <a:rPr lang="en-US" dirty="0"/>
              <a:t>right brace</a:t>
            </a:r>
          </a:p>
          <a:p>
            <a:r>
              <a:rPr lang="en-US" dirty="0"/>
              <a:t>An arrow from the invoke method3 points to method3 below.</a:t>
            </a:r>
          </a:p>
          <a:p>
            <a:r>
              <a:rPr lang="en-US" dirty="0"/>
              <a:t>An exception is thrown in method3.</a:t>
            </a:r>
          </a:p>
          <a:p>
            <a:r>
              <a:rPr lang="en-US" dirty="0"/>
              <a:t>Call Stack</a:t>
            </a:r>
          </a:p>
          <a:p>
            <a:r>
              <a:rPr lang="en-US" dirty="0"/>
              <a:t>main method</a:t>
            </a:r>
          </a:p>
          <a:p>
            <a:r>
              <a:rPr lang="en-US" dirty="0"/>
              <a:t>method1 stacked above main method</a:t>
            </a:r>
          </a:p>
          <a:p>
            <a:r>
              <a:rPr lang="en-US" dirty="0"/>
              <a:t>method2 stacked above stack of method1 and main method.</a:t>
            </a:r>
          </a:p>
          <a:p>
            <a:r>
              <a:rPr lang="en-US" dirty="0"/>
              <a:t>method3 stacked above stack of method2, method1, and main method.</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20471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is divided into two parts. Part A contains 8 lines. Line 1, void p1 open parenthesis close parenthesis open braces Line 2, try open braces Line 3, p 2 open parenthesis close parenthesis semicolon Line 4, close braces Line 5, catch open parenthesis </a:t>
            </a:r>
            <a:r>
              <a:rPr lang="en-US" dirty="0" err="1"/>
              <a:t>IOException</a:t>
            </a:r>
            <a:r>
              <a:rPr lang="en-US" dirty="0"/>
              <a:t> ex close parenthesis open braces Line 6, period </a:t>
            </a:r>
            <a:r>
              <a:rPr lang="en-US" dirty="0" err="1"/>
              <a:t>period</a:t>
            </a:r>
            <a:r>
              <a:rPr lang="en-US" dirty="0"/>
              <a:t> </a:t>
            </a:r>
            <a:r>
              <a:rPr lang="en-US" dirty="0" err="1"/>
              <a:t>period</a:t>
            </a:r>
            <a:r>
              <a:rPr lang="en-US" dirty="0"/>
              <a:t> Line 7, close braces Line 8, close braces Part B contains 3 lines. Line 1, void p1 open parenthesis close parenthesis throws </a:t>
            </a:r>
            <a:r>
              <a:rPr lang="en-US" dirty="0" err="1"/>
              <a:t>IOException</a:t>
            </a:r>
            <a:r>
              <a:rPr lang="en-US" dirty="0"/>
              <a:t> open braces Line 2, p2 open parenthesis close parenthesis semicolon Line 3,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33937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method declares a checked exception (i.e., an exception other than Error or </a:t>
            </a:r>
            <a:r>
              <a:rPr lang="en-US" dirty="0" err="1"/>
              <a:t>RuntimeException</a:t>
            </a:r>
            <a:r>
              <a:rPr lang="en-US" dirty="0"/>
              <a:t>), you must invoke it in a try catch block or declare to throw the exception in the calling method. For example, suppose that method p1 invokes method p2 and p2 may throw a checked exception (e.g., </a:t>
            </a:r>
            <a:r>
              <a:rPr lang="en-US" dirty="0" err="1"/>
              <a:t>IOException</a:t>
            </a:r>
            <a:r>
              <a:rPr lang="en-US" dirty="0"/>
              <a:t>), you have to write the code as shown in (a) or (b).</a:t>
            </a:r>
          </a:p>
          <a:p>
            <a:r>
              <a:rPr lang="en-US" dirty="0"/>
              <a:t>The computer code shows the Catch or Declare Checked Exceptions. The computer code is divided into two parts. Part A contains 8 lines. Line 1, void p1 open parenthesis close parenthesis open braces Line 2, try open braces Line 3, p 2 open parenthesis close parenthesis semicolon Line 4, close braces Line 5, catch open parenthesis </a:t>
            </a:r>
            <a:r>
              <a:rPr lang="en-US" dirty="0" err="1"/>
              <a:t>IOException</a:t>
            </a:r>
            <a:r>
              <a:rPr lang="en-US" dirty="0"/>
              <a:t> ex close parenthesis open braces Line 6, ellipsis Line 7, close braces Line 8, close braces Part B contains 3 lines. Line 1, void p1 open parenthesis close parenthesis throws </a:t>
            </a:r>
            <a:r>
              <a:rPr lang="en-US" dirty="0" err="1"/>
              <a:t>IOException</a:t>
            </a:r>
            <a:r>
              <a:rPr lang="en-US" dirty="0"/>
              <a:t> open braces Line 2, p2 open parenthesis close parenthesis semicolon Line 3, close braces.</a:t>
            </a:r>
          </a:p>
          <a:p>
            <a:r>
              <a:rPr lang="en-US" dirty="0"/>
              <a:t>An arrow from the try catch block in the paragraph above points to first code block. An arrow from declare in the paragraph above points to the second code block.</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18130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CircleWithException</a:t>
            </a:r>
            <a:r>
              <a:rPr lang="en-IN" altLang="en-US" dirty="0"/>
              <a:t>: </a:t>
            </a:r>
            <a:r>
              <a:rPr lang="en-IN" dirty="0">
                <a:hlinkClick r:id="rId3"/>
              </a:rPr>
              <a:t>https://liveexample.pearsoncmg.com/html/CircleWithException.html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TestCircleWithException</a:t>
            </a:r>
            <a:r>
              <a:rPr lang="en-US" altLang="en-US" dirty="0"/>
              <a:t>: </a:t>
            </a:r>
            <a:r>
              <a:rPr lang="en-IN" dirty="0">
                <a:hlinkClick r:id="rId4"/>
              </a:rPr>
              <a:t>https://liveexample.pearsoncmg.com/html/TestCircleWithException.html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6398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contains 10 lines. Line 1, try open braces Line 2, statements semicolon It is Suppose no exceptions in the statements Line 3, close braces Line 4, catch open parenthesis </a:t>
            </a:r>
            <a:r>
              <a:rPr lang="en-US" dirty="0" err="1"/>
              <a:t>TheException</a:t>
            </a:r>
            <a:r>
              <a:rPr lang="en-US" dirty="0"/>
              <a:t> ex close parenthesis open braces Line 5, handling ex semicolon Line 6, close braces Line 7, finally open braces Line 8, final statements semicolon Line 9, close braces Line 10, Next statement semicolon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69141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contains 10 lines. Line 1, try open braces Line 2, statements semicolon Line 3, close braces Line 4, catch open parenthesis </a:t>
            </a:r>
            <a:r>
              <a:rPr lang="en-US" dirty="0" err="1"/>
              <a:t>TheException</a:t>
            </a:r>
            <a:r>
              <a:rPr lang="en-US" dirty="0"/>
              <a:t> ex close parenthesis open braces Line 5, handling ex semicolon Line 6, close braces Line 7, finally open braces Line 8, </a:t>
            </a:r>
            <a:r>
              <a:rPr lang="en-US" dirty="0" err="1"/>
              <a:t>finalStatements</a:t>
            </a:r>
            <a:r>
              <a:rPr lang="en-US" dirty="0"/>
              <a:t> semicolon This line shows The final block is always executed Line 9, close braces Line 10, Next statement semicolon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83555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contains 10 lines. Line 1, try open braces Line 2, statements semicolon Line 3, close braces Line 4, catch open parenthesis </a:t>
            </a:r>
            <a:r>
              <a:rPr lang="en-US" dirty="0" err="1"/>
              <a:t>TheException</a:t>
            </a:r>
            <a:r>
              <a:rPr lang="en-US" dirty="0"/>
              <a:t> ex close parenthesis open braces Line 5, handling ex semicolon Line 6, close braces Line 7, finally, open braces Line 8, final statements semicolon Line 9, close braces Line 10, Next statement semicolon This line shows the Next statement in the method is executed</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81644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contains 12 lines. Line 1, try open brace Line 2, statement1 semicolon Line 3, statement2 semicolon This line shows that Suppose an exception of type Exception1 is thrown in statement2 Line 4, statement3 semicolon Line 5, close braces Line 6, catch open parenthesis Exception1 ex close parenthesis open braces Line 7, handling ex semicolon Line 8, close braces Line 9, finally open braces Line 10, final statements semicolon Line 11, close braces line 12, Next statement semicolon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24124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contains 12 lines. Line 1, try open braces Line 2, statement1 semicolon Line 3, statement2 semicolon Line 4, statement3 semicolon Line 5, close braces Line 6, catch open parenthesis Exception1 ex close parenthesis open braces Line 7, handling ex semicolon This line shows that the Exception is handled period Line 8, close braces Line 9, finally open braces Line 10, final statements semicolon Line 11, close braces Line 12, Next statement semicolon</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5553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Quotient</a:t>
            </a:r>
            <a:r>
              <a:rPr lang="en-IN" altLang="en-US" dirty="0"/>
              <a:t>: </a:t>
            </a:r>
            <a:r>
              <a:rPr lang="en-IN" dirty="0">
                <a:hlinkClick r:id="rId3"/>
              </a:rPr>
              <a:t>https://liveexample.pearsoncmg.com/html/Quotient.html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QuotientWithIf</a:t>
            </a:r>
            <a:r>
              <a:rPr lang="en-US" altLang="en-US" dirty="0"/>
              <a:t>: </a:t>
            </a:r>
            <a:r>
              <a:rPr lang="en-IN" dirty="0">
                <a:hlinkClick r:id="rId4"/>
              </a:rPr>
              <a:t>https://liveexample.pearsoncmg.com/html/QuotientWithIf.html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QuotientWithMethod</a:t>
            </a:r>
            <a:r>
              <a:rPr lang="en-US" altLang="en-US" dirty="0"/>
              <a:t>: </a:t>
            </a:r>
            <a:r>
              <a:rPr lang="en-IN" dirty="0">
                <a:hlinkClick r:id="rId5"/>
              </a:rPr>
              <a:t>https://liveexample.pearsoncmg.com/html/QuotientWithMethod.html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830816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contains 13 lines. Line 1, try open braces Line 2, statement1 semicolon Line 3, statement 2 semicolon Line 5, statement3 semicolon Line 6, close braces Line 7, catch open parenthesis Exception1 ex close parenthesis open braces Line 8, handling ex semicolon Line 9, close braces Line 10, finally open braces Line 11, final statements semicolon This line shows that The final block is always executed period Line 12, close braces Line 13, Next statement semicolon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60875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contains 11 lines. Line 1, try open braces Line 2, statement1 semicolon Line 3, statement2 semicolon Line 3, statement3 semicolon Line 4, close braces Line 5, catch open parenthesis Exception1 ex close parenthesis open braces Line 6, handling ex semicolon Line 7, close braces Line 8, finally, open braces Line 9, final statements semicolon Line 10, close braces Line 11, Next statement semicolon This line shows that The next statement in the method is now executed period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75739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contains 16 lines. Line 1, try open braces Line 2, statement1 semicolon Line 3, statement2 semicolon This line shows that statement2 throws an exception of type Exception2 period Line 4, statement3 semicolon Line 5, close braces Line 6, catch open parenthesis Exception1 ex close parenthesis open braces Line 7, handling ex semicolon Line 8, close braces Line 9, catch open parenthesis Exception2 ex close parenthesis open braces Line 10, handling ex semicolon Line 11, throw ex semicolon Line 12, close braces Line 13, finally open braces Line 14, final statements semicolon Line 15, close braces Line 16, Next statement semicolon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39350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contains 16 lines. Line 1, try open braces Line 2, statement1 semicolon Line 3, statement2 semicolon Line 4, statement3 semicolon Line 5, close braces Line 6, catch open parenthesis Exception1 ex close parenthesis open braces Line 7, handling ex semicolon Line 8, close braces Line 9, catch open parenthesis Exception2 ex close parenthesis open braces Line 10, handling ex semicolon This line shows the Handling exception Line 11, throw ex semicolon Line 12, close braces Line 13, finally open braces Line 14, final statements semicolon Line 15, close braces Line 16, Next statement semicolon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52417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contains 16 lines. Line 1, try open braces Line 2, statement1 semicolon Line 3, statement2 semicolon Line 4, statement3 semicolon Line 5, close braces Line 6, catch open parenthesis Exception1 ex close parenthesis open braces Line 7, handling ex semicolon Line 8, close braces Line 9, catch open parenthesis Exception2 ex close parenthesis open braces Line 10, handling ex semicolon Line 11, throw ex semicolon Line 12, close braces Line 13, finally open braces Line 14, final statements semicolon This line shows Execute the final block Line 15, close braces Line 16, Next statement semicolon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8797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contains 16 lines. Line 1, try open braces Line 2, statement1 semicolon Line 3, statement2 semicolon Line 4, statement3 semicolon Line 5, close braces Line 6, catch open parenthesis Exception1 ex close parenthesis open braces Line 7, handling ex semicolon Line 8, close braces Line 9, catch open parenthesis Exception2 ex close parenthesis open braces Line 10, handling ex semicolon Line 11, throw ex semicolon This line shows Rethrow the Exception and control is transferred to the caller Line 12, close braces Line 13, finally open braces Line 14, final Statements semicolon Line 15, close braces Line 16, Next statement semicolon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791894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InvalidRadiusException</a:t>
            </a:r>
            <a:r>
              <a:rPr lang="en-IN" altLang="en-US" dirty="0"/>
              <a:t>: </a:t>
            </a:r>
            <a:r>
              <a:rPr lang="en-IN" dirty="0">
                <a:hlinkClick r:id="rId3"/>
              </a:rPr>
              <a:t>https://liveexample.pearsoncmg.com/html/InvalidRadiusException.html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CircleWithRadiusException</a:t>
            </a:r>
            <a:r>
              <a:rPr lang="en-US" altLang="en-US" dirty="0"/>
              <a:t>: </a:t>
            </a:r>
            <a:r>
              <a:rPr lang="en-IN" dirty="0">
                <a:hlinkClick r:id="rId4"/>
              </a:rPr>
              <a:t>https://liveexample.pearsoncmg.com/html/InvalidRadiusException.htmlhttps:/liveexample.pearsoncmg.com/html/InvalidRadiusException.html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TestCircleWithRadiusException</a:t>
            </a:r>
            <a:r>
              <a:rPr lang="en-US" altLang="en-US" dirty="0"/>
              <a:t>: </a:t>
            </a:r>
            <a:r>
              <a:rPr lang="en-IN" dirty="0">
                <a:hlinkClick r:id="rId5"/>
              </a:rPr>
              <a:t>https://liveexample.pearsoncmg.com/html/TestCircleWithRadiusException.html</a:t>
            </a:r>
            <a:r>
              <a:rPr lang="en-IN" altLang="en-US" dirty="0"/>
              <a:t> </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36122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Row 1, java period io period File. Row 2 has 22 lines.</a:t>
            </a:r>
          </a:p>
          <a:p>
            <a:r>
              <a:rPr lang="en-US" dirty="0"/>
              <a:t>Line 1, plus File open parenthesis pathname colon String close parenthesis. Creates a File object for the specified path name. The path name may be a directory or a file.</a:t>
            </a:r>
          </a:p>
          <a:p>
            <a:r>
              <a:rPr lang="en-US" dirty="0"/>
              <a:t>Line 2, plus File open parenthesis parent colon String comma child colon String close parenthesis. Creates a File object for the child under the directory parent. The child may be a file name or a subdirectory.</a:t>
            </a:r>
          </a:p>
          <a:p>
            <a:r>
              <a:rPr lang="en-US" dirty="0"/>
              <a:t>Line 3, plus File open parenthesis parent colon File comma </a:t>
            </a:r>
            <a:r>
              <a:rPr lang="en-US" dirty="0" err="1"/>
              <a:t>chold</a:t>
            </a:r>
            <a:r>
              <a:rPr lang="en-US" dirty="0"/>
              <a:t> colon String close parenthesis. Creates a File object for the child under the directory parent. The parent is a File object. In the preceding constructor, the parent is a string.</a:t>
            </a:r>
          </a:p>
          <a:p>
            <a:r>
              <a:rPr lang="en-US" dirty="0"/>
              <a:t>Line 4, plus exists open parenthesis close parenthesis colon </a:t>
            </a:r>
            <a:r>
              <a:rPr lang="en-US" dirty="0" err="1"/>
              <a:t>boolean</a:t>
            </a:r>
            <a:r>
              <a:rPr lang="en-US" dirty="0"/>
              <a:t>. Returns true if the file or the directory represented by the File object exists.</a:t>
            </a:r>
          </a:p>
          <a:p>
            <a:r>
              <a:rPr lang="en-US" dirty="0"/>
              <a:t>Line 5, plus can Read open parenthesis close parenthesis colon </a:t>
            </a:r>
            <a:r>
              <a:rPr lang="en-US" dirty="0" err="1"/>
              <a:t>boolean</a:t>
            </a:r>
            <a:r>
              <a:rPr lang="en-US" dirty="0"/>
              <a:t>. Returns true if the file represented by the File object exists and can be read.</a:t>
            </a:r>
          </a:p>
          <a:p>
            <a:r>
              <a:rPr lang="en-US" dirty="0"/>
              <a:t>Line 6, plus can Write open parenthesis close parenthesis colon </a:t>
            </a:r>
            <a:r>
              <a:rPr lang="en-US" dirty="0" err="1"/>
              <a:t>boolean</a:t>
            </a:r>
            <a:r>
              <a:rPr lang="en-US" dirty="0"/>
              <a:t>. Returns true if the file represented by the File object exists and can be written.</a:t>
            </a:r>
          </a:p>
          <a:p>
            <a:r>
              <a:rPr lang="en-US" dirty="0"/>
              <a:t>Line 7, plus is Directory open parenthesis close parenthesis colon </a:t>
            </a:r>
            <a:r>
              <a:rPr lang="en-US" dirty="0" err="1"/>
              <a:t>boolean</a:t>
            </a:r>
            <a:r>
              <a:rPr lang="en-US" dirty="0"/>
              <a:t>. Returns true if the File object represents a directory.</a:t>
            </a:r>
          </a:p>
          <a:p>
            <a:r>
              <a:rPr lang="en-US" dirty="0"/>
              <a:t>Line 8, plus is File open parenthesis close parenthesis colon </a:t>
            </a:r>
            <a:r>
              <a:rPr lang="en-US" dirty="0" err="1"/>
              <a:t>boolean</a:t>
            </a:r>
            <a:r>
              <a:rPr lang="en-US" dirty="0"/>
              <a:t>. Returns true if the Fi1e object represents a file.</a:t>
            </a:r>
          </a:p>
          <a:p>
            <a:r>
              <a:rPr lang="en-US" dirty="0"/>
              <a:t>Line 9, plus is Absolute open parenthesis close parenthesis colon </a:t>
            </a:r>
            <a:r>
              <a:rPr lang="en-US" dirty="0" err="1"/>
              <a:t>boolean</a:t>
            </a:r>
            <a:r>
              <a:rPr lang="en-US" dirty="0"/>
              <a:t>. Returns true if the Fi1e object is created using an absolute path name.</a:t>
            </a:r>
          </a:p>
          <a:p>
            <a:r>
              <a:rPr lang="en-US" dirty="0"/>
              <a:t>Line 10, plus is Hidden open parenthesis close parenthesis colon </a:t>
            </a:r>
            <a:r>
              <a:rPr lang="en-US" dirty="0" err="1"/>
              <a:t>boolean</a:t>
            </a:r>
            <a:r>
              <a:rPr lang="en-US" dirty="0"/>
              <a:t>. Returns true if the file represented in the File object is hidden. The exact definition of hidden is system dependent. On Windows, you can mark a file hidden in the File Properties dialog box. On Unix systems, a file is hidden if its name begins with a period left parenthesis dot right parenthesis character.</a:t>
            </a:r>
          </a:p>
          <a:p>
            <a:r>
              <a:rPr lang="en-US" dirty="0"/>
              <a:t>Line 11, plus get Absolute Path open parenthesis close parenthesis colon String. Returns the complete absolute file or directory name represented by the File object.</a:t>
            </a:r>
          </a:p>
          <a:p>
            <a:r>
              <a:rPr lang="en-US" dirty="0"/>
              <a:t>Line 12, plus get Canonical Path open parenthesis close parenthesis colon String. Returns the same as </a:t>
            </a:r>
            <a:r>
              <a:rPr lang="en-US" dirty="0" err="1"/>
              <a:t>getAbsolutePath</a:t>
            </a:r>
            <a:r>
              <a:rPr lang="en-US" dirty="0"/>
              <a:t> left parenthesis right parenthesis except that it removes redundant names, such as start double quotation marks dot end double quotation marks and start double quotation marks dot </a:t>
            </a:r>
            <a:r>
              <a:rPr lang="en-US" dirty="0" err="1"/>
              <a:t>dot</a:t>
            </a:r>
            <a:r>
              <a:rPr lang="en-US" dirty="0"/>
              <a:t> end double quotation marks, from the path name, resolves symbolic links (on Unix), and converts drive letters to standard uppercase (on Windows).</a:t>
            </a:r>
          </a:p>
          <a:p>
            <a:r>
              <a:rPr lang="en-US" dirty="0"/>
              <a:t>Line 13, plus get Name open parenthesis close parenthesis colon String. Returns the last name of the complete directory and file name represented by the File object. For example. new File left parenthesis start double quotation marks c colon backslash </a:t>
            </a:r>
            <a:r>
              <a:rPr lang="en-US" dirty="0" err="1"/>
              <a:t>backslash</a:t>
            </a:r>
            <a:r>
              <a:rPr lang="en-US" dirty="0"/>
              <a:t> book backslash </a:t>
            </a:r>
            <a:r>
              <a:rPr lang="en-US" dirty="0" err="1"/>
              <a:t>backslash</a:t>
            </a:r>
            <a:r>
              <a:rPr lang="en-US" dirty="0"/>
              <a:t> test  dot </a:t>
            </a:r>
            <a:r>
              <a:rPr lang="en-US" dirty="0" err="1"/>
              <a:t>dat</a:t>
            </a:r>
            <a:r>
              <a:rPr lang="en-US" dirty="0"/>
              <a:t> end double quotation marks right </a:t>
            </a:r>
            <a:r>
              <a:rPr lang="en-US" dirty="0" err="1"/>
              <a:t>parenthesis.getName</a:t>
            </a:r>
            <a:r>
              <a:rPr lang="en-US" dirty="0"/>
              <a:t> left parenthesis right parenthesis returns test dot dat.</a:t>
            </a:r>
          </a:p>
          <a:p>
            <a:r>
              <a:rPr lang="en-US" dirty="0"/>
              <a:t>Line 14, plus get Path open parenthesis close parenthesis colon String. Returns the complete directory and file name represented by the Fi1e object. For example, new Fi1e left parenthesis start double quotation marks c colon backslash </a:t>
            </a:r>
            <a:r>
              <a:rPr lang="en-US" dirty="0" err="1"/>
              <a:t>backslash</a:t>
            </a:r>
            <a:r>
              <a:rPr lang="en-US" dirty="0"/>
              <a:t> book backslash </a:t>
            </a:r>
            <a:r>
              <a:rPr lang="en-US" dirty="0" err="1"/>
              <a:t>backslash</a:t>
            </a:r>
            <a:r>
              <a:rPr lang="en-US" dirty="0"/>
              <a:t> test  dot </a:t>
            </a:r>
            <a:r>
              <a:rPr lang="en-US" dirty="0" err="1"/>
              <a:t>dat</a:t>
            </a:r>
            <a:r>
              <a:rPr lang="en-US" dirty="0"/>
              <a:t> end double quotation marks right </a:t>
            </a:r>
            <a:r>
              <a:rPr lang="en-US" dirty="0" err="1"/>
              <a:t>parenthesis.getPath</a:t>
            </a:r>
            <a:r>
              <a:rPr lang="en-US" dirty="0"/>
              <a:t> left parenthesis right parenthesis returns test dot dat.</a:t>
            </a:r>
          </a:p>
          <a:p>
            <a:r>
              <a:rPr lang="en-US" dirty="0"/>
              <a:t>Line 15, plus get Parent open parenthesis close parenthesis colon String. Returns the complete parent directory of the current directory or the file represented by the File object. For example, new File left parenthesis start double quotation marks c colon backslash </a:t>
            </a:r>
            <a:r>
              <a:rPr lang="en-US" dirty="0" err="1"/>
              <a:t>backslash</a:t>
            </a:r>
            <a:r>
              <a:rPr lang="en-US" dirty="0"/>
              <a:t> book backslash </a:t>
            </a:r>
            <a:r>
              <a:rPr lang="en-US" dirty="0" err="1"/>
              <a:t>backslash</a:t>
            </a:r>
            <a:r>
              <a:rPr lang="en-US" dirty="0"/>
              <a:t> test  dot </a:t>
            </a:r>
            <a:r>
              <a:rPr lang="en-US" dirty="0" err="1"/>
              <a:t>dat</a:t>
            </a:r>
            <a:r>
              <a:rPr lang="en-US" dirty="0"/>
              <a:t> end double quotation marks right </a:t>
            </a:r>
            <a:r>
              <a:rPr lang="en-US" dirty="0" err="1"/>
              <a:t>parenthesis.getParent</a:t>
            </a:r>
            <a:r>
              <a:rPr lang="en-US" dirty="0"/>
              <a:t> left parenthesis right parenthesis returns c colon book.</a:t>
            </a:r>
          </a:p>
          <a:p>
            <a:r>
              <a:rPr lang="en-US" dirty="0"/>
              <a:t>Line 16, plus last Modified open parenthesis close parenthesis colon long. Returns the time that the file was last modified. Returns the time that the file was last modified.</a:t>
            </a:r>
          </a:p>
          <a:p>
            <a:r>
              <a:rPr lang="en-US" dirty="0"/>
              <a:t>Line 17, plus length open parenthesis close parenthesis colon long. Returns the size of the file, or 0 if it does not exist or if it is a directory.</a:t>
            </a:r>
          </a:p>
          <a:p>
            <a:r>
              <a:rPr lang="en-US" dirty="0"/>
              <a:t>Line 18, plus list File open parenthesis close parenthesis colon File open braces close braces. Returns the files under the directory for a directory File object.</a:t>
            </a:r>
          </a:p>
          <a:p>
            <a:r>
              <a:rPr lang="en-US" dirty="0"/>
              <a:t>Line 19, plus delete open parenthesis close parenthesis colon </a:t>
            </a:r>
            <a:r>
              <a:rPr lang="en-US" dirty="0" err="1"/>
              <a:t>boolean</a:t>
            </a:r>
            <a:r>
              <a:rPr lang="en-US" dirty="0"/>
              <a:t>. Deletes the file or directory represented by this File object. The method returns true if the deletion succeeds.</a:t>
            </a:r>
          </a:p>
          <a:p>
            <a:r>
              <a:rPr lang="en-US" dirty="0"/>
              <a:t>Line 20, plus rename To open parenthesis </a:t>
            </a:r>
            <a:r>
              <a:rPr lang="en-US" dirty="0" err="1"/>
              <a:t>dest</a:t>
            </a:r>
            <a:r>
              <a:rPr lang="en-US" dirty="0"/>
              <a:t> colon File close parenthesis colon </a:t>
            </a:r>
            <a:r>
              <a:rPr lang="en-US" dirty="0" err="1"/>
              <a:t>boolean</a:t>
            </a:r>
            <a:r>
              <a:rPr lang="en-US" dirty="0"/>
              <a:t>. Renames the file or directory represented by this File object to the specified name represented in </a:t>
            </a:r>
            <a:r>
              <a:rPr lang="en-US" dirty="0" err="1"/>
              <a:t>dest</a:t>
            </a:r>
            <a:r>
              <a:rPr lang="en-US" dirty="0"/>
              <a:t>. The method returns true if the operation succeeds.</a:t>
            </a:r>
          </a:p>
          <a:p>
            <a:r>
              <a:rPr lang="en-US" dirty="0"/>
              <a:t>Line 21, plus </a:t>
            </a:r>
            <a:r>
              <a:rPr lang="en-US" dirty="0" err="1"/>
              <a:t>mkdir</a:t>
            </a:r>
            <a:r>
              <a:rPr lang="en-US" dirty="0"/>
              <a:t> open parenthesis close parenthesis colon </a:t>
            </a:r>
            <a:r>
              <a:rPr lang="en-US" dirty="0" err="1"/>
              <a:t>boolean</a:t>
            </a:r>
            <a:r>
              <a:rPr lang="en-US" dirty="0"/>
              <a:t>. Creates a directory represented in this File object. Returns true if the </a:t>
            </a:r>
            <a:r>
              <a:rPr lang="en-US" dirty="0" err="1"/>
              <a:t>the</a:t>
            </a:r>
            <a:r>
              <a:rPr lang="en-US" dirty="0"/>
              <a:t> directory is created successfully.</a:t>
            </a:r>
          </a:p>
          <a:p>
            <a:r>
              <a:rPr lang="en-US" dirty="0"/>
              <a:t>Line 22, plus </a:t>
            </a:r>
            <a:r>
              <a:rPr lang="en-US" dirty="0" err="1"/>
              <a:t>mkdirs</a:t>
            </a:r>
            <a:r>
              <a:rPr lang="en-US" dirty="0"/>
              <a:t> open parenthesis close parenthesis colon </a:t>
            </a:r>
            <a:r>
              <a:rPr lang="en-US" dirty="0" err="1"/>
              <a:t>boolean</a:t>
            </a:r>
            <a:r>
              <a:rPr lang="en-US" dirty="0"/>
              <a:t>. Same as </a:t>
            </a:r>
            <a:r>
              <a:rPr lang="en-US" dirty="0" err="1"/>
              <a:t>mkdir</a:t>
            </a:r>
            <a:r>
              <a:rPr lang="en-US" dirty="0"/>
              <a:t> left parenthesis right parenthesis except that it creates directory along with its parent directories if the parent directories do not exist.</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6981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 has divided into 2 boxes. Box 1, shows the Command Prompt and it has 16 lines. Line 1, C colon slash downward book greater than java Test File Class. Line 2, Does it exist question mark true. Line 3, Can it be read question mark true. Line 4, Can it be written question mark true. Line 5, Is it a directory question mark true. Line 6, Is it a file question mark true. Line 7, Is it a absolute question mark false. Line 8, Is it hidden question mark false. Line 9, What is its absolute path question mark C colon slash downward book slash downward period slash downward image slash downward us period gif. Line 10, What is its canonical path question mark C colon slash downward book slash downward period slash downward image slash downward us period gif. Line 11, What is its name question mark us period gif. Line 12, What is its path question mark period slash downward image slash downward us period gif. Line 13, When was it last modified question mark Sat May 08 14 colon 00 colon 34 EDT 1999. Line 14, What is the path </a:t>
            </a:r>
            <a:r>
              <a:rPr lang="en-US" dirty="0" err="1"/>
              <a:t>seperator</a:t>
            </a:r>
            <a:r>
              <a:rPr lang="en-US" dirty="0"/>
              <a:t> question mark semicolon. Line 15, What is the name </a:t>
            </a:r>
            <a:r>
              <a:rPr lang="en-US" dirty="0" err="1"/>
              <a:t>seperator</a:t>
            </a:r>
            <a:r>
              <a:rPr lang="en-US" dirty="0"/>
              <a:t> question mark slash downward. Line 16, C colon slash downward book greater than.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 has 18 lines. Line 1, dollar </a:t>
            </a:r>
            <a:r>
              <a:rPr lang="en-US" dirty="0" err="1"/>
              <a:t>pwd</a:t>
            </a:r>
            <a:r>
              <a:rPr lang="en-US" dirty="0"/>
              <a:t>. Line 2, slash forward home slash forward liang slash forward book. Line 3, dollar java Test File Class. Line 4, Does it exist question mark true. Line 5, Can it be read question mark true. Line 6, Can it be written question mark true. Line 7, Is it a directory question mark true. Line 8, Is it a file question mark true. Line 9, Is it a absolute question mark false. Line 10, Is it hidden question mark false. Line 11, What is its absolute path question mark C colon slash downward book slash downward period slash downward image slash downward us period gif. Line 12, What is its canonical path question mark C colon slash downward book slash downward period slash downward image slash downward us period gif. Line 13, What is its name question mark us period gif. Line 14, What is its path question mark period slash downward image slash downward us period gif. Line 15, When was it last modified question mark Wed Jan 23 11 colon 00 colon 14 EDT 2002. Line 16, What is the path </a:t>
            </a:r>
            <a:r>
              <a:rPr lang="en-US" dirty="0" err="1"/>
              <a:t>seperator</a:t>
            </a:r>
            <a:r>
              <a:rPr lang="en-US" dirty="0"/>
              <a:t> question mark semicolon. Line 17, What is the name </a:t>
            </a:r>
            <a:r>
              <a:rPr lang="en-US" dirty="0" err="1"/>
              <a:t>seperator</a:t>
            </a:r>
            <a:r>
              <a:rPr lang="en-US" dirty="0"/>
              <a:t> question mark slash downward. Line 18, dollar. </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err="1"/>
              <a:t>TestFileClass</a:t>
            </a:r>
            <a:r>
              <a:rPr lang="en-IN" dirty="0"/>
              <a:t>: </a:t>
            </a:r>
            <a:r>
              <a:rPr lang="en-IN" dirty="0">
                <a:hlinkClick r:id="rId3"/>
              </a:rPr>
              <a:t>https://liveexample.pearsoncmg.com/html/TestFileClass.html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88139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1, java period io period </a:t>
            </a:r>
            <a:r>
              <a:rPr lang="en-US" altLang="en-US" dirty="0" err="1"/>
              <a:t>PrintWriter</a:t>
            </a:r>
            <a:r>
              <a:rPr lang="en-US" altLang="en-US"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2, plus </a:t>
            </a:r>
            <a:r>
              <a:rPr lang="en-US" altLang="en-US" dirty="0" err="1"/>
              <a:t>PrintWriter</a:t>
            </a:r>
            <a:r>
              <a:rPr lang="en-US" altLang="en-US" dirty="0"/>
              <a:t> open parenthesis filename colon String close parenthesis. Creates a </a:t>
            </a:r>
            <a:r>
              <a:rPr lang="en-US" altLang="en-US" dirty="0" err="1"/>
              <a:t>PrintWriter</a:t>
            </a:r>
            <a:r>
              <a:rPr lang="en-US" altLang="en-US" dirty="0"/>
              <a:t> for the specified file.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3, plus print open parenthesis s colon String close parenthesis colon void. Writes a string.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4, plus print open parenthesis c colon char close parenthesis colon void. Writes a character.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5, plus print open parenthesis </a:t>
            </a:r>
            <a:r>
              <a:rPr lang="en-US" altLang="en-US" dirty="0" err="1"/>
              <a:t>cArray</a:t>
            </a:r>
            <a:r>
              <a:rPr lang="en-US" altLang="en-US" dirty="0"/>
              <a:t> colon char left bracket right bracket close parenthesis colon void. Writes an array of character.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6, plus print open parenthesis </a:t>
            </a:r>
            <a:r>
              <a:rPr lang="en-US" altLang="en-US" dirty="0" err="1"/>
              <a:t>i</a:t>
            </a:r>
            <a:r>
              <a:rPr lang="en-US" altLang="en-US" dirty="0"/>
              <a:t> colon int close parenthesis colon void. Writes an int value.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7, plus print open parenthesis l colon long close parenthesis colon void. Writes a long value.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8, plus print open parenthesis f colon float close parenthesis colon void. Writes a float value.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9, plus print open parenthesis d colon double close parenthesis colon void. Writes a double value.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10, plus print open parenthesis b colon </a:t>
            </a:r>
            <a:r>
              <a:rPr lang="en-US" altLang="en-US" dirty="0" err="1"/>
              <a:t>boolean</a:t>
            </a:r>
            <a:r>
              <a:rPr lang="en-US" altLang="en-US" dirty="0"/>
              <a:t> close parenthesis colon void. Writes a </a:t>
            </a:r>
            <a:r>
              <a:rPr lang="en-US" altLang="en-US" dirty="0" err="1"/>
              <a:t>boolean</a:t>
            </a:r>
            <a:r>
              <a:rPr lang="en-US" altLang="en-US" dirty="0"/>
              <a:t> value.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11, Also contains the overloaded </a:t>
            </a:r>
            <a:r>
              <a:rPr lang="en-US" altLang="en-US" dirty="0" err="1"/>
              <a:t>println</a:t>
            </a:r>
            <a:r>
              <a:rPr lang="en-US" altLang="en-US" dirty="0"/>
              <a:t> methods period. A </a:t>
            </a:r>
            <a:r>
              <a:rPr lang="en-US" altLang="en-US" dirty="0" err="1"/>
              <a:t>println</a:t>
            </a:r>
            <a:r>
              <a:rPr lang="en-US" altLang="en-US" dirty="0"/>
              <a:t> method acts like a print method; additionally it prints a line separator. The line separator string is defined by the system. It is backslash r backslash n on Windows and backslash n on Unix.</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12, Also contains the overloaded </a:t>
            </a:r>
            <a:r>
              <a:rPr lang="en-US" altLang="en-US" dirty="0" err="1"/>
              <a:t>printf</a:t>
            </a:r>
            <a:r>
              <a:rPr lang="en-US" altLang="en-US" dirty="0"/>
              <a:t> methods period. The </a:t>
            </a:r>
            <a:r>
              <a:rPr lang="en-US" altLang="en-US" dirty="0" err="1"/>
              <a:t>printf</a:t>
            </a:r>
            <a:r>
              <a:rPr lang="en-US" altLang="en-US" dirty="0"/>
              <a:t> method was introduced in 4.6, Formatting Console Output and Strings.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WriteData</a:t>
            </a:r>
            <a:r>
              <a:rPr lang="en-IN" altLang="en-US" dirty="0"/>
              <a:t>: </a:t>
            </a:r>
            <a:r>
              <a:rPr lang="en-IN" dirty="0">
                <a:hlinkClick r:id="rId3"/>
              </a:rPr>
              <a:t>https://liveexample.pearsoncmg.com/html/WriteData.html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95530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QuotientWithException</a:t>
            </a:r>
            <a:r>
              <a:rPr lang="en-IN" altLang="en-US" dirty="0"/>
              <a:t>: </a:t>
            </a:r>
            <a:r>
              <a:rPr lang="en-IN" dirty="0">
                <a:hlinkClick r:id="rId3"/>
              </a:rPr>
              <a:t>https://liveexample.pearsoncmg.com/html/QuotientWithException.html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211267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WriteDataWithAutoClose</a:t>
            </a:r>
            <a:r>
              <a:rPr lang="en-IN" altLang="en-US" dirty="0"/>
              <a:t>: </a:t>
            </a:r>
            <a:r>
              <a:rPr lang="en-IN" dirty="0">
                <a:hlinkClick r:id="rId3"/>
              </a:rPr>
              <a:t>https://liveexample.pearsoncmg.com/html/WriteDataWithAutoClose.html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587526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1, java period util period Scanner.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2, plus Scanner open parenthesis source colon File close parenthesis. Creates a Scanner object to read data from the specified file.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3, plus Scanner open parenthesis source colon String close parenthesis. Creates a Scanner object to read data from the specified string.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4, plus close open parenthesis close parenthesis. Closes this scanner.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5, plus </a:t>
            </a:r>
            <a:r>
              <a:rPr lang="en-US" altLang="en-US" dirty="0" err="1"/>
              <a:t>hasNext</a:t>
            </a:r>
            <a:r>
              <a:rPr lang="en-US" altLang="en-US" dirty="0"/>
              <a:t> open parenthesis close parenthesis colon </a:t>
            </a:r>
            <a:r>
              <a:rPr lang="en-US" altLang="en-US" dirty="0" err="1"/>
              <a:t>boolean</a:t>
            </a:r>
            <a:r>
              <a:rPr lang="en-US" altLang="en-US" dirty="0"/>
              <a:t>. Returns true if this scanner has another token in its input.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6, plus next open parenthesis close parenthesis colon String. Returns next token as a string.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7, plus </a:t>
            </a:r>
            <a:r>
              <a:rPr lang="en-US" altLang="en-US" dirty="0" err="1"/>
              <a:t>nextByte</a:t>
            </a:r>
            <a:r>
              <a:rPr lang="en-US" altLang="en-US" dirty="0"/>
              <a:t> open parenthesis close parenthesis colon byte. Returns next token as a byte.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8, plus </a:t>
            </a:r>
            <a:r>
              <a:rPr lang="en-US" altLang="en-US" dirty="0" err="1"/>
              <a:t>nextShort</a:t>
            </a:r>
            <a:r>
              <a:rPr lang="en-US" altLang="en-US" dirty="0"/>
              <a:t> open parenthesis close parenthesis colon short. Returns next token as a short.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9, plus </a:t>
            </a:r>
            <a:r>
              <a:rPr lang="en-US" altLang="en-US" dirty="0" err="1"/>
              <a:t>nextInt</a:t>
            </a:r>
            <a:r>
              <a:rPr lang="en-US" altLang="en-US" dirty="0"/>
              <a:t> open parenthesis close parenthesis colon int. Returns next token as an int. Returns next token as an int.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10, plus </a:t>
            </a:r>
            <a:r>
              <a:rPr lang="en-US" altLang="en-US" dirty="0" err="1"/>
              <a:t>nextLong</a:t>
            </a:r>
            <a:r>
              <a:rPr lang="en-US" altLang="en-US" dirty="0"/>
              <a:t> open parenthesis close parenthesis colon long. Returns next token as a long.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11, plus </a:t>
            </a:r>
            <a:r>
              <a:rPr lang="en-US" altLang="en-US" dirty="0" err="1"/>
              <a:t>nextFloat</a:t>
            </a:r>
            <a:r>
              <a:rPr lang="en-US" altLang="en-US" dirty="0"/>
              <a:t> open parenthesis close parenthesis colon float. Returns next token as a float.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12, plus </a:t>
            </a:r>
            <a:r>
              <a:rPr lang="en-US" altLang="en-US" dirty="0" err="1"/>
              <a:t>nextDouble</a:t>
            </a:r>
            <a:r>
              <a:rPr lang="en-US" altLang="en-US" dirty="0"/>
              <a:t> open parenthesis close parenthesis colon double. Returns next token as a double.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Line 13, plus </a:t>
            </a:r>
            <a:r>
              <a:rPr lang="en-US" altLang="en-US" dirty="0" err="1"/>
              <a:t>useDelimiter</a:t>
            </a:r>
            <a:r>
              <a:rPr lang="en-US" altLang="en-US" dirty="0"/>
              <a:t> open parenthesis pattern colon String close parenthesis colon Scanner. Sets this scanner’s delimiting pattern.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ReadData</a:t>
            </a:r>
            <a:r>
              <a:rPr lang="en-IN" altLang="en-US" dirty="0"/>
              <a:t>: </a:t>
            </a:r>
            <a:r>
              <a:rPr lang="en-IN" dirty="0">
                <a:hlinkClick r:id="rId3"/>
              </a:rPr>
              <a:t>https://liveexample.pearsoncmg.com/html/ReadData.html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767998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ReplaceText</a:t>
            </a:r>
            <a:r>
              <a:rPr lang="en-IN" altLang="en-US" dirty="0"/>
              <a:t>: </a:t>
            </a:r>
            <a:r>
              <a:rPr lang="en-IN" dirty="0">
                <a:hlinkClick r:id="rId3"/>
              </a:rPr>
              <a:t>https://liveexample.pearsoncmg.com/html/ReplaceText.html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225827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Object there is one box for Client and it's divided into two boxes that is Web Browser, Application Program. Then there is an oval shape which is for Internet, and this represents the interrelationship between the box Client and box Server. Now, Box Server represents the one box which is for Web Server, one cylindrical shape which is for Local files and these are interrelated with each other.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541652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ReadFileFromURL</a:t>
            </a:r>
            <a:r>
              <a:rPr lang="en-IN" altLang="en-US" dirty="0"/>
              <a:t>: </a:t>
            </a:r>
            <a:r>
              <a:rPr lang="en-IN" dirty="0">
                <a:hlinkClick r:id="rId3"/>
              </a:rPr>
              <a:t>https://liveexample.pearsoncmg.com/html/ReadFileFromURL.html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927780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starting URL contains URL1, URL2, and URL3. URL1 contains URL11, URL12, and URL13 and so on. URL2 contains URL21 and URL2, and so on. </a:t>
            </a:r>
            <a:r>
              <a:rPr lang="en-US"/>
              <a:t>URL3 contains URL31, URL32, URL33, and URL4 and so on.</a:t>
            </a:r>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482899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WebCrawler:  </a:t>
            </a:r>
            <a:r>
              <a:rPr lang="en-IN" dirty="0">
                <a:hlinkClick r:id="rId3"/>
              </a:rPr>
              <a:t>https://liveexample.pearsoncmg.com/html/WebCrawler.html</a:t>
            </a:r>
            <a:endParaRPr lang="en-US" altLang="en-US" sz="1200"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871132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InputMismatchExceptionDemo</a:t>
            </a:r>
            <a:r>
              <a:rPr lang="en-IN" altLang="en-US" dirty="0"/>
              <a:t>: </a:t>
            </a:r>
            <a:r>
              <a:rPr lang="en-IN" dirty="0">
                <a:hlinkClick r:id="rId3"/>
              </a:rPr>
              <a:t>https://liveexample.pearsoncmg.com/html/InputMismatchExceptionDemo.html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15135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we can see different types of boxes. Box 1 shows the Object. Box 2 shows the Throwable, and it makes an arrow to represent the forward Box 1 that is Object. Now Box 2, divided into two parts that are Exception and Error. Box 3 shows the Exception and this box is divided into four parts: Class Not Found Exception, 10 Exception, Runtime Exception, and Many more Classes. Box 4 shows the Error and is divided into three parts that are Linkage Error, Virtual Machine Error, Many more Classes. Now, box Runtime Exception also divides into five parts as follows, and they are Arithmetic Exception, Null Pointer Exception, Index Out Of Bound Exception, </a:t>
            </a:r>
            <a:r>
              <a:rPr lang="en-US" dirty="0" err="1"/>
              <a:t>IIlegal</a:t>
            </a:r>
            <a:r>
              <a:rPr lang="en-US" dirty="0"/>
              <a:t> Argument Exception, Many more Classes.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45694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we can see different types of boxes. Box 1 shows the Object. Box 2 shows the Throwable, and it makes an arrow to represent the forward Box 1 that is Object. Now Box 2, divided into two parts that are Exception and Error. Box 3 shows the Exception, and this box is divided into four parts, Class Not Found Exception, 10 Exception, Runtime Exception, and Many more Classes. Box 4 shows the Error and is divided into three parts that are Linkage Error, Virtual Machine Error, Many more Classes. Now, box Runtime Exception is also divided into five parts, Arithmetic Exception, Null Pointer Exception, Index Out Of Bound Exception, </a:t>
            </a:r>
            <a:r>
              <a:rPr lang="en-US" dirty="0" err="1"/>
              <a:t>IIlegal</a:t>
            </a:r>
            <a:r>
              <a:rPr lang="en-US" dirty="0"/>
              <a:t> Argument Exception, and Many more Classes.</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45207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we can see different types of boxes. Box 1 shows the Object. Box 2 shows the Throwable, and it makes an arrow to represent the forward Box 1 that is Object. Now Box 2, divided into two parts that are Exception and Error. Box 3 shows the Exception, and this box is divided into four parts that are Class Not Found Exception, 10 Exception, Runtime Exception, Many more Classes. Box 4 shows the Error and is divided into three parts that are Linkage Error, Virtual Machine Error, Many more Classes. Now, box Runtime Exception is also divided into five parts, Arithmetic Exception, Null Pointer Exception, Index Out Of Bound Exception, </a:t>
            </a:r>
            <a:r>
              <a:rPr lang="en-US" dirty="0" err="1"/>
              <a:t>IIlegal</a:t>
            </a:r>
            <a:r>
              <a:rPr lang="en-US" dirty="0"/>
              <a:t> Argument Exception, and Many more Classes.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19359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we can see different types of boxes. Box 1 shows the Object. Box 2 shows the Throwable, and it makes an arrow to represent the forward Box 1 that is Object. Now Box 2, divided into two parts that are Exception and Error. Box 3 shows the Exception, and this box is divided into four parts: Class Not Found Exception, 10 Exception, Runtime Exception, and Many more Classes. Box 4 shows the Error and is divided into three parts that are Linkage Error, Virtual Machine Error, Many more Classes. Now, box Runtime Exception is also divided into five parts, Arithmetic Exception, Null Pointer Exception, Index Out Of Bound Exception, </a:t>
            </a:r>
            <a:r>
              <a:rPr lang="en-US" dirty="0" err="1"/>
              <a:t>IIlegal</a:t>
            </a:r>
            <a:r>
              <a:rPr lang="en-US" dirty="0"/>
              <a:t> Argument Exception, and Many more Classes.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94474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we can see different types of boxes. Box 1 shows the Object. Box 2 shows the Throwable, and it makes an arrow to represent the forward Box 1 that is Object. Now Box 2, divided into two parts that are Exception and Error. Box 3 shows the Exception, and this box is divided into four parts: Class Not Found Exception, 10 Exception, Runtime Exception, and Many more Classes. Box 4 shows the Error and is divided into three parts that are Linkage Error, Virtual Machine Error, Many more Classes. Now, box Runtime Exception is also divided into five parts, </a:t>
            </a:r>
            <a:r>
              <a:rPr lang="en-US" dirty="0" err="1"/>
              <a:t>Arithemtic</a:t>
            </a:r>
            <a:r>
              <a:rPr lang="en-US" dirty="0"/>
              <a:t> Exception, Null Pointer Exception, Index Out Of Bound Exception, </a:t>
            </a:r>
            <a:r>
              <a:rPr lang="en-US" dirty="0" err="1"/>
              <a:t>IIlegal</a:t>
            </a:r>
            <a:r>
              <a:rPr lang="en-US" dirty="0"/>
              <a:t> Argument Exception, and many more Classes.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6580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hree and text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307238"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Text Placeholder 3">
            <a:extLst>
              <a:ext uri="{FF2B5EF4-FFF2-40B4-BE49-F238E27FC236}">
                <a16:creationId xmlns:a16="http://schemas.microsoft.com/office/drawing/2014/main" id="{602C0266-D0FD-46C3-951A-31D92BBF7951}"/>
              </a:ext>
            </a:extLst>
          </p:cNvPr>
          <p:cNvSpPr>
            <a:spLocks noGrp="1"/>
          </p:cNvSpPr>
          <p:nvPr>
            <p:ph type="body" sz="quarter" idx="15"/>
          </p:nvPr>
        </p:nvSpPr>
        <p:spPr>
          <a:xfrm>
            <a:off x="457200" y="2216150"/>
            <a:ext cx="8229600" cy="552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7">
            <a:extLst>
              <a:ext uri="{FF2B5EF4-FFF2-40B4-BE49-F238E27FC236}">
                <a16:creationId xmlns:a16="http://schemas.microsoft.com/office/drawing/2014/main" id="{985C4C88-D485-4C7A-B412-E45BBEA2377D}"/>
              </a:ext>
            </a:extLst>
          </p:cNvPr>
          <p:cNvSpPr>
            <a:spLocks noGrp="1"/>
          </p:cNvSpPr>
          <p:nvPr>
            <p:ph sz="quarter" idx="16"/>
          </p:nvPr>
        </p:nvSpPr>
        <p:spPr>
          <a:xfrm>
            <a:off x="457200" y="3119707"/>
            <a:ext cx="8307238"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3">
            <a:extLst>
              <a:ext uri="{FF2B5EF4-FFF2-40B4-BE49-F238E27FC236}">
                <a16:creationId xmlns:a16="http://schemas.microsoft.com/office/drawing/2014/main" id="{3412337D-F6F2-440D-A82A-2CA38AD23BC2}"/>
              </a:ext>
            </a:extLst>
          </p:cNvPr>
          <p:cNvSpPr>
            <a:spLocks noGrp="1"/>
          </p:cNvSpPr>
          <p:nvPr>
            <p:ph type="body" sz="quarter" idx="17"/>
          </p:nvPr>
        </p:nvSpPr>
        <p:spPr>
          <a:xfrm>
            <a:off x="457200" y="3783282"/>
            <a:ext cx="8229600" cy="552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Content Placeholder 7">
            <a:extLst>
              <a:ext uri="{FF2B5EF4-FFF2-40B4-BE49-F238E27FC236}">
                <a16:creationId xmlns:a16="http://schemas.microsoft.com/office/drawing/2014/main" id="{B2C6A438-BBA5-4877-A802-81F27F4A9317}"/>
              </a:ext>
            </a:extLst>
          </p:cNvPr>
          <p:cNvSpPr>
            <a:spLocks noGrp="1"/>
          </p:cNvSpPr>
          <p:nvPr>
            <p:ph sz="quarter" idx="18"/>
          </p:nvPr>
        </p:nvSpPr>
        <p:spPr>
          <a:xfrm>
            <a:off x="457200" y="4686839"/>
            <a:ext cx="8307238"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3">
            <a:extLst>
              <a:ext uri="{FF2B5EF4-FFF2-40B4-BE49-F238E27FC236}">
                <a16:creationId xmlns:a16="http://schemas.microsoft.com/office/drawing/2014/main" id="{91736F87-2BA1-4B7C-8605-919549E27D8E}"/>
              </a:ext>
            </a:extLst>
          </p:cNvPr>
          <p:cNvSpPr>
            <a:spLocks noGrp="1"/>
          </p:cNvSpPr>
          <p:nvPr>
            <p:ph type="body" sz="quarter" idx="19"/>
          </p:nvPr>
        </p:nvSpPr>
        <p:spPr>
          <a:xfrm>
            <a:off x="457200" y="5350414"/>
            <a:ext cx="8229600" cy="552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562831424"/>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1841636"/>
            <a:ext cx="82296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191482"/>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515536"/>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2840656"/>
            <a:ext cx="8229600" cy="20092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169638"/>
            <a:ext cx="8229600" cy="2170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3488845"/>
            <a:ext cx="8229600" cy="23910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quarter" idx="20"/>
          </p:nvPr>
        </p:nvSpPr>
        <p:spPr>
          <a:xfrm>
            <a:off x="457200" y="3727450"/>
            <a:ext cx="8229600" cy="328613"/>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8"/>
          <p:cNvSpPr>
            <a:spLocks noGrp="1"/>
          </p:cNvSpPr>
          <p:nvPr>
            <p:ph type="body" sz="quarter" idx="21"/>
          </p:nvPr>
        </p:nvSpPr>
        <p:spPr>
          <a:xfrm>
            <a:off x="457200" y="40560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22"/>
          </p:nvPr>
        </p:nvSpPr>
        <p:spPr>
          <a:xfrm>
            <a:off x="457200" y="4349750"/>
            <a:ext cx="8229600" cy="280988"/>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19"/>
          <p:cNvSpPr>
            <a:spLocks noGrp="1"/>
          </p:cNvSpPr>
          <p:nvPr>
            <p:ph type="body" sz="quarter" idx="23"/>
          </p:nvPr>
        </p:nvSpPr>
        <p:spPr>
          <a:xfrm>
            <a:off x="457200" y="4630738"/>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23"/>
          <p:cNvSpPr>
            <a:spLocks noGrp="1"/>
          </p:cNvSpPr>
          <p:nvPr>
            <p:ph type="body" sz="quarter" idx="24"/>
          </p:nvPr>
        </p:nvSpPr>
        <p:spPr>
          <a:xfrm>
            <a:off x="457200" y="49704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26"/>
          <p:cNvSpPr>
            <a:spLocks noGrp="1"/>
          </p:cNvSpPr>
          <p:nvPr>
            <p:ph type="body" sz="quarter" idx="25"/>
          </p:nvPr>
        </p:nvSpPr>
        <p:spPr>
          <a:xfrm>
            <a:off x="457200" y="5264150"/>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73144346"/>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1"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3274199"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image" Target="../media/image1.jpg"/><Relationship Id="rId2" Type="http://schemas.openxmlformats.org/officeDocument/2006/relationships/slideLayout" Target="../slideLayouts/slideLayout3.xml"/><Relationship Id="rId16"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7"/>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49" r:id="rId2"/>
    <p:sldLayoutId id="2147483650" r:id="rId3"/>
    <p:sldLayoutId id="2147483676" r:id="rId4"/>
    <p:sldLayoutId id="2147483677" r:id="rId5"/>
    <p:sldLayoutId id="2147483678" r:id="rId6"/>
    <p:sldLayoutId id="2147483679" r:id="rId7"/>
    <p:sldLayoutId id="2147483680" r:id="rId8"/>
    <p:sldLayoutId id="2147483682" r:id="rId9"/>
    <p:sldLayoutId id="2147483681" r:id="rId10"/>
    <p:sldLayoutId id="2147483671" r:id="rId11"/>
    <p:sldLayoutId id="2147483673" r:id="rId12"/>
    <p:sldLayoutId id="2147483670" r:id="rId13"/>
    <p:sldLayoutId id="2147483669" r:id="rId14"/>
    <p:sldLayoutId id="214748365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liveexample.pearsoncmg.com/html/CircleWithException.html"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hyperlink" Target="https://liveexample.pearsoncmg.com/html/TestCircleWithException.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liveexample.pearsoncmg.com/html/InvalidRadiusException.html" TargetMode="External"/><Relationship Id="rId2" Type="http://schemas.openxmlformats.org/officeDocument/2006/relationships/notesSlide" Target="../notesSlides/notesSlide26.xml"/><Relationship Id="rId1" Type="http://schemas.openxmlformats.org/officeDocument/2006/relationships/slideLayout" Target="../slideLayouts/slideLayout11.xml"/><Relationship Id="rId5" Type="http://schemas.openxmlformats.org/officeDocument/2006/relationships/hyperlink" Target="https://liveexample.pearsoncmg.com/html/TestCircleWithRadiusException.html" TargetMode="External"/><Relationship Id="rId4" Type="http://schemas.openxmlformats.org/officeDocument/2006/relationships/hyperlink" Target="https://liveexample.pearsoncmg.com/html/InvalidRadiusException.htmlhttps:/liveexample.pearsoncmg.com/html/InvalidRadiusException.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liveexample.pearsoncmg.com/html/Quotient.html"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hyperlink" Target="https://liveexample.pearsoncmg.com/html/QuotientWithMethod.html" TargetMode="External"/><Relationship Id="rId4" Type="http://schemas.openxmlformats.org/officeDocument/2006/relationships/hyperlink" Target="https://liveexample.pearsoncmg.com/html/QuotientWithIf.htm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8.xml"/><Relationship Id="rId1" Type="http://schemas.openxmlformats.org/officeDocument/2006/relationships/slideLayout" Target="../slideLayouts/slideLayout11.xml"/><Relationship Id="rId5" Type="http://schemas.openxmlformats.org/officeDocument/2006/relationships/hyperlink" Target="https://liveexample.pearsoncmg.com/html/TestFileClass.html" TargetMode="External"/><Relationship Id="rId4" Type="http://schemas.openxmlformats.org/officeDocument/2006/relationships/image" Target="../media/image25.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hyperlink" Target="https://liveexample.pearsoncmg.com/html/WriteData.html"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s://liveexample.pearsoncmg.com/html/WriteDataWithAutoClose.html" TargetMode="External"/><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hyperlink" Target="https://liveexample.pearsoncmg.com/html/ReadData.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liveexample.pearsoncmg.com/html/QuotientWithException.html"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hyperlink" Target="https://liveexample.pearsoncmg.com/html/ReplaceText.html" TargetMode="External"/><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hyperlink" Target="https://liveexample.pearsoncmg.com/html/ReadFileFromURL.html" TargetMode="External"/><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hyperlink" Target="https://liveexample.pearsoncmg.com/html/WebCrawler.html" TargetMode="External"/><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31.svg"/></Relationships>
</file>

<file path=ppt/slides/_rels/slide7.xml.rels><?xml version="1.0" encoding="UTF-8" standalone="yes"?>
<Relationships xmlns="http://schemas.openxmlformats.org/package/2006/relationships"><Relationship Id="rId3" Type="http://schemas.openxmlformats.org/officeDocument/2006/relationships/hyperlink" Target="https://liveexample.pearsoncmg.com/html/InputMismatchExceptionDemo.html"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200" y="143692"/>
            <a:ext cx="8058728" cy="987333"/>
          </a:xfrm>
        </p:spPr>
        <p:txBody>
          <a:bodyPr anchor="ctr"/>
          <a:lstStyle/>
          <a:p>
            <a:r>
              <a:rPr lang="en-US" sz="3000" dirty="0"/>
              <a:t>Introduction to Java Programming and Data Structures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solidFill>
                  <a:schemeClr val="tx2"/>
                </a:solidFill>
              </a:rPr>
              <a:t>Twelfth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latin typeface="+mn-lt"/>
              </a:rPr>
              <a:t>Chapter 12</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89"/>
            <a:ext cx="3657600" cy="1589177"/>
          </a:xfrm>
        </p:spPr>
        <p:txBody>
          <a:bodyPr/>
          <a:lstStyle/>
          <a:p>
            <a:r>
              <a:rPr lang="en-IN" dirty="0"/>
              <a:t>Exception Handling and Text IO</a:t>
            </a:r>
            <a:endParaRPr lang="en-US" dirty="0"/>
          </a:p>
        </p:txBody>
      </p:sp>
      <p:pic>
        <p:nvPicPr>
          <p:cNvPr id="7" name="Picture 6" descr="Front Cover: Introduction to Java Programming and Data Structures Twelfth Edition by Liang.">
            <a:extLst>
              <a:ext uri="{FF2B5EF4-FFF2-40B4-BE49-F238E27FC236}">
                <a16:creationId xmlns:a16="http://schemas.microsoft.com/office/drawing/2014/main" id="{5F16D7D7-ECE6-4B8A-A1F3-15ADBADE58C8}"/>
              </a:ext>
            </a:extLst>
          </p:cNvPr>
          <p:cNvPicPr>
            <a:picLocks noChangeAspect="1"/>
          </p:cNvPicPr>
          <p:nvPr/>
        </p:nvPicPr>
        <p:blipFill>
          <a:blip r:embed="rId3"/>
          <a:stretch>
            <a:fillRect/>
          </a:stretch>
        </p:blipFill>
        <p:spPr>
          <a:xfrm>
            <a:off x="591091" y="1697633"/>
            <a:ext cx="3776850" cy="4523213"/>
          </a:xfrm>
          <a:prstGeom prst="rect">
            <a:avLst/>
          </a:prstGeom>
          <a:ln w="9525">
            <a:solidFill>
              <a:schemeClr val="tx1"/>
            </a:solid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ea typeface="Verdana" panose="020B0604030504040204" pitchFamily="34" charset="0"/>
                <a:cs typeface="Verdana" panose="020B0604030504040204" pitchFamily="34" charset="0"/>
              </a:rPr>
              <a:t>Copyright © </a:t>
            </a:r>
            <a:r>
              <a:rPr lang="en-IN" dirty="0"/>
              <a:t>2020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C0D0-F5CA-47BF-AFC3-F5CBCAE0E329}"/>
              </a:ext>
            </a:extLst>
          </p:cNvPr>
          <p:cNvSpPr>
            <a:spLocks noGrp="1"/>
          </p:cNvSpPr>
          <p:nvPr>
            <p:ph type="title"/>
          </p:nvPr>
        </p:nvSpPr>
        <p:spPr/>
        <p:txBody>
          <a:bodyPr/>
          <a:lstStyle/>
          <a:p>
            <a:r>
              <a:rPr lang="en-US" altLang="en-US" dirty="0"/>
              <a:t>Exceptions</a:t>
            </a:r>
            <a:endParaRPr lang="en-IN" dirty="0"/>
          </a:p>
        </p:txBody>
      </p:sp>
      <p:pic>
        <p:nvPicPr>
          <p:cNvPr id="8" name="Content Placeholder 7" descr="An object shows the Exceptions. For long description in Notes pane, press F6.">
            <a:extLst>
              <a:ext uri="{FF2B5EF4-FFF2-40B4-BE49-F238E27FC236}">
                <a16:creationId xmlns:a16="http://schemas.microsoft.com/office/drawing/2014/main" id="{68C5F30E-A3A9-4257-93C0-5F586F8F9F06}"/>
              </a:ext>
            </a:extLst>
          </p:cNvPr>
          <p:cNvPicPr>
            <a:picLocks noGrp="1" noChangeAspect="1"/>
          </p:cNvPicPr>
          <p:nvPr>
            <p:ph sz="quarter" idx="13"/>
          </p:nvPr>
        </p:nvPicPr>
        <p:blipFill>
          <a:blip r:embed="rId3"/>
          <a:stretch>
            <a:fillRect/>
          </a:stretch>
        </p:blipFill>
        <p:spPr>
          <a:xfrm>
            <a:off x="480976" y="1730978"/>
            <a:ext cx="8191973" cy="4180731"/>
          </a:xfrm>
          <a:prstGeom prst="rect">
            <a:avLst/>
          </a:prstGeom>
        </p:spPr>
      </p:pic>
    </p:spTree>
    <p:extLst>
      <p:ext uri="{BB962C8B-B14F-4D97-AF65-F5344CB8AC3E}">
        <p14:creationId xmlns:p14="http://schemas.microsoft.com/office/powerpoint/2010/main" val="1568134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C0D0-F5CA-47BF-AFC3-F5CBCAE0E329}"/>
              </a:ext>
            </a:extLst>
          </p:cNvPr>
          <p:cNvSpPr>
            <a:spLocks noGrp="1"/>
          </p:cNvSpPr>
          <p:nvPr>
            <p:ph type="title"/>
          </p:nvPr>
        </p:nvSpPr>
        <p:spPr/>
        <p:txBody>
          <a:bodyPr/>
          <a:lstStyle/>
          <a:p>
            <a:r>
              <a:rPr lang="en-US" altLang="en-US" dirty="0"/>
              <a:t>Runtime Exceptions</a:t>
            </a:r>
            <a:endParaRPr lang="en-IN" dirty="0"/>
          </a:p>
        </p:txBody>
      </p:sp>
      <p:pic>
        <p:nvPicPr>
          <p:cNvPr id="9" name="Content Placeholder 8" descr="An object shows the Runtime Exceptions. For long description in Notes pane, press F6.">
            <a:extLst>
              <a:ext uri="{FF2B5EF4-FFF2-40B4-BE49-F238E27FC236}">
                <a16:creationId xmlns:a16="http://schemas.microsoft.com/office/drawing/2014/main" id="{E00D4D79-7A13-47C6-8DBA-69E007EB565B}"/>
              </a:ext>
            </a:extLst>
          </p:cNvPr>
          <p:cNvPicPr>
            <a:picLocks noGrp="1" noChangeAspect="1"/>
          </p:cNvPicPr>
          <p:nvPr>
            <p:ph sz="quarter" idx="13"/>
          </p:nvPr>
        </p:nvPicPr>
        <p:blipFill>
          <a:blip r:embed="rId3"/>
          <a:stretch>
            <a:fillRect/>
          </a:stretch>
        </p:blipFill>
        <p:spPr>
          <a:xfrm>
            <a:off x="561683" y="1735221"/>
            <a:ext cx="8030558" cy="4098354"/>
          </a:xfrm>
          <a:prstGeom prst="rect">
            <a:avLst/>
          </a:prstGeom>
        </p:spPr>
      </p:pic>
    </p:spTree>
    <p:extLst>
      <p:ext uri="{BB962C8B-B14F-4D97-AF65-F5344CB8AC3E}">
        <p14:creationId xmlns:p14="http://schemas.microsoft.com/office/powerpoint/2010/main" val="981290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1FDCB-54B0-4775-BB3F-6BFD82808FA1}"/>
              </a:ext>
            </a:extLst>
          </p:cNvPr>
          <p:cNvSpPr>
            <a:spLocks noGrp="1"/>
          </p:cNvSpPr>
          <p:nvPr>
            <p:ph type="title"/>
          </p:nvPr>
        </p:nvSpPr>
        <p:spPr/>
        <p:txBody>
          <a:bodyPr/>
          <a:lstStyle/>
          <a:p>
            <a:r>
              <a:rPr lang="en-IN" sz="3200" dirty="0"/>
              <a:t>Checked Exceptions v</a:t>
            </a:r>
            <a:r>
              <a:rPr lang="en-IN" sz="100" dirty="0"/>
              <a:t>ersu</a:t>
            </a:r>
            <a:r>
              <a:rPr lang="en-IN" sz="3200" dirty="0"/>
              <a:t>s Unchecked Exceptions</a:t>
            </a:r>
          </a:p>
        </p:txBody>
      </p:sp>
      <p:sp>
        <p:nvSpPr>
          <p:cNvPr id="3" name="Content Placeholder 2">
            <a:extLst>
              <a:ext uri="{FF2B5EF4-FFF2-40B4-BE49-F238E27FC236}">
                <a16:creationId xmlns:a16="http://schemas.microsoft.com/office/drawing/2014/main" id="{9548E78E-7965-46A0-BB51-42F2DC5DFFD1}"/>
              </a:ext>
            </a:extLst>
          </p:cNvPr>
          <p:cNvSpPr>
            <a:spLocks noGrp="1"/>
          </p:cNvSpPr>
          <p:nvPr>
            <p:ph sz="quarter" idx="13"/>
          </p:nvPr>
        </p:nvSpPr>
        <p:spPr>
          <a:xfrm>
            <a:off x="457200" y="1554920"/>
            <a:ext cx="8232775" cy="2324353"/>
          </a:xfrm>
        </p:spPr>
        <p:txBody>
          <a:bodyPr/>
          <a:lstStyle/>
          <a:p>
            <a:pPr marL="432" indent="0">
              <a:buNone/>
            </a:pPr>
            <a:r>
              <a:rPr lang="en-US" altLang="en-US" u="sng" dirty="0" err="1">
                <a:cs typeface="Times New Roman" panose="02020603050405020304" pitchFamily="18" charset="0"/>
              </a:rPr>
              <a:t>RuntimeException</a:t>
            </a:r>
            <a:r>
              <a:rPr lang="en-US" altLang="en-US" dirty="0">
                <a:cs typeface="Times New Roman" panose="02020603050405020304" pitchFamily="18" charset="0"/>
              </a:rPr>
              <a:t>, </a:t>
            </a:r>
            <a:r>
              <a:rPr lang="en-US" altLang="en-US" u="sng" dirty="0">
                <a:cs typeface="Times New Roman" panose="02020603050405020304" pitchFamily="18" charset="0"/>
              </a:rPr>
              <a:t>Error</a:t>
            </a:r>
            <a:r>
              <a:rPr lang="en-US" altLang="en-US" dirty="0">
                <a:cs typeface="Times New Roman" panose="02020603050405020304" pitchFamily="18" charset="0"/>
              </a:rPr>
              <a:t> and their subclasses are known as </a:t>
            </a:r>
            <a:r>
              <a:rPr lang="en-US" altLang="en-US" b="1" dirty="0">
                <a:cs typeface="Times New Roman" panose="02020603050405020304" pitchFamily="18" charset="0"/>
              </a:rPr>
              <a:t>unchecked exceptions</a:t>
            </a:r>
            <a:r>
              <a:rPr lang="en-US" altLang="en-US" dirty="0">
                <a:cs typeface="Times New Roman" panose="02020603050405020304" pitchFamily="18" charset="0"/>
              </a:rPr>
              <a:t>. All other exceptions are known as </a:t>
            </a:r>
            <a:r>
              <a:rPr lang="en-US" altLang="en-US" b="1" dirty="0">
                <a:cs typeface="Times New Roman" panose="02020603050405020304" pitchFamily="18" charset="0"/>
              </a:rPr>
              <a:t>checked exceptions</a:t>
            </a:r>
            <a:r>
              <a:rPr lang="en-US" altLang="en-US" dirty="0">
                <a:cs typeface="Times New Roman" panose="02020603050405020304" pitchFamily="18" charset="0"/>
              </a:rPr>
              <a:t>, meaning that the compiler forces the programmer to check and deal with the exceptions.</a:t>
            </a:r>
          </a:p>
        </p:txBody>
      </p:sp>
    </p:spTree>
    <p:extLst>
      <p:ext uri="{BB962C8B-B14F-4D97-AF65-F5344CB8AC3E}">
        <p14:creationId xmlns:p14="http://schemas.microsoft.com/office/powerpoint/2010/main" val="3055294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9979-AAAE-452F-8D6B-59AE76615034}"/>
              </a:ext>
            </a:extLst>
          </p:cNvPr>
          <p:cNvSpPr>
            <a:spLocks noGrp="1"/>
          </p:cNvSpPr>
          <p:nvPr>
            <p:ph type="title"/>
          </p:nvPr>
        </p:nvSpPr>
        <p:spPr/>
        <p:txBody>
          <a:bodyPr/>
          <a:lstStyle/>
          <a:p>
            <a:r>
              <a:rPr lang="en-IN" dirty="0"/>
              <a:t>Unchecked Exceptions </a:t>
            </a:r>
            <a:r>
              <a:rPr lang="en-IN" sz="2000" b="0" baseline="0" dirty="0"/>
              <a:t>(1 of 2)</a:t>
            </a:r>
          </a:p>
        </p:txBody>
      </p:sp>
      <p:sp>
        <p:nvSpPr>
          <p:cNvPr id="3" name="Content Placeholder 2">
            <a:extLst>
              <a:ext uri="{FF2B5EF4-FFF2-40B4-BE49-F238E27FC236}">
                <a16:creationId xmlns:a16="http://schemas.microsoft.com/office/drawing/2014/main" id="{2F169C06-FEC2-49ED-895C-0DBC968960F9}"/>
              </a:ext>
            </a:extLst>
          </p:cNvPr>
          <p:cNvSpPr>
            <a:spLocks noGrp="1"/>
          </p:cNvSpPr>
          <p:nvPr>
            <p:ph sz="quarter" idx="13"/>
          </p:nvPr>
        </p:nvSpPr>
        <p:spPr>
          <a:xfrm>
            <a:off x="457200" y="1554921"/>
            <a:ext cx="8114145" cy="4337880"/>
          </a:xfrm>
        </p:spPr>
        <p:txBody>
          <a:bodyPr/>
          <a:lstStyle/>
          <a:p>
            <a:pPr marL="432" indent="0">
              <a:buNone/>
            </a:pPr>
            <a:r>
              <a:rPr lang="en-US" altLang="en-US" dirty="0">
                <a:cs typeface="Times New Roman" panose="02020603050405020304" pitchFamily="18" charset="0"/>
              </a:rPr>
              <a:t>In most cases, unchecked exceptions reflect programming logic errors that are not recoverable. For example, a </a:t>
            </a:r>
            <a:r>
              <a:rPr lang="en-US" altLang="en-US" u="sng" dirty="0" err="1">
                <a:cs typeface="Times New Roman" panose="02020603050405020304" pitchFamily="18" charset="0"/>
              </a:rPr>
              <a:t>NullPointerException</a:t>
            </a:r>
            <a:r>
              <a:rPr lang="en-US" altLang="en-US" dirty="0">
                <a:cs typeface="Times New Roman" panose="02020603050405020304" pitchFamily="18" charset="0"/>
              </a:rPr>
              <a:t> is thrown if you access an object through a reference variable before an object is assigned to it; an </a:t>
            </a:r>
            <a:r>
              <a:rPr lang="en-US" altLang="en-US" u="sng" dirty="0" err="1">
                <a:cs typeface="Times New Roman" panose="02020603050405020304" pitchFamily="18" charset="0"/>
              </a:rPr>
              <a:t>IndexOutOfBoundsException</a:t>
            </a:r>
            <a:r>
              <a:rPr lang="en-US" altLang="en-US" dirty="0">
                <a:cs typeface="Times New Roman" panose="02020603050405020304" pitchFamily="18" charset="0"/>
              </a:rPr>
              <a:t> is thrown if you access an element in an array outside the bounds of the array. These are the logic errors that should be corrected in the program. Unchecked exceptions can occur anywhere in the program. To avoid cumbersome overuse of try-catch blocks, Java does not mandate you to write code to catch unchecked exceptions.</a:t>
            </a:r>
          </a:p>
        </p:txBody>
      </p:sp>
    </p:spTree>
    <p:extLst>
      <p:ext uri="{BB962C8B-B14F-4D97-AF65-F5344CB8AC3E}">
        <p14:creationId xmlns:p14="http://schemas.microsoft.com/office/powerpoint/2010/main" val="310595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C0D0-F5CA-47BF-AFC3-F5CBCAE0E329}"/>
              </a:ext>
            </a:extLst>
          </p:cNvPr>
          <p:cNvSpPr>
            <a:spLocks noGrp="1"/>
          </p:cNvSpPr>
          <p:nvPr>
            <p:ph type="title"/>
          </p:nvPr>
        </p:nvSpPr>
        <p:spPr/>
        <p:txBody>
          <a:bodyPr/>
          <a:lstStyle/>
          <a:p>
            <a:r>
              <a:rPr lang="en-IN" dirty="0"/>
              <a:t>Unchecked Exceptions </a:t>
            </a:r>
            <a:r>
              <a:rPr lang="en-IN" sz="2000" b="0" dirty="0"/>
              <a:t>(2 of 2)</a:t>
            </a:r>
            <a:endParaRPr lang="en-IN" dirty="0"/>
          </a:p>
        </p:txBody>
      </p:sp>
      <p:pic>
        <p:nvPicPr>
          <p:cNvPr id="11" name="Content Placeholder 10" descr="An object shows the Unchecked Exceptions. For long description in Notes pane, press F6.">
            <a:extLst>
              <a:ext uri="{FF2B5EF4-FFF2-40B4-BE49-F238E27FC236}">
                <a16:creationId xmlns:a16="http://schemas.microsoft.com/office/drawing/2014/main" id="{D1ED9F6B-101D-4A77-BDE1-6F84C01ABA7E}"/>
              </a:ext>
            </a:extLst>
          </p:cNvPr>
          <p:cNvPicPr>
            <a:picLocks noGrp="1" noChangeAspect="1"/>
          </p:cNvPicPr>
          <p:nvPr>
            <p:ph sz="quarter" idx="13"/>
          </p:nvPr>
        </p:nvPicPr>
        <p:blipFill>
          <a:blip r:embed="rId3"/>
          <a:stretch>
            <a:fillRect/>
          </a:stretch>
        </p:blipFill>
        <p:spPr>
          <a:xfrm>
            <a:off x="441368" y="1727772"/>
            <a:ext cx="8058066" cy="4112391"/>
          </a:xfrm>
          <a:prstGeom prst="rect">
            <a:avLst/>
          </a:prstGeom>
        </p:spPr>
      </p:pic>
    </p:spTree>
    <p:extLst>
      <p:ext uri="{BB962C8B-B14F-4D97-AF65-F5344CB8AC3E}">
        <p14:creationId xmlns:p14="http://schemas.microsoft.com/office/powerpoint/2010/main" val="4133653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C0D0-F5CA-47BF-AFC3-F5CBCAE0E329}"/>
              </a:ext>
            </a:extLst>
          </p:cNvPr>
          <p:cNvSpPr>
            <a:spLocks noGrp="1"/>
          </p:cNvSpPr>
          <p:nvPr>
            <p:ph type="title"/>
          </p:nvPr>
        </p:nvSpPr>
        <p:spPr/>
        <p:txBody>
          <a:bodyPr/>
          <a:lstStyle/>
          <a:p>
            <a:r>
              <a:rPr lang="en-US" altLang="en-US" sz="3200" dirty="0"/>
              <a:t>Declaring, Throwing, and Catching Exceptions</a:t>
            </a:r>
            <a:endParaRPr lang="en-IN" sz="3200" dirty="0"/>
          </a:p>
        </p:txBody>
      </p:sp>
      <p:pic>
        <p:nvPicPr>
          <p:cNvPr id="5" name="Content Placeholder 4" descr="The computer code shows the Declaring, Throwing, and Catching Exceptions. For long description in Notes pane, press F6.">
            <a:extLst>
              <a:ext uri="{FF2B5EF4-FFF2-40B4-BE49-F238E27FC236}">
                <a16:creationId xmlns:a16="http://schemas.microsoft.com/office/drawing/2014/main" id="{DDF045A2-0E79-417C-8CD6-F15B51AD96E0}"/>
              </a:ext>
            </a:extLst>
          </p:cNvPr>
          <p:cNvPicPr>
            <a:picLocks noGrp="1" noChangeAspect="1"/>
          </p:cNvPicPr>
          <p:nvPr>
            <p:ph sz="quarter" idx="13"/>
          </p:nvPr>
        </p:nvPicPr>
        <p:blipFill>
          <a:blip r:embed="rId3"/>
          <a:stretch>
            <a:fillRect/>
          </a:stretch>
        </p:blipFill>
        <p:spPr>
          <a:xfrm>
            <a:off x="438254" y="2450280"/>
            <a:ext cx="8267493" cy="1971728"/>
          </a:xfrm>
          <a:prstGeom prst="rect">
            <a:avLst/>
          </a:prstGeom>
        </p:spPr>
      </p:pic>
    </p:spTree>
    <p:extLst>
      <p:ext uri="{BB962C8B-B14F-4D97-AF65-F5344CB8AC3E}">
        <p14:creationId xmlns:p14="http://schemas.microsoft.com/office/powerpoint/2010/main" val="829519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B3D51D-5D65-4C3A-B635-F48773D75F20}"/>
              </a:ext>
            </a:extLst>
          </p:cNvPr>
          <p:cNvSpPr>
            <a:spLocks noGrp="1"/>
          </p:cNvSpPr>
          <p:nvPr>
            <p:ph type="title"/>
          </p:nvPr>
        </p:nvSpPr>
        <p:spPr/>
        <p:txBody>
          <a:bodyPr/>
          <a:lstStyle/>
          <a:p>
            <a:r>
              <a:rPr lang="en-IN" dirty="0"/>
              <a:t>Declaring Exceptions</a:t>
            </a:r>
          </a:p>
        </p:txBody>
      </p:sp>
      <p:sp>
        <p:nvSpPr>
          <p:cNvPr id="5" name="Content Placeholder 4">
            <a:extLst>
              <a:ext uri="{FF2B5EF4-FFF2-40B4-BE49-F238E27FC236}">
                <a16:creationId xmlns:a16="http://schemas.microsoft.com/office/drawing/2014/main" id="{9ABC4491-A9FF-44FD-9479-C99D6936A8B7}"/>
              </a:ext>
            </a:extLst>
          </p:cNvPr>
          <p:cNvSpPr>
            <a:spLocks noGrp="1"/>
          </p:cNvSpPr>
          <p:nvPr>
            <p:ph sz="quarter" idx="13"/>
          </p:nvPr>
        </p:nvSpPr>
        <p:spPr>
          <a:xfrm>
            <a:off x="457200" y="1552575"/>
            <a:ext cx="8128861" cy="942652"/>
          </a:xfrm>
        </p:spPr>
        <p:txBody>
          <a:bodyPr/>
          <a:lstStyle/>
          <a:p>
            <a:pPr marL="432" indent="0">
              <a:buNone/>
            </a:pPr>
            <a:r>
              <a:rPr lang="en-US" altLang="en-US" dirty="0">
                <a:cs typeface="Times New Roman" panose="02020603050405020304" pitchFamily="18" charset="0"/>
              </a:rPr>
              <a:t>Every method must state the types of checked exceptions it might throw. This is known as </a:t>
            </a:r>
            <a:r>
              <a:rPr lang="en-US" altLang="en-US" b="1" dirty="0">
                <a:cs typeface="Times New Roman" panose="02020603050405020304" pitchFamily="18" charset="0"/>
              </a:rPr>
              <a:t>declaring exceptions</a:t>
            </a:r>
            <a:r>
              <a:rPr lang="en-US" altLang="en-US" dirty="0">
                <a:cs typeface="Times New Roman" panose="02020603050405020304" pitchFamily="18" charset="0"/>
              </a:rPr>
              <a:t>.</a:t>
            </a:r>
          </a:p>
        </p:txBody>
      </p:sp>
      <p:sp>
        <p:nvSpPr>
          <p:cNvPr id="6" name="Content Placeholder 5">
            <a:extLst>
              <a:ext uri="{FF2B5EF4-FFF2-40B4-BE49-F238E27FC236}">
                <a16:creationId xmlns:a16="http://schemas.microsoft.com/office/drawing/2014/main" id="{863B654E-A61A-4F59-9E10-DD8B6713F2AD}"/>
              </a:ext>
            </a:extLst>
          </p:cNvPr>
          <p:cNvSpPr>
            <a:spLocks noGrp="1"/>
          </p:cNvSpPr>
          <p:nvPr>
            <p:ph sz="quarter" idx="14"/>
          </p:nvPr>
        </p:nvSpPr>
        <p:spPr>
          <a:xfrm>
            <a:off x="457200" y="2639428"/>
            <a:ext cx="3680847" cy="901253"/>
          </a:xfrm>
        </p:spPr>
        <p:txBody>
          <a:bodyPr/>
          <a:lstStyle/>
          <a:p>
            <a:pPr marL="0" indent="0">
              <a:spcBef>
                <a:spcPct val="0"/>
              </a:spcBef>
              <a:buFont typeface="Monotype Sorts"/>
              <a:buNone/>
            </a:pPr>
            <a:r>
              <a:rPr lang="en-US" altLang="en-US" dirty="0"/>
              <a:t>public void </a:t>
            </a:r>
            <a:r>
              <a:rPr lang="en-US" altLang="en-US" dirty="0" err="1"/>
              <a:t>myMethod</a:t>
            </a:r>
            <a:r>
              <a:rPr lang="en-US" altLang="en-US" dirty="0"/>
              <a:t>()</a:t>
            </a:r>
          </a:p>
          <a:p>
            <a:pPr marL="0" indent="185738">
              <a:spcBef>
                <a:spcPct val="0"/>
              </a:spcBef>
              <a:buFont typeface="Monotype Sorts"/>
              <a:buNone/>
            </a:pPr>
            <a:r>
              <a:rPr lang="en-US" altLang="en-US" dirty="0"/>
              <a:t>throws </a:t>
            </a:r>
            <a:r>
              <a:rPr lang="en-US" altLang="en-US" dirty="0" err="1"/>
              <a:t>IOException</a:t>
            </a:r>
            <a:endParaRPr lang="en-US" altLang="en-US" dirty="0"/>
          </a:p>
        </p:txBody>
      </p:sp>
      <p:sp>
        <p:nvSpPr>
          <p:cNvPr id="7" name="Content Placeholder 6">
            <a:extLst>
              <a:ext uri="{FF2B5EF4-FFF2-40B4-BE49-F238E27FC236}">
                <a16:creationId xmlns:a16="http://schemas.microsoft.com/office/drawing/2014/main" id="{90101643-E6BD-4DEF-8C61-9CA7B670B738}"/>
              </a:ext>
            </a:extLst>
          </p:cNvPr>
          <p:cNvSpPr>
            <a:spLocks noGrp="1"/>
          </p:cNvSpPr>
          <p:nvPr>
            <p:ph sz="quarter" idx="15"/>
          </p:nvPr>
        </p:nvSpPr>
        <p:spPr>
          <a:xfrm>
            <a:off x="457200" y="3736689"/>
            <a:ext cx="5339166" cy="952095"/>
          </a:xfrm>
        </p:spPr>
        <p:txBody>
          <a:bodyPr/>
          <a:lstStyle/>
          <a:p>
            <a:pPr marL="0" indent="0">
              <a:spcBef>
                <a:spcPct val="100000"/>
              </a:spcBef>
              <a:buFont typeface="Monotype Sorts"/>
              <a:buNone/>
            </a:pPr>
            <a:r>
              <a:rPr lang="en-US" altLang="en-US" dirty="0"/>
              <a:t>public void </a:t>
            </a:r>
            <a:r>
              <a:rPr lang="en-US" altLang="en-US" dirty="0" err="1"/>
              <a:t>myMethod</a:t>
            </a:r>
            <a:r>
              <a:rPr lang="en-US" altLang="en-US" dirty="0"/>
              <a:t>()</a:t>
            </a:r>
          </a:p>
          <a:p>
            <a:pPr marL="0" indent="185738">
              <a:spcBef>
                <a:spcPct val="0"/>
              </a:spcBef>
              <a:buFont typeface="Monotype Sorts"/>
              <a:buNone/>
            </a:pPr>
            <a:r>
              <a:rPr lang="en-US" altLang="en-US" dirty="0"/>
              <a:t>throws </a:t>
            </a:r>
            <a:r>
              <a:rPr lang="en-US" altLang="en-US" dirty="0" err="1"/>
              <a:t>IOException</a:t>
            </a:r>
            <a:r>
              <a:rPr lang="en-US" altLang="en-US" dirty="0"/>
              <a:t>, </a:t>
            </a:r>
            <a:r>
              <a:rPr lang="en-US" altLang="en-US" dirty="0" err="1"/>
              <a:t>OtherException</a:t>
            </a:r>
            <a:endParaRPr lang="en-US" altLang="en-US" dirty="0"/>
          </a:p>
        </p:txBody>
      </p:sp>
    </p:spTree>
    <p:extLst>
      <p:ext uri="{BB962C8B-B14F-4D97-AF65-F5344CB8AC3E}">
        <p14:creationId xmlns:p14="http://schemas.microsoft.com/office/powerpoint/2010/main" val="2213672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B3D51D-5D65-4C3A-B635-F48773D75F20}"/>
              </a:ext>
            </a:extLst>
          </p:cNvPr>
          <p:cNvSpPr>
            <a:spLocks noGrp="1"/>
          </p:cNvSpPr>
          <p:nvPr>
            <p:ph type="title"/>
          </p:nvPr>
        </p:nvSpPr>
        <p:spPr/>
        <p:txBody>
          <a:bodyPr/>
          <a:lstStyle/>
          <a:p>
            <a:r>
              <a:rPr lang="en-US" altLang="en-US" dirty="0"/>
              <a:t>Throwing Exceptions</a:t>
            </a:r>
            <a:endParaRPr lang="en-IN" dirty="0"/>
          </a:p>
        </p:txBody>
      </p:sp>
      <p:sp>
        <p:nvSpPr>
          <p:cNvPr id="5" name="Content Placeholder 4">
            <a:extLst>
              <a:ext uri="{FF2B5EF4-FFF2-40B4-BE49-F238E27FC236}">
                <a16:creationId xmlns:a16="http://schemas.microsoft.com/office/drawing/2014/main" id="{9ABC4491-A9FF-44FD-9479-C99D6936A8B7}"/>
              </a:ext>
            </a:extLst>
          </p:cNvPr>
          <p:cNvSpPr>
            <a:spLocks noGrp="1"/>
          </p:cNvSpPr>
          <p:nvPr>
            <p:ph sz="quarter" idx="13"/>
          </p:nvPr>
        </p:nvSpPr>
        <p:spPr>
          <a:xfrm>
            <a:off x="457200" y="1552574"/>
            <a:ext cx="8128861" cy="1684612"/>
          </a:xfrm>
        </p:spPr>
        <p:txBody>
          <a:bodyPr/>
          <a:lstStyle/>
          <a:p>
            <a:pPr marL="0" indent="0">
              <a:buFont typeface="Monotype Sorts"/>
              <a:buNone/>
            </a:pPr>
            <a:r>
              <a:rPr lang="en-US" altLang="en-US" dirty="0">
                <a:cs typeface="Times New Roman" panose="02020603050405020304" pitchFamily="18" charset="0"/>
              </a:rPr>
              <a:t>When the program detects an error, the program can create an instance of an appropriate exception type and throw it. This is known as </a:t>
            </a:r>
            <a:r>
              <a:rPr lang="en-US" altLang="en-US" b="1" dirty="0">
                <a:cs typeface="Times New Roman" panose="02020603050405020304" pitchFamily="18" charset="0"/>
              </a:rPr>
              <a:t>throwing</a:t>
            </a:r>
            <a:r>
              <a:rPr lang="en-US" altLang="en-US" i="1" dirty="0">
                <a:cs typeface="Times New Roman" panose="02020603050405020304" pitchFamily="18" charset="0"/>
              </a:rPr>
              <a:t> </a:t>
            </a:r>
            <a:r>
              <a:rPr lang="en-US" altLang="en-US" b="1" dirty="0">
                <a:cs typeface="Times New Roman" panose="02020603050405020304" pitchFamily="18" charset="0"/>
              </a:rPr>
              <a:t>an exception</a:t>
            </a:r>
            <a:r>
              <a:rPr lang="en-US" altLang="en-US" dirty="0">
                <a:cs typeface="Times New Roman" panose="02020603050405020304" pitchFamily="18" charset="0"/>
              </a:rPr>
              <a:t>. Here is an example,</a:t>
            </a:r>
          </a:p>
        </p:txBody>
      </p:sp>
      <p:sp>
        <p:nvSpPr>
          <p:cNvPr id="6" name="Content Placeholder 5">
            <a:extLst>
              <a:ext uri="{FF2B5EF4-FFF2-40B4-BE49-F238E27FC236}">
                <a16:creationId xmlns:a16="http://schemas.microsoft.com/office/drawing/2014/main" id="{863B654E-A61A-4F59-9E10-DD8B6713F2AD}"/>
              </a:ext>
            </a:extLst>
          </p:cNvPr>
          <p:cNvSpPr>
            <a:spLocks noGrp="1"/>
          </p:cNvSpPr>
          <p:nvPr>
            <p:ph sz="quarter" idx="14"/>
          </p:nvPr>
        </p:nvSpPr>
        <p:spPr>
          <a:xfrm>
            <a:off x="457200" y="3349914"/>
            <a:ext cx="3897824" cy="564388"/>
          </a:xfrm>
        </p:spPr>
        <p:txBody>
          <a:bodyPr/>
          <a:lstStyle/>
          <a:p>
            <a:pPr marL="0" indent="0">
              <a:buFont typeface="Monotype Sorts"/>
              <a:buNone/>
            </a:pPr>
            <a:r>
              <a:rPr lang="en-US" altLang="en-US" dirty="0"/>
              <a:t>throw new </a:t>
            </a:r>
            <a:r>
              <a:rPr lang="en-US" altLang="en-US" dirty="0" err="1"/>
              <a:t>TheException</a:t>
            </a:r>
            <a:r>
              <a:rPr lang="en-US" altLang="en-US" dirty="0"/>
              <a:t>();</a:t>
            </a:r>
          </a:p>
        </p:txBody>
      </p:sp>
      <p:sp>
        <p:nvSpPr>
          <p:cNvPr id="7" name="Content Placeholder 6">
            <a:extLst>
              <a:ext uri="{FF2B5EF4-FFF2-40B4-BE49-F238E27FC236}">
                <a16:creationId xmlns:a16="http://schemas.microsoft.com/office/drawing/2014/main" id="{90101643-E6BD-4DEF-8C61-9CA7B670B738}"/>
              </a:ext>
            </a:extLst>
          </p:cNvPr>
          <p:cNvSpPr>
            <a:spLocks noGrp="1"/>
          </p:cNvSpPr>
          <p:nvPr>
            <p:ph sz="quarter" idx="15"/>
          </p:nvPr>
        </p:nvSpPr>
        <p:spPr>
          <a:xfrm>
            <a:off x="457200" y="4082172"/>
            <a:ext cx="5649132" cy="1130959"/>
          </a:xfrm>
        </p:spPr>
        <p:txBody>
          <a:bodyPr/>
          <a:lstStyle/>
          <a:p>
            <a:pPr marL="0" indent="0">
              <a:buFont typeface="Monotype Sorts"/>
              <a:buNone/>
            </a:pPr>
            <a:r>
              <a:rPr lang="en-US" altLang="en-US" dirty="0" err="1"/>
              <a:t>TheException</a:t>
            </a:r>
            <a:r>
              <a:rPr lang="en-US" altLang="en-US" dirty="0"/>
              <a:t> ex = new </a:t>
            </a:r>
            <a:r>
              <a:rPr lang="en-US" altLang="en-US" dirty="0" err="1"/>
              <a:t>TheException</a:t>
            </a:r>
            <a:r>
              <a:rPr lang="en-US" altLang="en-US" dirty="0"/>
              <a:t>();</a:t>
            </a:r>
            <a:br>
              <a:rPr lang="en-US" altLang="en-US" dirty="0"/>
            </a:br>
            <a:r>
              <a:rPr lang="en-US" altLang="en-US" dirty="0"/>
              <a:t>throw ex;</a:t>
            </a:r>
          </a:p>
        </p:txBody>
      </p:sp>
    </p:spTree>
    <p:extLst>
      <p:ext uri="{BB962C8B-B14F-4D97-AF65-F5344CB8AC3E}">
        <p14:creationId xmlns:p14="http://schemas.microsoft.com/office/powerpoint/2010/main" val="3647364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8A0D-2CBE-447F-A5F6-A3661061EE38}"/>
              </a:ext>
            </a:extLst>
          </p:cNvPr>
          <p:cNvSpPr>
            <a:spLocks noGrp="1"/>
          </p:cNvSpPr>
          <p:nvPr>
            <p:ph type="title"/>
          </p:nvPr>
        </p:nvSpPr>
        <p:spPr/>
        <p:txBody>
          <a:bodyPr/>
          <a:lstStyle/>
          <a:p>
            <a:r>
              <a:rPr lang="en-IN" dirty="0"/>
              <a:t>Throwing Exceptions Example</a:t>
            </a:r>
          </a:p>
        </p:txBody>
      </p:sp>
      <p:sp>
        <p:nvSpPr>
          <p:cNvPr id="3" name="Content Placeholder 2">
            <a:extLst>
              <a:ext uri="{FF2B5EF4-FFF2-40B4-BE49-F238E27FC236}">
                <a16:creationId xmlns:a16="http://schemas.microsoft.com/office/drawing/2014/main" id="{F0E0CD8E-0730-4226-9DF0-61DBD993D0EE}"/>
              </a:ext>
            </a:extLst>
          </p:cNvPr>
          <p:cNvSpPr>
            <a:spLocks noGrp="1"/>
          </p:cNvSpPr>
          <p:nvPr>
            <p:ph sz="quarter" idx="13"/>
          </p:nvPr>
        </p:nvSpPr>
        <p:spPr>
          <a:xfrm>
            <a:off x="457200" y="1554921"/>
            <a:ext cx="8232775" cy="3805356"/>
          </a:xfrm>
        </p:spPr>
        <p:txBody>
          <a:bodyPr/>
          <a:lstStyle/>
          <a:p>
            <a:pPr marL="255588" indent="101600">
              <a:spcBef>
                <a:spcPct val="0"/>
              </a:spcBef>
              <a:buFont typeface="Monotype Sorts" pitchFamily="2" charset="2"/>
              <a:buNone/>
              <a:defRPr/>
            </a:pPr>
            <a:r>
              <a:rPr lang="en-US" b="1" dirty="0">
                <a:solidFill>
                  <a:schemeClr val="bg2"/>
                </a:solidFill>
                <a:latin typeface="Courier New" panose="02070309020205020404" pitchFamily="49" charset="0"/>
                <a:cs typeface="Times New Roman" panose="02020603050405020304" pitchFamily="18" charset="0"/>
              </a:rPr>
              <a:t>/** Set a new radius */</a:t>
            </a:r>
          </a:p>
          <a:p>
            <a:pPr>
              <a:spcBef>
                <a:spcPct val="0"/>
              </a:spcBef>
              <a:buFont typeface="Monotype Sorts" pitchFamily="2" charset="2"/>
              <a:buNone/>
              <a:defRPr/>
            </a:pPr>
            <a:r>
              <a:rPr lang="en-US" b="1" dirty="0">
                <a:solidFill>
                  <a:schemeClr val="bg2"/>
                </a:solidFill>
                <a:latin typeface="Courier New" panose="02070309020205020404" pitchFamily="49" charset="0"/>
                <a:cs typeface="Times New Roman" panose="02020603050405020304" pitchFamily="18" charset="0"/>
              </a:rPr>
              <a:t>public void </a:t>
            </a:r>
            <a:r>
              <a:rPr lang="en-US" b="1" dirty="0" err="1">
                <a:solidFill>
                  <a:schemeClr val="bg2"/>
                </a:solidFill>
                <a:latin typeface="Courier New" panose="02070309020205020404" pitchFamily="49" charset="0"/>
                <a:cs typeface="Times New Roman" panose="02020603050405020304" pitchFamily="18" charset="0"/>
              </a:rPr>
              <a:t>setRadius</a:t>
            </a:r>
            <a:r>
              <a:rPr lang="en-US" b="1" dirty="0">
                <a:solidFill>
                  <a:schemeClr val="bg2"/>
                </a:solidFill>
                <a:latin typeface="Courier New" panose="02070309020205020404" pitchFamily="49" charset="0"/>
                <a:cs typeface="Times New Roman" panose="02020603050405020304" pitchFamily="18" charset="0"/>
              </a:rPr>
              <a:t>(double </a:t>
            </a:r>
            <a:r>
              <a:rPr lang="en-US" b="1" dirty="0" err="1">
                <a:solidFill>
                  <a:schemeClr val="bg2"/>
                </a:solidFill>
                <a:latin typeface="Courier New" panose="02070309020205020404" pitchFamily="49" charset="0"/>
                <a:cs typeface="Times New Roman" panose="02020603050405020304" pitchFamily="18" charset="0"/>
              </a:rPr>
              <a:t>newRadius</a:t>
            </a:r>
            <a:r>
              <a:rPr lang="en-US" b="1" dirty="0">
                <a:solidFill>
                  <a:schemeClr val="bg2"/>
                </a:solidFill>
                <a:latin typeface="Courier New" panose="02070309020205020404" pitchFamily="49" charset="0"/>
                <a:cs typeface="Times New Roman" panose="02020603050405020304" pitchFamily="18" charset="0"/>
              </a:rPr>
              <a:t>)</a:t>
            </a:r>
          </a:p>
          <a:p>
            <a:pPr marL="255588" indent="365125">
              <a:spcBef>
                <a:spcPct val="0"/>
              </a:spcBef>
              <a:buFont typeface="Monotype Sorts" pitchFamily="2" charset="2"/>
              <a:buNone/>
              <a:defRPr/>
            </a:pPr>
            <a:r>
              <a:rPr lang="en-US" b="1" dirty="0">
                <a:solidFill>
                  <a:srgbClr val="C00000"/>
                </a:solidFill>
                <a:latin typeface="Courier New" panose="02070309020205020404" pitchFamily="49" charset="0"/>
                <a:cs typeface="Times New Roman" panose="02020603050405020304" pitchFamily="18" charset="0"/>
              </a:rPr>
              <a:t>throws </a:t>
            </a:r>
            <a:r>
              <a:rPr lang="en-US" b="1" dirty="0" err="1">
                <a:solidFill>
                  <a:srgbClr val="C00000"/>
                </a:solidFill>
                <a:latin typeface="Courier New" panose="02070309020205020404" pitchFamily="49" charset="0"/>
                <a:cs typeface="Times New Roman" panose="02020603050405020304" pitchFamily="18" charset="0"/>
              </a:rPr>
              <a:t>IllegalArgumentException</a:t>
            </a:r>
            <a:r>
              <a:rPr lang="en-US" b="1" dirty="0">
                <a:solidFill>
                  <a:srgbClr val="C00000"/>
                </a:solidFill>
                <a:latin typeface="Courier New" panose="02070309020205020404" pitchFamily="49" charset="0"/>
                <a:cs typeface="Times New Roman" panose="02020603050405020304" pitchFamily="18" charset="0"/>
              </a:rPr>
              <a:t> </a:t>
            </a:r>
            <a:r>
              <a:rPr lang="en-US" b="1" dirty="0">
                <a:solidFill>
                  <a:schemeClr val="bg2"/>
                </a:solidFill>
                <a:latin typeface="Courier New" panose="02070309020205020404" pitchFamily="49" charset="0"/>
                <a:cs typeface="Times New Roman" panose="02020603050405020304" pitchFamily="18" charset="0"/>
              </a:rPr>
              <a:t>{</a:t>
            </a:r>
          </a:p>
          <a:p>
            <a:pPr marL="255588" indent="101600">
              <a:spcBef>
                <a:spcPct val="0"/>
              </a:spcBef>
              <a:buFont typeface="Monotype Sorts" pitchFamily="2" charset="2"/>
              <a:buNone/>
              <a:defRPr/>
            </a:pPr>
            <a:r>
              <a:rPr lang="en-US" b="1" dirty="0">
                <a:solidFill>
                  <a:schemeClr val="bg2"/>
                </a:solidFill>
                <a:latin typeface="Courier New" panose="02070309020205020404" pitchFamily="49" charset="0"/>
                <a:cs typeface="Times New Roman" panose="02020603050405020304" pitchFamily="18" charset="0"/>
              </a:rPr>
              <a:t>if (</a:t>
            </a:r>
            <a:r>
              <a:rPr lang="en-US" b="1" dirty="0" err="1">
                <a:solidFill>
                  <a:schemeClr val="bg2"/>
                </a:solidFill>
                <a:latin typeface="Courier New" panose="02070309020205020404" pitchFamily="49" charset="0"/>
                <a:cs typeface="Times New Roman" panose="02020603050405020304" pitchFamily="18" charset="0"/>
              </a:rPr>
              <a:t>newRadius</a:t>
            </a:r>
            <a:r>
              <a:rPr lang="en-US" b="1" dirty="0">
                <a:solidFill>
                  <a:schemeClr val="bg2"/>
                </a:solidFill>
                <a:latin typeface="Courier New" panose="02070309020205020404" pitchFamily="49" charset="0"/>
                <a:cs typeface="Times New Roman" panose="02020603050405020304" pitchFamily="18" charset="0"/>
              </a:rPr>
              <a:t> &gt;= 0)</a:t>
            </a:r>
          </a:p>
          <a:p>
            <a:pPr marL="255588" indent="365125">
              <a:spcBef>
                <a:spcPct val="0"/>
              </a:spcBef>
              <a:buFont typeface="Monotype Sorts" pitchFamily="2" charset="2"/>
              <a:buNone/>
              <a:defRPr/>
            </a:pPr>
            <a:r>
              <a:rPr lang="en-US" b="1" dirty="0">
                <a:solidFill>
                  <a:schemeClr val="bg2"/>
                </a:solidFill>
                <a:latin typeface="Courier New" panose="02070309020205020404" pitchFamily="49" charset="0"/>
                <a:cs typeface="Times New Roman" panose="02020603050405020304" pitchFamily="18" charset="0"/>
              </a:rPr>
              <a:t>radius = </a:t>
            </a:r>
            <a:r>
              <a:rPr lang="en-US" b="1" dirty="0" err="1">
                <a:solidFill>
                  <a:schemeClr val="bg2"/>
                </a:solidFill>
                <a:latin typeface="Courier New" panose="02070309020205020404" pitchFamily="49" charset="0"/>
                <a:cs typeface="Times New Roman" panose="02020603050405020304" pitchFamily="18" charset="0"/>
              </a:rPr>
              <a:t>newRadius</a:t>
            </a:r>
            <a:r>
              <a:rPr lang="en-US" b="1" dirty="0">
                <a:solidFill>
                  <a:schemeClr val="bg2"/>
                </a:solidFill>
                <a:latin typeface="Courier New" panose="02070309020205020404" pitchFamily="49" charset="0"/>
                <a:cs typeface="Times New Roman" panose="02020603050405020304" pitchFamily="18" charset="0"/>
              </a:rPr>
              <a:t>;</a:t>
            </a:r>
          </a:p>
          <a:p>
            <a:pPr marL="255588" indent="101600">
              <a:spcBef>
                <a:spcPct val="0"/>
              </a:spcBef>
              <a:buFont typeface="Monotype Sorts" pitchFamily="2" charset="2"/>
              <a:buNone/>
              <a:defRPr/>
            </a:pPr>
            <a:r>
              <a:rPr lang="en-US" b="1" dirty="0">
                <a:solidFill>
                  <a:schemeClr val="bg2"/>
                </a:solidFill>
                <a:latin typeface="Courier New" panose="02070309020205020404" pitchFamily="49" charset="0"/>
                <a:cs typeface="Times New Roman" panose="02020603050405020304" pitchFamily="18" charset="0"/>
              </a:rPr>
              <a:t>else</a:t>
            </a:r>
          </a:p>
          <a:p>
            <a:pPr marL="255588" indent="365125">
              <a:spcBef>
                <a:spcPct val="0"/>
              </a:spcBef>
              <a:buFont typeface="Monotype Sorts" pitchFamily="2" charset="2"/>
              <a:buNone/>
              <a:defRPr/>
            </a:pPr>
            <a:r>
              <a:rPr lang="en-US" b="1" dirty="0">
                <a:solidFill>
                  <a:srgbClr val="C00000"/>
                </a:solidFill>
                <a:latin typeface="Courier New" panose="02070309020205020404" pitchFamily="49" charset="0"/>
                <a:cs typeface="Times New Roman" panose="02020603050405020304" pitchFamily="18" charset="0"/>
              </a:rPr>
              <a:t>throw new </a:t>
            </a:r>
            <a:r>
              <a:rPr lang="en-US" b="1" dirty="0" err="1">
                <a:solidFill>
                  <a:srgbClr val="C00000"/>
                </a:solidFill>
                <a:latin typeface="Courier New" panose="02070309020205020404" pitchFamily="49" charset="0"/>
                <a:cs typeface="Times New Roman" panose="02020603050405020304" pitchFamily="18" charset="0"/>
              </a:rPr>
              <a:t>IllegalArgumentException</a:t>
            </a:r>
            <a:r>
              <a:rPr lang="en-US" b="1" dirty="0">
                <a:solidFill>
                  <a:srgbClr val="C00000"/>
                </a:solidFill>
                <a:latin typeface="Courier New" panose="02070309020205020404" pitchFamily="49" charset="0"/>
                <a:cs typeface="Times New Roman" panose="02020603050405020304" pitchFamily="18" charset="0"/>
              </a:rPr>
              <a:t>(</a:t>
            </a:r>
          </a:p>
          <a:p>
            <a:pPr marL="255588" indent="642938">
              <a:spcBef>
                <a:spcPct val="0"/>
              </a:spcBef>
              <a:buFont typeface="Monotype Sorts" pitchFamily="2" charset="2"/>
              <a:buNone/>
              <a:defRPr/>
            </a:pPr>
            <a:r>
              <a:rPr lang="en-US" b="1" dirty="0">
                <a:solidFill>
                  <a:srgbClr val="C00000"/>
                </a:solidFill>
                <a:latin typeface="Courier New" panose="02070309020205020404" pitchFamily="49" charset="0"/>
                <a:cs typeface="Times New Roman" panose="02020603050405020304" pitchFamily="18" charset="0"/>
              </a:rPr>
              <a:t>"Radius cannot be negative");</a:t>
            </a:r>
          </a:p>
          <a:p>
            <a:pPr>
              <a:spcBef>
                <a:spcPct val="0"/>
              </a:spcBef>
              <a:buFont typeface="Monotype Sorts" pitchFamily="2" charset="2"/>
              <a:buNone/>
              <a:defRPr/>
            </a:pPr>
            <a:r>
              <a:rPr lang="en-US" b="1" dirty="0">
                <a:solidFill>
                  <a:schemeClr val="bg2"/>
                </a:solidFill>
                <a:latin typeface="Courier New" panose="02070309020205020404" pitchFamily="49" charset="0"/>
                <a:cs typeface="Times New Roman" panose="02020603050405020304" pitchFamily="18" charset="0"/>
              </a:rPr>
              <a:t>}</a:t>
            </a:r>
            <a:endParaRPr lang="en-IN" dirty="0"/>
          </a:p>
        </p:txBody>
      </p:sp>
    </p:spTree>
    <p:extLst>
      <p:ext uri="{BB962C8B-B14F-4D97-AF65-F5344CB8AC3E}">
        <p14:creationId xmlns:p14="http://schemas.microsoft.com/office/powerpoint/2010/main" val="803925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8A0D-2CBE-447F-A5F6-A3661061EE38}"/>
              </a:ext>
            </a:extLst>
          </p:cNvPr>
          <p:cNvSpPr>
            <a:spLocks noGrp="1"/>
          </p:cNvSpPr>
          <p:nvPr>
            <p:ph type="title"/>
          </p:nvPr>
        </p:nvSpPr>
        <p:spPr/>
        <p:txBody>
          <a:bodyPr/>
          <a:lstStyle/>
          <a:p>
            <a:r>
              <a:rPr lang="en-US" altLang="en-US" dirty="0"/>
              <a:t>Catching Exceptions </a:t>
            </a:r>
            <a:r>
              <a:rPr lang="en-US" altLang="en-US" sz="2000" b="0" dirty="0"/>
              <a:t>(1 of 2)</a:t>
            </a:r>
            <a:endParaRPr lang="en-IN" sz="2000" b="0" dirty="0"/>
          </a:p>
        </p:txBody>
      </p:sp>
      <p:sp>
        <p:nvSpPr>
          <p:cNvPr id="3" name="Content Placeholder 2">
            <a:extLst>
              <a:ext uri="{FF2B5EF4-FFF2-40B4-BE49-F238E27FC236}">
                <a16:creationId xmlns:a16="http://schemas.microsoft.com/office/drawing/2014/main" id="{F0E0CD8E-0730-4226-9DF0-61DBD993D0EE}"/>
              </a:ext>
            </a:extLst>
          </p:cNvPr>
          <p:cNvSpPr>
            <a:spLocks noGrp="1"/>
          </p:cNvSpPr>
          <p:nvPr>
            <p:ph sz="quarter" idx="13"/>
          </p:nvPr>
        </p:nvSpPr>
        <p:spPr>
          <a:xfrm>
            <a:off x="457200" y="1554921"/>
            <a:ext cx="8234218" cy="4291698"/>
          </a:xfrm>
        </p:spPr>
        <p:txBody>
          <a:bodyPr/>
          <a:lstStyle/>
          <a:p>
            <a:pPr marL="0" indent="0">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try {</a:t>
            </a:r>
          </a:p>
          <a:p>
            <a:pPr marL="185738" indent="0">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statements; // Statements that may throw exceptions</a:t>
            </a:r>
          </a:p>
          <a:p>
            <a:pPr marL="0" indent="0">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a:t>
            </a:r>
          </a:p>
          <a:p>
            <a:pPr marL="0" indent="0">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catch (Exception1 exVar1) {</a:t>
            </a:r>
          </a:p>
          <a:p>
            <a:pPr marL="0" indent="185738">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handler for exception1;</a:t>
            </a:r>
          </a:p>
          <a:p>
            <a:pPr marL="0" indent="0">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a:t>
            </a:r>
          </a:p>
          <a:p>
            <a:pPr marL="0" indent="0">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catch (Exception2 exVar2) {</a:t>
            </a:r>
          </a:p>
          <a:p>
            <a:pPr marL="0" indent="185738">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handler for exception2;</a:t>
            </a:r>
          </a:p>
          <a:p>
            <a:pPr marL="0" indent="0">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a:t>
            </a:r>
          </a:p>
          <a:p>
            <a:pPr marL="0" indent="0">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a:t>
            </a:r>
          </a:p>
          <a:p>
            <a:pPr marL="0" indent="0">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catch (</a:t>
            </a:r>
            <a:r>
              <a:rPr lang="en-US" sz="2000" b="1" dirty="0" err="1">
                <a:solidFill>
                  <a:schemeClr val="bg2"/>
                </a:solidFill>
                <a:latin typeface="Courier New" panose="02070309020205020404" pitchFamily="49" charset="0"/>
                <a:cs typeface="Times New Roman" panose="02020603050405020304" pitchFamily="18" charset="0"/>
              </a:rPr>
              <a:t>ExceptionN</a:t>
            </a:r>
            <a:r>
              <a:rPr lang="en-US" sz="2000" b="1" dirty="0">
                <a:solidFill>
                  <a:schemeClr val="bg2"/>
                </a:solidFill>
                <a:latin typeface="Courier New" panose="02070309020205020404" pitchFamily="49" charset="0"/>
                <a:cs typeface="Times New Roman" panose="02020603050405020304" pitchFamily="18" charset="0"/>
              </a:rPr>
              <a:t> exVar3) {</a:t>
            </a:r>
          </a:p>
          <a:p>
            <a:pPr marL="0" indent="185738">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handler for </a:t>
            </a:r>
            <a:r>
              <a:rPr lang="en-US" sz="2000" b="1" dirty="0" err="1">
                <a:solidFill>
                  <a:schemeClr val="bg2"/>
                </a:solidFill>
                <a:latin typeface="Courier New" panose="02070309020205020404" pitchFamily="49" charset="0"/>
                <a:cs typeface="Times New Roman" panose="02020603050405020304" pitchFamily="18" charset="0"/>
              </a:rPr>
              <a:t>exceptionN</a:t>
            </a:r>
            <a:r>
              <a:rPr lang="en-US" sz="2000" b="1" dirty="0">
                <a:solidFill>
                  <a:schemeClr val="bg2"/>
                </a:solidFill>
                <a:latin typeface="Courier New" panose="02070309020205020404" pitchFamily="49" charset="0"/>
                <a:cs typeface="Times New Roman" panose="02020603050405020304" pitchFamily="18" charset="0"/>
              </a:rPr>
              <a:t>;</a:t>
            </a:r>
          </a:p>
          <a:p>
            <a:pPr marL="0" indent="0">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a:t>
            </a:r>
          </a:p>
        </p:txBody>
      </p:sp>
    </p:spTree>
    <p:extLst>
      <p:ext uri="{BB962C8B-B14F-4D97-AF65-F5344CB8AC3E}">
        <p14:creationId xmlns:p14="http://schemas.microsoft.com/office/powerpoint/2010/main" val="220997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Motivations</a:t>
            </a:r>
          </a:p>
        </p:txBody>
      </p:sp>
      <p:sp>
        <p:nvSpPr>
          <p:cNvPr id="3" name="Content Placeholder 2"/>
          <p:cNvSpPr>
            <a:spLocks noGrp="1"/>
          </p:cNvSpPr>
          <p:nvPr>
            <p:ph sz="quarter" idx="13"/>
          </p:nvPr>
        </p:nvSpPr>
        <p:spPr/>
        <p:txBody>
          <a:bodyPr/>
          <a:lstStyle/>
          <a:p>
            <a:pPr marL="432" indent="0">
              <a:buNone/>
            </a:pPr>
            <a:r>
              <a:rPr lang="en-IN" dirty="0"/>
              <a:t>When a program runs into a runtime error, the program terminates abnormally. How can you handle the runtime error so that the program can continue to run or terminate gracefully? This is the subject we will introduce in this chapter.</a:t>
            </a:r>
          </a:p>
        </p:txBody>
      </p:sp>
    </p:spTree>
    <p:extLst>
      <p:ext uri="{BB962C8B-B14F-4D97-AF65-F5344CB8AC3E}">
        <p14:creationId xmlns:p14="http://schemas.microsoft.com/office/powerpoint/2010/main" val="3452098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AA3E-A4A7-4056-A24A-327E4C52350D}"/>
              </a:ext>
            </a:extLst>
          </p:cNvPr>
          <p:cNvSpPr>
            <a:spLocks noGrp="1"/>
          </p:cNvSpPr>
          <p:nvPr>
            <p:ph type="title"/>
          </p:nvPr>
        </p:nvSpPr>
        <p:spPr/>
        <p:txBody>
          <a:bodyPr/>
          <a:lstStyle/>
          <a:p>
            <a:r>
              <a:rPr lang="en-US" altLang="en-US" dirty="0"/>
              <a:t>Catching Exceptions </a:t>
            </a:r>
            <a:r>
              <a:rPr lang="en-US" altLang="en-US" sz="2000" b="0" dirty="0"/>
              <a:t>(2 of 2)</a:t>
            </a:r>
            <a:endParaRPr lang="en-IN" dirty="0"/>
          </a:p>
        </p:txBody>
      </p:sp>
      <p:pic>
        <p:nvPicPr>
          <p:cNvPr id="9" name="Content Placeholder 8" descr="An example of catching exceptions. For long description in Notes pane, press F6.">
            <a:extLst>
              <a:ext uri="{FF2B5EF4-FFF2-40B4-BE49-F238E27FC236}">
                <a16:creationId xmlns:a16="http://schemas.microsoft.com/office/drawing/2014/main" id="{5C52A677-8B26-4EE9-8D53-98929E939063}"/>
              </a:ext>
            </a:extLst>
          </p:cNvPr>
          <p:cNvPicPr>
            <a:picLocks noGrp="1" noChangeAspect="1"/>
          </p:cNvPicPr>
          <p:nvPr>
            <p:ph sz="quarter" idx="13"/>
          </p:nvPr>
        </p:nvPicPr>
        <p:blipFill>
          <a:blip r:embed="rId3"/>
          <a:stretch>
            <a:fillRect/>
          </a:stretch>
        </p:blipFill>
        <p:spPr>
          <a:xfrm>
            <a:off x="505792" y="1732091"/>
            <a:ext cx="8104591" cy="3537411"/>
          </a:xfrm>
          <a:prstGeom prst="rect">
            <a:avLst/>
          </a:prstGeom>
        </p:spPr>
      </p:pic>
    </p:spTree>
    <p:extLst>
      <p:ext uri="{BB962C8B-B14F-4D97-AF65-F5344CB8AC3E}">
        <p14:creationId xmlns:p14="http://schemas.microsoft.com/office/powerpoint/2010/main" val="3865888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C74F-3E85-4938-BD7C-57AF020C809C}"/>
              </a:ext>
            </a:extLst>
          </p:cNvPr>
          <p:cNvSpPr>
            <a:spLocks noGrp="1"/>
          </p:cNvSpPr>
          <p:nvPr>
            <p:ph type="title"/>
          </p:nvPr>
        </p:nvSpPr>
        <p:spPr>
          <a:xfrm>
            <a:off x="457200" y="215371"/>
            <a:ext cx="8338457" cy="1097279"/>
          </a:xfrm>
        </p:spPr>
        <p:txBody>
          <a:bodyPr/>
          <a:lstStyle/>
          <a:p>
            <a:r>
              <a:rPr lang="en-IN" sz="3000" dirty="0"/>
              <a:t>Catch or Declare Checked Exceptions</a:t>
            </a:r>
            <a:r>
              <a:rPr lang="en-IN" sz="3200" dirty="0"/>
              <a:t> </a:t>
            </a:r>
            <a:r>
              <a:rPr lang="en-IN" sz="2000" b="0" dirty="0"/>
              <a:t>(1 of 2)</a:t>
            </a:r>
          </a:p>
        </p:txBody>
      </p:sp>
      <p:sp>
        <p:nvSpPr>
          <p:cNvPr id="4" name="Content Placeholder 3">
            <a:extLst>
              <a:ext uri="{FF2B5EF4-FFF2-40B4-BE49-F238E27FC236}">
                <a16:creationId xmlns:a16="http://schemas.microsoft.com/office/drawing/2014/main" id="{042FEE21-E94E-451D-AE79-C988C1617457}"/>
              </a:ext>
            </a:extLst>
          </p:cNvPr>
          <p:cNvSpPr>
            <a:spLocks noGrp="1"/>
          </p:cNvSpPr>
          <p:nvPr>
            <p:ph sz="quarter" idx="15"/>
          </p:nvPr>
        </p:nvSpPr>
        <p:spPr>
          <a:xfrm>
            <a:off x="457200" y="1558413"/>
            <a:ext cx="8229600" cy="580354"/>
          </a:xfrm>
        </p:spPr>
        <p:txBody>
          <a:bodyPr/>
          <a:lstStyle/>
          <a:p>
            <a:pPr marL="432" indent="0">
              <a:buNone/>
            </a:pPr>
            <a:r>
              <a:rPr lang="en-US" altLang="en-US" dirty="0">
                <a:cs typeface="Courier New" panose="02070309020205020404" pitchFamily="49" charset="0"/>
              </a:rPr>
              <a:t>Suppose p2 is defined as follows:</a:t>
            </a:r>
          </a:p>
        </p:txBody>
      </p:sp>
      <p:pic>
        <p:nvPicPr>
          <p:cNvPr id="6" name="Content Placeholder 5" descr="The computer code shows the Catch or Declare Checked Exceptions. For long description in Notes pane, press F6.">
            <a:extLst>
              <a:ext uri="{FF2B5EF4-FFF2-40B4-BE49-F238E27FC236}">
                <a16:creationId xmlns:a16="http://schemas.microsoft.com/office/drawing/2014/main" id="{442976E3-CDA8-4DE7-BC42-BC50D958E2B0}"/>
              </a:ext>
            </a:extLst>
          </p:cNvPr>
          <p:cNvPicPr>
            <a:picLocks noGrp="1" noChangeAspect="1"/>
          </p:cNvPicPr>
          <p:nvPr>
            <p:ph sz="quarter" idx="13"/>
          </p:nvPr>
        </p:nvPicPr>
        <p:blipFill>
          <a:blip r:embed="rId3"/>
          <a:stretch>
            <a:fillRect/>
          </a:stretch>
        </p:blipFill>
        <p:spPr>
          <a:xfrm>
            <a:off x="880878" y="2578693"/>
            <a:ext cx="7139948" cy="2894081"/>
          </a:xfrm>
          <a:prstGeom prst="rect">
            <a:avLst/>
          </a:prstGeom>
        </p:spPr>
      </p:pic>
    </p:spTree>
    <p:extLst>
      <p:ext uri="{BB962C8B-B14F-4D97-AF65-F5344CB8AC3E}">
        <p14:creationId xmlns:p14="http://schemas.microsoft.com/office/powerpoint/2010/main" val="4195555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F3AE-AB0F-468E-B35E-A6B9310B7D67}"/>
              </a:ext>
            </a:extLst>
          </p:cNvPr>
          <p:cNvSpPr>
            <a:spLocks noGrp="1"/>
          </p:cNvSpPr>
          <p:nvPr>
            <p:ph type="title"/>
          </p:nvPr>
        </p:nvSpPr>
        <p:spPr>
          <a:xfrm>
            <a:off x="457199" y="215371"/>
            <a:ext cx="7957458" cy="1097279"/>
          </a:xfrm>
        </p:spPr>
        <p:txBody>
          <a:bodyPr/>
          <a:lstStyle/>
          <a:p>
            <a:r>
              <a:rPr lang="en-IN" sz="3000" dirty="0"/>
              <a:t>Catch or Declare Checked Exceptions</a:t>
            </a:r>
            <a:r>
              <a:rPr lang="en-IN" sz="3200" dirty="0"/>
              <a:t> </a:t>
            </a:r>
            <a:r>
              <a:rPr lang="en-IN" sz="2000" b="0" dirty="0"/>
              <a:t>(2 of 2)</a:t>
            </a:r>
            <a:endParaRPr lang="en-IN" sz="3200" dirty="0"/>
          </a:p>
        </p:txBody>
      </p:sp>
      <p:pic>
        <p:nvPicPr>
          <p:cNvPr id="6" name="Content Placeholder 5" descr="Java forces you to deal with checked exceptions. For long description in Notes pane, press F6.">
            <a:extLst>
              <a:ext uri="{FF2B5EF4-FFF2-40B4-BE49-F238E27FC236}">
                <a16:creationId xmlns:a16="http://schemas.microsoft.com/office/drawing/2014/main" id="{0F9B1EC3-EC9F-40F2-9712-649BFDE3F203}"/>
              </a:ext>
            </a:extLst>
          </p:cNvPr>
          <p:cNvPicPr>
            <a:picLocks noGrp="1" noChangeAspect="1"/>
          </p:cNvPicPr>
          <p:nvPr>
            <p:ph sz="quarter" idx="13"/>
          </p:nvPr>
        </p:nvPicPr>
        <p:blipFill>
          <a:blip r:embed="rId3"/>
          <a:stretch>
            <a:fillRect/>
          </a:stretch>
        </p:blipFill>
        <p:spPr>
          <a:xfrm>
            <a:off x="524603" y="1554392"/>
            <a:ext cx="8097968" cy="4617896"/>
          </a:xfrm>
          <a:prstGeom prst="rect">
            <a:avLst/>
          </a:prstGeom>
        </p:spPr>
      </p:pic>
    </p:spTree>
    <p:extLst>
      <p:ext uri="{BB962C8B-B14F-4D97-AF65-F5344CB8AC3E}">
        <p14:creationId xmlns:p14="http://schemas.microsoft.com/office/powerpoint/2010/main" val="598020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F275D-F236-4C89-BE94-28D194A31223}"/>
              </a:ext>
            </a:extLst>
          </p:cNvPr>
          <p:cNvSpPr>
            <a:spLocks noGrp="1"/>
          </p:cNvSpPr>
          <p:nvPr>
            <p:ph type="title"/>
          </p:nvPr>
        </p:nvSpPr>
        <p:spPr/>
        <p:txBody>
          <a:bodyPr/>
          <a:lstStyle/>
          <a:p>
            <a:r>
              <a:rPr lang="en-IN" sz="3200" dirty="0"/>
              <a:t>Example: Declaring, Throwing, and Catching Exceptions</a:t>
            </a:r>
          </a:p>
        </p:txBody>
      </p:sp>
      <p:sp>
        <p:nvSpPr>
          <p:cNvPr id="5" name="Content Placeholder 4">
            <a:extLst>
              <a:ext uri="{FF2B5EF4-FFF2-40B4-BE49-F238E27FC236}">
                <a16:creationId xmlns:a16="http://schemas.microsoft.com/office/drawing/2014/main" id="{F831BEDF-1E41-4FDA-A46C-0F08A9CA0BC4}"/>
              </a:ext>
            </a:extLst>
          </p:cNvPr>
          <p:cNvSpPr>
            <a:spLocks noGrp="1"/>
          </p:cNvSpPr>
          <p:nvPr>
            <p:ph sz="quarter" idx="13"/>
          </p:nvPr>
        </p:nvSpPr>
        <p:spPr>
          <a:xfrm>
            <a:off x="457200" y="1552575"/>
            <a:ext cx="8229600" cy="2001786"/>
          </a:xfrm>
        </p:spPr>
        <p:txBody>
          <a:bodyPr/>
          <a:lstStyle/>
          <a:p>
            <a:r>
              <a:rPr lang="en-IN" dirty="0"/>
              <a:t>Objective: This example demonstrates declaring, throwing, and catching exceptions by modifying the </a:t>
            </a:r>
            <a:r>
              <a:rPr lang="en-IN" u="sng" dirty="0" err="1"/>
              <a:t>setRadius</a:t>
            </a:r>
            <a:r>
              <a:rPr lang="en-IN" dirty="0"/>
              <a:t> method in the Circle class defined in Chapter 9. The new </a:t>
            </a:r>
            <a:r>
              <a:rPr lang="en-IN" u="sng" dirty="0" err="1"/>
              <a:t>setRadius</a:t>
            </a:r>
            <a:r>
              <a:rPr lang="en-IN" dirty="0"/>
              <a:t> method throws an exception if radius is negative.</a:t>
            </a:r>
          </a:p>
        </p:txBody>
      </p:sp>
      <p:sp>
        <p:nvSpPr>
          <p:cNvPr id="12" name="Text Placeholder 11">
            <a:extLst>
              <a:ext uri="{FF2B5EF4-FFF2-40B4-BE49-F238E27FC236}">
                <a16:creationId xmlns:a16="http://schemas.microsoft.com/office/drawing/2014/main" id="{F9AF3675-BEAB-46E5-907C-CBD3B62AE3A1}"/>
              </a:ext>
            </a:extLst>
          </p:cNvPr>
          <p:cNvSpPr>
            <a:spLocks noGrp="1"/>
          </p:cNvSpPr>
          <p:nvPr>
            <p:ph type="body" sz="quarter" idx="20"/>
          </p:nvPr>
        </p:nvSpPr>
        <p:spPr>
          <a:xfrm>
            <a:off x="457200" y="3706783"/>
            <a:ext cx="3111910" cy="588082"/>
          </a:xfrm>
        </p:spPr>
        <p:txBody>
          <a:bodyPr/>
          <a:lstStyle/>
          <a:p>
            <a:pPr marL="432" indent="0">
              <a:buNone/>
            </a:pPr>
            <a:r>
              <a:rPr lang="en-US" altLang="en-US" dirty="0" err="1">
                <a:hlinkClick r:id="rId3" tooltip="https://liveexample.pearsoncmg.com/html/CircleWithException.html"/>
              </a:rPr>
              <a:t>CircleWithException</a:t>
            </a:r>
            <a:endParaRPr lang="en-US" altLang="en-US" dirty="0">
              <a:hlinkClick r:id="rId3" tooltip="https://liveexample.pearsoncmg.com/html/CircleWithException.html"/>
            </a:endParaRPr>
          </a:p>
        </p:txBody>
      </p:sp>
      <p:sp>
        <p:nvSpPr>
          <p:cNvPr id="13" name="Text Placeholder 12">
            <a:extLst>
              <a:ext uri="{FF2B5EF4-FFF2-40B4-BE49-F238E27FC236}">
                <a16:creationId xmlns:a16="http://schemas.microsoft.com/office/drawing/2014/main" id="{C7F0766F-66F8-4C7B-85F8-E1C5B438087B}"/>
              </a:ext>
            </a:extLst>
          </p:cNvPr>
          <p:cNvSpPr>
            <a:spLocks noGrp="1"/>
          </p:cNvSpPr>
          <p:nvPr>
            <p:ph type="body" sz="quarter" idx="21"/>
          </p:nvPr>
        </p:nvSpPr>
        <p:spPr>
          <a:xfrm>
            <a:off x="457200" y="4399963"/>
            <a:ext cx="3657600" cy="588082"/>
          </a:xfrm>
        </p:spPr>
        <p:txBody>
          <a:bodyPr/>
          <a:lstStyle/>
          <a:p>
            <a:pPr marL="432" indent="0">
              <a:buNone/>
            </a:pPr>
            <a:r>
              <a:rPr lang="en-US" altLang="en-US" dirty="0" err="1">
                <a:hlinkClick r:id="rId4" tooltip="https://liveexample.pearsoncmg.com/html/TestCircleWithException.html"/>
              </a:rPr>
              <a:t>TestCircleWithException</a:t>
            </a:r>
            <a:endParaRPr lang="en-US" altLang="en-US" dirty="0">
              <a:hlinkClick r:id="rId4" tooltip="https://liveexample.pearsoncmg.com/html/TestCircleWithException.html"/>
            </a:endParaRPr>
          </a:p>
        </p:txBody>
      </p:sp>
    </p:spTree>
    <p:extLst>
      <p:ext uri="{BB962C8B-B14F-4D97-AF65-F5344CB8AC3E}">
        <p14:creationId xmlns:p14="http://schemas.microsoft.com/office/powerpoint/2010/main" val="1303615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B2D8-55D4-4002-9A11-9DE846CB6C54}"/>
              </a:ext>
            </a:extLst>
          </p:cNvPr>
          <p:cNvSpPr>
            <a:spLocks noGrp="1"/>
          </p:cNvSpPr>
          <p:nvPr>
            <p:ph type="title"/>
          </p:nvPr>
        </p:nvSpPr>
        <p:spPr/>
        <p:txBody>
          <a:bodyPr/>
          <a:lstStyle/>
          <a:p>
            <a:r>
              <a:rPr lang="en-IN" dirty="0"/>
              <a:t>Rethrowing Exceptions</a:t>
            </a:r>
          </a:p>
        </p:txBody>
      </p:sp>
      <p:sp>
        <p:nvSpPr>
          <p:cNvPr id="3" name="Content Placeholder 2">
            <a:extLst>
              <a:ext uri="{FF2B5EF4-FFF2-40B4-BE49-F238E27FC236}">
                <a16:creationId xmlns:a16="http://schemas.microsoft.com/office/drawing/2014/main" id="{308CA34D-B5A2-4077-A9D3-83A1CD3A5E2C}"/>
              </a:ext>
            </a:extLst>
          </p:cNvPr>
          <p:cNvSpPr>
            <a:spLocks noGrp="1"/>
          </p:cNvSpPr>
          <p:nvPr>
            <p:ph sz="quarter" idx="13"/>
          </p:nvPr>
        </p:nvSpPr>
        <p:spPr>
          <a:xfrm>
            <a:off x="457200" y="1554921"/>
            <a:ext cx="8232775" cy="3542860"/>
          </a:xfrm>
        </p:spPr>
        <p:txBody>
          <a:bodyPr/>
          <a:lstStyle/>
          <a:p>
            <a:pPr>
              <a:buFont typeface="Monotype Sorts"/>
              <a:buNone/>
            </a:pPr>
            <a:r>
              <a:rPr lang="en-US" altLang="en-US" b="1" dirty="0">
                <a:solidFill>
                  <a:schemeClr val="tx1"/>
                </a:solidFill>
                <a:latin typeface="Courier New" panose="02070309020205020404" pitchFamily="49" charset="0"/>
              </a:rPr>
              <a:t>try {</a:t>
            </a:r>
          </a:p>
          <a:p>
            <a:pPr marL="255588" indent="9525">
              <a:spcBef>
                <a:spcPct val="0"/>
              </a:spcBef>
              <a:buFont typeface="Monotype Sorts"/>
              <a:buNone/>
            </a:pPr>
            <a:r>
              <a:rPr lang="en-US" altLang="en-US" b="1" dirty="0">
                <a:solidFill>
                  <a:schemeClr val="tx1"/>
                </a:solidFill>
                <a:latin typeface="Courier New" panose="02070309020205020404" pitchFamily="49" charset="0"/>
              </a:rPr>
              <a:t>statements;</a:t>
            </a:r>
          </a:p>
          <a:p>
            <a:pPr>
              <a:spcBef>
                <a:spcPct val="0"/>
              </a:spcBef>
              <a:buFont typeface="Monotype Sorts"/>
              <a:buNone/>
            </a:pPr>
            <a:r>
              <a:rPr lang="en-US" altLang="en-US" b="1" dirty="0">
                <a:solidFill>
                  <a:schemeClr val="tx1"/>
                </a:solidFill>
                <a:latin typeface="Courier New" panose="02070309020205020404" pitchFamily="49" charset="0"/>
              </a:rPr>
              <a:t>}</a:t>
            </a:r>
          </a:p>
          <a:p>
            <a:pPr>
              <a:spcBef>
                <a:spcPct val="0"/>
              </a:spcBef>
              <a:buFont typeface="Monotype Sorts"/>
              <a:buNone/>
            </a:pPr>
            <a:r>
              <a:rPr lang="en-US" altLang="en-US" b="1" dirty="0">
                <a:solidFill>
                  <a:schemeClr val="tx1"/>
                </a:solidFill>
                <a:latin typeface="Courier New" panose="02070309020205020404" pitchFamily="49" charset="0"/>
              </a:rPr>
              <a:t>catch(</a:t>
            </a:r>
            <a:r>
              <a:rPr lang="en-US" altLang="en-US" b="1" dirty="0" err="1">
                <a:solidFill>
                  <a:schemeClr val="tx1"/>
                </a:solidFill>
                <a:latin typeface="Courier New" panose="02070309020205020404" pitchFamily="49" charset="0"/>
              </a:rPr>
              <a:t>TheException</a:t>
            </a:r>
            <a:r>
              <a:rPr lang="en-US" altLang="en-US" b="1" dirty="0">
                <a:solidFill>
                  <a:schemeClr val="tx1"/>
                </a:solidFill>
                <a:latin typeface="Courier New" panose="02070309020205020404" pitchFamily="49" charset="0"/>
              </a:rPr>
              <a:t> ex) {</a:t>
            </a:r>
          </a:p>
          <a:p>
            <a:pPr marL="255588" indent="9525">
              <a:spcBef>
                <a:spcPct val="0"/>
              </a:spcBef>
              <a:buFont typeface="Monotype Sorts"/>
              <a:buNone/>
            </a:pPr>
            <a:r>
              <a:rPr lang="en-US" altLang="en-US" b="1" dirty="0">
                <a:solidFill>
                  <a:schemeClr val="tx1"/>
                </a:solidFill>
                <a:latin typeface="Courier New" panose="02070309020205020404" pitchFamily="49" charset="0"/>
              </a:rPr>
              <a:t>perform operations before exits;</a:t>
            </a:r>
          </a:p>
          <a:p>
            <a:pPr marL="255588" indent="9525">
              <a:spcBef>
                <a:spcPct val="0"/>
              </a:spcBef>
              <a:buFont typeface="Monotype Sorts"/>
              <a:buNone/>
            </a:pPr>
            <a:r>
              <a:rPr lang="en-US" altLang="en-US" b="1" dirty="0">
                <a:solidFill>
                  <a:schemeClr val="tx1"/>
                </a:solidFill>
                <a:latin typeface="Courier New" panose="02070309020205020404" pitchFamily="49" charset="0"/>
              </a:rPr>
              <a:t>throw ex;</a:t>
            </a:r>
          </a:p>
          <a:p>
            <a:pPr>
              <a:spcBef>
                <a:spcPct val="0"/>
              </a:spcBef>
              <a:buFont typeface="Monotype Sorts"/>
              <a:buNone/>
            </a:pPr>
            <a:r>
              <a:rPr lang="en-US" altLang="en-US" b="1" dirty="0">
                <a:solidFill>
                  <a:schemeClr val="tx1"/>
                </a:solidFill>
                <a:latin typeface="Courier New" panose="02070309020205020404" pitchFamily="49" charset="0"/>
              </a:rPr>
              <a:t>}</a:t>
            </a:r>
          </a:p>
        </p:txBody>
      </p:sp>
    </p:spTree>
    <p:extLst>
      <p:ext uri="{BB962C8B-B14F-4D97-AF65-F5344CB8AC3E}">
        <p14:creationId xmlns:p14="http://schemas.microsoft.com/office/powerpoint/2010/main" val="1224918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B2D8-55D4-4002-9A11-9DE846CB6C54}"/>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rPr>
              <a:t>finally</a:t>
            </a:r>
            <a:r>
              <a:rPr lang="en-US" altLang="en-US" dirty="0"/>
              <a:t> Clause</a:t>
            </a:r>
            <a:endParaRPr lang="en-IN" dirty="0"/>
          </a:p>
        </p:txBody>
      </p:sp>
      <p:sp>
        <p:nvSpPr>
          <p:cNvPr id="3" name="Content Placeholder 2">
            <a:extLst>
              <a:ext uri="{FF2B5EF4-FFF2-40B4-BE49-F238E27FC236}">
                <a16:creationId xmlns:a16="http://schemas.microsoft.com/office/drawing/2014/main" id="{308CA34D-B5A2-4077-A9D3-83A1CD3A5E2C}"/>
              </a:ext>
            </a:extLst>
          </p:cNvPr>
          <p:cNvSpPr>
            <a:spLocks noGrp="1"/>
          </p:cNvSpPr>
          <p:nvPr>
            <p:ph sz="quarter" idx="13"/>
          </p:nvPr>
        </p:nvSpPr>
        <p:spPr>
          <a:xfrm>
            <a:off x="457200" y="1554921"/>
            <a:ext cx="8232775" cy="3691450"/>
          </a:xfrm>
        </p:spPr>
        <p:txBody>
          <a:bodyPr/>
          <a:lstStyle/>
          <a:p>
            <a:pPr algn="just">
              <a:buFont typeface="Monotype Sorts"/>
              <a:buNone/>
            </a:pPr>
            <a:r>
              <a:rPr lang="en-US" altLang="en-US" b="1" dirty="0">
                <a:solidFill>
                  <a:schemeClr val="tx1"/>
                </a:solidFill>
                <a:latin typeface="Courier New" panose="02070309020205020404" pitchFamily="49" charset="0"/>
              </a:rPr>
              <a:t>try {</a:t>
            </a:r>
          </a:p>
          <a:p>
            <a:pPr marL="255588" indent="9525" algn="just">
              <a:spcBef>
                <a:spcPct val="0"/>
              </a:spcBef>
              <a:buFont typeface="Monotype Sorts"/>
              <a:buNone/>
            </a:pPr>
            <a:r>
              <a:rPr lang="en-US" altLang="en-US" b="1" dirty="0">
                <a:solidFill>
                  <a:schemeClr val="tx1"/>
                </a:solidFill>
                <a:latin typeface="Courier New" panose="02070309020205020404" pitchFamily="49" charset="0"/>
              </a:rPr>
              <a:t>statements;</a:t>
            </a:r>
          </a:p>
          <a:p>
            <a:pPr algn="just">
              <a:spcBef>
                <a:spcPct val="0"/>
              </a:spcBef>
              <a:buFont typeface="Monotype Sorts"/>
              <a:buNone/>
            </a:pPr>
            <a:r>
              <a:rPr lang="en-US" altLang="en-US" b="1" dirty="0">
                <a:solidFill>
                  <a:schemeClr val="tx1"/>
                </a:solidFill>
                <a:latin typeface="Courier New" panose="02070309020205020404" pitchFamily="49" charset="0"/>
              </a:rPr>
              <a:t>}</a:t>
            </a:r>
          </a:p>
          <a:p>
            <a:pPr algn="just">
              <a:spcBef>
                <a:spcPct val="0"/>
              </a:spcBef>
              <a:buFont typeface="Monotype Sorts"/>
              <a:buNone/>
            </a:pPr>
            <a:r>
              <a:rPr lang="en-US" altLang="en-US" b="1" dirty="0">
                <a:solidFill>
                  <a:schemeClr val="tx1"/>
                </a:solidFill>
                <a:latin typeface="Courier New" panose="02070309020205020404" pitchFamily="49" charset="0"/>
              </a:rPr>
              <a:t>catch(</a:t>
            </a:r>
            <a:r>
              <a:rPr lang="en-US" altLang="en-US" b="1" dirty="0" err="1">
                <a:solidFill>
                  <a:schemeClr val="tx1"/>
                </a:solidFill>
                <a:latin typeface="Courier New" panose="02070309020205020404" pitchFamily="49" charset="0"/>
              </a:rPr>
              <a:t>TheException</a:t>
            </a:r>
            <a:r>
              <a:rPr lang="en-US" altLang="en-US" b="1" dirty="0">
                <a:solidFill>
                  <a:schemeClr val="tx1"/>
                </a:solidFill>
                <a:latin typeface="Courier New" panose="02070309020205020404" pitchFamily="49" charset="0"/>
              </a:rPr>
              <a:t> ex){</a:t>
            </a:r>
          </a:p>
          <a:p>
            <a:pPr marL="255588" indent="9525" algn="just">
              <a:spcBef>
                <a:spcPct val="0"/>
              </a:spcBef>
              <a:buFont typeface="Monotype Sorts"/>
              <a:buNone/>
            </a:pPr>
            <a:r>
              <a:rPr lang="en-US" altLang="en-US" b="1" dirty="0">
                <a:solidFill>
                  <a:schemeClr val="tx1"/>
                </a:solidFill>
                <a:latin typeface="Courier New" panose="02070309020205020404" pitchFamily="49" charset="0"/>
              </a:rPr>
              <a:t>handling ex;</a:t>
            </a:r>
          </a:p>
          <a:p>
            <a:pPr algn="just">
              <a:spcBef>
                <a:spcPct val="0"/>
              </a:spcBef>
              <a:buFont typeface="Monotype Sorts"/>
              <a:buNone/>
            </a:pPr>
            <a:r>
              <a:rPr lang="en-US" altLang="en-US" b="1" dirty="0">
                <a:solidFill>
                  <a:schemeClr val="tx1"/>
                </a:solidFill>
                <a:latin typeface="Courier New" panose="02070309020205020404" pitchFamily="49" charset="0"/>
              </a:rPr>
              <a:t>}</a:t>
            </a:r>
          </a:p>
          <a:p>
            <a:pPr algn="just">
              <a:spcBef>
                <a:spcPct val="0"/>
              </a:spcBef>
              <a:buFont typeface="Monotype Sorts"/>
              <a:buNone/>
            </a:pPr>
            <a:r>
              <a:rPr lang="en-US" altLang="en-US" b="1" dirty="0">
                <a:solidFill>
                  <a:schemeClr val="tx1"/>
                </a:solidFill>
                <a:latin typeface="Courier New" panose="02070309020205020404" pitchFamily="49" charset="0"/>
              </a:rPr>
              <a:t>finally {</a:t>
            </a:r>
          </a:p>
          <a:p>
            <a:pPr marL="255588" indent="9525" algn="just">
              <a:spcBef>
                <a:spcPct val="0"/>
              </a:spcBef>
              <a:buFont typeface="Monotype Sorts"/>
              <a:buNone/>
            </a:pPr>
            <a:r>
              <a:rPr lang="en-US" altLang="en-US" b="1" dirty="0" err="1">
                <a:solidFill>
                  <a:schemeClr val="tx1"/>
                </a:solidFill>
                <a:latin typeface="Courier New" panose="02070309020205020404" pitchFamily="49" charset="0"/>
              </a:rPr>
              <a:t>finalStatements</a:t>
            </a:r>
            <a:r>
              <a:rPr lang="en-US" altLang="en-US" b="1" dirty="0">
                <a:solidFill>
                  <a:schemeClr val="tx1"/>
                </a:solidFill>
                <a:latin typeface="Courier New" panose="02070309020205020404" pitchFamily="49" charset="0"/>
              </a:rPr>
              <a:t>;</a:t>
            </a:r>
          </a:p>
          <a:p>
            <a:pPr algn="just">
              <a:spcBef>
                <a:spcPct val="0"/>
              </a:spcBef>
              <a:buFont typeface="Monotype Sorts"/>
              <a:buNone/>
            </a:pPr>
            <a:r>
              <a:rPr lang="en-US" altLang="en-US" b="1" dirty="0">
                <a:solidFill>
                  <a:schemeClr val="tx1"/>
                </a:solidFill>
                <a:latin typeface="Courier New" panose="02070309020205020404" pitchFamily="49" charset="0"/>
              </a:rPr>
              <a:t>}</a:t>
            </a:r>
            <a:endParaRPr lang="en-US" altLang="en-US" b="1" dirty="0">
              <a:solidFill>
                <a:schemeClr val="tx1"/>
              </a:solidFill>
            </a:endParaRPr>
          </a:p>
        </p:txBody>
      </p:sp>
    </p:spTree>
    <p:extLst>
      <p:ext uri="{BB962C8B-B14F-4D97-AF65-F5344CB8AC3E}">
        <p14:creationId xmlns:p14="http://schemas.microsoft.com/office/powerpoint/2010/main" val="3148781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3AFADE7-7550-4338-8C70-79028977A3AA}"/>
              </a:ext>
            </a:extLst>
          </p:cNvPr>
          <p:cNvSpPr>
            <a:spLocks noGrp="1"/>
          </p:cNvSpPr>
          <p:nvPr>
            <p:ph type="title"/>
          </p:nvPr>
        </p:nvSpPr>
        <p:spPr/>
        <p:txBody>
          <a:bodyPr/>
          <a:lstStyle/>
          <a:p>
            <a:r>
              <a:rPr lang="en-IN" dirty="0"/>
              <a:t>Trace a Program Execution </a:t>
            </a:r>
            <a:r>
              <a:rPr lang="en-IN" sz="2000" b="0" dirty="0"/>
              <a:t>(1 of 11)</a:t>
            </a:r>
          </a:p>
        </p:txBody>
      </p:sp>
      <p:pic>
        <p:nvPicPr>
          <p:cNvPr id="27" name="Content Placeholder 23" descr="The computer code shows Trace a Program Execution. For long description in Notes pane, press F6.">
            <a:extLst>
              <a:ext uri="{FF2B5EF4-FFF2-40B4-BE49-F238E27FC236}">
                <a16:creationId xmlns:a16="http://schemas.microsoft.com/office/drawing/2014/main" id="{9A7949C1-644E-4CB1-9CCD-0F5EBCA095B4}"/>
              </a:ext>
            </a:extLst>
          </p:cNvPr>
          <p:cNvPicPr>
            <a:picLocks noGrp="1" noChangeAspect="1"/>
          </p:cNvPicPr>
          <p:nvPr>
            <p:ph sz="quarter" idx="13"/>
          </p:nvPr>
        </p:nvPicPr>
        <p:blipFill>
          <a:blip r:embed="rId3"/>
          <a:stretch>
            <a:fillRect/>
          </a:stretch>
        </p:blipFill>
        <p:spPr>
          <a:xfrm>
            <a:off x="1187422" y="1757167"/>
            <a:ext cx="6772331" cy="4173987"/>
          </a:xfrm>
          <a:prstGeom prst="rect">
            <a:avLst/>
          </a:prstGeom>
        </p:spPr>
      </p:pic>
    </p:spTree>
    <p:extLst>
      <p:ext uri="{BB962C8B-B14F-4D97-AF65-F5344CB8AC3E}">
        <p14:creationId xmlns:p14="http://schemas.microsoft.com/office/powerpoint/2010/main" val="3517967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3AFADE7-7550-4338-8C70-79028977A3AA}"/>
              </a:ext>
            </a:extLst>
          </p:cNvPr>
          <p:cNvSpPr>
            <a:spLocks noGrp="1"/>
          </p:cNvSpPr>
          <p:nvPr>
            <p:ph type="title"/>
          </p:nvPr>
        </p:nvSpPr>
        <p:spPr/>
        <p:txBody>
          <a:bodyPr/>
          <a:lstStyle/>
          <a:p>
            <a:r>
              <a:rPr lang="en-IN" dirty="0"/>
              <a:t>Trace a Program Execution </a:t>
            </a:r>
            <a:r>
              <a:rPr lang="en-IN" sz="2000" b="0" dirty="0"/>
              <a:t>(2 of 11)</a:t>
            </a:r>
          </a:p>
        </p:txBody>
      </p:sp>
      <p:pic>
        <p:nvPicPr>
          <p:cNvPr id="22" name="Content Placeholder 15" descr="The computer code shows the Trace a Program Execution. For long description in Notes pane, press F6.">
            <a:extLst>
              <a:ext uri="{FF2B5EF4-FFF2-40B4-BE49-F238E27FC236}">
                <a16:creationId xmlns:a16="http://schemas.microsoft.com/office/drawing/2014/main" id="{21C548B0-A003-4F12-B3E3-76A6A12BD011}"/>
              </a:ext>
            </a:extLst>
          </p:cNvPr>
          <p:cNvPicPr>
            <a:picLocks noGrp="1" noChangeAspect="1"/>
          </p:cNvPicPr>
          <p:nvPr>
            <p:ph sz="quarter" idx="13"/>
          </p:nvPr>
        </p:nvPicPr>
        <p:blipFill>
          <a:blip r:embed="rId3"/>
          <a:stretch>
            <a:fillRect/>
          </a:stretch>
        </p:blipFill>
        <p:spPr>
          <a:xfrm>
            <a:off x="1098959" y="1748386"/>
            <a:ext cx="7222525" cy="4044406"/>
          </a:xfrm>
          <a:prstGeom prst="rect">
            <a:avLst/>
          </a:prstGeom>
        </p:spPr>
      </p:pic>
    </p:spTree>
    <p:extLst>
      <p:ext uri="{BB962C8B-B14F-4D97-AF65-F5344CB8AC3E}">
        <p14:creationId xmlns:p14="http://schemas.microsoft.com/office/powerpoint/2010/main" val="2335037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3AFADE7-7550-4338-8C70-79028977A3AA}"/>
              </a:ext>
            </a:extLst>
          </p:cNvPr>
          <p:cNvSpPr>
            <a:spLocks noGrp="1"/>
          </p:cNvSpPr>
          <p:nvPr>
            <p:ph type="title"/>
          </p:nvPr>
        </p:nvSpPr>
        <p:spPr/>
        <p:txBody>
          <a:bodyPr/>
          <a:lstStyle/>
          <a:p>
            <a:r>
              <a:rPr lang="en-IN" dirty="0"/>
              <a:t>Trace a Program Execution </a:t>
            </a:r>
            <a:r>
              <a:rPr lang="en-IN" sz="2000" b="0" dirty="0"/>
              <a:t>(3 of 11)</a:t>
            </a:r>
          </a:p>
        </p:txBody>
      </p:sp>
      <p:pic>
        <p:nvPicPr>
          <p:cNvPr id="9" name="Content Placeholder 3" descr="The computer code shows the Trace a Program Execution. For long description in Notes pane, press F6.">
            <a:extLst>
              <a:ext uri="{FF2B5EF4-FFF2-40B4-BE49-F238E27FC236}">
                <a16:creationId xmlns:a16="http://schemas.microsoft.com/office/drawing/2014/main" id="{FAEC219A-67E5-42EB-A28C-F57CAA23C3C1}"/>
              </a:ext>
            </a:extLst>
          </p:cNvPr>
          <p:cNvPicPr>
            <a:picLocks noGrp="1" noChangeAspect="1"/>
          </p:cNvPicPr>
          <p:nvPr>
            <p:ph sz="quarter" idx="13"/>
          </p:nvPr>
        </p:nvPicPr>
        <p:blipFill>
          <a:blip r:embed="rId3"/>
          <a:stretch>
            <a:fillRect/>
          </a:stretch>
        </p:blipFill>
        <p:spPr>
          <a:xfrm>
            <a:off x="1150938" y="1736725"/>
            <a:ext cx="7151015" cy="4004362"/>
          </a:xfrm>
          <a:prstGeom prst="rect">
            <a:avLst/>
          </a:prstGeom>
        </p:spPr>
      </p:pic>
    </p:spTree>
    <p:extLst>
      <p:ext uri="{BB962C8B-B14F-4D97-AF65-F5344CB8AC3E}">
        <p14:creationId xmlns:p14="http://schemas.microsoft.com/office/powerpoint/2010/main" val="91213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3AFADE7-7550-4338-8C70-79028977A3AA}"/>
              </a:ext>
            </a:extLst>
          </p:cNvPr>
          <p:cNvSpPr>
            <a:spLocks noGrp="1"/>
          </p:cNvSpPr>
          <p:nvPr>
            <p:ph type="title"/>
          </p:nvPr>
        </p:nvSpPr>
        <p:spPr/>
        <p:txBody>
          <a:bodyPr/>
          <a:lstStyle/>
          <a:p>
            <a:r>
              <a:rPr lang="en-IN" dirty="0"/>
              <a:t>Trace a Program Execution </a:t>
            </a:r>
            <a:r>
              <a:rPr lang="en-IN" sz="2000" b="0" dirty="0"/>
              <a:t>(4 of 11)</a:t>
            </a:r>
          </a:p>
        </p:txBody>
      </p:sp>
      <p:pic>
        <p:nvPicPr>
          <p:cNvPr id="8" name="Content Placeholder 7" descr="The computer code shows the Trace a Program Execution. For long description in Notes pane, press F6.">
            <a:extLst>
              <a:ext uri="{FF2B5EF4-FFF2-40B4-BE49-F238E27FC236}">
                <a16:creationId xmlns:a16="http://schemas.microsoft.com/office/drawing/2014/main" id="{37A55B86-D752-4CED-B6D3-E9BF40299C04}"/>
              </a:ext>
            </a:extLst>
          </p:cNvPr>
          <p:cNvPicPr>
            <a:picLocks noGrp="1" noChangeAspect="1"/>
          </p:cNvPicPr>
          <p:nvPr>
            <p:ph sz="quarter" idx="13"/>
          </p:nvPr>
        </p:nvPicPr>
        <p:blipFill>
          <a:blip r:embed="rId3"/>
          <a:stretch>
            <a:fillRect/>
          </a:stretch>
        </p:blipFill>
        <p:spPr>
          <a:xfrm>
            <a:off x="1197244" y="1746956"/>
            <a:ext cx="7222635" cy="3848989"/>
          </a:xfrm>
          <a:prstGeom prst="rect">
            <a:avLst/>
          </a:prstGeom>
        </p:spPr>
      </p:pic>
    </p:spTree>
    <p:extLst>
      <p:ext uri="{BB962C8B-B14F-4D97-AF65-F5344CB8AC3E}">
        <p14:creationId xmlns:p14="http://schemas.microsoft.com/office/powerpoint/2010/main" val="117177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525B-CB61-4B07-97DD-33DC461CA51C}"/>
              </a:ext>
            </a:extLst>
          </p:cNvPr>
          <p:cNvSpPr>
            <a:spLocks noGrp="1"/>
          </p:cNvSpPr>
          <p:nvPr>
            <p:ph type="title"/>
          </p:nvPr>
        </p:nvSpPr>
        <p:spPr/>
        <p:txBody>
          <a:bodyPr/>
          <a:lstStyle/>
          <a:p>
            <a:r>
              <a:rPr lang="en-IN" dirty="0"/>
              <a:t>Objectives </a:t>
            </a:r>
            <a:r>
              <a:rPr lang="en-IN" sz="2000" b="0" dirty="0"/>
              <a:t>(1 of 2)</a:t>
            </a:r>
          </a:p>
        </p:txBody>
      </p:sp>
      <p:sp>
        <p:nvSpPr>
          <p:cNvPr id="3" name="Content Placeholder 2">
            <a:extLst>
              <a:ext uri="{FF2B5EF4-FFF2-40B4-BE49-F238E27FC236}">
                <a16:creationId xmlns:a16="http://schemas.microsoft.com/office/drawing/2014/main" id="{A66AB59E-573F-47BD-864E-8084F6AB518E}"/>
              </a:ext>
            </a:extLst>
          </p:cNvPr>
          <p:cNvSpPr>
            <a:spLocks noGrp="1"/>
          </p:cNvSpPr>
          <p:nvPr>
            <p:ph sz="quarter" idx="13"/>
          </p:nvPr>
        </p:nvSpPr>
        <p:spPr>
          <a:xfrm>
            <a:off x="457200" y="1554920"/>
            <a:ext cx="8229600" cy="4578025"/>
          </a:xfrm>
        </p:spPr>
        <p:txBody>
          <a:bodyPr/>
          <a:lstStyle/>
          <a:p>
            <a:pPr marL="432" indent="0">
              <a:spcBef>
                <a:spcPts val="1000"/>
              </a:spcBef>
              <a:buNone/>
              <a:defRPr/>
            </a:pPr>
            <a:r>
              <a:rPr lang="en-US" altLang="en-US" sz="1600" b="1" dirty="0">
                <a:solidFill>
                  <a:srgbClr val="007FA3"/>
                </a:solidFill>
              </a:rPr>
              <a:t>12.1</a:t>
            </a:r>
            <a:r>
              <a:rPr lang="en-US" altLang="en-US" sz="1600" dirty="0"/>
              <a:t> </a:t>
            </a:r>
            <a:r>
              <a:rPr lang="en-US" sz="1600" dirty="0"/>
              <a:t>To get an overview of exceptions and exception handling (§12.2).</a:t>
            </a:r>
          </a:p>
          <a:p>
            <a:pPr marL="432" indent="0">
              <a:spcBef>
                <a:spcPts val="1000"/>
              </a:spcBef>
              <a:buNone/>
              <a:defRPr/>
            </a:pPr>
            <a:r>
              <a:rPr lang="en-US" altLang="en-US" sz="1600" b="1" dirty="0">
                <a:solidFill>
                  <a:srgbClr val="007FA3"/>
                </a:solidFill>
              </a:rPr>
              <a:t>12.2 </a:t>
            </a:r>
            <a:r>
              <a:rPr lang="en-US" sz="1600" dirty="0"/>
              <a:t>To explore the advantages of using exception handling (§12.2).</a:t>
            </a:r>
          </a:p>
          <a:p>
            <a:pPr marL="432" indent="0">
              <a:spcBef>
                <a:spcPts val="1000"/>
              </a:spcBef>
              <a:buNone/>
              <a:defRPr/>
            </a:pPr>
            <a:r>
              <a:rPr lang="en-US" altLang="en-US" sz="1600" b="1" dirty="0">
                <a:solidFill>
                  <a:srgbClr val="007FA3"/>
                </a:solidFill>
              </a:rPr>
              <a:t>12.3 </a:t>
            </a:r>
            <a:r>
              <a:rPr lang="en-US" sz="1600" dirty="0"/>
              <a:t>To distinguish exception types: </a:t>
            </a:r>
            <a:r>
              <a:rPr lang="en-US" sz="1600" b="1" dirty="0"/>
              <a:t>Error</a:t>
            </a:r>
            <a:r>
              <a:rPr lang="en-US" sz="1600" dirty="0"/>
              <a:t> (fatal) vs. </a:t>
            </a:r>
            <a:r>
              <a:rPr lang="en-US" sz="1600" b="1" dirty="0"/>
              <a:t>Exception</a:t>
            </a:r>
            <a:r>
              <a:rPr lang="en-US" sz="1600" dirty="0"/>
              <a:t> (nonfatal) and checked v</a:t>
            </a:r>
            <a:r>
              <a:rPr lang="en-US" sz="100" dirty="0"/>
              <a:t>ersu</a:t>
            </a:r>
            <a:r>
              <a:rPr lang="en-US" sz="1600" dirty="0"/>
              <a:t>s unchecked (§12.3).</a:t>
            </a:r>
          </a:p>
          <a:p>
            <a:pPr marL="432" indent="0">
              <a:spcBef>
                <a:spcPts val="1000"/>
              </a:spcBef>
              <a:buNone/>
              <a:defRPr/>
            </a:pPr>
            <a:r>
              <a:rPr lang="en-US" altLang="en-US" sz="1600" b="1" dirty="0">
                <a:solidFill>
                  <a:srgbClr val="007FA3"/>
                </a:solidFill>
              </a:rPr>
              <a:t>12.4 </a:t>
            </a:r>
            <a:r>
              <a:rPr lang="en-US" sz="1600" dirty="0"/>
              <a:t>To declare exceptions in a method header (§12.4.1).</a:t>
            </a:r>
          </a:p>
          <a:p>
            <a:pPr marL="432" indent="0">
              <a:spcBef>
                <a:spcPts val="1000"/>
              </a:spcBef>
              <a:buNone/>
              <a:defRPr/>
            </a:pPr>
            <a:r>
              <a:rPr lang="en-US" altLang="en-US" sz="1600" b="1" dirty="0">
                <a:solidFill>
                  <a:srgbClr val="007FA3"/>
                </a:solidFill>
              </a:rPr>
              <a:t>12.5 </a:t>
            </a:r>
            <a:r>
              <a:rPr lang="en-US" sz="1600" dirty="0"/>
              <a:t>To throw exceptions in a method (§12.4.2).</a:t>
            </a:r>
          </a:p>
          <a:p>
            <a:pPr marL="432" indent="0">
              <a:spcBef>
                <a:spcPts val="1000"/>
              </a:spcBef>
              <a:buNone/>
              <a:defRPr/>
            </a:pPr>
            <a:r>
              <a:rPr lang="en-US" altLang="en-US" sz="1600" b="1" dirty="0">
                <a:solidFill>
                  <a:srgbClr val="007FA3"/>
                </a:solidFill>
              </a:rPr>
              <a:t>12.6 </a:t>
            </a:r>
            <a:r>
              <a:rPr lang="en-US" sz="1600" dirty="0"/>
              <a:t>To write a </a:t>
            </a:r>
            <a:r>
              <a:rPr lang="en-US" sz="1600" b="1" dirty="0"/>
              <a:t>try-catch</a:t>
            </a:r>
            <a:r>
              <a:rPr lang="en-US" sz="1600" dirty="0"/>
              <a:t> block to handle exceptions (§12.4.3).</a:t>
            </a:r>
          </a:p>
          <a:p>
            <a:pPr marL="432" indent="0">
              <a:spcBef>
                <a:spcPts val="1000"/>
              </a:spcBef>
              <a:buNone/>
              <a:defRPr/>
            </a:pPr>
            <a:r>
              <a:rPr lang="en-US" altLang="en-US" sz="1600" b="1" dirty="0">
                <a:solidFill>
                  <a:srgbClr val="007FA3"/>
                </a:solidFill>
              </a:rPr>
              <a:t>12.7 </a:t>
            </a:r>
            <a:r>
              <a:rPr lang="en-US" sz="1600" dirty="0"/>
              <a:t>To explain how an exception is propagated (§12.4.3).</a:t>
            </a:r>
          </a:p>
          <a:p>
            <a:pPr marL="432" indent="0">
              <a:spcBef>
                <a:spcPts val="1000"/>
              </a:spcBef>
              <a:buNone/>
              <a:defRPr/>
            </a:pPr>
            <a:r>
              <a:rPr lang="en-US" altLang="en-US" sz="1600" b="1" dirty="0">
                <a:solidFill>
                  <a:srgbClr val="007FA3"/>
                </a:solidFill>
              </a:rPr>
              <a:t>12.8 </a:t>
            </a:r>
            <a:r>
              <a:rPr lang="en-US" sz="1600" dirty="0"/>
              <a:t>To obtain information from an exception object (§12.4.4).</a:t>
            </a:r>
          </a:p>
          <a:p>
            <a:pPr marL="432" indent="0">
              <a:spcBef>
                <a:spcPts val="1000"/>
              </a:spcBef>
              <a:buNone/>
              <a:defRPr/>
            </a:pPr>
            <a:r>
              <a:rPr lang="en-US" altLang="en-US" sz="1600" b="1" dirty="0">
                <a:solidFill>
                  <a:srgbClr val="007FA3"/>
                </a:solidFill>
              </a:rPr>
              <a:t>12.9 </a:t>
            </a:r>
            <a:r>
              <a:rPr lang="en-US" sz="1600" dirty="0"/>
              <a:t>To develop applications with exception handling (§12.4.5).</a:t>
            </a:r>
          </a:p>
          <a:p>
            <a:pPr marL="432" indent="0">
              <a:spcBef>
                <a:spcPts val="1000"/>
              </a:spcBef>
              <a:buNone/>
              <a:defRPr/>
            </a:pPr>
            <a:r>
              <a:rPr lang="en-US" altLang="en-US" sz="1600" b="1" dirty="0">
                <a:solidFill>
                  <a:srgbClr val="007FA3"/>
                </a:solidFill>
              </a:rPr>
              <a:t>12.10 </a:t>
            </a:r>
            <a:r>
              <a:rPr lang="en-US" sz="1600" dirty="0"/>
              <a:t>To use the </a:t>
            </a:r>
            <a:r>
              <a:rPr lang="en-US" sz="1600" b="1" dirty="0"/>
              <a:t>finally</a:t>
            </a:r>
            <a:r>
              <a:rPr lang="en-US" sz="1600" dirty="0"/>
              <a:t> clause in a </a:t>
            </a:r>
            <a:r>
              <a:rPr lang="en-US" sz="1600" b="1" dirty="0"/>
              <a:t>try-catch</a:t>
            </a:r>
            <a:r>
              <a:rPr lang="en-US" sz="1600" dirty="0"/>
              <a:t> block (§12.5).</a:t>
            </a:r>
          </a:p>
          <a:p>
            <a:pPr marL="432" indent="0">
              <a:spcBef>
                <a:spcPts val="1000"/>
              </a:spcBef>
              <a:buNone/>
              <a:defRPr/>
            </a:pPr>
            <a:r>
              <a:rPr lang="en-US" altLang="en-US" sz="1600" b="1" dirty="0">
                <a:solidFill>
                  <a:srgbClr val="007FA3"/>
                </a:solidFill>
              </a:rPr>
              <a:t>12.11 </a:t>
            </a:r>
            <a:r>
              <a:rPr lang="en-US" sz="1600" dirty="0"/>
              <a:t>To use exceptions only for unexpected errors (§12.6).</a:t>
            </a:r>
          </a:p>
        </p:txBody>
      </p:sp>
    </p:spTree>
    <p:extLst>
      <p:ext uri="{BB962C8B-B14F-4D97-AF65-F5344CB8AC3E}">
        <p14:creationId xmlns:p14="http://schemas.microsoft.com/office/powerpoint/2010/main" val="2166374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3AFADE7-7550-4338-8C70-79028977A3AA}"/>
              </a:ext>
            </a:extLst>
          </p:cNvPr>
          <p:cNvSpPr>
            <a:spLocks noGrp="1"/>
          </p:cNvSpPr>
          <p:nvPr>
            <p:ph type="title"/>
          </p:nvPr>
        </p:nvSpPr>
        <p:spPr/>
        <p:txBody>
          <a:bodyPr/>
          <a:lstStyle/>
          <a:p>
            <a:r>
              <a:rPr lang="en-IN" dirty="0"/>
              <a:t>Trace a Program Execution </a:t>
            </a:r>
            <a:r>
              <a:rPr lang="en-IN" sz="2000" b="0" dirty="0"/>
              <a:t>(5 of 11)</a:t>
            </a:r>
          </a:p>
        </p:txBody>
      </p:sp>
      <p:pic>
        <p:nvPicPr>
          <p:cNvPr id="11" name="Content Placeholder 10" descr="The computer code shows the Trace a Program Execution. For long description in Notes pane, press F6.">
            <a:extLst>
              <a:ext uri="{FF2B5EF4-FFF2-40B4-BE49-F238E27FC236}">
                <a16:creationId xmlns:a16="http://schemas.microsoft.com/office/drawing/2014/main" id="{5A077BF3-24A0-476B-A147-37AE1906BD59}"/>
              </a:ext>
            </a:extLst>
          </p:cNvPr>
          <p:cNvPicPr>
            <a:picLocks noGrp="1" noChangeAspect="1"/>
          </p:cNvPicPr>
          <p:nvPr>
            <p:ph sz="quarter" idx="13"/>
          </p:nvPr>
        </p:nvPicPr>
        <p:blipFill>
          <a:blip r:embed="rId3"/>
          <a:stretch>
            <a:fillRect/>
          </a:stretch>
        </p:blipFill>
        <p:spPr>
          <a:xfrm>
            <a:off x="1196656" y="1758594"/>
            <a:ext cx="7222635" cy="3856549"/>
          </a:xfrm>
          <a:prstGeom prst="rect">
            <a:avLst/>
          </a:prstGeom>
        </p:spPr>
      </p:pic>
    </p:spTree>
    <p:extLst>
      <p:ext uri="{BB962C8B-B14F-4D97-AF65-F5344CB8AC3E}">
        <p14:creationId xmlns:p14="http://schemas.microsoft.com/office/powerpoint/2010/main" val="2134474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3AFADE7-7550-4338-8C70-79028977A3AA}"/>
              </a:ext>
            </a:extLst>
          </p:cNvPr>
          <p:cNvSpPr>
            <a:spLocks noGrp="1"/>
          </p:cNvSpPr>
          <p:nvPr>
            <p:ph type="title"/>
          </p:nvPr>
        </p:nvSpPr>
        <p:spPr/>
        <p:txBody>
          <a:bodyPr/>
          <a:lstStyle/>
          <a:p>
            <a:r>
              <a:rPr lang="en-IN" dirty="0"/>
              <a:t>Trace a Program Execution </a:t>
            </a:r>
            <a:r>
              <a:rPr lang="en-IN" sz="2000" b="0" dirty="0"/>
              <a:t>(6 of 11)</a:t>
            </a:r>
          </a:p>
        </p:txBody>
      </p:sp>
      <p:pic>
        <p:nvPicPr>
          <p:cNvPr id="4" name="Content Placeholder 3" descr="The computer code shows the Trace a Program Execution. For long description in Notes pane, press F6.">
            <a:extLst>
              <a:ext uri="{FF2B5EF4-FFF2-40B4-BE49-F238E27FC236}">
                <a16:creationId xmlns:a16="http://schemas.microsoft.com/office/drawing/2014/main" id="{6147AD60-F3CE-47C5-8742-61DE9FBD0703}"/>
              </a:ext>
            </a:extLst>
          </p:cNvPr>
          <p:cNvPicPr>
            <a:picLocks noGrp="1" noChangeAspect="1"/>
          </p:cNvPicPr>
          <p:nvPr>
            <p:ph sz="quarter" idx="13"/>
          </p:nvPr>
        </p:nvPicPr>
        <p:blipFill>
          <a:blip r:embed="rId3"/>
          <a:stretch>
            <a:fillRect/>
          </a:stretch>
        </p:blipFill>
        <p:spPr>
          <a:xfrm>
            <a:off x="1196654" y="1748969"/>
            <a:ext cx="7222635" cy="3854776"/>
          </a:xfrm>
          <a:prstGeom prst="rect">
            <a:avLst/>
          </a:prstGeom>
        </p:spPr>
      </p:pic>
    </p:spTree>
    <p:extLst>
      <p:ext uri="{BB962C8B-B14F-4D97-AF65-F5344CB8AC3E}">
        <p14:creationId xmlns:p14="http://schemas.microsoft.com/office/powerpoint/2010/main" val="3567471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3AFADE7-7550-4338-8C70-79028977A3AA}"/>
              </a:ext>
            </a:extLst>
          </p:cNvPr>
          <p:cNvSpPr>
            <a:spLocks noGrp="1"/>
          </p:cNvSpPr>
          <p:nvPr>
            <p:ph type="title"/>
          </p:nvPr>
        </p:nvSpPr>
        <p:spPr/>
        <p:txBody>
          <a:bodyPr/>
          <a:lstStyle/>
          <a:p>
            <a:r>
              <a:rPr lang="en-IN" dirty="0"/>
              <a:t>Trace a Program Execution </a:t>
            </a:r>
            <a:r>
              <a:rPr lang="en-IN" sz="2000" b="0" dirty="0"/>
              <a:t>(7 of 11)</a:t>
            </a:r>
          </a:p>
        </p:txBody>
      </p:sp>
      <p:pic>
        <p:nvPicPr>
          <p:cNvPr id="5" name="Content Placeholder 4" descr="The computer code shows the Trace a Program Execution. For long description in Notes pane, press F6.">
            <a:extLst>
              <a:ext uri="{FF2B5EF4-FFF2-40B4-BE49-F238E27FC236}">
                <a16:creationId xmlns:a16="http://schemas.microsoft.com/office/drawing/2014/main" id="{3C24AD8F-1628-421A-87D6-8248BFAF5E3D}"/>
              </a:ext>
            </a:extLst>
          </p:cNvPr>
          <p:cNvPicPr>
            <a:picLocks noGrp="1" noChangeAspect="1"/>
          </p:cNvPicPr>
          <p:nvPr>
            <p:ph sz="quarter" idx="13"/>
          </p:nvPr>
        </p:nvPicPr>
        <p:blipFill>
          <a:blip r:embed="rId3"/>
          <a:stretch>
            <a:fillRect/>
          </a:stretch>
        </p:blipFill>
        <p:spPr>
          <a:xfrm>
            <a:off x="1197246" y="1739810"/>
            <a:ext cx="7222635" cy="3852071"/>
          </a:xfrm>
          <a:prstGeom prst="rect">
            <a:avLst/>
          </a:prstGeom>
        </p:spPr>
      </p:pic>
    </p:spTree>
    <p:extLst>
      <p:ext uri="{BB962C8B-B14F-4D97-AF65-F5344CB8AC3E}">
        <p14:creationId xmlns:p14="http://schemas.microsoft.com/office/powerpoint/2010/main" val="2413858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3AFADE7-7550-4338-8C70-79028977A3AA}"/>
              </a:ext>
            </a:extLst>
          </p:cNvPr>
          <p:cNvSpPr>
            <a:spLocks noGrp="1"/>
          </p:cNvSpPr>
          <p:nvPr>
            <p:ph type="title"/>
          </p:nvPr>
        </p:nvSpPr>
        <p:spPr/>
        <p:txBody>
          <a:bodyPr/>
          <a:lstStyle/>
          <a:p>
            <a:r>
              <a:rPr lang="en-IN" dirty="0"/>
              <a:t>Trace a Program Execution </a:t>
            </a:r>
            <a:r>
              <a:rPr lang="en-IN" sz="2000" b="0" dirty="0"/>
              <a:t>(8 of 11)</a:t>
            </a:r>
          </a:p>
        </p:txBody>
      </p:sp>
      <p:pic>
        <p:nvPicPr>
          <p:cNvPr id="4" name="Content Placeholder 3" descr="The computer code shows the Trace a Program Execution. For long description in Notes pane, press F6.">
            <a:extLst>
              <a:ext uri="{FF2B5EF4-FFF2-40B4-BE49-F238E27FC236}">
                <a16:creationId xmlns:a16="http://schemas.microsoft.com/office/drawing/2014/main" id="{97F06FD3-2AE4-487A-8871-061052087ED0}"/>
              </a:ext>
            </a:extLst>
          </p:cNvPr>
          <p:cNvPicPr>
            <a:picLocks noGrp="1" noChangeAspect="1"/>
          </p:cNvPicPr>
          <p:nvPr>
            <p:ph sz="quarter" idx="13"/>
          </p:nvPr>
        </p:nvPicPr>
        <p:blipFill>
          <a:blip r:embed="rId3"/>
          <a:stretch>
            <a:fillRect/>
          </a:stretch>
        </p:blipFill>
        <p:spPr>
          <a:xfrm>
            <a:off x="1181907" y="1734169"/>
            <a:ext cx="7222635" cy="4317326"/>
          </a:xfrm>
          <a:prstGeom prst="rect">
            <a:avLst/>
          </a:prstGeom>
        </p:spPr>
      </p:pic>
    </p:spTree>
    <p:extLst>
      <p:ext uri="{BB962C8B-B14F-4D97-AF65-F5344CB8AC3E}">
        <p14:creationId xmlns:p14="http://schemas.microsoft.com/office/powerpoint/2010/main" val="2445578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3AFADE7-7550-4338-8C70-79028977A3AA}"/>
              </a:ext>
            </a:extLst>
          </p:cNvPr>
          <p:cNvSpPr>
            <a:spLocks noGrp="1"/>
          </p:cNvSpPr>
          <p:nvPr>
            <p:ph type="title"/>
          </p:nvPr>
        </p:nvSpPr>
        <p:spPr/>
        <p:txBody>
          <a:bodyPr/>
          <a:lstStyle/>
          <a:p>
            <a:r>
              <a:rPr lang="en-IN" dirty="0"/>
              <a:t>Trace a Program Execution </a:t>
            </a:r>
            <a:r>
              <a:rPr lang="en-IN" sz="2000" b="0" dirty="0"/>
              <a:t>(9 of 11)</a:t>
            </a:r>
          </a:p>
        </p:txBody>
      </p:sp>
      <p:pic>
        <p:nvPicPr>
          <p:cNvPr id="5" name="Content Placeholder 4" descr="The computer code shows the Trace a Program Execution. For long description in Notes pane, press F6.">
            <a:extLst>
              <a:ext uri="{FF2B5EF4-FFF2-40B4-BE49-F238E27FC236}">
                <a16:creationId xmlns:a16="http://schemas.microsoft.com/office/drawing/2014/main" id="{56036E47-D429-4189-80E7-E18A7D606058}"/>
              </a:ext>
            </a:extLst>
          </p:cNvPr>
          <p:cNvPicPr>
            <a:picLocks noGrp="1" noChangeAspect="1"/>
          </p:cNvPicPr>
          <p:nvPr>
            <p:ph sz="quarter" idx="13"/>
          </p:nvPr>
        </p:nvPicPr>
        <p:blipFill>
          <a:blip r:embed="rId3"/>
          <a:stretch>
            <a:fillRect/>
          </a:stretch>
        </p:blipFill>
        <p:spPr>
          <a:xfrm>
            <a:off x="1181799" y="1745319"/>
            <a:ext cx="7221085" cy="4316400"/>
          </a:xfrm>
          <a:prstGeom prst="rect">
            <a:avLst/>
          </a:prstGeom>
        </p:spPr>
      </p:pic>
    </p:spTree>
    <p:extLst>
      <p:ext uri="{BB962C8B-B14F-4D97-AF65-F5344CB8AC3E}">
        <p14:creationId xmlns:p14="http://schemas.microsoft.com/office/powerpoint/2010/main" val="2959312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3AFADE7-7550-4338-8C70-79028977A3AA}"/>
              </a:ext>
            </a:extLst>
          </p:cNvPr>
          <p:cNvSpPr>
            <a:spLocks noGrp="1"/>
          </p:cNvSpPr>
          <p:nvPr>
            <p:ph type="title"/>
          </p:nvPr>
        </p:nvSpPr>
        <p:spPr/>
        <p:txBody>
          <a:bodyPr/>
          <a:lstStyle/>
          <a:p>
            <a:r>
              <a:rPr lang="en-IN" dirty="0"/>
              <a:t>Trace a Program Execution </a:t>
            </a:r>
            <a:r>
              <a:rPr lang="en-IN" sz="2000" b="0" dirty="0"/>
              <a:t>(10 of 11)</a:t>
            </a:r>
          </a:p>
        </p:txBody>
      </p:sp>
      <p:pic>
        <p:nvPicPr>
          <p:cNvPr id="8" name="Content Placeholder 7" descr="The computer code shows the Trace a Program Execution. For long description in Notes pane, press F6.">
            <a:extLst>
              <a:ext uri="{FF2B5EF4-FFF2-40B4-BE49-F238E27FC236}">
                <a16:creationId xmlns:a16="http://schemas.microsoft.com/office/drawing/2014/main" id="{15D24026-84A2-4A07-AA67-EBA7D8ACD79D}"/>
              </a:ext>
            </a:extLst>
          </p:cNvPr>
          <p:cNvPicPr>
            <a:picLocks noGrp="1" noChangeAspect="1"/>
          </p:cNvPicPr>
          <p:nvPr>
            <p:ph sz="quarter" idx="13"/>
          </p:nvPr>
        </p:nvPicPr>
        <p:blipFill>
          <a:blip r:embed="rId3"/>
          <a:stretch>
            <a:fillRect/>
          </a:stretch>
        </p:blipFill>
        <p:spPr>
          <a:xfrm>
            <a:off x="1181909" y="1744680"/>
            <a:ext cx="7222635" cy="4317326"/>
          </a:xfrm>
          <a:prstGeom prst="rect">
            <a:avLst/>
          </a:prstGeom>
        </p:spPr>
      </p:pic>
    </p:spTree>
    <p:extLst>
      <p:ext uri="{BB962C8B-B14F-4D97-AF65-F5344CB8AC3E}">
        <p14:creationId xmlns:p14="http://schemas.microsoft.com/office/powerpoint/2010/main" val="3414454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3AFADE7-7550-4338-8C70-79028977A3AA}"/>
              </a:ext>
            </a:extLst>
          </p:cNvPr>
          <p:cNvSpPr>
            <a:spLocks noGrp="1"/>
          </p:cNvSpPr>
          <p:nvPr>
            <p:ph type="title"/>
          </p:nvPr>
        </p:nvSpPr>
        <p:spPr/>
        <p:txBody>
          <a:bodyPr/>
          <a:lstStyle/>
          <a:p>
            <a:r>
              <a:rPr lang="en-IN" dirty="0"/>
              <a:t>Trace a Program Execution </a:t>
            </a:r>
            <a:r>
              <a:rPr lang="en-IN" sz="2000" b="0" dirty="0"/>
              <a:t>(11 of 11)</a:t>
            </a:r>
          </a:p>
        </p:txBody>
      </p:sp>
      <p:pic>
        <p:nvPicPr>
          <p:cNvPr id="4" name="Content Placeholder 3" descr="The computer code shows the Trace a Program Execution. For long description in Notes pane, press F6.">
            <a:extLst>
              <a:ext uri="{FF2B5EF4-FFF2-40B4-BE49-F238E27FC236}">
                <a16:creationId xmlns:a16="http://schemas.microsoft.com/office/drawing/2014/main" id="{8D1C2688-A243-4EAD-A134-77EFB391E9E1}"/>
              </a:ext>
            </a:extLst>
          </p:cNvPr>
          <p:cNvPicPr>
            <a:picLocks noGrp="1" noChangeAspect="1"/>
          </p:cNvPicPr>
          <p:nvPr>
            <p:ph sz="quarter" idx="13"/>
          </p:nvPr>
        </p:nvPicPr>
        <p:blipFill>
          <a:blip r:embed="rId3"/>
          <a:stretch>
            <a:fillRect/>
          </a:stretch>
        </p:blipFill>
        <p:spPr>
          <a:xfrm>
            <a:off x="1178370" y="1745320"/>
            <a:ext cx="7282023" cy="4316400"/>
          </a:xfrm>
          <a:prstGeom prst="rect">
            <a:avLst/>
          </a:prstGeom>
        </p:spPr>
      </p:pic>
    </p:spTree>
    <p:extLst>
      <p:ext uri="{BB962C8B-B14F-4D97-AF65-F5344CB8AC3E}">
        <p14:creationId xmlns:p14="http://schemas.microsoft.com/office/powerpoint/2010/main" val="2465205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150A-808F-4BC9-9231-2921C5027286}"/>
              </a:ext>
            </a:extLst>
          </p:cNvPr>
          <p:cNvSpPr>
            <a:spLocks noGrp="1"/>
          </p:cNvSpPr>
          <p:nvPr>
            <p:ph type="title"/>
          </p:nvPr>
        </p:nvSpPr>
        <p:spPr/>
        <p:txBody>
          <a:bodyPr/>
          <a:lstStyle/>
          <a:p>
            <a:r>
              <a:rPr lang="en-IN" dirty="0"/>
              <a:t>Cautions When Using Exceptions</a:t>
            </a:r>
          </a:p>
        </p:txBody>
      </p:sp>
      <p:sp>
        <p:nvSpPr>
          <p:cNvPr id="3" name="Content Placeholder 2">
            <a:extLst>
              <a:ext uri="{FF2B5EF4-FFF2-40B4-BE49-F238E27FC236}">
                <a16:creationId xmlns:a16="http://schemas.microsoft.com/office/drawing/2014/main" id="{AA4B6C4A-14B9-4C15-B62A-2D43B922C670}"/>
              </a:ext>
            </a:extLst>
          </p:cNvPr>
          <p:cNvSpPr>
            <a:spLocks noGrp="1"/>
          </p:cNvSpPr>
          <p:nvPr>
            <p:ph sz="quarter" idx="13"/>
          </p:nvPr>
        </p:nvSpPr>
        <p:spPr>
          <a:xfrm>
            <a:off x="457201" y="1554920"/>
            <a:ext cx="8008374" cy="4663335"/>
          </a:xfrm>
        </p:spPr>
        <p:txBody>
          <a:bodyPr/>
          <a:lstStyle/>
          <a:p>
            <a:r>
              <a:rPr lang="en-US" altLang="en-US" dirty="0"/>
              <a:t>Exception handling separates error-handling code from normal programming tasks, thus making programs easier to read and to modify. Be aware, however, that exception handling usually requires more time and resources because it requires instantiating a new exception object, rolling back the call stack, and propagating the errors to the calling methods.</a:t>
            </a:r>
          </a:p>
        </p:txBody>
      </p:sp>
    </p:spTree>
    <p:extLst>
      <p:ext uri="{BB962C8B-B14F-4D97-AF65-F5344CB8AC3E}">
        <p14:creationId xmlns:p14="http://schemas.microsoft.com/office/powerpoint/2010/main" val="1237958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150A-808F-4BC9-9231-2921C5027286}"/>
              </a:ext>
            </a:extLst>
          </p:cNvPr>
          <p:cNvSpPr>
            <a:spLocks noGrp="1"/>
          </p:cNvSpPr>
          <p:nvPr>
            <p:ph type="title"/>
          </p:nvPr>
        </p:nvSpPr>
        <p:spPr/>
        <p:txBody>
          <a:bodyPr/>
          <a:lstStyle/>
          <a:p>
            <a:r>
              <a:rPr lang="en-US" altLang="en-US" dirty="0"/>
              <a:t>When to Throw Exceptions</a:t>
            </a:r>
            <a:endParaRPr lang="en-IN" dirty="0"/>
          </a:p>
        </p:txBody>
      </p:sp>
      <p:sp>
        <p:nvSpPr>
          <p:cNvPr id="3" name="Content Placeholder 2">
            <a:extLst>
              <a:ext uri="{FF2B5EF4-FFF2-40B4-BE49-F238E27FC236}">
                <a16:creationId xmlns:a16="http://schemas.microsoft.com/office/drawing/2014/main" id="{AA4B6C4A-14B9-4C15-B62A-2D43B922C670}"/>
              </a:ext>
            </a:extLst>
          </p:cNvPr>
          <p:cNvSpPr>
            <a:spLocks noGrp="1"/>
          </p:cNvSpPr>
          <p:nvPr>
            <p:ph sz="quarter" idx="13"/>
          </p:nvPr>
        </p:nvSpPr>
        <p:spPr>
          <a:xfrm>
            <a:off x="457201" y="1554920"/>
            <a:ext cx="8008374" cy="4663335"/>
          </a:xfrm>
        </p:spPr>
        <p:txBody>
          <a:bodyPr/>
          <a:lstStyle/>
          <a:p>
            <a:pPr>
              <a:spcAft>
                <a:spcPts val="1200"/>
              </a:spcAft>
            </a:pPr>
            <a:r>
              <a:rPr lang="en-US" altLang="en-US" dirty="0">
                <a:cs typeface="Times New Roman" panose="02020603050405020304" pitchFamily="18" charset="0"/>
              </a:rPr>
              <a:t>An exception occurs in a method. If you want the exception to be processed by its caller, you should create an exception object and throw it. If you can handle the exception in the method where it occurs, there is no need to throw it</a:t>
            </a:r>
            <a:r>
              <a:rPr lang="en-US" altLang="en-US" dirty="0"/>
              <a:t>.</a:t>
            </a:r>
          </a:p>
        </p:txBody>
      </p:sp>
    </p:spTree>
    <p:extLst>
      <p:ext uri="{BB962C8B-B14F-4D97-AF65-F5344CB8AC3E}">
        <p14:creationId xmlns:p14="http://schemas.microsoft.com/office/powerpoint/2010/main" val="2030754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D19F7C-D532-42A4-BE5B-3A56B64864E8}"/>
              </a:ext>
            </a:extLst>
          </p:cNvPr>
          <p:cNvSpPr>
            <a:spLocks noGrp="1"/>
          </p:cNvSpPr>
          <p:nvPr>
            <p:ph type="title"/>
          </p:nvPr>
        </p:nvSpPr>
        <p:spPr/>
        <p:txBody>
          <a:bodyPr/>
          <a:lstStyle/>
          <a:p>
            <a:r>
              <a:rPr lang="en-IN" dirty="0"/>
              <a:t>When to Use Exceptions </a:t>
            </a:r>
            <a:r>
              <a:rPr lang="en-IN" sz="2000" b="0" dirty="0"/>
              <a:t>(1 of 2)</a:t>
            </a:r>
          </a:p>
        </p:txBody>
      </p:sp>
      <p:sp>
        <p:nvSpPr>
          <p:cNvPr id="5" name="Content Placeholder 4">
            <a:extLst>
              <a:ext uri="{FF2B5EF4-FFF2-40B4-BE49-F238E27FC236}">
                <a16:creationId xmlns:a16="http://schemas.microsoft.com/office/drawing/2014/main" id="{A6D64D9B-DF88-472F-97F1-211C2D17DA99}"/>
              </a:ext>
            </a:extLst>
          </p:cNvPr>
          <p:cNvSpPr>
            <a:spLocks noGrp="1"/>
          </p:cNvSpPr>
          <p:nvPr>
            <p:ph sz="quarter" idx="13"/>
          </p:nvPr>
        </p:nvSpPr>
        <p:spPr>
          <a:xfrm>
            <a:off x="457200" y="1556327"/>
            <a:ext cx="8024648" cy="1113131"/>
          </a:xfrm>
        </p:spPr>
        <p:txBody>
          <a:bodyPr/>
          <a:lstStyle/>
          <a:p>
            <a:pPr marL="432" indent="0">
              <a:buNone/>
            </a:pPr>
            <a:r>
              <a:rPr lang="en-US" altLang="en-US" sz="1800" dirty="0">
                <a:cs typeface="Times New Roman" panose="02020603050405020304" pitchFamily="18" charset="0"/>
              </a:rPr>
              <a:t>When should you use the try-catch block in the code? You should use it to deal with unexpected error conditions. Do not use it to deal with simple, expected situations. For example, the following code</a:t>
            </a:r>
          </a:p>
        </p:txBody>
      </p:sp>
      <p:sp>
        <p:nvSpPr>
          <p:cNvPr id="6" name="Content Placeholder 5">
            <a:extLst>
              <a:ext uri="{FF2B5EF4-FFF2-40B4-BE49-F238E27FC236}">
                <a16:creationId xmlns:a16="http://schemas.microsoft.com/office/drawing/2014/main" id="{CF46C27C-3402-4720-A60D-689F524418F7}"/>
              </a:ext>
            </a:extLst>
          </p:cNvPr>
          <p:cNvSpPr>
            <a:spLocks noGrp="1"/>
          </p:cNvSpPr>
          <p:nvPr>
            <p:ph sz="quarter" idx="14"/>
          </p:nvPr>
        </p:nvSpPr>
        <p:spPr>
          <a:xfrm>
            <a:off x="457200" y="2776552"/>
            <a:ext cx="6752897" cy="3492891"/>
          </a:xfrm>
        </p:spPr>
        <p:txBody>
          <a:bodyPr/>
          <a:lstStyle/>
          <a:p>
            <a:pPr>
              <a:spcAft>
                <a:spcPts val="1200"/>
              </a:spcAft>
              <a:buFont typeface="Monotype Sorts"/>
              <a:buNone/>
            </a:pPr>
            <a:r>
              <a:rPr lang="en-US" altLang="en-US" sz="1800" b="1" dirty="0">
                <a:solidFill>
                  <a:schemeClr val="tx1"/>
                </a:solidFill>
                <a:latin typeface="Courier New" panose="02070309020205020404" pitchFamily="49" charset="0"/>
                <a:cs typeface="Times New Roman" panose="02020603050405020304" pitchFamily="18" charset="0"/>
              </a:rPr>
              <a:t>try {</a:t>
            </a:r>
          </a:p>
          <a:p>
            <a:pPr marL="255588" indent="9525">
              <a:spcAft>
                <a:spcPts val="1200"/>
              </a:spcAft>
              <a:buFont typeface="Monotype Sorts"/>
              <a:buNone/>
            </a:pPr>
            <a:r>
              <a:rPr lang="en-US" altLang="en-US" sz="1800" b="1" dirty="0" err="1">
                <a:solidFill>
                  <a:schemeClr val="tx1"/>
                </a:solidFill>
                <a:latin typeface="Courier New" panose="02070309020205020404" pitchFamily="49" charset="0"/>
                <a:cs typeface="Times New Roman" panose="02020603050405020304" pitchFamily="18" charset="0"/>
              </a:rPr>
              <a:t>System.out.println</a:t>
            </a:r>
            <a:r>
              <a:rPr lang="en-US" altLang="en-US" sz="1800" b="1" dirty="0">
                <a:solidFill>
                  <a:schemeClr val="tx1"/>
                </a:solidFill>
                <a:latin typeface="Courier New" panose="02070309020205020404" pitchFamily="49" charset="0"/>
                <a:cs typeface="Times New Roman" panose="02020603050405020304" pitchFamily="18" charset="0"/>
              </a:rPr>
              <a:t>(</a:t>
            </a:r>
            <a:r>
              <a:rPr lang="en-US" altLang="en-US" sz="1800" b="1" dirty="0" err="1">
                <a:solidFill>
                  <a:schemeClr val="tx1"/>
                </a:solidFill>
                <a:latin typeface="Courier New" panose="02070309020205020404" pitchFamily="49" charset="0"/>
                <a:cs typeface="Times New Roman" panose="02020603050405020304" pitchFamily="18" charset="0"/>
              </a:rPr>
              <a:t>refVar.toString</a:t>
            </a:r>
            <a:r>
              <a:rPr lang="en-US" altLang="en-US" sz="1800" b="1" dirty="0">
                <a:solidFill>
                  <a:schemeClr val="tx1"/>
                </a:solidFill>
                <a:latin typeface="Courier New" panose="02070309020205020404" pitchFamily="49" charset="0"/>
                <a:cs typeface="Times New Roman" panose="02020603050405020304" pitchFamily="18" charset="0"/>
              </a:rPr>
              <a:t>());</a:t>
            </a:r>
          </a:p>
          <a:p>
            <a:pPr>
              <a:spcAft>
                <a:spcPts val="1200"/>
              </a:spcAft>
              <a:buFont typeface="Monotype Sorts"/>
              <a:buNone/>
            </a:pPr>
            <a:r>
              <a:rPr lang="en-US" altLang="en-US" sz="1800" b="1" dirty="0">
                <a:solidFill>
                  <a:schemeClr val="tx1"/>
                </a:solidFill>
                <a:latin typeface="Courier New" panose="02070309020205020404" pitchFamily="49" charset="0"/>
                <a:cs typeface="Times New Roman" panose="02020603050405020304" pitchFamily="18" charset="0"/>
              </a:rPr>
              <a:t>}</a:t>
            </a:r>
          </a:p>
          <a:p>
            <a:pPr>
              <a:spcAft>
                <a:spcPts val="1200"/>
              </a:spcAft>
              <a:buFont typeface="Monotype Sorts"/>
              <a:buNone/>
            </a:pPr>
            <a:r>
              <a:rPr lang="en-US" altLang="en-US" sz="1800" b="1" dirty="0">
                <a:solidFill>
                  <a:schemeClr val="tx1"/>
                </a:solidFill>
                <a:latin typeface="Courier New" panose="02070309020205020404" pitchFamily="49" charset="0"/>
                <a:cs typeface="Times New Roman" panose="02020603050405020304" pitchFamily="18" charset="0"/>
              </a:rPr>
              <a:t>catch (</a:t>
            </a:r>
            <a:r>
              <a:rPr lang="en-US" altLang="en-US" sz="1800" b="1" dirty="0" err="1">
                <a:solidFill>
                  <a:schemeClr val="tx1"/>
                </a:solidFill>
                <a:latin typeface="Courier New" panose="02070309020205020404" pitchFamily="49" charset="0"/>
                <a:cs typeface="Times New Roman" panose="02020603050405020304" pitchFamily="18" charset="0"/>
              </a:rPr>
              <a:t>NullPointerException</a:t>
            </a:r>
            <a:r>
              <a:rPr lang="en-US" altLang="en-US" sz="1800" b="1" dirty="0">
                <a:solidFill>
                  <a:schemeClr val="tx1"/>
                </a:solidFill>
                <a:latin typeface="Courier New" panose="02070309020205020404" pitchFamily="49" charset="0"/>
                <a:cs typeface="Times New Roman" panose="02020603050405020304" pitchFamily="18" charset="0"/>
              </a:rPr>
              <a:t> ex) {</a:t>
            </a:r>
          </a:p>
          <a:p>
            <a:pPr marL="255588" indent="9525">
              <a:spcAft>
                <a:spcPts val="1200"/>
              </a:spcAft>
              <a:buFont typeface="Monotype Sorts"/>
              <a:buNone/>
            </a:pPr>
            <a:r>
              <a:rPr lang="en-US" altLang="en-US" sz="1800" b="1" dirty="0" err="1">
                <a:solidFill>
                  <a:schemeClr val="tx1"/>
                </a:solidFill>
                <a:latin typeface="Courier New" panose="02070309020205020404" pitchFamily="49" charset="0"/>
                <a:cs typeface="Times New Roman" panose="02020603050405020304" pitchFamily="18" charset="0"/>
              </a:rPr>
              <a:t>System.out.println</a:t>
            </a:r>
            <a:r>
              <a:rPr lang="en-US" altLang="en-US" sz="1800" b="1" dirty="0">
                <a:solidFill>
                  <a:schemeClr val="tx1"/>
                </a:solidFill>
                <a:latin typeface="Courier New" panose="02070309020205020404" pitchFamily="49" charset="0"/>
                <a:cs typeface="Times New Roman" panose="02020603050405020304" pitchFamily="18" charset="0"/>
              </a:rPr>
              <a:t>("</a:t>
            </a:r>
            <a:r>
              <a:rPr lang="en-US" altLang="en-US" sz="1800" b="1" dirty="0" err="1">
                <a:solidFill>
                  <a:schemeClr val="tx1"/>
                </a:solidFill>
                <a:latin typeface="Courier New" panose="02070309020205020404" pitchFamily="49" charset="0"/>
                <a:cs typeface="Times New Roman" panose="02020603050405020304" pitchFamily="18" charset="0"/>
              </a:rPr>
              <a:t>refVar</a:t>
            </a:r>
            <a:r>
              <a:rPr lang="en-US" altLang="en-US" sz="1800" b="1" dirty="0">
                <a:solidFill>
                  <a:schemeClr val="tx1"/>
                </a:solidFill>
                <a:latin typeface="Courier New" panose="02070309020205020404" pitchFamily="49" charset="0"/>
                <a:cs typeface="Times New Roman" panose="02020603050405020304" pitchFamily="18" charset="0"/>
              </a:rPr>
              <a:t> is null");</a:t>
            </a:r>
          </a:p>
          <a:p>
            <a:pPr>
              <a:spcAft>
                <a:spcPts val="1200"/>
              </a:spcAft>
              <a:buFont typeface="Monotype Sorts"/>
              <a:buNone/>
            </a:pPr>
            <a:r>
              <a:rPr lang="en-US" altLang="en-US" sz="1800" b="1" dirty="0">
                <a:solidFill>
                  <a:schemeClr val="tx1"/>
                </a:solidFill>
                <a:latin typeface="Courier New" panose="02070309020205020404" pitchFamily="49" charset="0"/>
                <a:cs typeface="Times New Roman" panose="02020603050405020304" pitchFamily="18" charset="0"/>
              </a:rPr>
              <a:t>}</a:t>
            </a:r>
          </a:p>
        </p:txBody>
      </p:sp>
    </p:spTree>
    <p:extLst>
      <p:ext uri="{BB962C8B-B14F-4D97-AF65-F5344CB8AC3E}">
        <p14:creationId xmlns:p14="http://schemas.microsoft.com/office/powerpoint/2010/main" val="26518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525B-CB61-4B07-97DD-33DC461CA51C}"/>
              </a:ext>
            </a:extLst>
          </p:cNvPr>
          <p:cNvSpPr>
            <a:spLocks noGrp="1"/>
          </p:cNvSpPr>
          <p:nvPr>
            <p:ph type="title"/>
          </p:nvPr>
        </p:nvSpPr>
        <p:spPr/>
        <p:txBody>
          <a:bodyPr/>
          <a:lstStyle/>
          <a:p>
            <a:r>
              <a:rPr lang="en-IN" dirty="0"/>
              <a:t>Objectives </a:t>
            </a:r>
            <a:r>
              <a:rPr lang="en-IN" sz="2000" b="0" dirty="0"/>
              <a:t>(2 of 2)</a:t>
            </a:r>
          </a:p>
        </p:txBody>
      </p:sp>
      <p:sp>
        <p:nvSpPr>
          <p:cNvPr id="3" name="Content Placeholder 2">
            <a:extLst>
              <a:ext uri="{FF2B5EF4-FFF2-40B4-BE49-F238E27FC236}">
                <a16:creationId xmlns:a16="http://schemas.microsoft.com/office/drawing/2014/main" id="{A66AB59E-573F-47BD-864E-8084F6AB518E}"/>
              </a:ext>
            </a:extLst>
          </p:cNvPr>
          <p:cNvSpPr>
            <a:spLocks noGrp="1"/>
          </p:cNvSpPr>
          <p:nvPr>
            <p:ph sz="quarter" idx="13"/>
          </p:nvPr>
        </p:nvSpPr>
        <p:spPr>
          <a:xfrm>
            <a:off x="457200" y="1554920"/>
            <a:ext cx="8232775" cy="4781225"/>
          </a:xfrm>
        </p:spPr>
        <p:txBody>
          <a:bodyPr/>
          <a:lstStyle/>
          <a:p>
            <a:pPr marL="432" indent="0">
              <a:spcBef>
                <a:spcPts val="1000"/>
              </a:spcBef>
              <a:buNone/>
              <a:defRPr/>
            </a:pPr>
            <a:r>
              <a:rPr lang="en-US" altLang="en-US" sz="1600" b="1" dirty="0">
                <a:solidFill>
                  <a:srgbClr val="007FA3"/>
                </a:solidFill>
              </a:rPr>
              <a:t>12.12 </a:t>
            </a:r>
            <a:r>
              <a:rPr lang="en-US" sz="1600" dirty="0"/>
              <a:t>To rethrow exceptions in a </a:t>
            </a:r>
            <a:r>
              <a:rPr lang="en-US" sz="1600" b="1" dirty="0"/>
              <a:t>catch</a:t>
            </a:r>
            <a:r>
              <a:rPr lang="en-US" sz="1600" dirty="0"/>
              <a:t> block (§12.7).</a:t>
            </a:r>
          </a:p>
          <a:p>
            <a:pPr marL="432" indent="0">
              <a:spcBef>
                <a:spcPts val="1000"/>
              </a:spcBef>
              <a:buNone/>
              <a:defRPr/>
            </a:pPr>
            <a:r>
              <a:rPr lang="en-US" altLang="en-US" sz="1600" b="1" dirty="0">
                <a:solidFill>
                  <a:srgbClr val="007FA3"/>
                </a:solidFill>
              </a:rPr>
              <a:t>12.13 </a:t>
            </a:r>
            <a:r>
              <a:rPr lang="en-US" sz="1600" dirty="0"/>
              <a:t>To create chained exceptions (§12.8).</a:t>
            </a:r>
          </a:p>
          <a:p>
            <a:pPr marL="432" indent="0">
              <a:spcBef>
                <a:spcPts val="1000"/>
              </a:spcBef>
              <a:buNone/>
              <a:defRPr/>
            </a:pPr>
            <a:r>
              <a:rPr lang="en-US" altLang="en-US" sz="1600" b="1" dirty="0">
                <a:solidFill>
                  <a:srgbClr val="007FA3"/>
                </a:solidFill>
              </a:rPr>
              <a:t>12.14 </a:t>
            </a:r>
            <a:r>
              <a:rPr lang="en-US" sz="1600" dirty="0"/>
              <a:t>To define custom exception classes (§12.9).</a:t>
            </a:r>
          </a:p>
          <a:p>
            <a:pPr marL="432" indent="0">
              <a:spcBef>
                <a:spcPts val="1000"/>
              </a:spcBef>
              <a:buNone/>
              <a:defRPr/>
            </a:pPr>
            <a:r>
              <a:rPr lang="en-US" altLang="en-US" sz="1600" b="1" dirty="0">
                <a:solidFill>
                  <a:srgbClr val="007FA3"/>
                </a:solidFill>
              </a:rPr>
              <a:t>12.15 </a:t>
            </a:r>
            <a:r>
              <a:rPr lang="en-US" sz="1600" dirty="0"/>
              <a:t>To discover file/directory properties, to delete and rename files/directories, and to create directories using the </a:t>
            </a:r>
            <a:r>
              <a:rPr lang="en-US" sz="1600" b="1" dirty="0"/>
              <a:t>File</a:t>
            </a:r>
            <a:r>
              <a:rPr lang="en-US" sz="1600" dirty="0"/>
              <a:t> class (§12.10).</a:t>
            </a:r>
          </a:p>
          <a:p>
            <a:pPr marL="432" indent="0">
              <a:spcBef>
                <a:spcPts val="1000"/>
              </a:spcBef>
              <a:buNone/>
              <a:defRPr/>
            </a:pPr>
            <a:r>
              <a:rPr lang="en-US" altLang="en-US" sz="1600" b="1" dirty="0">
                <a:solidFill>
                  <a:srgbClr val="007FA3"/>
                </a:solidFill>
              </a:rPr>
              <a:t>12.16 </a:t>
            </a:r>
            <a:r>
              <a:rPr lang="en-US" sz="1600" dirty="0"/>
              <a:t>To write data to a file using the </a:t>
            </a:r>
            <a:r>
              <a:rPr lang="en-US" sz="1600" b="1" dirty="0" err="1"/>
              <a:t>PrintWriter</a:t>
            </a:r>
            <a:r>
              <a:rPr lang="en-US" sz="1600" dirty="0"/>
              <a:t> class (§12.11.1).</a:t>
            </a:r>
          </a:p>
          <a:p>
            <a:pPr marL="432" indent="0">
              <a:spcBef>
                <a:spcPts val="1000"/>
              </a:spcBef>
              <a:buNone/>
              <a:defRPr/>
            </a:pPr>
            <a:r>
              <a:rPr lang="en-US" altLang="en-US" sz="1600" b="1" dirty="0">
                <a:solidFill>
                  <a:srgbClr val="007FA3"/>
                </a:solidFill>
              </a:rPr>
              <a:t>12.17 </a:t>
            </a:r>
            <a:r>
              <a:rPr lang="en-US" sz="1600" dirty="0"/>
              <a:t>To use try-with-resources to ensure that the resources are closed automatically (§12.11.2).</a:t>
            </a:r>
          </a:p>
          <a:p>
            <a:pPr marL="432" indent="0">
              <a:spcBef>
                <a:spcPts val="1000"/>
              </a:spcBef>
              <a:buNone/>
              <a:defRPr/>
            </a:pPr>
            <a:r>
              <a:rPr lang="en-US" altLang="en-US" sz="1600" b="1" dirty="0">
                <a:solidFill>
                  <a:srgbClr val="007FA3"/>
                </a:solidFill>
              </a:rPr>
              <a:t>12.18 </a:t>
            </a:r>
            <a:r>
              <a:rPr lang="en-US" sz="1600" dirty="0"/>
              <a:t>To read data from a file using the </a:t>
            </a:r>
            <a:r>
              <a:rPr lang="en-US" sz="1600" b="1" dirty="0"/>
              <a:t>Scanner</a:t>
            </a:r>
            <a:r>
              <a:rPr lang="en-US" sz="1600" dirty="0"/>
              <a:t> class (§12.11.3).</a:t>
            </a:r>
          </a:p>
          <a:p>
            <a:pPr marL="432" indent="0">
              <a:spcBef>
                <a:spcPts val="1000"/>
              </a:spcBef>
              <a:buNone/>
              <a:defRPr/>
            </a:pPr>
            <a:r>
              <a:rPr lang="en-US" altLang="en-US" sz="1600" b="1" dirty="0">
                <a:solidFill>
                  <a:srgbClr val="007FA3"/>
                </a:solidFill>
              </a:rPr>
              <a:t>12.19 </a:t>
            </a:r>
            <a:r>
              <a:rPr lang="en-US" sz="1600" dirty="0"/>
              <a:t>To understand how data is read using a </a:t>
            </a:r>
            <a:r>
              <a:rPr lang="en-US" sz="1600" b="1" dirty="0"/>
              <a:t>Scanner</a:t>
            </a:r>
            <a:r>
              <a:rPr lang="en-US" sz="1600" dirty="0"/>
              <a:t> (§12.11.4).</a:t>
            </a:r>
          </a:p>
          <a:p>
            <a:pPr marL="432" indent="0">
              <a:spcBef>
                <a:spcPts val="1000"/>
              </a:spcBef>
              <a:buNone/>
              <a:defRPr/>
            </a:pPr>
            <a:r>
              <a:rPr lang="en-US" altLang="en-US" sz="1600" b="1" dirty="0">
                <a:solidFill>
                  <a:srgbClr val="007FA3"/>
                </a:solidFill>
              </a:rPr>
              <a:t>12.20 </a:t>
            </a:r>
            <a:r>
              <a:rPr lang="en-US" sz="1600" dirty="0"/>
              <a:t>To develop a program that replaces text in a file (§12.11.5).</a:t>
            </a:r>
          </a:p>
          <a:p>
            <a:pPr marL="432" indent="0">
              <a:spcBef>
                <a:spcPts val="1000"/>
              </a:spcBef>
              <a:buNone/>
              <a:defRPr/>
            </a:pPr>
            <a:r>
              <a:rPr lang="en-US" altLang="en-US" sz="1600" b="1" dirty="0">
                <a:solidFill>
                  <a:srgbClr val="007FA3"/>
                </a:solidFill>
              </a:rPr>
              <a:t>12.21 </a:t>
            </a:r>
            <a:r>
              <a:rPr lang="en-US" sz="1600" dirty="0"/>
              <a:t>To read data from the Web (§12.12).</a:t>
            </a:r>
          </a:p>
          <a:p>
            <a:pPr marL="432" indent="0">
              <a:spcBef>
                <a:spcPts val="1000"/>
              </a:spcBef>
              <a:buNone/>
              <a:defRPr/>
            </a:pPr>
            <a:r>
              <a:rPr lang="en-US" altLang="en-US" sz="1600" b="1" dirty="0">
                <a:solidFill>
                  <a:srgbClr val="007FA3"/>
                </a:solidFill>
              </a:rPr>
              <a:t>12.22 </a:t>
            </a:r>
            <a:r>
              <a:rPr lang="en-US" sz="1600" dirty="0"/>
              <a:t>To develop a Web crawler (§12.13).</a:t>
            </a:r>
          </a:p>
        </p:txBody>
      </p:sp>
    </p:spTree>
    <p:extLst>
      <p:ext uri="{BB962C8B-B14F-4D97-AF65-F5344CB8AC3E}">
        <p14:creationId xmlns:p14="http://schemas.microsoft.com/office/powerpoint/2010/main" val="499403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D19F7C-D532-42A4-BE5B-3A56B64864E8}"/>
              </a:ext>
            </a:extLst>
          </p:cNvPr>
          <p:cNvSpPr>
            <a:spLocks noGrp="1"/>
          </p:cNvSpPr>
          <p:nvPr>
            <p:ph type="title"/>
          </p:nvPr>
        </p:nvSpPr>
        <p:spPr/>
        <p:txBody>
          <a:bodyPr/>
          <a:lstStyle/>
          <a:p>
            <a:r>
              <a:rPr lang="en-IN" dirty="0"/>
              <a:t>When to Use Exceptions </a:t>
            </a:r>
            <a:r>
              <a:rPr lang="en-IN" sz="2000" b="0" dirty="0"/>
              <a:t>(2 of 2)</a:t>
            </a:r>
          </a:p>
        </p:txBody>
      </p:sp>
      <p:sp>
        <p:nvSpPr>
          <p:cNvPr id="5" name="Content Placeholder 4">
            <a:extLst>
              <a:ext uri="{FF2B5EF4-FFF2-40B4-BE49-F238E27FC236}">
                <a16:creationId xmlns:a16="http://schemas.microsoft.com/office/drawing/2014/main" id="{A6D64D9B-DF88-472F-97F1-211C2D17DA99}"/>
              </a:ext>
            </a:extLst>
          </p:cNvPr>
          <p:cNvSpPr>
            <a:spLocks noGrp="1"/>
          </p:cNvSpPr>
          <p:nvPr>
            <p:ph sz="quarter" idx="13"/>
          </p:nvPr>
        </p:nvSpPr>
        <p:spPr>
          <a:xfrm>
            <a:off x="457201" y="1556328"/>
            <a:ext cx="4125310" cy="537944"/>
          </a:xfrm>
        </p:spPr>
        <p:txBody>
          <a:bodyPr/>
          <a:lstStyle/>
          <a:p>
            <a:pPr marL="0" indent="0">
              <a:buFont typeface="Monotype Sorts"/>
              <a:buNone/>
            </a:pPr>
            <a:r>
              <a:rPr lang="en-US" altLang="en-US" dirty="0">
                <a:cs typeface="Times New Roman" panose="02020603050405020304" pitchFamily="18" charset="0"/>
              </a:rPr>
              <a:t>is better to be replaced by</a:t>
            </a:r>
          </a:p>
        </p:txBody>
      </p:sp>
      <p:sp>
        <p:nvSpPr>
          <p:cNvPr id="6" name="Content Placeholder 5">
            <a:extLst>
              <a:ext uri="{FF2B5EF4-FFF2-40B4-BE49-F238E27FC236}">
                <a16:creationId xmlns:a16="http://schemas.microsoft.com/office/drawing/2014/main" id="{CF46C27C-3402-4720-A60D-689F524418F7}"/>
              </a:ext>
            </a:extLst>
          </p:cNvPr>
          <p:cNvSpPr>
            <a:spLocks noGrp="1"/>
          </p:cNvSpPr>
          <p:nvPr>
            <p:ph sz="quarter" idx="14"/>
          </p:nvPr>
        </p:nvSpPr>
        <p:spPr>
          <a:xfrm>
            <a:off x="457200" y="2281212"/>
            <a:ext cx="7425559" cy="2616606"/>
          </a:xfrm>
        </p:spPr>
        <p:txBody>
          <a:bodyPr/>
          <a:lstStyle/>
          <a:p>
            <a:pPr>
              <a:spcAft>
                <a:spcPts val="1200"/>
              </a:spcAft>
              <a:buFont typeface="Monotype Sorts"/>
              <a:buNone/>
            </a:pPr>
            <a:r>
              <a:rPr lang="en-US" altLang="en-US" sz="2200" b="1" dirty="0">
                <a:solidFill>
                  <a:schemeClr val="tx1"/>
                </a:solidFill>
                <a:latin typeface="Courier New" panose="02070309020205020404" pitchFamily="49" charset="0"/>
                <a:cs typeface="Times New Roman" panose="02020603050405020304" pitchFamily="18" charset="0"/>
              </a:rPr>
              <a:t>if (</a:t>
            </a:r>
            <a:r>
              <a:rPr lang="en-US" altLang="en-US" sz="2200" b="1" dirty="0" err="1">
                <a:solidFill>
                  <a:schemeClr val="tx1"/>
                </a:solidFill>
                <a:latin typeface="Courier New" panose="02070309020205020404" pitchFamily="49" charset="0"/>
                <a:cs typeface="Times New Roman" panose="02020603050405020304" pitchFamily="18" charset="0"/>
              </a:rPr>
              <a:t>refVar</a:t>
            </a:r>
            <a:r>
              <a:rPr lang="en-US" altLang="en-US" sz="2200" b="1" dirty="0">
                <a:solidFill>
                  <a:schemeClr val="tx1"/>
                </a:solidFill>
                <a:latin typeface="Courier New" panose="02070309020205020404" pitchFamily="49" charset="0"/>
                <a:cs typeface="Times New Roman" panose="02020603050405020304" pitchFamily="18" charset="0"/>
              </a:rPr>
              <a:t> != null)</a:t>
            </a:r>
          </a:p>
          <a:p>
            <a:pPr marL="255588" indent="9525">
              <a:spcAft>
                <a:spcPts val="1200"/>
              </a:spcAft>
              <a:buFont typeface="Monotype Sorts"/>
              <a:buNone/>
            </a:pPr>
            <a:r>
              <a:rPr lang="en-US" altLang="en-US" sz="2200" b="1" dirty="0" err="1">
                <a:solidFill>
                  <a:schemeClr val="tx1"/>
                </a:solidFill>
                <a:latin typeface="Courier New" panose="02070309020205020404" pitchFamily="49" charset="0"/>
                <a:cs typeface="Times New Roman" panose="02020603050405020304" pitchFamily="18" charset="0"/>
              </a:rPr>
              <a:t>System.out.println</a:t>
            </a:r>
            <a:r>
              <a:rPr lang="en-US" altLang="en-US" sz="2200" b="1" dirty="0">
                <a:solidFill>
                  <a:schemeClr val="tx1"/>
                </a:solidFill>
                <a:latin typeface="Courier New" panose="02070309020205020404" pitchFamily="49" charset="0"/>
                <a:cs typeface="Times New Roman" panose="02020603050405020304" pitchFamily="18" charset="0"/>
              </a:rPr>
              <a:t>(</a:t>
            </a:r>
            <a:r>
              <a:rPr lang="en-US" altLang="en-US" sz="2200" b="1" dirty="0" err="1">
                <a:solidFill>
                  <a:schemeClr val="tx1"/>
                </a:solidFill>
                <a:latin typeface="Courier New" panose="02070309020205020404" pitchFamily="49" charset="0"/>
                <a:cs typeface="Times New Roman" panose="02020603050405020304" pitchFamily="18" charset="0"/>
              </a:rPr>
              <a:t>refVar.toString</a:t>
            </a:r>
            <a:r>
              <a:rPr lang="en-US" altLang="en-US" sz="2200" b="1" dirty="0">
                <a:solidFill>
                  <a:schemeClr val="tx1"/>
                </a:solidFill>
                <a:latin typeface="Courier New" panose="02070309020205020404" pitchFamily="49" charset="0"/>
                <a:cs typeface="Times New Roman" panose="02020603050405020304" pitchFamily="18" charset="0"/>
              </a:rPr>
              <a:t>());</a:t>
            </a:r>
          </a:p>
          <a:p>
            <a:pPr>
              <a:spcAft>
                <a:spcPts val="1200"/>
              </a:spcAft>
              <a:buFont typeface="Monotype Sorts"/>
              <a:buNone/>
            </a:pPr>
            <a:r>
              <a:rPr lang="en-US" altLang="en-US" sz="2200" b="1" dirty="0">
                <a:solidFill>
                  <a:schemeClr val="tx1"/>
                </a:solidFill>
                <a:latin typeface="Courier New" panose="02070309020205020404" pitchFamily="49" charset="0"/>
                <a:cs typeface="Times New Roman" panose="02020603050405020304" pitchFamily="18" charset="0"/>
              </a:rPr>
              <a:t>else</a:t>
            </a:r>
          </a:p>
          <a:p>
            <a:pPr marL="255588" indent="9525">
              <a:spcAft>
                <a:spcPts val="1200"/>
              </a:spcAft>
              <a:buFont typeface="Monotype Sorts"/>
              <a:buNone/>
            </a:pPr>
            <a:r>
              <a:rPr lang="en-US" altLang="en-US" sz="2200" b="1" dirty="0" err="1">
                <a:solidFill>
                  <a:schemeClr val="tx1"/>
                </a:solidFill>
                <a:latin typeface="Courier New" panose="02070309020205020404" pitchFamily="49" charset="0"/>
                <a:cs typeface="Times New Roman" panose="02020603050405020304" pitchFamily="18" charset="0"/>
              </a:rPr>
              <a:t>System.out.println</a:t>
            </a:r>
            <a:r>
              <a:rPr lang="en-US" altLang="en-US" sz="2200" b="1" dirty="0">
                <a:solidFill>
                  <a:schemeClr val="tx1"/>
                </a:solidFill>
                <a:latin typeface="Courier New" panose="02070309020205020404" pitchFamily="49" charset="0"/>
                <a:cs typeface="Times New Roman" panose="02020603050405020304" pitchFamily="18" charset="0"/>
              </a:rPr>
              <a:t>("</a:t>
            </a:r>
            <a:r>
              <a:rPr lang="en-US" altLang="en-US" sz="2200" b="1" dirty="0" err="1">
                <a:solidFill>
                  <a:schemeClr val="tx1"/>
                </a:solidFill>
                <a:latin typeface="Courier New" panose="02070309020205020404" pitchFamily="49" charset="0"/>
                <a:cs typeface="Times New Roman" panose="02020603050405020304" pitchFamily="18" charset="0"/>
              </a:rPr>
              <a:t>refVar</a:t>
            </a:r>
            <a:r>
              <a:rPr lang="en-US" altLang="en-US" sz="2200" b="1" dirty="0">
                <a:solidFill>
                  <a:schemeClr val="tx1"/>
                </a:solidFill>
                <a:latin typeface="Courier New" panose="02070309020205020404" pitchFamily="49" charset="0"/>
                <a:cs typeface="Times New Roman" panose="02020603050405020304" pitchFamily="18" charset="0"/>
              </a:rPr>
              <a:t> is null");</a:t>
            </a:r>
          </a:p>
        </p:txBody>
      </p:sp>
    </p:spTree>
    <p:extLst>
      <p:ext uri="{BB962C8B-B14F-4D97-AF65-F5344CB8AC3E}">
        <p14:creationId xmlns:p14="http://schemas.microsoft.com/office/powerpoint/2010/main" val="28424265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2B70-9113-423D-B459-965E8F155616}"/>
              </a:ext>
            </a:extLst>
          </p:cNvPr>
          <p:cNvSpPr>
            <a:spLocks noGrp="1"/>
          </p:cNvSpPr>
          <p:nvPr>
            <p:ph type="title"/>
          </p:nvPr>
        </p:nvSpPr>
        <p:spPr/>
        <p:txBody>
          <a:bodyPr/>
          <a:lstStyle/>
          <a:p>
            <a:r>
              <a:rPr lang="en-IN" dirty="0"/>
              <a:t>Defining Custom Exception Classes</a:t>
            </a:r>
          </a:p>
        </p:txBody>
      </p:sp>
      <p:sp>
        <p:nvSpPr>
          <p:cNvPr id="3" name="Content Placeholder 2">
            <a:extLst>
              <a:ext uri="{FF2B5EF4-FFF2-40B4-BE49-F238E27FC236}">
                <a16:creationId xmlns:a16="http://schemas.microsoft.com/office/drawing/2014/main" id="{4942F036-14AD-442C-956C-D83094FCAF44}"/>
              </a:ext>
            </a:extLst>
          </p:cNvPr>
          <p:cNvSpPr>
            <a:spLocks noGrp="1"/>
          </p:cNvSpPr>
          <p:nvPr>
            <p:ph sz="quarter" idx="13"/>
          </p:nvPr>
        </p:nvSpPr>
        <p:spPr/>
        <p:txBody>
          <a:bodyPr/>
          <a:lstStyle/>
          <a:p>
            <a:r>
              <a:rPr lang="en-IN" dirty="0"/>
              <a:t>Use the exception classes in the A</a:t>
            </a:r>
            <a:r>
              <a:rPr lang="en-IN" sz="100" dirty="0"/>
              <a:t> </a:t>
            </a:r>
            <a:r>
              <a:rPr lang="en-IN" dirty="0"/>
              <a:t>P</a:t>
            </a:r>
            <a:r>
              <a:rPr lang="en-IN" sz="100" dirty="0"/>
              <a:t> </a:t>
            </a:r>
            <a:r>
              <a:rPr lang="en-IN" dirty="0"/>
              <a:t>I whenever possible.</a:t>
            </a:r>
          </a:p>
          <a:p>
            <a:r>
              <a:rPr lang="en-IN" dirty="0"/>
              <a:t>Define custom exception classes if the predefined classes are not sufficient.</a:t>
            </a:r>
          </a:p>
          <a:p>
            <a:r>
              <a:rPr lang="en-IN" dirty="0"/>
              <a:t>Define custom exception classes by extending Exception or a subclass of Exception.</a:t>
            </a:r>
          </a:p>
        </p:txBody>
      </p:sp>
    </p:spTree>
    <p:extLst>
      <p:ext uri="{BB962C8B-B14F-4D97-AF65-F5344CB8AC3E}">
        <p14:creationId xmlns:p14="http://schemas.microsoft.com/office/powerpoint/2010/main" val="26581497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B05B-380C-46DE-B305-023588782171}"/>
              </a:ext>
            </a:extLst>
          </p:cNvPr>
          <p:cNvSpPr>
            <a:spLocks noGrp="1"/>
          </p:cNvSpPr>
          <p:nvPr>
            <p:ph type="title"/>
          </p:nvPr>
        </p:nvSpPr>
        <p:spPr/>
        <p:txBody>
          <a:bodyPr/>
          <a:lstStyle/>
          <a:p>
            <a:r>
              <a:rPr lang="en-IN" dirty="0"/>
              <a:t>Custom Exception Class Example</a:t>
            </a:r>
          </a:p>
        </p:txBody>
      </p:sp>
      <p:sp>
        <p:nvSpPr>
          <p:cNvPr id="3" name="Content Placeholder 2">
            <a:extLst>
              <a:ext uri="{FF2B5EF4-FFF2-40B4-BE49-F238E27FC236}">
                <a16:creationId xmlns:a16="http://schemas.microsoft.com/office/drawing/2014/main" id="{7C6D4778-1A2C-40F2-80C2-98B276B5FCCF}"/>
              </a:ext>
            </a:extLst>
          </p:cNvPr>
          <p:cNvSpPr>
            <a:spLocks noGrp="1"/>
          </p:cNvSpPr>
          <p:nvPr>
            <p:ph sz="quarter" idx="13"/>
          </p:nvPr>
        </p:nvSpPr>
        <p:spPr>
          <a:xfrm>
            <a:off x="457200" y="1552575"/>
            <a:ext cx="8229600" cy="1647825"/>
          </a:xfrm>
        </p:spPr>
        <p:txBody>
          <a:bodyPr/>
          <a:lstStyle/>
          <a:p>
            <a:pPr marL="432" indent="0">
              <a:buNone/>
            </a:pPr>
            <a:r>
              <a:rPr lang="en-US" altLang="en-US" dirty="0">
                <a:cs typeface="Courier New" panose="02070309020205020404" pitchFamily="49" charset="0"/>
              </a:rPr>
              <a:t>In Listing 13.8, the </a:t>
            </a:r>
            <a:r>
              <a:rPr lang="en-US" altLang="en-US" u="sng" dirty="0" err="1">
                <a:cs typeface="Courier New" panose="02070309020205020404" pitchFamily="49" charset="0"/>
              </a:rPr>
              <a:t>setRadius</a:t>
            </a:r>
            <a:r>
              <a:rPr lang="en-US" altLang="en-US" dirty="0">
                <a:cs typeface="Courier New" panose="02070309020205020404" pitchFamily="49" charset="0"/>
              </a:rPr>
              <a:t> method throws an exception if the radius is negative. Suppose you wish to pass the radius to the handler, you have to create a custom exception class.</a:t>
            </a:r>
          </a:p>
        </p:txBody>
      </p:sp>
      <p:sp>
        <p:nvSpPr>
          <p:cNvPr id="10" name="Text Placeholder 9">
            <a:extLst>
              <a:ext uri="{FF2B5EF4-FFF2-40B4-BE49-F238E27FC236}">
                <a16:creationId xmlns:a16="http://schemas.microsoft.com/office/drawing/2014/main" id="{E37EC63B-6167-4564-A26D-05314CDA4C43}"/>
              </a:ext>
            </a:extLst>
          </p:cNvPr>
          <p:cNvSpPr>
            <a:spLocks noGrp="1"/>
          </p:cNvSpPr>
          <p:nvPr>
            <p:ph type="body" sz="quarter" idx="20"/>
          </p:nvPr>
        </p:nvSpPr>
        <p:spPr>
          <a:xfrm>
            <a:off x="457200" y="3727450"/>
            <a:ext cx="3465871" cy="520085"/>
          </a:xfrm>
        </p:spPr>
        <p:txBody>
          <a:bodyPr/>
          <a:lstStyle/>
          <a:p>
            <a:pPr marL="432" indent="0">
              <a:buNone/>
            </a:pPr>
            <a:r>
              <a:rPr lang="en-US" altLang="en-US" dirty="0" err="1">
                <a:hlinkClick r:id="rId3" tooltip="https://liveexample.pearsoncmg.com/html/InvalidRadiusException.html"/>
              </a:rPr>
              <a:t>InvalidRadiusException</a:t>
            </a:r>
            <a:endParaRPr lang="en-US" altLang="en-US" dirty="0">
              <a:hlinkClick r:id="rId3" tooltip="https://liveexample.pearsoncmg.com/html/InvalidRadiusException.html"/>
            </a:endParaRPr>
          </a:p>
        </p:txBody>
      </p:sp>
      <p:sp>
        <p:nvSpPr>
          <p:cNvPr id="11" name="Text Placeholder 10">
            <a:extLst>
              <a:ext uri="{FF2B5EF4-FFF2-40B4-BE49-F238E27FC236}">
                <a16:creationId xmlns:a16="http://schemas.microsoft.com/office/drawing/2014/main" id="{320C6962-85B6-4B8D-899B-C31206C01BFF}"/>
              </a:ext>
            </a:extLst>
          </p:cNvPr>
          <p:cNvSpPr>
            <a:spLocks noGrp="1"/>
          </p:cNvSpPr>
          <p:nvPr>
            <p:ph type="body" sz="quarter" idx="21"/>
          </p:nvPr>
        </p:nvSpPr>
        <p:spPr>
          <a:xfrm>
            <a:off x="457200" y="4458958"/>
            <a:ext cx="3996813" cy="555494"/>
          </a:xfrm>
        </p:spPr>
        <p:txBody>
          <a:bodyPr/>
          <a:lstStyle/>
          <a:p>
            <a:pPr marL="432" indent="0">
              <a:buNone/>
            </a:pPr>
            <a:r>
              <a:rPr lang="en-US" altLang="en-US" dirty="0" err="1">
                <a:hlinkClick r:id="rId4" tooltip="https://liveexample.pearsoncmg.com/html/InvalidRadiusException.htmlhttps:/liveexample.pearsoncmg.com/html/InvalidRadiusException.html"/>
              </a:rPr>
              <a:t>CircleWithRadiusException</a:t>
            </a:r>
            <a:endParaRPr lang="en-US" altLang="en-US" dirty="0">
              <a:hlinkClick r:id="rId4" tooltip="https://liveexample.pearsoncmg.com/html/InvalidRadiusException.htmlhttps:/liveexample.pearsoncmg.com/html/InvalidRadiusException.html"/>
            </a:endParaRPr>
          </a:p>
        </p:txBody>
      </p:sp>
      <p:sp>
        <p:nvSpPr>
          <p:cNvPr id="12" name="Text Placeholder 11">
            <a:extLst>
              <a:ext uri="{FF2B5EF4-FFF2-40B4-BE49-F238E27FC236}">
                <a16:creationId xmlns:a16="http://schemas.microsoft.com/office/drawing/2014/main" id="{6078D607-B497-4AA6-83C2-109D9FFD2484}"/>
              </a:ext>
            </a:extLst>
          </p:cNvPr>
          <p:cNvSpPr>
            <a:spLocks noGrp="1"/>
          </p:cNvSpPr>
          <p:nvPr>
            <p:ph type="body" sz="quarter" idx="22"/>
          </p:nvPr>
        </p:nvSpPr>
        <p:spPr>
          <a:xfrm>
            <a:off x="457200" y="5263595"/>
            <a:ext cx="4498258" cy="517773"/>
          </a:xfrm>
        </p:spPr>
        <p:txBody>
          <a:bodyPr/>
          <a:lstStyle/>
          <a:p>
            <a:pPr marL="432" indent="0">
              <a:buNone/>
            </a:pPr>
            <a:r>
              <a:rPr lang="en-US" altLang="en-US" dirty="0" err="1">
                <a:hlinkClick r:id="rId5" tooltip="https://liveexample.pearsoncmg.com/html/TestCircleWithRadiusException.html"/>
              </a:rPr>
              <a:t>TestCircleWithRadiusException</a:t>
            </a:r>
            <a:endParaRPr lang="en-US" altLang="en-US" dirty="0">
              <a:hlinkClick r:id="rId5" tooltip="https://liveexample.pearsoncmg.com/html/TestCircleWithRadiusException.html"/>
            </a:endParaRPr>
          </a:p>
        </p:txBody>
      </p:sp>
    </p:spTree>
    <p:extLst>
      <p:ext uri="{BB962C8B-B14F-4D97-AF65-F5344CB8AC3E}">
        <p14:creationId xmlns:p14="http://schemas.microsoft.com/office/powerpoint/2010/main" val="27437196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0895-064F-4F2A-BBF0-5C294C80D3CB}"/>
              </a:ext>
            </a:extLst>
          </p:cNvPr>
          <p:cNvSpPr>
            <a:spLocks noGrp="1"/>
          </p:cNvSpPr>
          <p:nvPr>
            <p:ph type="title"/>
          </p:nvPr>
        </p:nvSpPr>
        <p:spPr/>
        <p:txBody>
          <a:bodyPr/>
          <a:lstStyle/>
          <a:p>
            <a:r>
              <a:rPr lang="en-IN" dirty="0"/>
              <a:t>Assertions</a:t>
            </a:r>
          </a:p>
        </p:txBody>
      </p:sp>
      <p:sp>
        <p:nvSpPr>
          <p:cNvPr id="3" name="Content Placeholder 2">
            <a:extLst>
              <a:ext uri="{FF2B5EF4-FFF2-40B4-BE49-F238E27FC236}">
                <a16:creationId xmlns:a16="http://schemas.microsoft.com/office/drawing/2014/main" id="{C53A8CA1-E8E0-4D44-A3DF-79FC51B994BB}"/>
              </a:ext>
            </a:extLst>
          </p:cNvPr>
          <p:cNvSpPr>
            <a:spLocks noGrp="1"/>
          </p:cNvSpPr>
          <p:nvPr>
            <p:ph sz="quarter" idx="13"/>
          </p:nvPr>
        </p:nvSpPr>
        <p:spPr/>
        <p:txBody>
          <a:bodyPr/>
          <a:lstStyle/>
          <a:p>
            <a:pPr marL="432" indent="0">
              <a:buNone/>
            </a:pPr>
            <a:r>
              <a:rPr lang="en-US" altLang="en-US" dirty="0">
                <a:cs typeface="Times New Roman" panose="02020603050405020304" pitchFamily="18" charset="0"/>
              </a:rPr>
              <a:t>An assertion is a Java statement that enables you to assert an assumption about your program. An assertion contains a Boolean expression that should be true during program execution. Assertions can be used to assure program correctness and avoid logic errors.</a:t>
            </a:r>
            <a:endParaRPr lang="en-US" altLang="en-US" dirty="0"/>
          </a:p>
        </p:txBody>
      </p:sp>
    </p:spTree>
    <p:extLst>
      <p:ext uri="{BB962C8B-B14F-4D97-AF65-F5344CB8AC3E}">
        <p14:creationId xmlns:p14="http://schemas.microsoft.com/office/powerpoint/2010/main" val="23776569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51B1-A56A-497D-95BA-A465F9FD5CD3}"/>
              </a:ext>
            </a:extLst>
          </p:cNvPr>
          <p:cNvSpPr>
            <a:spLocks noGrp="1"/>
          </p:cNvSpPr>
          <p:nvPr>
            <p:ph type="title"/>
          </p:nvPr>
        </p:nvSpPr>
        <p:spPr/>
        <p:txBody>
          <a:bodyPr/>
          <a:lstStyle/>
          <a:p>
            <a:r>
              <a:rPr lang="en-IN" dirty="0"/>
              <a:t>Declaring Assertions</a:t>
            </a:r>
          </a:p>
        </p:txBody>
      </p:sp>
      <p:sp>
        <p:nvSpPr>
          <p:cNvPr id="3" name="Content Placeholder 2">
            <a:extLst>
              <a:ext uri="{FF2B5EF4-FFF2-40B4-BE49-F238E27FC236}">
                <a16:creationId xmlns:a16="http://schemas.microsoft.com/office/drawing/2014/main" id="{83302E70-DC4E-4F0A-8BAA-C97884CDBA00}"/>
              </a:ext>
            </a:extLst>
          </p:cNvPr>
          <p:cNvSpPr>
            <a:spLocks noGrp="1"/>
          </p:cNvSpPr>
          <p:nvPr>
            <p:ph sz="quarter" idx="13"/>
          </p:nvPr>
        </p:nvSpPr>
        <p:spPr>
          <a:xfrm>
            <a:off x="457200" y="1552575"/>
            <a:ext cx="7730359" cy="925154"/>
          </a:xfrm>
        </p:spPr>
        <p:txBody>
          <a:bodyPr/>
          <a:lstStyle/>
          <a:p>
            <a:pPr marL="432" indent="0">
              <a:buNone/>
            </a:pPr>
            <a:r>
              <a:rPr lang="en-US" altLang="en-US" dirty="0">
                <a:cs typeface="Times New Roman" panose="02020603050405020304" pitchFamily="18" charset="0"/>
              </a:rPr>
              <a:t>An </a:t>
            </a:r>
            <a:r>
              <a:rPr lang="en-US" altLang="en-US" b="1" dirty="0">
                <a:cs typeface="Times New Roman" panose="02020603050405020304" pitchFamily="18" charset="0"/>
              </a:rPr>
              <a:t>assertion </a:t>
            </a:r>
            <a:r>
              <a:rPr lang="en-US" altLang="en-US" dirty="0">
                <a:cs typeface="Times New Roman" panose="02020603050405020304" pitchFamily="18" charset="0"/>
              </a:rPr>
              <a:t>is declared using the new Java keyword </a:t>
            </a:r>
            <a:r>
              <a:rPr lang="en-US" altLang="en-US" u="sng" dirty="0">
                <a:cs typeface="Times New Roman" panose="02020603050405020304" pitchFamily="18" charset="0"/>
              </a:rPr>
              <a:t>assert</a:t>
            </a:r>
            <a:r>
              <a:rPr lang="en-US" altLang="en-US" dirty="0">
                <a:cs typeface="Times New Roman" panose="02020603050405020304" pitchFamily="18" charset="0"/>
              </a:rPr>
              <a:t> in J</a:t>
            </a:r>
            <a:r>
              <a:rPr lang="en-US" altLang="en-US" sz="100" dirty="0">
                <a:cs typeface="Times New Roman" panose="02020603050405020304" pitchFamily="18" charset="0"/>
              </a:rPr>
              <a:t> </a:t>
            </a:r>
            <a:r>
              <a:rPr lang="en-US" altLang="en-US" dirty="0">
                <a:cs typeface="Times New Roman" panose="02020603050405020304" pitchFamily="18" charset="0"/>
              </a:rPr>
              <a:t>D</a:t>
            </a:r>
            <a:r>
              <a:rPr lang="en-US" altLang="en-US" sz="100" dirty="0">
                <a:cs typeface="Times New Roman" panose="02020603050405020304" pitchFamily="18" charset="0"/>
              </a:rPr>
              <a:t> </a:t>
            </a:r>
            <a:r>
              <a:rPr lang="en-US" altLang="en-US" dirty="0">
                <a:cs typeface="Times New Roman" panose="02020603050405020304" pitchFamily="18" charset="0"/>
              </a:rPr>
              <a:t>K 1.4 as follows:</a:t>
            </a:r>
          </a:p>
        </p:txBody>
      </p:sp>
      <p:sp>
        <p:nvSpPr>
          <p:cNvPr id="4" name="Content Placeholder 3">
            <a:extLst>
              <a:ext uri="{FF2B5EF4-FFF2-40B4-BE49-F238E27FC236}">
                <a16:creationId xmlns:a16="http://schemas.microsoft.com/office/drawing/2014/main" id="{DB30BDAA-FBCA-4D84-8D65-E1D3B593EEE9}"/>
              </a:ext>
            </a:extLst>
          </p:cNvPr>
          <p:cNvSpPr>
            <a:spLocks noGrp="1"/>
          </p:cNvSpPr>
          <p:nvPr>
            <p:ph sz="quarter" idx="14"/>
          </p:nvPr>
        </p:nvSpPr>
        <p:spPr>
          <a:xfrm>
            <a:off x="457200" y="2614979"/>
            <a:ext cx="5840361" cy="925153"/>
          </a:xfrm>
        </p:spPr>
        <p:txBody>
          <a:bodyPr/>
          <a:lstStyle/>
          <a:p>
            <a:pPr marL="0" indent="0">
              <a:spcBef>
                <a:spcPct val="0"/>
              </a:spcBef>
              <a:buFont typeface="Monotype Sorts"/>
              <a:buNone/>
            </a:pPr>
            <a:r>
              <a:rPr lang="en-US" altLang="en-US" u="sng" dirty="0">
                <a:solidFill>
                  <a:srgbClr val="002060"/>
                </a:solidFill>
                <a:cs typeface="Times New Roman" panose="02020603050405020304" pitchFamily="18" charset="0"/>
              </a:rPr>
              <a:t>assert </a:t>
            </a:r>
            <a:r>
              <a:rPr lang="en-US" altLang="en-US" b="1" u="sng" dirty="0">
                <a:solidFill>
                  <a:srgbClr val="002060"/>
                </a:solidFill>
                <a:cs typeface="Times New Roman" panose="02020603050405020304" pitchFamily="18" charset="0"/>
              </a:rPr>
              <a:t>assertion;</a:t>
            </a:r>
            <a:r>
              <a:rPr lang="en-US" altLang="en-US" b="1" dirty="0">
                <a:solidFill>
                  <a:srgbClr val="002060"/>
                </a:solidFill>
                <a:cs typeface="Times New Roman" panose="02020603050405020304" pitchFamily="18" charset="0"/>
              </a:rPr>
              <a:t> </a:t>
            </a:r>
            <a:r>
              <a:rPr lang="en-US" altLang="en-US" dirty="0">
                <a:solidFill>
                  <a:schemeClr val="tx1"/>
                </a:solidFill>
                <a:cs typeface="Times New Roman" panose="02020603050405020304" pitchFamily="18" charset="0"/>
              </a:rPr>
              <a:t>or</a:t>
            </a:r>
          </a:p>
          <a:p>
            <a:pPr marL="0" indent="0">
              <a:spcBef>
                <a:spcPct val="0"/>
              </a:spcBef>
              <a:buFont typeface="Monotype Sorts"/>
              <a:buNone/>
            </a:pPr>
            <a:r>
              <a:rPr lang="en-US" altLang="en-US" u="sng" dirty="0">
                <a:solidFill>
                  <a:srgbClr val="002060"/>
                </a:solidFill>
                <a:cs typeface="Times New Roman" panose="02020603050405020304" pitchFamily="18" charset="0"/>
              </a:rPr>
              <a:t>assert</a:t>
            </a:r>
            <a:r>
              <a:rPr lang="en-US" altLang="en-US" b="1" u="sng" dirty="0">
                <a:solidFill>
                  <a:srgbClr val="002060"/>
                </a:solidFill>
                <a:cs typeface="Times New Roman" panose="02020603050405020304" pitchFamily="18" charset="0"/>
              </a:rPr>
              <a:t> assertion : </a:t>
            </a:r>
            <a:r>
              <a:rPr lang="en-US" altLang="en-US" b="1" u="sng" dirty="0" err="1">
                <a:solidFill>
                  <a:srgbClr val="002060"/>
                </a:solidFill>
                <a:cs typeface="Times New Roman" panose="02020603050405020304" pitchFamily="18" charset="0"/>
              </a:rPr>
              <a:t>detailMessage</a:t>
            </a:r>
            <a:r>
              <a:rPr lang="en-US" altLang="en-US" i="1" u="sng" dirty="0">
                <a:solidFill>
                  <a:srgbClr val="002060"/>
                </a:solidFill>
                <a:cs typeface="Times New Roman" panose="02020603050405020304" pitchFamily="18" charset="0"/>
              </a:rPr>
              <a:t>;</a:t>
            </a:r>
          </a:p>
        </p:txBody>
      </p:sp>
      <p:sp>
        <p:nvSpPr>
          <p:cNvPr id="5" name="Content Placeholder 4">
            <a:extLst>
              <a:ext uri="{FF2B5EF4-FFF2-40B4-BE49-F238E27FC236}">
                <a16:creationId xmlns:a16="http://schemas.microsoft.com/office/drawing/2014/main" id="{6DA8B1A5-5632-43A0-ABFB-F4313B0D510A}"/>
              </a:ext>
            </a:extLst>
          </p:cNvPr>
          <p:cNvSpPr>
            <a:spLocks noGrp="1"/>
          </p:cNvSpPr>
          <p:nvPr>
            <p:ph sz="quarter" idx="15"/>
          </p:nvPr>
        </p:nvSpPr>
        <p:spPr>
          <a:xfrm>
            <a:off x="471948" y="3806711"/>
            <a:ext cx="8229600" cy="959186"/>
          </a:xfrm>
        </p:spPr>
        <p:txBody>
          <a:bodyPr/>
          <a:lstStyle/>
          <a:p>
            <a:pPr marL="432" indent="0">
              <a:buNone/>
            </a:pPr>
            <a:r>
              <a:rPr lang="en-US" altLang="en-US" dirty="0">
                <a:cs typeface="Times New Roman" panose="02020603050405020304" pitchFamily="18" charset="0"/>
              </a:rPr>
              <a:t>where a</a:t>
            </a:r>
            <a:r>
              <a:rPr lang="en-US" altLang="en-US" b="1" dirty="0">
                <a:cs typeface="Times New Roman" panose="02020603050405020304" pitchFamily="18" charset="0"/>
              </a:rPr>
              <a:t>ssert</a:t>
            </a:r>
            <a:r>
              <a:rPr lang="en-US" altLang="en-US" dirty="0">
                <a:cs typeface="Times New Roman" panose="02020603050405020304" pitchFamily="18" charset="0"/>
              </a:rPr>
              <a:t>ion is a Boolean expression and </a:t>
            </a:r>
            <a:r>
              <a:rPr lang="en-US" altLang="en-US" b="1" dirty="0" err="1">
                <a:cs typeface="Times New Roman" panose="02020603050405020304" pitchFamily="18" charset="0"/>
              </a:rPr>
              <a:t>detailMessage</a:t>
            </a:r>
            <a:r>
              <a:rPr lang="en-US" altLang="en-US" dirty="0">
                <a:cs typeface="Times New Roman" panose="02020603050405020304" pitchFamily="18" charset="0"/>
              </a:rPr>
              <a:t> is a primitive-type or an Object value.</a:t>
            </a:r>
            <a:endParaRPr lang="en-IN" dirty="0"/>
          </a:p>
        </p:txBody>
      </p:sp>
    </p:spTree>
    <p:extLst>
      <p:ext uri="{BB962C8B-B14F-4D97-AF65-F5344CB8AC3E}">
        <p14:creationId xmlns:p14="http://schemas.microsoft.com/office/powerpoint/2010/main" val="31888346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081E-3B91-4D97-9CED-50D76DE146EB}"/>
              </a:ext>
            </a:extLst>
          </p:cNvPr>
          <p:cNvSpPr>
            <a:spLocks noGrp="1"/>
          </p:cNvSpPr>
          <p:nvPr>
            <p:ph type="title"/>
          </p:nvPr>
        </p:nvSpPr>
        <p:spPr/>
        <p:txBody>
          <a:bodyPr/>
          <a:lstStyle/>
          <a:p>
            <a:r>
              <a:rPr lang="en-IN" dirty="0"/>
              <a:t>Executing Assertions</a:t>
            </a:r>
          </a:p>
        </p:txBody>
      </p:sp>
      <p:sp>
        <p:nvSpPr>
          <p:cNvPr id="3" name="Content Placeholder 2">
            <a:extLst>
              <a:ext uri="{FF2B5EF4-FFF2-40B4-BE49-F238E27FC236}">
                <a16:creationId xmlns:a16="http://schemas.microsoft.com/office/drawing/2014/main" id="{2E86D06E-5E36-43F5-AC37-A8C12F834746}"/>
              </a:ext>
            </a:extLst>
          </p:cNvPr>
          <p:cNvSpPr>
            <a:spLocks noGrp="1"/>
          </p:cNvSpPr>
          <p:nvPr>
            <p:ph sz="quarter" idx="13"/>
          </p:nvPr>
        </p:nvSpPr>
        <p:spPr>
          <a:xfrm>
            <a:off x="457200" y="1554920"/>
            <a:ext cx="8339328" cy="4663335"/>
          </a:xfrm>
        </p:spPr>
        <p:txBody>
          <a:bodyPr/>
          <a:lstStyle/>
          <a:p>
            <a:pPr marL="432" indent="0">
              <a:buNone/>
            </a:pPr>
            <a:r>
              <a:rPr lang="en-IN" sz="2200" dirty="0"/>
              <a:t>When an assertion statement is executed, Java evaluates the assertion. If it is false, an </a:t>
            </a:r>
            <a:r>
              <a:rPr lang="en-IN" sz="2200" dirty="0" err="1"/>
              <a:t>AssertionError</a:t>
            </a:r>
            <a:r>
              <a:rPr lang="en-IN" sz="2200" dirty="0"/>
              <a:t> will be thrown. The </a:t>
            </a:r>
            <a:r>
              <a:rPr lang="en-IN" sz="2200" dirty="0" err="1"/>
              <a:t>AssertionError</a:t>
            </a:r>
            <a:r>
              <a:rPr lang="en-IN" sz="2200" dirty="0"/>
              <a:t> class has a no-</a:t>
            </a:r>
            <a:r>
              <a:rPr lang="en-IN" sz="2200" dirty="0" err="1"/>
              <a:t>arg</a:t>
            </a:r>
            <a:r>
              <a:rPr lang="en-IN" sz="2200" dirty="0"/>
              <a:t> constructor and seven overloaded single-argument constructors of type int, long, float, double, </a:t>
            </a:r>
            <a:r>
              <a:rPr lang="en-IN" sz="2200" dirty="0" err="1"/>
              <a:t>boolean</a:t>
            </a:r>
            <a:r>
              <a:rPr lang="en-IN" sz="2200" dirty="0"/>
              <a:t>, char, and Object.</a:t>
            </a:r>
          </a:p>
          <a:p>
            <a:pPr marL="432" indent="0">
              <a:buNone/>
            </a:pPr>
            <a:r>
              <a:rPr lang="en-IN" sz="2200" dirty="0"/>
              <a:t>For the first assert statement with no detail message, the no-</a:t>
            </a:r>
            <a:r>
              <a:rPr lang="en-IN" sz="2200" dirty="0" err="1"/>
              <a:t>arg</a:t>
            </a:r>
            <a:r>
              <a:rPr lang="en-IN" sz="2200" dirty="0"/>
              <a:t> constructor of </a:t>
            </a:r>
            <a:r>
              <a:rPr lang="en-IN" sz="2200" dirty="0" err="1"/>
              <a:t>AssertionError</a:t>
            </a:r>
            <a:r>
              <a:rPr lang="en-IN" sz="2200" dirty="0"/>
              <a:t> is used. For the second assert statement with a detail message, an appropriate </a:t>
            </a:r>
            <a:r>
              <a:rPr lang="en-IN" sz="2200" dirty="0" err="1"/>
              <a:t>AssertionError</a:t>
            </a:r>
            <a:r>
              <a:rPr lang="en-IN" sz="2200" dirty="0"/>
              <a:t> constructor is used to match the data type of the message. Since </a:t>
            </a:r>
            <a:r>
              <a:rPr lang="en-IN" sz="2200" dirty="0" err="1"/>
              <a:t>AssertionError</a:t>
            </a:r>
            <a:r>
              <a:rPr lang="en-IN" sz="2200" dirty="0"/>
              <a:t> is a subclass of Error, when an assertion becomes false, the program displays a message on the console and exits.</a:t>
            </a:r>
          </a:p>
        </p:txBody>
      </p:sp>
    </p:spTree>
    <p:extLst>
      <p:ext uri="{BB962C8B-B14F-4D97-AF65-F5344CB8AC3E}">
        <p14:creationId xmlns:p14="http://schemas.microsoft.com/office/powerpoint/2010/main" val="25300276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1309D-F18D-4DB1-B4D3-09F1EC22DC75}"/>
              </a:ext>
            </a:extLst>
          </p:cNvPr>
          <p:cNvSpPr>
            <a:spLocks noGrp="1"/>
          </p:cNvSpPr>
          <p:nvPr>
            <p:ph type="title"/>
          </p:nvPr>
        </p:nvSpPr>
        <p:spPr/>
        <p:txBody>
          <a:bodyPr/>
          <a:lstStyle/>
          <a:p>
            <a:r>
              <a:rPr lang="en-IN" dirty="0"/>
              <a:t>Executing Assertions Example</a:t>
            </a:r>
          </a:p>
        </p:txBody>
      </p:sp>
      <p:sp>
        <p:nvSpPr>
          <p:cNvPr id="3" name="Content Placeholder 2">
            <a:extLst>
              <a:ext uri="{FF2B5EF4-FFF2-40B4-BE49-F238E27FC236}">
                <a16:creationId xmlns:a16="http://schemas.microsoft.com/office/drawing/2014/main" id="{A09C08AA-31EB-462D-9DBC-E675DD407A0C}"/>
              </a:ext>
            </a:extLst>
          </p:cNvPr>
          <p:cNvSpPr>
            <a:spLocks noGrp="1"/>
          </p:cNvSpPr>
          <p:nvPr>
            <p:ph sz="quarter" idx="13"/>
          </p:nvPr>
        </p:nvSpPr>
        <p:spPr>
          <a:xfrm>
            <a:off x="457200" y="1554920"/>
            <a:ext cx="8524568" cy="4663335"/>
          </a:xfrm>
        </p:spPr>
        <p:txBody>
          <a:bodyPr/>
          <a:lstStyle/>
          <a:p>
            <a:pPr marL="0" indent="0">
              <a:spcBef>
                <a:spcPct val="0"/>
              </a:spcBef>
              <a:buFont typeface="Monotype Sorts"/>
              <a:buNone/>
            </a:pPr>
            <a:r>
              <a:rPr lang="en-US" altLang="en-US" b="1" dirty="0">
                <a:latin typeface="Courier New" panose="02070309020205020404" pitchFamily="49" charset="0"/>
                <a:cs typeface="Times New Roman" panose="02020603050405020304" pitchFamily="18" charset="0"/>
              </a:rPr>
              <a:t>public class </a:t>
            </a:r>
            <a:r>
              <a:rPr lang="en-US" altLang="en-US" b="1" dirty="0" err="1">
                <a:latin typeface="Courier New" panose="02070309020205020404" pitchFamily="49" charset="0"/>
                <a:cs typeface="Times New Roman" panose="02020603050405020304" pitchFamily="18" charset="0"/>
              </a:rPr>
              <a:t>AssertionDemo</a:t>
            </a:r>
            <a:r>
              <a:rPr lang="en-US" altLang="en-US" b="1" dirty="0">
                <a:latin typeface="Courier New" panose="02070309020205020404" pitchFamily="49" charset="0"/>
                <a:cs typeface="Times New Roman" panose="02020603050405020304" pitchFamily="18" charset="0"/>
              </a:rPr>
              <a:t> {</a:t>
            </a:r>
          </a:p>
          <a:p>
            <a:pPr marL="0" indent="265113">
              <a:spcBef>
                <a:spcPct val="0"/>
              </a:spcBef>
              <a:buFont typeface="Monotype Sorts"/>
              <a:buNone/>
            </a:pPr>
            <a:r>
              <a:rPr lang="en-US" altLang="en-US" b="1" dirty="0">
                <a:latin typeface="Courier New" panose="02070309020205020404" pitchFamily="49" charset="0"/>
                <a:cs typeface="Times New Roman" panose="02020603050405020304" pitchFamily="18" charset="0"/>
              </a:rPr>
              <a:t>public static void main(String[] </a:t>
            </a:r>
            <a:r>
              <a:rPr lang="en-US" altLang="en-US" b="1" dirty="0" err="1">
                <a:latin typeface="Courier New" panose="02070309020205020404" pitchFamily="49" charset="0"/>
                <a:cs typeface="Times New Roman" panose="02020603050405020304" pitchFamily="18" charset="0"/>
              </a:rPr>
              <a:t>args</a:t>
            </a:r>
            <a:r>
              <a:rPr lang="en-US" altLang="en-US" b="1" dirty="0">
                <a:latin typeface="Courier New" panose="02070309020205020404" pitchFamily="49" charset="0"/>
                <a:cs typeface="Times New Roman" panose="02020603050405020304" pitchFamily="18" charset="0"/>
              </a:rPr>
              <a:t>) {</a:t>
            </a:r>
          </a:p>
          <a:p>
            <a:pPr marL="0" indent="530225">
              <a:spcBef>
                <a:spcPct val="0"/>
              </a:spcBef>
              <a:buFont typeface="Monotype Sorts"/>
              <a:buNone/>
            </a:pPr>
            <a:r>
              <a:rPr lang="en-US" altLang="en-US" b="1" dirty="0">
                <a:latin typeface="Courier New" panose="02070309020205020404" pitchFamily="49" charset="0"/>
                <a:cs typeface="Times New Roman" panose="02020603050405020304" pitchFamily="18" charset="0"/>
              </a:rPr>
              <a:t>int </a:t>
            </a:r>
            <a:r>
              <a:rPr lang="en-US" altLang="en-US" b="1" dirty="0" err="1">
                <a:latin typeface="Courier New" panose="02070309020205020404" pitchFamily="49" charset="0"/>
                <a:cs typeface="Times New Roman" panose="02020603050405020304" pitchFamily="18" charset="0"/>
              </a:rPr>
              <a:t>i</a:t>
            </a:r>
            <a:r>
              <a:rPr lang="en-US" altLang="en-US" b="1" dirty="0">
                <a:latin typeface="Courier New" panose="02070309020205020404" pitchFamily="49" charset="0"/>
                <a:cs typeface="Times New Roman" panose="02020603050405020304" pitchFamily="18" charset="0"/>
              </a:rPr>
              <a:t>; int sum = 0;</a:t>
            </a:r>
          </a:p>
          <a:p>
            <a:pPr marL="0" indent="530225">
              <a:spcBef>
                <a:spcPct val="0"/>
              </a:spcBef>
              <a:buFont typeface="Monotype Sorts"/>
              <a:buNone/>
            </a:pPr>
            <a:r>
              <a:rPr lang="en-US" altLang="en-US" b="1" dirty="0">
                <a:latin typeface="Courier New" panose="02070309020205020404" pitchFamily="49" charset="0"/>
                <a:cs typeface="Times New Roman" panose="02020603050405020304" pitchFamily="18" charset="0"/>
              </a:rPr>
              <a:t>for (</a:t>
            </a:r>
            <a:r>
              <a:rPr lang="en-US" altLang="en-US" b="1" dirty="0" err="1">
                <a:latin typeface="Courier New" panose="02070309020205020404" pitchFamily="49" charset="0"/>
                <a:cs typeface="Times New Roman" panose="02020603050405020304" pitchFamily="18" charset="0"/>
              </a:rPr>
              <a:t>i</a:t>
            </a:r>
            <a:r>
              <a:rPr lang="en-US" altLang="en-US" b="1" dirty="0">
                <a:latin typeface="Courier New" panose="02070309020205020404" pitchFamily="49" charset="0"/>
                <a:cs typeface="Times New Roman" panose="02020603050405020304" pitchFamily="18" charset="0"/>
              </a:rPr>
              <a:t> = 0; </a:t>
            </a:r>
            <a:r>
              <a:rPr lang="en-US" altLang="en-US" b="1" dirty="0" err="1">
                <a:latin typeface="Courier New" panose="02070309020205020404" pitchFamily="49" charset="0"/>
                <a:cs typeface="Times New Roman" panose="02020603050405020304" pitchFamily="18" charset="0"/>
              </a:rPr>
              <a:t>i</a:t>
            </a:r>
            <a:r>
              <a:rPr lang="en-US" altLang="en-US" b="1" dirty="0">
                <a:latin typeface="Courier New" panose="02070309020205020404" pitchFamily="49" charset="0"/>
                <a:cs typeface="Times New Roman" panose="02020603050405020304" pitchFamily="18" charset="0"/>
              </a:rPr>
              <a:t> &lt; 10; </a:t>
            </a:r>
            <a:r>
              <a:rPr lang="en-US" altLang="en-US" b="1" dirty="0" err="1">
                <a:latin typeface="Courier New" panose="02070309020205020404" pitchFamily="49" charset="0"/>
                <a:cs typeface="Times New Roman" panose="02020603050405020304" pitchFamily="18" charset="0"/>
              </a:rPr>
              <a:t>i</a:t>
            </a:r>
            <a:r>
              <a:rPr lang="en-US" altLang="en-US" b="1" dirty="0">
                <a:latin typeface="Courier New" panose="02070309020205020404" pitchFamily="49" charset="0"/>
                <a:cs typeface="Times New Roman" panose="02020603050405020304" pitchFamily="18" charset="0"/>
              </a:rPr>
              <a:t>++) {</a:t>
            </a:r>
          </a:p>
          <a:p>
            <a:pPr marL="0" indent="811213">
              <a:spcBef>
                <a:spcPct val="0"/>
              </a:spcBef>
              <a:buFont typeface="Monotype Sorts"/>
              <a:buNone/>
            </a:pPr>
            <a:r>
              <a:rPr lang="en-US" altLang="en-US" b="1" dirty="0">
                <a:latin typeface="Courier New" panose="02070309020205020404" pitchFamily="49" charset="0"/>
                <a:cs typeface="Times New Roman" panose="02020603050405020304" pitchFamily="18" charset="0"/>
              </a:rPr>
              <a:t>sum += </a:t>
            </a:r>
            <a:r>
              <a:rPr lang="en-US" altLang="en-US" b="1" dirty="0" err="1">
                <a:latin typeface="Courier New" panose="02070309020205020404" pitchFamily="49" charset="0"/>
                <a:cs typeface="Times New Roman" panose="02020603050405020304" pitchFamily="18" charset="0"/>
              </a:rPr>
              <a:t>i</a:t>
            </a:r>
            <a:r>
              <a:rPr lang="en-US" altLang="en-US" b="1" dirty="0">
                <a:latin typeface="Courier New" panose="02070309020205020404" pitchFamily="49" charset="0"/>
                <a:cs typeface="Times New Roman" panose="02020603050405020304" pitchFamily="18" charset="0"/>
              </a:rPr>
              <a:t>;</a:t>
            </a:r>
          </a:p>
          <a:p>
            <a:pPr marL="0" indent="530225">
              <a:spcBef>
                <a:spcPct val="0"/>
              </a:spcBef>
              <a:buFont typeface="Monotype Sorts"/>
              <a:buNone/>
            </a:pPr>
            <a:r>
              <a:rPr lang="en-US" altLang="en-US" b="1" dirty="0">
                <a:latin typeface="Courier New" panose="02070309020205020404" pitchFamily="49" charset="0"/>
                <a:cs typeface="Times New Roman" panose="02020603050405020304" pitchFamily="18" charset="0"/>
              </a:rPr>
              <a:t>}</a:t>
            </a:r>
          </a:p>
          <a:p>
            <a:pPr marL="0" indent="530225">
              <a:spcBef>
                <a:spcPct val="0"/>
              </a:spcBef>
              <a:buFont typeface="Monotype Sorts"/>
              <a:buNone/>
            </a:pPr>
            <a:r>
              <a:rPr lang="en-US" altLang="en-US" b="1" dirty="0">
                <a:solidFill>
                  <a:srgbClr val="002060"/>
                </a:solidFill>
                <a:latin typeface="Courier New" panose="02070309020205020404" pitchFamily="49" charset="0"/>
                <a:cs typeface="Times New Roman" panose="02020603050405020304" pitchFamily="18" charset="0"/>
              </a:rPr>
              <a:t>assert </a:t>
            </a:r>
            <a:r>
              <a:rPr lang="en-US" altLang="en-US" b="1" dirty="0" err="1">
                <a:solidFill>
                  <a:srgbClr val="002060"/>
                </a:solidFill>
                <a:latin typeface="Courier New" panose="02070309020205020404" pitchFamily="49" charset="0"/>
                <a:cs typeface="Times New Roman" panose="02020603050405020304" pitchFamily="18" charset="0"/>
              </a:rPr>
              <a:t>i</a:t>
            </a:r>
            <a:r>
              <a:rPr lang="en-US" altLang="en-US" b="1" dirty="0">
                <a:solidFill>
                  <a:srgbClr val="002060"/>
                </a:solidFill>
                <a:latin typeface="Courier New" panose="02070309020205020404" pitchFamily="49" charset="0"/>
                <a:cs typeface="Times New Roman" panose="02020603050405020304" pitchFamily="18" charset="0"/>
              </a:rPr>
              <a:t> == 10;</a:t>
            </a:r>
          </a:p>
          <a:p>
            <a:pPr marL="530225" indent="0">
              <a:spcBef>
                <a:spcPct val="0"/>
              </a:spcBef>
              <a:buFont typeface="Monotype Sorts"/>
              <a:buNone/>
            </a:pPr>
            <a:r>
              <a:rPr lang="en-US" altLang="en-US" b="1" dirty="0">
                <a:solidFill>
                  <a:srgbClr val="002060"/>
                </a:solidFill>
                <a:latin typeface="Courier New" panose="02070309020205020404" pitchFamily="49" charset="0"/>
                <a:cs typeface="Times New Roman" panose="02020603050405020304" pitchFamily="18" charset="0"/>
              </a:rPr>
              <a:t>assert sum &gt; 10 &amp;&amp; sum &lt; 5 * 10 : "sum is " + sum;</a:t>
            </a:r>
          </a:p>
          <a:p>
            <a:pPr marL="0" indent="265113">
              <a:spcBef>
                <a:spcPct val="0"/>
              </a:spcBef>
              <a:buFont typeface="Monotype Sorts"/>
              <a:buNone/>
            </a:pPr>
            <a:r>
              <a:rPr lang="en-US" altLang="en-US" b="1" dirty="0">
                <a:latin typeface="Courier New" panose="02070309020205020404" pitchFamily="49" charset="0"/>
                <a:cs typeface="Times New Roman" panose="02020603050405020304" pitchFamily="18" charset="0"/>
              </a:rPr>
              <a:t>}</a:t>
            </a:r>
          </a:p>
          <a:p>
            <a:pPr marL="0" indent="0">
              <a:spcBef>
                <a:spcPct val="0"/>
              </a:spcBef>
              <a:buFont typeface="Monotype Sorts"/>
              <a:buNone/>
            </a:pPr>
            <a:r>
              <a:rPr lang="en-US" altLang="en-US" b="1" dirty="0">
                <a:latin typeface="Courier New" panose="02070309020205020404" pitchFamily="49" charset="0"/>
                <a:cs typeface="Times New Roman" panose="02020603050405020304" pitchFamily="18" charset="0"/>
              </a:rPr>
              <a:t>}</a:t>
            </a:r>
          </a:p>
        </p:txBody>
      </p:sp>
    </p:spTree>
    <p:extLst>
      <p:ext uri="{BB962C8B-B14F-4D97-AF65-F5344CB8AC3E}">
        <p14:creationId xmlns:p14="http://schemas.microsoft.com/office/powerpoint/2010/main" val="5283662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51B1-A56A-497D-95BA-A465F9FD5CD3}"/>
              </a:ext>
            </a:extLst>
          </p:cNvPr>
          <p:cNvSpPr>
            <a:spLocks noGrp="1"/>
          </p:cNvSpPr>
          <p:nvPr>
            <p:ph type="title"/>
          </p:nvPr>
        </p:nvSpPr>
        <p:spPr>
          <a:xfrm>
            <a:off x="457200" y="215371"/>
            <a:ext cx="8244348" cy="1097279"/>
          </a:xfrm>
        </p:spPr>
        <p:txBody>
          <a:bodyPr/>
          <a:lstStyle/>
          <a:p>
            <a:r>
              <a:rPr lang="en-IN" sz="3400" dirty="0"/>
              <a:t>Compiling Programs With Assertions</a:t>
            </a:r>
          </a:p>
        </p:txBody>
      </p:sp>
      <p:sp>
        <p:nvSpPr>
          <p:cNvPr id="3" name="Content Placeholder 2">
            <a:extLst>
              <a:ext uri="{FF2B5EF4-FFF2-40B4-BE49-F238E27FC236}">
                <a16:creationId xmlns:a16="http://schemas.microsoft.com/office/drawing/2014/main" id="{83302E70-DC4E-4F0A-8BAA-C97884CDBA00}"/>
              </a:ext>
            </a:extLst>
          </p:cNvPr>
          <p:cNvSpPr>
            <a:spLocks noGrp="1"/>
          </p:cNvSpPr>
          <p:nvPr>
            <p:ph sz="quarter" idx="13"/>
          </p:nvPr>
        </p:nvSpPr>
        <p:spPr>
          <a:xfrm>
            <a:off x="457200" y="1552574"/>
            <a:ext cx="8450826" cy="1515091"/>
          </a:xfrm>
        </p:spPr>
        <p:txBody>
          <a:bodyPr/>
          <a:lstStyle/>
          <a:p>
            <a:pPr marL="0" indent="0">
              <a:spcBef>
                <a:spcPct val="0"/>
              </a:spcBef>
              <a:buFont typeface="Monotype Sorts"/>
              <a:buNone/>
            </a:pPr>
            <a:r>
              <a:rPr lang="en-US" altLang="en-US" dirty="0">
                <a:solidFill>
                  <a:schemeClr val="tx1"/>
                </a:solidFill>
                <a:cs typeface="Times New Roman" panose="02020603050405020304" pitchFamily="18" charset="0"/>
              </a:rPr>
              <a:t>Since </a:t>
            </a:r>
            <a:r>
              <a:rPr lang="en-US" altLang="en-US" u="sng" dirty="0">
                <a:solidFill>
                  <a:schemeClr val="tx1"/>
                </a:solidFill>
                <a:cs typeface="Times New Roman" panose="02020603050405020304" pitchFamily="18" charset="0"/>
              </a:rPr>
              <a:t>assert</a:t>
            </a:r>
            <a:r>
              <a:rPr lang="en-US" altLang="en-US" dirty="0">
                <a:solidFill>
                  <a:schemeClr val="tx1"/>
                </a:solidFill>
                <a:cs typeface="Times New Roman" panose="02020603050405020304" pitchFamily="18" charset="0"/>
              </a:rPr>
              <a:t> is a new Java keyword introduced in </a:t>
            </a:r>
            <a:r>
              <a:rPr lang="en-US" altLang="en-US" dirty="0">
                <a:cs typeface="Times New Roman" panose="02020603050405020304" pitchFamily="18" charset="0"/>
              </a:rPr>
              <a:t>J</a:t>
            </a:r>
            <a:r>
              <a:rPr lang="en-US" altLang="en-US" sz="100" dirty="0">
                <a:cs typeface="Times New Roman" panose="02020603050405020304" pitchFamily="18" charset="0"/>
              </a:rPr>
              <a:t> </a:t>
            </a:r>
            <a:r>
              <a:rPr lang="en-US" altLang="en-US" dirty="0">
                <a:cs typeface="Times New Roman" panose="02020603050405020304" pitchFamily="18" charset="0"/>
              </a:rPr>
              <a:t>D</a:t>
            </a:r>
            <a:r>
              <a:rPr lang="en-US" altLang="en-US" sz="100" dirty="0">
                <a:cs typeface="Times New Roman" panose="02020603050405020304" pitchFamily="18" charset="0"/>
              </a:rPr>
              <a:t> </a:t>
            </a:r>
            <a:r>
              <a:rPr lang="en-US" altLang="en-US" dirty="0">
                <a:cs typeface="Times New Roman" panose="02020603050405020304" pitchFamily="18" charset="0"/>
              </a:rPr>
              <a:t>K</a:t>
            </a:r>
            <a:r>
              <a:rPr lang="en-US" altLang="en-US" dirty="0">
                <a:solidFill>
                  <a:schemeClr val="tx1"/>
                </a:solidFill>
                <a:cs typeface="Times New Roman" panose="02020603050405020304" pitchFamily="18" charset="0"/>
              </a:rPr>
              <a:t> 1.4, you have to compile the program using a </a:t>
            </a:r>
            <a:r>
              <a:rPr lang="en-US" altLang="en-US" dirty="0">
                <a:cs typeface="Times New Roman" panose="02020603050405020304" pitchFamily="18" charset="0"/>
              </a:rPr>
              <a:t>J</a:t>
            </a:r>
            <a:r>
              <a:rPr lang="en-US" altLang="en-US" sz="100" dirty="0">
                <a:cs typeface="Times New Roman" panose="02020603050405020304" pitchFamily="18" charset="0"/>
              </a:rPr>
              <a:t> </a:t>
            </a:r>
            <a:r>
              <a:rPr lang="en-US" altLang="en-US" dirty="0">
                <a:cs typeface="Times New Roman" panose="02020603050405020304" pitchFamily="18" charset="0"/>
              </a:rPr>
              <a:t>D</a:t>
            </a:r>
            <a:r>
              <a:rPr lang="en-US" altLang="en-US" sz="100" dirty="0">
                <a:cs typeface="Times New Roman" panose="02020603050405020304" pitchFamily="18" charset="0"/>
              </a:rPr>
              <a:t> </a:t>
            </a:r>
            <a:r>
              <a:rPr lang="en-US" altLang="en-US" dirty="0">
                <a:cs typeface="Times New Roman" panose="02020603050405020304" pitchFamily="18" charset="0"/>
              </a:rPr>
              <a:t>K</a:t>
            </a:r>
            <a:r>
              <a:rPr lang="en-US" altLang="en-US" dirty="0">
                <a:solidFill>
                  <a:schemeClr val="tx1"/>
                </a:solidFill>
                <a:cs typeface="Times New Roman" panose="02020603050405020304" pitchFamily="18" charset="0"/>
              </a:rPr>
              <a:t> 1.4 compiler. Furthermore, you need to include the switch </a:t>
            </a:r>
            <a:r>
              <a:rPr lang="en-US" altLang="en-US" dirty="0">
                <a:solidFill>
                  <a:srgbClr val="002060"/>
                </a:solidFill>
                <a:cs typeface="Times New Roman" panose="02020603050405020304" pitchFamily="18" charset="0"/>
              </a:rPr>
              <a:t>–source 1.4 </a:t>
            </a:r>
            <a:r>
              <a:rPr lang="en-US" altLang="en-US" dirty="0">
                <a:solidFill>
                  <a:schemeClr val="tx1"/>
                </a:solidFill>
                <a:cs typeface="Times New Roman" panose="02020603050405020304" pitchFamily="18" charset="0"/>
              </a:rPr>
              <a:t>in the compiler command as follows:</a:t>
            </a:r>
          </a:p>
        </p:txBody>
      </p:sp>
      <p:sp>
        <p:nvSpPr>
          <p:cNvPr id="4" name="Content Placeholder 3">
            <a:extLst>
              <a:ext uri="{FF2B5EF4-FFF2-40B4-BE49-F238E27FC236}">
                <a16:creationId xmlns:a16="http://schemas.microsoft.com/office/drawing/2014/main" id="{DB30BDAA-FBCA-4D84-8D65-E1D3B593EEE9}"/>
              </a:ext>
            </a:extLst>
          </p:cNvPr>
          <p:cNvSpPr>
            <a:spLocks noGrp="1"/>
          </p:cNvSpPr>
          <p:nvPr>
            <p:ph sz="quarter" idx="14"/>
          </p:nvPr>
        </p:nvSpPr>
        <p:spPr>
          <a:xfrm>
            <a:off x="457200" y="3352400"/>
            <a:ext cx="5840361" cy="467434"/>
          </a:xfrm>
        </p:spPr>
        <p:txBody>
          <a:bodyPr/>
          <a:lstStyle/>
          <a:p>
            <a:pPr marL="0" indent="0">
              <a:spcBef>
                <a:spcPct val="0"/>
              </a:spcBef>
              <a:buFont typeface="Monotype Sorts"/>
              <a:buNone/>
            </a:pPr>
            <a:r>
              <a:rPr lang="en-US" altLang="en-US" b="1" dirty="0" err="1">
                <a:solidFill>
                  <a:srgbClr val="002060"/>
                </a:solidFill>
                <a:cs typeface="Times New Roman" panose="02020603050405020304" pitchFamily="18" charset="0"/>
              </a:rPr>
              <a:t>javac</a:t>
            </a:r>
            <a:r>
              <a:rPr lang="en-US" altLang="en-US" b="1" dirty="0">
                <a:solidFill>
                  <a:srgbClr val="002060"/>
                </a:solidFill>
                <a:cs typeface="Times New Roman" panose="02020603050405020304" pitchFamily="18" charset="0"/>
              </a:rPr>
              <a:t> –source 1.4 AssertionDemo.java</a:t>
            </a:r>
          </a:p>
        </p:txBody>
      </p:sp>
      <p:sp>
        <p:nvSpPr>
          <p:cNvPr id="5" name="Content Placeholder 4">
            <a:extLst>
              <a:ext uri="{FF2B5EF4-FFF2-40B4-BE49-F238E27FC236}">
                <a16:creationId xmlns:a16="http://schemas.microsoft.com/office/drawing/2014/main" id="{6DA8B1A5-5632-43A0-ABFB-F4313B0D510A}"/>
              </a:ext>
            </a:extLst>
          </p:cNvPr>
          <p:cNvSpPr>
            <a:spLocks noGrp="1"/>
          </p:cNvSpPr>
          <p:nvPr>
            <p:ph sz="quarter" idx="15"/>
          </p:nvPr>
        </p:nvSpPr>
        <p:spPr>
          <a:xfrm>
            <a:off x="471948" y="4322905"/>
            <a:ext cx="8229600" cy="959186"/>
          </a:xfrm>
        </p:spPr>
        <p:txBody>
          <a:bodyPr/>
          <a:lstStyle/>
          <a:p>
            <a:pPr marL="0" indent="0">
              <a:spcBef>
                <a:spcPct val="0"/>
              </a:spcBef>
              <a:buFont typeface="Monotype Sorts"/>
              <a:buNone/>
            </a:pPr>
            <a:r>
              <a:rPr lang="en-US" altLang="en-US" dirty="0">
                <a:cs typeface="Times New Roman" panose="02020603050405020304" pitchFamily="18" charset="0"/>
              </a:rPr>
              <a:t>NOTE: If you use J</a:t>
            </a:r>
            <a:r>
              <a:rPr lang="en-US" altLang="en-US" sz="100" dirty="0">
                <a:cs typeface="Times New Roman" panose="02020603050405020304" pitchFamily="18" charset="0"/>
              </a:rPr>
              <a:t> </a:t>
            </a:r>
            <a:r>
              <a:rPr lang="en-US" altLang="en-US" dirty="0">
                <a:cs typeface="Times New Roman" panose="02020603050405020304" pitchFamily="18" charset="0"/>
              </a:rPr>
              <a:t>D</a:t>
            </a:r>
            <a:r>
              <a:rPr lang="en-US" altLang="en-US" sz="100" dirty="0">
                <a:cs typeface="Times New Roman" panose="02020603050405020304" pitchFamily="18" charset="0"/>
              </a:rPr>
              <a:t> </a:t>
            </a:r>
            <a:r>
              <a:rPr lang="en-US" altLang="en-US" dirty="0">
                <a:cs typeface="Times New Roman" panose="02020603050405020304" pitchFamily="18" charset="0"/>
              </a:rPr>
              <a:t>K 1.5, there is no need to use the –source 1.4 option in the command.</a:t>
            </a:r>
          </a:p>
        </p:txBody>
      </p:sp>
    </p:spTree>
    <p:extLst>
      <p:ext uri="{BB962C8B-B14F-4D97-AF65-F5344CB8AC3E}">
        <p14:creationId xmlns:p14="http://schemas.microsoft.com/office/powerpoint/2010/main" val="23847382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51B1-A56A-497D-95BA-A465F9FD5CD3}"/>
              </a:ext>
            </a:extLst>
          </p:cNvPr>
          <p:cNvSpPr>
            <a:spLocks noGrp="1"/>
          </p:cNvSpPr>
          <p:nvPr>
            <p:ph type="title"/>
          </p:nvPr>
        </p:nvSpPr>
        <p:spPr>
          <a:xfrm>
            <a:off x="457200" y="215371"/>
            <a:ext cx="8450826" cy="1097279"/>
          </a:xfrm>
        </p:spPr>
        <p:txBody>
          <a:bodyPr/>
          <a:lstStyle/>
          <a:p>
            <a:r>
              <a:rPr lang="en-US" altLang="en-US" dirty="0">
                <a:cs typeface="Times New Roman" panose="02020603050405020304" pitchFamily="18" charset="0"/>
              </a:rPr>
              <a:t>Running Programs With Assertions</a:t>
            </a:r>
            <a:endParaRPr lang="en-IN" dirty="0"/>
          </a:p>
        </p:txBody>
      </p:sp>
      <p:sp>
        <p:nvSpPr>
          <p:cNvPr id="3" name="Content Placeholder 2">
            <a:extLst>
              <a:ext uri="{FF2B5EF4-FFF2-40B4-BE49-F238E27FC236}">
                <a16:creationId xmlns:a16="http://schemas.microsoft.com/office/drawing/2014/main" id="{83302E70-DC4E-4F0A-8BAA-C97884CDBA00}"/>
              </a:ext>
            </a:extLst>
          </p:cNvPr>
          <p:cNvSpPr>
            <a:spLocks noGrp="1"/>
          </p:cNvSpPr>
          <p:nvPr>
            <p:ph sz="quarter" idx="13"/>
          </p:nvPr>
        </p:nvSpPr>
        <p:spPr>
          <a:xfrm>
            <a:off x="457200" y="1552574"/>
            <a:ext cx="8450826" cy="1146381"/>
          </a:xfrm>
        </p:spPr>
        <p:txBody>
          <a:bodyPr/>
          <a:lstStyle/>
          <a:p>
            <a:pPr marL="0" indent="0">
              <a:spcBef>
                <a:spcPct val="0"/>
              </a:spcBef>
              <a:buFont typeface="Monotype Sorts"/>
              <a:buNone/>
            </a:pPr>
            <a:r>
              <a:rPr lang="en-US" altLang="en-US" dirty="0">
                <a:cs typeface="Times New Roman" panose="02020603050405020304" pitchFamily="18" charset="0"/>
              </a:rPr>
              <a:t>By default, the assertions are disabled at runtime. To enable it, use the switch </a:t>
            </a:r>
            <a:r>
              <a:rPr lang="en-US" altLang="en-US" dirty="0">
                <a:solidFill>
                  <a:srgbClr val="002060"/>
                </a:solidFill>
                <a:cs typeface="Times New Roman" panose="02020603050405020304" pitchFamily="18" charset="0"/>
              </a:rPr>
              <a:t>–</a:t>
            </a:r>
            <a:r>
              <a:rPr lang="en-US" altLang="en-US" dirty="0" err="1">
                <a:solidFill>
                  <a:srgbClr val="002060"/>
                </a:solidFill>
                <a:cs typeface="Times New Roman" panose="02020603050405020304" pitchFamily="18" charset="0"/>
              </a:rPr>
              <a:t>enableassertions</a:t>
            </a:r>
            <a:r>
              <a:rPr lang="en-US" altLang="en-US" dirty="0">
                <a:solidFill>
                  <a:srgbClr val="002060"/>
                </a:solidFill>
                <a:cs typeface="Times New Roman" panose="02020603050405020304" pitchFamily="18" charset="0"/>
              </a:rPr>
              <a:t>, </a:t>
            </a:r>
            <a:r>
              <a:rPr lang="en-US" altLang="en-US" dirty="0">
                <a:cs typeface="Times New Roman" panose="02020603050405020304" pitchFamily="18" charset="0"/>
              </a:rPr>
              <a:t>or </a:t>
            </a:r>
            <a:r>
              <a:rPr lang="en-US" altLang="en-US" dirty="0">
                <a:solidFill>
                  <a:srgbClr val="002060"/>
                </a:solidFill>
                <a:cs typeface="Times New Roman" panose="02020603050405020304" pitchFamily="18" charset="0"/>
              </a:rPr>
              <a:t>–</a:t>
            </a:r>
            <a:r>
              <a:rPr lang="en-US" altLang="en-US" dirty="0" err="1">
                <a:solidFill>
                  <a:srgbClr val="002060"/>
                </a:solidFill>
                <a:cs typeface="Times New Roman" panose="02020603050405020304" pitchFamily="18" charset="0"/>
              </a:rPr>
              <a:t>ea</a:t>
            </a:r>
            <a:r>
              <a:rPr lang="en-US" altLang="en-US" dirty="0">
                <a:solidFill>
                  <a:srgbClr val="002060"/>
                </a:solidFill>
                <a:cs typeface="Times New Roman" panose="02020603050405020304" pitchFamily="18" charset="0"/>
              </a:rPr>
              <a:t> </a:t>
            </a:r>
            <a:r>
              <a:rPr lang="en-US" altLang="en-US" dirty="0">
                <a:cs typeface="Times New Roman" panose="02020603050405020304" pitchFamily="18" charset="0"/>
              </a:rPr>
              <a:t>for short, as follows:</a:t>
            </a:r>
          </a:p>
        </p:txBody>
      </p:sp>
      <p:sp>
        <p:nvSpPr>
          <p:cNvPr id="4" name="Content Placeholder 3">
            <a:extLst>
              <a:ext uri="{FF2B5EF4-FFF2-40B4-BE49-F238E27FC236}">
                <a16:creationId xmlns:a16="http://schemas.microsoft.com/office/drawing/2014/main" id="{DB30BDAA-FBCA-4D84-8D65-E1D3B593EEE9}"/>
              </a:ext>
            </a:extLst>
          </p:cNvPr>
          <p:cNvSpPr>
            <a:spLocks noGrp="1"/>
          </p:cNvSpPr>
          <p:nvPr>
            <p:ph sz="quarter" idx="14"/>
          </p:nvPr>
        </p:nvSpPr>
        <p:spPr>
          <a:xfrm>
            <a:off x="457200" y="3034063"/>
            <a:ext cx="5840361" cy="514177"/>
          </a:xfrm>
        </p:spPr>
        <p:txBody>
          <a:bodyPr/>
          <a:lstStyle/>
          <a:p>
            <a:pPr marL="0" indent="0">
              <a:spcBef>
                <a:spcPct val="0"/>
              </a:spcBef>
              <a:buFont typeface="Monotype Sorts"/>
              <a:buNone/>
            </a:pPr>
            <a:r>
              <a:rPr lang="en-US" altLang="en-US" b="1" dirty="0">
                <a:solidFill>
                  <a:srgbClr val="002060"/>
                </a:solidFill>
                <a:cs typeface="Times New Roman" panose="02020603050405020304" pitchFamily="18" charset="0"/>
              </a:rPr>
              <a:t>java –</a:t>
            </a:r>
            <a:r>
              <a:rPr lang="en-US" altLang="en-US" b="1" dirty="0" err="1">
                <a:solidFill>
                  <a:srgbClr val="002060"/>
                </a:solidFill>
                <a:cs typeface="Times New Roman" panose="02020603050405020304" pitchFamily="18" charset="0"/>
              </a:rPr>
              <a:t>ea</a:t>
            </a:r>
            <a:r>
              <a:rPr lang="en-US" altLang="en-US" b="1" dirty="0">
                <a:solidFill>
                  <a:srgbClr val="002060"/>
                </a:solidFill>
                <a:cs typeface="Times New Roman" panose="02020603050405020304" pitchFamily="18" charset="0"/>
              </a:rPr>
              <a:t> </a:t>
            </a:r>
            <a:r>
              <a:rPr lang="en-US" altLang="en-US" b="1" dirty="0" err="1">
                <a:solidFill>
                  <a:srgbClr val="002060"/>
                </a:solidFill>
                <a:cs typeface="Times New Roman" panose="02020603050405020304" pitchFamily="18" charset="0"/>
              </a:rPr>
              <a:t>AssertionDemo</a:t>
            </a:r>
            <a:endParaRPr lang="en-US" altLang="en-US" b="1" dirty="0">
              <a:solidFill>
                <a:srgbClr val="002060"/>
              </a:solidFill>
              <a:cs typeface="Times New Roman" panose="02020603050405020304" pitchFamily="18" charset="0"/>
            </a:endParaRPr>
          </a:p>
        </p:txBody>
      </p:sp>
      <p:sp>
        <p:nvSpPr>
          <p:cNvPr id="5" name="Content Placeholder 4">
            <a:extLst>
              <a:ext uri="{FF2B5EF4-FFF2-40B4-BE49-F238E27FC236}">
                <a16:creationId xmlns:a16="http://schemas.microsoft.com/office/drawing/2014/main" id="{6DA8B1A5-5632-43A0-ABFB-F4313B0D510A}"/>
              </a:ext>
            </a:extLst>
          </p:cNvPr>
          <p:cNvSpPr>
            <a:spLocks noGrp="1"/>
          </p:cNvSpPr>
          <p:nvPr>
            <p:ph sz="quarter" idx="15"/>
          </p:nvPr>
        </p:nvSpPr>
        <p:spPr>
          <a:xfrm>
            <a:off x="471948" y="3715886"/>
            <a:ext cx="8229600" cy="2261714"/>
          </a:xfrm>
        </p:spPr>
        <p:txBody>
          <a:bodyPr/>
          <a:lstStyle/>
          <a:p>
            <a:pPr marL="0" indent="0">
              <a:spcBef>
                <a:spcPct val="0"/>
              </a:spcBef>
              <a:buFont typeface="Monotype Sorts"/>
              <a:buNone/>
            </a:pPr>
            <a:r>
              <a:rPr lang="en-US" altLang="en-US" dirty="0">
                <a:cs typeface="Times New Roman" panose="02020603050405020304" pitchFamily="18" charset="0"/>
              </a:rPr>
              <a:t>Assertions can be selectively enabled or disabled at class level or package level. The disable switch is </a:t>
            </a:r>
            <a:r>
              <a:rPr lang="en-US" altLang="en-US" dirty="0">
                <a:solidFill>
                  <a:srgbClr val="002060"/>
                </a:solidFill>
                <a:cs typeface="Times New Roman" panose="02020603050405020304" pitchFamily="18" charset="0"/>
              </a:rPr>
              <a:t>–</a:t>
            </a:r>
            <a:r>
              <a:rPr lang="en-US" altLang="en-US" dirty="0" err="1">
                <a:solidFill>
                  <a:srgbClr val="002060"/>
                </a:solidFill>
                <a:cs typeface="Times New Roman" panose="02020603050405020304" pitchFamily="18" charset="0"/>
              </a:rPr>
              <a:t>disableassertions</a:t>
            </a:r>
            <a:r>
              <a:rPr lang="en-US" altLang="en-US" dirty="0">
                <a:solidFill>
                  <a:srgbClr val="002060"/>
                </a:solidFill>
                <a:cs typeface="Times New Roman" panose="02020603050405020304" pitchFamily="18" charset="0"/>
              </a:rPr>
              <a:t> </a:t>
            </a:r>
            <a:r>
              <a:rPr lang="en-US" altLang="en-US" dirty="0">
                <a:cs typeface="Times New Roman" panose="02020603050405020304" pitchFamily="18" charset="0"/>
              </a:rPr>
              <a:t>or </a:t>
            </a:r>
            <a:r>
              <a:rPr lang="en-US" altLang="en-US" dirty="0">
                <a:solidFill>
                  <a:srgbClr val="002060"/>
                </a:solidFill>
                <a:cs typeface="Times New Roman" panose="02020603050405020304" pitchFamily="18" charset="0"/>
              </a:rPr>
              <a:t>–da </a:t>
            </a:r>
            <a:r>
              <a:rPr lang="en-US" altLang="en-US" dirty="0">
                <a:cs typeface="Times New Roman" panose="02020603050405020304" pitchFamily="18" charset="0"/>
              </a:rPr>
              <a:t>for short. For example, the following command enables assertions in package </a:t>
            </a:r>
            <a:r>
              <a:rPr lang="en-US" altLang="en-US" u="sng" dirty="0">
                <a:cs typeface="Times New Roman" panose="02020603050405020304" pitchFamily="18" charset="0"/>
              </a:rPr>
              <a:t>package1</a:t>
            </a:r>
            <a:r>
              <a:rPr lang="en-US" altLang="en-US" dirty="0">
                <a:cs typeface="Times New Roman" panose="02020603050405020304" pitchFamily="18" charset="0"/>
              </a:rPr>
              <a:t> and disables assertions in class </a:t>
            </a:r>
            <a:r>
              <a:rPr lang="en-US" altLang="en-US" u="sng" dirty="0">
                <a:cs typeface="Times New Roman" panose="02020603050405020304" pitchFamily="18" charset="0"/>
              </a:rPr>
              <a:t>Class1</a:t>
            </a:r>
            <a:r>
              <a:rPr lang="en-US" altLang="en-US" dirty="0">
                <a:cs typeface="Times New Roman" panose="02020603050405020304" pitchFamily="18" charset="0"/>
              </a:rPr>
              <a:t>.</a:t>
            </a:r>
          </a:p>
          <a:p>
            <a:pPr marL="0" indent="0">
              <a:spcBef>
                <a:spcPct val="0"/>
              </a:spcBef>
              <a:buFont typeface="Monotype Sorts"/>
              <a:buNone/>
            </a:pPr>
            <a:r>
              <a:rPr lang="en-US" altLang="en-US" b="1" dirty="0">
                <a:solidFill>
                  <a:srgbClr val="002060"/>
                </a:solidFill>
                <a:cs typeface="Times New Roman" panose="02020603050405020304" pitchFamily="18" charset="0"/>
              </a:rPr>
              <a:t>java –ea:package1 –da:Class1 </a:t>
            </a:r>
            <a:r>
              <a:rPr lang="en-US" altLang="en-US" b="1" dirty="0" err="1">
                <a:solidFill>
                  <a:srgbClr val="002060"/>
                </a:solidFill>
                <a:cs typeface="Times New Roman" panose="02020603050405020304" pitchFamily="18" charset="0"/>
              </a:rPr>
              <a:t>AssertionDemo</a:t>
            </a:r>
            <a:endParaRPr lang="en-US" altLang="en-US" b="1" dirty="0">
              <a:solidFill>
                <a:srgbClr val="002060"/>
              </a:solidFill>
              <a:cs typeface="Times New Roman" panose="02020603050405020304" pitchFamily="18" charset="0"/>
            </a:endParaRPr>
          </a:p>
        </p:txBody>
      </p:sp>
    </p:spTree>
    <p:extLst>
      <p:ext uri="{BB962C8B-B14F-4D97-AF65-F5344CB8AC3E}">
        <p14:creationId xmlns:p14="http://schemas.microsoft.com/office/powerpoint/2010/main" val="1147122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F0974-8BC0-441B-B058-9256533D33D8}"/>
              </a:ext>
            </a:extLst>
          </p:cNvPr>
          <p:cNvSpPr>
            <a:spLocks noGrp="1"/>
          </p:cNvSpPr>
          <p:nvPr>
            <p:ph type="title"/>
          </p:nvPr>
        </p:nvSpPr>
        <p:spPr>
          <a:xfrm>
            <a:off x="457199" y="215371"/>
            <a:ext cx="8232775" cy="1097279"/>
          </a:xfrm>
        </p:spPr>
        <p:txBody>
          <a:bodyPr/>
          <a:lstStyle/>
          <a:p>
            <a:r>
              <a:rPr lang="en-IN" sz="2800" dirty="0"/>
              <a:t>Using Exception Handling or Assertions</a:t>
            </a:r>
            <a:r>
              <a:rPr lang="en-IN" sz="3200" dirty="0"/>
              <a:t> </a:t>
            </a:r>
            <a:r>
              <a:rPr lang="en-IN" sz="2000" b="0" dirty="0"/>
              <a:t>(1 of 4)</a:t>
            </a:r>
          </a:p>
        </p:txBody>
      </p:sp>
      <p:sp>
        <p:nvSpPr>
          <p:cNvPr id="3" name="Content Placeholder 2">
            <a:extLst>
              <a:ext uri="{FF2B5EF4-FFF2-40B4-BE49-F238E27FC236}">
                <a16:creationId xmlns:a16="http://schemas.microsoft.com/office/drawing/2014/main" id="{D3657178-B067-4D0C-B45F-0C3747A011A8}"/>
              </a:ext>
            </a:extLst>
          </p:cNvPr>
          <p:cNvSpPr>
            <a:spLocks noGrp="1"/>
          </p:cNvSpPr>
          <p:nvPr>
            <p:ph sz="quarter" idx="13"/>
          </p:nvPr>
        </p:nvSpPr>
        <p:spPr/>
        <p:txBody>
          <a:bodyPr/>
          <a:lstStyle/>
          <a:p>
            <a:pPr marL="432" indent="0">
              <a:buNone/>
            </a:pPr>
            <a:r>
              <a:rPr lang="en-US" altLang="en-US" dirty="0">
                <a:cs typeface="Times New Roman" panose="02020603050405020304" pitchFamily="18" charset="0"/>
              </a:rPr>
              <a:t>Assertion should not be used to replace exception handling. Exception handling deals with unusual circumstances during program execution. Assertions are to assure the correctness of the program. Exception handling addresses robustness and assertion addresses correctness. Like exception handling, assertions are not used for normal tests, but for internal consistency and validity checks. Assertions are checked at runtime and can be turned on or off at startup time.</a:t>
            </a:r>
          </a:p>
        </p:txBody>
      </p:sp>
    </p:spTree>
    <p:extLst>
      <p:ext uri="{BB962C8B-B14F-4D97-AF65-F5344CB8AC3E}">
        <p14:creationId xmlns:p14="http://schemas.microsoft.com/office/powerpoint/2010/main" val="4198040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5221-2EFF-4BCD-83D5-1F5CF4EE9191}"/>
              </a:ext>
            </a:extLst>
          </p:cNvPr>
          <p:cNvSpPr>
            <a:spLocks noGrp="1"/>
          </p:cNvSpPr>
          <p:nvPr>
            <p:ph type="title"/>
          </p:nvPr>
        </p:nvSpPr>
        <p:spPr/>
        <p:txBody>
          <a:bodyPr/>
          <a:lstStyle/>
          <a:p>
            <a:r>
              <a:rPr lang="en-IN" dirty="0"/>
              <a:t>Exception-Handling Overview</a:t>
            </a:r>
          </a:p>
        </p:txBody>
      </p:sp>
      <p:sp>
        <p:nvSpPr>
          <p:cNvPr id="3" name="Content Placeholder 2">
            <a:extLst>
              <a:ext uri="{FF2B5EF4-FFF2-40B4-BE49-F238E27FC236}">
                <a16:creationId xmlns:a16="http://schemas.microsoft.com/office/drawing/2014/main" id="{21A22997-3618-4A4F-898F-F75E5669698B}"/>
              </a:ext>
            </a:extLst>
          </p:cNvPr>
          <p:cNvSpPr>
            <a:spLocks noGrp="1"/>
          </p:cNvSpPr>
          <p:nvPr>
            <p:ph sz="quarter" idx="13"/>
          </p:nvPr>
        </p:nvSpPr>
        <p:spPr>
          <a:xfrm>
            <a:off x="457200" y="1552574"/>
            <a:ext cx="3126828" cy="507453"/>
          </a:xfrm>
        </p:spPr>
        <p:txBody>
          <a:bodyPr/>
          <a:lstStyle/>
          <a:p>
            <a:pPr marL="432" indent="0">
              <a:buNone/>
            </a:pPr>
            <a:r>
              <a:rPr lang="en-US" altLang="en-US" dirty="0"/>
              <a:t>Show runtime error</a:t>
            </a:r>
          </a:p>
        </p:txBody>
      </p:sp>
      <p:sp>
        <p:nvSpPr>
          <p:cNvPr id="10" name="Text Placeholder 9">
            <a:extLst>
              <a:ext uri="{FF2B5EF4-FFF2-40B4-BE49-F238E27FC236}">
                <a16:creationId xmlns:a16="http://schemas.microsoft.com/office/drawing/2014/main" id="{B87886DB-884A-4D7B-B148-B6D167044E05}"/>
              </a:ext>
            </a:extLst>
          </p:cNvPr>
          <p:cNvSpPr>
            <a:spLocks noGrp="1"/>
          </p:cNvSpPr>
          <p:nvPr>
            <p:ph type="body" sz="quarter" idx="15"/>
          </p:nvPr>
        </p:nvSpPr>
        <p:spPr>
          <a:xfrm>
            <a:off x="457200" y="2258190"/>
            <a:ext cx="1676400" cy="552450"/>
          </a:xfrm>
        </p:spPr>
        <p:txBody>
          <a:bodyPr/>
          <a:lstStyle/>
          <a:p>
            <a:pPr marL="432" indent="0">
              <a:buNone/>
            </a:pPr>
            <a:r>
              <a:rPr lang="en-US" altLang="en-US" sz="2400" dirty="0">
                <a:hlinkClick r:id="rId3" tooltip="https://liveexample.pearsoncmg.com/html/Quotient.html"/>
              </a:rPr>
              <a:t>Quotient</a:t>
            </a:r>
          </a:p>
        </p:txBody>
      </p:sp>
      <p:sp>
        <p:nvSpPr>
          <p:cNvPr id="4" name="Content Placeholder 3">
            <a:extLst>
              <a:ext uri="{FF2B5EF4-FFF2-40B4-BE49-F238E27FC236}">
                <a16:creationId xmlns:a16="http://schemas.microsoft.com/office/drawing/2014/main" id="{66CB0295-9209-4C93-8CD2-5236E3453187}"/>
              </a:ext>
            </a:extLst>
          </p:cNvPr>
          <p:cNvSpPr>
            <a:spLocks noGrp="1"/>
          </p:cNvSpPr>
          <p:nvPr>
            <p:ph sz="quarter" idx="16"/>
          </p:nvPr>
        </p:nvSpPr>
        <p:spPr>
          <a:xfrm>
            <a:off x="457200" y="3119707"/>
            <a:ext cx="4219903" cy="579934"/>
          </a:xfrm>
        </p:spPr>
        <p:txBody>
          <a:bodyPr/>
          <a:lstStyle/>
          <a:p>
            <a:pPr marL="432" indent="0">
              <a:buNone/>
            </a:pPr>
            <a:r>
              <a:rPr lang="en-US" altLang="en-US" dirty="0"/>
              <a:t>Fix it using an if statement</a:t>
            </a:r>
          </a:p>
        </p:txBody>
      </p:sp>
      <p:sp>
        <p:nvSpPr>
          <p:cNvPr id="11" name="Text Placeholder 10">
            <a:extLst>
              <a:ext uri="{FF2B5EF4-FFF2-40B4-BE49-F238E27FC236}">
                <a16:creationId xmlns:a16="http://schemas.microsoft.com/office/drawing/2014/main" id="{410ACAA9-949C-4356-9765-08D5DA97D92E}"/>
              </a:ext>
            </a:extLst>
          </p:cNvPr>
          <p:cNvSpPr>
            <a:spLocks noGrp="1"/>
          </p:cNvSpPr>
          <p:nvPr>
            <p:ph type="body" sz="quarter" idx="17"/>
          </p:nvPr>
        </p:nvSpPr>
        <p:spPr>
          <a:xfrm>
            <a:off x="457200" y="3825322"/>
            <a:ext cx="2517228" cy="552450"/>
          </a:xfrm>
        </p:spPr>
        <p:txBody>
          <a:bodyPr/>
          <a:lstStyle/>
          <a:p>
            <a:pPr marL="432" indent="0">
              <a:buNone/>
            </a:pPr>
            <a:r>
              <a:rPr lang="en-US" altLang="en-US" sz="2400" dirty="0" err="1">
                <a:latin typeface="+mn-lt"/>
                <a:hlinkClick r:id="rId4" tooltip="https://liveexample.pearsoncmg.com/html/QuotientWithIf.html"/>
              </a:rPr>
              <a:t>QuotientWithIf</a:t>
            </a:r>
            <a:endParaRPr lang="en-US" altLang="en-US" sz="2400" dirty="0">
              <a:latin typeface="+mn-lt"/>
              <a:hlinkClick r:id="rId4" tooltip="https://liveexample.pearsoncmg.com/html/QuotientWithIf.html"/>
            </a:endParaRPr>
          </a:p>
        </p:txBody>
      </p:sp>
      <p:sp>
        <p:nvSpPr>
          <p:cNvPr id="5" name="Content Placeholder 4">
            <a:extLst>
              <a:ext uri="{FF2B5EF4-FFF2-40B4-BE49-F238E27FC236}">
                <a16:creationId xmlns:a16="http://schemas.microsoft.com/office/drawing/2014/main" id="{EDE8A520-3FA0-4F17-ABB0-1D03C142633F}"/>
              </a:ext>
            </a:extLst>
          </p:cNvPr>
          <p:cNvSpPr>
            <a:spLocks noGrp="1"/>
          </p:cNvSpPr>
          <p:nvPr>
            <p:ph sz="quarter" idx="18"/>
          </p:nvPr>
        </p:nvSpPr>
        <p:spPr>
          <a:xfrm>
            <a:off x="457200" y="4686839"/>
            <a:ext cx="3126828" cy="578844"/>
          </a:xfrm>
        </p:spPr>
        <p:txBody>
          <a:bodyPr/>
          <a:lstStyle/>
          <a:p>
            <a:pPr marL="432" indent="0">
              <a:buNone/>
            </a:pPr>
            <a:r>
              <a:rPr lang="en-US" altLang="en-US" dirty="0"/>
              <a:t>With a method</a:t>
            </a:r>
          </a:p>
        </p:txBody>
      </p:sp>
      <p:sp>
        <p:nvSpPr>
          <p:cNvPr id="12" name="Text Placeholder 11">
            <a:extLst>
              <a:ext uri="{FF2B5EF4-FFF2-40B4-BE49-F238E27FC236}">
                <a16:creationId xmlns:a16="http://schemas.microsoft.com/office/drawing/2014/main" id="{08AAA16B-CD29-4C89-A515-033CC808F81F}"/>
              </a:ext>
            </a:extLst>
          </p:cNvPr>
          <p:cNvSpPr>
            <a:spLocks noGrp="1"/>
          </p:cNvSpPr>
          <p:nvPr>
            <p:ph type="body" sz="quarter" idx="19"/>
          </p:nvPr>
        </p:nvSpPr>
        <p:spPr>
          <a:xfrm>
            <a:off x="457200" y="5350414"/>
            <a:ext cx="3042745" cy="552450"/>
          </a:xfrm>
        </p:spPr>
        <p:txBody>
          <a:bodyPr/>
          <a:lstStyle/>
          <a:p>
            <a:pPr marL="432" indent="0">
              <a:buNone/>
            </a:pPr>
            <a:r>
              <a:rPr lang="en-US" altLang="en-US" sz="2400" dirty="0" err="1">
                <a:hlinkClick r:id="rId5" tooltip="https://liveexample.pearsoncmg.com/html/QuotientWithMethod.html"/>
              </a:rPr>
              <a:t>QuotientWithMethod</a:t>
            </a:r>
            <a:endParaRPr lang="en-US" altLang="en-US" sz="2400" dirty="0">
              <a:hlinkClick r:id="rId5" tooltip="https://liveexample.pearsoncmg.com/html/QuotientWithMethod.html"/>
            </a:endParaRPr>
          </a:p>
        </p:txBody>
      </p:sp>
    </p:spTree>
    <p:extLst>
      <p:ext uri="{BB962C8B-B14F-4D97-AF65-F5344CB8AC3E}">
        <p14:creationId xmlns:p14="http://schemas.microsoft.com/office/powerpoint/2010/main" val="8439200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339D7-D924-4197-9213-39720B2764AC}"/>
              </a:ext>
            </a:extLst>
          </p:cNvPr>
          <p:cNvSpPr>
            <a:spLocks noGrp="1"/>
          </p:cNvSpPr>
          <p:nvPr>
            <p:ph type="title"/>
          </p:nvPr>
        </p:nvSpPr>
        <p:spPr>
          <a:xfrm>
            <a:off x="457200" y="215371"/>
            <a:ext cx="8229600" cy="1097279"/>
          </a:xfrm>
        </p:spPr>
        <p:txBody>
          <a:bodyPr/>
          <a:lstStyle/>
          <a:p>
            <a:r>
              <a:rPr lang="en-IN" sz="2800" dirty="0"/>
              <a:t>Using Exception Handling or Assertions</a:t>
            </a:r>
            <a:r>
              <a:rPr lang="en-IN" sz="3200" dirty="0"/>
              <a:t> </a:t>
            </a:r>
            <a:r>
              <a:rPr lang="en-IN" sz="2000" b="0" dirty="0"/>
              <a:t>(2 of 4)</a:t>
            </a:r>
            <a:endParaRPr lang="en-IN" sz="3200" dirty="0"/>
          </a:p>
        </p:txBody>
      </p:sp>
      <p:sp>
        <p:nvSpPr>
          <p:cNvPr id="3" name="Content Placeholder 2">
            <a:extLst>
              <a:ext uri="{FF2B5EF4-FFF2-40B4-BE49-F238E27FC236}">
                <a16:creationId xmlns:a16="http://schemas.microsoft.com/office/drawing/2014/main" id="{EC4C9089-AECD-487D-ABE8-32C42BA79230}"/>
              </a:ext>
            </a:extLst>
          </p:cNvPr>
          <p:cNvSpPr>
            <a:spLocks noGrp="1"/>
          </p:cNvSpPr>
          <p:nvPr>
            <p:ph sz="quarter" idx="13"/>
          </p:nvPr>
        </p:nvSpPr>
        <p:spPr>
          <a:xfrm>
            <a:off x="457200" y="1556326"/>
            <a:ext cx="8229600" cy="2705957"/>
          </a:xfrm>
        </p:spPr>
        <p:txBody>
          <a:bodyPr/>
          <a:lstStyle/>
          <a:p>
            <a:pPr marL="432" indent="0">
              <a:buNone/>
            </a:pPr>
            <a:r>
              <a:rPr lang="en-US" altLang="en-US" b="1" dirty="0">
                <a:cs typeface="Times New Roman" panose="02020603050405020304" pitchFamily="18" charset="0"/>
              </a:rPr>
              <a:t>Do not use assertions for argument checking in public methods</a:t>
            </a:r>
            <a:r>
              <a:rPr lang="en-US" altLang="en-US" dirty="0">
                <a:cs typeface="Times New Roman" panose="02020603050405020304" pitchFamily="18" charset="0"/>
              </a:rPr>
              <a:t>. Valid arguments that may be passed to a public method are considered to be part of the method’s contract. The contract must always be obeyed whether assertions are enabled or disabled. For example, the following code in the Circle class should be rewritten using exception handling.</a:t>
            </a:r>
          </a:p>
        </p:txBody>
      </p:sp>
      <p:sp>
        <p:nvSpPr>
          <p:cNvPr id="4" name="Content Placeholder 3">
            <a:extLst>
              <a:ext uri="{FF2B5EF4-FFF2-40B4-BE49-F238E27FC236}">
                <a16:creationId xmlns:a16="http://schemas.microsoft.com/office/drawing/2014/main" id="{7C49E634-816D-4CAD-A287-80EA06E68F34}"/>
              </a:ext>
            </a:extLst>
          </p:cNvPr>
          <p:cNvSpPr>
            <a:spLocks noGrp="1"/>
          </p:cNvSpPr>
          <p:nvPr>
            <p:ph sz="quarter" idx="14"/>
          </p:nvPr>
        </p:nvSpPr>
        <p:spPr>
          <a:xfrm>
            <a:off x="457200" y="4559926"/>
            <a:ext cx="8229600" cy="1651688"/>
          </a:xfrm>
        </p:spPr>
        <p:txBody>
          <a:bodyPr/>
          <a:lstStyle/>
          <a:p>
            <a:pPr>
              <a:spcBef>
                <a:spcPct val="0"/>
              </a:spcBef>
              <a:buFont typeface="Monotype Sorts"/>
              <a:buNone/>
            </a:pPr>
            <a:r>
              <a:rPr lang="en-US" altLang="en-US" b="1" dirty="0">
                <a:solidFill>
                  <a:schemeClr val="tx1"/>
                </a:solidFill>
                <a:latin typeface="Courier New" panose="02070309020205020404" pitchFamily="49" charset="0"/>
                <a:cs typeface="Times New Roman" panose="02020603050405020304" pitchFamily="18" charset="0"/>
              </a:rPr>
              <a:t>public void </a:t>
            </a:r>
            <a:r>
              <a:rPr lang="en-US" altLang="en-US" b="1" dirty="0" err="1">
                <a:solidFill>
                  <a:schemeClr val="tx1"/>
                </a:solidFill>
                <a:latin typeface="Courier New" panose="02070309020205020404" pitchFamily="49" charset="0"/>
                <a:cs typeface="Times New Roman" panose="02020603050405020304" pitchFamily="18" charset="0"/>
              </a:rPr>
              <a:t>setRadius</a:t>
            </a:r>
            <a:r>
              <a:rPr lang="en-US" altLang="en-US" b="1" dirty="0">
                <a:solidFill>
                  <a:schemeClr val="tx1"/>
                </a:solidFill>
                <a:latin typeface="Courier New" panose="02070309020205020404" pitchFamily="49" charset="0"/>
                <a:cs typeface="Times New Roman" panose="02020603050405020304" pitchFamily="18" charset="0"/>
              </a:rPr>
              <a:t>(double </a:t>
            </a:r>
            <a:r>
              <a:rPr lang="en-US" altLang="en-US" b="1" dirty="0" err="1">
                <a:solidFill>
                  <a:schemeClr val="tx1"/>
                </a:solidFill>
                <a:latin typeface="Courier New" panose="02070309020205020404" pitchFamily="49" charset="0"/>
                <a:cs typeface="Times New Roman" panose="02020603050405020304" pitchFamily="18" charset="0"/>
              </a:rPr>
              <a:t>newRadius</a:t>
            </a:r>
            <a:r>
              <a:rPr lang="en-US" altLang="en-US" b="1" dirty="0">
                <a:solidFill>
                  <a:schemeClr val="tx1"/>
                </a:solidFill>
                <a:latin typeface="Courier New" panose="02070309020205020404" pitchFamily="49" charset="0"/>
                <a:cs typeface="Times New Roman" panose="02020603050405020304" pitchFamily="18" charset="0"/>
              </a:rPr>
              <a:t>) {</a:t>
            </a:r>
          </a:p>
          <a:p>
            <a:pPr marL="255588" indent="9525">
              <a:spcBef>
                <a:spcPct val="0"/>
              </a:spcBef>
              <a:buFont typeface="Monotype Sorts"/>
              <a:buNone/>
            </a:pPr>
            <a:r>
              <a:rPr lang="en-US" altLang="en-US" b="1" dirty="0">
                <a:solidFill>
                  <a:schemeClr val="tx1"/>
                </a:solidFill>
                <a:latin typeface="Courier New" panose="02070309020205020404" pitchFamily="49" charset="0"/>
                <a:cs typeface="Times New Roman" panose="02020603050405020304" pitchFamily="18" charset="0"/>
              </a:rPr>
              <a:t>assert </a:t>
            </a:r>
            <a:r>
              <a:rPr lang="en-US" altLang="en-US" b="1" dirty="0" err="1">
                <a:solidFill>
                  <a:schemeClr val="tx1"/>
                </a:solidFill>
                <a:latin typeface="Courier New" panose="02070309020205020404" pitchFamily="49" charset="0"/>
                <a:cs typeface="Times New Roman" panose="02020603050405020304" pitchFamily="18" charset="0"/>
              </a:rPr>
              <a:t>newRadius</a:t>
            </a:r>
            <a:r>
              <a:rPr lang="en-US" altLang="en-US" b="1" dirty="0">
                <a:solidFill>
                  <a:schemeClr val="tx1"/>
                </a:solidFill>
                <a:latin typeface="Courier New" panose="02070309020205020404" pitchFamily="49" charset="0"/>
                <a:cs typeface="Times New Roman" panose="02020603050405020304" pitchFamily="18" charset="0"/>
              </a:rPr>
              <a:t> &gt;= 0;</a:t>
            </a:r>
          </a:p>
          <a:p>
            <a:pPr marL="255588" indent="9525">
              <a:spcBef>
                <a:spcPct val="0"/>
              </a:spcBef>
              <a:buFont typeface="Monotype Sorts"/>
              <a:buNone/>
            </a:pPr>
            <a:r>
              <a:rPr lang="en-US" altLang="en-US" b="1" dirty="0">
                <a:solidFill>
                  <a:schemeClr val="tx1"/>
                </a:solidFill>
                <a:latin typeface="Courier New" panose="02070309020205020404" pitchFamily="49" charset="0"/>
                <a:cs typeface="Times New Roman" panose="02020603050405020304" pitchFamily="18" charset="0"/>
              </a:rPr>
              <a:t>radius = </a:t>
            </a:r>
            <a:r>
              <a:rPr lang="en-US" altLang="en-US" b="1" dirty="0" err="1">
                <a:solidFill>
                  <a:schemeClr val="tx1"/>
                </a:solidFill>
                <a:latin typeface="Courier New" panose="02070309020205020404" pitchFamily="49" charset="0"/>
                <a:cs typeface="Times New Roman" panose="02020603050405020304" pitchFamily="18" charset="0"/>
              </a:rPr>
              <a:t>newRadius</a:t>
            </a:r>
            <a:r>
              <a:rPr lang="en-US" altLang="en-US" b="1" dirty="0">
                <a:solidFill>
                  <a:schemeClr val="tx1"/>
                </a:solidFill>
                <a:latin typeface="Courier New" panose="02070309020205020404" pitchFamily="49" charset="0"/>
                <a:cs typeface="Times New Roman" panose="02020603050405020304" pitchFamily="18" charset="0"/>
              </a:rPr>
              <a:t>;</a:t>
            </a:r>
          </a:p>
          <a:p>
            <a:pPr>
              <a:spcBef>
                <a:spcPct val="0"/>
              </a:spcBef>
              <a:buFont typeface="Monotype Sorts"/>
              <a:buNone/>
            </a:pPr>
            <a:r>
              <a:rPr lang="en-US" altLang="en-US" b="1" dirty="0">
                <a:solidFill>
                  <a:schemeClr val="tx1"/>
                </a:solidFill>
                <a:latin typeface="Courier New" panose="02070309020205020404" pitchFamily="49" charset="0"/>
                <a:cs typeface="Times New Roman" panose="02020603050405020304" pitchFamily="18" charset="0"/>
              </a:rPr>
              <a:t>}</a:t>
            </a:r>
          </a:p>
        </p:txBody>
      </p:sp>
    </p:spTree>
    <p:extLst>
      <p:ext uri="{BB962C8B-B14F-4D97-AF65-F5344CB8AC3E}">
        <p14:creationId xmlns:p14="http://schemas.microsoft.com/office/powerpoint/2010/main" val="600229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E9D98-CB21-4D4D-AB8F-991400395CCA}"/>
              </a:ext>
            </a:extLst>
          </p:cNvPr>
          <p:cNvSpPr>
            <a:spLocks noGrp="1"/>
          </p:cNvSpPr>
          <p:nvPr>
            <p:ph type="title"/>
          </p:nvPr>
        </p:nvSpPr>
        <p:spPr>
          <a:xfrm>
            <a:off x="457200" y="215371"/>
            <a:ext cx="8232775" cy="1097279"/>
          </a:xfrm>
        </p:spPr>
        <p:txBody>
          <a:bodyPr/>
          <a:lstStyle/>
          <a:p>
            <a:r>
              <a:rPr lang="en-IN" sz="2800" dirty="0"/>
              <a:t>Using Exception Handling or Assertions</a:t>
            </a:r>
            <a:r>
              <a:rPr lang="en-IN" sz="3200" dirty="0"/>
              <a:t> </a:t>
            </a:r>
            <a:r>
              <a:rPr lang="en-IN" sz="2000" b="0" dirty="0"/>
              <a:t>(3 of 4)</a:t>
            </a:r>
            <a:endParaRPr lang="en-IN" sz="2000" dirty="0"/>
          </a:p>
        </p:txBody>
      </p:sp>
      <p:sp>
        <p:nvSpPr>
          <p:cNvPr id="3" name="Content Placeholder 2">
            <a:extLst>
              <a:ext uri="{FF2B5EF4-FFF2-40B4-BE49-F238E27FC236}">
                <a16:creationId xmlns:a16="http://schemas.microsoft.com/office/drawing/2014/main" id="{196188F2-271D-40C1-B686-F98C10FC7A9D}"/>
              </a:ext>
            </a:extLst>
          </p:cNvPr>
          <p:cNvSpPr>
            <a:spLocks noGrp="1"/>
          </p:cNvSpPr>
          <p:nvPr>
            <p:ph sz="quarter" idx="13"/>
          </p:nvPr>
        </p:nvSpPr>
        <p:spPr/>
        <p:txBody>
          <a:bodyPr/>
          <a:lstStyle/>
          <a:p>
            <a:pPr marL="432" indent="0">
              <a:buNone/>
            </a:pPr>
            <a:r>
              <a:rPr lang="en-IN" b="1" dirty="0"/>
              <a:t>Use assertions to reaffirm assumptions</a:t>
            </a:r>
            <a:r>
              <a:rPr lang="en-IN" dirty="0"/>
              <a:t>. This gives you more confidence to assure correctness of the program. A common use of assertions is to replace assumptions with assertions in the code.</a:t>
            </a:r>
          </a:p>
        </p:txBody>
      </p:sp>
    </p:spTree>
    <p:extLst>
      <p:ext uri="{BB962C8B-B14F-4D97-AF65-F5344CB8AC3E}">
        <p14:creationId xmlns:p14="http://schemas.microsoft.com/office/powerpoint/2010/main" val="18718241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339D7-D924-4197-9213-39720B2764AC}"/>
              </a:ext>
            </a:extLst>
          </p:cNvPr>
          <p:cNvSpPr>
            <a:spLocks noGrp="1"/>
          </p:cNvSpPr>
          <p:nvPr>
            <p:ph type="title"/>
          </p:nvPr>
        </p:nvSpPr>
        <p:spPr>
          <a:xfrm>
            <a:off x="457200" y="215371"/>
            <a:ext cx="8229600" cy="1097279"/>
          </a:xfrm>
        </p:spPr>
        <p:txBody>
          <a:bodyPr/>
          <a:lstStyle/>
          <a:p>
            <a:r>
              <a:rPr lang="en-IN" sz="2800" dirty="0"/>
              <a:t>Using Exception Handling or Assertions</a:t>
            </a:r>
            <a:r>
              <a:rPr lang="en-IN" sz="3200" dirty="0"/>
              <a:t> </a:t>
            </a:r>
            <a:r>
              <a:rPr lang="en-IN" sz="2000" b="0" dirty="0"/>
              <a:t>(4 of 4)</a:t>
            </a:r>
            <a:endParaRPr lang="en-IN" sz="3200" dirty="0"/>
          </a:p>
        </p:txBody>
      </p:sp>
      <p:sp>
        <p:nvSpPr>
          <p:cNvPr id="3" name="Content Placeholder 2">
            <a:extLst>
              <a:ext uri="{FF2B5EF4-FFF2-40B4-BE49-F238E27FC236}">
                <a16:creationId xmlns:a16="http://schemas.microsoft.com/office/drawing/2014/main" id="{EC4C9089-AECD-487D-ABE8-32C42BA79230}"/>
              </a:ext>
            </a:extLst>
          </p:cNvPr>
          <p:cNvSpPr>
            <a:spLocks noGrp="1"/>
          </p:cNvSpPr>
          <p:nvPr>
            <p:ph sz="quarter" idx="13"/>
          </p:nvPr>
        </p:nvSpPr>
        <p:spPr>
          <a:xfrm>
            <a:off x="457200" y="1556326"/>
            <a:ext cx="8229600" cy="939985"/>
          </a:xfrm>
        </p:spPr>
        <p:txBody>
          <a:bodyPr/>
          <a:lstStyle/>
          <a:p>
            <a:pPr marL="0" indent="0">
              <a:buFont typeface="Monotype Sorts"/>
              <a:buNone/>
            </a:pPr>
            <a:r>
              <a:rPr lang="en-US" altLang="en-US" dirty="0">
                <a:cs typeface="Times New Roman" panose="02020603050405020304" pitchFamily="18" charset="0"/>
              </a:rPr>
              <a:t>Another good use of assertions is place assertions in a switch statement without a default case. For example,</a:t>
            </a:r>
          </a:p>
        </p:txBody>
      </p:sp>
      <p:sp>
        <p:nvSpPr>
          <p:cNvPr id="4" name="Content Placeholder 3">
            <a:extLst>
              <a:ext uri="{FF2B5EF4-FFF2-40B4-BE49-F238E27FC236}">
                <a16:creationId xmlns:a16="http://schemas.microsoft.com/office/drawing/2014/main" id="{7C49E634-816D-4CAD-A287-80EA06E68F34}"/>
              </a:ext>
            </a:extLst>
          </p:cNvPr>
          <p:cNvSpPr>
            <a:spLocks noGrp="1"/>
          </p:cNvSpPr>
          <p:nvPr>
            <p:ph sz="quarter" idx="14"/>
          </p:nvPr>
        </p:nvSpPr>
        <p:spPr>
          <a:xfrm>
            <a:off x="457200" y="2597887"/>
            <a:ext cx="8229600" cy="3112789"/>
          </a:xfrm>
        </p:spPr>
        <p:txBody>
          <a:bodyPr/>
          <a:lstStyle/>
          <a:p>
            <a:pPr>
              <a:spcBef>
                <a:spcPct val="0"/>
              </a:spcBef>
              <a:buFont typeface="Monotype Sorts"/>
              <a:buNone/>
            </a:pPr>
            <a:r>
              <a:rPr lang="en-US" altLang="en-US" b="1" dirty="0">
                <a:latin typeface="Courier New" panose="02070309020205020404" pitchFamily="49" charset="0"/>
                <a:cs typeface="Times New Roman" panose="02020603050405020304" pitchFamily="18" charset="0"/>
              </a:rPr>
              <a:t>switch (month) {</a:t>
            </a:r>
          </a:p>
          <a:p>
            <a:pPr marL="442913" indent="0">
              <a:spcBef>
                <a:spcPct val="0"/>
              </a:spcBef>
              <a:buFont typeface="Monotype Sorts"/>
              <a:buNone/>
            </a:pPr>
            <a:r>
              <a:rPr lang="en-US" altLang="en-US" b="1" dirty="0">
                <a:latin typeface="Courier New" panose="02070309020205020404" pitchFamily="49" charset="0"/>
                <a:cs typeface="Times New Roman" panose="02020603050405020304" pitchFamily="18" charset="0"/>
              </a:rPr>
              <a:t>case 1: ... ; break;</a:t>
            </a:r>
          </a:p>
          <a:p>
            <a:pPr marL="442913" indent="0">
              <a:spcBef>
                <a:spcPct val="0"/>
              </a:spcBef>
              <a:buFont typeface="Monotype Sorts"/>
              <a:buNone/>
            </a:pPr>
            <a:r>
              <a:rPr lang="en-US" altLang="en-US" b="1" dirty="0">
                <a:latin typeface="Courier New" panose="02070309020205020404" pitchFamily="49" charset="0"/>
                <a:cs typeface="Times New Roman" panose="02020603050405020304" pitchFamily="18" charset="0"/>
              </a:rPr>
              <a:t>case 2: ... ; break;</a:t>
            </a:r>
          </a:p>
          <a:p>
            <a:pPr marL="442913" indent="0">
              <a:spcBef>
                <a:spcPct val="0"/>
              </a:spcBef>
              <a:buFont typeface="Monotype Sorts"/>
              <a:buNone/>
            </a:pPr>
            <a:r>
              <a:rPr lang="en-US" altLang="en-US" b="1" dirty="0">
                <a:latin typeface="Courier New" panose="02070309020205020404" pitchFamily="49" charset="0"/>
                <a:cs typeface="Times New Roman" panose="02020603050405020304" pitchFamily="18" charset="0"/>
              </a:rPr>
              <a:t>...</a:t>
            </a:r>
          </a:p>
          <a:p>
            <a:pPr marL="442913" indent="0">
              <a:spcBef>
                <a:spcPct val="0"/>
              </a:spcBef>
              <a:buFont typeface="Monotype Sorts"/>
              <a:buNone/>
            </a:pPr>
            <a:r>
              <a:rPr lang="en-US" altLang="en-US" b="1" dirty="0">
                <a:latin typeface="Courier New" panose="02070309020205020404" pitchFamily="49" charset="0"/>
                <a:cs typeface="Times New Roman" panose="02020603050405020304" pitchFamily="18" charset="0"/>
              </a:rPr>
              <a:t>case 12: ... ; break;</a:t>
            </a:r>
          </a:p>
          <a:p>
            <a:pPr marL="442913" indent="0">
              <a:spcBef>
                <a:spcPct val="0"/>
              </a:spcBef>
              <a:buFont typeface="Monotype Sorts"/>
              <a:buNone/>
            </a:pPr>
            <a:r>
              <a:rPr lang="en-US" altLang="en-US" b="1" dirty="0">
                <a:latin typeface="Courier New" panose="02070309020205020404" pitchFamily="49" charset="0"/>
                <a:cs typeface="Times New Roman" panose="02020603050405020304" pitchFamily="18" charset="0"/>
              </a:rPr>
              <a:t>default: assert false : "Invalid month: " + month</a:t>
            </a:r>
          </a:p>
          <a:p>
            <a:pPr>
              <a:spcBef>
                <a:spcPct val="0"/>
              </a:spcBef>
              <a:buFont typeface="Monotype Sorts"/>
              <a:buNone/>
            </a:pPr>
            <a:r>
              <a:rPr lang="en-US" altLang="en-US" b="1" dirty="0">
                <a:latin typeface="Courier New" panose="02070309020205020404" pitchFamily="49" charset="0"/>
                <a:cs typeface="Times New Roman" panose="02020603050405020304" pitchFamily="18" charset="0"/>
              </a:rPr>
              <a:t>}</a:t>
            </a:r>
          </a:p>
        </p:txBody>
      </p:sp>
    </p:spTree>
    <p:extLst>
      <p:ext uri="{BB962C8B-B14F-4D97-AF65-F5344CB8AC3E}">
        <p14:creationId xmlns:p14="http://schemas.microsoft.com/office/powerpoint/2010/main" val="6752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98E7-30F0-408B-BFD9-F4F845C21434}"/>
              </a:ext>
            </a:extLst>
          </p:cNvPr>
          <p:cNvSpPr>
            <a:spLocks noGrp="1"/>
          </p:cNvSpPr>
          <p:nvPr>
            <p:ph type="title"/>
          </p:nvPr>
        </p:nvSpPr>
        <p:spPr/>
        <p:txBody>
          <a:bodyPr/>
          <a:lstStyle/>
          <a:p>
            <a:r>
              <a:rPr lang="en-IN" dirty="0"/>
              <a:t>The File Class</a:t>
            </a:r>
          </a:p>
        </p:txBody>
      </p:sp>
      <p:sp>
        <p:nvSpPr>
          <p:cNvPr id="3" name="Content Placeholder 2">
            <a:extLst>
              <a:ext uri="{FF2B5EF4-FFF2-40B4-BE49-F238E27FC236}">
                <a16:creationId xmlns:a16="http://schemas.microsoft.com/office/drawing/2014/main" id="{7E3DBE83-012B-4338-89E2-705D9EFD8BAA}"/>
              </a:ext>
            </a:extLst>
          </p:cNvPr>
          <p:cNvSpPr>
            <a:spLocks noGrp="1"/>
          </p:cNvSpPr>
          <p:nvPr>
            <p:ph sz="quarter" idx="13"/>
          </p:nvPr>
        </p:nvSpPr>
        <p:spPr/>
        <p:txBody>
          <a:bodyPr/>
          <a:lstStyle/>
          <a:p>
            <a:pPr marL="432" indent="0">
              <a:buNone/>
            </a:pPr>
            <a:r>
              <a:rPr lang="en-US" altLang="en-US" dirty="0">
                <a:cs typeface="Times New Roman" panose="02020603050405020304" pitchFamily="18" charset="0"/>
              </a:rPr>
              <a:t>The </a:t>
            </a:r>
            <a:r>
              <a:rPr lang="en-US" altLang="en-US" u="sng" dirty="0">
                <a:cs typeface="Times New Roman" panose="02020603050405020304" pitchFamily="18" charset="0"/>
              </a:rPr>
              <a:t>File</a:t>
            </a:r>
            <a:r>
              <a:rPr lang="en-US" altLang="en-US" dirty="0">
                <a:cs typeface="Times New Roman" panose="02020603050405020304" pitchFamily="18" charset="0"/>
              </a:rPr>
              <a:t> class is intended to provide an abstraction that deals with most of the machine-dependent complexities of files and path names in a machine-independent fashion. The filename is a string. The </a:t>
            </a:r>
            <a:r>
              <a:rPr lang="en-US" altLang="en-US" u="sng" dirty="0">
                <a:cs typeface="Times New Roman" panose="02020603050405020304" pitchFamily="18" charset="0"/>
              </a:rPr>
              <a:t>File</a:t>
            </a:r>
            <a:r>
              <a:rPr lang="en-US" altLang="en-US" dirty="0">
                <a:cs typeface="Times New Roman" panose="02020603050405020304" pitchFamily="18" charset="0"/>
              </a:rPr>
              <a:t> class is a wrapper class for the file name and its directory path.</a:t>
            </a:r>
          </a:p>
        </p:txBody>
      </p:sp>
    </p:spTree>
    <p:extLst>
      <p:ext uri="{BB962C8B-B14F-4D97-AF65-F5344CB8AC3E}">
        <p14:creationId xmlns:p14="http://schemas.microsoft.com/office/powerpoint/2010/main" val="25358339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6291-1880-4D9C-B259-7494255121C7}"/>
              </a:ext>
            </a:extLst>
          </p:cNvPr>
          <p:cNvSpPr>
            <a:spLocks noGrp="1"/>
          </p:cNvSpPr>
          <p:nvPr>
            <p:ph type="title"/>
          </p:nvPr>
        </p:nvSpPr>
        <p:spPr/>
        <p:txBody>
          <a:bodyPr/>
          <a:lstStyle/>
          <a:p>
            <a:r>
              <a:rPr lang="en-IN" sz="3200" dirty="0"/>
              <a:t>Obtaining File Properties and Manipulating File</a:t>
            </a:r>
          </a:p>
        </p:txBody>
      </p:sp>
      <p:pic>
        <p:nvPicPr>
          <p:cNvPr id="4" name="Content Placeholder 3" descr="The computer code shows the Obtaining file properties and manipulating the file. It has divided into 2 rows. For long description in Notes pane, press F6.">
            <a:extLst>
              <a:ext uri="{FF2B5EF4-FFF2-40B4-BE49-F238E27FC236}">
                <a16:creationId xmlns:a16="http://schemas.microsoft.com/office/drawing/2014/main" id="{14A82F12-8E90-4368-ABC3-A35CAB227618}"/>
              </a:ext>
            </a:extLst>
          </p:cNvPr>
          <p:cNvPicPr>
            <a:picLocks noGrp="1" noChangeAspect="1"/>
          </p:cNvPicPr>
          <p:nvPr>
            <p:ph sz="quarter" idx="13"/>
          </p:nvPr>
        </p:nvPicPr>
        <p:blipFill>
          <a:blip r:embed="rId3"/>
          <a:stretch>
            <a:fillRect/>
          </a:stretch>
        </p:blipFill>
        <p:spPr>
          <a:xfrm>
            <a:off x="1756393" y="1554163"/>
            <a:ext cx="5634389" cy="4664075"/>
          </a:xfrm>
          <a:prstGeom prst="rect">
            <a:avLst/>
          </a:prstGeom>
        </p:spPr>
      </p:pic>
    </p:spTree>
    <p:extLst>
      <p:ext uri="{BB962C8B-B14F-4D97-AF65-F5344CB8AC3E}">
        <p14:creationId xmlns:p14="http://schemas.microsoft.com/office/powerpoint/2010/main" val="26992006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851C69-8782-42B4-8029-F5159EAEEBE3}"/>
              </a:ext>
            </a:extLst>
          </p:cNvPr>
          <p:cNvSpPr>
            <a:spLocks noGrp="1"/>
          </p:cNvSpPr>
          <p:nvPr>
            <p:ph type="title"/>
          </p:nvPr>
        </p:nvSpPr>
        <p:spPr/>
        <p:txBody>
          <a:bodyPr/>
          <a:lstStyle/>
          <a:p>
            <a:r>
              <a:rPr lang="en-IN" dirty="0"/>
              <a:t>Problem: Explore File Properties</a:t>
            </a:r>
          </a:p>
        </p:txBody>
      </p:sp>
      <p:sp>
        <p:nvSpPr>
          <p:cNvPr id="7" name="Content Placeholder 6">
            <a:extLst>
              <a:ext uri="{FF2B5EF4-FFF2-40B4-BE49-F238E27FC236}">
                <a16:creationId xmlns:a16="http://schemas.microsoft.com/office/drawing/2014/main" id="{8C524D3A-AAD5-4DF8-B92D-839507416A7B}"/>
              </a:ext>
            </a:extLst>
          </p:cNvPr>
          <p:cNvSpPr>
            <a:spLocks noGrp="1"/>
          </p:cNvSpPr>
          <p:nvPr>
            <p:ph sz="quarter" idx="13"/>
          </p:nvPr>
        </p:nvSpPr>
        <p:spPr>
          <a:xfrm>
            <a:off x="457200" y="1552574"/>
            <a:ext cx="8229600" cy="1957541"/>
          </a:xfrm>
        </p:spPr>
        <p:txBody>
          <a:bodyPr/>
          <a:lstStyle/>
          <a:p>
            <a:pPr marL="432" indent="0">
              <a:buNone/>
            </a:pPr>
            <a:r>
              <a:rPr lang="en-US" altLang="en-US" dirty="0">
                <a:cs typeface="Times New Roman" panose="02020603050405020304" pitchFamily="18" charset="0"/>
              </a:rPr>
              <a:t>Objective: Write a program that demonstrates how to create files in a platform-independent way and use the methods in the File class to obtain their properties. The following figures show a sample run of the program on Windows and on Unix.</a:t>
            </a:r>
          </a:p>
        </p:txBody>
      </p:sp>
      <p:pic>
        <p:nvPicPr>
          <p:cNvPr id="20" name="Content Placeholder 19" descr="The computer code shows the Explore File Properties. For long description in Notes pane, press F6.">
            <a:extLst>
              <a:ext uri="{FF2B5EF4-FFF2-40B4-BE49-F238E27FC236}">
                <a16:creationId xmlns:a16="http://schemas.microsoft.com/office/drawing/2014/main" id="{3805FEA0-E0E9-4AD6-8937-5D4B7B75C43C}"/>
              </a:ext>
            </a:extLst>
          </p:cNvPr>
          <p:cNvPicPr>
            <a:picLocks noGrp="1" noChangeAspect="1"/>
          </p:cNvPicPr>
          <p:nvPr>
            <p:ph sz="quarter" idx="14"/>
          </p:nvPr>
        </p:nvPicPr>
        <p:blipFill>
          <a:blip r:embed="rId3"/>
          <a:stretch>
            <a:fillRect/>
          </a:stretch>
        </p:blipFill>
        <p:spPr>
          <a:xfrm>
            <a:off x="674818" y="3632212"/>
            <a:ext cx="3281359" cy="2089611"/>
          </a:xfrm>
          <a:prstGeom prst="rect">
            <a:avLst/>
          </a:prstGeom>
        </p:spPr>
      </p:pic>
      <p:pic>
        <p:nvPicPr>
          <p:cNvPr id="21" name="Content Placeholder 20" descr="Box 2, shows the Command Prompt slash telnet panda. For long description in Notes pane, press F6.">
            <a:extLst>
              <a:ext uri="{FF2B5EF4-FFF2-40B4-BE49-F238E27FC236}">
                <a16:creationId xmlns:a16="http://schemas.microsoft.com/office/drawing/2014/main" id="{BA98939C-1DA2-49A0-930E-3B5E5253BACA}"/>
              </a:ext>
            </a:extLst>
          </p:cNvPr>
          <p:cNvPicPr>
            <a:picLocks noGrp="1" noChangeAspect="1"/>
          </p:cNvPicPr>
          <p:nvPr>
            <p:ph sz="quarter" idx="15"/>
          </p:nvPr>
        </p:nvPicPr>
        <p:blipFill>
          <a:blip r:embed="rId4"/>
          <a:stretch>
            <a:fillRect/>
          </a:stretch>
        </p:blipFill>
        <p:spPr>
          <a:xfrm>
            <a:off x="4688782" y="3617857"/>
            <a:ext cx="3247054" cy="2167438"/>
          </a:xfrm>
          <a:prstGeom prst="rect">
            <a:avLst/>
          </a:prstGeom>
        </p:spPr>
      </p:pic>
      <p:sp>
        <p:nvSpPr>
          <p:cNvPr id="14" name="Text Placeholder 13">
            <a:extLst>
              <a:ext uri="{FF2B5EF4-FFF2-40B4-BE49-F238E27FC236}">
                <a16:creationId xmlns:a16="http://schemas.microsoft.com/office/drawing/2014/main" id="{0D4FCE2B-9038-4649-AA98-248965C12A73}"/>
              </a:ext>
            </a:extLst>
          </p:cNvPr>
          <p:cNvSpPr>
            <a:spLocks noGrp="1"/>
          </p:cNvSpPr>
          <p:nvPr>
            <p:ph type="body" sz="quarter" idx="20"/>
          </p:nvPr>
        </p:nvSpPr>
        <p:spPr>
          <a:xfrm>
            <a:off x="3303639" y="5836003"/>
            <a:ext cx="2123768" cy="513028"/>
          </a:xfrm>
        </p:spPr>
        <p:txBody>
          <a:bodyPr/>
          <a:lstStyle/>
          <a:p>
            <a:pPr marL="432" indent="0">
              <a:buNone/>
            </a:pPr>
            <a:r>
              <a:rPr lang="en-IN" dirty="0" err="1">
                <a:hlinkClick r:id="rId5" tooltip="https://liveexample.pearsoncmg.com/html/TestFileClass.html"/>
              </a:rPr>
              <a:t>TestFileClass</a:t>
            </a:r>
            <a:endParaRPr lang="en-IN" dirty="0">
              <a:hlinkClick r:id="rId5" tooltip="https://liveexample.pearsoncmg.com/html/TestFileClass.html"/>
            </a:endParaRPr>
          </a:p>
        </p:txBody>
      </p:sp>
    </p:spTree>
    <p:extLst>
      <p:ext uri="{BB962C8B-B14F-4D97-AF65-F5344CB8AC3E}">
        <p14:creationId xmlns:p14="http://schemas.microsoft.com/office/powerpoint/2010/main" val="33439080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49E4-A99B-4479-AB17-D279EE158D2F}"/>
              </a:ext>
            </a:extLst>
          </p:cNvPr>
          <p:cNvSpPr>
            <a:spLocks noGrp="1"/>
          </p:cNvSpPr>
          <p:nvPr>
            <p:ph type="title"/>
          </p:nvPr>
        </p:nvSpPr>
        <p:spPr/>
        <p:txBody>
          <a:bodyPr/>
          <a:lstStyle/>
          <a:p>
            <a:r>
              <a:rPr lang="en-US" altLang="en-US" dirty="0"/>
              <a:t>Text I/O</a:t>
            </a:r>
            <a:endParaRPr lang="en-IN" dirty="0"/>
          </a:p>
        </p:txBody>
      </p:sp>
      <p:sp>
        <p:nvSpPr>
          <p:cNvPr id="3" name="Content Placeholder 2">
            <a:extLst>
              <a:ext uri="{FF2B5EF4-FFF2-40B4-BE49-F238E27FC236}">
                <a16:creationId xmlns:a16="http://schemas.microsoft.com/office/drawing/2014/main" id="{C94482DC-4454-4BE1-BD4F-127644EB43D1}"/>
              </a:ext>
            </a:extLst>
          </p:cNvPr>
          <p:cNvSpPr>
            <a:spLocks noGrp="1"/>
          </p:cNvSpPr>
          <p:nvPr>
            <p:ph sz="quarter" idx="13"/>
          </p:nvPr>
        </p:nvSpPr>
        <p:spPr/>
        <p:txBody>
          <a:bodyPr/>
          <a:lstStyle/>
          <a:p>
            <a:pPr marL="432" indent="0">
              <a:buNone/>
            </a:pPr>
            <a:r>
              <a:rPr lang="en-US" altLang="en-US" dirty="0"/>
              <a:t>A </a:t>
            </a:r>
            <a:r>
              <a:rPr lang="en-US" altLang="en-US" u="sng" dirty="0"/>
              <a:t>File</a:t>
            </a:r>
            <a:r>
              <a:rPr lang="en-US" altLang="en-US" dirty="0"/>
              <a:t> object encapsulates the properties of a file or a path, but does not contain the methods for reading/writing data from/to a file. In order to perform I/O, you need to create objects using appropriate Java I/O classes. The objects contain the methods for reading/writing data from/to a file. This section introduces how to read/write strings and numeric values from/to a text file using the </a:t>
            </a:r>
            <a:r>
              <a:rPr lang="en-US" altLang="en-US" u="sng" dirty="0"/>
              <a:t>Scanner</a:t>
            </a:r>
            <a:r>
              <a:rPr lang="en-US" altLang="en-US" dirty="0"/>
              <a:t> and </a:t>
            </a:r>
            <a:r>
              <a:rPr lang="en-US" altLang="en-US" u="sng" dirty="0" err="1"/>
              <a:t>PrintWriter</a:t>
            </a:r>
            <a:r>
              <a:rPr lang="en-US" altLang="en-US" dirty="0"/>
              <a:t> classes.</a:t>
            </a:r>
          </a:p>
        </p:txBody>
      </p:sp>
    </p:spTree>
    <p:extLst>
      <p:ext uri="{BB962C8B-B14F-4D97-AF65-F5344CB8AC3E}">
        <p14:creationId xmlns:p14="http://schemas.microsoft.com/office/powerpoint/2010/main" val="15424807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AC33-8765-4C0B-9CC5-50BA0176B636}"/>
              </a:ext>
            </a:extLst>
          </p:cNvPr>
          <p:cNvSpPr>
            <a:spLocks noGrp="1"/>
          </p:cNvSpPr>
          <p:nvPr>
            <p:ph type="title"/>
          </p:nvPr>
        </p:nvSpPr>
        <p:spPr/>
        <p:txBody>
          <a:bodyPr/>
          <a:lstStyle/>
          <a:p>
            <a:r>
              <a:rPr lang="en-US" altLang="en-US" dirty="0"/>
              <a:t>Writing Data Using </a:t>
            </a:r>
            <a:r>
              <a:rPr lang="en-US" altLang="en-US" u="sng" dirty="0" err="1"/>
              <a:t>PrintWriter</a:t>
            </a:r>
            <a:endParaRPr lang="en-IN" dirty="0"/>
          </a:p>
        </p:txBody>
      </p:sp>
      <p:pic>
        <p:nvPicPr>
          <p:cNvPr id="16" name="Content Placeholder 15" descr="The computer code shows Writing Data Using PrintWriter. The computer code contains 12 lines. For long description in Notes pane, press F6.">
            <a:extLst>
              <a:ext uri="{FF2B5EF4-FFF2-40B4-BE49-F238E27FC236}">
                <a16:creationId xmlns:a16="http://schemas.microsoft.com/office/drawing/2014/main" id="{4849A1A9-E2D2-4CAD-A691-D3FD727630D8}"/>
              </a:ext>
            </a:extLst>
          </p:cNvPr>
          <p:cNvPicPr>
            <a:picLocks noGrp="1" noChangeAspect="1"/>
          </p:cNvPicPr>
          <p:nvPr>
            <p:ph sz="quarter" idx="13"/>
          </p:nvPr>
        </p:nvPicPr>
        <p:blipFill>
          <a:blip r:embed="rId3"/>
          <a:stretch>
            <a:fillRect/>
          </a:stretch>
        </p:blipFill>
        <p:spPr>
          <a:xfrm>
            <a:off x="984307" y="1594425"/>
            <a:ext cx="7175384" cy="4189791"/>
          </a:xfrm>
          <a:prstGeom prst="rect">
            <a:avLst/>
          </a:prstGeom>
        </p:spPr>
      </p:pic>
      <p:sp>
        <p:nvSpPr>
          <p:cNvPr id="10" name="Text Placeholder 9">
            <a:extLst>
              <a:ext uri="{FF2B5EF4-FFF2-40B4-BE49-F238E27FC236}">
                <a16:creationId xmlns:a16="http://schemas.microsoft.com/office/drawing/2014/main" id="{CA2101A4-2D1F-4223-8B41-39F9F44E6DA5}"/>
              </a:ext>
            </a:extLst>
          </p:cNvPr>
          <p:cNvSpPr>
            <a:spLocks noGrp="1"/>
          </p:cNvSpPr>
          <p:nvPr>
            <p:ph type="body" sz="quarter" idx="20"/>
          </p:nvPr>
        </p:nvSpPr>
        <p:spPr>
          <a:xfrm>
            <a:off x="3576168" y="5859437"/>
            <a:ext cx="1651819" cy="459397"/>
          </a:xfrm>
        </p:spPr>
        <p:txBody>
          <a:bodyPr/>
          <a:lstStyle/>
          <a:p>
            <a:pPr marL="432" indent="0">
              <a:buNone/>
            </a:pPr>
            <a:r>
              <a:rPr lang="en-US" altLang="en-US" dirty="0" err="1">
                <a:hlinkClick r:id="rId4" tooltip="https://liveexample.pearsoncmg.com/html/WriteData.html"/>
              </a:rPr>
              <a:t>WriteData</a:t>
            </a:r>
            <a:endParaRPr lang="en-US" altLang="en-US" dirty="0">
              <a:hlinkClick r:id="rId4" tooltip="https://liveexample.pearsoncmg.com/html/WriteData.html"/>
            </a:endParaRPr>
          </a:p>
        </p:txBody>
      </p:sp>
    </p:spTree>
    <p:extLst>
      <p:ext uri="{BB962C8B-B14F-4D97-AF65-F5344CB8AC3E}">
        <p14:creationId xmlns:p14="http://schemas.microsoft.com/office/powerpoint/2010/main" val="1026966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33E49-32B7-4C89-B74A-06ABAE382D9C}"/>
              </a:ext>
            </a:extLst>
          </p:cNvPr>
          <p:cNvSpPr>
            <a:spLocks noGrp="1"/>
          </p:cNvSpPr>
          <p:nvPr>
            <p:ph type="title"/>
          </p:nvPr>
        </p:nvSpPr>
        <p:spPr/>
        <p:txBody>
          <a:bodyPr/>
          <a:lstStyle/>
          <a:p>
            <a:r>
              <a:rPr lang="en-IN" dirty="0"/>
              <a:t>Try-with-resources</a:t>
            </a:r>
          </a:p>
        </p:txBody>
      </p:sp>
      <p:sp>
        <p:nvSpPr>
          <p:cNvPr id="5" name="Content Placeholder 4">
            <a:extLst>
              <a:ext uri="{FF2B5EF4-FFF2-40B4-BE49-F238E27FC236}">
                <a16:creationId xmlns:a16="http://schemas.microsoft.com/office/drawing/2014/main" id="{DA6F4E62-FCBC-4F94-B265-7496D5C3B067}"/>
              </a:ext>
            </a:extLst>
          </p:cNvPr>
          <p:cNvSpPr>
            <a:spLocks noGrp="1"/>
          </p:cNvSpPr>
          <p:nvPr>
            <p:ph sz="quarter" idx="13"/>
          </p:nvPr>
        </p:nvSpPr>
        <p:spPr>
          <a:xfrm>
            <a:off x="457200" y="1552575"/>
            <a:ext cx="8229600" cy="3107915"/>
          </a:xfrm>
        </p:spPr>
        <p:txBody>
          <a:bodyPr/>
          <a:lstStyle/>
          <a:p>
            <a:pPr marL="0" indent="0">
              <a:buFont typeface="Monotype Sorts"/>
              <a:buNone/>
            </a:pPr>
            <a:r>
              <a:rPr lang="en-US" altLang="en-US" dirty="0"/>
              <a:t>Programmers often forget to close the file. J</a:t>
            </a:r>
            <a:r>
              <a:rPr lang="en-US" altLang="en-US" sz="100" dirty="0"/>
              <a:t> </a:t>
            </a:r>
            <a:r>
              <a:rPr lang="en-US" altLang="en-US" dirty="0"/>
              <a:t>D</a:t>
            </a:r>
            <a:r>
              <a:rPr lang="en-US" altLang="en-US" sz="100" dirty="0"/>
              <a:t> </a:t>
            </a:r>
            <a:r>
              <a:rPr lang="en-US" altLang="en-US" dirty="0"/>
              <a:t>K 7 provides the followings new try-with-resources syntax that automatically closes the files.</a:t>
            </a:r>
          </a:p>
          <a:p>
            <a:pPr marL="0" indent="0">
              <a:buFont typeface="Monotype Sorts"/>
              <a:buNone/>
            </a:pPr>
            <a:r>
              <a:rPr lang="en-AU" altLang="en-US" b="1" dirty="0"/>
              <a:t>try</a:t>
            </a:r>
            <a:r>
              <a:rPr lang="en-US" altLang="en-US" dirty="0"/>
              <a:t> (declare and create resources) {</a:t>
            </a:r>
          </a:p>
          <a:p>
            <a:pPr marL="0" indent="176213">
              <a:buFont typeface="Monotype Sorts"/>
              <a:buNone/>
            </a:pPr>
            <a:r>
              <a:rPr lang="en-US" altLang="en-US" dirty="0"/>
              <a:t>Use the resource to process the file;</a:t>
            </a:r>
          </a:p>
          <a:p>
            <a:pPr marL="0" indent="0">
              <a:buFont typeface="Monotype Sorts"/>
              <a:buNone/>
            </a:pPr>
            <a:r>
              <a:rPr lang="en-US" altLang="en-US" dirty="0"/>
              <a:t>}</a:t>
            </a:r>
          </a:p>
        </p:txBody>
      </p:sp>
      <p:sp>
        <p:nvSpPr>
          <p:cNvPr id="12" name="Text Placeholder 11">
            <a:extLst>
              <a:ext uri="{FF2B5EF4-FFF2-40B4-BE49-F238E27FC236}">
                <a16:creationId xmlns:a16="http://schemas.microsoft.com/office/drawing/2014/main" id="{81BA60E2-54FA-4653-AAA7-53723D95DCB0}"/>
              </a:ext>
            </a:extLst>
          </p:cNvPr>
          <p:cNvSpPr>
            <a:spLocks noGrp="1"/>
          </p:cNvSpPr>
          <p:nvPr>
            <p:ph type="body" sz="quarter" idx="20"/>
          </p:nvPr>
        </p:nvSpPr>
        <p:spPr>
          <a:xfrm>
            <a:off x="2251393" y="5127441"/>
            <a:ext cx="3705481" cy="579079"/>
          </a:xfrm>
        </p:spPr>
        <p:txBody>
          <a:bodyPr/>
          <a:lstStyle/>
          <a:p>
            <a:pPr marL="432" indent="0">
              <a:buNone/>
            </a:pPr>
            <a:r>
              <a:rPr lang="en-US" altLang="en-US" dirty="0" err="1">
                <a:hlinkClick r:id="rId3" tooltip="https://liveexample.pearsoncmg.com/html/WriteDataWithAutoClose.html"/>
              </a:rPr>
              <a:t>WriteDataWithAutoClose</a:t>
            </a:r>
            <a:endParaRPr lang="en-US" altLang="en-US" dirty="0">
              <a:hlinkClick r:id="rId3" tooltip="https://liveexample.pearsoncmg.com/html/WriteDataWithAutoClose.html"/>
            </a:endParaRPr>
          </a:p>
        </p:txBody>
      </p:sp>
    </p:spTree>
    <p:extLst>
      <p:ext uri="{BB962C8B-B14F-4D97-AF65-F5344CB8AC3E}">
        <p14:creationId xmlns:p14="http://schemas.microsoft.com/office/powerpoint/2010/main" val="24851693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AC33-8765-4C0B-9CC5-50BA0176B636}"/>
              </a:ext>
            </a:extLst>
          </p:cNvPr>
          <p:cNvSpPr>
            <a:spLocks noGrp="1"/>
          </p:cNvSpPr>
          <p:nvPr>
            <p:ph type="title"/>
          </p:nvPr>
        </p:nvSpPr>
        <p:spPr/>
        <p:txBody>
          <a:bodyPr/>
          <a:lstStyle/>
          <a:p>
            <a:r>
              <a:rPr lang="en-US" altLang="en-US" dirty="0"/>
              <a:t>Reading Data Using </a:t>
            </a:r>
            <a:r>
              <a:rPr lang="en-US" altLang="en-US" u="sng" dirty="0"/>
              <a:t>Scanner</a:t>
            </a:r>
            <a:endParaRPr lang="en-IN" dirty="0"/>
          </a:p>
        </p:txBody>
      </p:sp>
      <p:pic>
        <p:nvPicPr>
          <p:cNvPr id="5" name="Content Placeholder 4" descr="The computer code shows Reading Data Using Scanner. The computer code contains 14 lines. For long description in Notes pane, press F6.">
            <a:extLst>
              <a:ext uri="{FF2B5EF4-FFF2-40B4-BE49-F238E27FC236}">
                <a16:creationId xmlns:a16="http://schemas.microsoft.com/office/drawing/2014/main" id="{838C3E81-742D-4E65-912F-5C8D716316B4}"/>
              </a:ext>
            </a:extLst>
          </p:cNvPr>
          <p:cNvPicPr>
            <a:picLocks noGrp="1" noChangeAspect="1"/>
          </p:cNvPicPr>
          <p:nvPr>
            <p:ph sz="quarter" idx="13"/>
          </p:nvPr>
        </p:nvPicPr>
        <p:blipFill>
          <a:blip r:embed="rId3"/>
          <a:stretch>
            <a:fillRect/>
          </a:stretch>
        </p:blipFill>
        <p:spPr>
          <a:xfrm>
            <a:off x="807663" y="1732737"/>
            <a:ext cx="7587666" cy="3885460"/>
          </a:xfrm>
          <a:prstGeom prst="rect">
            <a:avLst/>
          </a:prstGeom>
        </p:spPr>
      </p:pic>
      <p:sp>
        <p:nvSpPr>
          <p:cNvPr id="10" name="Text Placeholder 9">
            <a:extLst>
              <a:ext uri="{FF2B5EF4-FFF2-40B4-BE49-F238E27FC236}">
                <a16:creationId xmlns:a16="http://schemas.microsoft.com/office/drawing/2014/main" id="{CA2101A4-2D1F-4223-8B41-39F9F44E6DA5}"/>
              </a:ext>
            </a:extLst>
          </p:cNvPr>
          <p:cNvSpPr>
            <a:spLocks noGrp="1"/>
          </p:cNvSpPr>
          <p:nvPr>
            <p:ph type="body" sz="quarter" idx="20"/>
          </p:nvPr>
        </p:nvSpPr>
        <p:spPr>
          <a:xfrm>
            <a:off x="3576168" y="5859437"/>
            <a:ext cx="1651819" cy="495643"/>
          </a:xfrm>
        </p:spPr>
        <p:txBody>
          <a:bodyPr/>
          <a:lstStyle/>
          <a:p>
            <a:pPr algn="ctr">
              <a:spcBef>
                <a:spcPct val="0"/>
              </a:spcBef>
              <a:buClrTx/>
              <a:buSzTx/>
              <a:buFontTx/>
              <a:buNone/>
            </a:pPr>
            <a:r>
              <a:rPr lang="en-US" altLang="en-US" dirty="0" err="1">
                <a:hlinkClick r:id="rId4" tooltip="https://liveexample.pearsoncmg.com/html/ReadData.html"/>
              </a:rPr>
              <a:t>ReadData</a:t>
            </a:r>
            <a:endParaRPr lang="en-US" altLang="en-US" dirty="0">
              <a:hlinkClick r:id="rId4" tooltip="https://liveexample.pearsoncmg.com/html/ReadData.html"/>
            </a:endParaRPr>
          </a:p>
        </p:txBody>
      </p:sp>
    </p:spTree>
    <p:extLst>
      <p:ext uri="{BB962C8B-B14F-4D97-AF65-F5344CB8AC3E}">
        <p14:creationId xmlns:p14="http://schemas.microsoft.com/office/powerpoint/2010/main" val="318708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D978DBDB-06FE-4A7A-BC02-E6F0ED86D43B}"/>
              </a:ext>
            </a:extLst>
          </p:cNvPr>
          <p:cNvSpPr>
            <a:spLocks noGrp="1"/>
          </p:cNvSpPr>
          <p:nvPr>
            <p:ph type="title"/>
          </p:nvPr>
        </p:nvSpPr>
        <p:spPr/>
        <p:txBody>
          <a:bodyPr/>
          <a:lstStyle/>
          <a:p>
            <a:r>
              <a:rPr lang="en-US" altLang="en-US" dirty="0"/>
              <a:t>Exception Advantages</a:t>
            </a:r>
            <a:endParaRPr lang="en-IN" dirty="0"/>
          </a:p>
        </p:txBody>
      </p:sp>
      <p:sp>
        <p:nvSpPr>
          <p:cNvPr id="18" name="Text Placeholder 17">
            <a:extLst>
              <a:ext uri="{FF2B5EF4-FFF2-40B4-BE49-F238E27FC236}">
                <a16:creationId xmlns:a16="http://schemas.microsoft.com/office/drawing/2014/main" id="{6EE0F48F-300B-4CF2-9108-0EF5763A08A1}"/>
              </a:ext>
            </a:extLst>
          </p:cNvPr>
          <p:cNvSpPr>
            <a:spLocks noGrp="1"/>
          </p:cNvSpPr>
          <p:nvPr>
            <p:ph type="body" sz="quarter" idx="15"/>
          </p:nvPr>
        </p:nvSpPr>
        <p:spPr>
          <a:xfrm>
            <a:off x="457200" y="1564509"/>
            <a:ext cx="3799490" cy="552450"/>
          </a:xfrm>
        </p:spPr>
        <p:txBody>
          <a:bodyPr/>
          <a:lstStyle/>
          <a:p>
            <a:pPr marL="0" indent="0">
              <a:buNone/>
            </a:pPr>
            <a:r>
              <a:rPr lang="en-US" altLang="en-US" sz="2400" dirty="0" err="1">
                <a:latin typeface="+mn-lt"/>
                <a:hlinkClick r:id="rId3" tooltip="https://liveexample.pearsoncmg.com/html/QuotientWithException.html"/>
              </a:rPr>
              <a:t>QuotientWithException</a:t>
            </a:r>
            <a:endParaRPr lang="en-US" altLang="en-US" sz="2400" dirty="0">
              <a:latin typeface="+mn-lt"/>
              <a:hlinkClick r:id="rId3" tooltip="https://liveexample.pearsoncmg.com/html/QuotientWithException.html"/>
            </a:endParaRPr>
          </a:p>
        </p:txBody>
      </p:sp>
      <p:sp>
        <p:nvSpPr>
          <p:cNvPr id="19" name="Content Placeholder 18">
            <a:extLst>
              <a:ext uri="{FF2B5EF4-FFF2-40B4-BE49-F238E27FC236}">
                <a16:creationId xmlns:a16="http://schemas.microsoft.com/office/drawing/2014/main" id="{27AFE7CB-79C8-44B0-A5CB-F1C8D39A3E12}"/>
              </a:ext>
            </a:extLst>
          </p:cNvPr>
          <p:cNvSpPr>
            <a:spLocks noGrp="1"/>
          </p:cNvSpPr>
          <p:nvPr>
            <p:ph sz="quarter" idx="16"/>
          </p:nvPr>
        </p:nvSpPr>
        <p:spPr>
          <a:xfrm>
            <a:off x="457200" y="2299903"/>
            <a:ext cx="7772400" cy="2082911"/>
          </a:xfrm>
        </p:spPr>
        <p:txBody>
          <a:bodyPr/>
          <a:lstStyle/>
          <a:p>
            <a:pPr marL="432" indent="0">
              <a:buNone/>
            </a:pPr>
            <a:r>
              <a:rPr lang="en-US" altLang="en-US" dirty="0"/>
              <a:t>Now you see the </a:t>
            </a:r>
            <a:r>
              <a:rPr lang="en-US" altLang="en-US" b="1" dirty="0"/>
              <a:t>advantages</a:t>
            </a:r>
            <a:r>
              <a:rPr lang="en-US" altLang="en-US" dirty="0"/>
              <a:t> of using exception handling. It enables a method to throw an exception to its caller. Without this capability, a method must handle the exception or terminate the program.</a:t>
            </a:r>
          </a:p>
        </p:txBody>
      </p:sp>
    </p:spTree>
    <p:extLst>
      <p:ext uri="{BB962C8B-B14F-4D97-AF65-F5344CB8AC3E}">
        <p14:creationId xmlns:p14="http://schemas.microsoft.com/office/powerpoint/2010/main" val="21333425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33E49-32B7-4C89-B74A-06ABAE382D9C}"/>
              </a:ext>
            </a:extLst>
          </p:cNvPr>
          <p:cNvSpPr>
            <a:spLocks noGrp="1"/>
          </p:cNvSpPr>
          <p:nvPr>
            <p:ph type="title"/>
          </p:nvPr>
        </p:nvSpPr>
        <p:spPr/>
        <p:txBody>
          <a:bodyPr/>
          <a:lstStyle/>
          <a:p>
            <a:r>
              <a:rPr lang="en-US" altLang="en-US" dirty="0"/>
              <a:t>Problem: Replacing Text</a:t>
            </a:r>
            <a:endParaRPr lang="en-IN" dirty="0"/>
          </a:p>
        </p:txBody>
      </p:sp>
      <p:sp>
        <p:nvSpPr>
          <p:cNvPr id="5" name="Content Placeholder 4">
            <a:extLst>
              <a:ext uri="{FF2B5EF4-FFF2-40B4-BE49-F238E27FC236}">
                <a16:creationId xmlns:a16="http://schemas.microsoft.com/office/drawing/2014/main" id="{DA6F4E62-FCBC-4F94-B265-7496D5C3B067}"/>
              </a:ext>
            </a:extLst>
          </p:cNvPr>
          <p:cNvSpPr>
            <a:spLocks noGrp="1"/>
          </p:cNvSpPr>
          <p:nvPr>
            <p:ph sz="quarter" idx="13"/>
          </p:nvPr>
        </p:nvSpPr>
        <p:spPr>
          <a:xfrm>
            <a:off x="457200" y="1552575"/>
            <a:ext cx="8229600" cy="4062669"/>
          </a:xfrm>
        </p:spPr>
        <p:txBody>
          <a:bodyPr/>
          <a:lstStyle/>
          <a:p>
            <a:pPr marL="0" indent="0">
              <a:buFont typeface="Monotype Sorts"/>
              <a:buNone/>
            </a:pPr>
            <a:r>
              <a:rPr lang="en-US" altLang="en-US" sz="2200" dirty="0"/>
              <a:t>Write a class named </a:t>
            </a:r>
            <a:r>
              <a:rPr lang="en-US" altLang="en-US" sz="2200" u="sng" dirty="0" err="1"/>
              <a:t>ReplaceText</a:t>
            </a:r>
            <a:r>
              <a:rPr lang="en-US" altLang="en-US" sz="2200" dirty="0"/>
              <a:t> that replaces a string in a text file with a new string. The filename and strings are passed as command-line arguments as follows:</a:t>
            </a:r>
            <a:endParaRPr lang="en-US" altLang="en-US" sz="2200" u="sng" dirty="0"/>
          </a:p>
          <a:p>
            <a:pPr lvl="1">
              <a:spcBef>
                <a:spcPts val="1500"/>
              </a:spcBef>
              <a:buFontTx/>
              <a:buNone/>
            </a:pPr>
            <a:r>
              <a:rPr lang="en-US" altLang="en-US" sz="2200" dirty="0"/>
              <a:t>java </a:t>
            </a:r>
            <a:r>
              <a:rPr lang="en-US" altLang="en-US" sz="2200" dirty="0" err="1"/>
              <a:t>ReplaceText</a:t>
            </a:r>
            <a:r>
              <a:rPr lang="en-US" altLang="en-US" sz="2200" dirty="0"/>
              <a:t> </a:t>
            </a:r>
            <a:r>
              <a:rPr lang="en-US" altLang="en-US" sz="2200" dirty="0" err="1"/>
              <a:t>sourceFile</a:t>
            </a:r>
            <a:r>
              <a:rPr lang="en-US" altLang="en-US" sz="2200" dirty="0"/>
              <a:t> </a:t>
            </a:r>
            <a:r>
              <a:rPr lang="en-US" altLang="en-US" sz="2200" dirty="0" err="1"/>
              <a:t>targetFile</a:t>
            </a:r>
            <a:r>
              <a:rPr lang="en-US" altLang="en-US" sz="2200" dirty="0"/>
              <a:t> </a:t>
            </a:r>
            <a:r>
              <a:rPr lang="en-US" altLang="en-US" sz="2200" dirty="0" err="1"/>
              <a:t>oldString</a:t>
            </a:r>
            <a:r>
              <a:rPr lang="en-US" altLang="en-US" sz="2200" dirty="0"/>
              <a:t> </a:t>
            </a:r>
            <a:r>
              <a:rPr lang="en-US" altLang="en-US" sz="2200" dirty="0" err="1"/>
              <a:t>newString</a:t>
            </a:r>
            <a:endParaRPr lang="en-US" altLang="en-US" sz="2200" dirty="0"/>
          </a:p>
          <a:p>
            <a:pPr marL="0" indent="0">
              <a:buFont typeface="Monotype Sorts"/>
              <a:buNone/>
            </a:pPr>
            <a:r>
              <a:rPr lang="en-US" altLang="en-US" sz="2200" dirty="0"/>
              <a:t>For example, invoking</a:t>
            </a:r>
            <a:endParaRPr lang="en-US" altLang="en-US" sz="2200" u="sng" dirty="0"/>
          </a:p>
          <a:p>
            <a:pPr lvl="1">
              <a:spcBef>
                <a:spcPts val="1500"/>
              </a:spcBef>
              <a:buFontTx/>
              <a:buNone/>
            </a:pPr>
            <a:r>
              <a:rPr lang="en-US" altLang="en-US" sz="2200" dirty="0"/>
              <a:t>java </a:t>
            </a:r>
            <a:r>
              <a:rPr lang="en-US" altLang="en-US" sz="2200" dirty="0" err="1"/>
              <a:t>ReplaceText</a:t>
            </a:r>
            <a:r>
              <a:rPr lang="en-US" altLang="en-US" sz="2200" dirty="0"/>
              <a:t> FormatString.java t.txt StringBuilder </a:t>
            </a:r>
            <a:r>
              <a:rPr lang="en-US" altLang="en-US" sz="2200" dirty="0" err="1"/>
              <a:t>StringBuffer</a:t>
            </a:r>
            <a:endParaRPr lang="en-US" altLang="en-US" sz="2200" dirty="0"/>
          </a:p>
          <a:p>
            <a:pPr marL="0" indent="0">
              <a:buFont typeface="Monotype Sorts"/>
              <a:buNone/>
            </a:pPr>
            <a:r>
              <a:rPr lang="en-US" altLang="en-US" sz="2200" dirty="0"/>
              <a:t>replaces all the occurrences of </a:t>
            </a:r>
            <a:r>
              <a:rPr lang="en-US" altLang="en-US" sz="2200" u="sng" dirty="0"/>
              <a:t>StringBuilder</a:t>
            </a:r>
            <a:r>
              <a:rPr lang="en-US" altLang="en-US" sz="2200" dirty="0"/>
              <a:t> by </a:t>
            </a:r>
            <a:r>
              <a:rPr lang="en-US" altLang="en-US" sz="2200" u="sng" dirty="0" err="1"/>
              <a:t>StringBuffer</a:t>
            </a:r>
            <a:r>
              <a:rPr lang="en-US" altLang="en-US" sz="2200" dirty="0"/>
              <a:t> in FormatString.java and saves the new file in t.txt.</a:t>
            </a:r>
          </a:p>
        </p:txBody>
      </p:sp>
      <p:sp>
        <p:nvSpPr>
          <p:cNvPr id="12" name="Text Placeholder 11">
            <a:extLst>
              <a:ext uri="{FF2B5EF4-FFF2-40B4-BE49-F238E27FC236}">
                <a16:creationId xmlns:a16="http://schemas.microsoft.com/office/drawing/2014/main" id="{81BA60E2-54FA-4653-AAA7-53723D95DCB0}"/>
              </a:ext>
            </a:extLst>
          </p:cNvPr>
          <p:cNvSpPr>
            <a:spLocks noGrp="1"/>
          </p:cNvSpPr>
          <p:nvPr>
            <p:ph type="body" sz="quarter" idx="20"/>
          </p:nvPr>
        </p:nvSpPr>
        <p:spPr>
          <a:xfrm>
            <a:off x="3447484" y="5615244"/>
            <a:ext cx="1935675" cy="534833"/>
          </a:xfrm>
        </p:spPr>
        <p:txBody>
          <a:bodyPr/>
          <a:lstStyle/>
          <a:p>
            <a:pPr>
              <a:spcBef>
                <a:spcPct val="0"/>
              </a:spcBef>
              <a:buClrTx/>
              <a:buSzTx/>
              <a:buFontTx/>
              <a:buNone/>
            </a:pPr>
            <a:r>
              <a:rPr lang="en-US" altLang="en-US" dirty="0" err="1">
                <a:hlinkClick r:id="rId3" tooltip="https://liveexample.pearsoncmg.com/html/ReplaceText.html"/>
              </a:rPr>
              <a:t>ReplaceText</a:t>
            </a:r>
            <a:endParaRPr lang="en-US" altLang="en-US" dirty="0">
              <a:hlinkClick r:id="rId3" tooltip="https://liveexample.pearsoncmg.com/html/ReplaceText.html"/>
            </a:endParaRPr>
          </a:p>
        </p:txBody>
      </p:sp>
    </p:spTree>
    <p:extLst>
      <p:ext uri="{BB962C8B-B14F-4D97-AF65-F5344CB8AC3E}">
        <p14:creationId xmlns:p14="http://schemas.microsoft.com/office/powerpoint/2010/main" val="612806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DAD4E-FB12-4CA8-B42D-B5965F411330}"/>
              </a:ext>
            </a:extLst>
          </p:cNvPr>
          <p:cNvSpPr>
            <a:spLocks noGrp="1"/>
          </p:cNvSpPr>
          <p:nvPr>
            <p:ph type="title"/>
          </p:nvPr>
        </p:nvSpPr>
        <p:spPr/>
        <p:txBody>
          <a:bodyPr/>
          <a:lstStyle/>
          <a:p>
            <a:r>
              <a:rPr lang="en-IN" dirty="0"/>
              <a:t>Reading Data From the Web </a:t>
            </a:r>
            <a:r>
              <a:rPr lang="en-IN" sz="2000" b="0" dirty="0"/>
              <a:t>(1 of 2)</a:t>
            </a:r>
          </a:p>
        </p:txBody>
      </p:sp>
      <p:sp>
        <p:nvSpPr>
          <p:cNvPr id="4" name="Content Placeholder 3">
            <a:extLst>
              <a:ext uri="{FF2B5EF4-FFF2-40B4-BE49-F238E27FC236}">
                <a16:creationId xmlns:a16="http://schemas.microsoft.com/office/drawing/2014/main" id="{2A96FAD7-3E77-4621-A764-66DBDD279D14}"/>
              </a:ext>
            </a:extLst>
          </p:cNvPr>
          <p:cNvSpPr>
            <a:spLocks noGrp="1"/>
          </p:cNvSpPr>
          <p:nvPr>
            <p:ph sz="quarter" idx="15"/>
          </p:nvPr>
        </p:nvSpPr>
        <p:spPr>
          <a:xfrm>
            <a:off x="457200" y="1558412"/>
            <a:ext cx="8229600" cy="978311"/>
          </a:xfrm>
        </p:spPr>
        <p:txBody>
          <a:bodyPr/>
          <a:lstStyle/>
          <a:p>
            <a:pPr marL="0" indent="0">
              <a:buFont typeface="Monotype Sorts"/>
              <a:buNone/>
            </a:pPr>
            <a:r>
              <a:rPr lang="en-US" altLang="en-US" dirty="0"/>
              <a:t>Just like you can read data from a file on your computer, you can read data from a file on the Web.</a:t>
            </a:r>
          </a:p>
        </p:txBody>
      </p:sp>
      <p:pic>
        <p:nvPicPr>
          <p:cNvPr id="6" name="Content Placeholder 5" descr="An object shows the Reading Data from the Web. For long description in Notes pane, press F6.">
            <a:extLst>
              <a:ext uri="{FF2B5EF4-FFF2-40B4-BE49-F238E27FC236}">
                <a16:creationId xmlns:a16="http://schemas.microsoft.com/office/drawing/2014/main" id="{F6CE7A57-02A0-4483-858D-CEF552B9FD76}"/>
              </a:ext>
            </a:extLst>
          </p:cNvPr>
          <p:cNvPicPr>
            <a:picLocks noGrp="1" noChangeAspect="1"/>
          </p:cNvPicPr>
          <p:nvPr>
            <p:ph sz="quarter" idx="13"/>
          </p:nvPr>
        </p:nvPicPr>
        <p:blipFill>
          <a:blip r:embed="rId3"/>
          <a:stretch>
            <a:fillRect/>
          </a:stretch>
        </p:blipFill>
        <p:spPr>
          <a:xfrm>
            <a:off x="960682" y="3019917"/>
            <a:ext cx="7222635" cy="2294185"/>
          </a:xfrm>
          <a:prstGeom prst="rect">
            <a:avLst/>
          </a:prstGeom>
        </p:spPr>
      </p:pic>
    </p:spTree>
    <p:extLst>
      <p:ext uri="{BB962C8B-B14F-4D97-AF65-F5344CB8AC3E}">
        <p14:creationId xmlns:p14="http://schemas.microsoft.com/office/powerpoint/2010/main" val="18471040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71A3B-B40F-45CF-8B55-2F1EF2656BFB}"/>
              </a:ext>
            </a:extLst>
          </p:cNvPr>
          <p:cNvSpPr>
            <a:spLocks noGrp="1"/>
          </p:cNvSpPr>
          <p:nvPr>
            <p:ph type="title"/>
          </p:nvPr>
        </p:nvSpPr>
        <p:spPr/>
        <p:txBody>
          <a:bodyPr/>
          <a:lstStyle/>
          <a:p>
            <a:r>
              <a:rPr lang="en-IN" dirty="0"/>
              <a:t>Reading Data From the Web </a:t>
            </a:r>
            <a:r>
              <a:rPr lang="en-IN" sz="2000" b="0" dirty="0"/>
              <a:t>(2 of 2)</a:t>
            </a:r>
            <a:endParaRPr lang="en-IN" dirty="0"/>
          </a:p>
        </p:txBody>
      </p:sp>
      <p:sp>
        <p:nvSpPr>
          <p:cNvPr id="3" name="Content Placeholder 2">
            <a:extLst>
              <a:ext uri="{FF2B5EF4-FFF2-40B4-BE49-F238E27FC236}">
                <a16:creationId xmlns:a16="http://schemas.microsoft.com/office/drawing/2014/main" id="{596D85B2-3250-458A-BE4A-F68E7E4BE9F9}"/>
              </a:ext>
            </a:extLst>
          </p:cNvPr>
          <p:cNvSpPr>
            <a:spLocks noGrp="1"/>
          </p:cNvSpPr>
          <p:nvPr>
            <p:ph sz="quarter" idx="13"/>
          </p:nvPr>
        </p:nvSpPr>
        <p:spPr>
          <a:xfrm>
            <a:off x="457200" y="1552575"/>
            <a:ext cx="8229600" cy="541696"/>
          </a:xfrm>
        </p:spPr>
        <p:txBody>
          <a:bodyPr/>
          <a:lstStyle/>
          <a:p>
            <a:pPr marL="432" indent="0">
              <a:buNone/>
            </a:pPr>
            <a:r>
              <a:rPr lang="en-US" altLang="en-US" dirty="0"/>
              <a:t>URL </a:t>
            </a:r>
            <a:r>
              <a:rPr lang="en-US" altLang="en-US" dirty="0" err="1"/>
              <a:t>url</a:t>
            </a:r>
            <a:r>
              <a:rPr lang="en-US" altLang="en-US" dirty="0"/>
              <a:t> = </a:t>
            </a:r>
            <a:r>
              <a:rPr lang="en-US" altLang="en-US" b="1" dirty="0"/>
              <a:t>new</a:t>
            </a:r>
            <a:r>
              <a:rPr lang="en-US" altLang="en-US" dirty="0"/>
              <a:t> URL(</a:t>
            </a:r>
            <a:r>
              <a:rPr lang="en-US" altLang="en-US" b="1" dirty="0"/>
              <a:t>"www.google.com/index.html"</a:t>
            </a:r>
            <a:r>
              <a:rPr lang="en-US" altLang="en-US" dirty="0"/>
              <a:t>);</a:t>
            </a:r>
          </a:p>
        </p:txBody>
      </p:sp>
      <p:sp>
        <p:nvSpPr>
          <p:cNvPr id="4" name="Content Placeholder 3">
            <a:extLst>
              <a:ext uri="{FF2B5EF4-FFF2-40B4-BE49-F238E27FC236}">
                <a16:creationId xmlns:a16="http://schemas.microsoft.com/office/drawing/2014/main" id="{476E7AC3-50F9-4740-90E9-94D4748B8B7A}"/>
              </a:ext>
            </a:extLst>
          </p:cNvPr>
          <p:cNvSpPr>
            <a:spLocks noGrp="1"/>
          </p:cNvSpPr>
          <p:nvPr>
            <p:ph sz="quarter" idx="14"/>
          </p:nvPr>
        </p:nvSpPr>
        <p:spPr>
          <a:xfrm>
            <a:off x="457200" y="2213788"/>
            <a:ext cx="8229600" cy="1582935"/>
          </a:xfrm>
        </p:spPr>
        <p:txBody>
          <a:bodyPr/>
          <a:lstStyle/>
          <a:p>
            <a:pPr marL="432" indent="0">
              <a:buNone/>
            </a:pPr>
            <a:r>
              <a:rPr lang="en-US" altLang="en-US" dirty="0"/>
              <a:t>After a </a:t>
            </a:r>
            <a:r>
              <a:rPr lang="en-US" altLang="en-US" b="1" dirty="0"/>
              <a:t>URL</a:t>
            </a:r>
            <a:r>
              <a:rPr lang="en-US" altLang="en-US" dirty="0"/>
              <a:t> object is created, you can use the </a:t>
            </a:r>
            <a:r>
              <a:rPr lang="en-US" altLang="en-US" b="1" dirty="0" err="1"/>
              <a:t>openStream</a:t>
            </a:r>
            <a:r>
              <a:rPr lang="en-US" altLang="en-US" b="1" dirty="0"/>
              <a:t>()</a:t>
            </a:r>
            <a:r>
              <a:rPr lang="en-US" altLang="en-US" dirty="0"/>
              <a:t> method defined in the </a:t>
            </a:r>
            <a:r>
              <a:rPr lang="en-US" altLang="en-US" b="1" dirty="0"/>
              <a:t>URL</a:t>
            </a:r>
            <a:r>
              <a:rPr lang="en-US" altLang="en-US" dirty="0"/>
              <a:t> class to open an input stream and use this stream to create a </a:t>
            </a:r>
            <a:r>
              <a:rPr lang="en-US" altLang="en-US" b="1" dirty="0"/>
              <a:t>Scanner</a:t>
            </a:r>
            <a:r>
              <a:rPr lang="en-US" altLang="en-US" dirty="0"/>
              <a:t> object as follows:</a:t>
            </a:r>
          </a:p>
        </p:txBody>
      </p:sp>
      <p:sp>
        <p:nvSpPr>
          <p:cNvPr id="5" name="Content Placeholder 4">
            <a:extLst>
              <a:ext uri="{FF2B5EF4-FFF2-40B4-BE49-F238E27FC236}">
                <a16:creationId xmlns:a16="http://schemas.microsoft.com/office/drawing/2014/main" id="{68AE7870-189C-488F-B103-72F370D67920}"/>
              </a:ext>
            </a:extLst>
          </p:cNvPr>
          <p:cNvSpPr>
            <a:spLocks noGrp="1"/>
          </p:cNvSpPr>
          <p:nvPr>
            <p:ph sz="quarter" idx="15"/>
          </p:nvPr>
        </p:nvSpPr>
        <p:spPr>
          <a:xfrm>
            <a:off x="457200" y="3976391"/>
            <a:ext cx="8229600" cy="574896"/>
          </a:xfrm>
        </p:spPr>
        <p:txBody>
          <a:bodyPr/>
          <a:lstStyle/>
          <a:p>
            <a:pPr marL="432" indent="0">
              <a:buNone/>
            </a:pPr>
            <a:r>
              <a:rPr lang="en-US" altLang="en-US" dirty="0"/>
              <a:t>Scanner input = </a:t>
            </a:r>
            <a:r>
              <a:rPr lang="en-US" altLang="en-US" b="1" dirty="0"/>
              <a:t>new</a:t>
            </a:r>
            <a:r>
              <a:rPr lang="en-US" altLang="en-US" dirty="0"/>
              <a:t> Scanner(</a:t>
            </a:r>
            <a:r>
              <a:rPr lang="en-US" altLang="en-US" dirty="0" err="1"/>
              <a:t>url.openStream</a:t>
            </a:r>
            <a:r>
              <a:rPr lang="en-US" altLang="en-US" dirty="0"/>
              <a:t>());</a:t>
            </a:r>
          </a:p>
        </p:txBody>
      </p:sp>
      <p:sp>
        <p:nvSpPr>
          <p:cNvPr id="10" name="Text Placeholder 9">
            <a:extLst>
              <a:ext uri="{FF2B5EF4-FFF2-40B4-BE49-F238E27FC236}">
                <a16:creationId xmlns:a16="http://schemas.microsoft.com/office/drawing/2014/main" id="{1E75DC4B-2E77-4915-B143-18EB568F8E65}"/>
              </a:ext>
            </a:extLst>
          </p:cNvPr>
          <p:cNvSpPr>
            <a:spLocks noGrp="1"/>
          </p:cNvSpPr>
          <p:nvPr>
            <p:ph type="body" sz="quarter" idx="20"/>
          </p:nvPr>
        </p:nvSpPr>
        <p:spPr>
          <a:xfrm>
            <a:off x="3129787" y="4762764"/>
            <a:ext cx="2884426" cy="529233"/>
          </a:xfrm>
        </p:spPr>
        <p:txBody>
          <a:bodyPr/>
          <a:lstStyle/>
          <a:p>
            <a:pPr marL="432" indent="0">
              <a:buNone/>
            </a:pPr>
            <a:r>
              <a:rPr lang="en-US" altLang="en-US" dirty="0" err="1">
                <a:hlinkClick r:id="rId3" tooltip="https://liveexample.pearsoncmg.com/html/ReadFileFromURL.html"/>
              </a:rPr>
              <a:t>ReadFileFromURL</a:t>
            </a:r>
            <a:endParaRPr lang="en-US" altLang="en-US" dirty="0">
              <a:hlinkClick r:id="rId3" tooltip="https://liveexample.pearsoncmg.com/html/ReadFileFromURL.html"/>
            </a:endParaRPr>
          </a:p>
        </p:txBody>
      </p:sp>
    </p:spTree>
    <p:extLst>
      <p:ext uri="{BB962C8B-B14F-4D97-AF65-F5344CB8AC3E}">
        <p14:creationId xmlns:p14="http://schemas.microsoft.com/office/powerpoint/2010/main" val="22557601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DAD4E-FB12-4CA8-B42D-B5965F411330}"/>
              </a:ext>
            </a:extLst>
          </p:cNvPr>
          <p:cNvSpPr>
            <a:spLocks noGrp="1"/>
          </p:cNvSpPr>
          <p:nvPr>
            <p:ph type="title"/>
          </p:nvPr>
        </p:nvSpPr>
        <p:spPr/>
        <p:txBody>
          <a:bodyPr/>
          <a:lstStyle/>
          <a:p>
            <a:r>
              <a:rPr lang="en-US" altLang="en-US" dirty="0"/>
              <a:t>Case Study: Web Crawler </a:t>
            </a:r>
            <a:r>
              <a:rPr lang="en-US" altLang="en-US" sz="2000" b="0" baseline="0" dirty="0"/>
              <a:t>(1 of 3)</a:t>
            </a:r>
            <a:endParaRPr lang="en-IN" sz="2000" b="0" baseline="0" dirty="0"/>
          </a:p>
        </p:txBody>
      </p:sp>
      <p:sp>
        <p:nvSpPr>
          <p:cNvPr id="4" name="Content Placeholder 3">
            <a:extLst>
              <a:ext uri="{FF2B5EF4-FFF2-40B4-BE49-F238E27FC236}">
                <a16:creationId xmlns:a16="http://schemas.microsoft.com/office/drawing/2014/main" id="{2A96FAD7-3E77-4621-A764-66DBDD279D14}"/>
              </a:ext>
            </a:extLst>
          </p:cNvPr>
          <p:cNvSpPr>
            <a:spLocks noGrp="1"/>
          </p:cNvSpPr>
          <p:nvPr>
            <p:ph sz="quarter" idx="15"/>
          </p:nvPr>
        </p:nvSpPr>
        <p:spPr>
          <a:xfrm>
            <a:off x="457200" y="1558412"/>
            <a:ext cx="8229600" cy="934065"/>
          </a:xfrm>
        </p:spPr>
        <p:txBody>
          <a:bodyPr/>
          <a:lstStyle/>
          <a:p>
            <a:pPr marL="0" indent="0">
              <a:buFont typeface="Monotype Sorts"/>
              <a:buNone/>
            </a:pPr>
            <a:r>
              <a:rPr lang="en-IN" altLang="en-US" dirty="0"/>
              <a:t>This case study develops a program that travels the Web by following hyperlinks.</a:t>
            </a:r>
          </a:p>
        </p:txBody>
      </p:sp>
      <p:pic>
        <p:nvPicPr>
          <p:cNvPr id="7" name="Content Placeholder 6" descr="A diagram shows a program that travels the Web by following hyperlinks. For long description in Notes pane, press F6.">
            <a:extLst>
              <a:ext uri="{FF2B5EF4-FFF2-40B4-BE49-F238E27FC236}">
                <a16:creationId xmlns:a16="http://schemas.microsoft.com/office/drawing/2014/main" id="{C1F0DE41-DDC2-4E3F-9D4E-855E0D5822A1}"/>
              </a:ext>
            </a:extLst>
          </p:cNvPr>
          <p:cNvPicPr>
            <a:picLocks noGrp="1" noChangeAspect="1"/>
          </p:cNvPicPr>
          <p:nvPr>
            <p:ph sz="quarter" idx="13"/>
          </p:nvPr>
        </p:nvPicPr>
        <p:blipFill>
          <a:blip r:embed="rId3"/>
          <a:stretch>
            <a:fillRect/>
          </a:stretch>
        </p:blipFill>
        <p:spPr>
          <a:xfrm>
            <a:off x="1318481" y="2670489"/>
            <a:ext cx="6566032" cy="3390069"/>
          </a:xfrm>
          <a:prstGeom prst="rect">
            <a:avLst/>
          </a:prstGeom>
        </p:spPr>
      </p:pic>
    </p:spTree>
    <p:extLst>
      <p:ext uri="{BB962C8B-B14F-4D97-AF65-F5344CB8AC3E}">
        <p14:creationId xmlns:p14="http://schemas.microsoft.com/office/powerpoint/2010/main" val="3132983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2B8E5F-755A-4601-A35C-59B514608D37}"/>
              </a:ext>
            </a:extLst>
          </p:cNvPr>
          <p:cNvSpPr>
            <a:spLocks noGrp="1"/>
          </p:cNvSpPr>
          <p:nvPr>
            <p:ph type="title"/>
          </p:nvPr>
        </p:nvSpPr>
        <p:spPr/>
        <p:txBody>
          <a:bodyPr/>
          <a:lstStyle/>
          <a:p>
            <a:r>
              <a:rPr lang="en-US" altLang="en-US" dirty="0"/>
              <a:t>Case Study: Web Crawler </a:t>
            </a:r>
            <a:r>
              <a:rPr lang="en-US" altLang="en-US" sz="2000" b="0" dirty="0"/>
              <a:t>(2 of 3)</a:t>
            </a:r>
            <a:endParaRPr lang="en-IN" dirty="0"/>
          </a:p>
        </p:txBody>
      </p:sp>
      <p:sp>
        <p:nvSpPr>
          <p:cNvPr id="6" name="Content Placeholder 5">
            <a:extLst>
              <a:ext uri="{FF2B5EF4-FFF2-40B4-BE49-F238E27FC236}">
                <a16:creationId xmlns:a16="http://schemas.microsoft.com/office/drawing/2014/main" id="{1BB7CD8B-F7C3-4264-9B0B-E9A2A4178C0B}"/>
              </a:ext>
            </a:extLst>
          </p:cNvPr>
          <p:cNvSpPr>
            <a:spLocks noGrp="1"/>
          </p:cNvSpPr>
          <p:nvPr>
            <p:ph sz="quarter" idx="13"/>
          </p:nvPr>
        </p:nvSpPr>
        <p:spPr/>
        <p:txBody>
          <a:bodyPr/>
          <a:lstStyle/>
          <a:p>
            <a:pPr marL="432" indent="0">
              <a:buNone/>
            </a:pPr>
            <a:r>
              <a:rPr lang="en-IN" dirty="0"/>
              <a:t>The program follows the U</a:t>
            </a:r>
            <a:r>
              <a:rPr lang="en-IN" sz="100" dirty="0"/>
              <a:t> </a:t>
            </a:r>
            <a:r>
              <a:rPr lang="en-IN" dirty="0"/>
              <a:t>R</a:t>
            </a:r>
            <a:r>
              <a:rPr lang="en-IN" sz="100" dirty="0"/>
              <a:t> </a:t>
            </a:r>
            <a:r>
              <a:rPr lang="en-IN" dirty="0"/>
              <a:t>L</a:t>
            </a:r>
            <a:r>
              <a:rPr lang="en-IN" sz="100" dirty="0"/>
              <a:t> </a:t>
            </a:r>
            <a:r>
              <a:rPr lang="en-IN" dirty="0"/>
              <a:t>s to traverse the Web. To avoid that each U</a:t>
            </a:r>
            <a:r>
              <a:rPr lang="en-IN" sz="100" dirty="0"/>
              <a:t> </a:t>
            </a:r>
            <a:r>
              <a:rPr lang="en-IN" dirty="0"/>
              <a:t>R</a:t>
            </a:r>
            <a:r>
              <a:rPr lang="en-IN" sz="100" dirty="0"/>
              <a:t> </a:t>
            </a:r>
            <a:r>
              <a:rPr lang="en-IN" dirty="0"/>
              <a:t>L is traversed only once, the program maintains two lists of URLs. One list stores the U</a:t>
            </a:r>
            <a:r>
              <a:rPr lang="en-IN" sz="100" dirty="0"/>
              <a:t> </a:t>
            </a:r>
            <a:r>
              <a:rPr lang="en-IN" dirty="0"/>
              <a:t>R</a:t>
            </a:r>
            <a:r>
              <a:rPr lang="en-IN" sz="100" dirty="0"/>
              <a:t> </a:t>
            </a:r>
            <a:r>
              <a:rPr lang="en-IN" dirty="0"/>
              <a:t>L</a:t>
            </a:r>
            <a:r>
              <a:rPr lang="en-IN" sz="100" dirty="0"/>
              <a:t> </a:t>
            </a:r>
            <a:r>
              <a:rPr lang="en-IN" dirty="0"/>
              <a:t>s pending for traversing and the other stores the U</a:t>
            </a:r>
            <a:r>
              <a:rPr lang="en-IN" sz="100" dirty="0"/>
              <a:t> </a:t>
            </a:r>
            <a:r>
              <a:rPr lang="en-IN" dirty="0"/>
              <a:t>R</a:t>
            </a:r>
            <a:r>
              <a:rPr lang="en-IN" sz="100" dirty="0"/>
              <a:t> </a:t>
            </a:r>
            <a:r>
              <a:rPr lang="en-IN" dirty="0"/>
              <a:t>L</a:t>
            </a:r>
            <a:r>
              <a:rPr lang="en-IN" sz="100" dirty="0"/>
              <a:t> </a:t>
            </a:r>
            <a:r>
              <a:rPr lang="en-IN" dirty="0"/>
              <a:t>s that have already been traversed. The algorithm for this program can be described as follows:</a:t>
            </a:r>
          </a:p>
        </p:txBody>
      </p:sp>
    </p:spTree>
    <p:extLst>
      <p:ext uri="{BB962C8B-B14F-4D97-AF65-F5344CB8AC3E}">
        <p14:creationId xmlns:p14="http://schemas.microsoft.com/office/powerpoint/2010/main" val="2669172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CE1E-B252-4F19-8BE6-9BB94A157961}"/>
              </a:ext>
            </a:extLst>
          </p:cNvPr>
          <p:cNvSpPr>
            <a:spLocks noGrp="1"/>
          </p:cNvSpPr>
          <p:nvPr>
            <p:ph type="title"/>
          </p:nvPr>
        </p:nvSpPr>
        <p:spPr/>
        <p:txBody>
          <a:bodyPr/>
          <a:lstStyle/>
          <a:p>
            <a:r>
              <a:rPr lang="en-US" altLang="en-US" dirty="0"/>
              <a:t>Case Study: Web Crawler </a:t>
            </a:r>
            <a:r>
              <a:rPr lang="en-US" altLang="en-US" sz="2000" b="0" dirty="0"/>
              <a:t>(3 of 3)</a:t>
            </a:r>
            <a:endParaRPr lang="en-IN" dirty="0"/>
          </a:p>
        </p:txBody>
      </p:sp>
      <p:sp>
        <p:nvSpPr>
          <p:cNvPr id="3" name="Content Placeholder 2">
            <a:extLst>
              <a:ext uri="{FF2B5EF4-FFF2-40B4-BE49-F238E27FC236}">
                <a16:creationId xmlns:a16="http://schemas.microsoft.com/office/drawing/2014/main" id="{AE629E48-8261-45C3-9B99-4A89B1CD10CE}"/>
              </a:ext>
            </a:extLst>
          </p:cNvPr>
          <p:cNvSpPr>
            <a:spLocks noGrp="1"/>
          </p:cNvSpPr>
          <p:nvPr>
            <p:ph sz="quarter" idx="13"/>
          </p:nvPr>
        </p:nvSpPr>
        <p:spPr>
          <a:xfrm>
            <a:off x="457199" y="1552575"/>
            <a:ext cx="8332839" cy="4287786"/>
          </a:xfrm>
        </p:spPr>
        <p:txBody>
          <a:bodyPr/>
          <a:lstStyle/>
          <a:p>
            <a:pPr marL="432" indent="0">
              <a:spcBef>
                <a:spcPts val="600"/>
              </a:spcBef>
              <a:buNone/>
            </a:pPr>
            <a:r>
              <a:rPr lang="en-IN" sz="1800" dirty="0"/>
              <a:t>Add the starting U</a:t>
            </a:r>
            <a:r>
              <a:rPr lang="en-IN" sz="100" dirty="0"/>
              <a:t> </a:t>
            </a:r>
            <a:r>
              <a:rPr lang="en-IN" sz="1800" dirty="0"/>
              <a:t>R</a:t>
            </a:r>
            <a:r>
              <a:rPr lang="en-IN" sz="100" dirty="0"/>
              <a:t> </a:t>
            </a:r>
            <a:r>
              <a:rPr lang="en-IN" sz="1800" dirty="0"/>
              <a:t>L to a list named </a:t>
            </a:r>
            <a:r>
              <a:rPr lang="en-IN" sz="1800" dirty="0" err="1"/>
              <a:t>listOfPendingURLs</a:t>
            </a:r>
            <a:r>
              <a:rPr lang="en-IN" sz="1800" dirty="0"/>
              <a:t>;</a:t>
            </a:r>
          </a:p>
          <a:p>
            <a:pPr marL="432" indent="0">
              <a:spcBef>
                <a:spcPts val="600"/>
              </a:spcBef>
              <a:buNone/>
            </a:pPr>
            <a:r>
              <a:rPr lang="en-IN" sz="1800" dirty="0"/>
              <a:t>while </a:t>
            </a:r>
            <a:r>
              <a:rPr lang="en-IN" sz="1800" dirty="0" err="1"/>
              <a:t>listOfPendingURLs</a:t>
            </a:r>
            <a:r>
              <a:rPr lang="en-IN" sz="1800" dirty="0"/>
              <a:t> is not empty {</a:t>
            </a:r>
          </a:p>
          <a:p>
            <a:pPr marL="0" indent="265113">
              <a:spcBef>
                <a:spcPts val="600"/>
              </a:spcBef>
              <a:buNone/>
            </a:pPr>
            <a:r>
              <a:rPr lang="en-IN" sz="1800" dirty="0"/>
              <a:t>Remove a URL from </a:t>
            </a:r>
            <a:r>
              <a:rPr lang="en-IN" sz="1800" dirty="0" err="1"/>
              <a:t>listOfPendingURLs</a:t>
            </a:r>
            <a:r>
              <a:rPr lang="en-IN" sz="1800" dirty="0"/>
              <a:t>;</a:t>
            </a:r>
          </a:p>
          <a:p>
            <a:pPr marL="0" indent="265113">
              <a:spcBef>
                <a:spcPts val="600"/>
              </a:spcBef>
              <a:buNone/>
            </a:pPr>
            <a:r>
              <a:rPr lang="en-IN" sz="1800" dirty="0"/>
              <a:t>if this URL is not in </a:t>
            </a:r>
            <a:r>
              <a:rPr lang="en-IN" sz="1800" dirty="0" err="1"/>
              <a:t>listOfTraversedURLs</a:t>
            </a:r>
            <a:r>
              <a:rPr lang="en-IN" sz="1800" dirty="0"/>
              <a:t> {</a:t>
            </a:r>
          </a:p>
          <a:p>
            <a:pPr marL="0" indent="442913">
              <a:spcBef>
                <a:spcPts val="600"/>
              </a:spcBef>
              <a:buNone/>
            </a:pPr>
            <a:r>
              <a:rPr lang="en-IN" sz="1800" dirty="0"/>
              <a:t>Add it to </a:t>
            </a:r>
            <a:r>
              <a:rPr lang="en-IN" sz="1800" dirty="0" err="1"/>
              <a:t>listOfTraversedURLs</a:t>
            </a:r>
            <a:r>
              <a:rPr lang="en-IN" sz="1800" dirty="0"/>
              <a:t>;</a:t>
            </a:r>
          </a:p>
          <a:p>
            <a:pPr marL="0" indent="442913">
              <a:spcBef>
                <a:spcPts val="600"/>
              </a:spcBef>
              <a:buNone/>
            </a:pPr>
            <a:r>
              <a:rPr lang="en-IN" sz="1800" dirty="0"/>
              <a:t>Display this URL;</a:t>
            </a:r>
          </a:p>
          <a:p>
            <a:pPr marL="0" indent="442913">
              <a:spcBef>
                <a:spcPts val="600"/>
              </a:spcBef>
              <a:buNone/>
            </a:pPr>
            <a:r>
              <a:rPr lang="en-IN" sz="1800" dirty="0"/>
              <a:t>Exit the while loop when the size of S is equal to 100.</a:t>
            </a:r>
          </a:p>
          <a:p>
            <a:pPr marL="0" indent="442913">
              <a:spcBef>
                <a:spcPts val="600"/>
              </a:spcBef>
              <a:buNone/>
            </a:pPr>
            <a:r>
              <a:rPr lang="en-IN" sz="1800" dirty="0"/>
              <a:t>Read the page from this URL and for each URL contained in the page {</a:t>
            </a:r>
          </a:p>
          <a:p>
            <a:pPr marL="0" indent="530225">
              <a:spcBef>
                <a:spcPts val="600"/>
              </a:spcBef>
              <a:buNone/>
            </a:pPr>
            <a:r>
              <a:rPr lang="en-IN" sz="1800" dirty="0"/>
              <a:t>Add it to </a:t>
            </a:r>
            <a:r>
              <a:rPr lang="en-IN" sz="1800" dirty="0" err="1"/>
              <a:t>listOfPendingURLs</a:t>
            </a:r>
            <a:r>
              <a:rPr lang="en-IN" sz="1800" dirty="0"/>
              <a:t> if it is not is </a:t>
            </a:r>
            <a:r>
              <a:rPr lang="en-IN" sz="1800" dirty="0" err="1"/>
              <a:t>listOfTraversedURLs</a:t>
            </a:r>
            <a:r>
              <a:rPr lang="en-IN" sz="1800" dirty="0"/>
              <a:t>;</a:t>
            </a:r>
          </a:p>
          <a:p>
            <a:pPr marL="0" indent="354013">
              <a:spcBef>
                <a:spcPts val="600"/>
              </a:spcBef>
              <a:buNone/>
            </a:pPr>
            <a:r>
              <a:rPr lang="en-IN" sz="1800" dirty="0"/>
              <a:t>}</a:t>
            </a:r>
          </a:p>
          <a:p>
            <a:pPr marL="0" indent="176213">
              <a:spcBef>
                <a:spcPts val="600"/>
              </a:spcBef>
              <a:buNone/>
            </a:pPr>
            <a:r>
              <a:rPr lang="en-IN" sz="1800" dirty="0"/>
              <a:t>}</a:t>
            </a:r>
          </a:p>
          <a:p>
            <a:pPr marL="432" indent="0">
              <a:spcBef>
                <a:spcPts val="600"/>
              </a:spcBef>
              <a:buNone/>
            </a:pPr>
            <a:r>
              <a:rPr lang="en-IN" sz="1800" dirty="0"/>
              <a:t>}</a:t>
            </a:r>
          </a:p>
        </p:txBody>
      </p:sp>
      <p:sp>
        <p:nvSpPr>
          <p:cNvPr id="10" name="Text Placeholder 9">
            <a:extLst>
              <a:ext uri="{FF2B5EF4-FFF2-40B4-BE49-F238E27FC236}">
                <a16:creationId xmlns:a16="http://schemas.microsoft.com/office/drawing/2014/main" id="{361D20D4-EE13-42F2-9184-D96A11033989}"/>
              </a:ext>
            </a:extLst>
          </p:cNvPr>
          <p:cNvSpPr>
            <a:spLocks noGrp="1"/>
          </p:cNvSpPr>
          <p:nvPr>
            <p:ph type="body" sz="quarter" idx="20"/>
          </p:nvPr>
        </p:nvSpPr>
        <p:spPr>
          <a:xfrm>
            <a:off x="3518099" y="5910465"/>
            <a:ext cx="1621104" cy="472805"/>
          </a:xfrm>
        </p:spPr>
        <p:txBody>
          <a:bodyPr/>
          <a:lstStyle/>
          <a:p>
            <a:pPr marL="432" indent="0">
              <a:buNone/>
            </a:pPr>
            <a:r>
              <a:rPr lang="en-US" altLang="en-US" sz="2000" dirty="0">
                <a:hlinkClick r:id="rId3" tooltip="https://liveexample.pearsoncmg.com/html/WebCrawler.html"/>
              </a:rPr>
              <a:t>WebCrawler</a:t>
            </a:r>
          </a:p>
        </p:txBody>
      </p:sp>
    </p:spTree>
    <p:extLst>
      <p:ext uri="{BB962C8B-B14F-4D97-AF65-F5344CB8AC3E}">
        <p14:creationId xmlns:p14="http://schemas.microsoft.com/office/powerpoint/2010/main" val="5947108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D978DBDB-06FE-4A7A-BC02-E6F0ED86D43B}"/>
              </a:ext>
            </a:extLst>
          </p:cNvPr>
          <p:cNvSpPr>
            <a:spLocks noGrp="1"/>
          </p:cNvSpPr>
          <p:nvPr>
            <p:ph type="title"/>
          </p:nvPr>
        </p:nvSpPr>
        <p:spPr/>
        <p:txBody>
          <a:bodyPr/>
          <a:lstStyle/>
          <a:p>
            <a:r>
              <a:rPr lang="en-IN" dirty="0"/>
              <a:t>Handling </a:t>
            </a:r>
            <a:r>
              <a:rPr lang="en-IN" dirty="0" err="1"/>
              <a:t>InputMismatchException</a:t>
            </a:r>
            <a:endParaRPr lang="en-IN" dirty="0"/>
          </a:p>
        </p:txBody>
      </p:sp>
      <p:sp>
        <p:nvSpPr>
          <p:cNvPr id="18" name="Text Placeholder 17">
            <a:extLst>
              <a:ext uri="{FF2B5EF4-FFF2-40B4-BE49-F238E27FC236}">
                <a16:creationId xmlns:a16="http://schemas.microsoft.com/office/drawing/2014/main" id="{6EE0F48F-300B-4CF2-9108-0EF5763A08A1}"/>
              </a:ext>
            </a:extLst>
          </p:cNvPr>
          <p:cNvSpPr>
            <a:spLocks noGrp="1"/>
          </p:cNvSpPr>
          <p:nvPr>
            <p:ph type="body" sz="quarter" idx="15"/>
          </p:nvPr>
        </p:nvSpPr>
        <p:spPr>
          <a:xfrm>
            <a:off x="457200" y="1564509"/>
            <a:ext cx="4367048" cy="552450"/>
          </a:xfrm>
        </p:spPr>
        <p:txBody>
          <a:bodyPr/>
          <a:lstStyle/>
          <a:p>
            <a:pPr marL="432" indent="0">
              <a:buNone/>
            </a:pPr>
            <a:r>
              <a:rPr lang="en-US" altLang="en-US" sz="2400" dirty="0" err="1">
                <a:hlinkClick r:id="rId3" tooltip="https://liveexample.pearsoncmg.com/html/InputMismatchExceptionDemo.html"/>
              </a:rPr>
              <a:t>InputMismatchExceptionDemo</a:t>
            </a:r>
            <a:endParaRPr lang="en-US" altLang="en-US" sz="2400" dirty="0">
              <a:hlinkClick r:id="rId3" tooltip="https://liveexample.pearsoncmg.com/html/InputMismatchExceptionDemo.html"/>
            </a:endParaRPr>
          </a:p>
        </p:txBody>
      </p:sp>
      <p:sp>
        <p:nvSpPr>
          <p:cNvPr id="19" name="Content Placeholder 18">
            <a:extLst>
              <a:ext uri="{FF2B5EF4-FFF2-40B4-BE49-F238E27FC236}">
                <a16:creationId xmlns:a16="http://schemas.microsoft.com/office/drawing/2014/main" id="{27AFE7CB-79C8-44B0-A5CB-F1C8D39A3E12}"/>
              </a:ext>
            </a:extLst>
          </p:cNvPr>
          <p:cNvSpPr>
            <a:spLocks noGrp="1"/>
          </p:cNvSpPr>
          <p:nvPr>
            <p:ph sz="quarter" idx="16"/>
          </p:nvPr>
        </p:nvSpPr>
        <p:spPr>
          <a:xfrm>
            <a:off x="457200" y="2299904"/>
            <a:ext cx="7772400" cy="968814"/>
          </a:xfrm>
        </p:spPr>
        <p:txBody>
          <a:bodyPr/>
          <a:lstStyle/>
          <a:p>
            <a:pPr marL="0" indent="0">
              <a:spcBef>
                <a:spcPct val="50000"/>
              </a:spcBef>
              <a:buClrTx/>
              <a:buSzTx/>
              <a:buFontTx/>
              <a:buNone/>
            </a:pPr>
            <a:r>
              <a:rPr lang="en-US" altLang="en-US" dirty="0"/>
              <a:t>By handling </a:t>
            </a:r>
            <a:r>
              <a:rPr lang="en-US" altLang="en-US" dirty="0" err="1"/>
              <a:t>InputMismatchException</a:t>
            </a:r>
            <a:r>
              <a:rPr lang="en-US" altLang="en-US" dirty="0"/>
              <a:t>, your program will continuously read an input until it is correct.</a:t>
            </a:r>
          </a:p>
        </p:txBody>
      </p:sp>
    </p:spTree>
    <p:extLst>
      <p:ext uri="{BB962C8B-B14F-4D97-AF65-F5344CB8AC3E}">
        <p14:creationId xmlns:p14="http://schemas.microsoft.com/office/powerpoint/2010/main" val="2545156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C0D0-F5CA-47BF-AFC3-F5CBCAE0E329}"/>
              </a:ext>
            </a:extLst>
          </p:cNvPr>
          <p:cNvSpPr>
            <a:spLocks noGrp="1"/>
          </p:cNvSpPr>
          <p:nvPr>
            <p:ph type="title"/>
          </p:nvPr>
        </p:nvSpPr>
        <p:spPr/>
        <p:txBody>
          <a:bodyPr/>
          <a:lstStyle/>
          <a:p>
            <a:r>
              <a:rPr lang="en-IN" dirty="0"/>
              <a:t>Exception Types</a:t>
            </a:r>
          </a:p>
        </p:txBody>
      </p:sp>
      <p:pic>
        <p:nvPicPr>
          <p:cNvPr id="6" name="Content Placeholder 5" descr="An object shows the Exception Types. For long description in Notes pane, press F6.">
            <a:extLst>
              <a:ext uri="{FF2B5EF4-FFF2-40B4-BE49-F238E27FC236}">
                <a16:creationId xmlns:a16="http://schemas.microsoft.com/office/drawing/2014/main" id="{88B431AA-9068-4C73-B2DF-A6073A4AB4E0}"/>
              </a:ext>
            </a:extLst>
          </p:cNvPr>
          <p:cNvPicPr>
            <a:picLocks noGrp="1" noChangeAspect="1"/>
          </p:cNvPicPr>
          <p:nvPr>
            <p:ph sz="quarter" idx="13"/>
          </p:nvPr>
        </p:nvPicPr>
        <p:blipFill>
          <a:blip r:embed="rId3"/>
          <a:stretch>
            <a:fillRect/>
          </a:stretch>
        </p:blipFill>
        <p:spPr>
          <a:xfrm>
            <a:off x="528849" y="1742128"/>
            <a:ext cx="8104591" cy="4139743"/>
          </a:xfrm>
          <a:prstGeom prst="rect">
            <a:avLst/>
          </a:prstGeom>
        </p:spPr>
      </p:pic>
    </p:spTree>
    <p:extLst>
      <p:ext uri="{BB962C8B-B14F-4D97-AF65-F5344CB8AC3E}">
        <p14:creationId xmlns:p14="http://schemas.microsoft.com/office/powerpoint/2010/main" val="4006532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C0D0-F5CA-47BF-AFC3-F5CBCAE0E329}"/>
              </a:ext>
            </a:extLst>
          </p:cNvPr>
          <p:cNvSpPr>
            <a:spLocks noGrp="1"/>
          </p:cNvSpPr>
          <p:nvPr>
            <p:ph type="title"/>
          </p:nvPr>
        </p:nvSpPr>
        <p:spPr/>
        <p:txBody>
          <a:bodyPr/>
          <a:lstStyle/>
          <a:p>
            <a:r>
              <a:rPr lang="en-US" altLang="en-US" dirty="0"/>
              <a:t>System Errors</a:t>
            </a:r>
            <a:endParaRPr lang="en-IN" dirty="0"/>
          </a:p>
        </p:txBody>
      </p:sp>
      <p:pic>
        <p:nvPicPr>
          <p:cNvPr id="12" name="Content Placeholder 11" descr="An object shows the System Errors. For long description in Notes pane, press F6.">
            <a:extLst>
              <a:ext uri="{FF2B5EF4-FFF2-40B4-BE49-F238E27FC236}">
                <a16:creationId xmlns:a16="http://schemas.microsoft.com/office/drawing/2014/main" id="{1C4A8D27-6830-4EC1-9C71-11C3648205D9}"/>
              </a:ext>
            </a:extLst>
          </p:cNvPr>
          <p:cNvPicPr>
            <a:picLocks noGrp="1" noChangeAspect="1"/>
          </p:cNvPicPr>
          <p:nvPr>
            <p:ph sz="quarter" idx="13"/>
          </p:nvPr>
        </p:nvPicPr>
        <p:blipFill>
          <a:blip r:embed="rId3"/>
          <a:stretch>
            <a:fillRect/>
          </a:stretch>
        </p:blipFill>
        <p:spPr>
          <a:xfrm>
            <a:off x="440016" y="1756255"/>
            <a:ext cx="8273893" cy="4222538"/>
          </a:xfrm>
          <a:prstGeom prst="rect">
            <a:avLst/>
          </a:prstGeom>
        </p:spPr>
      </p:pic>
    </p:spTree>
    <p:extLst>
      <p:ext uri="{BB962C8B-B14F-4D97-AF65-F5344CB8AC3E}">
        <p14:creationId xmlns:p14="http://schemas.microsoft.com/office/powerpoint/2010/main" val="2871768904"/>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1" ma:contentTypeDescription="Create a new document." ma:contentTypeScope="" ma:versionID="d64c759ff087fb2f361248d72b503ae0">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7322cfddf5e3a731f65b591fdc9947f5"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DC4FF5-053F-4866-B2B2-DEDD64B5E0B3}"/>
</file>

<file path=customXml/itemProps2.xml><?xml version="1.0" encoding="utf-8"?>
<ds:datastoreItem xmlns:ds="http://schemas.openxmlformats.org/officeDocument/2006/customXml" ds:itemID="{EADD0BE8-3B04-497C-B919-A0D4B10CA7AB}"/>
</file>

<file path=customXml/itemProps3.xml><?xml version="1.0" encoding="utf-8"?>
<ds:datastoreItem xmlns:ds="http://schemas.openxmlformats.org/officeDocument/2006/customXml" ds:itemID="{2D095D52-75FA-4EA5-90AB-DB32A49866AA}"/>
</file>

<file path=docProps/app.xml><?xml version="1.0" encoding="utf-8"?>
<Properties xmlns="http://schemas.openxmlformats.org/officeDocument/2006/extended-properties" xmlns:vt="http://schemas.openxmlformats.org/officeDocument/2006/docPropsVTypes">
  <TotalTime>147371</TotalTime>
  <Words>7741</Words>
  <Application>Microsoft Office PowerPoint</Application>
  <PresentationFormat>On-screen Show (4:3)</PresentationFormat>
  <Paragraphs>435</Paragraphs>
  <Slides>66</Slides>
  <Notes>37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66</vt:i4>
      </vt:variant>
    </vt:vector>
  </HeadingPairs>
  <TitlesOfParts>
    <vt:vector size="74" baseType="lpstr">
      <vt:lpstr>Arial</vt:lpstr>
      <vt:lpstr>Monotype Sorts</vt:lpstr>
      <vt:lpstr>Verdana</vt:lpstr>
      <vt:lpstr>Noto Sans Symbols</vt:lpstr>
      <vt:lpstr>Times New Roman</vt:lpstr>
      <vt:lpstr>Courier New</vt:lpstr>
      <vt:lpstr>USHE</vt:lpstr>
      <vt:lpstr>USHE_slide options</vt:lpstr>
      <vt:lpstr>Introduction to Java Programming and Data Structures</vt:lpstr>
      <vt:lpstr>Motivations</vt:lpstr>
      <vt:lpstr>Objectives (1 of 2)</vt:lpstr>
      <vt:lpstr>Objectives (2 of 2)</vt:lpstr>
      <vt:lpstr>Exception-Handling Overview</vt:lpstr>
      <vt:lpstr>Exception Advantages</vt:lpstr>
      <vt:lpstr>Handling InputMismatchException</vt:lpstr>
      <vt:lpstr>Exception Types</vt:lpstr>
      <vt:lpstr>System Errors</vt:lpstr>
      <vt:lpstr>Exceptions</vt:lpstr>
      <vt:lpstr>Runtime Exceptions</vt:lpstr>
      <vt:lpstr>Checked Exceptions versus Unchecked Exceptions</vt:lpstr>
      <vt:lpstr>Unchecked Exceptions (1 of 2)</vt:lpstr>
      <vt:lpstr>Unchecked Exceptions (2 of 2)</vt:lpstr>
      <vt:lpstr>Declaring, Throwing, and Catching Exceptions</vt:lpstr>
      <vt:lpstr>Declaring Exceptions</vt:lpstr>
      <vt:lpstr>Throwing Exceptions</vt:lpstr>
      <vt:lpstr>Throwing Exceptions Example</vt:lpstr>
      <vt:lpstr>Catching Exceptions (1 of 2)</vt:lpstr>
      <vt:lpstr>Catching Exceptions (2 of 2)</vt:lpstr>
      <vt:lpstr>Catch or Declare Checked Exceptions (1 of 2)</vt:lpstr>
      <vt:lpstr>Catch or Declare Checked Exceptions (2 of 2)</vt:lpstr>
      <vt:lpstr>Example: Declaring, Throwing, and Catching Exceptions</vt:lpstr>
      <vt:lpstr>Rethrowing Exceptions</vt:lpstr>
      <vt:lpstr>The finally Clause</vt:lpstr>
      <vt:lpstr>Trace a Program Execution (1 of 11)</vt:lpstr>
      <vt:lpstr>Trace a Program Execution (2 of 11)</vt:lpstr>
      <vt:lpstr>Trace a Program Execution (3 of 11)</vt:lpstr>
      <vt:lpstr>Trace a Program Execution (4 of 11)</vt:lpstr>
      <vt:lpstr>Trace a Program Execution (5 of 11)</vt:lpstr>
      <vt:lpstr>Trace a Program Execution (6 of 11)</vt:lpstr>
      <vt:lpstr>Trace a Program Execution (7 of 11)</vt:lpstr>
      <vt:lpstr>Trace a Program Execution (8 of 11)</vt:lpstr>
      <vt:lpstr>Trace a Program Execution (9 of 11)</vt:lpstr>
      <vt:lpstr>Trace a Program Execution (10 of 11)</vt:lpstr>
      <vt:lpstr>Trace a Program Execution (11 of 11)</vt:lpstr>
      <vt:lpstr>Cautions When Using Exceptions</vt:lpstr>
      <vt:lpstr>When to Throw Exceptions</vt:lpstr>
      <vt:lpstr>When to Use Exceptions (1 of 2)</vt:lpstr>
      <vt:lpstr>When to Use Exceptions (2 of 2)</vt:lpstr>
      <vt:lpstr>Defining Custom Exception Classes</vt:lpstr>
      <vt:lpstr>Custom Exception Class Example</vt:lpstr>
      <vt:lpstr>Assertions</vt:lpstr>
      <vt:lpstr>Declaring Assertions</vt:lpstr>
      <vt:lpstr>Executing Assertions</vt:lpstr>
      <vt:lpstr>Executing Assertions Example</vt:lpstr>
      <vt:lpstr>Compiling Programs With Assertions</vt:lpstr>
      <vt:lpstr>Running Programs With Assertions</vt:lpstr>
      <vt:lpstr>Using Exception Handling or Assertions (1 of 4)</vt:lpstr>
      <vt:lpstr>Using Exception Handling or Assertions (2 of 4)</vt:lpstr>
      <vt:lpstr>Using Exception Handling or Assertions (3 of 4)</vt:lpstr>
      <vt:lpstr>Using Exception Handling or Assertions (4 of 4)</vt:lpstr>
      <vt:lpstr>The File Class</vt:lpstr>
      <vt:lpstr>Obtaining File Properties and Manipulating File</vt:lpstr>
      <vt:lpstr>Problem: Explore File Properties</vt:lpstr>
      <vt:lpstr>Text I/O</vt:lpstr>
      <vt:lpstr>Writing Data Using PrintWriter</vt:lpstr>
      <vt:lpstr>Try-with-resources</vt:lpstr>
      <vt:lpstr>Reading Data Using Scanner</vt:lpstr>
      <vt:lpstr>Problem: Replacing Text</vt:lpstr>
      <vt:lpstr>Reading Data From the Web (1 of 2)</vt:lpstr>
      <vt:lpstr>Reading Data From the Web (2 of 2)</vt:lpstr>
      <vt:lpstr>Case Study: Web Crawler (1 of 3)</vt:lpstr>
      <vt:lpstr>Case Study: Web Crawler (2 of 3)</vt:lpstr>
      <vt:lpstr>Case Study: Web Crawler (3 of 3)</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and Data Structures, Twelfth Edition, Chapter 12, Exception Handling and Text IO</dc:title>
  <dc:subject>IT</dc:subject>
  <dc:creator>Liang</dc:creator>
  <cp:keywords>Introduction to Java Programming and Data Structures</cp:keywords>
  <dc:description>This deck contains code snippets and symbols, screen reader users may need to increase verbosity levels; Long description alt-text is inserted in the notes pane; This presentation contains the hyperlinks located in Notes Pane.</dc:description>
  <cp:lastModifiedBy>AnnMarie Short</cp:lastModifiedBy>
  <cp:revision>878</cp:revision>
  <dcterms:modified xsi:type="dcterms:W3CDTF">2021-03-23T17:21:30Z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ies>
</file>