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commentAuthors.xml" ContentType="application/vnd.openxmlformats-officedocument.presentationml.commentAuthors+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50"/>
  </p:notesMasterIdLst>
  <p:handoutMasterIdLst>
    <p:handoutMasterId r:id="rId51"/>
  </p:handoutMasterIdLst>
  <p:sldIdLst>
    <p:sldId id="330" r:id="rId3"/>
    <p:sldId id="408" r:id="rId4"/>
    <p:sldId id="511" r:id="rId5"/>
    <p:sldId id="512" r:id="rId6"/>
    <p:sldId id="513" r:id="rId7"/>
    <p:sldId id="514" r:id="rId8"/>
    <p:sldId id="515" r:id="rId9"/>
    <p:sldId id="516" r:id="rId10"/>
    <p:sldId id="517" r:id="rId11"/>
    <p:sldId id="518" r:id="rId12"/>
    <p:sldId id="519" r:id="rId13"/>
    <p:sldId id="520" r:id="rId14"/>
    <p:sldId id="521" r:id="rId15"/>
    <p:sldId id="522" r:id="rId16"/>
    <p:sldId id="523" r:id="rId17"/>
    <p:sldId id="524" r:id="rId18"/>
    <p:sldId id="525" r:id="rId19"/>
    <p:sldId id="526" r:id="rId20"/>
    <p:sldId id="527" r:id="rId21"/>
    <p:sldId id="528" r:id="rId22"/>
    <p:sldId id="529" r:id="rId23"/>
    <p:sldId id="530" r:id="rId24"/>
    <p:sldId id="531" r:id="rId25"/>
    <p:sldId id="532" r:id="rId26"/>
    <p:sldId id="533" r:id="rId27"/>
    <p:sldId id="534" r:id="rId28"/>
    <p:sldId id="535" r:id="rId29"/>
    <p:sldId id="536" r:id="rId30"/>
    <p:sldId id="537" r:id="rId31"/>
    <p:sldId id="538" r:id="rId32"/>
    <p:sldId id="539" r:id="rId33"/>
    <p:sldId id="540" r:id="rId34"/>
    <p:sldId id="541" r:id="rId35"/>
    <p:sldId id="542" r:id="rId36"/>
    <p:sldId id="543" r:id="rId37"/>
    <p:sldId id="544" r:id="rId38"/>
    <p:sldId id="545" r:id="rId39"/>
    <p:sldId id="546" r:id="rId40"/>
    <p:sldId id="547" r:id="rId41"/>
    <p:sldId id="548" r:id="rId42"/>
    <p:sldId id="549" r:id="rId43"/>
    <p:sldId id="550" r:id="rId44"/>
    <p:sldId id="551" r:id="rId45"/>
    <p:sldId id="552" r:id="rId46"/>
    <p:sldId id="553" r:id="rId47"/>
    <p:sldId id="554" r:id="rId48"/>
    <p:sldId id="298" r:id="rId49"/>
  </p:sldIdLst>
  <p:sldSz cx="9144000" cy="6858000" type="screen4x3"/>
  <p:notesSz cx="6858000" cy="9144000"/>
  <p:embeddedFontLst>
    <p:embeddedFont>
      <p:font typeface="Book Antiqua" panose="02040602050305030304" pitchFamily="18" charset="0"/>
      <p:regular r:id="rId52"/>
      <p:bold r:id="rId53"/>
      <p:italic r:id="rId54"/>
      <p:boldItalic r:id="rId55"/>
    </p:embeddedFont>
    <p:embeddedFont>
      <p:font typeface="Noto Sans Symbols" panose="020B0604020202020204" charset="0"/>
      <p:regular r:id="rId56"/>
    </p:embeddedFont>
    <p:embeddedFont>
      <p:font typeface="Verdana" panose="020B0604030504040204"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981" userDrawn="1">
          <p15:clr>
            <a:srgbClr val="A4A3A4"/>
          </p15:clr>
        </p15:guide>
        <p15:guide id="7" pos="635" userDrawn="1">
          <p15:clr>
            <a:srgbClr val="A4A3A4"/>
          </p15:clr>
        </p15:guide>
        <p15:guide id="8" pos="511" userDrawn="1">
          <p15:clr>
            <a:srgbClr val="A4A3A4"/>
          </p15:clr>
        </p15:guide>
        <p15:guide id="9" pos="725" userDrawn="1">
          <p15:clr>
            <a:srgbClr val="A4A3A4"/>
          </p15:clr>
        </p15:guide>
        <p15:guide id="10" orient="horz" pos="1094" userDrawn="1">
          <p15:clr>
            <a:srgbClr val="A4A3A4"/>
          </p15:clr>
        </p15:guide>
        <p15:guide id="11" pos="54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KR Anandda Kumarr" initials="KAK" lastIdx="1" clrIdx="7">
    <p:extLst>
      <p:ext uri="{19B8F6BF-5375-455C-9EA6-DF929625EA0E}">
        <p15:presenceInfo xmlns:p15="http://schemas.microsoft.com/office/powerpoint/2012/main" userId="874ae4b53f93d15d"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3" autoAdjust="0"/>
    <p:restoredTop sz="89560" autoAdjust="0"/>
  </p:normalViewPr>
  <p:slideViewPr>
    <p:cSldViewPr snapToGrid="0" snapToObjects="1">
      <p:cViewPr varScale="1">
        <p:scale>
          <a:sx n="73" d="100"/>
          <a:sy n="73" d="100"/>
        </p:scale>
        <p:origin x="326" y="67"/>
      </p:cViewPr>
      <p:guideLst>
        <p:guide orient="horz" pos="3997"/>
        <p:guide pos="295"/>
        <p:guide orient="horz" pos="4178"/>
        <p:guide orient="horz" pos="119"/>
        <p:guide orient="horz" pos="709"/>
        <p:guide orient="horz" pos="981"/>
        <p:guide pos="635"/>
        <p:guide pos="511"/>
        <p:guide pos="725"/>
        <p:guide orient="horz" pos="1094"/>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font" Target="fonts/font4.fntdata"/><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customXml" Target="../customXml/item1.xml"/><Relationship Id="rId5" Type="http://schemas.openxmlformats.org/officeDocument/2006/relationships/slide" Target="slides/slide3.xml"/><Relationship Id="rId61"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8.fntdata"/><Relationship Id="rId67" Type="http://schemas.openxmlformats.org/officeDocument/2006/relationships/customXml" Target="../customXml/item2.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veexample.pearsoncmg.com/html/ComparableRectangle.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liveexample.pearsoncmg.com/html/SortRectangles.htm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veexample.pearsoncmg.com/html/House.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veexample.pearsoncmg.com/html/Rational.html"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liveexample.pearsoncmg.com/html/TestRationalClass.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veexample.pearsoncmg.com/html/GeometricObject.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liveexample.pearsoncmg.com/html/TestGeometricObject.html" TargetMode="External"/><Relationship Id="rId5" Type="http://schemas.openxmlformats.org/officeDocument/2006/relationships/hyperlink" Target="https://liveexample.pearsoncmg.com/html/Rectangle.html" TargetMode="External"/><Relationship Id="rId4" Type="http://schemas.openxmlformats.org/officeDocument/2006/relationships/hyperlink" Target="https://liveexample.pearsoncmg.com/html/Circle.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veexample.pearsoncmg.com/html/LargestNumber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iveexample.pearsoncmg.com/html/TestCalendar.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veexample.pearsoncmg.com/html/Edible.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liveexample.pearsoncmg.com/html/TestEdible.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iveexample.pearsoncmg.com/html/SortComparableObjects.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It has 4 boxes. Box 1 shows the Geometric Object. Box 2 shows the Rectangle, and it makes an arrow upward to show box 1. Box 3 shows the Comparable Rectangle, and it makes 2 arrows, one for upward to show box 2 and another for the right hand side to show box 4. Box 4, has 2 rows. Row 1, has 2 lines. Line 1, open braces open braces interface close braces close braces. Line 2, java period lang period Comparable less than Comparable Rectangle greater than. Row 2, plus compare To open parenthesis o colon Comparable Rectangle close parenthesis colon int.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ComparableRectangle</a:t>
            </a:r>
            <a:r>
              <a:rPr lang="en-IN" altLang="en-US" dirty="0"/>
              <a:t>: </a:t>
            </a:r>
            <a:r>
              <a:rPr lang="en-IN" dirty="0">
                <a:hlinkClick r:id="rId3"/>
              </a:rPr>
              <a:t>https://liveexample.pearsoncmg.com/html/ComparableRectangle.html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SortRectangles</a:t>
            </a:r>
            <a:r>
              <a:rPr lang="en-US" altLang="en-US" dirty="0"/>
              <a:t>: </a:t>
            </a:r>
            <a:r>
              <a:rPr lang="en-IN" dirty="0">
                <a:hlinkClick r:id="rId4"/>
              </a:rPr>
              <a:t>https://liveexample.pearsoncmg.com/html/SortRectangles.html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14244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House</a:t>
            </a:r>
            <a:r>
              <a:rPr lang="en-IN" altLang="en-US" dirty="0"/>
              <a:t>: </a:t>
            </a:r>
            <a:r>
              <a:rPr lang="en-IN" dirty="0">
                <a:hlinkClick r:id="rId3"/>
              </a:rPr>
              <a:t>https://liveexample.pearsoncmg.com/html/House.html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89552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has 2 lines. Line 1, House </a:t>
            </a:r>
            <a:r>
              <a:rPr lang="en-US" dirty="0" err="1"/>
              <a:t>house</a:t>
            </a:r>
            <a:r>
              <a:rPr lang="en-US" dirty="0"/>
              <a:t> 1 equal to new House open parenthesis 1,1750 period 50 close parenthesis semicolon. Line 2, House </a:t>
            </a:r>
            <a:r>
              <a:rPr lang="en-US" dirty="0" err="1"/>
              <a:t>house</a:t>
            </a:r>
            <a:r>
              <a:rPr lang="en-US" dirty="0"/>
              <a:t> equal to open parenthesis House close parenthesis house 1 period clone open parenthesis close parenthesis semicolon. An object shows the Shallow Copy. It has 2 boxes, and their boxes are divided into many parts. Box 1, has 2 rows, and it makes an arrow to represent Box 2. Row 1, house 1 colon House. Row 2 has 3 lines. Line 1, id equal to 1, and it makes an arrow forward to represent the 1 box. Line 2, area equal to 1750 period 50, and it makes an arrow forward to represent the 1750.50 box. Line 3, when Built and it makes an arrow forward to represent the reference box. Then, the computer code has 2 lines. Line 1, house 2 equal to. Line 2, house 1 period clone open parenthesis close parenthesis. Box 2, has 2 rows. Row 1, house 2 colon House. Row 2, has 3 lines. Line 1, id equal to 1 and it makes an arrow forward to represent the 1 box. Line 2, area equal to 1750 period 50, and it makes an arrow forward to represent the 1750.50 box. Line 3, when Built and it makes an arrow forward to represent the reference box. Reference boxes have represented another box that has 2 rows. Row 1, when Built colon Date. Row 2, date object contents.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3123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 lines. Line 1, House </a:t>
            </a:r>
            <a:r>
              <a:rPr lang="en-US" dirty="0" err="1"/>
              <a:t>house</a:t>
            </a:r>
            <a:r>
              <a:rPr lang="en-US" dirty="0"/>
              <a:t> 1 equal to new House open parenthesis 1,1750 period 50 close parenthesis semicolon. Line 2, House </a:t>
            </a:r>
            <a:r>
              <a:rPr lang="en-US" dirty="0" err="1"/>
              <a:t>house</a:t>
            </a:r>
            <a:r>
              <a:rPr lang="en-US" dirty="0"/>
              <a:t> equal to open parenthesis House close parenthesis house 1 period clone open parenthesis close parenthesis semicolon. An object shows the Deep Copy. It has 2 boxes, and their boxes are divided into many parts. Box 1, has 2 rows, and it makes an arrow to represent Box 2. Row 1, house 1 colon House. Row 2 has 3 lines. Line 1, id equal to 1, and it makes an arrow forward to represent the 1 box. Line 2, area equal to 1750 period 50, and it makes an arrow forward to represent the 1750.50 box. Line 3, when Built and it makes an arrow forward to represent the reference box. Then, the computer code has 2 lines. Line 1, house 2 equal to. Line 2, house 1 period clone open parenthesis close parenthesis. Box 2 has 2 rows. Row 1, house 2 colon House. Row 2, has 3 lines. Line 1, id equal to 1 and it makes an arrow forward to represent the 1 box. Line 2, area equal to 1750 period 50, makes an arrow forward to represent the 1750.50 box. Line 3, when Built and it makes an arrow forward to represent the reference box. Reference boxes are represented by other boxes, which have 2 rows. Row 1, when Built colon Date. Row 2, date object contents.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3796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 It has 3 boxes, and these are interrelated with each other, but there is one Rational box that has 3 rows and shows the coding. Box 1, java period lang period Number. Box 2, java period lang period Comparable less than Rational greater than. Box 3 shows the Rational, it is interrelated with forwarded two boxes, and it indicates Add, Subtract, Multiply, Divide. Now, the Rational box has 3 rows. Row 1 shows the Rational. Row 2, has 2 lines. Line 1, minus numerator colon long. Line 2, minus denominator colon long. Row 3 has 15 lines. Line 1, plus Rational, open parenthesis close parenthesis. Line 2, plus Rational, open parenthesis numerator colon long comma. Line 3, denominator colon long close parenthesis. Line 4, plus get Numerator open parenthesis close parenthesis colon long. Line 5, plus get Denominator open parenthesis close parenthesis colon long. Line 6, plus add open parenthesis second Rational colon Rational close parenthesis colon. Line 7, Rational. Line 8, plus subtract open parenthesis second Rational colon. Line 9, Rational close parenthesis colon Rational. Line 10, plus multiply open parenthesis second Rational 1 colon. Line 11, Rational close parenthesis colon Rational. Line 12, plus divide open parenthesis second Rational colon. Line 13, Rational close parenthesis colon Rational. Line 14, plus to String open parenthesis close parenthesis colon String. Line 15, minus </a:t>
            </a:r>
            <a:r>
              <a:rPr lang="en-US" altLang="en-US" sz="1200" dirty="0" err="1"/>
              <a:t>gcd</a:t>
            </a:r>
            <a:r>
              <a:rPr lang="en-US" altLang="en-US" sz="1200" dirty="0"/>
              <a:t> open parenthesis n colon long comma d colon long close parenthesis colon long.</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Rational</a:t>
            </a:r>
            <a:r>
              <a:rPr lang="en-IN" altLang="en-US" sz="1200" dirty="0"/>
              <a:t>: </a:t>
            </a:r>
            <a:r>
              <a:rPr lang="en-IN" dirty="0">
                <a:hlinkClick r:id="rId3"/>
              </a:rPr>
              <a:t>https://liveexample.pearsoncmg.com/html/Rational.html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TestRationalClass</a:t>
            </a:r>
            <a:r>
              <a:rPr lang="en-US" altLang="en-US" sz="1200" dirty="0"/>
              <a:t>: </a:t>
            </a:r>
            <a:r>
              <a:rPr lang="en-IN" dirty="0">
                <a:hlinkClick r:id="rId4"/>
              </a:rPr>
              <a:t>https://liveexample.pearsoncmg.com/html/TestRationalClass.html</a:t>
            </a:r>
            <a:endParaRPr lang="en-US" altLang="en-US" sz="1200"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98061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The code is divided into 3 boxes that are for Geometric Object, Circle, and Rectangle. A Geometric Object box shows the coding, and it's divided into 2 rows. Row 1 shows the coding for 3 lines. Line 1, minus color colon String. Line 2, minus filled colon </a:t>
            </a:r>
            <a:r>
              <a:rPr lang="en-US" altLang="en-US" sz="1200" dirty="0" err="1"/>
              <a:t>boolean</a:t>
            </a:r>
            <a:r>
              <a:rPr lang="en-US" altLang="en-US" sz="1200" dirty="0"/>
              <a:t>. Line 3, minus Date Create colon java period util period Date. Row 2 also shows the coding but for 11 lines. Line 1, protected modifier Geometric Object open parenthesis close parenthesis. Line 2, protected modifier Geometric Object open parenthesis color colon String comma. Line 3, filled colon </a:t>
            </a:r>
            <a:r>
              <a:rPr lang="en-US" altLang="en-US" sz="1200" dirty="0" err="1"/>
              <a:t>boolean</a:t>
            </a:r>
            <a:r>
              <a:rPr lang="en-US" altLang="en-US" sz="1200" dirty="0"/>
              <a:t> close parenthesis. Line 4, plus get Color open parenthesis close parenthesis colon String. Line 5, plus set Color open parenthesis color colon String close parenthesis colon void. Line 6, plus is Filled open parenthesis close parenthesis colon </a:t>
            </a:r>
            <a:r>
              <a:rPr lang="en-US" altLang="en-US" sz="1200" dirty="0" err="1"/>
              <a:t>boolean</a:t>
            </a:r>
            <a:r>
              <a:rPr lang="en-US" altLang="en-US" sz="1200" dirty="0"/>
              <a:t>. Line 7, plus set Filled open parenthesis filled colon </a:t>
            </a:r>
            <a:r>
              <a:rPr lang="en-US" altLang="en-US" sz="1200" dirty="0" err="1"/>
              <a:t>boolean</a:t>
            </a:r>
            <a:r>
              <a:rPr lang="en-US" altLang="en-US" sz="1200" dirty="0"/>
              <a:t> close parenthesis colon void. Line 8, plus get Date Created open parenthesis close parenthesis colon java period util period Date. Line 9, plus to String open parenthesis close parenthesis colon String. Line 10, plus get Area open parenthesis close parenthesis colon double. Line 11, plus get Perimeter open parenthesis close parenthesis colon double. A Circle box shows the coding, but it's divided into two rows. Row 1, shows the coding for 1 line. Line 1, minus radius colon double. Row 2, also shows the coding but for 7 lines. Line 1, plus Circle open parenthesis close parenthesis. Line 2, plus Circle open parenthesis radius colon double close parenthesis. Line 3, plus Circle open parenthesis radius colon double comma color colon string comma. Line 4, filled colon </a:t>
            </a:r>
            <a:r>
              <a:rPr lang="en-US" altLang="en-US" sz="1200" dirty="0" err="1"/>
              <a:t>boolean</a:t>
            </a:r>
            <a:r>
              <a:rPr lang="en-US" altLang="en-US" sz="1200" dirty="0"/>
              <a:t> close parenthesis. Line 5, plus get Radius open parenthesis close parenthesis colon double. Line 6, plus set Radius open parenthesis radius colon double close parenthesis colon void. Line 7, plus get Diameter open parenthesis close parenthesis colon double and this box makes an arrow to represent the Geometric Object box. A Rectangle box also shows the coding and divided into 2 rows. Row 1, shows the coding for 2 lines. Line 1, minus width colon double. Line 2, minus height colon double. Row 2, also shows coding but for 8 lines. Line 1, plus Rectangle open parenthesis close parenthesis. Line 2, plus Rectangle open parenthesis width colon double comma height colon double close parenthesis. Line 3, plus Rectangle open parenthesis width colon double comma height colon double comma. Line 4, color colon string comma filled colon </a:t>
            </a:r>
            <a:r>
              <a:rPr lang="en-US" altLang="en-US" sz="1200" dirty="0" err="1"/>
              <a:t>boolean</a:t>
            </a:r>
            <a:r>
              <a:rPr lang="en-US" altLang="en-US" sz="1200" dirty="0"/>
              <a:t> close parenthesis. Line 5, plus get Width open parenthesis close parenthesis colon double. Line 6, plus set Width open parenthesis width colon double close parenthesis colon void. Line 7, plus get Height open parenthesis close parenthesis colon double. Line 8, plus set Height open parenthesis height colon double close parenthesis colon void.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GeometricObject</a:t>
            </a:r>
            <a:r>
              <a:rPr lang="en-IN" altLang="en-US" sz="1200" dirty="0"/>
              <a:t>: </a:t>
            </a:r>
            <a:r>
              <a:rPr lang="en-IN" dirty="0">
                <a:hlinkClick r:id="rId3"/>
              </a:rPr>
              <a:t>https://liveexample.pearsoncmg.com/html/GeometricObject.html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Circle: </a:t>
            </a:r>
            <a:r>
              <a:rPr lang="en-IN" dirty="0">
                <a:hlinkClick r:id="rId4"/>
              </a:rPr>
              <a:t>https://liveexample.pearsoncmg.com/html/Circle.html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Rectangle: </a:t>
            </a:r>
            <a:r>
              <a:rPr lang="en-IN" dirty="0">
                <a:hlinkClick r:id="rId5"/>
              </a:rPr>
              <a:t>https://liveexample.pearsoncmg.com/html/Rectangle.html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err="1"/>
              <a:t>TestGeometricObject</a:t>
            </a:r>
            <a:r>
              <a:rPr lang="en-US" sz="1200" dirty="0"/>
              <a:t>: </a:t>
            </a:r>
            <a:r>
              <a:rPr lang="en-IN" dirty="0">
                <a:hlinkClick r:id="rId6"/>
              </a:rPr>
              <a:t>https://liveexample.pearsoncmg.com/html/TestGeometricObject.html</a:t>
            </a:r>
            <a:endParaRPr lang="en-IN" sz="1200"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8776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It has 1 box, which is divided into 2 rows and 8 small boxes. Box 1 shows the coding now in Row 1, java period lang period Number, but in Row 2, it has 6 lines coding. Line 1, plus byte Value open parenthesis close parenthesis colon byte. Line 2, plus short Value open parenthesis close parenthesis colon short. Line 3, plus int Value open parenthesis close parenthesis colon int. Line 4, plus long Value open parenthesis close parenthesis colon long. Line 5, plus float Value open parenthesis close parenthesis colon float. Line 6, plus double Value open parenthesis close parenthesis colon double. Now, 8 small boxes that are Double, Float, Long, Integer, Short, Byte, </a:t>
            </a:r>
            <a:r>
              <a:rPr lang="en-US" altLang="en-US" sz="1200" dirty="0" err="1"/>
              <a:t>BigInteger</a:t>
            </a:r>
            <a:r>
              <a:rPr lang="en-US" altLang="en-US" sz="1200" dirty="0"/>
              <a:t>, </a:t>
            </a:r>
            <a:r>
              <a:rPr lang="en-US" altLang="en-US" sz="1200" dirty="0" err="1"/>
              <a:t>BigDecimal</a:t>
            </a:r>
            <a:r>
              <a:rPr lang="en-US" altLang="en-US" sz="1200" dirty="0"/>
              <a:t> and it's makes an arrow upward to represent the Box 1.</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LargestNumbers</a:t>
            </a:r>
            <a:r>
              <a:rPr lang="en-IN" altLang="en-US" sz="1200" dirty="0"/>
              <a:t>: </a:t>
            </a:r>
            <a:r>
              <a:rPr lang="en-IN" dirty="0">
                <a:hlinkClick r:id="rId3"/>
              </a:rPr>
              <a:t>https://liveexample.pearsoncmg.com/html/LargestNumbers.html</a:t>
            </a:r>
            <a:endParaRPr lang="en-US" altLang="en-US" sz="1200"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1882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 boxes and each box divided into 2 rows. Box 1, shows the coding now in Row 1, java period util period Calendar but in Row 2, it shows the coding for 9 lines.</a:t>
            </a:r>
          </a:p>
          <a:p>
            <a:r>
              <a:rPr lang="en-US" dirty="0"/>
              <a:t>Line 1, hashtag Calendar open parenthesis close parenthesis. Constructs a default calendar.</a:t>
            </a:r>
          </a:p>
          <a:p>
            <a:r>
              <a:rPr lang="en-US" dirty="0"/>
              <a:t>Line 2, plus get open parenthesis field colon int close parenthesis colon int. Returns the value of the given calendar field.</a:t>
            </a:r>
          </a:p>
          <a:p>
            <a:r>
              <a:rPr lang="en-US" dirty="0"/>
              <a:t>Line 3, plus set open parenthesis field colon int comma month colon int comma. Sets the given calendar to the specified value.</a:t>
            </a:r>
          </a:p>
          <a:p>
            <a:r>
              <a:rPr lang="en-US" dirty="0"/>
              <a:t>Line 4, day Of Month colon int close parenthesis colon void. Sets the calendar with the specified year, month, and date. The month parameter is 0 based, that is, 0 is for January.</a:t>
            </a:r>
          </a:p>
          <a:p>
            <a:r>
              <a:rPr lang="en-US" dirty="0"/>
              <a:t>Line 5, plus get Actual Maximum open parenthesis field colon int close parenthesis colon int. Returns the maximum value that the specified calendar field could have. Returns the maximum value that the specified calendar field could have.</a:t>
            </a:r>
          </a:p>
          <a:p>
            <a:r>
              <a:rPr lang="en-US" dirty="0"/>
              <a:t>Line 6, plus add open parenthesis field colon int comma amount colon int close parenthesis colon void. Adds or subtracts the specified amount of time to the given calendar field.</a:t>
            </a:r>
          </a:p>
          <a:p>
            <a:r>
              <a:rPr lang="en-US" dirty="0"/>
              <a:t>Line 7, plus get Time open parenthesis close parenthesis colon java period util period Date. Returns a Date object representing this calendar's time value (million second offset from the UNIX epoch).</a:t>
            </a:r>
          </a:p>
          <a:p>
            <a:r>
              <a:rPr lang="en-US" dirty="0"/>
              <a:t>Line 8, plus set Time open parenthesis date colon java period util period Date close parenthesis colon void. Sets this calendar's time with the given Date object.</a:t>
            </a:r>
          </a:p>
          <a:p>
            <a:r>
              <a:rPr lang="en-US" dirty="0"/>
              <a:t>Box 2 shows the coding now in Row 1, java period util period Gregorian Calendar but in Row 2, it shows the coding for three lines.</a:t>
            </a:r>
          </a:p>
          <a:p>
            <a:r>
              <a:rPr lang="en-US" dirty="0"/>
              <a:t>Line 1, plus Gregorian Calendar open parenthesis close parenthesis. Constructs a </a:t>
            </a:r>
            <a:r>
              <a:rPr lang="en-US" dirty="0" err="1"/>
              <a:t>GregorianCalendar</a:t>
            </a:r>
            <a:r>
              <a:rPr lang="en-US" dirty="0"/>
              <a:t> for the current time.</a:t>
            </a:r>
          </a:p>
          <a:p>
            <a:r>
              <a:rPr lang="en-US" dirty="0"/>
              <a:t>Line 2, plus Gregorian Calendar open parenthesis year colon int comma month colon int comma day Of Month colon int close parenthesis. Constructs a </a:t>
            </a:r>
            <a:r>
              <a:rPr lang="en-US" dirty="0" err="1"/>
              <a:t>GregorianCalendar</a:t>
            </a:r>
            <a:r>
              <a:rPr lang="en-US" dirty="0"/>
              <a:t> for the specified year, month, and date.</a:t>
            </a:r>
          </a:p>
          <a:p>
            <a:r>
              <a:rPr lang="en-US" dirty="0"/>
              <a:t>Line 3, plus Gregorian Calendar open parenthesis year colon int, month colon int comma day Of Month colon int, hour colon int comma minute colon int comma second colon int close parenthesis. Constructs a </a:t>
            </a:r>
            <a:r>
              <a:rPr lang="en-US" dirty="0" err="1"/>
              <a:t>GregorianCalendar</a:t>
            </a:r>
            <a:r>
              <a:rPr lang="en-US" dirty="0"/>
              <a:t> for the specified year, month, date, hour, minute, and second. The month parameter is 0 based, that is, 0 is for January.</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27244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TestCalendar</a:t>
            </a:r>
            <a:r>
              <a:rPr lang="en-IN" altLang="en-US" sz="1200" dirty="0"/>
              <a:t>: </a:t>
            </a:r>
            <a:r>
              <a:rPr lang="en-IN" dirty="0">
                <a:hlinkClick r:id="rId3"/>
              </a:rPr>
              <a:t>https://liveexample.pearsoncmg.com/html/TestCalendar.html</a:t>
            </a:r>
            <a:endParaRPr lang="en-US" altLang="en-US" sz="1200"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55286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Box 1, Row 1, open braces open braces interface close braces close braces. Row 2, plus how To Eat open parenthesis close parenthesis colon String and this row divides into 2 parts or interface, Fruit and Chicken but Fruit is also divided into 2 interfaces, Orange and Apple. And, Chicken shows an arrow to another box 2. Box 2, Row 1, Animal. Row 2, plus sound open parenthesis close parenthesis colon String. Its divide into 1 interface is Tiger.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 notation to the left reads as follows.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The interface name and the method names are italicized. The dashed lines and hollow triangles are used to point to the interface.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Edible</a:t>
            </a:r>
            <a:r>
              <a:rPr lang="en-IN" altLang="en-US" sz="1200" dirty="0"/>
              <a:t>: </a:t>
            </a:r>
            <a:r>
              <a:rPr lang="en-IN" dirty="0">
                <a:hlinkClick r:id="rId3"/>
              </a:rPr>
              <a:t>https://liveexample.pearsoncmg.com/html/Edible.html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TestEdible</a:t>
            </a:r>
            <a:r>
              <a:rPr lang="en-US" altLang="en-US" sz="1200" dirty="0"/>
              <a:t>: </a:t>
            </a:r>
            <a:r>
              <a:rPr lang="en-IN" dirty="0">
                <a:hlinkClick r:id="rId4"/>
              </a:rPr>
              <a:t>https://liveexample.pearsoncmg.com/html/TestEdible.html</a:t>
            </a:r>
            <a:endParaRPr lang="en-US" altLang="en-US" sz="1200"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39089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divided into 2 boxes. Box 1, has 4 lines. Line 1, public interface T1 open braces. Line 2, public static final int K equal to 1 semicolon. Line 3, public abstract void p open parenthesis close parenthesis semicolon. Line 4, close braces, and this box are equivalent to another box 2. Box 2 also has 4 lines. Line 1, public interface T1 open braces. Line 2, int K equal to 1 semicolon. Line 3, void p open parenthesis close parenthesis semicolon. Line 4, close braces, and this also equivalent to box 1.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92713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divided into 2 boxes. Box 1, has 8 lines. Line 1, public class Integer extends Number. Line 2, implements Comparable less than Integer greater than open braces. Line 3, forward slash forward slash class body omitted. Line 4, at the rate Override. Line 5, public int compare To open parenthesis Integer o close parenthesis open braces. Line 6, forward slash forward slash Implementation omitted. Line 7, close braces. Line 8, close braces. Box 2, also has 8 lines. Line 1, public class </a:t>
            </a:r>
            <a:r>
              <a:rPr lang="en-US" dirty="0" err="1"/>
              <a:t>BigInteger</a:t>
            </a:r>
            <a:r>
              <a:rPr lang="en-US" dirty="0"/>
              <a:t> extends Number. Line 2, implements Comparable less than </a:t>
            </a:r>
            <a:r>
              <a:rPr lang="en-US" dirty="0" err="1"/>
              <a:t>BigInteger</a:t>
            </a:r>
            <a:r>
              <a:rPr lang="en-US" dirty="0"/>
              <a:t> greater than open braces. Line 3, forward slash forward slash class body omitted. Line 4, at the rate Override. Line 5, public int compare To open parenthesis </a:t>
            </a:r>
            <a:r>
              <a:rPr lang="en-US" dirty="0" err="1"/>
              <a:t>BigInteger</a:t>
            </a:r>
            <a:r>
              <a:rPr lang="en-US" dirty="0"/>
              <a:t> o close parenthesis open braces. Line 6, forward slash forward slash Implementation omitted. Line 7, close braces. Line 8, close braces. </a:t>
            </a:r>
          </a:p>
          <a:p>
            <a:endParaRPr lang="en-IN" dirty="0"/>
          </a:p>
          <a:p>
            <a:r>
              <a:rPr lang="en-US" dirty="0"/>
              <a:t>Box 1, has 8 lines. Line 1, public class String extends Object. Line 2, implements Comparable less than String greater than open braces. Line 3, forward slash forward slash class body omitted. Line 4, at the rate Override. Line 5, public int compare To open parenthesis String o close parenthesis open braces. Line 6, forward slash forward slash Implementation omitted. Line 7, close braces. Line 8, close braces. Box 2, has 8 lines. Line 1, public class Date extends Object. Line 2, implements Comparable less than Date greater than open braces. Line 3, forward slash forward slash class body omitted. Line 4, at the rate Override. Line 5, public int compare To open parenthesis Date o close parenthesis open braces. Line 6, forward slash forward slash Implementation omitted. Line 7, close braces. Line 8,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3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It has 3 boxes. Box 1, has 3 lines. Line 1, n instance of Integer. Line 2, n instance of Object. Line 3, n instance of Comparable. Box 2 also has 3 lines. Line 1, s instance of String. Line 2, s instance of Object. Line 3, s instance of Comparable. Box 3 also has 3 lines. Line 1, d instance of java period util period Date. Line 2, d instance of Object. Line 3, d instance of Comparable.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SortComparableObjects</a:t>
            </a:r>
            <a:r>
              <a:rPr lang="en-IN" altLang="en-US" dirty="0"/>
              <a:t>: </a:t>
            </a:r>
            <a:r>
              <a:rPr lang="en-IN" dirty="0">
                <a:hlinkClick r:id="rId3"/>
              </a:rPr>
              <a:t>https://liveexample.pearsoncmg.com/html/SortComparableObjects.html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0405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s://liveexample.pearsoncmg.com/html/LargestNumber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liveexample.pearsoncmg.com/html/TestCalendar.html"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hyperlink" Target="https://liveexample.pearsoncmg.com/html/TestEdible.html" TargetMode="External"/><Relationship Id="rId4" Type="http://schemas.openxmlformats.org/officeDocument/2006/relationships/hyperlink" Target="https://liveexample.pearsoncmg.com/html/Edible.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hyperlink" Target="https://liveexample.pearsoncmg.com/html/SortComparableObjects.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hyperlink" Target="https://liveexample.pearsoncmg.com/html/SortRectangles.html" TargetMode="External"/><Relationship Id="rId4" Type="http://schemas.openxmlformats.org/officeDocument/2006/relationships/hyperlink" Target="https://liveexample.pearsoncmg.com/html/ComparableRectangle.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liveexample.pearsoncmg.com/html/House.html"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hyperlink" Target="https://liveexample.pearsoncmg.com/html/TestRationalClass.html" TargetMode="External"/><Relationship Id="rId4" Type="http://schemas.openxmlformats.org/officeDocument/2006/relationships/hyperlink" Target="https://liveexample.pearsoncmg.com/html/Rational.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liveexample.pearsoncmg.com/html/TestGeometricObject.html"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liveexample.pearsoncmg.com/html/Rectangle.html" TargetMode="External"/><Relationship Id="rId5" Type="http://schemas.openxmlformats.org/officeDocument/2006/relationships/hyperlink" Target="https://liveexample.pearsoncmg.com/html/Circle.html" TargetMode="External"/><Relationship Id="rId4" Type="http://schemas.openxmlformats.org/officeDocument/2006/relationships/hyperlink" Target="https://liveexample.pearsoncmg.com/html/GeometricObject.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143692"/>
            <a:ext cx="8058728"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13</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075371"/>
          </a:xfrm>
        </p:spPr>
        <p:txBody>
          <a:bodyPr/>
          <a:lstStyle/>
          <a:p>
            <a:r>
              <a:rPr lang="en-US" altLang="en-US" dirty="0"/>
              <a:t>Abstract Classes and Interfaces</a:t>
            </a:r>
            <a:endParaRPr lang="en-US" dirty="0"/>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9CF-F5C6-4A98-9EE7-5BACF82AB02B}"/>
              </a:ext>
            </a:extLst>
          </p:cNvPr>
          <p:cNvSpPr>
            <a:spLocks noGrp="1"/>
          </p:cNvSpPr>
          <p:nvPr>
            <p:ph type="title"/>
          </p:nvPr>
        </p:nvSpPr>
        <p:spPr/>
        <p:txBody>
          <a:bodyPr/>
          <a:lstStyle/>
          <a:p>
            <a:r>
              <a:rPr lang="en-IN" dirty="0"/>
              <a:t>Abstract Class as Type</a:t>
            </a:r>
          </a:p>
        </p:txBody>
      </p:sp>
      <p:sp>
        <p:nvSpPr>
          <p:cNvPr id="3" name="Content Placeholder 2">
            <a:extLst>
              <a:ext uri="{FF2B5EF4-FFF2-40B4-BE49-F238E27FC236}">
                <a16:creationId xmlns:a16="http://schemas.microsoft.com/office/drawing/2014/main" id="{5F689EEB-4248-4A20-9030-05893D3AC381}"/>
              </a:ext>
            </a:extLst>
          </p:cNvPr>
          <p:cNvSpPr>
            <a:spLocks noGrp="1"/>
          </p:cNvSpPr>
          <p:nvPr>
            <p:ph sz="quarter" idx="13"/>
          </p:nvPr>
        </p:nvSpPr>
        <p:spPr>
          <a:xfrm>
            <a:off x="457200" y="1556327"/>
            <a:ext cx="8229600" cy="1998034"/>
          </a:xfrm>
        </p:spPr>
        <p:txBody>
          <a:bodyPr/>
          <a:lstStyle/>
          <a:p>
            <a:pPr marL="432" indent="0">
              <a:buNone/>
            </a:pPr>
            <a:r>
              <a:rPr lang="en-US" altLang="en-US" dirty="0">
                <a:cs typeface="Times New Roman" panose="02020603050405020304" pitchFamily="18" charset="0"/>
              </a:rPr>
              <a:t>You cannot create an instance from an abstract class using the new operator, but an abstract class can be used as a data type. Therefore, the following statement, which creates an array whose elements are of </a:t>
            </a:r>
            <a:r>
              <a:rPr lang="en-US" altLang="en-US" dirty="0" err="1">
                <a:cs typeface="Times New Roman" panose="02020603050405020304" pitchFamily="18" charset="0"/>
              </a:rPr>
              <a:t>GeometricObject</a:t>
            </a:r>
            <a:r>
              <a:rPr lang="en-US" altLang="en-US" dirty="0">
                <a:cs typeface="Times New Roman" panose="02020603050405020304" pitchFamily="18" charset="0"/>
              </a:rPr>
              <a:t> type, is correct.</a:t>
            </a:r>
          </a:p>
        </p:txBody>
      </p:sp>
      <p:sp>
        <p:nvSpPr>
          <p:cNvPr id="4" name="Content Placeholder 3">
            <a:extLst>
              <a:ext uri="{FF2B5EF4-FFF2-40B4-BE49-F238E27FC236}">
                <a16:creationId xmlns:a16="http://schemas.microsoft.com/office/drawing/2014/main" id="{701EF777-87EF-4051-A0DC-034DEBA37EC1}"/>
              </a:ext>
            </a:extLst>
          </p:cNvPr>
          <p:cNvSpPr>
            <a:spLocks noGrp="1"/>
          </p:cNvSpPr>
          <p:nvPr>
            <p:ph sz="quarter" idx="14"/>
          </p:nvPr>
        </p:nvSpPr>
        <p:spPr>
          <a:xfrm>
            <a:off x="457200" y="3691707"/>
            <a:ext cx="8229600" cy="585327"/>
          </a:xfrm>
        </p:spPr>
        <p:txBody>
          <a:bodyPr/>
          <a:lstStyle/>
          <a:p>
            <a:pPr marL="432" indent="0">
              <a:buNone/>
            </a:pPr>
            <a:r>
              <a:rPr lang="en-US" altLang="en-US" dirty="0" err="1">
                <a:cs typeface="Times New Roman" panose="02020603050405020304" pitchFamily="18" charset="0"/>
              </a:rPr>
              <a:t>GeometricObject</a:t>
            </a:r>
            <a:r>
              <a:rPr lang="en-US" altLang="en-US" dirty="0">
                <a:cs typeface="Times New Roman" panose="02020603050405020304" pitchFamily="18" charset="0"/>
              </a:rPr>
              <a:t>[] geo = new </a:t>
            </a:r>
            <a:r>
              <a:rPr lang="en-US" altLang="en-US" dirty="0" err="1">
                <a:cs typeface="Times New Roman" panose="02020603050405020304" pitchFamily="18" charset="0"/>
              </a:rPr>
              <a:t>GeometricObject</a:t>
            </a:r>
            <a:r>
              <a:rPr lang="en-US" altLang="en-US" dirty="0">
                <a:cs typeface="Times New Roman" panose="02020603050405020304" pitchFamily="18" charset="0"/>
              </a:rPr>
              <a:t>[10];</a:t>
            </a:r>
          </a:p>
        </p:txBody>
      </p:sp>
    </p:spTree>
    <p:extLst>
      <p:ext uri="{BB962C8B-B14F-4D97-AF65-F5344CB8AC3E}">
        <p14:creationId xmlns:p14="http://schemas.microsoft.com/office/powerpoint/2010/main" val="350178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673384-5D4C-4D03-94F6-FE1EDC08F631}"/>
              </a:ext>
            </a:extLst>
          </p:cNvPr>
          <p:cNvSpPr>
            <a:spLocks noGrp="1"/>
          </p:cNvSpPr>
          <p:nvPr>
            <p:ph type="title"/>
          </p:nvPr>
        </p:nvSpPr>
        <p:spPr/>
        <p:txBody>
          <a:bodyPr/>
          <a:lstStyle/>
          <a:p>
            <a:r>
              <a:rPr lang="en-IN" sz="3200" dirty="0"/>
              <a:t>Case Study: The Abstract Number Class</a:t>
            </a:r>
          </a:p>
        </p:txBody>
      </p:sp>
      <p:pic>
        <p:nvPicPr>
          <p:cNvPr id="5" name="Content Placeholder 4" descr="The computer code shows the Case Study for the Abstract Number Class. For long description in Notes pane, press F6.">
            <a:extLst>
              <a:ext uri="{FF2B5EF4-FFF2-40B4-BE49-F238E27FC236}">
                <a16:creationId xmlns:a16="http://schemas.microsoft.com/office/drawing/2014/main" id="{D99246A1-E70D-41FF-BAA6-89120416B60B}"/>
              </a:ext>
            </a:extLst>
          </p:cNvPr>
          <p:cNvPicPr>
            <a:picLocks noGrp="1" noChangeAspect="1"/>
          </p:cNvPicPr>
          <p:nvPr>
            <p:ph sz="quarter" idx="13"/>
          </p:nvPr>
        </p:nvPicPr>
        <p:blipFill>
          <a:blip r:embed="rId3"/>
          <a:stretch>
            <a:fillRect/>
          </a:stretch>
        </p:blipFill>
        <p:spPr>
          <a:xfrm>
            <a:off x="495417" y="1901170"/>
            <a:ext cx="8271148" cy="2718540"/>
          </a:xfrm>
          <a:prstGeom prst="rect">
            <a:avLst/>
          </a:prstGeom>
        </p:spPr>
      </p:pic>
      <p:sp>
        <p:nvSpPr>
          <p:cNvPr id="12" name="Text Placeholder 11">
            <a:extLst>
              <a:ext uri="{FF2B5EF4-FFF2-40B4-BE49-F238E27FC236}">
                <a16:creationId xmlns:a16="http://schemas.microsoft.com/office/drawing/2014/main" id="{A1617C68-5F9B-4EA9-A616-F346EBE01A69}"/>
              </a:ext>
            </a:extLst>
          </p:cNvPr>
          <p:cNvSpPr>
            <a:spLocks noGrp="1"/>
          </p:cNvSpPr>
          <p:nvPr>
            <p:ph type="body" sz="quarter" idx="20"/>
          </p:nvPr>
        </p:nvSpPr>
        <p:spPr>
          <a:xfrm>
            <a:off x="3325761" y="5250476"/>
            <a:ext cx="2492477" cy="422770"/>
          </a:xfrm>
        </p:spPr>
        <p:txBody>
          <a:bodyPr/>
          <a:lstStyle/>
          <a:p>
            <a:pPr algn="ctr">
              <a:spcBef>
                <a:spcPct val="0"/>
              </a:spcBef>
              <a:buClrTx/>
              <a:buSzTx/>
              <a:buFontTx/>
              <a:buNone/>
            </a:pPr>
            <a:r>
              <a:rPr lang="en-US" altLang="en-US" sz="2000" dirty="0" err="1">
                <a:hlinkClick r:id="rId4" tooltip="https://liveexample.pearsoncmg.com/html/LargestNumbers.html"/>
              </a:rPr>
              <a:t>LargestNumbers</a:t>
            </a:r>
            <a:endParaRPr lang="en-US" altLang="en-US" sz="2000" dirty="0">
              <a:hlinkClick r:id="rId4" tooltip="https://liveexample.pearsoncmg.com/html/LargestNumbers.html"/>
            </a:endParaRPr>
          </a:p>
        </p:txBody>
      </p:sp>
    </p:spTree>
    <p:extLst>
      <p:ext uri="{BB962C8B-B14F-4D97-AF65-F5344CB8AC3E}">
        <p14:creationId xmlns:p14="http://schemas.microsoft.com/office/powerpoint/2010/main" val="223193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3E7F-1122-4C9D-87E2-6FC1AD12D963}"/>
              </a:ext>
            </a:extLst>
          </p:cNvPr>
          <p:cNvSpPr>
            <a:spLocks noGrp="1"/>
          </p:cNvSpPr>
          <p:nvPr>
            <p:ph type="title"/>
          </p:nvPr>
        </p:nvSpPr>
        <p:spPr/>
        <p:txBody>
          <a:bodyPr/>
          <a:lstStyle/>
          <a:p>
            <a:r>
              <a:rPr lang="en-IN" sz="3200" dirty="0"/>
              <a:t>The Abstract Calendar Class and Its </a:t>
            </a:r>
            <a:r>
              <a:rPr lang="en-IN" sz="3200" dirty="0" err="1"/>
              <a:t>GregorianCalendar</a:t>
            </a:r>
            <a:r>
              <a:rPr lang="en-IN" sz="3200" dirty="0"/>
              <a:t> Subclass </a:t>
            </a:r>
            <a:r>
              <a:rPr lang="en-IN" sz="2000" b="0" dirty="0"/>
              <a:t>(1 of 2)</a:t>
            </a:r>
          </a:p>
        </p:txBody>
      </p:sp>
      <p:pic>
        <p:nvPicPr>
          <p:cNvPr id="4" name="Content Placeholder 3" descr="The computer code shows the Abstract Calendar Class and Its Gregorian Calendar Subclass. For long description in Notes pane, press F6.">
            <a:extLst>
              <a:ext uri="{FF2B5EF4-FFF2-40B4-BE49-F238E27FC236}">
                <a16:creationId xmlns:a16="http://schemas.microsoft.com/office/drawing/2014/main" id="{DD965937-6A20-45F3-A66B-A45B67862FF2}"/>
              </a:ext>
            </a:extLst>
          </p:cNvPr>
          <p:cNvPicPr>
            <a:picLocks noGrp="1" noChangeAspect="1"/>
          </p:cNvPicPr>
          <p:nvPr>
            <p:ph sz="quarter" idx="13"/>
          </p:nvPr>
        </p:nvPicPr>
        <p:blipFill>
          <a:blip r:embed="rId3"/>
          <a:stretch>
            <a:fillRect/>
          </a:stretch>
        </p:blipFill>
        <p:spPr>
          <a:xfrm>
            <a:off x="457200" y="1745459"/>
            <a:ext cx="8232775" cy="4281483"/>
          </a:xfrm>
          <a:prstGeom prst="rect">
            <a:avLst/>
          </a:prstGeom>
        </p:spPr>
      </p:pic>
    </p:spTree>
    <p:extLst>
      <p:ext uri="{BB962C8B-B14F-4D97-AF65-F5344CB8AC3E}">
        <p14:creationId xmlns:p14="http://schemas.microsoft.com/office/powerpoint/2010/main" val="428145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3E7F-1122-4C9D-87E2-6FC1AD12D963}"/>
              </a:ext>
            </a:extLst>
          </p:cNvPr>
          <p:cNvSpPr>
            <a:spLocks noGrp="1"/>
          </p:cNvSpPr>
          <p:nvPr>
            <p:ph type="title"/>
          </p:nvPr>
        </p:nvSpPr>
        <p:spPr/>
        <p:txBody>
          <a:bodyPr/>
          <a:lstStyle/>
          <a:p>
            <a:r>
              <a:rPr lang="en-IN" sz="3200" dirty="0"/>
              <a:t>The Abstract Calendar Class and Its </a:t>
            </a:r>
            <a:r>
              <a:rPr lang="en-IN" sz="3200" dirty="0" err="1"/>
              <a:t>GregorianCalendar</a:t>
            </a:r>
            <a:r>
              <a:rPr lang="en-IN" sz="3200" dirty="0"/>
              <a:t> Subclass </a:t>
            </a:r>
            <a:r>
              <a:rPr lang="en-IN" sz="2000" b="0" dirty="0"/>
              <a:t>(2 of 2)</a:t>
            </a:r>
          </a:p>
        </p:txBody>
      </p:sp>
      <p:sp>
        <p:nvSpPr>
          <p:cNvPr id="5" name="Content Placeholder 4">
            <a:extLst>
              <a:ext uri="{FF2B5EF4-FFF2-40B4-BE49-F238E27FC236}">
                <a16:creationId xmlns:a16="http://schemas.microsoft.com/office/drawing/2014/main" id="{1C2EDDFA-92C6-4BDF-9263-98F2E2A88953}"/>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An instance of </a:t>
            </a:r>
            <a:r>
              <a:rPr lang="en-US" altLang="en-US" dirty="0" err="1">
                <a:cs typeface="Times New Roman" panose="02020603050405020304" pitchFamily="18" charset="0"/>
              </a:rPr>
              <a:t>java.util.Date</a:t>
            </a:r>
            <a:r>
              <a:rPr lang="en-US" altLang="en-US" dirty="0">
                <a:cs typeface="Times New Roman" panose="02020603050405020304" pitchFamily="18" charset="0"/>
              </a:rPr>
              <a:t> represents a specific instant in time with millisecond precision. </a:t>
            </a:r>
            <a:r>
              <a:rPr lang="en-US" altLang="en-US" dirty="0" err="1">
                <a:cs typeface="Times New Roman" panose="02020603050405020304" pitchFamily="18" charset="0"/>
              </a:rPr>
              <a:t>java.util.Calendar</a:t>
            </a:r>
            <a:r>
              <a:rPr lang="en-US" altLang="en-US" dirty="0">
                <a:cs typeface="Times New Roman" panose="02020603050405020304" pitchFamily="18" charset="0"/>
              </a:rPr>
              <a:t> is an abstract base class for extracting detailed information such as year, month, date, hour, minute and second from a Date object. Subclasses of Calendar can implement specific calendar systems such as Gregorian calendar, Lunar Calendar and Jewish calendar. Currently, </a:t>
            </a:r>
            <a:r>
              <a:rPr lang="en-US" altLang="en-US" dirty="0" err="1">
                <a:cs typeface="Times New Roman" panose="02020603050405020304" pitchFamily="18" charset="0"/>
              </a:rPr>
              <a:t>java.util.GregorianCalendar</a:t>
            </a:r>
            <a:r>
              <a:rPr lang="en-US" altLang="en-US" dirty="0">
                <a:cs typeface="Times New Roman" panose="02020603050405020304" pitchFamily="18" charset="0"/>
              </a:rPr>
              <a:t> for the Gregorian calendar is supported in the Java A</a:t>
            </a:r>
            <a:r>
              <a:rPr lang="en-US" altLang="en-US" sz="100" dirty="0">
                <a:cs typeface="Times New Roman" panose="02020603050405020304" pitchFamily="18" charset="0"/>
              </a:rPr>
              <a:t> </a:t>
            </a:r>
            <a:r>
              <a:rPr lang="en-US" altLang="en-US" dirty="0">
                <a:cs typeface="Times New Roman" panose="02020603050405020304" pitchFamily="18" charset="0"/>
              </a:rPr>
              <a:t>P</a:t>
            </a:r>
            <a:r>
              <a:rPr lang="en-US" altLang="en-US" sz="100" dirty="0">
                <a:cs typeface="Times New Roman" panose="02020603050405020304" pitchFamily="18" charset="0"/>
              </a:rPr>
              <a:t> </a:t>
            </a:r>
            <a:r>
              <a:rPr lang="en-US" altLang="en-US" dirty="0">
                <a:cs typeface="Times New Roman" panose="02020603050405020304" pitchFamily="18" charset="0"/>
              </a:rPr>
              <a:t>I.</a:t>
            </a:r>
            <a:endParaRPr lang="en-US" altLang="en-US" dirty="0"/>
          </a:p>
        </p:txBody>
      </p:sp>
    </p:spTree>
    <p:extLst>
      <p:ext uri="{BB962C8B-B14F-4D97-AF65-F5344CB8AC3E}">
        <p14:creationId xmlns:p14="http://schemas.microsoft.com/office/powerpoint/2010/main" val="331931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3E7F-1122-4C9D-87E2-6FC1AD12D963}"/>
              </a:ext>
            </a:extLst>
          </p:cNvPr>
          <p:cNvSpPr>
            <a:spLocks noGrp="1"/>
          </p:cNvSpPr>
          <p:nvPr>
            <p:ph type="title"/>
          </p:nvPr>
        </p:nvSpPr>
        <p:spPr/>
        <p:txBody>
          <a:bodyPr/>
          <a:lstStyle/>
          <a:p>
            <a:r>
              <a:rPr lang="en-US" altLang="en-US" dirty="0"/>
              <a:t>The </a:t>
            </a:r>
            <a:r>
              <a:rPr lang="en-US" altLang="en-US" dirty="0" err="1"/>
              <a:t>GregorianCalendar</a:t>
            </a:r>
            <a:r>
              <a:rPr lang="en-US" altLang="en-US" dirty="0"/>
              <a:t> Class</a:t>
            </a:r>
            <a:endParaRPr lang="en-IN" b="0" dirty="0"/>
          </a:p>
        </p:txBody>
      </p:sp>
      <p:sp>
        <p:nvSpPr>
          <p:cNvPr id="5" name="Content Placeholder 4">
            <a:extLst>
              <a:ext uri="{FF2B5EF4-FFF2-40B4-BE49-F238E27FC236}">
                <a16:creationId xmlns:a16="http://schemas.microsoft.com/office/drawing/2014/main" id="{1C2EDDFA-92C6-4BDF-9263-98F2E2A88953}"/>
              </a:ext>
            </a:extLst>
          </p:cNvPr>
          <p:cNvSpPr>
            <a:spLocks noGrp="1"/>
          </p:cNvSpPr>
          <p:nvPr>
            <p:ph sz="quarter" idx="13"/>
          </p:nvPr>
        </p:nvSpPr>
        <p:spPr/>
        <p:txBody>
          <a:bodyPr/>
          <a:lstStyle/>
          <a:p>
            <a:pPr marL="0" indent="0">
              <a:buFont typeface="Monotype Sorts"/>
              <a:buNone/>
            </a:pPr>
            <a:r>
              <a:rPr lang="en-US" altLang="en-US" dirty="0">
                <a:cs typeface="Times New Roman" panose="02020603050405020304" pitchFamily="18" charset="0"/>
              </a:rPr>
              <a:t>You can use new </a:t>
            </a:r>
            <a:r>
              <a:rPr lang="en-US" altLang="en-US" dirty="0" err="1">
                <a:cs typeface="Times New Roman" panose="02020603050405020304" pitchFamily="18" charset="0"/>
              </a:rPr>
              <a:t>GregorianCalendar</a:t>
            </a:r>
            <a:r>
              <a:rPr lang="en-US" altLang="en-US" dirty="0">
                <a:cs typeface="Times New Roman" panose="02020603050405020304" pitchFamily="18" charset="0"/>
              </a:rPr>
              <a:t>() to construct a default </a:t>
            </a:r>
            <a:r>
              <a:rPr lang="en-US" altLang="en-US" dirty="0" err="1">
                <a:cs typeface="Times New Roman" panose="02020603050405020304" pitchFamily="18" charset="0"/>
              </a:rPr>
              <a:t>GregorianCalendar</a:t>
            </a:r>
            <a:r>
              <a:rPr lang="en-US" altLang="en-US" dirty="0">
                <a:cs typeface="Times New Roman" panose="02020603050405020304" pitchFamily="18" charset="0"/>
              </a:rPr>
              <a:t> with the current time and use new </a:t>
            </a:r>
            <a:r>
              <a:rPr lang="en-US" altLang="en-US" dirty="0" err="1">
                <a:cs typeface="Times New Roman" panose="02020603050405020304" pitchFamily="18" charset="0"/>
              </a:rPr>
              <a:t>GregorianCalendar</a:t>
            </a:r>
            <a:r>
              <a:rPr lang="en-US" altLang="en-US" dirty="0">
                <a:cs typeface="Times New Roman" panose="02020603050405020304" pitchFamily="18" charset="0"/>
              </a:rPr>
              <a:t>(year, month, date) to construct a </a:t>
            </a:r>
            <a:r>
              <a:rPr lang="en-US" altLang="en-US" dirty="0" err="1">
                <a:cs typeface="Times New Roman" panose="02020603050405020304" pitchFamily="18" charset="0"/>
              </a:rPr>
              <a:t>GregorianCalendar</a:t>
            </a:r>
            <a:r>
              <a:rPr lang="en-US" altLang="en-US" dirty="0">
                <a:cs typeface="Times New Roman" panose="02020603050405020304" pitchFamily="18" charset="0"/>
              </a:rPr>
              <a:t> with the specified year, month, and date. The month parameter is 0-based, i.e., 0 is for January.</a:t>
            </a:r>
            <a:endParaRPr lang="en-US" altLang="en-US" dirty="0"/>
          </a:p>
        </p:txBody>
      </p:sp>
    </p:spTree>
    <p:extLst>
      <p:ext uri="{BB962C8B-B14F-4D97-AF65-F5344CB8AC3E}">
        <p14:creationId xmlns:p14="http://schemas.microsoft.com/office/powerpoint/2010/main" val="146400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7408-37F8-482D-A8BB-4BA759DCEB72}"/>
              </a:ext>
            </a:extLst>
          </p:cNvPr>
          <p:cNvSpPr>
            <a:spLocks noGrp="1"/>
          </p:cNvSpPr>
          <p:nvPr>
            <p:ph type="title"/>
          </p:nvPr>
        </p:nvSpPr>
        <p:spPr/>
        <p:txBody>
          <a:bodyPr/>
          <a:lstStyle/>
          <a:p>
            <a:r>
              <a:rPr lang="en-IN" dirty="0"/>
              <a:t>The get Method in Calendar Class</a:t>
            </a:r>
          </a:p>
        </p:txBody>
      </p:sp>
      <p:sp>
        <p:nvSpPr>
          <p:cNvPr id="3" name="Content Placeholder 2">
            <a:extLst>
              <a:ext uri="{FF2B5EF4-FFF2-40B4-BE49-F238E27FC236}">
                <a16:creationId xmlns:a16="http://schemas.microsoft.com/office/drawing/2014/main" id="{CABBC743-2496-4875-8738-80531D816A1D}"/>
              </a:ext>
            </a:extLst>
          </p:cNvPr>
          <p:cNvSpPr>
            <a:spLocks noGrp="1"/>
          </p:cNvSpPr>
          <p:nvPr>
            <p:ph sz="quarter" idx="13"/>
          </p:nvPr>
        </p:nvSpPr>
        <p:spPr>
          <a:xfrm>
            <a:off x="457200" y="1556327"/>
            <a:ext cx="8229600" cy="1031425"/>
          </a:xfrm>
        </p:spPr>
        <p:txBody>
          <a:bodyPr/>
          <a:lstStyle/>
          <a:p>
            <a:pPr marL="432" indent="0">
              <a:buNone/>
            </a:pPr>
            <a:r>
              <a:rPr lang="en-US" altLang="en-US" sz="2000" dirty="0"/>
              <a:t>The get(int field) method defined in the Calendar class is useful to extract the date and time information from a Calendar object. The fields are defined as constants, as shown in the following.</a:t>
            </a:r>
          </a:p>
        </p:txBody>
      </p:sp>
      <p:graphicFrame>
        <p:nvGraphicFramePr>
          <p:cNvPr id="5" name="Table 5">
            <a:extLst>
              <a:ext uri="{FF2B5EF4-FFF2-40B4-BE49-F238E27FC236}">
                <a16:creationId xmlns:a16="http://schemas.microsoft.com/office/drawing/2014/main" id="{6F32CF01-6AF4-4542-AD64-EA2AE3618A8F}"/>
              </a:ext>
            </a:extLst>
          </p:cNvPr>
          <p:cNvGraphicFramePr>
            <a:graphicFrameLocks noGrp="1"/>
          </p:cNvGraphicFramePr>
          <p:nvPr>
            <p:ph sz="quarter" idx="14"/>
            <p:extLst>
              <p:ext uri="{D42A27DB-BD31-4B8C-83A1-F6EECF244321}">
                <p14:modId xmlns:p14="http://schemas.microsoft.com/office/powerpoint/2010/main" val="3394076456"/>
              </p:ext>
            </p:extLst>
          </p:nvPr>
        </p:nvGraphicFramePr>
        <p:xfrm>
          <a:off x="956854" y="2656201"/>
          <a:ext cx="7231043" cy="3623886"/>
        </p:xfrm>
        <a:graphic>
          <a:graphicData uri="http://schemas.openxmlformats.org/drawingml/2006/table">
            <a:tbl>
              <a:tblPr firstRow="1" bandRow="1">
                <a:tableStyleId>{40F9630F-82C1-40B7-BC3A-925EFCFF5E92}</a:tableStyleId>
              </a:tblPr>
              <a:tblGrid>
                <a:gridCol w="2073417">
                  <a:extLst>
                    <a:ext uri="{9D8B030D-6E8A-4147-A177-3AD203B41FA5}">
                      <a16:colId xmlns:a16="http://schemas.microsoft.com/office/drawing/2014/main" val="13288098"/>
                    </a:ext>
                  </a:extLst>
                </a:gridCol>
                <a:gridCol w="5157626">
                  <a:extLst>
                    <a:ext uri="{9D8B030D-6E8A-4147-A177-3AD203B41FA5}">
                      <a16:colId xmlns:a16="http://schemas.microsoft.com/office/drawing/2014/main" val="2888534326"/>
                    </a:ext>
                  </a:extLst>
                </a:gridCol>
              </a:tblGrid>
              <a:tr h="2588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cap="none" baseline="0" dirty="0">
                          <a:solidFill>
                            <a:schemeClr val="dk1"/>
                          </a:solidFill>
                          <a:latin typeface="+mn-lt"/>
                          <a:ea typeface="Arial"/>
                          <a:cs typeface="Arial"/>
                          <a:sym typeface="Arial"/>
                        </a:rPr>
                        <a:t>Constant</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cap="none" baseline="0" dirty="0">
                          <a:solidFill>
                            <a:schemeClr val="dk1"/>
                          </a:solidFill>
                          <a:latin typeface="+mn-lt"/>
                          <a:ea typeface="Arial"/>
                          <a:cs typeface="Arial"/>
                          <a:sym typeface="Arial"/>
                        </a:rPr>
                        <a:t>Description</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9642137"/>
                  </a:ext>
                </a:extLst>
              </a:tr>
              <a:tr h="258849">
                <a:tc>
                  <a:txBody>
                    <a:bodyPr/>
                    <a:lstStyle/>
                    <a:p>
                      <a:pPr rtl="0"/>
                      <a:r>
                        <a:rPr lang="en-US" sz="1200" b="1" i="0" u="none" strike="noStrike" cap="none" baseline="0" dirty="0">
                          <a:solidFill>
                            <a:schemeClr val="dk1"/>
                          </a:solidFill>
                          <a:latin typeface="+mn-lt"/>
                          <a:ea typeface="Arial"/>
                          <a:cs typeface="Arial"/>
                          <a:sym typeface="Arial"/>
                        </a:rPr>
                        <a:t>YEAR</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IN" sz="1200" b="0" i="0" u="none" strike="noStrike" cap="none" baseline="0" dirty="0">
                          <a:solidFill>
                            <a:schemeClr val="dk1"/>
                          </a:solidFill>
                          <a:latin typeface="+mn-lt"/>
                          <a:ea typeface="Arial"/>
                          <a:cs typeface="Arial"/>
                          <a:sym typeface="Arial"/>
                        </a:rPr>
                        <a:t>The year of the calendar.</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8632247"/>
                  </a:ext>
                </a:extLst>
              </a:tr>
              <a:tr h="258849">
                <a:tc>
                  <a:txBody>
                    <a:bodyPr/>
                    <a:lstStyle/>
                    <a:p>
                      <a:pPr rtl="0"/>
                      <a:r>
                        <a:rPr lang="en-US" sz="1200" b="1" i="0" u="none" strike="noStrike" cap="none" baseline="0" dirty="0">
                          <a:solidFill>
                            <a:schemeClr val="dk1"/>
                          </a:solidFill>
                          <a:latin typeface="+mn-lt"/>
                          <a:ea typeface="Arial"/>
                          <a:cs typeface="Arial"/>
                          <a:sym typeface="Arial"/>
                        </a:rPr>
                        <a:t>MONTH</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IN" sz="1200" b="0" i="0" u="none" strike="noStrike" cap="none" baseline="0" dirty="0">
                          <a:solidFill>
                            <a:schemeClr val="dk1"/>
                          </a:solidFill>
                          <a:latin typeface="+mn-lt"/>
                          <a:ea typeface="Arial"/>
                          <a:cs typeface="Arial"/>
                          <a:sym typeface="Arial"/>
                        </a:rPr>
                        <a:t>The month of the calendar, with 0 for January.</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9633421"/>
                  </a:ext>
                </a:extLst>
              </a:tr>
              <a:tr h="258849">
                <a:tc>
                  <a:txBody>
                    <a:bodyPr/>
                    <a:lstStyle/>
                    <a:p>
                      <a:pPr rtl="0"/>
                      <a:r>
                        <a:rPr lang="en-US" sz="1200" b="1" i="0" u="none" strike="noStrike" cap="none" baseline="0" dirty="0">
                          <a:solidFill>
                            <a:schemeClr val="dk1"/>
                          </a:solidFill>
                          <a:latin typeface="+mn-lt"/>
                          <a:ea typeface="Arial"/>
                          <a:cs typeface="Arial"/>
                          <a:sym typeface="Arial"/>
                        </a:rPr>
                        <a:t>DATE</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IN" sz="1200" b="0" i="0" u="none" strike="noStrike" cap="none" baseline="0" dirty="0">
                          <a:solidFill>
                            <a:schemeClr val="dk1"/>
                          </a:solidFill>
                          <a:latin typeface="+mn-lt"/>
                          <a:ea typeface="Arial"/>
                          <a:cs typeface="Arial"/>
                          <a:sym typeface="Arial"/>
                        </a:rPr>
                        <a:t>The day of the calendar.</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002419"/>
                  </a:ext>
                </a:extLst>
              </a:tr>
              <a:tr h="258849">
                <a:tc>
                  <a:txBody>
                    <a:bodyPr/>
                    <a:lstStyle/>
                    <a:p>
                      <a:pPr rtl="0"/>
                      <a:r>
                        <a:rPr lang="en-US" sz="1200" b="1" i="0" u="none" strike="noStrike" cap="none" baseline="0" dirty="0">
                          <a:solidFill>
                            <a:schemeClr val="dk1"/>
                          </a:solidFill>
                          <a:latin typeface="+mn-lt"/>
                          <a:ea typeface="Arial"/>
                          <a:cs typeface="Arial"/>
                          <a:sym typeface="Arial"/>
                        </a:rPr>
                        <a:t>HOUR</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IN" sz="1200" b="0" i="0" u="none" strike="noStrike" cap="none" baseline="0" dirty="0">
                          <a:solidFill>
                            <a:schemeClr val="dk1"/>
                          </a:solidFill>
                          <a:latin typeface="+mn-lt"/>
                          <a:ea typeface="Arial"/>
                          <a:cs typeface="Arial"/>
                          <a:sym typeface="Arial"/>
                        </a:rPr>
                        <a:t>The hour of the calendar (12-hour notation).</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6716583"/>
                  </a:ext>
                </a:extLst>
              </a:tr>
              <a:tr h="258849">
                <a:tc>
                  <a:txBody>
                    <a:bodyPr/>
                    <a:lstStyle/>
                    <a:p>
                      <a:pPr rtl="0"/>
                      <a:r>
                        <a:rPr lang="en-US" sz="1200" b="1" i="0" u="none" strike="noStrike" cap="none" baseline="0" dirty="0">
                          <a:solidFill>
                            <a:schemeClr val="dk1"/>
                          </a:solidFill>
                          <a:latin typeface="+mn-lt"/>
                          <a:ea typeface="Arial"/>
                          <a:cs typeface="Arial"/>
                          <a:sym typeface="Arial"/>
                        </a:rPr>
                        <a:t>HOUR_OF_DAY</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IN" sz="1200" b="0" i="0" u="none" strike="noStrike" cap="none" baseline="0" dirty="0">
                          <a:solidFill>
                            <a:schemeClr val="dk1"/>
                          </a:solidFill>
                          <a:latin typeface="+mn-lt"/>
                          <a:ea typeface="Arial"/>
                          <a:cs typeface="Arial"/>
                          <a:sym typeface="Arial"/>
                        </a:rPr>
                        <a:t>The hour of the calendar (24-hour notation).</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6009184"/>
                  </a:ext>
                </a:extLst>
              </a:tr>
              <a:tr h="258849">
                <a:tc>
                  <a:txBody>
                    <a:bodyPr/>
                    <a:lstStyle/>
                    <a:p>
                      <a:pPr rtl="0"/>
                      <a:r>
                        <a:rPr lang="en-US" sz="1200" b="1" i="0" u="none" strike="noStrike" cap="none" baseline="0" dirty="0">
                          <a:solidFill>
                            <a:schemeClr val="dk1"/>
                          </a:solidFill>
                          <a:latin typeface="+mn-lt"/>
                          <a:ea typeface="Arial"/>
                          <a:cs typeface="Arial"/>
                          <a:sym typeface="Arial"/>
                        </a:rPr>
                        <a:t>MINUTE</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IN" sz="1200" b="0" i="0" u="none" strike="noStrike" cap="none" baseline="0" dirty="0">
                          <a:solidFill>
                            <a:schemeClr val="dk1"/>
                          </a:solidFill>
                          <a:latin typeface="+mn-lt"/>
                          <a:ea typeface="Arial"/>
                          <a:cs typeface="Arial"/>
                          <a:sym typeface="Arial"/>
                        </a:rPr>
                        <a:t>The minute of the calendar.</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446786"/>
                  </a:ext>
                </a:extLst>
              </a:tr>
              <a:tr h="258849">
                <a:tc>
                  <a:txBody>
                    <a:bodyPr/>
                    <a:lstStyle/>
                    <a:p>
                      <a:pPr rtl="0"/>
                      <a:r>
                        <a:rPr lang="en-US" sz="1200" b="1" i="0" u="none" strike="noStrike" cap="none" baseline="0" dirty="0">
                          <a:solidFill>
                            <a:schemeClr val="dk1"/>
                          </a:solidFill>
                          <a:latin typeface="+mn-lt"/>
                          <a:ea typeface="Arial"/>
                          <a:cs typeface="Arial"/>
                          <a:sym typeface="Arial"/>
                        </a:rPr>
                        <a:t>SECOND</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IN" sz="1200" b="0" i="0" u="none" strike="noStrike" cap="none" baseline="0" dirty="0">
                          <a:solidFill>
                            <a:schemeClr val="dk1"/>
                          </a:solidFill>
                          <a:latin typeface="+mn-lt"/>
                          <a:ea typeface="Arial"/>
                          <a:cs typeface="Arial"/>
                          <a:sym typeface="Arial"/>
                        </a:rPr>
                        <a:t>The second of the calendar.</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3548844"/>
                  </a:ext>
                </a:extLst>
              </a:tr>
              <a:tr h="258849">
                <a:tc>
                  <a:txBody>
                    <a:bodyPr/>
                    <a:lstStyle/>
                    <a:p>
                      <a:pPr rtl="0"/>
                      <a:r>
                        <a:rPr lang="en-US" sz="1200" b="1" i="0" u="none" strike="noStrike" cap="none" baseline="0" dirty="0">
                          <a:solidFill>
                            <a:schemeClr val="dk1"/>
                          </a:solidFill>
                          <a:latin typeface="+mn-lt"/>
                          <a:ea typeface="Arial"/>
                          <a:cs typeface="Arial"/>
                          <a:sym typeface="Arial"/>
                        </a:rPr>
                        <a:t>DAY_OF_WEEK</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IN" sz="1200" b="0" i="0" u="none" strike="noStrike" cap="none" baseline="0" dirty="0">
                          <a:solidFill>
                            <a:schemeClr val="dk1"/>
                          </a:solidFill>
                          <a:latin typeface="+mn-lt"/>
                          <a:ea typeface="Arial"/>
                          <a:cs typeface="Arial"/>
                          <a:sym typeface="Arial"/>
                        </a:rPr>
                        <a:t>The day number within the week, with 1 for Sunday.</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5422431"/>
                  </a:ext>
                </a:extLst>
              </a:tr>
              <a:tr h="258849">
                <a:tc>
                  <a:txBody>
                    <a:bodyPr/>
                    <a:lstStyle/>
                    <a:p>
                      <a:pPr rtl="0"/>
                      <a:r>
                        <a:rPr lang="en-US" sz="1200" b="1" i="0" u="none" strike="noStrike" cap="none" baseline="0" dirty="0">
                          <a:solidFill>
                            <a:schemeClr val="dk1"/>
                          </a:solidFill>
                          <a:latin typeface="+mn-lt"/>
                          <a:ea typeface="Arial"/>
                          <a:cs typeface="Arial"/>
                          <a:sym typeface="Arial"/>
                        </a:rPr>
                        <a:t>DAY_OF_MONTH</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IN" sz="1200" b="0" i="0" u="none" strike="noStrike" cap="none" baseline="0" dirty="0">
                          <a:solidFill>
                            <a:schemeClr val="dk1"/>
                          </a:solidFill>
                          <a:latin typeface="+mn-lt"/>
                          <a:ea typeface="Arial"/>
                          <a:cs typeface="Arial"/>
                          <a:sym typeface="Arial"/>
                        </a:rPr>
                        <a:t>Same as DATE.</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97687"/>
                  </a:ext>
                </a:extLst>
              </a:tr>
              <a:tr h="258849">
                <a:tc>
                  <a:txBody>
                    <a:bodyPr/>
                    <a:lstStyle/>
                    <a:p>
                      <a:pPr rtl="0"/>
                      <a:r>
                        <a:rPr lang="en-US" sz="1200" b="1" i="0" u="none" strike="noStrike" cap="none" baseline="0" dirty="0">
                          <a:solidFill>
                            <a:schemeClr val="dk1"/>
                          </a:solidFill>
                          <a:latin typeface="+mn-lt"/>
                          <a:ea typeface="Arial"/>
                          <a:cs typeface="Arial"/>
                          <a:sym typeface="Arial"/>
                        </a:rPr>
                        <a:t>DAY_OF_YEAR</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The day number in the year, with I for the first day of the year.</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8182286"/>
                  </a:ext>
                </a:extLst>
              </a:tr>
              <a:tr h="258849">
                <a:tc>
                  <a:txBody>
                    <a:bodyPr/>
                    <a:lstStyle/>
                    <a:p>
                      <a:pPr rtl="0"/>
                      <a:r>
                        <a:rPr lang="en-US" sz="1200" b="1" i="0" u="none" strike="noStrike" cap="none" baseline="0" dirty="0">
                          <a:solidFill>
                            <a:schemeClr val="dk1"/>
                          </a:solidFill>
                          <a:latin typeface="+mn-lt"/>
                          <a:ea typeface="Arial"/>
                          <a:cs typeface="Arial"/>
                          <a:sym typeface="Arial"/>
                        </a:rPr>
                        <a:t>WEEK_OF_MONTH</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The week number within the month, with I for the first week.</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3285180"/>
                  </a:ext>
                </a:extLst>
              </a:tr>
              <a:tr h="258849">
                <a:tc>
                  <a:txBody>
                    <a:bodyPr/>
                    <a:lstStyle/>
                    <a:p>
                      <a:pPr rtl="0"/>
                      <a:r>
                        <a:rPr lang="en-US" sz="1200" b="1" i="0" u="none" strike="noStrike" cap="none" baseline="0" dirty="0">
                          <a:solidFill>
                            <a:schemeClr val="dk1"/>
                          </a:solidFill>
                          <a:latin typeface="+mn-lt"/>
                          <a:ea typeface="Arial"/>
                          <a:cs typeface="Arial"/>
                          <a:sym typeface="Arial"/>
                        </a:rPr>
                        <a:t>WEEK_OF_YEAR</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The week number within the year, with 1 for the first week.</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26831425"/>
                  </a:ext>
                </a:extLst>
              </a:tr>
              <a:tr h="258849">
                <a:tc>
                  <a:txBody>
                    <a:bodyPr/>
                    <a:lstStyle/>
                    <a:p>
                      <a:pPr rtl="0"/>
                      <a:r>
                        <a:rPr lang="en-US" sz="1200" b="1" i="0" u="none" strike="noStrike" cap="none" baseline="0" dirty="0">
                          <a:solidFill>
                            <a:schemeClr val="dk1"/>
                          </a:solidFill>
                          <a:latin typeface="+mn-lt"/>
                          <a:ea typeface="Arial"/>
                          <a:cs typeface="Arial"/>
                          <a:sym typeface="Arial"/>
                        </a:rPr>
                        <a:t>AM_PM</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Indicator for AM or PM (0 for AM and I for PM).</a:t>
                      </a:r>
                    </a:p>
                  </a:txBody>
                  <a:tcPr marL="80346" marR="80346" marT="28928" marB="28928">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2114623"/>
                  </a:ext>
                </a:extLst>
              </a:tr>
            </a:tbl>
          </a:graphicData>
        </a:graphic>
      </p:graphicFrame>
    </p:spTree>
    <p:extLst>
      <p:ext uri="{BB962C8B-B14F-4D97-AF65-F5344CB8AC3E}">
        <p14:creationId xmlns:p14="http://schemas.microsoft.com/office/powerpoint/2010/main" val="1560538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673384-5D4C-4D03-94F6-FE1EDC08F631}"/>
              </a:ext>
            </a:extLst>
          </p:cNvPr>
          <p:cNvSpPr>
            <a:spLocks noGrp="1"/>
          </p:cNvSpPr>
          <p:nvPr>
            <p:ph type="title"/>
          </p:nvPr>
        </p:nvSpPr>
        <p:spPr/>
        <p:txBody>
          <a:bodyPr/>
          <a:lstStyle/>
          <a:p>
            <a:r>
              <a:rPr lang="en-US" altLang="en-US" sz="3200" dirty="0"/>
              <a:t>Getting Date/Time Information From Calendar</a:t>
            </a:r>
            <a:endParaRPr lang="en-IN" sz="3200" dirty="0"/>
          </a:p>
        </p:txBody>
      </p:sp>
      <p:sp>
        <p:nvSpPr>
          <p:cNvPr id="12" name="Text Placeholder 11">
            <a:extLst>
              <a:ext uri="{FF2B5EF4-FFF2-40B4-BE49-F238E27FC236}">
                <a16:creationId xmlns:a16="http://schemas.microsoft.com/office/drawing/2014/main" id="{A1617C68-5F9B-4EA9-A616-F346EBE01A69}"/>
              </a:ext>
            </a:extLst>
          </p:cNvPr>
          <p:cNvSpPr>
            <a:spLocks noGrp="1"/>
          </p:cNvSpPr>
          <p:nvPr>
            <p:ph type="body" sz="quarter" idx="20"/>
          </p:nvPr>
        </p:nvSpPr>
        <p:spPr>
          <a:xfrm>
            <a:off x="3325761" y="5250476"/>
            <a:ext cx="2492477" cy="422770"/>
          </a:xfrm>
        </p:spPr>
        <p:txBody>
          <a:bodyPr/>
          <a:lstStyle/>
          <a:p>
            <a:pPr algn="ctr">
              <a:spcBef>
                <a:spcPct val="0"/>
              </a:spcBef>
              <a:buClrTx/>
              <a:buSzTx/>
              <a:buFontTx/>
              <a:buNone/>
            </a:pPr>
            <a:r>
              <a:rPr lang="en-US" altLang="en-US" sz="2000" dirty="0" err="1">
                <a:hlinkClick r:id="rId3" tooltip="https://liveexample.pearsoncmg.com/html/TestCalendar.html"/>
              </a:rPr>
              <a:t>TestCalendar</a:t>
            </a:r>
            <a:endParaRPr lang="en-US" altLang="en-US" sz="2000" dirty="0">
              <a:hlinkClick r:id="rId3" tooltip="https://liveexample.pearsoncmg.com/html/TestCalendar.html"/>
            </a:endParaRPr>
          </a:p>
        </p:txBody>
      </p:sp>
    </p:spTree>
    <p:extLst>
      <p:ext uri="{BB962C8B-B14F-4D97-AF65-F5344CB8AC3E}">
        <p14:creationId xmlns:p14="http://schemas.microsoft.com/office/powerpoint/2010/main" val="164692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6ED4-20AE-42B6-9B05-16868BEE4D36}"/>
              </a:ext>
            </a:extLst>
          </p:cNvPr>
          <p:cNvSpPr>
            <a:spLocks noGrp="1"/>
          </p:cNvSpPr>
          <p:nvPr>
            <p:ph type="title"/>
          </p:nvPr>
        </p:nvSpPr>
        <p:spPr/>
        <p:txBody>
          <a:bodyPr/>
          <a:lstStyle/>
          <a:p>
            <a:r>
              <a:rPr lang="en-IN" dirty="0"/>
              <a:t>Interfaces</a:t>
            </a:r>
          </a:p>
        </p:txBody>
      </p:sp>
      <p:sp>
        <p:nvSpPr>
          <p:cNvPr id="3" name="Content Placeholder 2">
            <a:extLst>
              <a:ext uri="{FF2B5EF4-FFF2-40B4-BE49-F238E27FC236}">
                <a16:creationId xmlns:a16="http://schemas.microsoft.com/office/drawing/2014/main" id="{EB8D2028-8A09-4FDF-9D27-7D5FCAD5E261}"/>
              </a:ext>
            </a:extLst>
          </p:cNvPr>
          <p:cNvSpPr>
            <a:spLocks noGrp="1"/>
          </p:cNvSpPr>
          <p:nvPr>
            <p:ph sz="quarter" idx="13"/>
          </p:nvPr>
        </p:nvSpPr>
        <p:spPr/>
        <p:txBody>
          <a:bodyPr/>
          <a:lstStyle/>
          <a:p>
            <a:pPr marL="0" indent="0">
              <a:buFont typeface="Monotype Sorts"/>
              <a:buNone/>
            </a:pPr>
            <a:r>
              <a:rPr lang="en-US" altLang="en-US" dirty="0">
                <a:cs typeface="Courier New" panose="02070309020205020404" pitchFamily="49" charset="0"/>
              </a:rPr>
              <a:t>What is an interface?</a:t>
            </a:r>
          </a:p>
          <a:p>
            <a:pPr marL="0" indent="0">
              <a:buFont typeface="Monotype Sorts"/>
              <a:buNone/>
            </a:pPr>
            <a:r>
              <a:rPr lang="en-US" altLang="en-US" dirty="0">
                <a:cs typeface="Courier New" panose="02070309020205020404" pitchFamily="49" charset="0"/>
              </a:rPr>
              <a:t>Why is an interface useful?</a:t>
            </a:r>
          </a:p>
          <a:p>
            <a:pPr marL="0" indent="0">
              <a:buFont typeface="Monotype Sorts"/>
              <a:buNone/>
            </a:pPr>
            <a:r>
              <a:rPr lang="en-US" altLang="en-US" dirty="0">
                <a:cs typeface="Courier New" panose="02070309020205020404" pitchFamily="49" charset="0"/>
              </a:rPr>
              <a:t>How do you define an interface?</a:t>
            </a:r>
          </a:p>
          <a:p>
            <a:pPr marL="0" indent="0">
              <a:buFont typeface="Monotype Sorts"/>
              <a:buNone/>
            </a:pPr>
            <a:r>
              <a:rPr lang="en-US" altLang="en-US" dirty="0">
                <a:cs typeface="Courier New" panose="02070309020205020404" pitchFamily="49" charset="0"/>
              </a:rPr>
              <a:t>How do you use an interface?</a:t>
            </a:r>
          </a:p>
        </p:txBody>
      </p:sp>
    </p:spTree>
    <p:extLst>
      <p:ext uri="{BB962C8B-B14F-4D97-AF65-F5344CB8AC3E}">
        <p14:creationId xmlns:p14="http://schemas.microsoft.com/office/powerpoint/2010/main" val="425511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8616-22DB-431B-89B1-89D9F6E51377}"/>
              </a:ext>
            </a:extLst>
          </p:cNvPr>
          <p:cNvSpPr>
            <a:spLocks noGrp="1"/>
          </p:cNvSpPr>
          <p:nvPr>
            <p:ph type="title"/>
          </p:nvPr>
        </p:nvSpPr>
        <p:spPr/>
        <p:txBody>
          <a:bodyPr/>
          <a:lstStyle/>
          <a:p>
            <a:r>
              <a:rPr lang="en-US" altLang="en-US" sz="3200" dirty="0">
                <a:cs typeface="Courier New" panose="02070309020205020404" pitchFamily="49" charset="0"/>
              </a:rPr>
              <a:t>What Is an Interface? Why Is an Interface Useful?</a:t>
            </a:r>
            <a:endParaRPr lang="en-IN" sz="3200" dirty="0"/>
          </a:p>
        </p:txBody>
      </p:sp>
      <p:sp>
        <p:nvSpPr>
          <p:cNvPr id="3" name="Content Placeholder 2">
            <a:extLst>
              <a:ext uri="{FF2B5EF4-FFF2-40B4-BE49-F238E27FC236}">
                <a16:creationId xmlns:a16="http://schemas.microsoft.com/office/drawing/2014/main" id="{1E2E6895-04B4-4CC7-B9CA-62D5E9749D42}"/>
              </a:ext>
            </a:extLst>
          </p:cNvPr>
          <p:cNvSpPr>
            <a:spLocks noGrp="1"/>
          </p:cNvSpPr>
          <p:nvPr>
            <p:ph sz="quarter" idx="13"/>
          </p:nvPr>
        </p:nvSpPr>
        <p:spPr/>
        <p:txBody>
          <a:bodyPr/>
          <a:lstStyle/>
          <a:p>
            <a:pPr marL="432" indent="0">
              <a:buNone/>
            </a:pPr>
            <a:r>
              <a:rPr lang="en-US" altLang="en-US" dirty="0"/>
              <a:t>An interface is a </a:t>
            </a:r>
            <a:r>
              <a:rPr lang="en-US" altLang="en-US" dirty="0" err="1"/>
              <a:t>classlike</a:t>
            </a:r>
            <a:r>
              <a:rPr lang="en-US" altLang="en-US" dirty="0"/>
              <a:t> construct that contains only constants and abstract methods. In many ways, an interface is similar to an abstract class, but the intent of an interface is to specify common behavior for objects. For example, you can specify that the objects are comparable, edible, cloneable using appropriate interfaces.</a:t>
            </a:r>
            <a:endParaRPr lang="en-US" altLang="en-US" sz="2000" dirty="0">
              <a:ea typeface="PMingLiU" panose="02020500000000000000" pitchFamily="18" charset="-120"/>
            </a:endParaRPr>
          </a:p>
        </p:txBody>
      </p:sp>
    </p:spTree>
    <p:extLst>
      <p:ext uri="{BB962C8B-B14F-4D97-AF65-F5344CB8AC3E}">
        <p14:creationId xmlns:p14="http://schemas.microsoft.com/office/powerpoint/2010/main" val="2579062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DC2C-DA56-4A9D-A311-D51ECBF4A7F5}"/>
              </a:ext>
            </a:extLst>
          </p:cNvPr>
          <p:cNvSpPr>
            <a:spLocks noGrp="1"/>
          </p:cNvSpPr>
          <p:nvPr>
            <p:ph type="title"/>
          </p:nvPr>
        </p:nvSpPr>
        <p:spPr/>
        <p:txBody>
          <a:bodyPr/>
          <a:lstStyle/>
          <a:p>
            <a:r>
              <a:rPr lang="en-IN" dirty="0"/>
              <a:t>Define an Interface</a:t>
            </a:r>
          </a:p>
        </p:txBody>
      </p:sp>
      <p:sp>
        <p:nvSpPr>
          <p:cNvPr id="3" name="Content Placeholder 2">
            <a:extLst>
              <a:ext uri="{FF2B5EF4-FFF2-40B4-BE49-F238E27FC236}">
                <a16:creationId xmlns:a16="http://schemas.microsoft.com/office/drawing/2014/main" id="{43C3C978-8D02-4947-AB6F-677C6A7F4A18}"/>
              </a:ext>
            </a:extLst>
          </p:cNvPr>
          <p:cNvSpPr>
            <a:spLocks noGrp="1"/>
          </p:cNvSpPr>
          <p:nvPr>
            <p:ph sz="quarter" idx="13"/>
          </p:nvPr>
        </p:nvSpPr>
        <p:spPr>
          <a:xfrm>
            <a:off x="457200" y="1552574"/>
            <a:ext cx="7689273" cy="784225"/>
          </a:xfrm>
        </p:spPr>
        <p:txBody>
          <a:bodyPr/>
          <a:lstStyle/>
          <a:p>
            <a:pPr marL="432" indent="0">
              <a:buNone/>
            </a:pPr>
            <a:r>
              <a:rPr lang="en-US" altLang="en-US" sz="2000" dirty="0">
                <a:cs typeface="Courier New" panose="02070309020205020404" pitchFamily="49" charset="0"/>
              </a:rPr>
              <a:t>To distinguish an interface from a class, Java uses the following syntax to define an interface:</a:t>
            </a:r>
          </a:p>
        </p:txBody>
      </p:sp>
      <p:sp>
        <p:nvSpPr>
          <p:cNvPr id="4" name="Content Placeholder 3">
            <a:extLst>
              <a:ext uri="{FF2B5EF4-FFF2-40B4-BE49-F238E27FC236}">
                <a16:creationId xmlns:a16="http://schemas.microsoft.com/office/drawing/2014/main" id="{ED98867A-8AA3-4BF8-94F0-1898611D2427}"/>
              </a:ext>
            </a:extLst>
          </p:cNvPr>
          <p:cNvSpPr>
            <a:spLocks noGrp="1"/>
          </p:cNvSpPr>
          <p:nvPr>
            <p:ph sz="quarter" idx="14"/>
          </p:nvPr>
        </p:nvSpPr>
        <p:spPr>
          <a:xfrm>
            <a:off x="457200" y="2441172"/>
            <a:ext cx="7787148" cy="1643148"/>
          </a:xfrm>
        </p:spPr>
        <p:txBody>
          <a:bodyPr/>
          <a:lstStyle/>
          <a:p>
            <a:pPr>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public interface </a:t>
            </a:r>
            <a:r>
              <a:rPr lang="en-US" altLang="en-US" sz="2000" b="1" dirty="0" err="1">
                <a:solidFill>
                  <a:schemeClr val="tx1"/>
                </a:solidFill>
                <a:latin typeface="Courier New" panose="02070309020205020404" pitchFamily="49" charset="0"/>
                <a:cs typeface="Courier New" panose="02070309020205020404" pitchFamily="49" charset="0"/>
              </a:rPr>
              <a:t>InterfaceName</a:t>
            </a:r>
            <a:r>
              <a:rPr lang="en-US" altLang="en-US" sz="2000" b="1" dirty="0">
                <a:solidFill>
                  <a:schemeClr val="tx1"/>
                </a:solidFill>
                <a:latin typeface="Courier New" panose="02070309020205020404" pitchFamily="49" charset="0"/>
                <a:cs typeface="Courier New" panose="02070309020205020404" pitchFamily="49" charset="0"/>
              </a:rPr>
              <a:t> {</a:t>
            </a:r>
          </a:p>
          <a:p>
            <a:pPr marL="255588" indent="9525">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constant declarations;</a:t>
            </a:r>
          </a:p>
          <a:p>
            <a:pPr marL="255588" indent="9525">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abstract method signatures;</a:t>
            </a:r>
          </a:p>
          <a:p>
            <a:pPr>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a:t>
            </a:r>
          </a:p>
        </p:txBody>
      </p:sp>
      <p:sp>
        <p:nvSpPr>
          <p:cNvPr id="5" name="Content Placeholder 4">
            <a:extLst>
              <a:ext uri="{FF2B5EF4-FFF2-40B4-BE49-F238E27FC236}">
                <a16:creationId xmlns:a16="http://schemas.microsoft.com/office/drawing/2014/main" id="{EBCF33E0-47BE-411A-BA52-7CE8BE718969}"/>
              </a:ext>
            </a:extLst>
          </p:cNvPr>
          <p:cNvSpPr>
            <a:spLocks noGrp="1"/>
          </p:cNvSpPr>
          <p:nvPr>
            <p:ph sz="quarter" idx="15"/>
          </p:nvPr>
        </p:nvSpPr>
        <p:spPr>
          <a:xfrm>
            <a:off x="457200" y="4154553"/>
            <a:ext cx="1578077" cy="478407"/>
          </a:xfrm>
        </p:spPr>
        <p:txBody>
          <a:bodyPr/>
          <a:lstStyle/>
          <a:p>
            <a:pPr marL="432" indent="0">
              <a:buNone/>
            </a:pPr>
            <a:r>
              <a:rPr lang="en-US" altLang="en-US" sz="2000" dirty="0"/>
              <a:t>Example</a:t>
            </a:r>
            <a:r>
              <a:rPr lang="en-US" altLang="en-US" sz="2000" dirty="0">
                <a:cs typeface="Courier New" panose="02070309020205020404" pitchFamily="49" charset="0"/>
              </a:rPr>
              <a:t>:</a:t>
            </a:r>
          </a:p>
        </p:txBody>
      </p:sp>
      <p:sp>
        <p:nvSpPr>
          <p:cNvPr id="6" name="Content Placeholder 5">
            <a:extLst>
              <a:ext uri="{FF2B5EF4-FFF2-40B4-BE49-F238E27FC236}">
                <a16:creationId xmlns:a16="http://schemas.microsoft.com/office/drawing/2014/main" id="{8BB75F1E-A05E-4CA3-B4DA-E923C3B3A384}"/>
              </a:ext>
            </a:extLst>
          </p:cNvPr>
          <p:cNvSpPr>
            <a:spLocks noGrp="1"/>
          </p:cNvSpPr>
          <p:nvPr>
            <p:ph sz="quarter" idx="16"/>
          </p:nvPr>
        </p:nvSpPr>
        <p:spPr>
          <a:xfrm>
            <a:off x="457200" y="4728863"/>
            <a:ext cx="6370320" cy="1560177"/>
          </a:xfrm>
        </p:spPr>
        <p:txBody>
          <a:bodyPr/>
          <a:lstStyle/>
          <a:p>
            <a:pPr>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public interface Edible {</a:t>
            </a:r>
          </a:p>
          <a:p>
            <a:pPr marL="255588" indent="9525">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 Describe how to eat */</a:t>
            </a:r>
          </a:p>
          <a:p>
            <a:pPr marL="255588" indent="9525">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public abstract String </a:t>
            </a:r>
            <a:r>
              <a:rPr lang="en-US" altLang="en-US" sz="2000" b="1" dirty="0" err="1">
                <a:solidFill>
                  <a:schemeClr val="tx1"/>
                </a:solidFill>
                <a:latin typeface="Courier New" panose="02070309020205020404" pitchFamily="49" charset="0"/>
                <a:cs typeface="Courier New" panose="02070309020205020404" pitchFamily="49" charset="0"/>
              </a:rPr>
              <a:t>howToEat</a:t>
            </a:r>
            <a:r>
              <a:rPr lang="en-US" altLang="en-US" sz="2000" b="1" dirty="0">
                <a:solidFill>
                  <a:schemeClr val="tx1"/>
                </a:solidFill>
                <a:latin typeface="Courier New" panose="02070309020205020404" pitchFamily="49" charset="0"/>
                <a:cs typeface="Courier New" panose="02070309020205020404" pitchFamily="49" charset="0"/>
              </a:rPr>
              <a:t>();</a:t>
            </a:r>
          </a:p>
          <a:p>
            <a:pPr>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1644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a:t>
            </a:r>
          </a:p>
        </p:txBody>
      </p:sp>
      <p:sp>
        <p:nvSpPr>
          <p:cNvPr id="3" name="Content Placeholder 2"/>
          <p:cNvSpPr>
            <a:spLocks noGrp="1"/>
          </p:cNvSpPr>
          <p:nvPr>
            <p:ph sz="quarter" idx="13"/>
          </p:nvPr>
        </p:nvSpPr>
        <p:spPr>
          <a:xfrm>
            <a:off x="457200" y="1554920"/>
            <a:ext cx="8232775" cy="4300935"/>
          </a:xfrm>
        </p:spPr>
        <p:txBody>
          <a:bodyPr/>
          <a:lstStyle/>
          <a:p>
            <a:r>
              <a:rPr lang="en-IN" dirty="0"/>
              <a:t>You have learned how to write simple programs to create and display GUI components. Can you write the code to respond to user actions, such as clicking a button to perform an action?</a:t>
            </a:r>
          </a:p>
          <a:p>
            <a:r>
              <a:rPr lang="en-IN" dirty="0"/>
              <a:t>In order to write such code, you have to know about interfaces. An </a:t>
            </a:r>
            <a:r>
              <a:rPr lang="en-IN" b="1" dirty="0"/>
              <a:t>interface</a:t>
            </a:r>
            <a:r>
              <a:rPr lang="en-IN" dirty="0"/>
              <a:t> is for defining common </a:t>
            </a:r>
            <a:r>
              <a:rPr lang="en-IN" dirty="0" err="1"/>
              <a:t>behavior</a:t>
            </a:r>
            <a:r>
              <a:rPr lang="en-IN" dirty="0"/>
              <a:t> for classes (including unrelated classes). Before discussing interfaces, we introduce a closely related subject: abstract classes.</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522D-0455-4EC8-A831-B9D1D3934BAD}"/>
              </a:ext>
            </a:extLst>
          </p:cNvPr>
          <p:cNvSpPr>
            <a:spLocks noGrp="1"/>
          </p:cNvSpPr>
          <p:nvPr>
            <p:ph type="title"/>
          </p:nvPr>
        </p:nvSpPr>
        <p:spPr/>
        <p:txBody>
          <a:bodyPr/>
          <a:lstStyle/>
          <a:p>
            <a:r>
              <a:rPr lang="en-IN" dirty="0"/>
              <a:t>Interface Is a Special Class</a:t>
            </a:r>
          </a:p>
        </p:txBody>
      </p:sp>
      <p:sp>
        <p:nvSpPr>
          <p:cNvPr id="3" name="Content Placeholder 2">
            <a:extLst>
              <a:ext uri="{FF2B5EF4-FFF2-40B4-BE49-F238E27FC236}">
                <a16:creationId xmlns:a16="http://schemas.microsoft.com/office/drawing/2014/main" id="{E3DCF939-181D-47BA-A7E3-4631235D8280}"/>
              </a:ext>
            </a:extLst>
          </p:cNvPr>
          <p:cNvSpPr>
            <a:spLocks noGrp="1"/>
          </p:cNvSpPr>
          <p:nvPr>
            <p:ph sz="quarter" idx="13"/>
          </p:nvPr>
        </p:nvSpPr>
        <p:spPr>
          <a:xfrm>
            <a:off x="457200" y="1554920"/>
            <a:ext cx="7890387" cy="4663335"/>
          </a:xfrm>
        </p:spPr>
        <p:txBody>
          <a:bodyPr/>
          <a:lstStyle/>
          <a:p>
            <a:pPr marL="432" indent="0">
              <a:buNone/>
            </a:pPr>
            <a:r>
              <a:rPr lang="en-US" altLang="en-US" dirty="0">
                <a:cs typeface="Courier New" panose="02070309020205020404" pitchFamily="49" charset="0"/>
              </a:rPr>
              <a:t>An interface is treated like a special class in Java. Each interface is compiled into a separate bytecode file, just like a regular class. Like an abstract class, you cannot create an instance from an interface using the new operator, but in most cases you can use an interface more or less the same way you use an abstract class. For example, you can use an interface as a data type for a variable, as the result of casting, and so on.</a:t>
            </a:r>
            <a:endParaRPr lang="en-US" altLang="en-US" dirty="0">
              <a:ea typeface="PMingLiU" panose="02020500000000000000" pitchFamily="18" charset="-120"/>
            </a:endParaRPr>
          </a:p>
        </p:txBody>
      </p:sp>
    </p:spTree>
    <p:extLst>
      <p:ext uri="{BB962C8B-B14F-4D97-AF65-F5344CB8AC3E}">
        <p14:creationId xmlns:p14="http://schemas.microsoft.com/office/powerpoint/2010/main" val="120150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943E-D10D-4810-B3E5-D950AE9427F7}"/>
              </a:ext>
            </a:extLst>
          </p:cNvPr>
          <p:cNvSpPr>
            <a:spLocks noGrp="1"/>
          </p:cNvSpPr>
          <p:nvPr>
            <p:ph type="title"/>
          </p:nvPr>
        </p:nvSpPr>
        <p:spPr/>
        <p:txBody>
          <a:bodyPr/>
          <a:lstStyle/>
          <a:p>
            <a:r>
              <a:rPr lang="en-IN" dirty="0"/>
              <a:t>Example </a:t>
            </a:r>
            <a:r>
              <a:rPr lang="en-IN" sz="2000" b="0" baseline="0" dirty="0"/>
              <a:t>(1 of 2)</a:t>
            </a:r>
          </a:p>
        </p:txBody>
      </p:sp>
      <p:sp>
        <p:nvSpPr>
          <p:cNvPr id="3" name="Content Placeholder 2">
            <a:extLst>
              <a:ext uri="{FF2B5EF4-FFF2-40B4-BE49-F238E27FC236}">
                <a16:creationId xmlns:a16="http://schemas.microsoft.com/office/drawing/2014/main" id="{67A99394-BC06-45C0-B7ED-022E71547E40}"/>
              </a:ext>
            </a:extLst>
          </p:cNvPr>
          <p:cNvSpPr>
            <a:spLocks noGrp="1"/>
          </p:cNvSpPr>
          <p:nvPr>
            <p:ph sz="quarter" idx="13"/>
          </p:nvPr>
        </p:nvSpPr>
        <p:spPr>
          <a:xfrm>
            <a:off x="457200" y="1552575"/>
            <a:ext cx="8335818" cy="1486189"/>
          </a:xfrm>
        </p:spPr>
        <p:txBody>
          <a:bodyPr/>
          <a:lstStyle/>
          <a:p>
            <a:pPr marL="432" indent="0">
              <a:buNone/>
            </a:pPr>
            <a:r>
              <a:rPr lang="en-US" altLang="en-US" sz="2000" dirty="0"/>
              <a:t>You can now use the Edible interface to specify whether an object is edible. This is accomplished by letting the class for the object implement this interface using the implements keyword. For example, the classes Chicken and Fruit implement the Edible interface (See </a:t>
            </a:r>
            <a:r>
              <a:rPr lang="en-US" altLang="en-US" sz="2000" dirty="0" err="1"/>
              <a:t>TestEdible</a:t>
            </a:r>
            <a:r>
              <a:rPr lang="en-US" altLang="en-US" sz="2000" dirty="0"/>
              <a:t>).</a:t>
            </a:r>
          </a:p>
        </p:txBody>
      </p:sp>
      <p:pic>
        <p:nvPicPr>
          <p:cNvPr id="17" name="Content Placeholder 16" descr="An object shows the Example for Edible and Test Edible. It has 2 boxes which are divided into two parts. For long description in Notes pane, press F6.">
            <a:extLst>
              <a:ext uri="{FF2B5EF4-FFF2-40B4-BE49-F238E27FC236}">
                <a16:creationId xmlns:a16="http://schemas.microsoft.com/office/drawing/2014/main" id="{8D39331B-A8BC-4505-ABE1-DBDBD555ED1A}"/>
              </a:ext>
            </a:extLst>
          </p:cNvPr>
          <p:cNvPicPr>
            <a:picLocks noGrp="1" noChangeAspect="1"/>
          </p:cNvPicPr>
          <p:nvPr>
            <p:ph sz="quarter" idx="14"/>
          </p:nvPr>
        </p:nvPicPr>
        <p:blipFill>
          <a:blip r:embed="rId3"/>
          <a:stretch>
            <a:fillRect/>
          </a:stretch>
        </p:blipFill>
        <p:spPr>
          <a:xfrm>
            <a:off x="611880" y="3168293"/>
            <a:ext cx="6646260" cy="2564445"/>
          </a:xfrm>
          <a:prstGeom prst="rect">
            <a:avLst/>
          </a:prstGeom>
        </p:spPr>
      </p:pic>
      <p:sp>
        <p:nvSpPr>
          <p:cNvPr id="10" name="Text Placeholder 9">
            <a:extLst>
              <a:ext uri="{FF2B5EF4-FFF2-40B4-BE49-F238E27FC236}">
                <a16:creationId xmlns:a16="http://schemas.microsoft.com/office/drawing/2014/main" id="{15E54C58-64F5-4C16-8D05-77FE0ED3A3D0}"/>
              </a:ext>
            </a:extLst>
          </p:cNvPr>
          <p:cNvSpPr>
            <a:spLocks noGrp="1"/>
          </p:cNvSpPr>
          <p:nvPr>
            <p:ph type="body" sz="quarter" idx="20"/>
          </p:nvPr>
        </p:nvSpPr>
        <p:spPr>
          <a:xfrm>
            <a:off x="5520731" y="5788582"/>
            <a:ext cx="914400" cy="446344"/>
          </a:xfrm>
        </p:spPr>
        <p:txBody>
          <a:bodyPr/>
          <a:lstStyle/>
          <a:p>
            <a:pPr marL="432" indent="0">
              <a:buNone/>
            </a:pPr>
            <a:r>
              <a:rPr lang="en-US" altLang="en-US" sz="2000" dirty="0">
                <a:hlinkClick r:id="rId4" tooltip="https://liveexample.pearsoncmg.com/html/Edible.html"/>
              </a:rPr>
              <a:t>Edible</a:t>
            </a:r>
          </a:p>
        </p:txBody>
      </p:sp>
      <p:sp>
        <p:nvSpPr>
          <p:cNvPr id="11" name="Text Placeholder 10">
            <a:extLst>
              <a:ext uri="{FF2B5EF4-FFF2-40B4-BE49-F238E27FC236}">
                <a16:creationId xmlns:a16="http://schemas.microsoft.com/office/drawing/2014/main" id="{4C7DE480-08CA-4C04-BC78-4476F8F0F660}"/>
              </a:ext>
            </a:extLst>
          </p:cNvPr>
          <p:cNvSpPr>
            <a:spLocks noGrp="1"/>
          </p:cNvSpPr>
          <p:nvPr>
            <p:ph type="body" sz="quarter" idx="21"/>
          </p:nvPr>
        </p:nvSpPr>
        <p:spPr>
          <a:xfrm>
            <a:off x="7128305" y="5761068"/>
            <a:ext cx="1415845" cy="486440"/>
          </a:xfrm>
        </p:spPr>
        <p:txBody>
          <a:bodyPr/>
          <a:lstStyle/>
          <a:p>
            <a:pPr marL="432" indent="0">
              <a:buNone/>
            </a:pPr>
            <a:r>
              <a:rPr lang="en-US" altLang="en-US" sz="2000" dirty="0" err="1">
                <a:hlinkClick r:id="rId5" tooltip="https://liveexample.pearsoncmg.com/html/TestEdible.html"/>
              </a:rPr>
              <a:t>TestEdible</a:t>
            </a:r>
            <a:endParaRPr lang="en-US" altLang="en-US" sz="2000" dirty="0">
              <a:hlinkClick r:id="rId5" tooltip="https://liveexample.pearsoncmg.com/html/TestEdible.html"/>
            </a:endParaRPr>
          </a:p>
        </p:txBody>
      </p:sp>
    </p:spTree>
    <p:extLst>
      <p:ext uri="{BB962C8B-B14F-4D97-AF65-F5344CB8AC3E}">
        <p14:creationId xmlns:p14="http://schemas.microsoft.com/office/powerpoint/2010/main" val="409544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C905-8301-496D-A100-77E4FCA1986B}"/>
              </a:ext>
            </a:extLst>
          </p:cNvPr>
          <p:cNvSpPr>
            <a:spLocks noGrp="1"/>
          </p:cNvSpPr>
          <p:nvPr>
            <p:ph type="title"/>
          </p:nvPr>
        </p:nvSpPr>
        <p:spPr/>
        <p:txBody>
          <a:bodyPr/>
          <a:lstStyle/>
          <a:p>
            <a:r>
              <a:rPr lang="en-IN" dirty="0"/>
              <a:t>Omitting Modifiers in Interfaces</a:t>
            </a:r>
          </a:p>
        </p:txBody>
      </p:sp>
      <p:sp>
        <p:nvSpPr>
          <p:cNvPr id="3" name="Content Placeholder 2">
            <a:extLst>
              <a:ext uri="{FF2B5EF4-FFF2-40B4-BE49-F238E27FC236}">
                <a16:creationId xmlns:a16="http://schemas.microsoft.com/office/drawing/2014/main" id="{B891E16A-F6C7-4877-8ADD-93A0A255B1F8}"/>
              </a:ext>
            </a:extLst>
          </p:cNvPr>
          <p:cNvSpPr>
            <a:spLocks noGrp="1"/>
          </p:cNvSpPr>
          <p:nvPr>
            <p:ph sz="quarter" idx="13"/>
          </p:nvPr>
        </p:nvSpPr>
        <p:spPr>
          <a:xfrm>
            <a:off x="457200" y="1552575"/>
            <a:ext cx="8436077" cy="1293864"/>
          </a:xfrm>
        </p:spPr>
        <p:txBody>
          <a:bodyPr/>
          <a:lstStyle/>
          <a:p>
            <a:pPr marL="432" indent="0">
              <a:buNone/>
            </a:pPr>
            <a:r>
              <a:rPr lang="en-US" altLang="en-US" dirty="0">
                <a:cs typeface="Times New Roman" panose="02020603050405020304" pitchFamily="18" charset="0"/>
              </a:rPr>
              <a:t>All data fields are </a:t>
            </a:r>
            <a:r>
              <a:rPr lang="en-US" altLang="en-US" b="1" dirty="0">
                <a:cs typeface="Times New Roman" panose="02020603050405020304" pitchFamily="18" charset="0"/>
              </a:rPr>
              <a:t>public final static </a:t>
            </a:r>
            <a:r>
              <a:rPr lang="en-US" altLang="en-US" dirty="0">
                <a:cs typeface="Times New Roman" panose="02020603050405020304" pitchFamily="18" charset="0"/>
              </a:rPr>
              <a:t>and all methods are </a:t>
            </a:r>
            <a:r>
              <a:rPr lang="en-US" altLang="en-US" b="1" dirty="0">
                <a:cs typeface="Times New Roman" panose="02020603050405020304" pitchFamily="18" charset="0"/>
              </a:rPr>
              <a:t>public abstract</a:t>
            </a:r>
            <a:r>
              <a:rPr lang="en-US" altLang="en-US" i="1" dirty="0">
                <a:cs typeface="Times New Roman" panose="02020603050405020304" pitchFamily="18" charset="0"/>
              </a:rPr>
              <a:t> </a:t>
            </a:r>
            <a:r>
              <a:rPr lang="en-US" altLang="en-US" dirty="0">
                <a:cs typeface="Times New Roman" panose="02020603050405020304" pitchFamily="18" charset="0"/>
              </a:rPr>
              <a:t>in an interface. For this reason, these modifiers can be omitted, as shown below:</a:t>
            </a:r>
          </a:p>
        </p:txBody>
      </p:sp>
      <p:pic>
        <p:nvPicPr>
          <p:cNvPr id="17" name="Content Placeholder 16" descr="The computer code shows the Omitting Modifiers in Interfaces. For long description in Notes pane, press F6.">
            <a:extLst>
              <a:ext uri="{FF2B5EF4-FFF2-40B4-BE49-F238E27FC236}">
                <a16:creationId xmlns:a16="http://schemas.microsoft.com/office/drawing/2014/main" id="{F9289BCC-AB32-4068-A051-254C0816EFFE}"/>
              </a:ext>
            </a:extLst>
          </p:cNvPr>
          <p:cNvPicPr>
            <a:picLocks noGrp="1" noChangeAspect="1"/>
          </p:cNvPicPr>
          <p:nvPr>
            <p:ph sz="quarter" idx="14"/>
          </p:nvPr>
        </p:nvPicPr>
        <p:blipFill>
          <a:blip r:embed="rId3"/>
          <a:stretch>
            <a:fillRect/>
          </a:stretch>
        </p:blipFill>
        <p:spPr>
          <a:xfrm>
            <a:off x="931243" y="3109316"/>
            <a:ext cx="7281512" cy="1302650"/>
          </a:xfrm>
          <a:prstGeom prst="rect">
            <a:avLst/>
          </a:prstGeom>
        </p:spPr>
      </p:pic>
      <p:sp>
        <p:nvSpPr>
          <p:cNvPr id="5" name="Content Placeholder 4">
            <a:extLst>
              <a:ext uri="{FF2B5EF4-FFF2-40B4-BE49-F238E27FC236}">
                <a16:creationId xmlns:a16="http://schemas.microsoft.com/office/drawing/2014/main" id="{0B2A3E7E-4FAC-4945-B07B-10055CF852CE}"/>
              </a:ext>
            </a:extLst>
          </p:cNvPr>
          <p:cNvSpPr>
            <a:spLocks noGrp="1"/>
          </p:cNvSpPr>
          <p:nvPr>
            <p:ph sz="quarter" idx="15"/>
          </p:nvPr>
        </p:nvSpPr>
        <p:spPr>
          <a:xfrm>
            <a:off x="457200" y="4693786"/>
            <a:ext cx="8096865" cy="969594"/>
          </a:xfrm>
        </p:spPr>
        <p:txBody>
          <a:bodyPr/>
          <a:lstStyle/>
          <a:p>
            <a:pPr marL="432" indent="0">
              <a:buNone/>
            </a:pPr>
            <a:r>
              <a:rPr lang="en-US" altLang="en-US" dirty="0">
                <a:cs typeface="Times New Roman" panose="02020603050405020304" pitchFamily="18" charset="0"/>
              </a:rPr>
              <a:t>A constant defined in an interface can be accessed using syntax </a:t>
            </a:r>
            <a:r>
              <a:rPr lang="en-US" altLang="en-US" dirty="0" err="1">
                <a:cs typeface="Times New Roman" panose="02020603050405020304" pitchFamily="18" charset="0"/>
              </a:rPr>
              <a:t>InterfaceName.CONSTANT_NAME</a:t>
            </a:r>
            <a:r>
              <a:rPr lang="en-US" altLang="en-US" dirty="0">
                <a:cs typeface="Times New Roman" panose="02020603050405020304" pitchFamily="18" charset="0"/>
              </a:rPr>
              <a:t> (e.g., T1.K).</a:t>
            </a:r>
          </a:p>
        </p:txBody>
      </p:sp>
    </p:spTree>
    <p:extLst>
      <p:ext uri="{BB962C8B-B14F-4D97-AF65-F5344CB8AC3E}">
        <p14:creationId xmlns:p14="http://schemas.microsoft.com/office/powerpoint/2010/main" val="3610244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D50A-559E-4E2A-8A16-51141025EFA7}"/>
              </a:ext>
            </a:extLst>
          </p:cNvPr>
          <p:cNvSpPr>
            <a:spLocks noGrp="1"/>
          </p:cNvSpPr>
          <p:nvPr>
            <p:ph type="title"/>
          </p:nvPr>
        </p:nvSpPr>
        <p:spPr/>
        <p:txBody>
          <a:bodyPr/>
          <a:lstStyle/>
          <a:p>
            <a:r>
              <a:rPr lang="en-IN" dirty="0"/>
              <a:t>Example: The </a:t>
            </a:r>
            <a:r>
              <a:rPr lang="en-IN" u="sng" dirty="0"/>
              <a:t>Comparable</a:t>
            </a:r>
            <a:r>
              <a:rPr lang="en-IN" dirty="0"/>
              <a:t> Interface</a:t>
            </a:r>
          </a:p>
        </p:txBody>
      </p:sp>
      <p:sp>
        <p:nvSpPr>
          <p:cNvPr id="3" name="Content Placeholder 2">
            <a:extLst>
              <a:ext uri="{FF2B5EF4-FFF2-40B4-BE49-F238E27FC236}">
                <a16:creationId xmlns:a16="http://schemas.microsoft.com/office/drawing/2014/main" id="{2D8643D2-8269-448C-8D16-B0BF3A9D2987}"/>
              </a:ext>
            </a:extLst>
          </p:cNvPr>
          <p:cNvSpPr>
            <a:spLocks noGrp="1"/>
          </p:cNvSpPr>
          <p:nvPr>
            <p:ph sz="quarter" idx="13"/>
          </p:nvPr>
        </p:nvSpPr>
        <p:spPr/>
        <p:txBody>
          <a:bodyPr/>
          <a:lstStyle/>
          <a:p>
            <a:pPr>
              <a:buFont typeface="Monotype Sorts"/>
              <a:buNone/>
            </a:pPr>
            <a:r>
              <a:rPr lang="en-US" altLang="en-US" b="1" dirty="0">
                <a:solidFill>
                  <a:schemeClr val="tx1"/>
                </a:solidFill>
                <a:latin typeface="Courier New" panose="02070309020205020404" pitchFamily="49" charset="0"/>
              </a:rPr>
              <a:t>// This interface is defined in</a:t>
            </a:r>
          </a:p>
          <a:p>
            <a:pPr>
              <a:buFont typeface="Monotype Sorts"/>
              <a:buNone/>
            </a:pPr>
            <a:r>
              <a:rPr lang="en-US" altLang="en-US" b="1" dirty="0">
                <a:solidFill>
                  <a:schemeClr val="tx1"/>
                </a:solidFill>
                <a:latin typeface="Courier New" panose="02070309020205020404" pitchFamily="49" charset="0"/>
              </a:rPr>
              <a:t>// </a:t>
            </a:r>
            <a:r>
              <a:rPr lang="en-US" altLang="en-US" b="1" dirty="0" err="1">
                <a:solidFill>
                  <a:schemeClr val="tx1"/>
                </a:solidFill>
                <a:latin typeface="Courier New" panose="02070309020205020404" pitchFamily="49" charset="0"/>
              </a:rPr>
              <a:t>java.lang</a:t>
            </a:r>
            <a:r>
              <a:rPr lang="en-US" altLang="en-US" b="1" dirty="0">
                <a:solidFill>
                  <a:schemeClr val="tx1"/>
                </a:solidFill>
                <a:latin typeface="Courier New" panose="02070309020205020404" pitchFamily="49" charset="0"/>
              </a:rPr>
              <a:t> package</a:t>
            </a:r>
          </a:p>
          <a:p>
            <a:pPr>
              <a:buFont typeface="Monotype Sorts"/>
              <a:buNone/>
            </a:pPr>
            <a:r>
              <a:rPr lang="en-US" altLang="en-US" b="1" dirty="0">
                <a:solidFill>
                  <a:schemeClr val="tx1"/>
                </a:solidFill>
                <a:latin typeface="Courier New" panose="02070309020205020404" pitchFamily="49" charset="0"/>
              </a:rPr>
              <a:t>package </a:t>
            </a:r>
            <a:r>
              <a:rPr lang="en-US" altLang="en-US" b="1" dirty="0" err="1">
                <a:solidFill>
                  <a:schemeClr val="tx1"/>
                </a:solidFill>
                <a:latin typeface="Courier New" panose="02070309020205020404" pitchFamily="49" charset="0"/>
              </a:rPr>
              <a:t>java.lang</a:t>
            </a:r>
            <a:r>
              <a:rPr lang="en-US" altLang="en-US" b="1" dirty="0">
                <a:solidFill>
                  <a:schemeClr val="tx1"/>
                </a:solidFill>
                <a:latin typeface="Courier New" panose="02070309020205020404" pitchFamily="49" charset="0"/>
              </a:rPr>
              <a:t>;</a:t>
            </a:r>
          </a:p>
          <a:p>
            <a:pPr>
              <a:buFont typeface="Monotype Sorts"/>
              <a:buNone/>
            </a:pPr>
            <a:endParaRPr lang="en-US" altLang="en-US" b="1" dirty="0">
              <a:solidFill>
                <a:schemeClr val="tx1"/>
              </a:solidFill>
              <a:latin typeface="Courier New" panose="02070309020205020404" pitchFamily="49" charset="0"/>
            </a:endParaRPr>
          </a:p>
          <a:p>
            <a:pPr>
              <a:buFont typeface="Monotype Sorts"/>
              <a:buNone/>
            </a:pPr>
            <a:r>
              <a:rPr lang="en-US" altLang="en-US" b="1" dirty="0">
                <a:solidFill>
                  <a:schemeClr val="tx1"/>
                </a:solidFill>
                <a:latin typeface="Courier New" panose="02070309020205020404" pitchFamily="49" charset="0"/>
              </a:rPr>
              <a:t>public interface Comparable&lt;E&gt; {</a:t>
            </a:r>
          </a:p>
          <a:p>
            <a:pPr marL="255588" indent="9525">
              <a:buFont typeface="Monotype Sorts"/>
              <a:buNone/>
            </a:pPr>
            <a:r>
              <a:rPr lang="en-US" altLang="en-US" b="1" dirty="0">
                <a:solidFill>
                  <a:schemeClr val="tx1"/>
                </a:solidFill>
                <a:latin typeface="Courier New" panose="02070309020205020404" pitchFamily="49" charset="0"/>
              </a:rPr>
              <a:t>public int </a:t>
            </a:r>
            <a:r>
              <a:rPr lang="en-US" altLang="en-US" b="1" dirty="0" err="1">
                <a:solidFill>
                  <a:schemeClr val="tx1"/>
                </a:solidFill>
                <a:latin typeface="Courier New" panose="02070309020205020404" pitchFamily="49" charset="0"/>
              </a:rPr>
              <a:t>compareTo</a:t>
            </a:r>
            <a:r>
              <a:rPr lang="en-US" altLang="en-US" b="1" dirty="0">
                <a:solidFill>
                  <a:schemeClr val="tx1"/>
                </a:solidFill>
                <a:latin typeface="Courier New" panose="02070309020205020404" pitchFamily="49" charset="0"/>
              </a:rPr>
              <a:t>(E o);</a:t>
            </a:r>
          </a:p>
          <a:p>
            <a:pPr>
              <a:spcAft>
                <a:spcPts val="1200"/>
              </a:spcAft>
              <a:buFont typeface="Monotype Sorts"/>
              <a:buNone/>
            </a:pPr>
            <a:r>
              <a:rPr lang="en-US" altLang="en-US" b="1" dirty="0">
                <a:solidFill>
                  <a:schemeClr val="tx1"/>
                </a:solidFill>
                <a:latin typeface="Courier New" panose="02070309020205020404" pitchFamily="49" charset="0"/>
              </a:rPr>
              <a:t>}</a:t>
            </a:r>
            <a:endParaRPr lang="en-US" altLang="en-US" b="1" u="sng" dirty="0">
              <a:solidFill>
                <a:schemeClr val="tx1"/>
              </a:solidFill>
              <a:latin typeface="Courier"/>
            </a:endParaRPr>
          </a:p>
        </p:txBody>
      </p:sp>
    </p:spTree>
    <p:extLst>
      <p:ext uri="{BB962C8B-B14F-4D97-AF65-F5344CB8AC3E}">
        <p14:creationId xmlns:p14="http://schemas.microsoft.com/office/powerpoint/2010/main" val="304873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1BFA-54D5-4762-86C2-E1AD80341A12}"/>
              </a:ext>
            </a:extLst>
          </p:cNvPr>
          <p:cNvSpPr>
            <a:spLocks noGrp="1"/>
          </p:cNvSpPr>
          <p:nvPr>
            <p:ph type="title"/>
          </p:nvPr>
        </p:nvSpPr>
        <p:spPr/>
        <p:txBody>
          <a:bodyPr/>
          <a:lstStyle/>
          <a:p>
            <a:r>
              <a:rPr lang="en-US" altLang="en-US" sz="3200" dirty="0">
                <a:cs typeface="Times New Roman" panose="02020603050405020304" pitchFamily="18" charset="0"/>
              </a:rPr>
              <a:t>The </a:t>
            </a:r>
            <a:r>
              <a:rPr lang="en-US" altLang="en-US" sz="3200" u="sng" dirty="0" err="1">
                <a:cs typeface="Times New Roman" panose="02020603050405020304" pitchFamily="18" charset="0"/>
              </a:rPr>
              <a:t>toString</a:t>
            </a:r>
            <a:r>
              <a:rPr lang="en-US" altLang="en-US" sz="3200" dirty="0">
                <a:cs typeface="Times New Roman" panose="02020603050405020304" pitchFamily="18" charset="0"/>
              </a:rPr>
              <a:t>, </a:t>
            </a:r>
            <a:r>
              <a:rPr lang="en-US" altLang="en-US" sz="3200" u="sng" dirty="0">
                <a:cs typeface="Times New Roman" panose="02020603050405020304" pitchFamily="18" charset="0"/>
              </a:rPr>
              <a:t>equals</a:t>
            </a:r>
            <a:r>
              <a:rPr lang="en-US" altLang="en-US" sz="3200" dirty="0">
                <a:cs typeface="Times New Roman" panose="02020603050405020304" pitchFamily="18" charset="0"/>
              </a:rPr>
              <a:t>, and </a:t>
            </a:r>
            <a:r>
              <a:rPr lang="en-US" altLang="en-US" sz="3200" u="sng" dirty="0" err="1">
                <a:cs typeface="Times New Roman" panose="02020603050405020304" pitchFamily="18" charset="0"/>
              </a:rPr>
              <a:t>hashCode</a:t>
            </a:r>
            <a:r>
              <a:rPr lang="en-US" altLang="en-US" sz="3200" dirty="0">
                <a:cs typeface="Times New Roman" panose="02020603050405020304" pitchFamily="18" charset="0"/>
              </a:rPr>
              <a:t> Methods</a:t>
            </a:r>
            <a:endParaRPr lang="en-IN" sz="3200" dirty="0"/>
          </a:p>
        </p:txBody>
      </p:sp>
      <p:sp>
        <p:nvSpPr>
          <p:cNvPr id="3" name="Content Placeholder 2">
            <a:extLst>
              <a:ext uri="{FF2B5EF4-FFF2-40B4-BE49-F238E27FC236}">
                <a16:creationId xmlns:a16="http://schemas.microsoft.com/office/drawing/2014/main" id="{37702E9B-A755-49AD-90D6-8E921483A5E2}"/>
              </a:ext>
            </a:extLst>
          </p:cNvPr>
          <p:cNvSpPr>
            <a:spLocks noGrp="1"/>
          </p:cNvSpPr>
          <p:nvPr>
            <p:ph sz="quarter" idx="13"/>
          </p:nvPr>
        </p:nvSpPr>
        <p:spPr>
          <a:xfrm>
            <a:off x="457200" y="1554920"/>
            <a:ext cx="8232775" cy="2472135"/>
          </a:xfrm>
        </p:spPr>
        <p:txBody>
          <a:bodyPr/>
          <a:lstStyle/>
          <a:p>
            <a:pPr marL="432" indent="0">
              <a:buNone/>
            </a:pPr>
            <a:r>
              <a:rPr lang="en-US" altLang="en-US" dirty="0">
                <a:cs typeface="Times New Roman" panose="02020603050405020304" pitchFamily="18" charset="0"/>
              </a:rPr>
              <a:t>Each wrapper class overrides the </a:t>
            </a:r>
            <a:r>
              <a:rPr lang="en-US" altLang="en-US" dirty="0" err="1">
                <a:cs typeface="Times New Roman" panose="02020603050405020304" pitchFamily="18" charset="0"/>
              </a:rPr>
              <a:t>toString</a:t>
            </a:r>
            <a:r>
              <a:rPr lang="en-US" altLang="en-US" dirty="0">
                <a:cs typeface="Times New Roman" panose="02020603050405020304" pitchFamily="18" charset="0"/>
              </a:rPr>
              <a:t>, equals, and </a:t>
            </a:r>
            <a:r>
              <a:rPr lang="en-US" altLang="en-US" dirty="0" err="1">
                <a:cs typeface="Times New Roman" panose="02020603050405020304" pitchFamily="18" charset="0"/>
              </a:rPr>
              <a:t>hashCode</a:t>
            </a:r>
            <a:r>
              <a:rPr lang="en-US" altLang="en-US" dirty="0">
                <a:cs typeface="Times New Roman" panose="02020603050405020304" pitchFamily="18" charset="0"/>
              </a:rPr>
              <a:t> methods defined in the Object class. Since all the numeric wrapper classes and the Character class implement the Comparable interface, the </a:t>
            </a:r>
            <a:r>
              <a:rPr lang="en-US" altLang="en-US" dirty="0" err="1">
                <a:cs typeface="Times New Roman" panose="02020603050405020304" pitchFamily="18" charset="0"/>
              </a:rPr>
              <a:t>compareTo</a:t>
            </a:r>
            <a:r>
              <a:rPr lang="en-US" altLang="en-US" dirty="0">
                <a:cs typeface="Times New Roman" panose="02020603050405020304" pitchFamily="18" charset="0"/>
              </a:rPr>
              <a:t> method is implemented in these classes.</a:t>
            </a:r>
          </a:p>
        </p:txBody>
      </p:sp>
    </p:spTree>
    <p:extLst>
      <p:ext uri="{BB962C8B-B14F-4D97-AF65-F5344CB8AC3E}">
        <p14:creationId xmlns:p14="http://schemas.microsoft.com/office/powerpoint/2010/main" val="564626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2084-3DA4-4E1A-8222-C80E8E4892B7}"/>
              </a:ext>
            </a:extLst>
          </p:cNvPr>
          <p:cNvSpPr>
            <a:spLocks noGrp="1"/>
          </p:cNvSpPr>
          <p:nvPr>
            <p:ph type="title"/>
          </p:nvPr>
        </p:nvSpPr>
        <p:spPr/>
        <p:txBody>
          <a:bodyPr/>
          <a:lstStyle/>
          <a:p>
            <a:r>
              <a:rPr lang="en-IN" dirty="0"/>
              <a:t>Integer and </a:t>
            </a:r>
            <a:r>
              <a:rPr lang="en-IN" dirty="0" err="1"/>
              <a:t>BigInteger</a:t>
            </a:r>
            <a:r>
              <a:rPr lang="en-IN" dirty="0"/>
              <a:t> Classes</a:t>
            </a:r>
          </a:p>
        </p:txBody>
      </p:sp>
      <p:pic>
        <p:nvPicPr>
          <p:cNvPr id="17" name="Content Placeholder 16" descr="The computer code shows the Integer and BigInteger Classes on the top the page. For long description in Notes pane, press F6.">
            <a:extLst>
              <a:ext uri="{FF2B5EF4-FFF2-40B4-BE49-F238E27FC236}">
                <a16:creationId xmlns:a16="http://schemas.microsoft.com/office/drawing/2014/main" id="{A4FE1DA9-4D7A-4F13-A65C-DC444DEB2C8A}"/>
              </a:ext>
            </a:extLst>
          </p:cNvPr>
          <p:cNvPicPr>
            <a:picLocks noGrp="1" noChangeAspect="1"/>
          </p:cNvPicPr>
          <p:nvPr>
            <p:ph sz="quarter" idx="13"/>
          </p:nvPr>
        </p:nvPicPr>
        <p:blipFill>
          <a:blip r:embed="rId3"/>
          <a:stretch>
            <a:fillRect/>
          </a:stretch>
        </p:blipFill>
        <p:spPr>
          <a:xfrm>
            <a:off x="1148731" y="1571613"/>
            <a:ext cx="7584007" cy="1943455"/>
          </a:xfrm>
          <a:prstGeom prst="rect">
            <a:avLst/>
          </a:prstGeom>
        </p:spPr>
      </p:pic>
      <p:sp>
        <p:nvSpPr>
          <p:cNvPr id="4" name="Content Placeholder 3">
            <a:extLst>
              <a:ext uri="{FF2B5EF4-FFF2-40B4-BE49-F238E27FC236}">
                <a16:creationId xmlns:a16="http://schemas.microsoft.com/office/drawing/2014/main" id="{31B17A59-C32F-4DB8-8E68-70421B4AA5FE}"/>
              </a:ext>
            </a:extLst>
          </p:cNvPr>
          <p:cNvSpPr>
            <a:spLocks noGrp="1"/>
          </p:cNvSpPr>
          <p:nvPr>
            <p:ph sz="quarter" idx="14"/>
          </p:nvPr>
        </p:nvSpPr>
        <p:spPr>
          <a:xfrm>
            <a:off x="457200" y="3691611"/>
            <a:ext cx="4011769" cy="552186"/>
          </a:xfrm>
        </p:spPr>
        <p:txBody>
          <a:bodyPr/>
          <a:lstStyle/>
          <a:p>
            <a:pPr marL="432" indent="0">
              <a:buNone/>
            </a:pPr>
            <a:r>
              <a:rPr lang="en-US" altLang="en-US" dirty="0">
                <a:solidFill>
                  <a:schemeClr val="tx1"/>
                </a:solidFill>
              </a:rPr>
              <a:t>String and Date Classes</a:t>
            </a:r>
          </a:p>
        </p:txBody>
      </p:sp>
      <p:pic>
        <p:nvPicPr>
          <p:cNvPr id="18" name="Content Placeholder 17" descr="The computer code shows the String and Date Classes on the bottom of the page. For long description in Notes pane, press F6.">
            <a:extLst>
              <a:ext uri="{FF2B5EF4-FFF2-40B4-BE49-F238E27FC236}">
                <a16:creationId xmlns:a16="http://schemas.microsoft.com/office/drawing/2014/main" id="{BD0F4ED5-53C8-40ED-986A-DFBD8258BFFE}"/>
              </a:ext>
            </a:extLst>
          </p:cNvPr>
          <p:cNvPicPr>
            <a:picLocks noGrp="1" noChangeAspect="1"/>
          </p:cNvPicPr>
          <p:nvPr>
            <p:ph sz="quarter" idx="15"/>
          </p:nvPr>
        </p:nvPicPr>
        <p:blipFill>
          <a:blip r:embed="rId4"/>
          <a:stretch>
            <a:fillRect/>
          </a:stretch>
        </p:blipFill>
        <p:spPr>
          <a:xfrm>
            <a:off x="1161259" y="4326968"/>
            <a:ext cx="7470462" cy="1906575"/>
          </a:xfrm>
          <a:prstGeom prst="rect">
            <a:avLst/>
          </a:prstGeom>
        </p:spPr>
      </p:pic>
    </p:spTree>
    <p:extLst>
      <p:ext uri="{BB962C8B-B14F-4D97-AF65-F5344CB8AC3E}">
        <p14:creationId xmlns:p14="http://schemas.microsoft.com/office/powerpoint/2010/main" val="697991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3F0C1B-F61F-445B-AA2E-CDFB33DB29D5}"/>
              </a:ext>
            </a:extLst>
          </p:cNvPr>
          <p:cNvSpPr>
            <a:spLocks noGrp="1"/>
          </p:cNvSpPr>
          <p:nvPr>
            <p:ph type="title"/>
          </p:nvPr>
        </p:nvSpPr>
        <p:spPr/>
        <p:txBody>
          <a:bodyPr/>
          <a:lstStyle/>
          <a:p>
            <a:r>
              <a:rPr lang="en-IN" dirty="0"/>
              <a:t>Example </a:t>
            </a:r>
            <a:r>
              <a:rPr lang="en-IN" sz="2000" b="0" dirty="0"/>
              <a:t>(2 of 2)</a:t>
            </a:r>
            <a:endParaRPr lang="en-IN" dirty="0"/>
          </a:p>
        </p:txBody>
      </p:sp>
      <p:sp>
        <p:nvSpPr>
          <p:cNvPr id="6" name="Content Placeholder 5">
            <a:extLst>
              <a:ext uri="{FF2B5EF4-FFF2-40B4-BE49-F238E27FC236}">
                <a16:creationId xmlns:a16="http://schemas.microsoft.com/office/drawing/2014/main" id="{17AC09FE-742E-452E-ACA0-A4F47C6020C3}"/>
              </a:ext>
            </a:extLst>
          </p:cNvPr>
          <p:cNvSpPr>
            <a:spLocks noGrp="1"/>
          </p:cNvSpPr>
          <p:nvPr>
            <p:ph sz="quarter" idx="13"/>
          </p:nvPr>
        </p:nvSpPr>
        <p:spPr>
          <a:xfrm>
            <a:off x="457200" y="1554921"/>
            <a:ext cx="8232775" cy="3377298"/>
          </a:xfrm>
        </p:spPr>
        <p:txBody>
          <a:bodyPr/>
          <a:lstStyle/>
          <a:p>
            <a:pPr marL="432000" indent="-432000">
              <a:buFont typeface="+mj-lt"/>
              <a:buAutoNum type="arabicPeriod"/>
            </a:pPr>
            <a:r>
              <a:rPr lang="en-IN" dirty="0" err="1"/>
              <a:t>System.out.println</a:t>
            </a:r>
            <a:r>
              <a:rPr lang="en-IN" dirty="0"/>
              <a:t>(new Integer(3).</a:t>
            </a:r>
            <a:r>
              <a:rPr lang="en-IN" dirty="0" err="1"/>
              <a:t>compareTo</a:t>
            </a:r>
            <a:r>
              <a:rPr lang="en-IN" dirty="0"/>
              <a:t>(new Integer(5)));</a:t>
            </a:r>
          </a:p>
          <a:p>
            <a:pPr marL="432000" indent="-432000">
              <a:buFont typeface="+mj-lt"/>
              <a:buAutoNum type="arabicPeriod"/>
            </a:pPr>
            <a:r>
              <a:rPr lang="en-IN" dirty="0" err="1"/>
              <a:t>System.out.println</a:t>
            </a:r>
            <a:r>
              <a:rPr lang="en-IN" dirty="0"/>
              <a:t>("</a:t>
            </a:r>
            <a:r>
              <a:rPr lang="en-IN" b="1" dirty="0"/>
              <a:t>ABC</a:t>
            </a:r>
            <a:r>
              <a:rPr lang="en-IN" dirty="0"/>
              <a:t>".</a:t>
            </a:r>
            <a:r>
              <a:rPr lang="en-IN" dirty="0" err="1"/>
              <a:t>compareTo</a:t>
            </a:r>
            <a:r>
              <a:rPr lang="en-IN" dirty="0"/>
              <a:t>("</a:t>
            </a:r>
            <a:r>
              <a:rPr lang="en-IN" b="1" dirty="0"/>
              <a:t>ABE</a:t>
            </a:r>
            <a:r>
              <a:rPr lang="en-IN" dirty="0"/>
              <a:t>"));</a:t>
            </a:r>
          </a:p>
          <a:p>
            <a:pPr marL="432000" indent="-432000">
              <a:buFont typeface="+mj-lt"/>
              <a:buAutoNum type="arabicPeriod"/>
            </a:pPr>
            <a:r>
              <a:rPr lang="en-IN" dirty="0" err="1"/>
              <a:t>java.util.Date</a:t>
            </a:r>
            <a:r>
              <a:rPr lang="en-IN" dirty="0"/>
              <a:t> date1 = </a:t>
            </a:r>
            <a:r>
              <a:rPr lang="en-IN" b="1" dirty="0"/>
              <a:t>new </a:t>
            </a:r>
            <a:r>
              <a:rPr lang="en-IN" dirty="0" err="1"/>
              <a:t>java.util.Date</a:t>
            </a:r>
            <a:r>
              <a:rPr lang="en-IN" dirty="0"/>
              <a:t>(</a:t>
            </a:r>
            <a:r>
              <a:rPr lang="en-IN" b="1" dirty="0"/>
              <a:t>2013</a:t>
            </a:r>
            <a:r>
              <a:rPr lang="en-IN" dirty="0"/>
              <a:t>, </a:t>
            </a:r>
            <a:r>
              <a:rPr lang="en-IN" b="1" dirty="0"/>
              <a:t>1</a:t>
            </a:r>
            <a:r>
              <a:rPr lang="en-IN" dirty="0"/>
              <a:t>, </a:t>
            </a:r>
            <a:r>
              <a:rPr lang="en-IN" b="1" dirty="0"/>
              <a:t>1</a:t>
            </a:r>
            <a:r>
              <a:rPr lang="en-IN" dirty="0"/>
              <a:t>);</a:t>
            </a:r>
          </a:p>
          <a:p>
            <a:pPr marL="432000" indent="-432000">
              <a:buFont typeface="+mj-lt"/>
              <a:buAutoNum type="arabicPeriod"/>
            </a:pPr>
            <a:r>
              <a:rPr lang="en-IN" dirty="0" err="1"/>
              <a:t>java.util.Date</a:t>
            </a:r>
            <a:r>
              <a:rPr lang="en-IN" dirty="0"/>
              <a:t> date2 = </a:t>
            </a:r>
            <a:r>
              <a:rPr lang="en-IN" b="1" dirty="0"/>
              <a:t>new</a:t>
            </a:r>
            <a:r>
              <a:rPr lang="en-IN" dirty="0"/>
              <a:t> </a:t>
            </a:r>
            <a:r>
              <a:rPr lang="en-IN" dirty="0" err="1"/>
              <a:t>java.util.Date</a:t>
            </a:r>
            <a:r>
              <a:rPr lang="en-IN" dirty="0"/>
              <a:t>(</a:t>
            </a:r>
            <a:r>
              <a:rPr lang="en-IN" b="1" dirty="0"/>
              <a:t>2012</a:t>
            </a:r>
            <a:r>
              <a:rPr lang="en-IN" dirty="0"/>
              <a:t>, </a:t>
            </a:r>
            <a:r>
              <a:rPr lang="en-IN" b="1" dirty="0"/>
              <a:t>1</a:t>
            </a:r>
            <a:r>
              <a:rPr lang="en-IN" dirty="0"/>
              <a:t>, </a:t>
            </a:r>
            <a:r>
              <a:rPr lang="en-IN" b="1" dirty="0"/>
              <a:t>1</a:t>
            </a:r>
            <a:r>
              <a:rPr lang="en-IN" dirty="0"/>
              <a:t>);</a:t>
            </a:r>
          </a:p>
          <a:p>
            <a:pPr marL="432000" indent="-432000">
              <a:buFont typeface="+mj-lt"/>
              <a:buAutoNum type="arabicPeriod"/>
            </a:pPr>
            <a:r>
              <a:rPr lang="en-IN" dirty="0" err="1"/>
              <a:t>System.out.println</a:t>
            </a:r>
            <a:r>
              <a:rPr lang="en-IN" dirty="0"/>
              <a:t>(date1.compareTo(date2));</a:t>
            </a:r>
          </a:p>
        </p:txBody>
      </p:sp>
    </p:spTree>
    <p:extLst>
      <p:ext uri="{BB962C8B-B14F-4D97-AF65-F5344CB8AC3E}">
        <p14:creationId xmlns:p14="http://schemas.microsoft.com/office/powerpoint/2010/main" val="187019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97B6-59E9-4FC6-A7D5-6B8D102A99E2}"/>
              </a:ext>
            </a:extLst>
          </p:cNvPr>
          <p:cNvSpPr>
            <a:spLocks noGrp="1"/>
          </p:cNvSpPr>
          <p:nvPr>
            <p:ph type="title"/>
          </p:nvPr>
        </p:nvSpPr>
        <p:spPr/>
        <p:txBody>
          <a:bodyPr/>
          <a:lstStyle/>
          <a:p>
            <a:r>
              <a:rPr lang="en-US" altLang="en-US" dirty="0"/>
              <a:t>Generic </a:t>
            </a:r>
            <a:r>
              <a:rPr lang="en-US" altLang="en-US" dirty="0">
                <a:latin typeface="Courier New" panose="02070309020205020404" pitchFamily="49" charset="0"/>
              </a:rPr>
              <a:t>sort</a:t>
            </a:r>
            <a:r>
              <a:rPr lang="en-US" altLang="en-US" dirty="0"/>
              <a:t> Method</a:t>
            </a:r>
            <a:endParaRPr lang="en-IN" dirty="0"/>
          </a:p>
        </p:txBody>
      </p:sp>
      <p:sp>
        <p:nvSpPr>
          <p:cNvPr id="3" name="Content Placeholder 2">
            <a:extLst>
              <a:ext uri="{FF2B5EF4-FFF2-40B4-BE49-F238E27FC236}">
                <a16:creationId xmlns:a16="http://schemas.microsoft.com/office/drawing/2014/main" id="{6A572B52-9285-4D9A-AE08-8B8EAB3FC80C}"/>
              </a:ext>
            </a:extLst>
          </p:cNvPr>
          <p:cNvSpPr>
            <a:spLocks noGrp="1"/>
          </p:cNvSpPr>
          <p:nvPr>
            <p:ph sz="quarter" idx="13"/>
          </p:nvPr>
        </p:nvSpPr>
        <p:spPr>
          <a:xfrm>
            <a:off x="457200" y="1552575"/>
            <a:ext cx="8303342" cy="860555"/>
          </a:xfrm>
        </p:spPr>
        <p:txBody>
          <a:bodyPr/>
          <a:lstStyle/>
          <a:p>
            <a:pPr marL="432" indent="0">
              <a:buNone/>
            </a:pPr>
            <a:r>
              <a:rPr lang="en-US" altLang="en-US" dirty="0"/>
              <a:t>Let </a:t>
            </a:r>
            <a:r>
              <a:rPr lang="en-US" altLang="en-US" b="1" dirty="0"/>
              <a:t>n</a:t>
            </a:r>
            <a:r>
              <a:rPr lang="en-US" altLang="en-US" dirty="0"/>
              <a:t> be an </a:t>
            </a:r>
            <a:r>
              <a:rPr lang="en-US" altLang="en-US" b="1" dirty="0"/>
              <a:t>Integer</a:t>
            </a:r>
            <a:r>
              <a:rPr lang="en-US" altLang="en-US" dirty="0"/>
              <a:t> object, </a:t>
            </a:r>
            <a:r>
              <a:rPr lang="en-US" altLang="en-US" b="1" dirty="0"/>
              <a:t>s</a:t>
            </a:r>
            <a:r>
              <a:rPr lang="en-US" altLang="en-US" dirty="0"/>
              <a:t> be a </a:t>
            </a:r>
            <a:r>
              <a:rPr lang="en-US" altLang="en-US" b="1" dirty="0"/>
              <a:t>String</a:t>
            </a:r>
            <a:r>
              <a:rPr lang="en-US" altLang="en-US" dirty="0"/>
              <a:t> object, and </a:t>
            </a:r>
            <a:r>
              <a:rPr lang="en-US" altLang="en-US" b="1" dirty="0"/>
              <a:t>d</a:t>
            </a:r>
            <a:r>
              <a:rPr lang="en-US" altLang="en-US" dirty="0"/>
              <a:t> be a </a:t>
            </a:r>
            <a:r>
              <a:rPr lang="en-US" altLang="en-US" b="1" dirty="0"/>
              <a:t>Date</a:t>
            </a:r>
            <a:r>
              <a:rPr lang="en-US" altLang="en-US" dirty="0"/>
              <a:t> object. All the following expressions are </a:t>
            </a:r>
            <a:r>
              <a:rPr lang="en-US" altLang="en-US" b="1" dirty="0"/>
              <a:t>true</a:t>
            </a:r>
            <a:r>
              <a:rPr lang="en-US" altLang="en-US" dirty="0"/>
              <a:t>.</a:t>
            </a:r>
          </a:p>
        </p:txBody>
      </p:sp>
      <p:pic>
        <p:nvPicPr>
          <p:cNvPr id="16" name="Content Placeholder 15" descr="The computer code shows the Generic sort Method. For long description in Notes pane, press F6.">
            <a:extLst>
              <a:ext uri="{FF2B5EF4-FFF2-40B4-BE49-F238E27FC236}">
                <a16:creationId xmlns:a16="http://schemas.microsoft.com/office/drawing/2014/main" id="{7D41A9F2-EFE5-4458-B89E-1CDF69C2F721}"/>
              </a:ext>
            </a:extLst>
          </p:cNvPr>
          <p:cNvPicPr>
            <a:picLocks noGrp="1" noChangeAspect="1"/>
          </p:cNvPicPr>
          <p:nvPr>
            <p:ph sz="quarter" idx="14"/>
          </p:nvPr>
        </p:nvPicPr>
        <p:blipFill>
          <a:blip r:embed="rId3"/>
          <a:stretch>
            <a:fillRect/>
          </a:stretch>
        </p:blipFill>
        <p:spPr>
          <a:xfrm>
            <a:off x="576510" y="2627785"/>
            <a:ext cx="8064723" cy="732395"/>
          </a:xfrm>
          <a:prstGeom prst="rect">
            <a:avLst/>
          </a:prstGeom>
        </p:spPr>
      </p:pic>
      <p:sp>
        <p:nvSpPr>
          <p:cNvPr id="5" name="Content Placeholder 4">
            <a:extLst>
              <a:ext uri="{FF2B5EF4-FFF2-40B4-BE49-F238E27FC236}">
                <a16:creationId xmlns:a16="http://schemas.microsoft.com/office/drawing/2014/main" id="{585C879C-1CA1-4FCE-B3D1-59B92E16ED3C}"/>
              </a:ext>
            </a:extLst>
          </p:cNvPr>
          <p:cNvSpPr>
            <a:spLocks noGrp="1"/>
          </p:cNvSpPr>
          <p:nvPr>
            <p:ph sz="quarter" idx="15"/>
          </p:nvPr>
        </p:nvSpPr>
        <p:spPr>
          <a:xfrm>
            <a:off x="457200" y="3623921"/>
            <a:ext cx="8229600" cy="925878"/>
          </a:xfrm>
        </p:spPr>
        <p:txBody>
          <a:bodyPr/>
          <a:lstStyle/>
          <a:p>
            <a:pPr marL="432" indent="0">
              <a:buNone/>
            </a:pPr>
            <a:r>
              <a:rPr lang="en-US" altLang="en-US" dirty="0"/>
              <a:t>The </a:t>
            </a:r>
            <a:r>
              <a:rPr lang="en-US" altLang="en-US" dirty="0" err="1"/>
              <a:t>java.util.Arrays.sort</a:t>
            </a:r>
            <a:r>
              <a:rPr lang="en-US" altLang="en-US" dirty="0"/>
              <a:t>(array) method requires that the elements in an array are instances of Comparable&lt;E&gt;.</a:t>
            </a:r>
          </a:p>
        </p:txBody>
      </p:sp>
      <p:sp>
        <p:nvSpPr>
          <p:cNvPr id="10" name="Text Placeholder 9">
            <a:extLst>
              <a:ext uri="{FF2B5EF4-FFF2-40B4-BE49-F238E27FC236}">
                <a16:creationId xmlns:a16="http://schemas.microsoft.com/office/drawing/2014/main" id="{B27D8703-5DFD-48CE-B2C8-A6B4A7EF9565}"/>
              </a:ext>
            </a:extLst>
          </p:cNvPr>
          <p:cNvSpPr>
            <a:spLocks noGrp="1"/>
          </p:cNvSpPr>
          <p:nvPr>
            <p:ph type="body" sz="quarter" idx="20"/>
          </p:nvPr>
        </p:nvSpPr>
        <p:spPr>
          <a:xfrm>
            <a:off x="2580968" y="4916041"/>
            <a:ext cx="3569110" cy="505337"/>
          </a:xfrm>
        </p:spPr>
        <p:txBody>
          <a:bodyPr/>
          <a:lstStyle/>
          <a:p>
            <a:pPr marL="432" indent="0">
              <a:buNone/>
            </a:pPr>
            <a:r>
              <a:rPr lang="en-US" altLang="en-US" dirty="0" err="1">
                <a:hlinkClick r:id="rId4" tooltip="https://liveexample.pearsoncmg.com/html/SortComparableObjects.html"/>
              </a:rPr>
              <a:t>SortComparableObjects</a:t>
            </a:r>
            <a:endParaRPr lang="en-US" altLang="en-US" dirty="0">
              <a:hlinkClick r:id="rId4" tooltip="https://liveexample.pearsoncmg.com/html/SortComparableObjects.html"/>
            </a:endParaRPr>
          </a:p>
        </p:txBody>
      </p:sp>
    </p:spTree>
    <p:extLst>
      <p:ext uri="{BB962C8B-B14F-4D97-AF65-F5344CB8AC3E}">
        <p14:creationId xmlns:p14="http://schemas.microsoft.com/office/powerpoint/2010/main" val="2757443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36E1-8C9B-47A3-93BF-614FD25B567C}"/>
              </a:ext>
            </a:extLst>
          </p:cNvPr>
          <p:cNvSpPr>
            <a:spLocks noGrp="1"/>
          </p:cNvSpPr>
          <p:nvPr>
            <p:ph type="title"/>
          </p:nvPr>
        </p:nvSpPr>
        <p:spPr/>
        <p:txBody>
          <a:bodyPr/>
          <a:lstStyle/>
          <a:p>
            <a:r>
              <a:rPr lang="en-IN" sz="3200" dirty="0"/>
              <a:t>Defining Classes to Implement Comparable</a:t>
            </a:r>
          </a:p>
        </p:txBody>
      </p:sp>
      <p:pic>
        <p:nvPicPr>
          <p:cNvPr id="16" name="Content Placeholder 15" descr="The Object shows the Defining Classes to Implement Comparable. For long description in Notes pane, press F6.">
            <a:extLst>
              <a:ext uri="{FF2B5EF4-FFF2-40B4-BE49-F238E27FC236}">
                <a16:creationId xmlns:a16="http://schemas.microsoft.com/office/drawing/2014/main" id="{8400ECB6-B052-4EFD-B62B-A547EA4C0F2B}"/>
              </a:ext>
            </a:extLst>
          </p:cNvPr>
          <p:cNvPicPr>
            <a:picLocks noGrp="1" noChangeAspect="1"/>
          </p:cNvPicPr>
          <p:nvPr>
            <p:ph sz="quarter" idx="13"/>
          </p:nvPr>
        </p:nvPicPr>
        <p:blipFill>
          <a:blip r:embed="rId3"/>
          <a:stretch>
            <a:fillRect/>
          </a:stretch>
        </p:blipFill>
        <p:spPr>
          <a:xfrm>
            <a:off x="807596" y="1904837"/>
            <a:ext cx="7528809" cy="2365028"/>
          </a:xfrm>
          <a:prstGeom prst="rect">
            <a:avLst/>
          </a:prstGeom>
        </p:spPr>
      </p:pic>
      <p:sp>
        <p:nvSpPr>
          <p:cNvPr id="10" name="Text Placeholder 9">
            <a:extLst>
              <a:ext uri="{FF2B5EF4-FFF2-40B4-BE49-F238E27FC236}">
                <a16:creationId xmlns:a16="http://schemas.microsoft.com/office/drawing/2014/main" id="{B095FEFB-BC2E-4402-A915-F8E5B10FEF02}"/>
              </a:ext>
            </a:extLst>
          </p:cNvPr>
          <p:cNvSpPr>
            <a:spLocks noGrp="1"/>
          </p:cNvSpPr>
          <p:nvPr>
            <p:ph type="body" sz="quarter" idx="20"/>
          </p:nvPr>
        </p:nvSpPr>
        <p:spPr>
          <a:xfrm>
            <a:off x="1026249" y="4897514"/>
            <a:ext cx="3229897" cy="520085"/>
          </a:xfrm>
        </p:spPr>
        <p:txBody>
          <a:bodyPr/>
          <a:lstStyle/>
          <a:p>
            <a:pPr marL="432" indent="0">
              <a:buNone/>
            </a:pPr>
            <a:r>
              <a:rPr lang="en-US" altLang="en-US" dirty="0" err="1">
                <a:hlinkClick r:id="rId4" tooltip="https://liveexample.pearsoncmg.com/html/ComparableRectangle.html"/>
              </a:rPr>
              <a:t>ComparableRectangle</a:t>
            </a:r>
            <a:endParaRPr lang="en-US" altLang="en-US" dirty="0">
              <a:hlinkClick r:id="rId4" tooltip="https://liveexample.pearsoncmg.com/html/ComparableRectangle.html"/>
            </a:endParaRPr>
          </a:p>
        </p:txBody>
      </p:sp>
      <p:sp>
        <p:nvSpPr>
          <p:cNvPr id="11" name="Text Placeholder 10">
            <a:extLst>
              <a:ext uri="{FF2B5EF4-FFF2-40B4-BE49-F238E27FC236}">
                <a16:creationId xmlns:a16="http://schemas.microsoft.com/office/drawing/2014/main" id="{7241F333-E698-436B-A591-B09C1A549E78}"/>
              </a:ext>
            </a:extLst>
          </p:cNvPr>
          <p:cNvSpPr>
            <a:spLocks noGrp="1"/>
          </p:cNvSpPr>
          <p:nvPr>
            <p:ph type="body" sz="quarter" idx="21"/>
          </p:nvPr>
        </p:nvSpPr>
        <p:spPr>
          <a:xfrm>
            <a:off x="5338916" y="4891600"/>
            <a:ext cx="2330245" cy="525999"/>
          </a:xfrm>
        </p:spPr>
        <p:txBody>
          <a:bodyPr/>
          <a:lstStyle/>
          <a:p>
            <a:pPr marL="432" indent="0">
              <a:buNone/>
            </a:pPr>
            <a:r>
              <a:rPr lang="en-US" altLang="en-US" dirty="0" err="1">
                <a:hlinkClick r:id="rId5" tooltip="https://liveexample.pearsoncmg.com/html/SortRectangles.html"/>
              </a:rPr>
              <a:t>SortRectangles</a:t>
            </a:r>
            <a:endParaRPr lang="en-US" altLang="en-US" dirty="0">
              <a:hlinkClick r:id="rId5" tooltip="https://liveexample.pearsoncmg.com/html/SortRectangles.html"/>
            </a:endParaRPr>
          </a:p>
        </p:txBody>
      </p:sp>
    </p:spTree>
    <p:extLst>
      <p:ext uri="{BB962C8B-B14F-4D97-AF65-F5344CB8AC3E}">
        <p14:creationId xmlns:p14="http://schemas.microsoft.com/office/powerpoint/2010/main" val="4134206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459B-61FF-42E8-8556-D323908260A6}"/>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rPr>
              <a:t>Cloneable</a:t>
            </a:r>
            <a:r>
              <a:rPr lang="en-US" altLang="en-US" dirty="0"/>
              <a:t> Interfaces</a:t>
            </a:r>
            <a:endParaRPr lang="en-IN" dirty="0"/>
          </a:p>
        </p:txBody>
      </p:sp>
      <p:sp>
        <p:nvSpPr>
          <p:cNvPr id="3" name="Content Placeholder 2">
            <a:extLst>
              <a:ext uri="{FF2B5EF4-FFF2-40B4-BE49-F238E27FC236}">
                <a16:creationId xmlns:a16="http://schemas.microsoft.com/office/drawing/2014/main" id="{C6D4D1E8-8C8E-46CF-B289-F1F40114C828}"/>
              </a:ext>
            </a:extLst>
          </p:cNvPr>
          <p:cNvSpPr>
            <a:spLocks noGrp="1"/>
          </p:cNvSpPr>
          <p:nvPr>
            <p:ph sz="quarter" idx="13"/>
          </p:nvPr>
        </p:nvSpPr>
        <p:spPr>
          <a:xfrm>
            <a:off x="457200" y="1556327"/>
            <a:ext cx="8037871" cy="3059918"/>
          </a:xfrm>
        </p:spPr>
        <p:txBody>
          <a:bodyPr/>
          <a:lstStyle/>
          <a:p>
            <a:pPr marL="0" lvl="1" indent="0">
              <a:spcAft>
                <a:spcPts val="1200"/>
              </a:spcAft>
              <a:buFontTx/>
              <a:buNone/>
            </a:pPr>
            <a:r>
              <a:rPr lang="en-US" altLang="en-US" dirty="0"/>
              <a:t>Marker Interface: An empty interface.</a:t>
            </a:r>
          </a:p>
          <a:p>
            <a:pPr marL="0" lvl="1" indent="0">
              <a:spcAft>
                <a:spcPts val="1200"/>
              </a:spcAft>
              <a:buFontTx/>
              <a:buNone/>
            </a:pPr>
            <a:r>
              <a:rPr lang="en-US" altLang="en-US" dirty="0">
                <a:cs typeface="Courier New" panose="02070309020205020404" pitchFamily="49" charset="0"/>
              </a:rPr>
              <a:t>A marker interface does not contain constants or methods. It is used to denote that a class possesses certain desirable properties. A class that implements the </a:t>
            </a:r>
            <a:r>
              <a:rPr lang="en-US" altLang="en-US" u="sng" dirty="0">
                <a:cs typeface="Courier New" panose="02070309020205020404" pitchFamily="49" charset="0"/>
              </a:rPr>
              <a:t>Cloneable</a:t>
            </a:r>
            <a:r>
              <a:rPr lang="en-US" altLang="en-US" dirty="0">
                <a:cs typeface="Courier New" panose="02070309020205020404" pitchFamily="49" charset="0"/>
              </a:rPr>
              <a:t> interface is marked cloneable, and its objects can be cloned using the </a:t>
            </a:r>
            <a:r>
              <a:rPr lang="en-US" altLang="en-US" u="sng" dirty="0">
                <a:cs typeface="Courier New" panose="02070309020205020404" pitchFamily="49" charset="0"/>
              </a:rPr>
              <a:t>clone()</a:t>
            </a:r>
            <a:r>
              <a:rPr lang="en-US" altLang="en-US" dirty="0">
                <a:cs typeface="Courier New" panose="02070309020205020404" pitchFamily="49" charset="0"/>
              </a:rPr>
              <a:t> method defined in the </a:t>
            </a:r>
            <a:r>
              <a:rPr lang="en-US" altLang="en-US" u="sng" dirty="0">
                <a:cs typeface="Courier New" panose="02070309020205020404" pitchFamily="49" charset="0"/>
              </a:rPr>
              <a:t>Object</a:t>
            </a:r>
            <a:r>
              <a:rPr lang="en-US" altLang="en-US" dirty="0">
                <a:cs typeface="Courier New" panose="02070309020205020404" pitchFamily="49" charset="0"/>
              </a:rPr>
              <a:t> class.</a:t>
            </a:r>
          </a:p>
        </p:txBody>
      </p:sp>
      <p:sp>
        <p:nvSpPr>
          <p:cNvPr id="4" name="Content Placeholder 3">
            <a:extLst>
              <a:ext uri="{FF2B5EF4-FFF2-40B4-BE49-F238E27FC236}">
                <a16:creationId xmlns:a16="http://schemas.microsoft.com/office/drawing/2014/main" id="{EA4C31AD-F78C-4CB1-99A8-E0F06E9F337A}"/>
              </a:ext>
            </a:extLst>
          </p:cNvPr>
          <p:cNvSpPr>
            <a:spLocks noGrp="1"/>
          </p:cNvSpPr>
          <p:nvPr>
            <p:ph sz="quarter" idx="14"/>
          </p:nvPr>
        </p:nvSpPr>
        <p:spPr>
          <a:xfrm>
            <a:off x="457200" y="4703763"/>
            <a:ext cx="8229600" cy="1437760"/>
          </a:xfrm>
        </p:spPr>
        <p:txBody>
          <a:bodyPr/>
          <a:lstStyle/>
          <a:p>
            <a:pPr marL="0" lvl="1" indent="0">
              <a:buFontTx/>
              <a:buNone/>
            </a:pPr>
            <a:r>
              <a:rPr lang="en-US" altLang="en-US" dirty="0">
                <a:latin typeface="Courier New" panose="02070309020205020404" pitchFamily="49" charset="0"/>
              </a:rPr>
              <a:t>package </a:t>
            </a:r>
            <a:r>
              <a:rPr lang="en-US" altLang="en-US" dirty="0" err="1">
                <a:latin typeface="Courier New" panose="02070309020205020404" pitchFamily="49" charset="0"/>
              </a:rPr>
              <a:t>java.lang</a:t>
            </a:r>
            <a:r>
              <a:rPr lang="en-US" altLang="en-US" dirty="0">
                <a:latin typeface="Courier New" panose="02070309020205020404" pitchFamily="49" charset="0"/>
              </a:rPr>
              <a:t>;</a:t>
            </a:r>
          </a:p>
          <a:p>
            <a:pPr marL="0" lvl="1" indent="0">
              <a:buFontTx/>
              <a:buNone/>
            </a:pPr>
            <a:r>
              <a:rPr lang="en-US" altLang="en-US" dirty="0">
                <a:latin typeface="Courier New" panose="02070309020205020404" pitchFamily="49" charset="0"/>
              </a:rPr>
              <a:t>public interface Cloneable {</a:t>
            </a:r>
          </a:p>
          <a:p>
            <a:pPr marL="0" lvl="1" indent="0">
              <a:buFontTx/>
              <a:buNone/>
            </a:pPr>
            <a:r>
              <a:rPr lang="en-US" altLang="en-US" dirty="0">
                <a:latin typeface="Courier New" panose="02070309020205020404" pitchFamily="49" charset="0"/>
              </a:rPr>
              <a:t>}</a:t>
            </a:r>
          </a:p>
        </p:txBody>
      </p:sp>
    </p:spTree>
    <p:extLst>
      <p:ext uri="{BB962C8B-B14F-4D97-AF65-F5344CB8AC3E}">
        <p14:creationId xmlns:p14="http://schemas.microsoft.com/office/powerpoint/2010/main" val="171347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525B-CB61-4B07-97DD-33DC461CA51C}"/>
              </a:ext>
            </a:extLst>
          </p:cNvPr>
          <p:cNvSpPr>
            <a:spLocks noGrp="1"/>
          </p:cNvSpPr>
          <p:nvPr>
            <p:ph type="title"/>
          </p:nvPr>
        </p:nvSpPr>
        <p:spPr/>
        <p:txBody>
          <a:bodyPr/>
          <a:lstStyle/>
          <a:p>
            <a:r>
              <a:rPr lang="en-IN" dirty="0"/>
              <a:t>Objectives</a:t>
            </a:r>
            <a:endParaRPr lang="en-IN" sz="2000" b="0" dirty="0"/>
          </a:p>
        </p:txBody>
      </p:sp>
      <p:sp>
        <p:nvSpPr>
          <p:cNvPr id="3" name="Content Placeholder 2">
            <a:extLst>
              <a:ext uri="{FF2B5EF4-FFF2-40B4-BE49-F238E27FC236}">
                <a16:creationId xmlns:a16="http://schemas.microsoft.com/office/drawing/2014/main" id="{A66AB59E-573F-47BD-864E-8084F6AB518E}"/>
              </a:ext>
            </a:extLst>
          </p:cNvPr>
          <p:cNvSpPr>
            <a:spLocks noGrp="1"/>
          </p:cNvSpPr>
          <p:nvPr>
            <p:ph sz="quarter" idx="13"/>
          </p:nvPr>
        </p:nvSpPr>
        <p:spPr>
          <a:xfrm>
            <a:off x="457200" y="1557338"/>
            <a:ext cx="8326582" cy="4781224"/>
          </a:xfrm>
        </p:spPr>
        <p:txBody>
          <a:bodyPr/>
          <a:lstStyle/>
          <a:p>
            <a:pPr marL="0" lvl="2" indent="0">
              <a:spcBef>
                <a:spcPts val="1500"/>
              </a:spcBef>
              <a:buNone/>
            </a:pPr>
            <a:r>
              <a:rPr lang="en-US" altLang="en-US" sz="1600" b="1" dirty="0">
                <a:solidFill>
                  <a:srgbClr val="007FA3"/>
                </a:solidFill>
              </a:rPr>
              <a:t>13.1</a:t>
            </a:r>
            <a:r>
              <a:rPr lang="en-US" altLang="en-US" sz="1600" dirty="0"/>
              <a:t> To design and use abstract classes (§13.2).</a:t>
            </a:r>
          </a:p>
          <a:p>
            <a:pPr marL="0" lvl="2" indent="0">
              <a:spcBef>
                <a:spcPts val="1500"/>
              </a:spcBef>
              <a:buNone/>
            </a:pPr>
            <a:r>
              <a:rPr lang="en-US" altLang="en-US" sz="1600" b="1" dirty="0">
                <a:solidFill>
                  <a:srgbClr val="007FA3"/>
                </a:solidFill>
              </a:rPr>
              <a:t>13.2 </a:t>
            </a:r>
            <a:r>
              <a:rPr lang="en-US" altLang="en-US" sz="1600" dirty="0"/>
              <a:t>To generalize numeric wrapper classes, </a:t>
            </a:r>
            <a:r>
              <a:rPr lang="en-US" altLang="en-US" sz="1600" b="1" dirty="0" err="1"/>
              <a:t>BigInteger</a:t>
            </a:r>
            <a:r>
              <a:rPr lang="en-US" altLang="en-US" sz="1600" dirty="0"/>
              <a:t>, and </a:t>
            </a:r>
            <a:r>
              <a:rPr lang="en-US" altLang="en-US" sz="1600" b="1" dirty="0" err="1"/>
              <a:t>BigDecimal</a:t>
            </a:r>
            <a:r>
              <a:rPr lang="en-US" altLang="en-US" sz="1600" dirty="0"/>
              <a:t> using the abstract </a:t>
            </a:r>
            <a:r>
              <a:rPr lang="en-US" altLang="en-US" sz="1600" b="1" dirty="0"/>
              <a:t>Number</a:t>
            </a:r>
            <a:r>
              <a:rPr lang="en-US" altLang="en-US" sz="1600" dirty="0"/>
              <a:t> class (§13.3).</a:t>
            </a:r>
          </a:p>
          <a:p>
            <a:pPr marL="0" lvl="2" indent="0">
              <a:spcBef>
                <a:spcPts val="1500"/>
              </a:spcBef>
              <a:buNone/>
            </a:pPr>
            <a:r>
              <a:rPr lang="en-US" altLang="en-US" sz="1600" b="1" dirty="0">
                <a:solidFill>
                  <a:srgbClr val="007FA3"/>
                </a:solidFill>
              </a:rPr>
              <a:t>13.3 </a:t>
            </a:r>
            <a:r>
              <a:rPr lang="en-US" altLang="en-US" sz="1600" dirty="0"/>
              <a:t>To process a calendar using the </a:t>
            </a:r>
            <a:r>
              <a:rPr lang="en-US" altLang="en-US" sz="1600" b="1" dirty="0"/>
              <a:t>Calendar</a:t>
            </a:r>
            <a:r>
              <a:rPr lang="en-US" altLang="en-US" sz="1600" dirty="0"/>
              <a:t> and </a:t>
            </a:r>
            <a:r>
              <a:rPr lang="en-US" altLang="en-US" sz="1600" b="1" dirty="0" err="1"/>
              <a:t>GregorianCalendar</a:t>
            </a:r>
            <a:r>
              <a:rPr lang="en-US" altLang="en-US" sz="1600" dirty="0"/>
              <a:t> classes (§13.4).</a:t>
            </a:r>
          </a:p>
          <a:p>
            <a:pPr marL="0" lvl="2" indent="0">
              <a:spcBef>
                <a:spcPts val="1500"/>
              </a:spcBef>
              <a:buNone/>
            </a:pPr>
            <a:r>
              <a:rPr lang="en-US" altLang="en-US" sz="1600" b="1" dirty="0">
                <a:solidFill>
                  <a:srgbClr val="007FA3"/>
                </a:solidFill>
              </a:rPr>
              <a:t>13.4 </a:t>
            </a:r>
            <a:r>
              <a:rPr lang="en-US" altLang="en-US" sz="1600" dirty="0"/>
              <a:t>To specify common behavior for objects using interfaces (§13.5).</a:t>
            </a:r>
          </a:p>
          <a:p>
            <a:pPr marL="0" lvl="2" indent="0">
              <a:spcBef>
                <a:spcPts val="1500"/>
              </a:spcBef>
              <a:buNone/>
            </a:pPr>
            <a:r>
              <a:rPr lang="en-US" altLang="en-US" sz="1600" b="1" dirty="0">
                <a:solidFill>
                  <a:srgbClr val="007FA3"/>
                </a:solidFill>
              </a:rPr>
              <a:t>13.5 </a:t>
            </a:r>
            <a:r>
              <a:rPr lang="en-US" altLang="en-US" sz="1600" dirty="0"/>
              <a:t>To define interfaces and define classes that implement interfaces (§13.5).</a:t>
            </a:r>
          </a:p>
          <a:p>
            <a:pPr marL="0" lvl="2" indent="0">
              <a:spcBef>
                <a:spcPts val="1500"/>
              </a:spcBef>
              <a:buNone/>
            </a:pPr>
            <a:r>
              <a:rPr lang="en-US" altLang="en-US" sz="1600" b="1" dirty="0">
                <a:solidFill>
                  <a:srgbClr val="007FA3"/>
                </a:solidFill>
              </a:rPr>
              <a:t>13.6 </a:t>
            </a:r>
            <a:r>
              <a:rPr lang="en-US" altLang="en-US" sz="1600" dirty="0"/>
              <a:t>To define a natural order using the </a:t>
            </a:r>
            <a:r>
              <a:rPr lang="en-US" altLang="en-US" sz="1600" b="1" dirty="0"/>
              <a:t>Comparable</a:t>
            </a:r>
            <a:r>
              <a:rPr lang="en-US" altLang="en-US" sz="1600" dirty="0"/>
              <a:t> interface (§13.6).</a:t>
            </a:r>
          </a:p>
          <a:p>
            <a:pPr marL="0" lvl="2" indent="0">
              <a:spcBef>
                <a:spcPts val="1500"/>
              </a:spcBef>
              <a:buNone/>
            </a:pPr>
            <a:r>
              <a:rPr lang="en-US" altLang="en-US" sz="1600" b="1" dirty="0">
                <a:solidFill>
                  <a:srgbClr val="007FA3"/>
                </a:solidFill>
              </a:rPr>
              <a:t>13.7 </a:t>
            </a:r>
            <a:r>
              <a:rPr lang="en-US" altLang="en-US" sz="1600" dirty="0"/>
              <a:t>To make objects cloneable using the </a:t>
            </a:r>
            <a:r>
              <a:rPr lang="en-US" altLang="en-US" sz="1600" b="1" dirty="0"/>
              <a:t>Cloneable</a:t>
            </a:r>
            <a:r>
              <a:rPr lang="en-US" altLang="en-US" sz="1600" dirty="0"/>
              <a:t> interface (§13.7).</a:t>
            </a:r>
          </a:p>
          <a:p>
            <a:pPr marL="0" lvl="2" indent="0">
              <a:spcBef>
                <a:spcPts val="1500"/>
              </a:spcBef>
              <a:buNone/>
            </a:pPr>
            <a:r>
              <a:rPr lang="en-US" altLang="en-US" sz="1600" b="1" dirty="0">
                <a:solidFill>
                  <a:srgbClr val="007FA3"/>
                </a:solidFill>
              </a:rPr>
              <a:t>13.8 </a:t>
            </a:r>
            <a:r>
              <a:rPr lang="en-US" altLang="en-US" sz="1600" dirty="0"/>
              <a:t>To explore the similarities and differences among concrete classes, abstract classes, and interfaces (§13.8).</a:t>
            </a:r>
          </a:p>
          <a:p>
            <a:pPr marL="0" lvl="2" indent="0">
              <a:spcBef>
                <a:spcPts val="1500"/>
              </a:spcBef>
              <a:buNone/>
            </a:pPr>
            <a:r>
              <a:rPr lang="en-US" altLang="en-US" sz="1600" b="1" dirty="0">
                <a:solidFill>
                  <a:srgbClr val="007FA3"/>
                </a:solidFill>
              </a:rPr>
              <a:t>13.9 </a:t>
            </a:r>
            <a:r>
              <a:rPr lang="en-US" altLang="en-US" sz="1600" dirty="0"/>
              <a:t>To design the </a:t>
            </a:r>
            <a:r>
              <a:rPr lang="en-US" altLang="en-US" sz="1600" b="1" dirty="0"/>
              <a:t>Rational</a:t>
            </a:r>
            <a:r>
              <a:rPr lang="en-US" altLang="en-US" sz="1600" dirty="0"/>
              <a:t> class for processing rational numbers (§13.9).</a:t>
            </a:r>
          </a:p>
          <a:p>
            <a:pPr marL="0" lvl="2" indent="0">
              <a:spcBef>
                <a:spcPts val="1500"/>
              </a:spcBef>
              <a:buNone/>
            </a:pPr>
            <a:r>
              <a:rPr lang="en-US" altLang="en-US" sz="1600" b="1" dirty="0">
                <a:solidFill>
                  <a:srgbClr val="007FA3"/>
                </a:solidFill>
              </a:rPr>
              <a:t>13.10 </a:t>
            </a:r>
            <a:r>
              <a:rPr lang="en-US" altLang="en-US" sz="1600" dirty="0"/>
              <a:t>To design classes that follow the class-design guidelines (§13.10).</a:t>
            </a:r>
          </a:p>
        </p:txBody>
      </p:sp>
    </p:spTree>
    <p:extLst>
      <p:ext uri="{BB962C8B-B14F-4D97-AF65-F5344CB8AC3E}">
        <p14:creationId xmlns:p14="http://schemas.microsoft.com/office/powerpoint/2010/main" val="2166374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B5A8-8328-40BB-8713-09F64E69F0FF}"/>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2C8FF851-4F2B-456A-9228-EF9C8650F525}"/>
              </a:ext>
            </a:extLst>
          </p:cNvPr>
          <p:cNvSpPr>
            <a:spLocks noGrp="1"/>
          </p:cNvSpPr>
          <p:nvPr>
            <p:ph sz="quarter" idx="13"/>
          </p:nvPr>
        </p:nvSpPr>
        <p:spPr>
          <a:xfrm>
            <a:off x="457200" y="1552575"/>
            <a:ext cx="8391832" cy="1072638"/>
          </a:xfrm>
        </p:spPr>
        <p:txBody>
          <a:bodyPr/>
          <a:lstStyle/>
          <a:p>
            <a:pPr marL="432" indent="0">
              <a:buNone/>
            </a:pPr>
            <a:r>
              <a:rPr lang="en-US" altLang="en-US" sz="2000" dirty="0">
                <a:cs typeface="Courier New" panose="02070309020205020404" pitchFamily="49" charset="0"/>
              </a:rPr>
              <a:t>Many classes (e.g., Date and Calendar) in the Java library implement Cloneable. Thus, the instances of these classes can be cloned. For example, the following code</a:t>
            </a:r>
          </a:p>
        </p:txBody>
      </p:sp>
      <p:sp>
        <p:nvSpPr>
          <p:cNvPr id="4" name="Content Placeholder 3">
            <a:extLst>
              <a:ext uri="{FF2B5EF4-FFF2-40B4-BE49-F238E27FC236}">
                <a16:creationId xmlns:a16="http://schemas.microsoft.com/office/drawing/2014/main" id="{588FDABC-7D7A-40DD-B600-E78BFC3A09F8}"/>
              </a:ext>
            </a:extLst>
          </p:cNvPr>
          <p:cNvSpPr>
            <a:spLocks noGrp="1"/>
          </p:cNvSpPr>
          <p:nvPr>
            <p:ph sz="quarter" idx="14"/>
          </p:nvPr>
        </p:nvSpPr>
        <p:spPr>
          <a:xfrm>
            <a:off x="457200" y="2703468"/>
            <a:ext cx="8391832" cy="2266738"/>
          </a:xfrm>
        </p:spPr>
        <p:txBody>
          <a:bodyPr/>
          <a:lstStyle/>
          <a:p>
            <a:pPr marL="230188" lvl="1" indent="-230188">
              <a:buFontTx/>
              <a:buNone/>
            </a:pPr>
            <a:r>
              <a:rPr lang="en-US" altLang="en-US" sz="1800" b="1" dirty="0">
                <a:solidFill>
                  <a:schemeClr val="tx1"/>
                </a:solidFill>
                <a:latin typeface="Courier New" panose="02070309020205020404" pitchFamily="49" charset="0"/>
                <a:cs typeface="Courier New" panose="02070309020205020404" pitchFamily="49" charset="0"/>
              </a:rPr>
              <a:t>Calendar </a:t>
            </a:r>
            <a:r>
              <a:rPr lang="en-US" altLang="en-US" sz="1800" b="1" dirty="0" err="1">
                <a:solidFill>
                  <a:schemeClr val="tx1"/>
                </a:solidFill>
                <a:latin typeface="Courier New" panose="02070309020205020404" pitchFamily="49" charset="0"/>
                <a:cs typeface="Courier New" panose="02070309020205020404" pitchFamily="49" charset="0"/>
              </a:rPr>
              <a:t>calendar</a:t>
            </a:r>
            <a:r>
              <a:rPr lang="en-US" altLang="en-US" sz="1800" b="1" dirty="0">
                <a:solidFill>
                  <a:schemeClr val="tx1"/>
                </a:solidFill>
                <a:latin typeface="Courier New" panose="02070309020205020404" pitchFamily="49" charset="0"/>
                <a:cs typeface="Courier New" panose="02070309020205020404" pitchFamily="49" charset="0"/>
              </a:rPr>
              <a:t> = new </a:t>
            </a:r>
            <a:r>
              <a:rPr lang="en-US" altLang="en-US" sz="1800" b="1" dirty="0" err="1">
                <a:solidFill>
                  <a:schemeClr val="tx1"/>
                </a:solidFill>
                <a:latin typeface="Courier New" panose="02070309020205020404" pitchFamily="49" charset="0"/>
                <a:cs typeface="Courier New" panose="02070309020205020404" pitchFamily="49" charset="0"/>
              </a:rPr>
              <a:t>GregorianCalendar</a:t>
            </a:r>
            <a:r>
              <a:rPr lang="en-US" altLang="en-US" sz="1800" b="1" dirty="0">
                <a:solidFill>
                  <a:schemeClr val="tx1"/>
                </a:solidFill>
                <a:latin typeface="Courier New" panose="02070309020205020404" pitchFamily="49" charset="0"/>
                <a:cs typeface="Courier New" panose="02070309020205020404" pitchFamily="49" charset="0"/>
              </a:rPr>
              <a:t>(2003, 2, 1);</a:t>
            </a:r>
            <a:endParaRPr lang="en-US" altLang="en-US" sz="1800" b="1" dirty="0">
              <a:solidFill>
                <a:schemeClr val="tx1"/>
              </a:solidFill>
              <a:latin typeface="Courier New" panose="02070309020205020404" pitchFamily="49" charset="0"/>
              <a:cs typeface="Times New Roman" panose="02020603050405020304" pitchFamily="18" charset="0"/>
            </a:endParaRPr>
          </a:p>
          <a:p>
            <a:pPr marL="230188" lvl="1" indent="-230188">
              <a:buFontTx/>
              <a:buNone/>
            </a:pPr>
            <a:r>
              <a:rPr lang="en-US" altLang="en-US" sz="1800" b="1" dirty="0">
                <a:solidFill>
                  <a:schemeClr val="tx1"/>
                </a:solidFill>
                <a:latin typeface="Courier New" panose="02070309020205020404" pitchFamily="49" charset="0"/>
                <a:cs typeface="Courier New" panose="02070309020205020404" pitchFamily="49" charset="0"/>
              </a:rPr>
              <a:t>Calendar </a:t>
            </a:r>
            <a:r>
              <a:rPr lang="en-US" altLang="en-US" sz="1800" b="1" dirty="0" err="1">
                <a:solidFill>
                  <a:schemeClr val="tx1"/>
                </a:solidFill>
                <a:latin typeface="Courier New" panose="02070309020205020404" pitchFamily="49" charset="0"/>
                <a:cs typeface="Courier New" panose="02070309020205020404" pitchFamily="49" charset="0"/>
              </a:rPr>
              <a:t>calendarCopy</a:t>
            </a:r>
            <a:r>
              <a:rPr lang="en-US" altLang="en-US" sz="1800" b="1" dirty="0">
                <a:solidFill>
                  <a:schemeClr val="tx1"/>
                </a:solidFill>
                <a:latin typeface="Courier New" panose="02070309020205020404" pitchFamily="49" charset="0"/>
                <a:cs typeface="Courier New" panose="02070309020205020404" pitchFamily="49" charset="0"/>
              </a:rPr>
              <a:t> = (Calendar)</a:t>
            </a:r>
            <a:r>
              <a:rPr lang="en-US" altLang="en-US" sz="1800" b="1" dirty="0" err="1">
                <a:solidFill>
                  <a:schemeClr val="tx1"/>
                </a:solidFill>
                <a:latin typeface="Courier New" panose="02070309020205020404" pitchFamily="49" charset="0"/>
                <a:cs typeface="Courier New" panose="02070309020205020404" pitchFamily="49" charset="0"/>
              </a:rPr>
              <a:t>calendar.clone</a:t>
            </a:r>
            <a:r>
              <a:rPr lang="en-US" altLang="en-US" sz="1800" b="1" dirty="0">
                <a:solidFill>
                  <a:schemeClr val="tx1"/>
                </a:solidFill>
                <a:latin typeface="Courier New" panose="02070309020205020404" pitchFamily="49" charset="0"/>
                <a:cs typeface="Courier New" panose="02070309020205020404" pitchFamily="49" charset="0"/>
              </a:rPr>
              <a:t>();</a:t>
            </a:r>
            <a:endParaRPr lang="en-US" altLang="en-US" sz="1800" b="1" dirty="0">
              <a:solidFill>
                <a:schemeClr val="tx1"/>
              </a:solidFill>
              <a:latin typeface="Courier New" panose="02070309020205020404" pitchFamily="49" charset="0"/>
              <a:cs typeface="Times New Roman" panose="02020603050405020304" pitchFamily="18" charset="0"/>
            </a:endParaRPr>
          </a:p>
          <a:p>
            <a:pPr marL="230188" lvl="1" indent="-230188">
              <a:buFontTx/>
              <a:buNone/>
            </a:pPr>
            <a:r>
              <a:rPr lang="en-US" altLang="en-US" sz="1800" b="1" dirty="0" err="1">
                <a:solidFill>
                  <a:schemeClr val="tx1"/>
                </a:solidFill>
                <a:latin typeface="Courier New" panose="02070309020205020404" pitchFamily="49" charset="0"/>
                <a:cs typeface="Courier New" panose="02070309020205020404" pitchFamily="49" charset="0"/>
              </a:rPr>
              <a:t>System.out.println</a:t>
            </a:r>
            <a:r>
              <a:rPr lang="en-US" altLang="en-US" sz="1800" b="1" dirty="0">
                <a:solidFill>
                  <a:schemeClr val="tx1"/>
                </a:solidFill>
                <a:latin typeface="Courier New" panose="02070309020205020404" pitchFamily="49" charset="0"/>
                <a:cs typeface="Courier New" panose="02070309020205020404" pitchFamily="49" charset="0"/>
              </a:rPr>
              <a:t>("calendar == </a:t>
            </a:r>
            <a:r>
              <a:rPr lang="en-US" altLang="en-US" sz="1800" b="1" dirty="0" err="1">
                <a:solidFill>
                  <a:schemeClr val="tx1"/>
                </a:solidFill>
                <a:latin typeface="Courier New" panose="02070309020205020404" pitchFamily="49" charset="0"/>
                <a:cs typeface="Courier New" panose="02070309020205020404" pitchFamily="49" charset="0"/>
              </a:rPr>
              <a:t>calendarCopy</a:t>
            </a:r>
            <a:r>
              <a:rPr lang="en-US" altLang="en-US" sz="1800" b="1" dirty="0">
                <a:solidFill>
                  <a:schemeClr val="tx1"/>
                </a:solidFill>
                <a:latin typeface="Courier New" panose="02070309020205020404" pitchFamily="49" charset="0"/>
                <a:cs typeface="Courier New" panose="02070309020205020404" pitchFamily="49" charset="0"/>
              </a:rPr>
              <a:t> is " +</a:t>
            </a:r>
            <a:endParaRPr lang="en-US" altLang="en-US" sz="1800" b="1" dirty="0">
              <a:solidFill>
                <a:schemeClr val="tx1"/>
              </a:solidFill>
              <a:latin typeface="Courier New" panose="02070309020205020404" pitchFamily="49" charset="0"/>
              <a:cs typeface="Times New Roman" panose="02020603050405020304" pitchFamily="18" charset="0"/>
            </a:endParaRPr>
          </a:p>
          <a:p>
            <a:pPr marL="230188" lvl="1" indent="-53975">
              <a:buFontTx/>
              <a:buNone/>
            </a:pPr>
            <a:r>
              <a:rPr lang="en-US" altLang="en-US" sz="1800" b="1" dirty="0">
                <a:solidFill>
                  <a:schemeClr val="tx1"/>
                </a:solidFill>
                <a:latin typeface="Courier New" panose="02070309020205020404" pitchFamily="49" charset="0"/>
                <a:cs typeface="Courier New" panose="02070309020205020404" pitchFamily="49" charset="0"/>
              </a:rPr>
              <a:t>(calendar == </a:t>
            </a:r>
            <a:r>
              <a:rPr lang="en-US" altLang="en-US" sz="1800" b="1" dirty="0" err="1">
                <a:solidFill>
                  <a:schemeClr val="tx1"/>
                </a:solidFill>
                <a:latin typeface="Courier New" panose="02070309020205020404" pitchFamily="49" charset="0"/>
                <a:cs typeface="Courier New" panose="02070309020205020404" pitchFamily="49" charset="0"/>
              </a:rPr>
              <a:t>calendarCopy</a:t>
            </a:r>
            <a:r>
              <a:rPr lang="en-US" altLang="en-US" sz="1800" b="1" dirty="0">
                <a:solidFill>
                  <a:schemeClr val="tx1"/>
                </a:solidFill>
                <a:latin typeface="Courier New" panose="02070309020205020404" pitchFamily="49" charset="0"/>
                <a:cs typeface="Courier New" panose="02070309020205020404" pitchFamily="49" charset="0"/>
              </a:rPr>
              <a:t>));</a:t>
            </a:r>
            <a:endParaRPr lang="en-US" altLang="en-US" sz="1800" b="1" dirty="0">
              <a:solidFill>
                <a:schemeClr val="tx1"/>
              </a:solidFill>
              <a:latin typeface="Courier New" panose="02070309020205020404" pitchFamily="49" charset="0"/>
              <a:cs typeface="Times New Roman" panose="02020603050405020304" pitchFamily="18" charset="0"/>
            </a:endParaRPr>
          </a:p>
          <a:p>
            <a:pPr marL="230188" lvl="1" indent="-230188">
              <a:buFontTx/>
              <a:buNone/>
            </a:pPr>
            <a:r>
              <a:rPr lang="en-US" altLang="en-US" sz="1800" b="1" dirty="0" err="1">
                <a:solidFill>
                  <a:schemeClr val="tx1"/>
                </a:solidFill>
                <a:latin typeface="Courier New" panose="02070309020205020404" pitchFamily="49" charset="0"/>
                <a:cs typeface="Courier New" panose="02070309020205020404" pitchFamily="49" charset="0"/>
              </a:rPr>
              <a:t>System.out.println</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b="1" dirty="0" err="1">
                <a:solidFill>
                  <a:schemeClr val="tx1"/>
                </a:solidFill>
                <a:latin typeface="Courier New" panose="02070309020205020404" pitchFamily="49" charset="0"/>
                <a:cs typeface="Courier New" panose="02070309020205020404" pitchFamily="49" charset="0"/>
              </a:rPr>
              <a:t>calendar.equals</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b="1" dirty="0" err="1">
                <a:solidFill>
                  <a:schemeClr val="tx1"/>
                </a:solidFill>
                <a:latin typeface="Courier New" panose="02070309020205020404" pitchFamily="49" charset="0"/>
                <a:cs typeface="Courier New" panose="02070309020205020404" pitchFamily="49" charset="0"/>
              </a:rPr>
              <a:t>calendarCopy</a:t>
            </a:r>
            <a:r>
              <a:rPr lang="en-US" altLang="en-US" sz="1800" b="1" dirty="0">
                <a:solidFill>
                  <a:schemeClr val="tx1"/>
                </a:solidFill>
                <a:latin typeface="Courier New" panose="02070309020205020404" pitchFamily="49" charset="0"/>
                <a:cs typeface="Courier New" panose="02070309020205020404" pitchFamily="49" charset="0"/>
              </a:rPr>
              <a:t>) is " +</a:t>
            </a:r>
            <a:endParaRPr lang="en-US" altLang="en-US" sz="1800" b="1" dirty="0">
              <a:solidFill>
                <a:schemeClr val="tx1"/>
              </a:solidFill>
              <a:latin typeface="Courier New" panose="02070309020205020404" pitchFamily="49" charset="0"/>
              <a:cs typeface="Times New Roman" panose="02020603050405020304" pitchFamily="18" charset="0"/>
            </a:endParaRPr>
          </a:p>
          <a:p>
            <a:pPr marL="230188" lvl="1" indent="-53975">
              <a:buFontTx/>
              <a:buNone/>
            </a:pPr>
            <a:r>
              <a:rPr lang="en-US" altLang="en-US" sz="1800" b="1" dirty="0" err="1">
                <a:solidFill>
                  <a:schemeClr val="tx1"/>
                </a:solidFill>
                <a:latin typeface="Courier New" panose="02070309020205020404" pitchFamily="49" charset="0"/>
                <a:cs typeface="Courier New" panose="02070309020205020404" pitchFamily="49" charset="0"/>
              </a:rPr>
              <a:t>calendar.equals</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b="1" dirty="0" err="1">
                <a:solidFill>
                  <a:schemeClr val="tx1"/>
                </a:solidFill>
                <a:latin typeface="Courier New" panose="02070309020205020404" pitchFamily="49" charset="0"/>
                <a:cs typeface="Courier New" panose="02070309020205020404" pitchFamily="49" charset="0"/>
              </a:rPr>
              <a:t>calendarCopy</a:t>
            </a:r>
            <a:r>
              <a:rPr lang="en-US" altLang="en-US" sz="1800" b="1" dirty="0">
                <a:solidFill>
                  <a:schemeClr val="tx1"/>
                </a:solidFill>
                <a:latin typeface="Courier New" panose="02070309020205020404" pitchFamily="49" charset="0"/>
                <a:cs typeface="Courier New" panose="02070309020205020404" pitchFamily="49" charset="0"/>
              </a:rPr>
              <a:t>));</a:t>
            </a:r>
            <a:endParaRPr lang="en-US" altLang="en-US" sz="1800" b="1" dirty="0">
              <a:solidFill>
                <a:schemeClr val="tx1"/>
              </a:solidFill>
              <a:latin typeface="Courier New" panose="02070309020205020404" pitchFamily="49"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A63B186-F3AE-403F-893E-D5618A79ECAE}"/>
              </a:ext>
            </a:extLst>
          </p:cNvPr>
          <p:cNvSpPr>
            <a:spLocks noGrp="1"/>
          </p:cNvSpPr>
          <p:nvPr>
            <p:ph sz="quarter" idx="15"/>
          </p:nvPr>
        </p:nvSpPr>
        <p:spPr>
          <a:xfrm>
            <a:off x="457200" y="5029318"/>
            <a:ext cx="7536426" cy="1271910"/>
          </a:xfrm>
        </p:spPr>
        <p:txBody>
          <a:bodyPr/>
          <a:lstStyle/>
          <a:p>
            <a:pPr marL="0" indent="0">
              <a:buFont typeface="Monotype Sorts"/>
              <a:buNone/>
            </a:pPr>
            <a:r>
              <a:rPr lang="en-US" altLang="en-US" sz="2000" dirty="0">
                <a:cs typeface="Courier New" panose="02070309020205020404" pitchFamily="49" charset="0"/>
              </a:rPr>
              <a:t>displays</a:t>
            </a:r>
            <a:endParaRPr lang="en-US" altLang="en-US" sz="2000" dirty="0">
              <a:cs typeface="Times New Roman" panose="02020603050405020304" pitchFamily="18" charset="0"/>
            </a:endParaRPr>
          </a:p>
          <a:p>
            <a:pPr lvl="1">
              <a:buFontTx/>
              <a:buNone/>
            </a:pPr>
            <a:r>
              <a:rPr lang="en-US" altLang="en-US" sz="2000" dirty="0">
                <a:cs typeface="Courier New" panose="02070309020205020404" pitchFamily="49" charset="0"/>
              </a:rPr>
              <a:t>calendar == </a:t>
            </a:r>
            <a:r>
              <a:rPr lang="en-US" altLang="en-US" sz="2000" dirty="0" err="1">
                <a:cs typeface="Courier New" panose="02070309020205020404" pitchFamily="49" charset="0"/>
              </a:rPr>
              <a:t>calendarCopy</a:t>
            </a:r>
            <a:r>
              <a:rPr lang="en-US" altLang="en-US" sz="2000" dirty="0">
                <a:cs typeface="Courier New" panose="02070309020205020404" pitchFamily="49" charset="0"/>
              </a:rPr>
              <a:t> is false</a:t>
            </a:r>
            <a:endParaRPr lang="en-US" altLang="en-US" sz="2000" dirty="0">
              <a:cs typeface="Times New Roman" panose="02020603050405020304" pitchFamily="18" charset="0"/>
            </a:endParaRPr>
          </a:p>
          <a:p>
            <a:pPr lvl="1">
              <a:buFontTx/>
              <a:buNone/>
            </a:pPr>
            <a:r>
              <a:rPr lang="en-US" altLang="en-US" sz="2000" dirty="0" err="1">
                <a:cs typeface="Courier New" panose="02070309020205020404" pitchFamily="49" charset="0"/>
              </a:rPr>
              <a:t>calendar.equals</a:t>
            </a:r>
            <a:r>
              <a:rPr lang="en-US" altLang="en-US" sz="2000" dirty="0">
                <a:cs typeface="Courier New" panose="02070309020205020404" pitchFamily="49" charset="0"/>
              </a:rPr>
              <a:t>(</a:t>
            </a:r>
            <a:r>
              <a:rPr lang="en-US" altLang="en-US" sz="2000" dirty="0" err="1">
                <a:cs typeface="Courier New" panose="02070309020205020404" pitchFamily="49" charset="0"/>
              </a:rPr>
              <a:t>calendarCopy</a:t>
            </a:r>
            <a:r>
              <a:rPr lang="en-US" altLang="en-US" sz="2000" dirty="0">
                <a:cs typeface="Courier New" panose="02070309020205020404" pitchFamily="49" charset="0"/>
              </a:rPr>
              <a:t>) is true</a:t>
            </a:r>
            <a:endParaRPr lang="en-US" altLang="en-US" sz="2000" dirty="0">
              <a:latin typeface="Courier"/>
            </a:endParaRPr>
          </a:p>
        </p:txBody>
      </p:sp>
    </p:spTree>
    <p:extLst>
      <p:ext uri="{BB962C8B-B14F-4D97-AF65-F5344CB8AC3E}">
        <p14:creationId xmlns:p14="http://schemas.microsoft.com/office/powerpoint/2010/main" val="1281507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36E1-8C9B-47A3-93BF-614FD25B567C}"/>
              </a:ext>
            </a:extLst>
          </p:cNvPr>
          <p:cNvSpPr>
            <a:spLocks noGrp="1"/>
          </p:cNvSpPr>
          <p:nvPr>
            <p:ph type="title"/>
          </p:nvPr>
        </p:nvSpPr>
        <p:spPr/>
        <p:txBody>
          <a:bodyPr/>
          <a:lstStyle/>
          <a:p>
            <a:r>
              <a:rPr lang="en-US" altLang="en-US" dirty="0"/>
              <a:t>Implementing Cloneable Interface</a:t>
            </a:r>
            <a:endParaRPr lang="en-IN" dirty="0"/>
          </a:p>
        </p:txBody>
      </p:sp>
      <p:sp>
        <p:nvSpPr>
          <p:cNvPr id="4" name="Content Placeholder 3">
            <a:extLst>
              <a:ext uri="{FF2B5EF4-FFF2-40B4-BE49-F238E27FC236}">
                <a16:creationId xmlns:a16="http://schemas.microsoft.com/office/drawing/2014/main" id="{DD59F362-6406-4B8F-98DD-5A8D0F948722}"/>
              </a:ext>
            </a:extLst>
          </p:cNvPr>
          <p:cNvSpPr>
            <a:spLocks noGrp="1"/>
          </p:cNvSpPr>
          <p:nvPr>
            <p:ph sz="quarter" idx="13"/>
          </p:nvPr>
        </p:nvSpPr>
        <p:spPr>
          <a:xfrm>
            <a:off x="457200" y="1552575"/>
            <a:ext cx="8229600" cy="1633077"/>
          </a:xfrm>
        </p:spPr>
        <p:txBody>
          <a:bodyPr/>
          <a:lstStyle/>
          <a:p>
            <a:pPr marL="432" indent="0">
              <a:buNone/>
            </a:pPr>
            <a:r>
              <a:rPr lang="en-US" altLang="en-US" dirty="0">
                <a:cs typeface="Courier New" panose="02070309020205020404" pitchFamily="49" charset="0"/>
              </a:rPr>
              <a:t>To define a custom class that implements the Cloneable interface, the class must override the clone() method in the Object class. The following code defines a class named House that implements Cloneable and Comparable.</a:t>
            </a:r>
            <a:endParaRPr lang="en-US" altLang="en-US" dirty="0"/>
          </a:p>
        </p:txBody>
      </p:sp>
      <p:sp>
        <p:nvSpPr>
          <p:cNvPr id="10" name="Text Placeholder 9">
            <a:extLst>
              <a:ext uri="{FF2B5EF4-FFF2-40B4-BE49-F238E27FC236}">
                <a16:creationId xmlns:a16="http://schemas.microsoft.com/office/drawing/2014/main" id="{B095FEFB-BC2E-4402-A915-F8E5B10FEF02}"/>
              </a:ext>
            </a:extLst>
          </p:cNvPr>
          <p:cNvSpPr>
            <a:spLocks noGrp="1"/>
          </p:cNvSpPr>
          <p:nvPr>
            <p:ph type="body" sz="quarter" idx="20"/>
          </p:nvPr>
        </p:nvSpPr>
        <p:spPr>
          <a:xfrm>
            <a:off x="3784198" y="3522515"/>
            <a:ext cx="1333493" cy="521944"/>
          </a:xfrm>
        </p:spPr>
        <p:txBody>
          <a:bodyPr/>
          <a:lstStyle/>
          <a:p>
            <a:pPr algn="ctr">
              <a:spcBef>
                <a:spcPct val="0"/>
              </a:spcBef>
              <a:buClrTx/>
              <a:buSzTx/>
              <a:buFontTx/>
              <a:buNone/>
            </a:pPr>
            <a:r>
              <a:rPr lang="en-US" altLang="en-US" dirty="0">
                <a:hlinkClick r:id="rId3" tooltip="https://liveexample.pearsoncmg.com/html/House.html"/>
              </a:rPr>
              <a:t>House</a:t>
            </a:r>
          </a:p>
        </p:txBody>
      </p:sp>
    </p:spTree>
    <p:extLst>
      <p:ext uri="{BB962C8B-B14F-4D97-AF65-F5344CB8AC3E}">
        <p14:creationId xmlns:p14="http://schemas.microsoft.com/office/powerpoint/2010/main" val="214579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7BF1-6755-42CA-8DCC-67C14820B4AD}"/>
              </a:ext>
            </a:extLst>
          </p:cNvPr>
          <p:cNvSpPr>
            <a:spLocks noGrp="1"/>
          </p:cNvSpPr>
          <p:nvPr>
            <p:ph type="title"/>
          </p:nvPr>
        </p:nvSpPr>
        <p:spPr/>
        <p:txBody>
          <a:bodyPr/>
          <a:lstStyle/>
          <a:p>
            <a:r>
              <a:rPr lang="en-IN" dirty="0"/>
              <a:t>Shallow v</a:t>
            </a:r>
            <a:r>
              <a:rPr lang="en-IN" sz="100" dirty="0"/>
              <a:t>ersu</a:t>
            </a:r>
            <a:r>
              <a:rPr lang="en-IN" dirty="0"/>
              <a:t>s Deep Copy </a:t>
            </a:r>
            <a:r>
              <a:rPr lang="en-IN" sz="2000" b="0" dirty="0"/>
              <a:t>(1 of 2)</a:t>
            </a:r>
          </a:p>
        </p:txBody>
      </p:sp>
      <p:sp>
        <p:nvSpPr>
          <p:cNvPr id="3" name="Content Placeholder 2">
            <a:extLst>
              <a:ext uri="{FF2B5EF4-FFF2-40B4-BE49-F238E27FC236}">
                <a16:creationId xmlns:a16="http://schemas.microsoft.com/office/drawing/2014/main" id="{0210F9B5-A439-4414-8486-26E265315599}"/>
              </a:ext>
            </a:extLst>
          </p:cNvPr>
          <p:cNvSpPr>
            <a:spLocks noGrp="1"/>
          </p:cNvSpPr>
          <p:nvPr>
            <p:ph sz="quarter" idx="13"/>
          </p:nvPr>
        </p:nvSpPr>
        <p:spPr>
          <a:xfrm>
            <a:off x="457200" y="1552574"/>
            <a:ext cx="6017342" cy="1097279"/>
          </a:xfrm>
        </p:spPr>
        <p:txBody>
          <a:bodyPr/>
          <a:lstStyle/>
          <a:p>
            <a:pPr>
              <a:spcBef>
                <a:spcPct val="50000"/>
              </a:spcBef>
              <a:buClrTx/>
              <a:buSzTx/>
              <a:buFontTx/>
              <a:buNone/>
            </a:pPr>
            <a:r>
              <a:rPr lang="en-US" altLang="en-US" dirty="0"/>
              <a:t>House house1 = new House(1, 1750.50);</a:t>
            </a:r>
          </a:p>
          <a:p>
            <a:pPr>
              <a:spcBef>
                <a:spcPct val="50000"/>
              </a:spcBef>
              <a:buClrTx/>
              <a:buSzTx/>
              <a:buFontTx/>
              <a:buNone/>
            </a:pPr>
            <a:r>
              <a:rPr lang="en-US" altLang="en-US" dirty="0"/>
              <a:t>House house2 = (House)house1.clone();</a:t>
            </a:r>
          </a:p>
        </p:txBody>
      </p:sp>
      <p:sp>
        <p:nvSpPr>
          <p:cNvPr id="4" name="Content Placeholder 3">
            <a:extLst>
              <a:ext uri="{FF2B5EF4-FFF2-40B4-BE49-F238E27FC236}">
                <a16:creationId xmlns:a16="http://schemas.microsoft.com/office/drawing/2014/main" id="{B738F616-CE8D-433A-92AA-144FD2AD8A16}"/>
              </a:ext>
            </a:extLst>
          </p:cNvPr>
          <p:cNvSpPr>
            <a:spLocks noGrp="1"/>
          </p:cNvSpPr>
          <p:nvPr>
            <p:ph sz="quarter" idx="14"/>
          </p:nvPr>
        </p:nvSpPr>
        <p:spPr>
          <a:xfrm>
            <a:off x="457199" y="3329863"/>
            <a:ext cx="1828801" cy="997526"/>
          </a:xfrm>
        </p:spPr>
        <p:txBody>
          <a:bodyPr/>
          <a:lstStyle/>
          <a:p>
            <a:pPr marL="432" indent="0">
              <a:buNone/>
            </a:pPr>
            <a:r>
              <a:rPr lang="en-US" altLang="en-US" b="1" dirty="0">
                <a:solidFill>
                  <a:schemeClr val="tx1"/>
                </a:solidFill>
              </a:rPr>
              <a:t>Shallow Copy</a:t>
            </a:r>
            <a:endParaRPr lang="en-US" altLang="en-US" b="1" u="sng" dirty="0">
              <a:solidFill>
                <a:schemeClr val="tx1"/>
              </a:solidFill>
              <a:latin typeface="Book Antiqua" panose="02040602050305030304" pitchFamily="18" charset="0"/>
            </a:endParaRPr>
          </a:p>
        </p:txBody>
      </p:sp>
      <p:pic>
        <p:nvPicPr>
          <p:cNvPr id="17" name="Content Placeholder 16" descr="The computer code shows the Shallow versus Deep Copy. For long description in Notes pane, press F6.">
            <a:extLst>
              <a:ext uri="{FF2B5EF4-FFF2-40B4-BE49-F238E27FC236}">
                <a16:creationId xmlns:a16="http://schemas.microsoft.com/office/drawing/2014/main" id="{AC511688-109A-48AE-9C2D-B4D9C21ABEEE}"/>
              </a:ext>
            </a:extLst>
          </p:cNvPr>
          <p:cNvPicPr>
            <a:picLocks noGrp="1" noChangeAspect="1"/>
          </p:cNvPicPr>
          <p:nvPr>
            <p:ph sz="quarter" idx="15"/>
          </p:nvPr>
        </p:nvPicPr>
        <p:blipFill>
          <a:blip r:embed="rId3"/>
          <a:stretch>
            <a:fillRect/>
          </a:stretch>
        </p:blipFill>
        <p:spPr>
          <a:xfrm>
            <a:off x="3491296" y="2812211"/>
            <a:ext cx="4521203" cy="3514761"/>
          </a:xfrm>
          <a:prstGeom prst="rect">
            <a:avLst/>
          </a:prstGeom>
        </p:spPr>
      </p:pic>
    </p:spTree>
    <p:extLst>
      <p:ext uri="{BB962C8B-B14F-4D97-AF65-F5344CB8AC3E}">
        <p14:creationId xmlns:p14="http://schemas.microsoft.com/office/powerpoint/2010/main" val="1673265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7BF1-6755-42CA-8DCC-67C14820B4AD}"/>
              </a:ext>
            </a:extLst>
          </p:cNvPr>
          <p:cNvSpPr>
            <a:spLocks noGrp="1"/>
          </p:cNvSpPr>
          <p:nvPr>
            <p:ph type="title"/>
          </p:nvPr>
        </p:nvSpPr>
        <p:spPr/>
        <p:txBody>
          <a:bodyPr/>
          <a:lstStyle/>
          <a:p>
            <a:r>
              <a:rPr lang="en-IN" dirty="0"/>
              <a:t>Shallow v</a:t>
            </a:r>
            <a:r>
              <a:rPr lang="en-IN" sz="100" dirty="0"/>
              <a:t>ersu</a:t>
            </a:r>
            <a:r>
              <a:rPr lang="en-IN" dirty="0"/>
              <a:t>s Deep Copy </a:t>
            </a:r>
            <a:r>
              <a:rPr lang="en-IN" sz="2000" b="0" dirty="0"/>
              <a:t>(2 of 2)</a:t>
            </a:r>
          </a:p>
        </p:txBody>
      </p:sp>
      <p:sp>
        <p:nvSpPr>
          <p:cNvPr id="3" name="Content Placeholder 2">
            <a:extLst>
              <a:ext uri="{FF2B5EF4-FFF2-40B4-BE49-F238E27FC236}">
                <a16:creationId xmlns:a16="http://schemas.microsoft.com/office/drawing/2014/main" id="{0210F9B5-A439-4414-8486-26E265315599}"/>
              </a:ext>
            </a:extLst>
          </p:cNvPr>
          <p:cNvSpPr>
            <a:spLocks noGrp="1"/>
          </p:cNvSpPr>
          <p:nvPr>
            <p:ph sz="quarter" idx="13"/>
          </p:nvPr>
        </p:nvSpPr>
        <p:spPr>
          <a:xfrm>
            <a:off x="457200" y="1552574"/>
            <a:ext cx="6017342" cy="1097279"/>
          </a:xfrm>
        </p:spPr>
        <p:txBody>
          <a:bodyPr/>
          <a:lstStyle/>
          <a:p>
            <a:pPr>
              <a:spcBef>
                <a:spcPct val="50000"/>
              </a:spcBef>
              <a:buClrTx/>
              <a:buSzTx/>
              <a:buFontTx/>
              <a:buNone/>
            </a:pPr>
            <a:r>
              <a:rPr lang="en-US" altLang="en-US" dirty="0"/>
              <a:t>House house1 = new House(1, 1750.50);</a:t>
            </a:r>
          </a:p>
          <a:p>
            <a:pPr>
              <a:spcBef>
                <a:spcPct val="50000"/>
              </a:spcBef>
              <a:buClrTx/>
              <a:buSzTx/>
              <a:buFontTx/>
              <a:buNone/>
            </a:pPr>
            <a:r>
              <a:rPr lang="en-US" altLang="en-US" dirty="0"/>
              <a:t>House house2 = (House)house1.clone();</a:t>
            </a:r>
          </a:p>
        </p:txBody>
      </p:sp>
      <p:sp>
        <p:nvSpPr>
          <p:cNvPr id="4" name="Content Placeholder 3">
            <a:extLst>
              <a:ext uri="{FF2B5EF4-FFF2-40B4-BE49-F238E27FC236}">
                <a16:creationId xmlns:a16="http://schemas.microsoft.com/office/drawing/2014/main" id="{B738F616-CE8D-433A-92AA-144FD2AD8A16}"/>
              </a:ext>
            </a:extLst>
          </p:cNvPr>
          <p:cNvSpPr>
            <a:spLocks noGrp="1"/>
          </p:cNvSpPr>
          <p:nvPr>
            <p:ph sz="quarter" idx="14"/>
          </p:nvPr>
        </p:nvSpPr>
        <p:spPr>
          <a:xfrm>
            <a:off x="457199" y="3329863"/>
            <a:ext cx="1828801" cy="997526"/>
          </a:xfrm>
        </p:spPr>
        <p:txBody>
          <a:bodyPr/>
          <a:lstStyle/>
          <a:p>
            <a:pPr marL="432" indent="0">
              <a:buNone/>
            </a:pPr>
            <a:r>
              <a:rPr lang="en-US" altLang="en-US" b="1" dirty="0">
                <a:solidFill>
                  <a:schemeClr val="tx1"/>
                </a:solidFill>
              </a:rPr>
              <a:t>Deep Copy</a:t>
            </a:r>
          </a:p>
        </p:txBody>
      </p:sp>
      <p:pic>
        <p:nvPicPr>
          <p:cNvPr id="7" name="Content Placeholder 6" descr="The computer code shows the Shallow versus Deep Copy. For long description in Notes pane, press F6.">
            <a:extLst>
              <a:ext uri="{FF2B5EF4-FFF2-40B4-BE49-F238E27FC236}">
                <a16:creationId xmlns:a16="http://schemas.microsoft.com/office/drawing/2014/main" id="{37802799-F810-4F14-B37A-A52238827F3D}"/>
              </a:ext>
            </a:extLst>
          </p:cNvPr>
          <p:cNvPicPr>
            <a:picLocks noGrp="1" noChangeAspect="1"/>
          </p:cNvPicPr>
          <p:nvPr>
            <p:ph sz="quarter" idx="15"/>
          </p:nvPr>
        </p:nvPicPr>
        <p:blipFill>
          <a:blip r:embed="rId3"/>
          <a:stretch>
            <a:fillRect/>
          </a:stretch>
        </p:blipFill>
        <p:spPr>
          <a:xfrm>
            <a:off x="3482165" y="2772254"/>
            <a:ext cx="4480471" cy="3549909"/>
          </a:xfrm>
          <a:prstGeom prst="rect">
            <a:avLst/>
          </a:prstGeom>
        </p:spPr>
      </p:pic>
    </p:spTree>
    <p:extLst>
      <p:ext uri="{BB962C8B-B14F-4D97-AF65-F5344CB8AC3E}">
        <p14:creationId xmlns:p14="http://schemas.microsoft.com/office/powerpoint/2010/main" val="28387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2A04-A5A7-4354-A598-4862C16CD7B8}"/>
              </a:ext>
            </a:extLst>
          </p:cNvPr>
          <p:cNvSpPr>
            <a:spLocks noGrp="1"/>
          </p:cNvSpPr>
          <p:nvPr>
            <p:ph type="title"/>
          </p:nvPr>
        </p:nvSpPr>
        <p:spPr/>
        <p:txBody>
          <a:bodyPr/>
          <a:lstStyle/>
          <a:p>
            <a:r>
              <a:rPr lang="en-IN" dirty="0"/>
              <a:t>Interfaces v</a:t>
            </a:r>
            <a:r>
              <a:rPr lang="en-IN" sz="100" dirty="0"/>
              <a:t>ersu</a:t>
            </a:r>
            <a:r>
              <a:rPr lang="en-IN" dirty="0"/>
              <a:t>s Abstract Classes </a:t>
            </a:r>
            <a:r>
              <a:rPr lang="en-IN" sz="2000" b="0" dirty="0"/>
              <a:t>(1 of 2)</a:t>
            </a:r>
          </a:p>
        </p:txBody>
      </p:sp>
      <p:sp>
        <p:nvSpPr>
          <p:cNvPr id="3" name="Content Placeholder 2">
            <a:extLst>
              <a:ext uri="{FF2B5EF4-FFF2-40B4-BE49-F238E27FC236}">
                <a16:creationId xmlns:a16="http://schemas.microsoft.com/office/drawing/2014/main" id="{4B2B56FB-786B-4750-A0A3-33E979B153B5}"/>
              </a:ext>
            </a:extLst>
          </p:cNvPr>
          <p:cNvSpPr>
            <a:spLocks noGrp="1"/>
          </p:cNvSpPr>
          <p:nvPr>
            <p:ph sz="quarter" idx="13"/>
          </p:nvPr>
        </p:nvSpPr>
        <p:spPr>
          <a:xfrm>
            <a:off x="457200" y="1556326"/>
            <a:ext cx="8229600" cy="2233353"/>
          </a:xfrm>
        </p:spPr>
        <p:txBody>
          <a:bodyPr/>
          <a:lstStyle/>
          <a:p>
            <a:pPr marL="0" lvl="1" indent="0">
              <a:spcBef>
                <a:spcPts val="1500"/>
              </a:spcBef>
              <a:buFontTx/>
              <a:buNone/>
            </a:pPr>
            <a:r>
              <a:rPr lang="en-US" altLang="en-US" dirty="0"/>
              <a:t>In an interface, the data must be constants; an abstract class can have all types of data.</a:t>
            </a:r>
          </a:p>
          <a:p>
            <a:pPr marL="0" lvl="1" indent="0">
              <a:spcBef>
                <a:spcPts val="1500"/>
              </a:spcBef>
              <a:buFontTx/>
              <a:buNone/>
            </a:pPr>
            <a:r>
              <a:rPr lang="en-US" altLang="en-US" dirty="0"/>
              <a:t>Each method in an interface has only a signature without implementation; an abstract class can have concrete methods.</a:t>
            </a:r>
          </a:p>
        </p:txBody>
      </p:sp>
      <p:graphicFrame>
        <p:nvGraphicFramePr>
          <p:cNvPr id="5" name="Table 5">
            <a:extLst>
              <a:ext uri="{FF2B5EF4-FFF2-40B4-BE49-F238E27FC236}">
                <a16:creationId xmlns:a16="http://schemas.microsoft.com/office/drawing/2014/main" id="{C8995587-07EE-4705-9A4F-4D7911A802CC}"/>
              </a:ext>
            </a:extLst>
          </p:cNvPr>
          <p:cNvGraphicFramePr>
            <a:graphicFrameLocks noGrp="1"/>
          </p:cNvGraphicFramePr>
          <p:nvPr>
            <p:ph sz="quarter" idx="14"/>
            <p:extLst>
              <p:ext uri="{D42A27DB-BD31-4B8C-83A1-F6EECF244321}">
                <p14:modId xmlns:p14="http://schemas.microsoft.com/office/powerpoint/2010/main" val="238114003"/>
              </p:ext>
            </p:extLst>
          </p:nvPr>
        </p:nvGraphicFramePr>
        <p:xfrm>
          <a:off x="457200" y="3971925"/>
          <a:ext cx="8229600" cy="1981200"/>
        </p:xfrm>
        <a:graphic>
          <a:graphicData uri="http://schemas.openxmlformats.org/drawingml/2006/table">
            <a:tbl>
              <a:tblPr firstRow="1" bandRow="1">
                <a:tableStyleId>{40F9630F-82C1-40B7-BC3A-925EFCFF5E92}</a:tableStyleId>
              </a:tblPr>
              <a:tblGrid>
                <a:gridCol w="1194619">
                  <a:extLst>
                    <a:ext uri="{9D8B030D-6E8A-4147-A177-3AD203B41FA5}">
                      <a16:colId xmlns:a16="http://schemas.microsoft.com/office/drawing/2014/main" val="3508629184"/>
                    </a:ext>
                  </a:extLst>
                </a:gridCol>
                <a:gridCol w="1946787">
                  <a:extLst>
                    <a:ext uri="{9D8B030D-6E8A-4147-A177-3AD203B41FA5}">
                      <a16:colId xmlns:a16="http://schemas.microsoft.com/office/drawing/2014/main" val="394861344"/>
                    </a:ext>
                  </a:extLst>
                </a:gridCol>
                <a:gridCol w="3126659">
                  <a:extLst>
                    <a:ext uri="{9D8B030D-6E8A-4147-A177-3AD203B41FA5}">
                      <a16:colId xmlns:a16="http://schemas.microsoft.com/office/drawing/2014/main" val="634985994"/>
                    </a:ext>
                  </a:extLst>
                </a:gridCol>
                <a:gridCol w="1961535">
                  <a:extLst>
                    <a:ext uri="{9D8B030D-6E8A-4147-A177-3AD203B41FA5}">
                      <a16:colId xmlns:a16="http://schemas.microsoft.com/office/drawing/2014/main" val="2906673197"/>
                    </a:ext>
                  </a:extLst>
                </a:gridCol>
              </a:tblGrid>
              <a:tr h="201869">
                <a:tc>
                  <a:txBody>
                    <a:bodyPr/>
                    <a:lstStyle/>
                    <a:p>
                      <a:pPr marL="0" marR="0" lvl="0" indent="0" algn="l" defTabSz="914400" rtl="0" eaLnBrk="1" fontAlgn="auto" latinLnBrk="0" hangingPunct="1">
                        <a:lnSpc>
                          <a:spcPct val="100000"/>
                        </a:lnSpc>
                        <a:spcBef>
                          <a:spcPts val="1500"/>
                        </a:spcBef>
                        <a:spcAft>
                          <a:spcPts val="0"/>
                        </a:spcAft>
                        <a:buClrTx/>
                        <a:buSzTx/>
                        <a:buFontTx/>
                        <a:buNone/>
                        <a:tabLst/>
                        <a:defRPr/>
                      </a:pPr>
                      <a:r>
                        <a:rPr lang="en-US" sz="100" b="1" i="0" u="none" strike="noStrike" cap="none" baseline="0" dirty="0">
                          <a:solidFill>
                            <a:schemeClr val="dk1"/>
                          </a:solidFill>
                          <a:latin typeface="+mn-lt"/>
                          <a:ea typeface="Arial"/>
                          <a:cs typeface="Arial"/>
                          <a:sym typeface="Arial"/>
                        </a:rPr>
                        <a:t>Blank</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Tx/>
                        <a:buNone/>
                        <a:tabLst/>
                        <a:defRPr/>
                      </a:pPr>
                      <a:r>
                        <a:rPr lang="en-US" sz="1400" b="1" i="0" u="none" strike="noStrike" cap="none" baseline="0" dirty="0">
                          <a:solidFill>
                            <a:schemeClr val="dk1"/>
                          </a:solidFill>
                          <a:latin typeface="+mn-lt"/>
                          <a:ea typeface="Arial"/>
                          <a:cs typeface="Arial"/>
                          <a:sym typeface="Arial"/>
                        </a:rPr>
                        <a:t>Variables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Tx/>
                        <a:buNone/>
                        <a:tabLst/>
                        <a:defRPr/>
                      </a:pPr>
                      <a:r>
                        <a:rPr lang="en-US" sz="1400" b="1" i="0" u="none" strike="noStrike" cap="none" baseline="0" dirty="0">
                          <a:solidFill>
                            <a:schemeClr val="dk1"/>
                          </a:solidFill>
                          <a:latin typeface="+mn-lt"/>
                          <a:ea typeface="Arial"/>
                          <a:cs typeface="Arial"/>
                          <a:sym typeface="Arial"/>
                        </a:rPr>
                        <a:t>Constructors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Tx/>
                        <a:buNone/>
                        <a:tabLst/>
                        <a:defRPr/>
                      </a:pPr>
                      <a:r>
                        <a:rPr lang="en-US" sz="1400" b="1" i="0" u="none" strike="noStrike" cap="none" baseline="0" dirty="0">
                          <a:solidFill>
                            <a:schemeClr val="dk1"/>
                          </a:solidFill>
                          <a:latin typeface="+mn-lt"/>
                          <a:ea typeface="Arial"/>
                          <a:cs typeface="Arial"/>
                          <a:sym typeface="Arial"/>
                        </a:rPr>
                        <a:t>Methods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259385"/>
                  </a:ext>
                </a:extLst>
              </a:tr>
              <a:tr h="370840">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US" sz="1400" b="0" i="0" u="none" strike="noStrike" cap="none" baseline="0" dirty="0">
                          <a:solidFill>
                            <a:schemeClr val="dk1"/>
                          </a:solidFill>
                          <a:latin typeface="+mn-lt"/>
                          <a:ea typeface="Arial"/>
                          <a:cs typeface="Arial"/>
                          <a:sym typeface="Arial"/>
                        </a:rPr>
                        <a:t>Abstract class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US" sz="1400" b="0" i="0" u="none" strike="noStrike" cap="none" baseline="0" dirty="0">
                          <a:solidFill>
                            <a:schemeClr val="dk1"/>
                          </a:solidFill>
                          <a:latin typeface="+mn-lt"/>
                          <a:ea typeface="Arial"/>
                          <a:cs typeface="Arial"/>
                          <a:sym typeface="Arial"/>
                        </a:rPr>
                        <a:t>No restrictions.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IN" sz="1400" b="0" i="0" u="none" strike="noStrike" cap="none" baseline="0" dirty="0">
                          <a:solidFill>
                            <a:schemeClr val="dk1"/>
                          </a:solidFill>
                          <a:latin typeface="+mn-lt"/>
                          <a:ea typeface="Arial"/>
                          <a:cs typeface="Arial"/>
                          <a:sym typeface="Arial"/>
                        </a:rPr>
                        <a:t>Constructors are invoked by subclasses through constructor chaining. An abstract class cannot be instantiated using the new operator.</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US" sz="1400" b="0" i="0" u="none" strike="noStrike" cap="none" baseline="0" dirty="0">
                          <a:solidFill>
                            <a:schemeClr val="dk1"/>
                          </a:solidFill>
                          <a:latin typeface="+mn-lt"/>
                          <a:ea typeface="Arial"/>
                          <a:cs typeface="Arial"/>
                          <a:sym typeface="Arial"/>
                        </a:rPr>
                        <a:t>No restrictions.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54750056"/>
                  </a:ext>
                </a:extLst>
              </a:tr>
              <a:tr h="370840">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US" sz="1400" b="0" i="0" u="none" strike="noStrike" cap="none" baseline="0" dirty="0">
                          <a:solidFill>
                            <a:schemeClr val="dk1"/>
                          </a:solidFill>
                          <a:latin typeface="+mn-lt"/>
                          <a:ea typeface="Arial"/>
                          <a:cs typeface="Arial"/>
                          <a:sym typeface="Arial"/>
                        </a:rPr>
                        <a:t>Interface</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IN" sz="1400" b="0" i="0" u="none" strike="noStrike" cap="none" baseline="0" dirty="0">
                          <a:solidFill>
                            <a:schemeClr val="dk1"/>
                          </a:solidFill>
                          <a:latin typeface="+mn-lt"/>
                          <a:ea typeface="Arial"/>
                          <a:cs typeface="Arial"/>
                          <a:sym typeface="Arial"/>
                        </a:rPr>
                        <a:t>All variables must be </a:t>
                      </a:r>
                      <a:r>
                        <a:rPr lang="en-IN" sz="1400" b="1" i="0" u="none" strike="noStrike" cap="none" baseline="0" dirty="0">
                          <a:solidFill>
                            <a:schemeClr val="tx1"/>
                          </a:solidFill>
                          <a:latin typeface="+mn-lt"/>
                          <a:ea typeface="Arial"/>
                          <a:cs typeface="Arial"/>
                          <a:sym typeface="Arial"/>
                        </a:rPr>
                        <a:t>public static final</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IN" sz="1400" b="0" i="0" u="none" strike="noStrike" cap="none" baseline="0" dirty="0">
                          <a:solidFill>
                            <a:schemeClr val="dk1"/>
                          </a:solidFill>
                          <a:latin typeface="+mn-lt"/>
                          <a:ea typeface="Arial"/>
                          <a:cs typeface="Arial"/>
                          <a:sym typeface="Arial"/>
                        </a:rPr>
                        <a:t>No constructors. An interface cannot be instantiated using the new operator.</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1500"/>
                        </a:spcBef>
                        <a:spcAft>
                          <a:spcPts val="0"/>
                        </a:spcAft>
                        <a:buClrTx/>
                        <a:buSzTx/>
                        <a:buFont typeface="Arial" panose="020B0604020202020204" pitchFamily="34" charset="0"/>
                        <a:buNone/>
                        <a:tabLst/>
                        <a:defRPr/>
                      </a:pPr>
                      <a:r>
                        <a:rPr lang="en-IN" sz="1400" b="0" i="0" u="none" strike="noStrike" cap="none" baseline="0" dirty="0">
                          <a:solidFill>
                            <a:schemeClr val="dk1"/>
                          </a:solidFill>
                          <a:latin typeface="+mn-lt"/>
                          <a:ea typeface="Arial"/>
                          <a:cs typeface="Arial"/>
                          <a:sym typeface="Arial"/>
                        </a:rPr>
                        <a:t>All methods must be public abstract instance methods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4671570"/>
                  </a:ext>
                </a:extLst>
              </a:tr>
            </a:tbl>
          </a:graphicData>
        </a:graphic>
      </p:graphicFrame>
    </p:spTree>
    <p:extLst>
      <p:ext uri="{BB962C8B-B14F-4D97-AF65-F5344CB8AC3E}">
        <p14:creationId xmlns:p14="http://schemas.microsoft.com/office/powerpoint/2010/main" val="2672462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A8A2-2ED1-4ECF-8AF7-A7DF2B19C8E7}"/>
              </a:ext>
            </a:extLst>
          </p:cNvPr>
          <p:cNvSpPr>
            <a:spLocks noGrp="1"/>
          </p:cNvSpPr>
          <p:nvPr>
            <p:ph type="title"/>
          </p:nvPr>
        </p:nvSpPr>
        <p:spPr/>
        <p:txBody>
          <a:bodyPr/>
          <a:lstStyle/>
          <a:p>
            <a:r>
              <a:rPr lang="en-IN" dirty="0"/>
              <a:t>Interfaces v</a:t>
            </a:r>
            <a:r>
              <a:rPr lang="en-IN" sz="100" dirty="0"/>
              <a:t>ersu</a:t>
            </a:r>
            <a:r>
              <a:rPr lang="en-IN" dirty="0"/>
              <a:t>s Abstract Classes </a:t>
            </a:r>
            <a:r>
              <a:rPr lang="en-IN" sz="2000" b="0" dirty="0"/>
              <a:t>(2 of 2)</a:t>
            </a:r>
            <a:endParaRPr lang="en-IN" sz="2000" dirty="0"/>
          </a:p>
        </p:txBody>
      </p:sp>
      <p:sp>
        <p:nvSpPr>
          <p:cNvPr id="3" name="Content Placeholder 2">
            <a:extLst>
              <a:ext uri="{FF2B5EF4-FFF2-40B4-BE49-F238E27FC236}">
                <a16:creationId xmlns:a16="http://schemas.microsoft.com/office/drawing/2014/main" id="{22373463-B170-4A9E-82CF-921C92B887DC}"/>
              </a:ext>
            </a:extLst>
          </p:cNvPr>
          <p:cNvSpPr>
            <a:spLocks noGrp="1"/>
          </p:cNvSpPr>
          <p:nvPr>
            <p:ph sz="quarter" idx="13"/>
          </p:nvPr>
        </p:nvSpPr>
        <p:spPr>
          <a:xfrm>
            <a:off x="457201" y="1552575"/>
            <a:ext cx="8218488" cy="1449243"/>
          </a:xfrm>
        </p:spPr>
        <p:txBody>
          <a:bodyPr/>
          <a:lstStyle/>
          <a:p>
            <a:pPr marL="432" indent="0">
              <a:buNone/>
            </a:pPr>
            <a:r>
              <a:rPr lang="en-US" altLang="en-US" sz="1600" dirty="0">
                <a:cs typeface="Courier New" panose="02070309020205020404" pitchFamily="49" charset="0"/>
              </a:rPr>
              <a:t>All classes share a single root, the Object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endParaRPr lang="en-US" altLang="en-US" sz="1600" dirty="0"/>
          </a:p>
        </p:txBody>
      </p:sp>
      <p:pic>
        <p:nvPicPr>
          <p:cNvPr id="17" name="Content Placeholder 16" descr="An object shows the Interfaces versus Abstract Classes, cont. It has 8 boxes, and they are interrelated with each other. Boxes are Interface underscore 2, Interface_1, Interface1, Interface 2_2, Interface 2_1, Class2, Class1 and Object. ">
            <a:extLst>
              <a:ext uri="{FF2B5EF4-FFF2-40B4-BE49-F238E27FC236}">
                <a16:creationId xmlns:a16="http://schemas.microsoft.com/office/drawing/2014/main" id="{8CD50029-21B0-4116-A628-94A86BF059FA}"/>
              </a:ext>
            </a:extLst>
          </p:cNvPr>
          <p:cNvPicPr>
            <a:picLocks noGrp="1" noChangeAspect="1"/>
          </p:cNvPicPr>
          <p:nvPr>
            <p:ph sz="quarter" idx="14"/>
          </p:nvPr>
        </p:nvPicPr>
        <p:blipFill>
          <a:blip r:embed="rId2"/>
          <a:stretch>
            <a:fillRect/>
          </a:stretch>
        </p:blipFill>
        <p:spPr>
          <a:xfrm>
            <a:off x="1367429" y="3115195"/>
            <a:ext cx="6350860" cy="2354110"/>
          </a:xfrm>
          <a:prstGeom prst="rect">
            <a:avLst/>
          </a:prstGeom>
        </p:spPr>
      </p:pic>
      <p:sp>
        <p:nvSpPr>
          <p:cNvPr id="5" name="Content Placeholder 4">
            <a:extLst>
              <a:ext uri="{FF2B5EF4-FFF2-40B4-BE49-F238E27FC236}">
                <a16:creationId xmlns:a16="http://schemas.microsoft.com/office/drawing/2014/main" id="{5C230D36-02A2-4A14-9D85-C3A9812E788E}"/>
              </a:ext>
            </a:extLst>
          </p:cNvPr>
          <p:cNvSpPr>
            <a:spLocks noGrp="1"/>
          </p:cNvSpPr>
          <p:nvPr>
            <p:ph sz="quarter" idx="15"/>
          </p:nvPr>
        </p:nvSpPr>
        <p:spPr>
          <a:xfrm>
            <a:off x="457200" y="5669279"/>
            <a:ext cx="8218488" cy="675959"/>
          </a:xfrm>
        </p:spPr>
        <p:txBody>
          <a:bodyPr/>
          <a:lstStyle/>
          <a:p>
            <a:pPr marL="432" indent="0">
              <a:buNone/>
            </a:pPr>
            <a:r>
              <a:rPr lang="en-US" altLang="en-US" sz="1600" dirty="0">
                <a:cs typeface="Courier New" panose="02070309020205020404" pitchFamily="49" charset="0"/>
              </a:rPr>
              <a:t>Suppose that c is an instance of Class2. c is also an instance of Object, Class1, Interface1, Interface1_1, Interface1_2, Interface2_1, and Interface2_2.</a:t>
            </a:r>
            <a:endParaRPr lang="en-US" altLang="en-US" sz="1600" dirty="0">
              <a:cs typeface="Times New Roman" panose="02020603050405020304" pitchFamily="18" charset="0"/>
            </a:endParaRPr>
          </a:p>
        </p:txBody>
      </p:sp>
    </p:spTree>
    <p:extLst>
      <p:ext uri="{BB962C8B-B14F-4D97-AF65-F5344CB8AC3E}">
        <p14:creationId xmlns:p14="http://schemas.microsoft.com/office/powerpoint/2010/main" val="4092196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3893-FBC2-46E3-9454-9163876A9F3C}"/>
              </a:ext>
            </a:extLst>
          </p:cNvPr>
          <p:cNvSpPr>
            <a:spLocks noGrp="1"/>
          </p:cNvSpPr>
          <p:nvPr>
            <p:ph type="title"/>
          </p:nvPr>
        </p:nvSpPr>
        <p:spPr/>
        <p:txBody>
          <a:bodyPr/>
          <a:lstStyle/>
          <a:p>
            <a:r>
              <a:rPr lang="en-IN" dirty="0"/>
              <a:t>Caution: Conflict Interfaces</a:t>
            </a:r>
          </a:p>
        </p:txBody>
      </p:sp>
      <p:sp>
        <p:nvSpPr>
          <p:cNvPr id="3" name="Content Placeholder 2">
            <a:extLst>
              <a:ext uri="{FF2B5EF4-FFF2-40B4-BE49-F238E27FC236}">
                <a16:creationId xmlns:a16="http://schemas.microsoft.com/office/drawing/2014/main" id="{FF907EE0-6190-42E4-BBF2-0F15683DD2B2}"/>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In rare occasions, a class may implement two interfaces with conflict information (e.g., two same constants with different values or two methods with same signature but different return type). This type of errors will be detected by the compiler.</a:t>
            </a:r>
            <a:endParaRPr lang="en-US" altLang="en-US" dirty="0">
              <a:cs typeface="Courier New" panose="02070309020205020404" pitchFamily="49" charset="0"/>
            </a:endParaRPr>
          </a:p>
        </p:txBody>
      </p:sp>
    </p:spTree>
    <p:extLst>
      <p:ext uri="{BB962C8B-B14F-4D97-AF65-F5344CB8AC3E}">
        <p14:creationId xmlns:p14="http://schemas.microsoft.com/office/powerpoint/2010/main" val="3757013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A343-FACF-4127-B6B7-7CDF46080A98}"/>
              </a:ext>
            </a:extLst>
          </p:cNvPr>
          <p:cNvSpPr>
            <a:spLocks noGrp="1"/>
          </p:cNvSpPr>
          <p:nvPr>
            <p:ph type="title"/>
          </p:nvPr>
        </p:nvSpPr>
        <p:spPr/>
        <p:txBody>
          <a:bodyPr/>
          <a:lstStyle/>
          <a:p>
            <a:r>
              <a:rPr lang="en-US" sz="3200" dirty="0"/>
              <a:t>Whether to Use an Interface or a Class?</a:t>
            </a:r>
            <a:endParaRPr lang="en-IN" sz="3200" dirty="0"/>
          </a:p>
        </p:txBody>
      </p:sp>
      <p:sp>
        <p:nvSpPr>
          <p:cNvPr id="3" name="Content Placeholder 2">
            <a:extLst>
              <a:ext uri="{FF2B5EF4-FFF2-40B4-BE49-F238E27FC236}">
                <a16:creationId xmlns:a16="http://schemas.microsoft.com/office/drawing/2014/main" id="{BD5A47B4-9071-4B59-BF45-ABA573AF53C9}"/>
              </a:ext>
            </a:extLst>
          </p:cNvPr>
          <p:cNvSpPr>
            <a:spLocks noGrp="1"/>
          </p:cNvSpPr>
          <p:nvPr>
            <p:ph sz="quarter" idx="13"/>
          </p:nvPr>
        </p:nvSpPr>
        <p:spPr>
          <a:xfrm>
            <a:off x="457200" y="1554921"/>
            <a:ext cx="8232775" cy="4580704"/>
          </a:xfrm>
        </p:spPr>
        <p:txBody>
          <a:bodyPr/>
          <a:lstStyle/>
          <a:p>
            <a:pPr marL="432" indent="0">
              <a:buNone/>
            </a:pPr>
            <a:r>
              <a:rPr lang="en-US" altLang="en-US" sz="2200" dirty="0">
                <a:cs typeface="Courier New" panose="02070309020205020404" pitchFamily="49" charset="0"/>
              </a:rPr>
              <a:t>Abstract classes and interfaces can both be used to model common features. How do you decide whether to use an interface or a class? In general, a strong is-a relationship that clearly describes a parent-child relationship should be modeled using classes. For example, a staff member is a person. A weak is-a relationship, also known as an is-kind-of relationship, indicates that an object possesses a certain property. A weak is-a relationship can be modeled using interfaces. For example, all strings are comparable, so the String class implements the Comparable interface. You can also use interfaces to circumvent single inheritance restriction if multiple inheritance is desired. In the case of multiple inheritance, you have to design one as a superclass, and others as interface.</a:t>
            </a:r>
          </a:p>
        </p:txBody>
      </p:sp>
    </p:spTree>
    <p:extLst>
      <p:ext uri="{BB962C8B-B14F-4D97-AF65-F5344CB8AC3E}">
        <p14:creationId xmlns:p14="http://schemas.microsoft.com/office/powerpoint/2010/main" val="1572867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36E1-8C9B-47A3-93BF-614FD25B567C}"/>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rPr>
              <a:t>Rational</a:t>
            </a:r>
            <a:r>
              <a:rPr lang="en-US" altLang="en-US" dirty="0"/>
              <a:t> Class</a:t>
            </a:r>
            <a:endParaRPr lang="en-IN" dirty="0"/>
          </a:p>
        </p:txBody>
      </p:sp>
      <p:pic>
        <p:nvPicPr>
          <p:cNvPr id="5" name="Content Placeholder 4" descr="The computer code shows the Rational Class. For long description in Notes pane, press F6.">
            <a:extLst>
              <a:ext uri="{FF2B5EF4-FFF2-40B4-BE49-F238E27FC236}">
                <a16:creationId xmlns:a16="http://schemas.microsoft.com/office/drawing/2014/main" id="{A846D90F-60F8-4356-A7F8-FFCF7E8A04C7}"/>
              </a:ext>
            </a:extLst>
          </p:cNvPr>
          <p:cNvPicPr>
            <a:picLocks noGrp="1" noChangeAspect="1"/>
          </p:cNvPicPr>
          <p:nvPr>
            <p:ph sz="quarter" idx="13"/>
          </p:nvPr>
        </p:nvPicPr>
        <p:blipFill>
          <a:blip r:embed="rId3"/>
          <a:stretch>
            <a:fillRect/>
          </a:stretch>
        </p:blipFill>
        <p:spPr>
          <a:xfrm>
            <a:off x="1347103" y="1570836"/>
            <a:ext cx="6772402" cy="4165740"/>
          </a:xfrm>
          <a:prstGeom prst="rect">
            <a:avLst/>
          </a:prstGeom>
        </p:spPr>
      </p:pic>
      <p:sp>
        <p:nvSpPr>
          <p:cNvPr id="10" name="Text Placeholder 9">
            <a:extLst>
              <a:ext uri="{FF2B5EF4-FFF2-40B4-BE49-F238E27FC236}">
                <a16:creationId xmlns:a16="http://schemas.microsoft.com/office/drawing/2014/main" id="{B095FEFB-BC2E-4402-A915-F8E5B10FEF02}"/>
              </a:ext>
            </a:extLst>
          </p:cNvPr>
          <p:cNvSpPr>
            <a:spLocks noGrp="1"/>
          </p:cNvSpPr>
          <p:nvPr>
            <p:ph type="body" sz="quarter" idx="20"/>
          </p:nvPr>
        </p:nvSpPr>
        <p:spPr>
          <a:xfrm>
            <a:off x="1807914" y="5826662"/>
            <a:ext cx="1230254" cy="470899"/>
          </a:xfrm>
        </p:spPr>
        <p:txBody>
          <a:bodyPr/>
          <a:lstStyle/>
          <a:p>
            <a:pPr algn="ctr">
              <a:spcBef>
                <a:spcPct val="0"/>
              </a:spcBef>
              <a:buClrTx/>
              <a:buSzTx/>
              <a:buFontTx/>
              <a:buNone/>
            </a:pPr>
            <a:r>
              <a:rPr lang="en-US" altLang="en-US" sz="2000" dirty="0">
                <a:hlinkClick r:id="rId4" tooltip="https://liveexample.pearsoncmg.com/html/Rational.html"/>
              </a:rPr>
              <a:t>Rational</a:t>
            </a:r>
          </a:p>
        </p:txBody>
      </p:sp>
      <p:sp>
        <p:nvSpPr>
          <p:cNvPr id="11" name="Text Placeholder 10">
            <a:extLst>
              <a:ext uri="{FF2B5EF4-FFF2-40B4-BE49-F238E27FC236}">
                <a16:creationId xmlns:a16="http://schemas.microsoft.com/office/drawing/2014/main" id="{7241F333-E698-436B-A591-B09C1A549E78}"/>
              </a:ext>
            </a:extLst>
          </p:cNvPr>
          <p:cNvSpPr>
            <a:spLocks noGrp="1"/>
          </p:cNvSpPr>
          <p:nvPr>
            <p:ph type="body" sz="quarter" idx="21"/>
          </p:nvPr>
        </p:nvSpPr>
        <p:spPr>
          <a:xfrm>
            <a:off x="5373623" y="5850571"/>
            <a:ext cx="2279860" cy="478181"/>
          </a:xfrm>
        </p:spPr>
        <p:txBody>
          <a:bodyPr/>
          <a:lstStyle/>
          <a:p>
            <a:pPr algn="ctr">
              <a:spcBef>
                <a:spcPct val="0"/>
              </a:spcBef>
              <a:buClrTx/>
              <a:buSzTx/>
              <a:buFontTx/>
              <a:buNone/>
            </a:pPr>
            <a:r>
              <a:rPr lang="en-US" altLang="en-US" sz="2000" dirty="0" err="1">
                <a:hlinkClick r:id="rId5" tooltip="https://liveexample.pearsoncmg.com/html/TestRationalClass.html"/>
              </a:rPr>
              <a:t>TestRationalClass</a:t>
            </a:r>
            <a:endParaRPr lang="en-US" altLang="en-US" sz="2000" dirty="0">
              <a:hlinkClick r:id="rId5" tooltip="https://liveexample.pearsoncmg.com/html/TestRationalClass.html"/>
            </a:endParaRPr>
          </a:p>
        </p:txBody>
      </p:sp>
    </p:spTree>
    <p:extLst>
      <p:ext uri="{BB962C8B-B14F-4D97-AF65-F5344CB8AC3E}">
        <p14:creationId xmlns:p14="http://schemas.microsoft.com/office/powerpoint/2010/main" val="2332274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8D95-0984-42B9-AD06-BDA8D2B0FBF7}"/>
              </a:ext>
            </a:extLst>
          </p:cNvPr>
          <p:cNvSpPr>
            <a:spLocks noGrp="1"/>
          </p:cNvSpPr>
          <p:nvPr>
            <p:ph type="title"/>
          </p:nvPr>
        </p:nvSpPr>
        <p:spPr/>
        <p:txBody>
          <a:bodyPr/>
          <a:lstStyle/>
          <a:p>
            <a:r>
              <a:rPr lang="en-IN" dirty="0"/>
              <a:t>Designing a Class </a:t>
            </a:r>
            <a:r>
              <a:rPr lang="en-IN" sz="2000" b="0" dirty="0"/>
              <a:t>(1 of 5)</a:t>
            </a:r>
          </a:p>
        </p:txBody>
      </p:sp>
      <p:sp>
        <p:nvSpPr>
          <p:cNvPr id="3" name="Content Placeholder 2">
            <a:extLst>
              <a:ext uri="{FF2B5EF4-FFF2-40B4-BE49-F238E27FC236}">
                <a16:creationId xmlns:a16="http://schemas.microsoft.com/office/drawing/2014/main" id="{692C3060-122A-40BC-AEA6-6CD1EFBA0B9A}"/>
              </a:ext>
            </a:extLst>
          </p:cNvPr>
          <p:cNvSpPr>
            <a:spLocks noGrp="1"/>
          </p:cNvSpPr>
          <p:nvPr>
            <p:ph sz="quarter" idx="13"/>
          </p:nvPr>
        </p:nvSpPr>
        <p:spPr>
          <a:xfrm>
            <a:off x="457200" y="1554920"/>
            <a:ext cx="8232775" cy="3035553"/>
          </a:xfrm>
        </p:spPr>
        <p:txBody>
          <a:bodyPr/>
          <a:lstStyle/>
          <a:p>
            <a:pPr marL="432" indent="0">
              <a:buNone/>
            </a:pPr>
            <a:r>
              <a:rPr lang="en-US" altLang="en-US" dirty="0"/>
              <a:t>(Coherence) A class should describe a single entity, and all the class operations should logically fit together to support a coherent purpose. You can use a class for students, for example, but you should not combine students and staff in the same class, because students and staff have different entities.</a:t>
            </a:r>
          </a:p>
        </p:txBody>
      </p:sp>
    </p:spTree>
    <p:extLst>
      <p:ext uri="{BB962C8B-B14F-4D97-AF65-F5344CB8AC3E}">
        <p14:creationId xmlns:p14="http://schemas.microsoft.com/office/powerpoint/2010/main" val="210311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673384-5D4C-4D03-94F6-FE1EDC08F631}"/>
              </a:ext>
            </a:extLst>
          </p:cNvPr>
          <p:cNvSpPr>
            <a:spLocks noGrp="1"/>
          </p:cNvSpPr>
          <p:nvPr>
            <p:ph type="title"/>
          </p:nvPr>
        </p:nvSpPr>
        <p:spPr/>
        <p:txBody>
          <a:bodyPr/>
          <a:lstStyle/>
          <a:p>
            <a:r>
              <a:rPr lang="en-IN" sz="3200" dirty="0"/>
              <a:t>Abstract Classes and Abstract Methods</a:t>
            </a:r>
          </a:p>
        </p:txBody>
      </p:sp>
      <p:pic>
        <p:nvPicPr>
          <p:cNvPr id="18" name="Content Placeholder 17" descr="The computer code shows the Abstract Classes and Abstract Methods. For long description in Notes pane, press F6.">
            <a:extLst>
              <a:ext uri="{FF2B5EF4-FFF2-40B4-BE49-F238E27FC236}">
                <a16:creationId xmlns:a16="http://schemas.microsoft.com/office/drawing/2014/main" id="{BC80E1E9-FFD8-4A0E-8AB9-E828B391134D}"/>
              </a:ext>
            </a:extLst>
          </p:cNvPr>
          <p:cNvPicPr>
            <a:picLocks noGrp="1" noChangeAspect="1"/>
          </p:cNvPicPr>
          <p:nvPr>
            <p:ph sz="quarter" idx="13"/>
          </p:nvPr>
        </p:nvPicPr>
        <p:blipFill>
          <a:blip r:embed="rId3"/>
          <a:stretch>
            <a:fillRect/>
          </a:stretch>
        </p:blipFill>
        <p:spPr>
          <a:xfrm>
            <a:off x="493661" y="1737111"/>
            <a:ext cx="5306146" cy="4083658"/>
          </a:xfrm>
          <a:prstGeom prst="rect">
            <a:avLst/>
          </a:prstGeom>
        </p:spPr>
      </p:pic>
      <p:sp>
        <p:nvSpPr>
          <p:cNvPr id="12" name="Text Placeholder 11">
            <a:extLst>
              <a:ext uri="{FF2B5EF4-FFF2-40B4-BE49-F238E27FC236}">
                <a16:creationId xmlns:a16="http://schemas.microsoft.com/office/drawing/2014/main" id="{A1617C68-5F9B-4EA9-A616-F346EBE01A69}"/>
              </a:ext>
            </a:extLst>
          </p:cNvPr>
          <p:cNvSpPr>
            <a:spLocks noGrp="1"/>
          </p:cNvSpPr>
          <p:nvPr>
            <p:ph type="body" sz="quarter" idx="20"/>
          </p:nvPr>
        </p:nvSpPr>
        <p:spPr>
          <a:xfrm>
            <a:off x="5884607" y="1715746"/>
            <a:ext cx="2492477" cy="422770"/>
          </a:xfrm>
        </p:spPr>
        <p:txBody>
          <a:bodyPr/>
          <a:lstStyle/>
          <a:p>
            <a:pPr marL="432" indent="0">
              <a:buNone/>
            </a:pPr>
            <a:r>
              <a:rPr lang="en-US" altLang="en-US" sz="2000" dirty="0" err="1">
                <a:hlinkClick r:id="rId4" tooltip="https://liveexample.pearsoncmg.com/html/GeometricObject.html"/>
              </a:rPr>
              <a:t>GeometricObject</a:t>
            </a:r>
            <a:endParaRPr lang="en-US" altLang="en-US" sz="2000" dirty="0">
              <a:hlinkClick r:id="rId4" tooltip="https://liveexample.pearsoncmg.com/html/GeometricObject.html"/>
            </a:endParaRPr>
          </a:p>
        </p:txBody>
      </p:sp>
      <p:sp>
        <p:nvSpPr>
          <p:cNvPr id="13" name="Text Placeholder 12">
            <a:extLst>
              <a:ext uri="{FF2B5EF4-FFF2-40B4-BE49-F238E27FC236}">
                <a16:creationId xmlns:a16="http://schemas.microsoft.com/office/drawing/2014/main" id="{341E259D-9BB4-49DF-820A-EA4FB154C213}"/>
              </a:ext>
            </a:extLst>
          </p:cNvPr>
          <p:cNvSpPr>
            <a:spLocks noGrp="1"/>
          </p:cNvSpPr>
          <p:nvPr>
            <p:ph type="body" sz="quarter" idx="21"/>
          </p:nvPr>
        </p:nvSpPr>
        <p:spPr>
          <a:xfrm>
            <a:off x="5895720" y="2250356"/>
            <a:ext cx="1080367" cy="472987"/>
          </a:xfrm>
        </p:spPr>
        <p:txBody>
          <a:bodyPr/>
          <a:lstStyle/>
          <a:p>
            <a:pPr marL="432" indent="0">
              <a:buNone/>
            </a:pPr>
            <a:r>
              <a:rPr lang="en-US" altLang="en-US" sz="2000" dirty="0">
                <a:hlinkClick r:id="rId5" tooltip="https://liveexample.pearsoncmg.com/html/Circle.html"/>
              </a:rPr>
              <a:t>Circle</a:t>
            </a:r>
          </a:p>
        </p:txBody>
      </p:sp>
      <p:sp>
        <p:nvSpPr>
          <p:cNvPr id="14" name="Text Placeholder 13">
            <a:extLst>
              <a:ext uri="{FF2B5EF4-FFF2-40B4-BE49-F238E27FC236}">
                <a16:creationId xmlns:a16="http://schemas.microsoft.com/office/drawing/2014/main" id="{5C41EA98-E6A6-440C-B403-DD6FB811248E}"/>
              </a:ext>
            </a:extLst>
          </p:cNvPr>
          <p:cNvSpPr>
            <a:spLocks noGrp="1"/>
          </p:cNvSpPr>
          <p:nvPr>
            <p:ph type="body" sz="quarter" idx="22"/>
          </p:nvPr>
        </p:nvSpPr>
        <p:spPr>
          <a:xfrm>
            <a:off x="5884607" y="2818509"/>
            <a:ext cx="1622323" cy="447439"/>
          </a:xfrm>
        </p:spPr>
        <p:txBody>
          <a:bodyPr/>
          <a:lstStyle/>
          <a:p>
            <a:pPr marL="432" indent="0">
              <a:buNone/>
            </a:pPr>
            <a:r>
              <a:rPr lang="en-US" altLang="en-US" sz="2000" dirty="0">
                <a:hlinkClick r:id="rId6" tooltip="https://liveexample.pearsoncmg.com/html/Rectangle.html"/>
              </a:rPr>
              <a:t>Rectangle</a:t>
            </a:r>
          </a:p>
        </p:txBody>
      </p:sp>
      <p:sp>
        <p:nvSpPr>
          <p:cNvPr id="15" name="Text Placeholder 14">
            <a:extLst>
              <a:ext uri="{FF2B5EF4-FFF2-40B4-BE49-F238E27FC236}">
                <a16:creationId xmlns:a16="http://schemas.microsoft.com/office/drawing/2014/main" id="{5E4BAA62-A56A-4BB3-8B01-4BF44D51B5D7}"/>
              </a:ext>
            </a:extLst>
          </p:cNvPr>
          <p:cNvSpPr>
            <a:spLocks noGrp="1"/>
          </p:cNvSpPr>
          <p:nvPr>
            <p:ph type="body" sz="quarter" idx="23"/>
          </p:nvPr>
        </p:nvSpPr>
        <p:spPr>
          <a:xfrm>
            <a:off x="5884607" y="3339272"/>
            <a:ext cx="2791081" cy="497393"/>
          </a:xfrm>
        </p:spPr>
        <p:txBody>
          <a:bodyPr/>
          <a:lstStyle/>
          <a:p>
            <a:pPr marL="432" indent="0">
              <a:buNone/>
            </a:pPr>
            <a:r>
              <a:rPr lang="en-IN" sz="2000" dirty="0" err="1">
                <a:hlinkClick r:id="rId7" tooltip="https://liveexample.pearsoncmg.com/html/TestGeometricObject.html"/>
              </a:rPr>
              <a:t>TestGeometricObject</a:t>
            </a:r>
            <a:endParaRPr lang="en-IN" sz="2000" dirty="0">
              <a:hlinkClick r:id="rId7" tooltip="https://liveexample.pearsoncmg.com/html/TestGeometricObject.html"/>
            </a:endParaRPr>
          </a:p>
        </p:txBody>
      </p:sp>
    </p:spTree>
    <p:extLst>
      <p:ext uri="{BB962C8B-B14F-4D97-AF65-F5344CB8AC3E}">
        <p14:creationId xmlns:p14="http://schemas.microsoft.com/office/powerpoint/2010/main" val="4133536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973E-9B47-4291-8CE3-02DECA968619}"/>
              </a:ext>
            </a:extLst>
          </p:cNvPr>
          <p:cNvSpPr>
            <a:spLocks noGrp="1"/>
          </p:cNvSpPr>
          <p:nvPr>
            <p:ph type="title"/>
          </p:nvPr>
        </p:nvSpPr>
        <p:spPr/>
        <p:txBody>
          <a:bodyPr/>
          <a:lstStyle/>
          <a:p>
            <a:r>
              <a:rPr lang="en-IN" dirty="0"/>
              <a:t>Designing a Class </a:t>
            </a:r>
            <a:r>
              <a:rPr lang="en-IN" sz="2000" b="0" dirty="0"/>
              <a:t>(2 of 5)</a:t>
            </a:r>
            <a:endParaRPr lang="en-IN" dirty="0"/>
          </a:p>
        </p:txBody>
      </p:sp>
      <p:sp>
        <p:nvSpPr>
          <p:cNvPr id="3" name="Content Placeholder 2">
            <a:extLst>
              <a:ext uri="{FF2B5EF4-FFF2-40B4-BE49-F238E27FC236}">
                <a16:creationId xmlns:a16="http://schemas.microsoft.com/office/drawing/2014/main" id="{093D6A94-B6F5-40EF-A1C9-1CFF2F222FCE}"/>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(Separating responsibilities) </a:t>
            </a:r>
            <a:r>
              <a:rPr lang="en-US" altLang="en-US" dirty="0"/>
              <a:t>A single entity with too many responsibilities can be broken into several classes to separate responsibilities. The classes String, StringBuilder, and </a:t>
            </a:r>
            <a:r>
              <a:rPr lang="en-US" altLang="en-US" dirty="0" err="1"/>
              <a:t>StringBuffer</a:t>
            </a:r>
            <a:r>
              <a:rPr lang="en-US" altLang="en-US" dirty="0"/>
              <a:t> all deal with strings, for example, but have different responsibilities. The String class deals with immutable strings, the StringBuilder class is for creating mutable strings, and the </a:t>
            </a:r>
            <a:r>
              <a:rPr lang="en-US" altLang="en-US" dirty="0" err="1"/>
              <a:t>StringBuffer</a:t>
            </a:r>
            <a:r>
              <a:rPr lang="en-US" altLang="en-US" dirty="0"/>
              <a:t> class is similar to StringBuilder except that </a:t>
            </a:r>
            <a:r>
              <a:rPr lang="en-US" altLang="en-US" dirty="0" err="1"/>
              <a:t>StringBuffer</a:t>
            </a:r>
            <a:r>
              <a:rPr lang="en-US" altLang="en-US" dirty="0"/>
              <a:t> contains synchronized methods for updating strings.</a:t>
            </a:r>
          </a:p>
        </p:txBody>
      </p:sp>
    </p:spTree>
    <p:extLst>
      <p:ext uri="{BB962C8B-B14F-4D97-AF65-F5344CB8AC3E}">
        <p14:creationId xmlns:p14="http://schemas.microsoft.com/office/powerpoint/2010/main" val="687813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973E-9B47-4291-8CE3-02DECA968619}"/>
              </a:ext>
            </a:extLst>
          </p:cNvPr>
          <p:cNvSpPr>
            <a:spLocks noGrp="1"/>
          </p:cNvSpPr>
          <p:nvPr>
            <p:ph type="title"/>
          </p:nvPr>
        </p:nvSpPr>
        <p:spPr/>
        <p:txBody>
          <a:bodyPr/>
          <a:lstStyle/>
          <a:p>
            <a:r>
              <a:rPr lang="en-IN" dirty="0"/>
              <a:t>Designing a Class </a:t>
            </a:r>
            <a:r>
              <a:rPr lang="en-IN" sz="2000" b="0" dirty="0"/>
              <a:t>(3 of 5)</a:t>
            </a:r>
            <a:endParaRPr lang="en-IN" dirty="0"/>
          </a:p>
        </p:txBody>
      </p:sp>
      <p:sp>
        <p:nvSpPr>
          <p:cNvPr id="3" name="Content Placeholder 2">
            <a:extLst>
              <a:ext uri="{FF2B5EF4-FFF2-40B4-BE49-F238E27FC236}">
                <a16:creationId xmlns:a16="http://schemas.microsoft.com/office/drawing/2014/main" id="{093D6A94-B6F5-40EF-A1C9-1CFF2F222FCE}"/>
              </a:ext>
            </a:extLst>
          </p:cNvPr>
          <p:cNvSpPr>
            <a:spLocks noGrp="1"/>
          </p:cNvSpPr>
          <p:nvPr>
            <p:ph sz="quarter" idx="13"/>
          </p:nvPr>
        </p:nvSpPr>
        <p:spPr>
          <a:xfrm>
            <a:off x="457200" y="1554920"/>
            <a:ext cx="8023123" cy="4663335"/>
          </a:xfrm>
        </p:spPr>
        <p:txBody>
          <a:bodyPr/>
          <a:lstStyle/>
          <a:p>
            <a:pPr marL="0" indent="0">
              <a:spcBef>
                <a:spcPct val="50000"/>
              </a:spcBef>
              <a:buFont typeface="Monotype Sorts"/>
              <a:buNone/>
            </a:pPr>
            <a:r>
              <a:rPr lang="en-US" altLang="en-US" dirty="0">
                <a:cs typeface="Times New Roman" panose="02020603050405020304" pitchFamily="18" charset="0"/>
              </a:rPr>
              <a:t>Classes are designed for reuse. Users can incorporate classes in many different combinations, orders, and environments. Therefore, you should design a class that imposes no restrictions on what or when the user can do with it, design the properties to ensure that the user can set properties in any order, with any combination of values, and design methods to function independently of their order of occurrence.</a:t>
            </a:r>
          </a:p>
        </p:txBody>
      </p:sp>
    </p:spTree>
    <p:extLst>
      <p:ext uri="{BB962C8B-B14F-4D97-AF65-F5344CB8AC3E}">
        <p14:creationId xmlns:p14="http://schemas.microsoft.com/office/powerpoint/2010/main" val="3984926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973E-9B47-4291-8CE3-02DECA968619}"/>
              </a:ext>
            </a:extLst>
          </p:cNvPr>
          <p:cNvSpPr>
            <a:spLocks noGrp="1"/>
          </p:cNvSpPr>
          <p:nvPr>
            <p:ph type="title"/>
          </p:nvPr>
        </p:nvSpPr>
        <p:spPr/>
        <p:txBody>
          <a:bodyPr/>
          <a:lstStyle/>
          <a:p>
            <a:r>
              <a:rPr lang="en-IN" dirty="0"/>
              <a:t>Designing a Class </a:t>
            </a:r>
            <a:r>
              <a:rPr lang="en-IN" sz="2000" b="0" dirty="0"/>
              <a:t>(4 of 5)</a:t>
            </a:r>
            <a:endParaRPr lang="en-IN" dirty="0"/>
          </a:p>
        </p:txBody>
      </p:sp>
      <p:sp>
        <p:nvSpPr>
          <p:cNvPr id="3" name="Content Placeholder 2">
            <a:extLst>
              <a:ext uri="{FF2B5EF4-FFF2-40B4-BE49-F238E27FC236}">
                <a16:creationId xmlns:a16="http://schemas.microsoft.com/office/drawing/2014/main" id="{093D6A94-B6F5-40EF-A1C9-1CFF2F222FCE}"/>
              </a:ext>
            </a:extLst>
          </p:cNvPr>
          <p:cNvSpPr>
            <a:spLocks noGrp="1"/>
          </p:cNvSpPr>
          <p:nvPr>
            <p:ph sz="quarter" idx="13"/>
          </p:nvPr>
        </p:nvSpPr>
        <p:spPr>
          <a:xfrm>
            <a:off x="457200" y="1554920"/>
            <a:ext cx="8023123" cy="4663335"/>
          </a:xfrm>
        </p:spPr>
        <p:txBody>
          <a:bodyPr/>
          <a:lstStyle/>
          <a:p>
            <a:pPr marL="0" indent="0">
              <a:spcBef>
                <a:spcPct val="50000"/>
              </a:spcBef>
              <a:buFont typeface="Monotype Sorts"/>
              <a:buNone/>
            </a:pPr>
            <a:r>
              <a:rPr lang="en-US" altLang="en-US" dirty="0">
                <a:cs typeface="Times New Roman" panose="02020603050405020304" pitchFamily="18" charset="0"/>
              </a:rPr>
              <a:t>Provide a public no-</a:t>
            </a:r>
            <a:r>
              <a:rPr lang="en-US" altLang="en-US" dirty="0" err="1">
                <a:cs typeface="Times New Roman" panose="02020603050405020304" pitchFamily="18" charset="0"/>
              </a:rPr>
              <a:t>arg</a:t>
            </a:r>
            <a:r>
              <a:rPr lang="en-US" altLang="en-US" dirty="0">
                <a:cs typeface="Times New Roman" panose="02020603050405020304" pitchFamily="18" charset="0"/>
              </a:rPr>
              <a:t> constructor and override the </a:t>
            </a:r>
            <a:r>
              <a:rPr lang="en-US" altLang="en-US" u="sng" dirty="0">
                <a:cs typeface="Times New Roman" panose="02020603050405020304" pitchFamily="18" charset="0"/>
              </a:rPr>
              <a:t>equals</a:t>
            </a:r>
            <a:r>
              <a:rPr lang="en-US" altLang="en-US" dirty="0">
                <a:cs typeface="Times New Roman" panose="02020603050405020304" pitchFamily="18" charset="0"/>
              </a:rPr>
              <a:t> method and the </a:t>
            </a:r>
            <a:r>
              <a:rPr lang="en-US" altLang="en-US" u="sng" dirty="0" err="1">
                <a:cs typeface="Times New Roman" panose="02020603050405020304" pitchFamily="18" charset="0"/>
              </a:rPr>
              <a:t>toString</a:t>
            </a:r>
            <a:r>
              <a:rPr lang="en-US" altLang="en-US" dirty="0">
                <a:cs typeface="Times New Roman" panose="02020603050405020304" pitchFamily="18" charset="0"/>
              </a:rPr>
              <a:t> method defined in the </a:t>
            </a:r>
            <a:r>
              <a:rPr lang="en-US" altLang="en-US" u="sng" dirty="0">
                <a:cs typeface="Times New Roman" panose="02020603050405020304" pitchFamily="18" charset="0"/>
              </a:rPr>
              <a:t>Object</a:t>
            </a:r>
            <a:r>
              <a:rPr lang="en-US" altLang="en-US" dirty="0">
                <a:cs typeface="Times New Roman" panose="02020603050405020304" pitchFamily="18" charset="0"/>
              </a:rPr>
              <a:t> class whenever possible.</a:t>
            </a:r>
            <a:endParaRPr lang="en-US" altLang="en-US" dirty="0">
              <a:latin typeface="Courier"/>
              <a:cs typeface="Times New Roman" panose="02020603050405020304" pitchFamily="18" charset="0"/>
            </a:endParaRPr>
          </a:p>
        </p:txBody>
      </p:sp>
    </p:spTree>
    <p:extLst>
      <p:ext uri="{BB962C8B-B14F-4D97-AF65-F5344CB8AC3E}">
        <p14:creationId xmlns:p14="http://schemas.microsoft.com/office/powerpoint/2010/main" val="631840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973E-9B47-4291-8CE3-02DECA968619}"/>
              </a:ext>
            </a:extLst>
          </p:cNvPr>
          <p:cNvSpPr>
            <a:spLocks noGrp="1"/>
          </p:cNvSpPr>
          <p:nvPr>
            <p:ph type="title"/>
          </p:nvPr>
        </p:nvSpPr>
        <p:spPr/>
        <p:txBody>
          <a:bodyPr/>
          <a:lstStyle/>
          <a:p>
            <a:r>
              <a:rPr lang="en-IN" dirty="0"/>
              <a:t>Designing a Class </a:t>
            </a:r>
            <a:r>
              <a:rPr lang="en-IN" sz="2000" b="0" dirty="0"/>
              <a:t>(5 of 5)</a:t>
            </a:r>
            <a:endParaRPr lang="en-IN" dirty="0"/>
          </a:p>
        </p:txBody>
      </p:sp>
      <p:sp>
        <p:nvSpPr>
          <p:cNvPr id="3" name="Content Placeholder 2">
            <a:extLst>
              <a:ext uri="{FF2B5EF4-FFF2-40B4-BE49-F238E27FC236}">
                <a16:creationId xmlns:a16="http://schemas.microsoft.com/office/drawing/2014/main" id="{093D6A94-B6F5-40EF-A1C9-1CFF2F222FCE}"/>
              </a:ext>
            </a:extLst>
          </p:cNvPr>
          <p:cNvSpPr>
            <a:spLocks noGrp="1"/>
          </p:cNvSpPr>
          <p:nvPr>
            <p:ph sz="quarter" idx="13"/>
          </p:nvPr>
        </p:nvSpPr>
        <p:spPr>
          <a:xfrm>
            <a:off x="457200" y="1554920"/>
            <a:ext cx="8023123" cy="4663335"/>
          </a:xfrm>
        </p:spPr>
        <p:txBody>
          <a:bodyPr/>
          <a:lstStyle/>
          <a:p>
            <a:pPr marL="0" indent="0">
              <a:spcBef>
                <a:spcPct val="50000"/>
              </a:spcBef>
              <a:buFont typeface="Monotype Sorts"/>
              <a:buNone/>
            </a:pPr>
            <a:r>
              <a:rPr lang="en-US" altLang="en-US" dirty="0">
                <a:cs typeface="Times New Roman" panose="02020603050405020304" pitchFamily="18" charset="0"/>
              </a:rPr>
              <a:t>Follow standard Java programming style and naming conventions. Choose informative names for classes, data fields, and methods. Always place the data declaration before the constructor, and place constructors before methods. Always provide a constructor and initialize variables to avoid programming errors.</a:t>
            </a:r>
            <a:endParaRPr lang="en-US" altLang="en-US" dirty="0"/>
          </a:p>
        </p:txBody>
      </p:sp>
    </p:spTree>
    <p:extLst>
      <p:ext uri="{BB962C8B-B14F-4D97-AF65-F5344CB8AC3E}">
        <p14:creationId xmlns:p14="http://schemas.microsoft.com/office/powerpoint/2010/main" val="2187956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C671-AF1B-4E7F-8C67-EC901292E24D}"/>
              </a:ext>
            </a:extLst>
          </p:cNvPr>
          <p:cNvSpPr>
            <a:spLocks noGrp="1"/>
          </p:cNvSpPr>
          <p:nvPr>
            <p:ph type="title"/>
          </p:nvPr>
        </p:nvSpPr>
        <p:spPr/>
        <p:txBody>
          <a:bodyPr/>
          <a:lstStyle/>
          <a:p>
            <a:r>
              <a:rPr lang="en-IN" dirty="0"/>
              <a:t>Using Visibility Modifiers </a:t>
            </a:r>
            <a:r>
              <a:rPr lang="en-IN" sz="2000" b="0" dirty="0"/>
              <a:t>(1 of 2)</a:t>
            </a:r>
          </a:p>
        </p:txBody>
      </p:sp>
      <p:sp>
        <p:nvSpPr>
          <p:cNvPr id="3" name="Content Placeholder 2">
            <a:extLst>
              <a:ext uri="{FF2B5EF4-FFF2-40B4-BE49-F238E27FC236}">
                <a16:creationId xmlns:a16="http://schemas.microsoft.com/office/drawing/2014/main" id="{59A2D09B-FACF-4D8B-BBF4-53CCAE4CB2E0}"/>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Each class can present two contracts – one for the users of the class and one for the extenders of the class. Make the fields private and accessor methods public if they are intended for the users of the class. Make the fields or method protected if they are intended for extenders of the class. The contract for the extenders encompasses the contract for the users. The extended class may increase the visibility of an instance method from protected to public, or change its implementation, but you should never change the implementation in a way that violates that contract.</a:t>
            </a:r>
          </a:p>
        </p:txBody>
      </p:sp>
    </p:spTree>
    <p:extLst>
      <p:ext uri="{BB962C8B-B14F-4D97-AF65-F5344CB8AC3E}">
        <p14:creationId xmlns:p14="http://schemas.microsoft.com/office/powerpoint/2010/main" val="3887038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74DF-B615-4453-82A9-327C70778772}"/>
              </a:ext>
            </a:extLst>
          </p:cNvPr>
          <p:cNvSpPr>
            <a:spLocks noGrp="1"/>
          </p:cNvSpPr>
          <p:nvPr>
            <p:ph type="title"/>
          </p:nvPr>
        </p:nvSpPr>
        <p:spPr/>
        <p:txBody>
          <a:bodyPr/>
          <a:lstStyle/>
          <a:p>
            <a:r>
              <a:rPr lang="en-IN" dirty="0"/>
              <a:t>Using Visibility Modifiers </a:t>
            </a:r>
            <a:r>
              <a:rPr lang="en-IN" sz="2000" b="0" dirty="0"/>
              <a:t>(2 of 2)</a:t>
            </a:r>
            <a:endParaRPr lang="en-IN" dirty="0"/>
          </a:p>
        </p:txBody>
      </p:sp>
      <p:sp>
        <p:nvSpPr>
          <p:cNvPr id="3" name="Content Placeholder 2">
            <a:extLst>
              <a:ext uri="{FF2B5EF4-FFF2-40B4-BE49-F238E27FC236}">
                <a16:creationId xmlns:a16="http://schemas.microsoft.com/office/drawing/2014/main" id="{647F82B4-8AAF-4929-A055-863CD09710CF}"/>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A class should use the private modifier to hide its data from direct access by clients. You can use get methods and set methods to provide users with access to the private data, but only to private data you want the user to see or to modify. A class should also hide methods not intended for client use. The </a:t>
            </a:r>
            <a:r>
              <a:rPr lang="en-US" altLang="en-US" dirty="0" err="1">
                <a:cs typeface="Times New Roman" panose="02020603050405020304" pitchFamily="18" charset="0"/>
              </a:rPr>
              <a:t>gcd</a:t>
            </a:r>
            <a:r>
              <a:rPr lang="en-US" altLang="en-US" dirty="0">
                <a:cs typeface="Times New Roman" panose="02020603050405020304" pitchFamily="18" charset="0"/>
              </a:rPr>
              <a:t> method in the Rational class is private, for example, because it is only for internal use within the class.</a:t>
            </a:r>
          </a:p>
        </p:txBody>
      </p:sp>
    </p:spTree>
    <p:extLst>
      <p:ext uri="{BB962C8B-B14F-4D97-AF65-F5344CB8AC3E}">
        <p14:creationId xmlns:p14="http://schemas.microsoft.com/office/powerpoint/2010/main" val="493041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74DF-B615-4453-82A9-327C70778772}"/>
              </a:ext>
            </a:extLst>
          </p:cNvPr>
          <p:cNvSpPr>
            <a:spLocks noGrp="1"/>
          </p:cNvSpPr>
          <p:nvPr>
            <p:ph type="title"/>
          </p:nvPr>
        </p:nvSpPr>
        <p:spPr/>
        <p:txBody>
          <a:bodyPr/>
          <a:lstStyle/>
          <a:p>
            <a:r>
              <a:rPr lang="en-US" altLang="en-US" dirty="0">
                <a:cs typeface="Times New Roman" panose="02020603050405020304" pitchFamily="18" charset="0"/>
              </a:rPr>
              <a:t>Using the Static Modifier</a:t>
            </a:r>
            <a:endParaRPr lang="en-IN" dirty="0"/>
          </a:p>
        </p:txBody>
      </p:sp>
      <p:sp>
        <p:nvSpPr>
          <p:cNvPr id="3" name="Content Placeholder 2">
            <a:extLst>
              <a:ext uri="{FF2B5EF4-FFF2-40B4-BE49-F238E27FC236}">
                <a16:creationId xmlns:a16="http://schemas.microsoft.com/office/drawing/2014/main" id="{647F82B4-8AAF-4929-A055-863CD09710CF}"/>
              </a:ext>
            </a:extLst>
          </p:cNvPr>
          <p:cNvSpPr>
            <a:spLocks noGrp="1"/>
          </p:cNvSpPr>
          <p:nvPr>
            <p:ph sz="quarter" idx="13"/>
          </p:nvPr>
        </p:nvSpPr>
        <p:spPr/>
        <p:txBody>
          <a:bodyPr/>
          <a:lstStyle/>
          <a:p>
            <a:pPr marL="0" indent="0">
              <a:buFont typeface="Monotype Sorts"/>
              <a:buNone/>
            </a:pPr>
            <a:r>
              <a:rPr lang="en-US" altLang="en-US" dirty="0">
                <a:cs typeface="Times New Roman" panose="02020603050405020304" pitchFamily="18" charset="0"/>
              </a:rPr>
              <a:t>A property that is shared by all the instances of the class should be declared as a static property.</a:t>
            </a:r>
            <a:endParaRPr lang="en-US" altLang="en-US" dirty="0">
              <a:latin typeface="Courier"/>
              <a:cs typeface="Times New Roman" panose="02020603050405020304" pitchFamily="18" charset="0"/>
            </a:endParaRPr>
          </a:p>
        </p:txBody>
      </p:sp>
    </p:spTree>
    <p:extLst>
      <p:ext uri="{BB962C8B-B14F-4D97-AF65-F5344CB8AC3E}">
        <p14:creationId xmlns:p14="http://schemas.microsoft.com/office/powerpoint/2010/main" val="3388276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7D4F-6195-46D3-AE61-ACD2A5713E33}"/>
              </a:ext>
            </a:extLst>
          </p:cNvPr>
          <p:cNvSpPr>
            <a:spLocks noGrp="1"/>
          </p:cNvSpPr>
          <p:nvPr>
            <p:ph type="title"/>
          </p:nvPr>
        </p:nvSpPr>
        <p:spPr/>
        <p:txBody>
          <a:bodyPr/>
          <a:lstStyle/>
          <a:p>
            <a:r>
              <a:rPr lang="en-IN" dirty="0"/>
              <a:t>Abstract Method in Abstract Class</a:t>
            </a:r>
          </a:p>
        </p:txBody>
      </p:sp>
      <p:sp>
        <p:nvSpPr>
          <p:cNvPr id="3" name="Content Placeholder 2">
            <a:extLst>
              <a:ext uri="{FF2B5EF4-FFF2-40B4-BE49-F238E27FC236}">
                <a16:creationId xmlns:a16="http://schemas.microsoft.com/office/drawing/2014/main" id="{B9908849-F9FB-44EF-85A4-1FE96AADD211}"/>
              </a:ext>
            </a:extLst>
          </p:cNvPr>
          <p:cNvSpPr>
            <a:spLocks noGrp="1"/>
          </p:cNvSpPr>
          <p:nvPr>
            <p:ph sz="quarter" idx="13"/>
          </p:nvPr>
        </p:nvSpPr>
        <p:spPr/>
        <p:txBody>
          <a:bodyPr/>
          <a:lstStyle/>
          <a:p>
            <a:pPr marL="432" indent="0">
              <a:buNone/>
            </a:pPr>
            <a:r>
              <a:rPr lang="en-IN" dirty="0"/>
              <a:t>An abstract method cannot be contained in a </a:t>
            </a:r>
            <a:r>
              <a:rPr lang="en-IN" dirty="0" err="1"/>
              <a:t>nonabstract</a:t>
            </a:r>
            <a:r>
              <a:rPr lang="en-IN" dirty="0"/>
              <a:t> class. If a subclass of an abstract superclass does not implement all the abstract methods, the subclass must be defined abstract. In other words, in a </a:t>
            </a:r>
            <a:r>
              <a:rPr lang="en-IN" dirty="0" err="1"/>
              <a:t>nonabstract</a:t>
            </a:r>
            <a:r>
              <a:rPr lang="en-IN" dirty="0"/>
              <a:t> subclass extended from an abstract class, all the abstract methods must be implemented, even if they are not used in the subclass.</a:t>
            </a:r>
          </a:p>
        </p:txBody>
      </p:sp>
    </p:spTree>
    <p:extLst>
      <p:ext uri="{BB962C8B-B14F-4D97-AF65-F5344CB8AC3E}">
        <p14:creationId xmlns:p14="http://schemas.microsoft.com/office/powerpoint/2010/main" val="388898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483E-F6C7-492B-999F-A8780BD1FF13}"/>
              </a:ext>
            </a:extLst>
          </p:cNvPr>
          <p:cNvSpPr>
            <a:spLocks noGrp="1"/>
          </p:cNvSpPr>
          <p:nvPr>
            <p:ph type="title"/>
          </p:nvPr>
        </p:nvSpPr>
        <p:spPr/>
        <p:txBody>
          <a:bodyPr/>
          <a:lstStyle/>
          <a:p>
            <a:r>
              <a:rPr lang="en-IN" sz="3200" dirty="0"/>
              <a:t>Object Cannot be Created From Abstract Class</a:t>
            </a:r>
          </a:p>
        </p:txBody>
      </p:sp>
      <p:sp>
        <p:nvSpPr>
          <p:cNvPr id="3" name="Content Placeholder 2">
            <a:extLst>
              <a:ext uri="{FF2B5EF4-FFF2-40B4-BE49-F238E27FC236}">
                <a16:creationId xmlns:a16="http://schemas.microsoft.com/office/drawing/2014/main" id="{47400CFC-9A5C-4B55-9145-0DD45F7BA401}"/>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An abstract class cannot be instantiated using the new operator, but you can still define its constructors, which are invoked in the constructors of its subclasses. For instance, the constructors of </a:t>
            </a:r>
            <a:r>
              <a:rPr lang="en-US" altLang="en-US" dirty="0" err="1">
                <a:cs typeface="Times New Roman" panose="02020603050405020304" pitchFamily="18" charset="0"/>
              </a:rPr>
              <a:t>GeometricObject</a:t>
            </a:r>
            <a:r>
              <a:rPr lang="en-US" altLang="en-US" dirty="0">
                <a:cs typeface="Times New Roman" panose="02020603050405020304" pitchFamily="18" charset="0"/>
              </a:rPr>
              <a:t> are invoked in the Circle class and the Rectangle class.</a:t>
            </a:r>
          </a:p>
        </p:txBody>
      </p:sp>
    </p:spTree>
    <p:extLst>
      <p:ext uri="{BB962C8B-B14F-4D97-AF65-F5344CB8AC3E}">
        <p14:creationId xmlns:p14="http://schemas.microsoft.com/office/powerpoint/2010/main" val="358481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A3D2-EFF0-4475-BE40-1D5D9ECC670B}"/>
              </a:ext>
            </a:extLst>
          </p:cNvPr>
          <p:cNvSpPr>
            <a:spLocks noGrp="1"/>
          </p:cNvSpPr>
          <p:nvPr>
            <p:ph type="title"/>
          </p:nvPr>
        </p:nvSpPr>
        <p:spPr/>
        <p:txBody>
          <a:bodyPr/>
          <a:lstStyle/>
          <a:p>
            <a:r>
              <a:rPr lang="en-IN" sz="3200" dirty="0"/>
              <a:t>Abstract Class Without Abstract Method</a:t>
            </a:r>
          </a:p>
        </p:txBody>
      </p:sp>
      <p:sp>
        <p:nvSpPr>
          <p:cNvPr id="3" name="Content Placeholder 2">
            <a:extLst>
              <a:ext uri="{FF2B5EF4-FFF2-40B4-BE49-F238E27FC236}">
                <a16:creationId xmlns:a16="http://schemas.microsoft.com/office/drawing/2014/main" id="{055911AD-97D4-4FC8-BF49-83E0B3E32D60}"/>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A class that contains abstract methods must be abstract. However, it is possible to define an abstract class that contains no abstract methods. In this case, you cannot create instances of the class using the new operator. This class is used as a base class for defining a new subclass.</a:t>
            </a:r>
          </a:p>
        </p:txBody>
      </p:sp>
    </p:spTree>
    <p:extLst>
      <p:ext uri="{BB962C8B-B14F-4D97-AF65-F5344CB8AC3E}">
        <p14:creationId xmlns:p14="http://schemas.microsoft.com/office/powerpoint/2010/main" val="183153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6E61-9E26-4A24-A0E9-D094246260F8}"/>
              </a:ext>
            </a:extLst>
          </p:cNvPr>
          <p:cNvSpPr>
            <a:spLocks noGrp="1"/>
          </p:cNvSpPr>
          <p:nvPr>
            <p:ph type="title"/>
          </p:nvPr>
        </p:nvSpPr>
        <p:spPr/>
        <p:txBody>
          <a:bodyPr/>
          <a:lstStyle/>
          <a:p>
            <a:r>
              <a:rPr lang="en-IN" sz="3200" dirty="0"/>
              <a:t>Superclass of Abstract Class May Be Concrete</a:t>
            </a:r>
          </a:p>
        </p:txBody>
      </p:sp>
      <p:sp>
        <p:nvSpPr>
          <p:cNvPr id="3" name="Content Placeholder 2">
            <a:extLst>
              <a:ext uri="{FF2B5EF4-FFF2-40B4-BE49-F238E27FC236}">
                <a16:creationId xmlns:a16="http://schemas.microsoft.com/office/drawing/2014/main" id="{2F47CF90-B2B9-4AF9-9BD6-A5683106810D}"/>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A subclass can be abstract even if its superclass is concrete. For example, the Object class is concrete, but its subclasses, such as </a:t>
            </a:r>
            <a:r>
              <a:rPr lang="en-US" altLang="en-US" dirty="0" err="1">
                <a:cs typeface="Times New Roman" panose="02020603050405020304" pitchFamily="18" charset="0"/>
              </a:rPr>
              <a:t>GeometricObject</a:t>
            </a:r>
            <a:r>
              <a:rPr lang="en-US" altLang="en-US" dirty="0">
                <a:cs typeface="Times New Roman" panose="02020603050405020304" pitchFamily="18" charset="0"/>
              </a:rPr>
              <a:t>, may be abstract.</a:t>
            </a:r>
          </a:p>
        </p:txBody>
      </p:sp>
    </p:spTree>
    <p:extLst>
      <p:ext uri="{BB962C8B-B14F-4D97-AF65-F5344CB8AC3E}">
        <p14:creationId xmlns:p14="http://schemas.microsoft.com/office/powerpoint/2010/main" val="40461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54DC-529E-4D6A-B67C-1516DCEEBBEB}"/>
              </a:ext>
            </a:extLst>
          </p:cNvPr>
          <p:cNvSpPr>
            <a:spLocks noGrp="1"/>
          </p:cNvSpPr>
          <p:nvPr>
            <p:ph type="title"/>
          </p:nvPr>
        </p:nvSpPr>
        <p:spPr/>
        <p:txBody>
          <a:bodyPr/>
          <a:lstStyle/>
          <a:p>
            <a:r>
              <a:rPr lang="en-IN" sz="3200" dirty="0"/>
              <a:t>Concrete Method Overridden to Be Abstract</a:t>
            </a:r>
          </a:p>
        </p:txBody>
      </p:sp>
      <p:sp>
        <p:nvSpPr>
          <p:cNvPr id="3" name="Content Placeholder 2">
            <a:extLst>
              <a:ext uri="{FF2B5EF4-FFF2-40B4-BE49-F238E27FC236}">
                <a16:creationId xmlns:a16="http://schemas.microsoft.com/office/drawing/2014/main" id="{B3E69BD5-A036-46DF-94A9-1B835AC6C909}"/>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A subclass can override a method from its superclass to define it abstract. This is rare, but useful when the implementation of the method in the superclass becomes invalid in the subclass. In this case, the subclass must be defined abstract.</a:t>
            </a:r>
          </a:p>
        </p:txBody>
      </p:sp>
    </p:spTree>
    <p:extLst>
      <p:ext uri="{BB962C8B-B14F-4D97-AF65-F5344CB8AC3E}">
        <p14:creationId xmlns:p14="http://schemas.microsoft.com/office/powerpoint/2010/main" val="2173913837"/>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A3DDE4-74BC-466B-AA20-B8F9D17B8DC6}"/>
</file>

<file path=customXml/itemProps2.xml><?xml version="1.0" encoding="utf-8"?>
<ds:datastoreItem xmlns:ds="http://schemas.openxmlformats.org/officeDocument/2006/customXml" ds:itemID="{5EC5F414-696C-4D81-BDE7-A4022B56884E}"/>
</file>

<file path=customXml/itemProps3.xml><?xml version="1.0" encoding="utf-8"?>
<ds:datastoreItem xmlns:ds="http://schemas.openxmlformats.org/officeDocument/2006/customXml" ds:itemID="{135C0C13-9DDE-4F1E-838A-1B65B388BCA5}"/>
</file>

<file path=docProps/app.xml><?xml version="1.0" encoding="utf-8"?>
<Properties xmlns="http://schemas.openxmlformats.org/officeDocument/2006/extended-properties" xmlns:vt="http://schemas.openxmlformats.org/officeDocument/2006/docPropsVTypes">
  <TotalTime>147420</TotalTime>
  <Words>6114</Words>
  <Application>Microsoft Office PowerPoint</Application>
  <PresentationFormat>On-screen Show (4:3)</PresentationFormat>
  <Paragraphs>267</Paragraphs>
  <Slides>47</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47</vt:i4>
      </vt:variant>
    </vt:vector>
  </HeadingPairs>
  <TitlesOfParts>
    <vt:vector size="57" baseType="lpstr">
      <vt:lpstr>Arial</vt:lpstr>
      <vt:lpstr>Book Antiqua</vt:lpstr>
      <vt:lpstr>Courier</vt:lpstr>
      <vt:lpstr>Verdana</vt:lpstr>
      <vt:lpstr>Noto Sans Symbols</vt:lpstr>
      <vt:lpstr>Times New Roman</vt:lpstr>
      <vt:lpstr>Monotype Sorts</vt:lpstr>
      <vt:lpstr>Courier New</vt:lpstr>
      <vt:lpstr>USHE</vt:lpstr>
      <vt:lpstr>USHE_slide options</vt:lpstr>
      <vt:lpstr>Introduction to Java Programming and Data Structures</vt:lpstr>
      <vt:lpstr>Motivations</vt:lpstr>
      <vt:lpstr>Objectives</vt:lpstr>
      <vt:lpstr>Abstract Classes and Abstract Methods</vt:lpstr>
      <vt:lpstr>Abstract Method in Abstract Class</vt:lpstr>
      <vt:lpstr>Object Cannot be Created From Abstract Class</vt:lpstr>
      <vt:lpstr>Abstract Class Without Abstract Method</vt:lpstr>
      <vt:lpstr>Superclass of Abstract Class May Be Concrete</vt:lpstr>
      <vt:lpstr>Concrete Method Overridden to Be Abstract</vt:lpstr>
      <vt:lpstr>Abstract Class as Type</vt:lpstr>
      <vt:lpstr>Case Study: The Abstract Number Class</vt:lpstr>
      <vt:lpstr>The Abstract Calendar Class and Its GregorianCalendar Subclass (1 of 2)</vt:lpstr>
      <vt:lpstr>The Abstract Calendar Class and Its GregorianCalendar Subclass (2 of 2)</vt:lpstr>
      <vt:lpstr>The GregorianCalendar Class</vt:lpstr>
      <vt:lpstr>The get Method in Calendar Class</vt:lpstr>
      <vt:lpstr>Getting Date/Time Information From Calendar</vt:lpstr>
      <vt:lpstr>Interfaces</vt:lpstr>
      <vt:lpstr>What Is an Interface? Why Is an Interface Useful?</vt:lpstr>
      <vt:lpstr>Define an Interface</vt:lpstr>
      <vt:lpstr>Interface Is a Special Class</vt:lpstr>
      <vt:lpstr>Example (1 of 2)</vt:lpstr>
      <vt:lpstr>Omitting Modifiers in Interfaces</vt:lpstr>
      <vt:lpstr>Example: The Comparable Interface</vt:lpstr>
      <vt:lpstr>The toString, equals, and hashCode Methods</vt:lpstr>
      <vt:lpstr>Integer and BigInteger Classes</vt:lpstr>
      <vt:lpstr>Example (2 of 2)</vt:lpstr>
      <vt:lpstr>Generic sort Method</vt:lpstr>
      <vt:lpstr>Defining Classes to Implement Comparable</vt:lpstr>
      <vt:lpstr>The Cloneable Interfaces</vt:lpstr>
      <vt:lpstr>Examples</vt:lpstr>
      <vt:lpstr>Implementing Cloneable Interface</vt:lpstr>
      <vt:lpstr>Shallow versus Deep Copy (1 of 2)</vt:lpstr>
      <vt:lpstr>Shallow versus Deep Copy (2 of 2)</vt:lpstr>
      <vt:lpstr>Interfaces versus Abstract Classes (1 of 2)</vt:lpstr>
      <vt:lpstr>Interfaces versus Abstract Classes (2 of 2)</vt:lpstr>
      <vt:lpstr>Caution: Conflict Interfaces</vt:lpstr>
      <vt:lpstr>Whether to Use an Interface or a Class?</vt:lpstr>
      <vt:lpstr>The Rational Class</vt:lpstr>
      <vt:lpstr>Designing a Class (1 of 5)</vt:lpstr>
      <vt:lpstr>Designing a Class (2 of 5)</vt:lpstr>
      <vt:lpstr>Designing a Class (3 of 5)</vt:lpstr>
      <vt:lpstr>Designing a Class (4 of 5)</vt:lpstr>
      <vt:lpstr>Designing a Class (5 of 5)</vt:lpstr>
      <vt:lpstr>Using Visibility Modifiers (1 of 2)</vt:lpstr>
      <vt:lpstr>Using Visibility Modifiers (2 of 2)</vt:lpstr>
      <vt:lpstr>Using the Static Modifier</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13, Abstract Classes and Interfaces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AnnMarie Short</cp:lastModifiedBy>
  <cp:revision>883</cp:revision>
  <dcterms:modified xsi:type="dcterms:W3CDTF">2021-03-23T17:25:34Z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