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29"/>
  </p:notesMasterIdLst>
  <p:handoutMasterIdLst>
    <p:handoutMasterId r:id="rId30"/>
  </p:handoutMasterIdLst>
  <p:sldIdLst>
    <p:sldId id="330" r:id="rId3"/>
    <p:sldId id="408" r:id="rId4"/>
    <p:sldId id="409"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33" r:id="rId19"/>
    <p:sldId id="424" r:id="rId20"/>
    <p:sldId id="425" r:id="rId21"/>
    <p:sldId id="426" r:id="rId22"/>
    <p:sldId id="427" r:id="rId23"/>
    <p:sldId id="428" r:id="rId24"/>
    <p:sldId id="429" r:id="rId25"/>
    <p:sldId id="430" r:id="rId26"/>
    <p:sldId id="431" r:id="rId27"/>
    <p:sldId id="298" r:id="rId28"/>
  </p:sldIdLst>
  <p:sldSz cx="9144000" cy="6858000" type="screen4x3"/>
  <p:notesSz cx="6858000" cy="9144000"/>
  <p:embeddedFontLst>
    <p:embeddedFont>
      <p:font typeface="Noto Sans Symbols" panose="020B0604020202020204" charset="0"/>
      <p:regular r:id="rId31"/>
    </p:embeddedFont>
    <p:embeddedFont>
      <p:font typeface="Verdana" panose="020B060403050404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042"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1071" userDrawn="1">
          <p15:clr>
            <a:srgbClr val="A4A3A4"/>
          </p15:clr>
        </p15:guide>
        <p15:guide id="7" pos="635" userDrawn="1">
          <p15:clr>
            <a:srgbClr val="A4A3A4"/>
          </p15:clr>
        </p15:guide>
        <p15:guide id="8" pos="272" userDrawn="1">
          <p15:clr>
            <a:srgbClr val="A4A3A4"/>
          </p15:clr>
        </p15:guide>
        <p15:guide id="9" pos="5465" userDrawn="1">
          <p15:clr>
            <a:srgbClr val="A4A3A4"/>
          </p15:clr>
        </p15:guide>
        <p15:guide id="10" orient="horz" pos="981" userDrawn="1">
          <p15:clr>
            <a:srgbClr val="A4A3A4"/>
          </p15:clr>
        </p15:guide>
        <p15:guide id="11" orient="horz" pos="82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2201" autoAdjust="0"/>
  </p:normalViewPr>
  <p:slideViewPr>
    <p:cSldViewPr snapToGrid="0" snapToObjects="1">
      <p:cViewPr varScale="1">
        <p:scale>
          <a:sx n="75" d="100"/>
          <a:sy n="75" d="100"/>
        </p:scale>
        <p:origin x="1661" y="67"/>
      </p:cViewPr>
      <p:guideLst>
        <p:guide orient="horz" pos="4042"/>
        <p:guide orient="horz" pos="4178"/>
        <p:guide orient="horz" pos="119"/>
        <p:guide orient="horz" pos="709"/>
        <p:guide orient="horz" pos="1071"/>
        <p:guide pos="635"/>
        <p:guide pos="272"/>
        <p:guide pos="5465"/>
        <p:guide orient="horz" pos="981"/>
        <p:guide orient="horz" pos="82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iveexample.pearsoncmg.com/html/GenericMatrix.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iveexample.pearsoncmg.com/html/IntegerMatrix.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liveexample.pearsoncmg.com/html/TestRationalMatrix.html" TargetMode="External"/><Relationship Id="rId5" Type="http://schemas.openxmlformats.org/officeDocument/2006/relationships/hyperlink" Target="https://liveexample.pearsoncmg.com/html/TestIntegerMatrix.html" TargetMode="External"/><Relationship Id="rId4" Type="http://schemas.openxmlformats.org/officeDocument/2006/relationships/hyperlink" Target="https://liveexample.pearsoncmg.com/html/RationalMatrix.htm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veexample.pearsoncmg.com/html/GenericStack.html"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iveexample.pearsoncmg.com/html/TestArrayListNew.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WildCardNeedDemo.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liveexample.pearsoncmg.com/html/SuperWildCardDemo.html" TargetMode="External"/><Relationship Id="rId4" Type="http://schemas.openxmlformats.org/officeDocument/2006/relationships/hyperlink" Target="https://liveexample.pearsoncmg.com/html/AnyWildCardDemo.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a:t>
            </a:r>
            <a:r>
              <a:rPr lang="en-IN" dirty="0" err="1"/>
              <a:t>ArrayList</a:t>
            </a:r>
            <a:r>
              <a:rPr lang="en-IN" dirty="0"/>
              <a:t> less than symbol String greater than symbol list = new </a:t>
            </a:r>
            <a:r>
              <a:rPr lang="en-IN" dirty="0" err="1"/>
              <a:t>ArrayList</a:t>
            </a:r>
            <a:r>
              <a:rPr lang="en-IN" dirty="0"/>
              <a:t> less than symbol greater than symbol left parenthesis right parenthesis semi colon</a:t>
            </a:r>
          </a:p>
          <a:p>
            <a:r>
              <a:rPr lang="en-IN" dirty="0" err="1"/>
              <a:t>list.add</a:t>
            </a:r>
            <a:r>
              <a:rPr lang="en-IN" dirty="0"/>
              <a:t> left parenthesis start double quotation marks Oklahoma end double quotation marks right parenthesis semi colon</a:t>
            </a:r>
          </a:p>
          <a:p>
            <a:r>
              <a:rPr lang="en-IN" dirty="0"/>
              <a:t>String state = </a:t>
            </a:r>
            <a:r>
              <a:rPr lang="en-IN" dirty="0" err="1"/>
              <a:t>list.get</a:t>
            </a:r>
            <a:r>
              <a:rPr lang="en-IN" dirty="0"/>
              <a:t> left parenthesis 0 right parenthesis semi colon </a:t>
            </a:r>
          </a:p>
          <a:p>
            <a:r>
              <a:rPr lang="en-IN" dirty="0"/>
              <a:t>(b) </a:t>
            </a:r>
            <a:r>
              <a:rPr lang="en-IN" dirty="0" err="1"/>
              <a:t>ArrayList</a:t>
            </a:r>
            <a:r>
              <a:rPr lang="en-IN" dirty="0"/>
              <a:t> less = new </a:t>
            </a:r>
            <a:r>
              <a:rPr lang="en-IN" dirty="0" err="1"/>
              <a:t>ArrayList</a:t>
            </a:r>
            <a:r>
              <a:rPr lang="en-IN" dirty="0"/>
              <a:t> left parenthesis right parenthesis semi colon</a:t>
            </a:r>
          </a:p>
          <a:p>
            <a:r>
              <a:rPr lang="en-IN" dirty="0" err="1"/>
              <a:t>list.add</a:t>
            </a:r>
            <a:r>
              <a:rPr lang="en-IN" dirty="0"/>
              <a:t> left parenthesis Oklahoma right parenthesis semi colon</a:t>
            </a:r>
          </a:p>
          <a:p>
            <a:r>
              <a:rPr lang="en-IN" dirty="0"/>
              <a:t>String state = left parenthesis String right parenthesis left parenthesis </a:t>
            </a:r>
            <a:r>
              <a:rPr lang="en-IN" dirty="0" err="1"/>
              <a:t>list.get</a:t>
            </a:r>
            <a:r>
              <a:rPr lang="en-IN" dirty="0"/>
              <a:t> left parenthesis 0 right parenthesis semi right parenthesis colon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34832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GenericMatrix</a:t>
            </a:r>
            <a:r>
              <a:rPr lang="en-IN" dirty="0"/>
              <a:t>: </a:t>
            </a:r>
            <a:r>
              <a:rPr lang="en-IN" dirty="0">
                <a:hlinkClick r:id="rId3"/>
              </a:rPr>
              <a:t>https://liveexample.pearsoncmg.com/html/GenericMatrix.html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0684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Hash symbol add left parenthesis element1 colon E, element2 colon E right parenthesis colon E</a:t>
            </a:r>
          </a:p>
          <a:p>
            <a:r>
              <a:rPr lang="en-IN" dirty="0"/>
              <a:t>Hash symbol multiply left parenthesis element1 colon E, element2 colon E right parenthesis colon E</a:t>
            </a:r>
          </a:p>
          <a:p>
            <a:r>
              <a:rPr lang="en-IN" dirty="0"/>
              <a:t>#zero left parenthesis right parenthesis colon E</a:t>
            </a:r>
          </a:p>
          <a:p>
            <a:r>
              <a:rPr lang="en-IN" dirty="0"/>
              <a:t>+</a:t>
            </a:r>
            <a:r>
              <a:rPr lang="en-IN" dirty="0" err="1"/>
              <a:t>addMatrix</a:t>
            </a:r>
            <a:r>
              <a:rPr lang="en-IN" dirty="0"/>
              <a:t> left parenthesis matrix1 colon E left bracket right bracket left bracket right bracket, matrix2 colon E left bracket right bracket left bracket right bracket right parenthesis colon E left bracket right bracket left bracket right bracket</a:t>
            </a:r>
          </a:p>
          <a:p>
            <a:r>
              <a:rPr lang="en-IN" dirty="0"/>
              <a:t>+</a:t>
            </a:r>
            <a:r>
              <a:rPr lang="en-IN" dirty="0" err="1"/>
              <a:t>multiplyMatrix</a:t>
            </a:r>
            <a:r>
              <a:rPr lang="en-IN" dirty="0"/>
              <a:t> left parenthesis matrix1 E left bracket right bracket left bracket right bracket, matrix2 E left bracket right bracket left bracket right bracket right parenthesis colon E left bracket right bracket left bracket right bracket</a:t>
            </a:r>
          </a:p>
          <a:p>
            <a:r>
              <a:rPr lang="en-IN" dirty="0"/>
              <a:t>+</a:t>
            </a:r>
            <a:r>
              <a:rPr lang="en-IN" dirty="0" err="1"/>
              <a:t>printResult</a:t>
            </a:r>
            <a:r>
              <a:rPr lang="en-IN" dirty="0"/>
              <a:t> left parenthesis m1 colon Number left bracket right bracket left bracket right bracket, m2 colon Number left bracket right bracket left bracket right bracket, m3 colon Number left bracket right bracket left bracket right bracket, op colon char right parenthesis colon void</a:t>
            </a:r>
          </a:p>
          <a:p>
            <a:r>
              <a:rPr lang="en-IN" dirty="0"/>
              <a:t> Arrows from </a:t>
            </a:r>
            <a:r>
              <a:rPr lang="en-IN" dirty="0" err="1"/>
              <a:t>IntergMatrix</a:t>
            </a:r>
            <a:r>
              <a:rPr lang="en-IN" dirty="0"/>
              <a:t> and </a:t>
            </a:r>
            <a:r>
              <a:rPr lang="en-IN" dirty="0" err="1"/>
              <a:t>RationalMatrix</a:t>
            </a:r>
            <a:r>
              <a:rPr lang="en-IN" dirty="0"/>
              <a:t> lead to this code block.</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31334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IntegerMatrix</a:t>
            </a:r>
            <a:r>
              <a:rPr lang="en-IN" dirty="0"/>
              <a:t>: </a:t>
            </a:r>
            <a:r>
              <a:rPr lang="en-IN" dirty="0">
                <a:hlinkClick r:id="rId3"/>
              </a:rPr>
              <a:t>https://liveexample.pearsoncmg.com/html/IntegerMatrix.html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RationalMatrix</a:t>
            </a:r>
            <a:r>
              <a:rPr lang="en-IN" dirty="0"/>
              <a:t>: </a:t>
            </a:r>
            <a:r>
              <a:rPr lang="en-IN" dirty="0">
                <a:hlinkClick r:id="rId4"/>
              </a:rPr>
              <a:t>https://liveexample.pearsoncmg.com/html/RationalMatrix.html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TestIntegerMatrix</a:t>
            </a:r>
            <a:r>
              <a:rPr lang="en-IN" dirty="0"/>
              <a:t>: </a:t>
            </a:r>
            <a:r>
              <a:rPr lang="en-IN" dirty="0">
                <a:hlinkClick r:id="rId5"/>
              </a:rPr>
              <a:t>https://liveexample.pearsoncmg.com/html/TestIntegerMatrix.html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TestRationalMatrix</a:t>
            </a:r>
            <a:r>
              <a:rPr lang="en-IN" dirty="0"/>
              <a:t>: </a:t>
            </a:r>
            <a:r>
              <a:rPr lang="en-IN" dirty="0">
                <a:hlinkClick r:id="rId6"/>
              </a:rPr>
              <a:t>https://liveexample.pearsoncmg.com/html/TestRationalMatrix.html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68661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public static void main left parenthesis String left bracket right bracket </a:t>
            </a:r>
            <a:r>
              <a:rPr lang="en-IN" dirty="0" err="1"/>
              <a:t>args</a:t>
            </a:r>
            <a:r>
              <a:rPr lang="en-IN" dirty="0"/>
              <a:t> right parenthesis left brace</a:t>
            </a:r>
          </a:p>
          <a:p>
            <a:r>
              <a:rPr lang="en-IN" dirty="0" err="1"/>
              <a:t>java.util.ArrayList</a:t>
            </a:r>
            <a:r>
              <a:rPr lang="en-IN" dirty="0"/>
              <a:t> list =</a:t>
            </a:r>
          </a:p>
          <a:p>
            <a:r>
              <a:rPr lang="en-IN" dirty="0"/>
              <a:t>new </a:t>
            </a:r>
            <a:r>
              <a:rPr lang="en-IN" dirty="0" err="1"/>
              <a:t>java.util.ArrayList</a:t>
            </a:r>
            <a:r>
              <a:rPr lang="en-IN" dirty="0"/>
              <a:t> left parenthesis right parenthesis semicolon</a:t>
            </a:r>
          </a:p>
          <a:p>
            <a:r>
              <a:rPr lang="en-IN" dirty="0" err="1"/>
              <a:t>list.add</a:t>
            </a:r>
            <a:r>
              <a:rPr lang="en-IN" dirty="0"/>
              <a:t> left parenthesis start quotation marks Java Programming end quotation marks right parenthesis semi colon</a:t>
            </a:r>
          </a:p>
          <a:p>
            <a:r>
              <a:rPr lang="en-IN" dirty="0"/>
              <a:t>right brace</a:t>
            </a:r>
          </a:p>
          <a:p>
            <a:r>
              <a:rPr lang="en-IN" dirty="0"/>
              <a:t>right brace </a:t>
            </a:r>
          </a:p>
          <a:p>
            <a:r>
              <a:rPr lang="en-IN" dirty="0"/>
              <a:t>The code line, </a:t>
            </a:r>
            <a:r>
              <a:rPr lang="en-IN" dirty="0" err="1"/>
              <a:t>list.add</a:t>
            </a:r>
            <a:r>
              <a:rPr lang="en-IN" dirty="0"/>
              <a:t> left parenthesis start quotation marks Java Programming end quotation marks right parenthesis semi colon, is </a:t>
            </a:r>
            <a:r>
              <a:rPr lang="en-IN" dirty="0" err="1"/>
              <a:t>labeled</a:t>
            </a:r>
            <a:r>
              <a:rPr lang="en-IN" dirty="0"/>
              <a:t>, to understand the compile warning on this line, you need to learn J D K 1.6 generics.</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6493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class </a:t>
            </a:r>
            <a:r>
              <a:rPr lang="en-US" dirty="0" err="1"/>
              <a:t>ShowUncheckedWarning</a:t>
            </a:r>
            <a:r>
              <a:rPr lang="en-US" dirty="0"/>
              <a:t> left brace</a:t>
            </a:r>
          </a:p>
          <a:p>
            <a:r>
              <a:rPr lang="en-US" dirty="0"/>
              <a:t>  public static void main left parenthesis String left bracket right bracket </a:t>
            </a:r>
            <a:r>
              <a:rPr lang="en-US" dirty="0" err="1"/>
              <a:t>args</a:t>
            </a:r>
            <a:r>
              <a:rPr lang="en-US" dirty="0"/>
              <a:t> right parenthesis left brace</a:t>
            </a:r>
          </a:p>
          <a:p>
            <a:r>
              <a:rPr lang="en-US" dirty="0"/>
              <a:t>    </a:t>
            </a:r>
            <a:r>
              <a:rPr lang="en-US" dirty="0" err="1"/>
              <a:t>java.util.ArrayList</a:t>
            </a:r>
            <a:r>
              <a:rPr lang="en-US" dirty="0"/>
              <a:t> less than symbol String greater than symbol list = (String is highlighted)</a:t>
            </a:r>
          </a:p>
          <a:p>
            <a:r>
              <a:rPr lang="en-US" dirty="0"/>
              <a:t>      new </a:t>
            </a:r>
            <a:r>
              <a:rPr lang="en-US" dirty="0" err="1"/>
              <a:t>java.util.ArrayList</a:t>
            </a:r>
            <a:r>
              <a:rPr lang="en-US" dirty="0"/>
              <a:t> less than symbol String greater than </a:t>
            </a:r>
            <a:r>
              <a:rPr lang="en-US" dirty="0" err="1"/>
              <a:t>sy</a:t>
            </a:r>
            <a:r>
              <a:rPr lang="en-US" dirty="0"/>
              <a:t> left parenthesis right parenthesis semi colon (String is highlighted)</a:t>
            </a:r>
          </a:p>
          <a:p>
            <a:r>
              <a:rPr lang="en-US" dirty="0"/>
              <a:t>    </a:t>
            </a:r>
            <a:r>
              <a:rPr lang="en-US" dirty="0" err="1"/>
              <a:t>list.add</a:t>
            </a:r>
            <a:r>
              <a:rPr lang="en-US" dirty="0"/>
              <a:t> left parenthesis start double quotation marks Java Programming end double quotation marks right parenthesis semi colon </a:t>
            </a:r>
          </a:p>
          <a:p>
            <a:r>
              <a:rPr lang="en-US" dirty="0"/>
              <a:t>right brace</a:t>
            </a:r>
          </a:p>
          <a:p>
            <a:r>
              <a:rPr lang="en-US" dirty="0"/>
              <a:t>right brace</a:t>
            </a:r>
          </a:p>
          <a:p>
            <a:r>
              <a:rPr lang="en-US" dirty="0"/>
              <a:t>The last row of code block is labeled, No compile warning on this line.</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4221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Prior to J D K 1.5.</a:t>
            </a:r>
          </a:p>
          <a:p>
            <a:r>
              <a:rPr lang="en-IN" dirty="0"/>
              <a:t>package </a:t>
            </a:r>
            <a:r>
              <a:rPr lang="en-IN" dirty="0" err="1"/>
              <a:t>java.lang</a:t>
            </a:r>
            <a:r>
              <a:rPr lang="en-IN" dirty="0"/>
              <a:t> semi colon</a:t>
            </a:r>
          </a:p>
          <a:p>
            <a:r>
              <a:rPr lang="en-IN" dirty="0"/>
              <a:t>public interface comparable left brace</a:t>
            </a:r>
          </a:p>
          <a:p>
            <a:r>
              <a:rPr lang="en-IN" dirty="0"/>
              <a:t>public int </a:t>
            </a:r>
            <a:r>
              <a:rPr lang="en-IN" dirty="0" err="1"/>
              <a:t>compareTo</a:t>
            </a:r>
            <a:r>
              <a:rPr lang="en-IN" dirty="0"/>
              <a:t> left parenthesis Object o right parenthesis</a:t>
            </a:r>
          </a:p>
          <a:p>
            <a:r>
              <a:rPr lang="en-IN" dirty="0"/>
              <a:t>right brace</a:t>
            </a:r>
          </a:p>
          <a:p>
            <a:r>
              <a:rPr lang="en-IN" dirty="0"/>
              <a:t>(b) J D K 1.5.</a:t>
            </a:r>
          </a:p>
          <a:p>
            <a:r>
              <a:rPr lang="en-IN" dirty="0"/>
              <a:t>package </a:t>
            </a:r>
            <a:r>
              <a:rPr lang="en-IN" dirty="0" err="1"/>
              <a:t>java.lang</a:t>
            </a:r>
            <a:r>
              <a:rPr lang="en-IN" dirty="0"/>
              <a:t> semi colon</a:t>
            </a:r>
          </a:p>
          <a:p>
            <a:r>
              <a:rPr lang="en-IN" dirty="0"/>
              <a:t>public interface comparable less than symbol T greater than symbol left brace</a:t>
            </a:r>
          </a:p>
          <a:p>
            <a:r>
              <a:rPr lang="en-IN" dirty="0"/>
              <a:t>public int </a:t>
            </a:r>
            <a:r>
              <a:rPr lang="en-IN" dirty="0" err="1"/>
              <a:t>compareTo</a:t>
            </a:r>
            <a:r>
              <a:rPr lang="en-IN" dirty="0"/>
              <a:t> left parenthesis T o right parenthesis</a:t>
            </a:r>
          </a:p>
          <a:p>
            <a:r>
              <a:rPr lang="en-IN" dirty="0"/>
              <a:t>right brace</a:t>
            </a:r>
          </a:p>
          <a:p>
            <a:endParaRPr lang="en-IN" dirty="0"/>
          </a:p>
          <a:p>
            <a:r>
              <a:rPr lang="en-IN" dirty="0"/>
              <a:t>(a) Prior to J D K 1.5.</a:t>
            </a:r>
          </a:p>
          <a:p>
            <a:r>
              <a:rPr lang="en-IN" dirty="0"/>
              <a:t>Comparable c = new date left parenthesis right parenthesis semi colon</a:t>
            </a:r>
          </a:p>
          <a:p>
            <a:r>
              <a:rPr lang="en-IN" dirty="0" err="1"/>
              <a:t>System.out.println</a:t>
            </a:r>
            <a:r>
              <a:rPr lang="en-IN" dirty="0"/>
              <a:t> left parenthesis </a:t>
            </a:r>
            <a:r>
              <a:rPr lang="en-IN" dirty="0" err="1"/>
              <a:t>c.compareTo</a:t>
            </a:r>
            <a:r>
              <a:rPr lang="en-IN" dirty="0"/>
              <a:t> left parenthesis start double quotation marks red end double quotation marks right parenthesis right parenthesis semi colon</a:t>
            </a:r>
          </a:p>
          <a:p>
            <a:r>
              <a:rPr lang="en-IN" dirty="0"/>
              <a:t>The codes </a:t>
            </a:r>
            <a:r>
              <a:rPr lang="en-IN" dirty="0" err="1"/>
              <a:t>c.compareTo</a:t>
            </a:r>
            <a:r>
              <a:rPr lang="en-IN" dirty="0"/>
              <a:t> left parenthesis start double quotation marks red end double quotation marks right parenthesis are highlighted and </a:t>
            </a:r>
            <a:r>
              <a:rPr lang="en-IN" dirty="0" err="1"/>
              <a:t>labeled</a:t>
            </a:r>
            <a:r>
              <a:rPr lang="en-IN" dirty="0"/>
              <a:t>, runtime error. </a:t>
            </a:r>
          </a:p>
          <a:p>
            <a:r>
              <a:rPr lang="en-IN" dirty="0"/>
              <a:t>(b) J D K 1.5.</a:t>
            </a:r>
          </a:p>
          <a:p>
            <a:r>
              <a:rPr lang="en-IN" dirty="0"/>
              <a:t>Comparable less than symbol c greater than symbol = new Date left parenthesis right parenthesis semi colon</a:t>
            </a:r>
          </a:p>
          <a:p>
            <a:r>
              <a:rPr lang="en-IN" dirty="0" err="1"/>
              <a:t>System.out.println</a:t>
            </a:r>
            <a:r>
              <a:rPr lang="en-IN" dirty="0"/>
              <a:t> left parenthesis </a:t>
            </a:r>
            <a:r>
              <a:rPr lang="en-IN" dirty="0" err="1"/>
              <a:t>c.compareTo</a:t>
            </a:r>
            <a:r>
              <a:rPr lang="en-IN" dirty="0"/>
              <a:t> left parenthesis start double quotation marks red end double quotation marks right parenthesis, right parenthesis semi colon</a:t>
            </a:r>
          </a:p>
          <a:p>
            <a:r>
              <a:rPr lang="en-IN" dirty="0" err="1"/>
              <a:t>c.compareTo</a:t>
            </a:r>
            <a:r>
              <a:rPr lang="en-IN" dirty="0"/>
              <a:t> left parenthesis start double quotation marks red end double quotation marks right parenthesis is highlighted and </a:t>
            </a:r>
            <a:r>
              <a:rPr lang="en-IN" dirty="0" err="1"/>
              <a:t>labeled</a:t>
            </a:r>
            <a:r>
              <a:rPr lang="en-IN"/>
              <a:t>, compile error.</a:t>
            </a: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340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a:t>
            </a:r>
            <a:r>
              <a:rPr lang="en-IN" dirty="0" err="1"/>
              <a:t>ArrayList</a:t>
            </a:r>
            <a:r>
              <a:rPr lang="en-IN" dirty="0"/>
              <a:t> before J D K 1.5. </a:t>
            </a:r>
            <a:r>
              <a:rPr lang="en-IN" dirty="0" err="1"/>
              <a:t>java.util.ArrayList</a:t>
            </a:r>
            <a:r>
              <a:rPr lang="en-IN" dirty="0"/>
              <a:t> </a:t>
            </a:r>
          </a:p>
          <a:p>
            <a:r>
              <a:rPr lang="en-IN" dirty="0"/>
              <a:t>+</a:t>
            </a:r>
            <a:r>
              <a:rPr lang="en-IN" dirty="0" err="1"/>
              <a:t>ArrayList</a:t>
            </a:r>
            <a:r>
              <a:rPr lang="en-IN" dirty="0"/>
              <a:t> left parenthesis right parenthesis </a:t>
            </a:r>
          </a:p>
          <a:p>
            <a:r>
              <a:rPr lang="en-IN" dirty="0"/>
              <a:t>+add left parenthesis o colon Object right parenthesis colon void</a:t>
            </a:r>
          </a:p>
          <a:p>
            <a:r>
              <a:rPr lang="en-IN" dirty="0"/>
              <a:t>+add left parenthesis index colon int, o colon Object right parenthesis colon void</a:t>
            </a:r>
          </a:p>
          <a:p>
            <a:r>
              <a:rPr lang="en-IN" dirty="0"/>
              <a:t>+clear left parenthesis right parenthesis colon void</a:t>
            </a:r>
          </a:p>
          <a:p>
            <a:r>
              <a:rPr lang="en-IN" dirty="0"/>
              <a:t>+contains left parenthesis o colon Object right parenthesis colon Boolean</a:t>
            </a:r>
          </a:p>
          <a:p>
            <a:r>
              <a:rPr lang="en-IN" dirty="0"/>
              <a:t>+get left parenthesis index colon int right parenthesis colon Object</a:t>
            </a:r>
          </a:p>
          <a:p>
            <a:r>
              <a:rPr lang="en-IN" dirty="0"/>
              <a:t>+</a:t>
            </a:r>
            <a:r>
              <a:rPr lang="en-IN" dirty="0" err="1"/>
              <a:t>indexOf</a:t>
            </a:r>
            <a:r>
              <a:rPr lang="en-IN" dirty="0"/>
              <a:t> left parenthesis o colon Object right parenthesis colon int </a:t>
            </a:r>
          </a:p>
          <a:p>
            <a:r>
              <a:rPr lang="en-IN" dirty="0"/>
              <a:t>+</a:t>
            </a:r>
            <a:r>
              <a:rPr lang="en-IN" dirty="0" err="1"/>
              <a:t>isEmpty</a:t>
            </a:r>
            <a:r>
              <a:rPr lang="en-IN" dirty="0"/>
              <a:t> left parenthesis right parenthesis colon Boolean</a:t>
            </a:r>
          </a:p>
          <a:p>
            <a:r>
              <a:rPr lang="en-IN" dirty="0"/>
              <a:t>+</a:t>
            </a:r>
            <a:r>
              <a:rPr lang="en-IN" dirty="0" err="1"/>
              <a:t>lastIndexOf</a:t>
            </a:r>
            <a:r>
              <a:rPr lang="en-IN" dirty="0"/>
              <a:t> left parenthesis o colon Object right parenthesis colon int </a:t>
            </a:r>
          </a:p>
          <a:p>
            <a:r>
              <a:rPr lang="en-IN" dirty="0"/>
              <a:t>+remove left parenthesis o colon Object right parenthesis colon Boolean</a:t>
            </a:r>
          </a:p>
          <a:p>
            <a:r>
              <a:rPr lang="en-IN" dirty="0"/>
              <a:t>+size left parenthesis right parenthesis colon int</a:t>
            </a:r>
          </a:p>
          <a:p>
            <a:r>
              <a:rPr lang="en-IN" dirty="0"/>
              <a:t>+remove left parenthesis index colon int right parenthesis colon Boolean</a:t>
            </a:r>
          </a:p>
          <a:p>
            <a:r>
              <a:rPr lang="en-IN" dirty="0"/>
              <a:t>+set left parenthesis index colon int, o colon Object right parenthesis colon Object </a:t>
            </a:r>
          </a:p>
          <a:p>
            <a:r>
              <a:rPr lang="en-IN" dirty="0"/>
              <a:t>(b) </a:t>
            </a:r>
            <a:r>
              <a:rPr lang="en-IN" dirty="0" err="1"/>
              <a:t>ArrayList</a:t>
            </a:r>
            <a:r>
              <a:rPr lang="en-IN" dirty="0"/>
              <a:t> since J D K 1.5. </a:t>
            </a:r>
            <a:r>
              <a:rPr lang="en-IN" dirty="0" err="1"/>
              <a:t>java.util.ArrayList</a:t>
            </a:r>
            <a:r>
              <a:rPr lang="en-IN" dirty="0"/>
              <a:t> less than symbol E greater than symbol.</a:t>
            </a:r>
          </a:p>
          <a:p>
            <a:r>
              <a:rPr lang="en-IN" dirty="0"/>
              <a:t>+</a:t>
            </a:r>
            <a:r>
              <a:rPr lang="en-IN" dirty="0" err="1"/>
              <a:t>ArrayList</a:t>
            </a:r>
            <a:r>
              <a:rPr lang="en-IN" dirty="0"/>
              <a:t> left parenthesis  right parenthesis </a:t>
            </a:r>
          </a:p>
          <a:p>
            <a:r>
              <a:rPr lang="en-IN" dirty="0"/>
              <a:t>+add left parenthesis o colon E right parenthesis  colon void</a:t>
            </a:r>
          </a:p>
          <a:p>
            <a:r>
              <a:rPr lang="en-IN" dirty="0"/>
              <a:t>+add left parenthesis index colon int, o colon E right parenthesis  colon void</a:t>
            </a:r>
          </a:p>
          <a:p>
            <a:r>
              <a:rPr lang="en-IN" dirty="0"/>
              <a:t>+clear left parenthesis  right parenthesis  colon void</a:t>
            </a:r>
          </a:p>
          <a:p>
            <a:r>
              <a:rPr lang="en-IN" dirty="0"/>
              <a:t>+contains left parenthesis o colon Object right parenthesis  colon Boolean</a:t>
            </a:r>
          </a:p>
          <a:p>
            <a:r>
              <a:rPr lang="en-IN" dirty="0"/>
              <a:t>+get left parenthesis index </a:t>
            </a:r>
            <a:r>
              <a:rPr lang="en-IN" dirty="0" err="1"/>
              <a:t>colonint</a:t>
            </a:r>
            <a:r>
              <a:rPr lang="en-IN" dirty="0"/>
              <a:t> right parenthesis  colon E </a:t>
            </a:r>
          </a:p>
          <a:p>
            <a:r>
              <a:rPr lang="en-IN" dirty="0"/>
              <a:t>+</a:t>
            </a:r>
            <a:r>
              <a:rPr lang="en-IN" dirty="0" err="1"/>
              <a:t>indexOf</a:t>
            </a:r>
            <a:r>
              <a:rPr lang="en-IN" dirty="0"/>
              <a:t> left parenthesis o colon Object right parenthesis  colon int </a:t>
            </a:r>
          </a:p>
          <a:p>
            <a:r>
              <a:rPr lang="en-IN" dirty="0"/>
              <a:t>+</a:t>
            </a:r>
            <a:r>
              <a:rPr lang="en-IN" dirty="0" err="1"/>
              <a:t>isEmpty</a:t>
            </a:r>
            <a:r>
              <a:rPr lang="en-IN" dirty="0"/>
              <a:t> left parenthesis  right parenthesis  colon </a:t>
            </a:r>
            <a:r>
              <a:rPr lang="en-IN" dirty="0" err="1"/>
              <a:t>boolean</a:t>
            </a:r>
            <a:r>
              <a:rPr lang="en-IN" dirty="0"/>
              <a:t> </a:t>
            </a:r>
          </a:p>
          <a:p>
            <a:r>
              <a:rPr lang="en-IN" dirty="0"/>
              <a:t>+</a:t>
            </a:r>
            <a:r>
              <a:rPr lang="en-IN" dirty="0" err="1"/>
              <a:t>lastIndexOf</a:t>
            </a:r>
            <a:r>
              <a:rPr lang="en-IN" dirty="0"/>
              <a:t> left parenthesis o colon Object right parenthesis  colon int </a:t>
            </a:r>
          </a:p>
          <a:p>
            <a:r>
              <a:rPr lang="en-IN" dirty="0"/>
              <a:t>+remove left parenthesis o colon Object right parenthesis  colon </a:t>
            </a:r>
            <a:r>
              <a:rPr lang="en-IN" dirty="0" err="1"/>
              <a:t>boolean</a:t>
            </a:r>
            <a:r>
              <a:rPr lang="en-IN" dirty="0"/>
              <a:t> </a:t>
            </a:r>
          </a:p>
          <a:p>
            <a:r>
              <a:rPr lang="en-IN" dirty="0"/>
              <a:t>+size left parenthesis  right parenthesis  colon int </a:t>
            </a:r>
          </a:p>
          <a:p>
            <a:r>
              <a:rPr lang="en-IN" dirty="0"/>
              <a:t>+remove left parenthesis index colon int right parenthesis  colon </a:t>
            </a:r>
            <a:r>
              <a:rPr lang="en-IN" dirty="0" err="1"/>
              <a:t>boolean</a:t>
            </a:r>
            <a:r>
              <a:rPr lang="en-IN" dirty="0"/>
              <a:t> </a:t>
            </a:r>
          </a:p>
          <a:p>
            <a:r>
              <a:rPr lang="en-IN" dirty="0"/>
              <a:t>+set left parenthesis index colon int, o colon E right parenthesis  colon E.</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8847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1. List colon </a:t>
            </a:r>
            <a:r>
              <a:rPr lang="en-US" dirty="0" err="1"/>
              <a:t>java.util.ArrayList</a:t>
            </a:r>
            <a:r>
              <a:rPr lang="en-US" dirty="0"/>
              <a:t> less than symbol E greater than symbol. An array list to store elements.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2. +</a:t>
            </a:r>
            <a:r>
              <a:rPr lang="en-US" dirty="0" err="1"/>
              <a:t>GenericStack</a:t>
            </a:r>
            <a:r>
              <a:rPr lang="en-US" dirty="0"/>
              <a:t> left parenthesis right parenthesis. Creates an empty stack.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3. +</a:t>
            </a:r>
            <a:r>
              <a:rPr lang="en-US" dirty="0" err="1"/>
              <a:t>getSize</a:t>
            </a:r>
            <a:r>
              <a:rPr lang="en-US" dirty="0"/>
              <a:t> left parenthesis right parenthesis colon int. Returns the number of elements in this stack.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4. +peek left parenthesis right parenthesis colon E. Returns the top element in this stack.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5. +pop left parenthesis right parenthesis colon E. Returns and removes the top element in this stack.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6. +push left parenthesis o colon E right parenthesis colon void. Adds a new element to the top of this stack.</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Row 7. +</a:t>
            </a:r>
            <a:r>
              <a:rPr lang="en-US" dirty="0" err="1"/>
              <a:t>isEmpty</a:t>
            </a:r>
            <a:r>
              <a:rPr lang="en-US" dirty="0"/>
              <a:t> left parenthesis right parenthesis colon Boolean. Returns true if the stack is empty.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GenericStack</a:t>
            </a:r>
            <a:r>
              <a:rPr lang="en-IN" dirty="0"/>
              <a:t>: </a:t>
            </a:r>
            <a:r>
              <a:rPr lang="en-IN" dirty="0">
                <a:hlinkClick r:id="rId3"/>
              </a:rPr>
              <a:t>https://liveexample.pearsoncmg.com/html/GenericStack.html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17111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TestArrayListNew</a:t>
            </a:r>
            <a:r>
              <a:rPr lang="en-IN" dirty="0"/>
              <a:t>: </a:t>
            </a:r>
            <a:r>
              <a:rPr lang="en-IN" dirty="0">
                <a:hlinkClick r:id="rId3"/>
              </a:rPr>
              <a:t>https://liveexample.pearsoncmg.com/html/TestArrayListNew.html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4836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WildCardNeedDemo</a:t>
            </a:r>
            <a:r>
              <a:rPr lang="en-IN" dirty="0"/>
              <a:t>:</a:t>
            </a:r>
            <a:r>
              <a:rPr lang="en-IN" baseline="0" dirty="0"/>
              <a:t> </a:t>
            </a:r>
            <a:r>
              <a:rPr lang="en-IN" dirty="0">
                <a:hlinkClick r:id="rId3"/>
              </a:rPr>
              <a:t>https://liveexample.pearsoncmg.com/html/WildCardNeedDemo.html</a:t>
            </a:r>
            <a:endParaRPr lang="en-IN"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AnyWildCardDemo</a:t>
            </a:r>
            <a:r>
              <a:rPr lang="en-IN" dirty="0"/>
              <a:t>:</a:t>
            </a:r>
            <a:r>
              <a:rPr lang="en-IN" baseline="0" dirty="0"/>
              <a:t> </a:t>
            </a:r>
            <a:r>
              <a:rPr lang="en-IN" dirty="0">
                <a:hlinkClick r:id="rId4"/>
              </a:rPr>
              <a:t>https://liveexample.pearsoncmg.com/html/AnyWildCardDemo.html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err="1"/>
              <a:t>SuperWildCardDemo</a:t>
            </a:r>
            <a:r>
              <a:rPr lang="en-IN" dirty="0"/>
              <a:t>:</a:t>
            </a:r>
            <a:r>
              <a:rPr lang="en-IN" baseline="0" dirty="0"/>
              <a:t> </a:t>
            </a:r>
            <a:r>
              <a:rPr lang="en-IN" dirty="0">
                <a:hlinkClick r:id="rId5"/>
              </a:rPr>
              <a:t>https://liveexample.pearsoncmg.com/html/SuperWildCardDemo.html</a:t>
            </a:r>
            <a:endParaRPr lang="en-IN" baseline="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31889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arrow each from a question mark, question mark super E, and E's superclass points to Object. Two arrows from E point to question mark super E and E's superclass. An arrow each from E's subclass and question mark extends E points to E.</a:t>
            </a:r>
          </a:p>
          <a:p>
            <a:r>
              <a:rPr lang="en-US" dirty="0"/>
              <a:t>An arrow from A less than symbol question mark greater than symbol leads to Object. An arrow each from A less than symbol question mark extends B greater than symbol leads to A less than symbol question mark greater than symbol. An arrow each from A less than symbol B's subclass greater than symbol and A less than symbol B greater than symbol leads to  A less than symbol question mark extends B greater than symbol. An arrow each from A less than symbol B greater than symbol and A less than symbol B's subclass greater than symbol leads to  A less than symbol question mark super B greater than symbol.</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3910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elv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6" name="Text Placeholder 5">
            <a:extLst>
              <a:ext uri="{FF2B5EF4-FFF2-40B4-BE49-F238E27FC236}">
                <a16:creationId xmlns:a16="http://schemas.microsoft.com/office/drawing/2014/main" id="{88008FCE-44F6-465B-91F1-28287AFBC079}"/>
              </a:ext>
            </a:extLst>
          </p:cNvPr>
          <p:cNvSpPr>
            <a:spLocks noGrp="1"/>
          </p:cNvSpPr>
          <p:nvPr>
            <p:ph type="body" sz="quarter" idx="14"/>
          </p:nvPr>
        </p:nvSpPr>
        <p:spPr>
          <a:xfrm>
            <a:off x="457200" y="1897063"/>
            <a:ext cx="8229600" cy="276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4" name="Text Placeholder 3">
            <a:extLst>
              <a:ext uri="{FF2B5EF4-FFF2-40B4-BE49-F238E27FC236}">
                <a16:creationId xmlns:a16="http://schemas.microsoft.com/office/drawing/2014/main" id="{33A74FA4-AC08-4576-B172-17E0AEBCDA28}"/>
              </a:ext>
            </a:extLst>
          </p:cNvPr>
          <p:cNvSpPr>
            <a:spLocks noGrp="1"/>
          </p:cNvSpPr>
          <p:nvPr>
            <p:ph type="body" sz="quarter" idx="20"/>
          </p:nvPr>
        </p:nvSpPr>
        <p:spPr>
          <a:xfrm>
            <a:off x="457200" y="2416238"/>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7" name="Content Placeholder 7">
            <a:extLst>
              <a:ext uri="{FF2B5EF4-FFF2-40B4-BE49-F238E27FC236}">
                <a16:creationId xmlns:a16="http://schemas.microsoft.com/office/drawing/2014/main" id="{6A95873E-3C16-4084-8344-35774A41A3AF}"/>
              </a:ext>
            </a:extLst>
          </p:cNvPr>
          <p:cNvSpPr>
            <a:spLocks noGrp="1"/>
          </p:cNvSpPr>
          <p:nvPr>
            <p:ph sz="quarter" idx="21"/>
          </p:nvPr>
        </p:nvSpPr>
        <p:spPr>
          <a:xfrm>
            <a:off x="457200" y="2911314"/>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7">
            <a:extLst>
              <a:ext uri="{FF2B5EF4-FFF2-40B4-BE49-F238E27FC236}">
                <a16:creationId xmlns:a16="http://schemas.microsoft.com/office/drawing/2014/main" id="{8179FA46-E818-4246-98C2-20516C1A5EEF}"/>
              </a:ext>
            </a:extLst>
          </p:cNvPr>
          <p:cNvSpPr>
            <a:spLocks noGrp="1"/>
          </p:cNvSpPr>
          <p:nvPr>
            <p:ph sz="quarter" idx="15"/>
          </p:nvPr>
        </p:nvSpPr>
        <p:spPr>
          <a:xfrm>
            <a:off x="457200" y="3261160"/>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Content Placeholder 7">
            <a:extLst>
              <a:ext uri="{FF2B5EF4-FFF2-40B4-BE49-F238E27FC236}">
                <a16:creationId xmlns:a16="http://schemas.microsoft.com/office/drawing/2014/main" id="{FA7A27C0-83D9-4742-A083-9D88C986471B}"/>
              </a:ext>
            </a:extLst>
          </p:cNvPr>
          <p:cNvSpPr>
            <a:spLocks noGrp="1"/>
          </p:cNvSpPr>
          <p:nvPr>
            <p:ph sz="quarter" idx="16"/>
          </p:nvPr>
        </p:nvSpPr>
        <p:spPr>
          <a:xfrm>
            <a:off x="457200" y="3585214"/>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Content Placeholder 2">
            <a:extLst>
              <a:ext uri="{FF2B5EF4-FFF2-40B4-BE49-F238E27FC236}">
                <a16:creationId xmlns:a16="http://schemas.microsoft.com/office/drawing/2014/main" id="{5941F0F6-7469-4AEC-9EFD-99D25D10F1E4}"/>
              </a:ext>
            </a:extLst>
          </p:cNvPr>
          <p:cNvSpPr>
            <a:spLocks noGrp="1"/>
          </p:cNvSpPr>
          <p:nvPr>
            <p:ph sz="quarter" idx="17"/>
          </p:nvPr>
        </p:nvSpPr>
        <p:spPr>
          <a:xfrm>
            <a:off x="457200" y="3910334"/>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Content Placeholder 4">
            <a:extLst>
              <a:ext uri="{FF2B5EF4-FFF2-40B4-BE49-F238E27FC236}">
                <a16:creationId xmlns:a16="http://schemas.microsoft.com/office/drawing/2014/main" id="{3ECDBA8B-3C76-477A-9392-830C6C462A2F}"/>
              </a:ext>
            </a:extLst>
          </p:cNvPr>
          <p:cNvSpPr>
            <a:spLocks noGrp="1"/>
          </p:cNvSpPr>
          <p:nvPr>
            <p:ph sz="quarter" idx="18"/>
          </p:nvPr>
        </p:nvSpPr>
        <p:spPr>
          <a:xfrm>
            <a:off x="457200" y="4239316"/>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2" name="Content Placeholder 6">
            <a:extLst>
              <a:ext uri="{FF2B5EF4-FFF2-40B4-BE49-F238E27FC236}">
                <a16:creationId xmlns:a16="http://schemas.microsoft.com/office/drawing/2014/main" id="{11B2AC8F-B722-481C-A198-17B531BEB1FD}"/>
              </a:ext>
            </a:extLst>
          </p:cNvPr>
          <p:cNvSpPr>
            <a:spLocks noGrp="1"/>
          </p:cNvSpPr>
          <p:nvPr>
            <p:ph sz="quarter" idx="19"/>
          </p:nvPr>
        </p:nvSpPr>
        <p:spPr>
          <a:xfrm>
            <a:off x="457200" y="4558523"/>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3" name="Text Placeholder 8">
            <a:extLst>
              <a:ext uri="{FF2B5EF4-FFF2-40B4-BE49-F238E27FC236}">
                <a16:creationId xmlns:a16="http://schemas.microsoft.com/office/drawing/2014/main" id="{676B318F-EA20-401E-ABFA-061464E92A11}"/>
              </a:ext>
            </a:extLst>
          </p:cNvPr>
          <p:cNvSpPr>
            <a:spLocks noGrp="1"/>
          </p:cNvSpPr>
          <p:nvPr>
            <p:ph type="body" sz="quarter" idx="22"/>
          </p:nvPr>
        </p:nvSpPr>
        <p:spPr>
          <a:xfrm>
            <a:off x="457200" y="5125741"/>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4" name="Text Placeholder 12">
            <a:extLst>
              <a:ext uri="{FF2B5EF4-FFF2-40B4-BE49-F238E27FC236}">
                <a16:creationId xmlns:a16="http://schemas.microsoft.com/office/drawing/2014/main" id="{A9FB5DBB-9B6F-4A45-B45E-F0F809B4D092}"/>
              </a:ext>
            </a:extLst>
          </p:cNvPr>
          <p:cNvSpPr>
            <a:spLocks noGrp="1"/>
          </p:cNvSpPr>
          <p:nvPr>
            <p:ph type="body" sz="quarter" idx="23"/>
          </p:nvPr>
        </p:nvSpPr>
        <p:spPr>
          <a:xfrm>
            <a:off x="457200" y="5419428"/>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5" name="Text Placeholder 19">
            <a:extLst>
              <a:ext uri="{FF2B5EF4-FFF2-40B4-BE49-F238E27FC236}">
                <a16:creationId xmlns:a16="http://schemas.microsoft.com/office/drawing/2014/main" id="{40E81894-6C86-41D7-AA3D-C3B4EA829817}"/>
              </a:ext>
            </a:extLst>
          </p:cNvPr>
          <p:cNvSpPr>
            <a:spLocks noGrp="1"/>
          </p:cNvSpPr>
          <p:nvPr>
            <p:ph type="body" sz="quarter" idx="24"/>
          </p:nvPr>
        </p:nvSpPr>
        <p:spPr>
          <a:xfrm>
            <a:off x="457200" y="5700416"/>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6" name="Text Placeholder 23">
            <a:extLst>
              <a:ext uri="{FF2B5EF4-FFF2-40B4-BE49-F238E27FC236}">
                <a16:creationId xmlns:a16="http://schemas.microsoft.com/office/drawing/2014/main" id="{B3B6AAB0-6065-4FA3-A3AA-83BA6E2EBF7A}"/>
              </a:ext>
            </a:extLst>
          </p:cNvPr>
          <p:cNvSpPr>
            <a:spLocks noGrp="1"/>
          </p:cNvSpPr>
          <p:nvPr>
            <p:ph type="body" sz="quarter" idx="25"/>
          </p:nvPr>
        </p:nvSpPr>
        <p:spPr>
          <a:xfrm>
            <a:off x="457200" y="6040141"/>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7" name="Text Placeholder 26">
            <a:extLst>
              <a:ext uri="{FF2B5EF4-FFF2-40B4-BE49-F238E27FC236}">
                <a16:creationId xmlns:a16="http://schemas.microsoft.com/office/drawing/2014/main" id="{42911BE2-DFF9-412C-8B09-47EAAD1AE186}"/>
              </a:ext>
            </a:extLst>
          </p:cNvPr>
          <p:cNvSpPr>
            <a:spLocks noGrp="1"/>
          </p:cNvSpPr>
          <p:nvPr>
            <p:ph type="body" sz="quarter" idx="26"/>
          </p:nvPr>
        </p:nvSpPr>
        <p:spPr>
          <a:xfrm>
            <a:off x="457200" y="633382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45107209"/>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1.jpg"/><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7"/>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82" r:id="rId10"/>
    <p:sldLayoutId id="2147483671" r:id="rId11"/>
    <p:sldLayoutId id="2147483673" r:id="rId12"/>
    <p:sldLayoutId id="2147483670" r:id="rId13"/>
    <p:sldLayoutId id="2147483669" r:id="rId14"/>
    <p:sldLayoutId id="214748365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liveexample.pearsoncmg.com/html/GenericStack.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liveexample.pearsoncmg.com/html/TestArrayListNew.html"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liveexample.pearsoncmg.com/html/WildCardNeedDemo.html" TargetMode="External"/><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hyperlink" Target="https://liveexample.pearsoncmg.com/html/SuperWildCardDemo.html" TargetMode="External"/><Relationship Id="rId4" Type="http://schemas.openxmlformats.org/officeDocument/2006/relationships/hyperlink" Target="https://liveexample.pearsoncmg.com/html/AnyWildCardDemo.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liveexample.pearsoncmg.com/html/GenericMatrix.html"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liveexample.pearsoncmg.com/html/IntegerMatrix.html"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liveexample.pearsoncmg.com/html/TestRationalMatrix.html" TargetMode="External"/><Relationship Id="rId5" Type="http://schemas.openxmlformats.org/officeDocument/2006/relationships/hyperlink" Target="https://liveexample.pearsoncmg.com/html/TestIntegerMatrix.html" TargetMode="External"/><Relationship Id="rId4" Type="http://schemas.openxmlformats.org/officeDocument/2006/relationships/hyperlink" Target="https://liveexample.pearsoncmg.com/html/RationalMatrix.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200" y="143692"/>
            <a:ext cx="7994074"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19</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89"/>
            <a:ext cx="3657600" cy="717045"/>
          </a:xfrm>
        </p:spPr>
        <p:txBody>
          <a:bodyPr/>
          <a:lstStyle/>
          <a:p>
            <a:r>
              <a:rPr lang="en-US" dirty="0"/>
              <a:t>Generics</a:t>
            </a:r>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6CA1-C2A3-41E3-B8D6-FCBFF582A728}"/>
              </a:ext>
            </a:extLst>
          </p:cNvPr>
          <p:cNvSpPr>
            <a:spLocks noGrp="1"/>
          </p:cNvSpPr>
          <p:nvPr>
            <p:ph type="title"/>
          </p:nvPr>
        </p:nvSpPr>
        <p:spPr/>
        <p:txBody>
          <a:bodyPr/>
          <a:lstStyle/>
          <a:p>
            <a:r>
              <a:rPr lang="en-IN" sz="3200" dirty="0"/>
              <a:t>Declaring Generic Classes and Interfaces</a:t>
            </a:r>
          </a:p>
        </p:txBody>
      </p:sp>
      <p:pic>
        <p:nvPicPr>
          <p:cNvPr id="16" name="Content Placeholder 15" descr="Seven rows of codes for GenericStack less than symbol E greater than symbol as follows. For long description in Notes pane, press F6.">
            <a:extLst>
              <a:ext uri="{FF2B5EF4-FFF2-40B4-BE49-F238E27FC236}">
                <a16:creationId xmlns:a16="http://schemas.microsoft.com/office/drawing/2014/main" id="{42236253-C1D9-4A43-AA78-AE905219FBA0}"/>
              </a:ext>
            </a:extLst>
          </p:cNvPr>
          <p:cNvPicPr>
            <a:picLocks noGrp="1" noChangeAspect="1"/>
          </p:cNvPicPr>
          <p:nvPr>
            <p:ph sz="quarter" idx="13"/>
          </p:nvPr>
        </p:nvPicPr>
        <p:blipFill>
          <a:blip r:embed="rId3"/>
          <a:stretch>
            <a:fillRect/>
          </a:stretch>
        </p:blipFill>
        <p:spPr>
          <a:xfrm>
            <a:off x="629505" y="1497122"/>
            <a:ext cx="7884991" cy="2687067"/>
          </a:xfrm>
          <a:prstGeom prst="rect">
            <a:avLst/>
          </a:prstGeom>
        </p:spPr>
      </p:pic>
      <p:sp>
        <p:nvSpPr>
          <p:cNvPr id="10" name="Text Placeholder 9">
            <a:extLst>
              <a:ext uri="{FF2B5EF4-FFF2-40B4-BE49-F238E27FC236}">
                <a16:creationId xmlns:a16="http://schemas.microsoft.com/office/drawing/2014/main" id="{1CB20913-CB77-4867-A7B6-9D2031B6D685}"/>
              </a:ext>
            </a:extLst>
          </p:cNvPr>
          <p:cNvSpPr>
            <a:spLocks noGrp="1"/>
          </p:cNvSpPr>
          <p:nvPr>
            <p:ph type="body" sz="quarter" idx="20"/>
          </p:nvPr>
        </p:nvSpPr>
        <p:spPr>
          <a:xfrm>
            <a:off x="6807200" y="5196571"/>
            <a:ext cx="2051904" cy="536572"/>
          </a:xfrm>
        </p:spPr>
        <p:txBody>
          <a:bodyPr/>
          <a:lstStyle/>
          <a:p>
            <a:pPr marL="432" indent="0" algn="ctr">
              <a:buNone/>
            </a:pPr>
            <a:r>
              <a:rPr lang="en-IN" dirty="0" err="1">
                <a:hlinkClick r:id="rId4" tooltip="https://liveexample.pearsoncmg.com/html/GenericStack.html"/>
              </a:rPr>
              <a:t>GenericStack</a:t>
            </a:r>
            <a:endParaRPr lang="en-IN" dirty="0">
              <a:hlinkClick r:id="rId4" tooltip="https://liveexample.pearsoncmg.com/html/GenericStack.html"/>
            </a:endParaRPr>
          </a:p>
        </p:txBody>
      </p:sp>
    </p:spTree>
    <p:extLst>
      <p:ext uri="{BB962C8B-B14F-4D97-AF65-F5344CB8AC3E}">
        <p14:creationId xmlns:p14="http://schemas.microsoft.com/office/powerpoint/2010/main" val="407482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2421-3CD7-42F3-9718-7E94DBC71AAA}"/>
              </a:ext>
            </a:extLst>
          </p:cNvPr>
          <p:cNvSpPr>
            <a:spLocks noGrp="1"/>
          </p:cNvSpPr>
          <p:nvPr>
            <p:ph type="title"/>
          </p:nvPr>
        </p:nvSpPr>
        <p:spPr/>
        <p:txBody>
          <a:bodyPr/>
          <a:lstStyle/>
          <a:p>
            <a:r>
              <a:rPr lang="en-IN" dirty="0"/>
              <a:t>Generic Static Methods</a:t>
            </a:r>
          </a:p>
        </p:txBody>
      </p:sp>
      <p:sp>
        <p:nvSpPr>
          <p:cNvPr id="3" name="Content Placeholder 2">
            <a:extLst>
              <a:ext uri="{FF2B5EF4-FFF2-40B4-BE49-F238E27FC236}">
                <a16:creationId xmlns:a16="http://schemas.microsoft.com/office/drawing/2014/main" id="{674535F0-5FD7-4478-9F33-3063EB15367B}"/>
              </a:ext>
            </a:extLst>
          </p:cNvPr>
          <p:cNvSpPr>
            <a:spLocks noGrp="1"/>
          </p:cNvSpPr>
          <p:nvPr>
            <p:ph sz="quarter" idx="13"/>
          </p:nvPr>
        </p:nvSpPr>
        <p:spPr>
          <a:xfrm>
            <a:off x="457200" y="1554920"/>
            <a:ext cx="8232775" cy="4791016"/>
          </a:xfrm>
        </p:spPr>
        <p:txBody>
          <a:bodyPr/>
          <a:lstStyle/>
          <a:p>
            <a:pPr marL="432" indent="0">
              <a:spcBef>
                <a:spcPts val="600"/>
              </a:spcBef>
              <a:buNone/>
            </a:pPr>
            <a:r>
              <a:rPr lang="en-IN" dirty="0">
                <a:latin typeface="Courier New" panose="02070309020205020404" pitchFamily="49" charset="0"/>
                <a:cs typeface="Courier New" panose="02070309020205020404" pitchFamily="49" charset="0"/>
              </a:rPr>
              <a:t>public static &lt;E&gt; void print(E[] list) {</a:t>
            </a:r>
          </a:p>
          <a:p>
            <a:pPr marL="540000" indent="0">
              <a:spcBef>
                <a:spcPts val="600"/>
              </a:spcBef>
              <a:buNone/>
            </a:pPr>
            <a:r>
              <a:rPr lang="en-IN" dirty="0">
                <a:latin typeface="Courier New" panose="02070309020205020404" pitchFamily="49" charset="0"/>
                <a:cs typeface="Courier New" panose="02070309020205020404" pitchFamily="49" charset="0"/>
              </a:rPr>
              <a:t>for (int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0;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&lt; </a:t>
            </a:r>
            <a:r>
              <a:rPr lang="en-IN" dirty="0" err="1">
                <a:latin typeface="Courier New" panose="02070309020205020404" pitchFamily="49" charset="0"/>
                <a:cs typeface="Courier New" panose="02070309020205020404" pitchFamily="49" charset="0"/>
              </a:rPr>
              <a:t>list.length</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a:t>
            </a:r>
          </a:p>
          <a:p>
            <a:pPr marL="900000" indent="0">
              <a:spcBef>
                <a:spcPts val="600"/>
              </a:spcBef>
              <a:buNone/>
            </a:pPr>
            <a:r>
              <a:rPr lang="en-IN" dirty="0" err="1">
                <a:latin typeface="Courier New" panose="02070309020205020404" pitchFamily="49" charset="0"/>
                <a:cs typeface="Courier New" panose="02070309020205020404" pitchFamily="49" charset="0"/>
              </a:rPr>
              <a:t>System.out.print</a:t>
            </a:r>
            <a:r>
              <a:rPr lang="en-IN" dirty="0">
                <a:latin typeface="Courier New" panose="02070309020205020404" pitchFamily="49" charset="0"/>
                <a:cs typeface="Courier New" panose="02070309020205020404" pitchFamily="49" charset="0"/>
              </a:rPr>
              <a:t>(list[</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 ");</a:t>
            </a:r>
          </a:p>
          <a:p>
            <a:pPr marL="540000" indent="0">
              <a:spcBef>
                <a:spcPts val="600"/>
              </a:spcBef>
              <a:buNone/>
            </a:pPr>
            <a:r>
              <a:rPr lang="en-IN" dirty="0" err="1">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a:t>
            </a:r>
          </a:p>
          <a:p>
            <a:pPr marL="432" indent="0">
              <a:spcBef>
                <a:spcPts val="600"/>
              </a:spcBef>
              <a:buNone/>
            </a:pPr>
            <a:r>
              <a:rPr lang="en-IN" dirty="0">
                <a:latin typeface="Courier New" panose="02070309020205020404" pitchFamily="49" charset="0"/>
                <a:cs typeface="Courier New" panose="02070309020205020404" pitchFamily="49" charset="0"/>
              </a:rPr>
              <a:t>}</a:t>
            </a:r>
          </a:p>
          <a:p>
            <a:pPr marL="432" indent="0">
              <a:spcBef>
                <a:spcPts val="600"/>
              </a:spcBef>
              <a:buNone/>
            </a:pPr>
            <a:r>
              <a:rPr lang="en-IN" dirty="0">
                <a:latin typeface="Courier New" panose="02070309020205020404" pitchFamily="49" charset="0"/>
                <a:cs typeface="Courier New" panose="02070309020205020404" pitchFamily="49" charset="0"/>
              </a:rPr>
              <a:t>public static void print(Object[] list) {</a:t>
            </a:r>
          </a:p>
          <a:p>
            <a:pPr marL="540000" indent="0">
              <a:spcBef>
                <a:spcPts val="600"/>
              </a:spcBef>
              <a:buNone/>
            </a:pPr>
            <a:r>
              <a:rPr lang="en-IN" dirty="0">
                <a:latin typeface="Courier New" panose="02070309020205020404" pitchFamily="49" charset="0"/>
                <a:cs typeface="Courier New" panose="02070309020205020404" pitchFamily="49" charset="0"/>
              </a:rPr>
              <a:t>for (int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0;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&lt; </a:t>
            </a:r>
            <a:r>
              <a:rPr lang="en-IN" dirty="0" err="1">
                <a:latin typeface="Courier New" panose="02070309020205020404" pitchFamily="49" charset="0"/>
                <a:cs typeface="Courier New" panose="02070309020205020404" pitchFamily="49" charset="0"/>
              </a:rPr>
              <a:t>list.length</a:t>
            </a:r>
            <a:r>
              <a:rPr lang="en-IN" dirty="0">
                <a:latin typeface="Courier New" panose="02070309020205020404" pitchFamily="49" charset="0"/>
                <a:cs typeface="Courier New" panose="02070309020205020404" pitchFamily="49" charset="0"/>
              </a:rPr>
              <a:t>; </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a:t>
            </a:r>
          </a:p>
          <a:p>
            <a:pPr marL="900000" indent="0">
              <a:spcBef>
                <a:spcPts val="600"/>
              </a:spcBef>
              <a:buNone/>
            </a:pPr>
            <a:r>
              <a:rPr lang="en-IN" dirty="0" err="1">
                <a:latin typeface="Courier New" panose="02070309020205020404" pitchFamily="49" charset="0"/>
                <a:cs typeface="Courier New" panose="02070309020205020404" pitchFamily="49" charset="0"/>
              </a:rPr>
              <a:t>System.out.print</a:t>
            </a:r>
            <a:r>
              <a:rPr lang="en-IN" dirty="0">
                <a:latin typeface="Courier New" panose="02070309020205020404" pitchFamily="49" charset="0"/>
                <a:cs typeface="Courier New" panose="02070309020205020404" pitchFamily="49" charset="0"/>
              </a:rPr>
              <a:t>(list[</a:t>
            </a:r>
            <a:r>
              <a:rPr lang="en-IN" dirty="0" err="1">
                <a:latin typeface="Courier New" panose="02070309020205020404" pitchFamily="49" charset="0"/>
                <a:cs typeface="Courier New" panose="02070309020205020404" pitchFamily="49" charset="0"/>
              </a:rPr>
              <a:t>i</a:t>
            </a:r>
            <a:r>
              <a:rPr lang="en-IN" dirty="0">
                <a:latin typeface="Courier New" panose="02070309020205020404" pitchFamily="49" charset="0"/>
                <a:cs typeface="Courier New" panose="02070309020205020404" pitchFamily="49" charset="0"/>
              </a:rPr>
              <a:t>] + " ");</a:t>
            </a:r>
          </a:p>
          <a:p>
            <a:pPr marL="540000" indent="0">
              <a:spcBef>
                <a:spcPts val="600"/>
              </a:spcBef>
              <a:buNone/>
            </a:pPr>
            <a:r>
              <a:rPr lang="en-IN" dirty="0" err="1">
                <a:latin typeface="Courier New" panose="02070309020205020404" pitchFamily="49" charset="0"/>
                <a:cs typeface="Courier New" panose="02070309020205020404" pitchFamily="49" charset="0"/>
              </a:rPr>
              <a:t>System.out.println</a:t>
            </a:r>
            <a:r>
              <a:rPr lang="en-IN" dirty="0">
                <a:latin typeface="Courier New" panose="02070309020205020404" pitchFamily="49" charset="0"/>
                <a:cs typeface="Courier New" panose="02070309020205020404" pitchFamily="49" charset="0"/>
              </a:rPr>
              <a:t>();</a:t>
            </a:r>
          </a:p>
          <a:p>
            <a:pPr marL="432" indent="0">
              <a:spcBef>
                <a:spcPts val="600"/>
              </a:spcBef>
              <a:buNone/>
            </a:pPr>
            <a:r>
              <a:rPr lang="en-IN"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7981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DB8D-EA31-41BB-9F57-DB769B67BA1E}"/>
              </a:ext>
            </a:extLst>
          </p:cNvPr>
          <p:cNvSpPr>
            <a:spLocks noGrp="1"/>
          </p:cNvSpPr>
          <p:nvPr>
            <p:ph type="title"/>
          </p:nvPr>
        </p:nvSpPr>
        <p:spPr/>
        <p:txBody>
          <a:bodyPr/>
          <a:lstStyle/>
          <a:p>
            <a:r>
              <a:rPr lang="en-IN" dirty="0"/>
              <a:t>Bounded Generic Type</a:t>
            </a:r>
          </a:p>
        </p:txBody>
      </p:sp>
      <p:sp>
        <p:nvSpPr>
          <p:cNvPr id="3" name="Content Placeholder 2">
            <a:extLst>
              <a:ext uri="{FF2B5EF4-FFF2-40B4-BE49-F238E27FC236}">
                <a16:creationId xmlns:a16="http://schemas.microsoft.com/office/drawing/2014/main" id="{C906939F-6F1E-43DA-9865-65E731FAC91F}"/>
              </a:ext>
            </a:extLst>
          </p:cNvPr>
          <p:cNvSpPr>
            <a:spLocks noGrp="1"/>
          </p:cNvSpPr>
          <p:nvPr>
            <p:ph sz="quarter" idx="13"/>
          </p:nvPr>
        </p:nvSpPr>
        <p:spPr>
          <a:xfrm>
            <a:off x="457200" y="1554921"/>
            <a:ext cx="8193024" cy="4681288"/>
          </a:xfrm>
        </p:spPr>
        <p:txBody>
          <a:bodyPr/>
          <a:lstStyle/>
          <a:p>
            <a:pPr marL="432" indent="0">
              <a:spcBef>
                <a:spcPts val="0"/>
              </a:spcBef>
              <a:buNone/>
            </a:pPr>
            <a:r>
              <a:rPr lang="en-IN" sz="2200" dirty="0">
                <a:latin typeface="Courier New" panose="02070309020205020404" pitchFamily="49" charset="0"/>
                <a:cs typeface="Courier New" panose="02070309020205020404" pitchFamily="49" charset="0"/>
              </a:rPr>
              <a:t>public static void main(String[] </a:t>
            </a:r>
            <a:r>
              <a:rPr lang="en-IN" sz="2200" dirty="0" err="1">
                <a:latin typeface="Courier New" panose="02070309020205020404" pitchFamily="49" charset="0"/>
                <a:cs typeface="Courier New" panose="02070309020205020404" pitchFamily="49" charset="0"/>
              </a:rPr>
              <a:t>args</a:t>
            </a:r>
            <a:r>
              <a:rPr lang="en-IN" sz="2200" dirty="0">
                <a:latin typeface="Courier New" panose="02070309020205020404" pitchFamily="49" charset="0"/>
                <a:cs typeface="Courier New" panose="02070309020205020404" pitchFamily="49" charset="0"/>
              </a:rPr>
              <a:t> ) {</a:t>
            </a:r>
          </a:p>
          <a:p>
            <a:pPr marL="360000" indent="0">
              <a:spcBef>
                <a:spcPts val="0"/>
              </a:spcBef>
              <a:buNone/>
            </a:pPr>
            <a:r>
              <a:rPr lang="en-IN" sz="2200" dirty="0">
                <a:latin typeface="Courier New" panose="02070309020205020404" pitchFamily="49" charset="0"/>
                <a:cs typeface="Courier New" panose="02070309020205020404" pitchFamily="49" charset="0"/>
              </a:rPr>
              <a:t>Rectangle </a:t>
            </a:r>
            <a:r>
              <a:rPr lang="en-IN" sz="2200" dirty="0" err="1">
                <a:latin typeface="Courier New" panose="02070309020205020404" pitchFamily="49" charset="0"/>
                <a:cs typeface="Courier New" panose="02070309020205020404" pitchFamily="49" charset="0"/>
              </a:rPr>
              <a:t>rectangle</a:t>
            </a:r>
            <a:r>
              <a:rPr lang="en-IN" sz="2200" dirty="0">
                <a:latin typeface="Courier New" panose="02070309020205020404" pitchFamily="49" charset="0"/>
                <a:cs typeface="Courier New" panose="02070309020205020404" pitchFamily="49" charset="0"/>
              </a:rPr>
              <a:t> = new Rectangle(2, 2);</a:t>
            </a:r>
          </a:p>
          <a:p>
            <a:pPr marL="360000" indent="0">
              <a:spcBef>
                <a:spcPts val="0"/>
              </a:spcBef>
              <a:buNone/>
            </a:pPr>
            <a:r>
              <a:rPr lang="en-IN" sz="2200" dirty="0">
                <a:latin typeface="Courier New" panose="02070309020205020404" pitchFamily="49" charset="0"/>
                <a:cs typeface="Courier New" panose="02070309020205020404" pitchFamily="49" charset="0"/>
              </a:rPr>
              <a:t>Circle </a:t>
            </a:r>
            <a:r>
              <a:rPr lang="en-IN" sz="2200" dirty="0" err="1">
                <a:latin typeface="Courier New" panose="02070309020205020404" pitchFamily="49" charset="0"/>
                <a:cs typeface="Courier New" panose="02070309020205020404" pitchFamily="49" charset="0"/>
              </a:rPr>
              <a:t>circle</a:t>
            </a:r>
            <a:r>
              <a:rPr lang="en-IN" sz="2200" dirty="0">
                <a:latin typeface="Courier New" panose="02070309020205020404" pitchFamily="49" charset="0"/>
                <a:cs typeface="Courier New" panose="02070309020205020404" pitchFamily="49" charset="0"/>
              </a:rPr>
              <a:t> = new Circle (2);</a:t>
            </a:r>
          </a:p>
          <a:p>
            <a:pPr marL="360000" indent="0">
              <a:spcBef>
                <a:spcPts val="0"/>
              </a:spcBef>
              <a:buNone/>
            </a:pPr>
            <a:r>
              <a:rPr lang="en-IN" sz="2200" dirty="0" err="1">
                <a:latin typeface="Courier New" panose="02070309020205020404" pitchFamily="49" charset="0"/>
                <a:cs typeface="Courier New" panose="02070309020205020404" pitchFamily="49" charset="0"/>
              </a:rPr>
              <a:t>System.out.println</a:t>
            </a:r>
            <a:r>
              <a:rPr lang="en-IN" sz="2200" dirty="0">
                <a:latin typeface="Courier New" panose="02070309020205020404" pitchFamily="49" charset="0"/>
                <a:cs typeface="Courier New" panose="02070309020205020404" pitchFamily="49" charset="0"/>
              </a:rPr>
              <a:t>("Same area? " +</a:t>
            </a:r>
          </a:p>
          <a:p>
            <a:pPr marL="720000" indent="0">
              <a:spcBef>
                <a:spcPts val="0"/>
              </a:spcBef>
              <a:buNone/>
            </a:pPr>
            <a:r>
              <a:rPr lang="en-IN" sz="2200" dirty="0" err="1">
                <a:latin typeface="Courier New" panose="02070309020205020404" pitchFamily="49" charset="0"/>
                <a:cs typeface="Courier New" panose="02070309020205020404" pitchFamily="49" charset="0"/>
              </a:rPr>
              <a:t>equalArea</a:t>
            </a:r>
            <a:r>
              <a:rPr lang="en-IN" sz="2200" dirty="0">
                <a:latin typeface="Courier New" panose="02070309020205020404" pitchFamily="49" charset="0"/>
                <a:cs typeface="Courier New" panose="02070309020205020404" pitchFamily="49" charset="0"/>
              </a:rPr>
              <a:t>(rectangle, circle));</a:t>
            </a:r>
          </a:p>
          <a:p>
            <a:pPr marL="432" indent="0">
              <a:spcBef>
                <a:spcPts val="0"/>
              </a:spcBef>
              <a:buNone/>
            </a:pPr>
            <a:r>
              <a:rPr lang="en-IN" sz="2200" dirty="0">
                <a:latin typeface="Courier New" panose="02070309020205020404" pitchFamily="49" charset="0"/>
                <a:cs typeface="Courier New" panose="02070309020205020404" pitchFamily="49" charset="0"/>
              </a:rPr>
              <a:t>}</a:t>
            </a:r>
          </a:p>
          <a:p>
            <a:pPr marL="432" indent="0">
              <a:spcBef>
                <a:spcPts val="0"/>
              </a:spcBef>
              <a:buNone/>
            </a:pPr>
            <a:endParaRPr lang="en-IN" sz="2200" dirty="0">
              <a:latin typeface="Courier New" panose="02070309020205020404" pitchFamily="49" charset="0"/>
              <a:cs typeface="Courier New" panose="02070309020205020404" pitchFamily="49" charset="0"/>
            </a:endParaRPr>
          </a:p>
          <a:p>
            <a:pPr marL="432" indent="0">
              <a:spcBef>
                <a:spcPts val="0"/>
              </a:spcBef>
              <a:buNone/>
            </a:pPr>
            <a:r>
              <a:rPr lang="en-IN" sz="2200" dirty="0">
                <a:latin typeface="Courier New" panose="02070309020205020404" pitchFamily="49" charset="0"/>
                <a:cs typeface="Courier New" panose="02070309020205020404" pitchFamily="49" charset="0"/>
              </a:rPr>
              <a:t>public static &lt;</a:t>
            </a:r>
            <a:r>
              <a:rPr lang="en-IN" sz="2200" dirty="0">
                <a:solidFill>
                  <a:srgbClr val="C00000"/>
                </a:solidFill>
                <a:latin typeface="Courier New" panose="02070309020205020404" pitchFamily="49" charset="0"/>
                <a:cs typeface="Courier New" panose="02070309020205020404" pitchFamily="49" charset="0"/>
              </a:rPr>
              <a:t>E extends </a:t>
            </a:r>
            <a:r>
              <a:rPr lang="en-IN" sz="2200" dirty="0" err="1">
                <a:solidFill>
                  <a:srgbClr val="C00000"/>
                </a:solidFill>
                <a:latin typeface="Courier New" panose="02070309020205020404" pitchFamily="49" charset="0"/>
                <a:cs typeface="Courier New" panose="02070309020205020404" pitchFamily="49" charset="0"/>
              </a:rPr>
              <a:t>GeometricObject</a:t>
            </a:r>
            <a:r>
              <a:rPr lang="en-IN" sz="2200" dirty="0">
                <a:latin typeface="Courier New" panose="02070309020205020404" pitchFamily="49" charset="0"/>
                <a:cs typeface="Courier New" panose="02070309020205020404" pitchFamily="49" charset="0"/>
              </a:rPr>
              <a:t>&gt; </a:t>
            </a:r>
            <a:r>
              <a:rPr lang="en-IN" sz="2200" dirty="0" err="1">
                <a:latin typeface="Courier New" panose="02070309020205020404" pitchFamily="49" charset="0"/>
                <a:cs typeface="Courier New" panose="02070309020205020404" pitchFamily="49" charset="0"/>
              </a:rPr>
              <a:t>boolean</a:t>
            </a:r>
            <a:endParaRPr lang="en-IN" sz="2200" dirty="0">
              <a:latin typeface="Courier New" panose="02070309020205020404" pitchFamily="49" charset="0"/>
              <a:cs typeface="Courier New" panose="02070309020205020404" pitchFamily="49" charset="0"/>
            </a:endParaRPr>
          </a:p>
          <a:p>
            <a:pPr marL="720000" indent="0">
              <a:spcBef>
                <a:spcPts val="0"/>
              </a:spcBef>
              <a:buNone/>
            </a:pPr>
            <a:r>
              <a:rPr lang="en-IN" sz="2200" dirty="0" err="1">
                <a:latin typeface="Courier New" panose="02070309020205020404" pitchFamily="49" charset="0"/>
                <a:cs typeface="Courier New" panose="02070309020205020404" pitchFamily="49" charset="0"/>
              </a:rPr>
              <a:t>equalArea</a:t>
            </a:r>
            <a:r>
              <a:rPr lang="en-IN" sz="2200" dirty="0">
                <a:latin typeface="Courier New" panose="02070309020205020404" pitchFamily="49" charset="0"/>
                <a:cs typeface="Courier New" panose="02070309020205020404" pitchFamily="49" charset="0"/>
              </a:rPr>
              <a:t>(E object1, E object2) {</a:t>
            </a:r>
          </a:p>
          <a:p>
            <a:pPr marL="360000" indent="0">
              <a:spcBef>
                <a:spcPts val="0"/>
              </a:spcBef>
              <a:buNone/>
            </a:pPr>
            <a:r>
              <a:rPr lang="en-IN" sz="2200" dirty="0">
                <a:latin typeface="Courier New" panose="02070309020205020404" pitchFamily="49" charset="0"/>
                <a:cs typeface="Courier New" panose="02070309020205020404" pitchFamily="49" charset="0"/>
              </a:rPr>
              <a:t>return object1.getArea() == object2.getArea();</a:t>
            </a:r>
          </a:p>
          <a:p>
            <a:pPr marL="432" indent="0">
              <a:spcBef>
                <a:spcPts val="0"/>
              </a:spcBef>
              <a:buNone/>
            </a:pPr>
            <a:r>
              <a:rPr lang="en-IN"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27365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2776-26CE-44A1-8D6F-B0FBAFB2C8F0}"/>
              </a:ext>
            </a:extLst>
          </p:cNvPr>
          <p:cNvSpPr>
            <a:spLocks noGrp="1"/>
          </p:cNvSpPr>
          <p:nvPr>
            <p:ph type="title"/>
          </p:nvPr>
        </p:nvSpPr>
        <p:spPr/>
        <p:txBody>
          <a:bodyPr/>
          <a:lstStyle/>
          <a:p>
            <a:r>
              <a:rPr lang="en-IN" sz="3200" dirty="0"/>
              <a:t>Raw Type and Backward Compatibility</a:t>
            </a:r>
          </a:p>
        </p:txBody>
      </p:sp>
      <p:sp>
        <p:nvSpPr>
          <p:cNvPr id="3" name="Content Placeholder 2">
            <a:extLst>
              <a:ext uri="{FF2B5EF4-FFF2-40B4-BE49-F238E27FC236}">
                <a16:creationId xmlns:a16="http://schemas.microsoft.com/office/drawing/2014/main" id="{EACDC1F8-0D3A-4445-A4CA-074EA476CB71}"/>
              </a:ext>
            </a:extLst>
          </p:cNvPr>
          <p:cNvSpPr>
            <a:spLocks noGrp="1"/>
          </p:cNvSpPr>
          <p:nvPr>
            <p:ph sz="quarter" idx="13"/>
          </p:nvPr>
        </p:nvSpPr>
        <p:spPr/>
        <p:txBody>
          <a:bodyPr/>
          <a:lstStyle/>
          <a:p>
            <a:pPr marL="432" indent="0">
              <a:buNone/>
            </a:pPr>
            <a:r>
              <a:rPr lang="en-IN" dirty="0"/>
              <a:t>// raw type</a:t>
            </a:r>
          </a:p>
          <a:p>
            <a:pPr marL="432" indent="0">
              <a:buNone/>
            </a:pPr>
            <a:r>
              <a:rPr lang="en-IN" dirty="0" err="1"/>
              <a:t>ArrayList</a:t>
            </a:r>
            <a:r>
              <a:rPr lang="en-IN" dirty="0"/>
              <a:t> list = new </a:t>
            </a:r>
            <a:r>
              <a:rPr lang="en-IN" dirty="0" err="1"/>
              <a:t>ArrayList</a:t>
            </a:r>
            <a:r>
              <a:rPr lang="en-IN" dirty="0"/>
              <a:t>();</a:t>
            </a:r>
          </a:p>
          <a:p>
            <a:pPr marL="432" indent="0">
              <a:buNone/>
            </a:pPr>
            <a:endParaRPr lang="en-IN" dirty="0"/>
          </a:p>
          <a:p>
            <a:pPr marL="432" indent="0">
              <a:buNone/>
            </a:pPr>
            <a:r>
              <a:rPr lang="en-IN" dirty="0"/>
              <a:t>This is </a:t>
            </a:r>
            <a:r>
              <a:rPr lang="en-IN" b="1" dirty="0"/>
              <a:t>roughly</a:t>
            </a:r>
            <a:r>
              <a:rPr lang="en-IN" dirty="0"/>
              <a:t> equivalent to</a:t>
            </a:r>
          </a:p>
          <a:p>
            <a:pPr marL="432" indent="0">
              <a:buNone/>
            </a:pPr>
            <a:r>
              <a:rPr lang="en-IN" dirty="0" err="1"/>
              <a:t>ArrayList</a:t>
            </a:r>
            <a:r>
              <a:rPr lang="en-IN" dirty="0"/>
              <a:t>&lt;Object&gt; list = new </a:t>
            </a:r>
            <a:r>
              <a:rPr lang="en-IN" dirty="0" err="1"/>
              <a:t>ArrayList</a:t>
            </a:r>
            <a:r>
              <a:rPr lang="en-IN" dirty="0"/>
              <a:t>&lt;Object&gt;();</a:t>
            </a:r>
          </a:p>
        </p:txBody>
      </p:sp>
    </p:spTree>
    <p:extLst>
      <p:ext uri="{BB962C8B-B14F-4D97-AF65-F5344CB8AC3E}">
        <p14:creationId xmlns:p14="http://schemas.microsoft.com/office/powerpoint/2010/main" val="323012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FD9C-A579-4A20-8813-C4555D1DB711}"/>
              </a:ext>
            </a:extLst>
          </p:cNvPr>
          <p:cNvSpPr>
            <a:spLocks noGrp="1"/>
          </p:cNvSpPr>
          <p:nvPr>
            <p:ph type="title"/>
          </p:nvPr>
        </p:nvSpPr>
        <p:spPr/>
        <p:txBody>
          <a:bodyPr/>
          <a:lstStyle/>
          <a:p>
            <a:r>
              <a:rPr lang="en-IN" dirty="0"/>
              <a:t>Raw Type Is Unsafe</a:t>
            </a:r>
          </a:p>
        </p:txBody>
      </p:sp>
      <p:sp>
        <p:nvSpPr>
          <p:cNvPr id="3" name="Content Placeholder 2">
            <a:extLst>
              <a:ext uri="{FF2B5EF4-FFF2-40B4-BE49-F238E27FC236}">
                <a16:creationId xmlns:a16="http://schemas.microsoft.com/office/drawing/2014/main" id="{DA6CF6BB-CE72-40CA-B73A-D3B843333C66}"/>
              </a:ext>
            </a:extLst>
          </p:cNvPr>
          <p:cNvSpPr>
            <a:spLocks noGrp="1"/>
          </p:cNvSpPr>
          <p:nvPr>
            <p:ph sz="quarter" idx="13"/>
          </p:nvPr>
        </p:nvSpPr>
        <p:spPr>
          <a:xfrm>
            <a:off x="457200" y="1556327"/>
            <a:ext cx="8229600" cy="3305959"/>
          </a:xfrm>
        </p:spPr>
        <p:txBody>
          <a:bodyPr/>
          <a:lstStyle/>
          <a:p>
            <a:pPr marL="432" indent="0">
              <a:spcBef>
                <a:spcPts val="0"/>
              </a:spcBef>
              <a:buNone/>
            </a:pPr>
            <a:r>
              <a:rPr lang="en-IN" sz="2000" dirty="0"/>
              <a:t>// Max.java: Find a maximum object</a:t>
            </a:r>
          </a:p>
          <a:p>
            <a:pPr marL="432" indent="0">
              <a:spcBef>
                <a:spcPts val="0"/>
              </a:spcBef>
              <a:buNone/>
            </a:pPr>
            <a:r>
              <a:rPr lang="en-IN" sz="2000" dirty="0"/>
              <a:t>public class Max {</a:t>
            </a:r>
          </a:p>
          <a:p>
            <a:pPr marL="432" indent="0">
              <a:spcBef>
                <a:spcPts val="0"/>
              </a:spcBef>
              <a:buNone/>
            </a:pPr>
            <a:r>
              <a:rPr lang="en-IN" sz="2000" dirty="0"/>
              <a:t>/** Return the maximum between two objects */</a:t>
            </a:r>
          </a:p>
          <a:p>
            <a:pPr marL="180000" indent="0">
              <a:spcBef>
                <a:spcPts val="0"/>
              </a:spcBef>
              <a:buNone/>
            </a:pPr>
            <a:r>
              <a:rPr lang="en-IN" sz="2000" dirty="0"/>
              <a:t>public static Comparable max(Comparable o1, Comparable o2) {</a:t>
            </a:r>
          </a:p>
          <a:p>
            <a:pPr marL="360000" indent="0">
              <a:spcBef>
                <a:spcPts val="0"/>
              </a:spcBef>
              <a:buNone/>
            </a:pPr>
            <a:r>
              <a:rPr lang="en-IN" sz="2000" dirty="0"/>
              <a:t>if (o1.compareTo(o2) &gt; 0)</a:t>
            </a:r>
          </a:p>
          <a:p>
            <a:pPr marL="540000" indent="0">
              <a:spcBef>
                <a:spcPts val="0"/>
              </a:spcBef>
              <a:buNone/>
            </a:pPr>
            <a:r>
              <a:rPr lang="en-IN" sz="2000" dirty="0"/>
              <a:t>return o1;</a:t>
            </a:r>
          </a:p>
          <a:p>
            <a:pPr marL="360000" indent="0">
              <a:spcBef>
                <a:spcPts val="0"/>
              </a:spcBef>
              <a:buNone/>
            </a:pPr>
            <a:r>
              <a:rPr lang="en-IN" sz="2000" dirty="0"/>
              <a:t>else</a:t>
            </a:r>
          </a:p>
          <a:p>
            <a:pPr marL="360000" indent="0">
              <a:spcBef>
                <a:spcPts val="0"/>
              </a:spcBef>
              <a:buNone/>
            </a:pPr>
            <a:r>
              <a:rPr lang="en-IN" sz="2000" dirty="0"/>
              <a:t>return o2;</a:t>
            </a:r>
          </a:p>
          <a:p>
            <a:pPr marL="180000" indent="0">
              <a:spcBef>
                <a:spcPts val="0"/>
              </a:spcBef>
              <a:buNone/>
            </a:pPr>
            <a:r>
              <a:rPr lang="en-IN" sz="2000" dirty="0"/>
              <a:t>}</a:t>
            </a:r>
          </a:p>
          <a:p>
            <a:pPr marL="432" indent="0">
              <a:spcBef>
                <a:spcPts val="0"/>
              </a:spcBef>
              <a:buNone/>
            </a:pPr>
            <a:r>
              <a:rPr lang="en-IN" sz="2000" dirty="0"/>
              <a:t>}</a:t>
            </a:r>
          </a:p>
        </p:txBody>
      </p:sp>
      <p:sp>
        <p:nvSpPr>
          <p:cNvPr id="4" name="Content Placeholder 3">
            <a:extLst>
              <a:ext uri="{FF2B5EF4-FFF2-40B4-BE49-F238E27FC236}">
                <a16:creationId xmlns:a16="http://schemas.microsoft.com/office/drawing/2014/main" id="{4C0FB68F-1B17-4E4F-8F90-366B9FFA9C75}"/>
              </a:ext>
            </a:extLst>
          </p:cNvPr>
          <p:cNvSpPr>
            <a:spLocks noGrp="1"/>
          </p:cNvSpPr>
          <p:nvPr>
            <p:ph sz="quarter" idx="14"/>
          </p:nvPr>
        </p:nvSpPr>
        <p:spPr>
          <a:xfrm>
            <a:off x="457200" y="5105963"/>
            <a:ext cx="8229600" cy="1062608"/>
          </a:xfrm>
        </p:spPr>
        <p:txBody>
          <a:bodyPr/>
          <a:lstStyle/>
          <a:p>
            <a:pPr marL="432" indent="0">
              <a:buNone/>
            </a:pPr>
            <a:r>
              <a:rPr lang="en-IN" sz="2200" dirty="0"/>
              <a:t>Runtime Error:</a:t>
            </a:r>
          </a:p>
          <a:p>
            <a:pPr marL="432" indent="0">
              <a:buNone/>
            </a:pPr>
            <a:r>
              <a:rPr lang="en-IN" sz="2200" dirty="0" err="1"/>
              <a:t>Max.max</a:t>
            </a:r>
            <a:r>
              <a:rPr lang="en-IN" sz="2200" dirty="0"/>
              <a:t>("Welcome", 23); // No compile error</a:t>
            </a:r>
          </a:p>
        </p:txBody>
      </p:sp>
    </p:spTree>
    <p:extLst>
      <p:ext uri="{BB962C8B-B14F-4D97-AF65-F5344CB8AC3E}">
        <p14:creationId xmlns:p14="http://schemas.microsoft.com/office/powerpoint/2010/main" val="669988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5F66-F7C9-41DA-874F-7735FE86F3EB}"/>
              </a:ext>
            </a:extLst>
          </p:cNvPr>
          <p:cNvSpPr>
            <a:spLocks noGrp="1"/>
          </p:cNvSpPr>
          <p:nvPr>
            <p:ph type="title"/>
          </p:nvPr>
        </p:nvSpPr>
        <p:spPr/>
        <p:txBody>
          <a:bodyPr/>
          <a:lstStyle/>
          <a:p>
            <a:r>
              <a:rPr lang="en-IN" dirty="0"/>
              <a:t>Avoiding Unsafe Raw Types</a:t>
            </a:r>
          </a:p>
        </p:txBody>
      </p:sp>
      <p:sp>
        <p:nvSpPr>
          <p:cNvPr id="3" name="Content Placeholder 2">
            <a:extLst>
              <a:ext uri="{FF2B5EF4-FFF2-40B4-BE49-F238E27FC236}">
                <a16:creationId xmlns:a16="http://schemas.microsoft.com/office/drawing/2014/main" id="{FE201B6F-CE3F-4E54-A782-B9B44A1C6CF2}"/>
              </a:ext>
            </a:extLst>
          </p:cNvPr>
          <p:cNvSpPr>
            <a:spLocks noGrp="1"/>
          </p:cNvSpPr>
          <p:nvPr>
            <p:ph sz="quarter" idx="13"/>
          </p:nvPr>
        </p:nvSpPr>
        <p:spPr>
          <a:xfrm>
            <a:off x="457200" y="1552575"/>
            <a:ext cx="8229600" cy="2308225"/>
          </a:xfrm>
        </p:spPr>
        <p:txBody>
          <a:bodyPr/>
          <a:lstStyle/>
          <a:p>
            <a:pPr marL="432" indent="0">
              <a:buNone/>
            </a:pPr>
            <a:r>
              <a:rPr lang="en-IN" dirty="0"/>
              <a:t>Use</a:t>
            </a:r>
          </a:p>
          <a:p>
            <a:pPr marL="432" indent="0">
              <a:buNone/>
            </a:pPr>
            <a:r>
              <a:rPr lang="en-IN" dirty="0"/>
              <a:t>new </a:t>
            </a:r>
            <a:r>
              <a:rPr lang="en-IN" dirty="0" err="1"/>
              <a:t>ArrayList</a:t>
            </a:r>
            <a:r>
              <a:rPr lang="en-IN" dirty="0"/>
              <a:t>&lt;</a:t>
            </a:r>
            <a:r>
              <a:rPr lang="en-IN" dirty="0" err="1"/>
              <a:t>ConcreteType</a:t>
            </a:r>
            <a:r>
              <a:rPr lang="en-IN" dirty="0"/>
              <a:t>&gt;()</a:t>
            </a:r>
          </a:p>
          <a:p>
            <a:pPr marL="432" indent="0">
              <a:buNone/>
            </a:pPr>
            <a:r>
              <a:rPr lang="en-IN" dirty="0"/>
              <a:t>Instead of</a:t>
            </a:r>
          </a:p>
          <a:p>
            <a:pPr marL="432" indent="0">
              <a:buNone/>
            </a:pPr>
            <a:r>
              <a:rPr lang="en-IN" dirty="0"/>
              <a:t>new </a:t>
            </a:r>
            <a:r>
              <a:rPr lang="en-IN" dirty="0" err="1"/>
              <a:t>ArrayList</a:t>
            </a:r>
            <a:r>
              <a:rPr lang="en-IN" dirty="0"/>
              <a:t>();</a:t>
            </a:r>
          </a:p>
        </p:txBody>
      </p:sp>
      <p:sp>
        <p:nvSpPr>
          <p:cNvPr id="10" name="Text Placeholder 9">
            <a:extLst>
              <a:ext uri="{FF2B5EF4-FFF2-40B4-BE49-F238E27FC236}">
                <a16:creationId xmlns:a16="http://schemas.microsoft.com/office/drawing/2014/main" id="{AA383BA8-4128-4AAD-9285-18C93B7C2843}"/>
              </a:ext>
            </a:extLst>
          </p:cNvPr>
          <p:cNvSpPr>
            <a:spLocks noGrp="1"/>
          </p:cNvSpPr>
          <p:nvPr>
            <p:ph type="body" sz="quarter" idx="20"/>
          </p:nvPr>
        </p:nvSpPr>
        <p:spPr>
          <a:xfrm>
            <a:off x="6066972" y="5707062"/>
            <a:ext cx="2619828" cy="505052"/>
          </a:xfrm>
        </p:spPr>
        <p:txBody>
          <a:bodyPr/>
          <a:lstStyle/>
          <a:p>
            <a:pPr marL="432" indent="0">
              <a:buNone/>
            </a:pPr>
            <a:r>
              <a:rPr lang="en-IN" dirty="0" err="1">
                <a:hlinkClick r:id="rId3" tooltip="https://liveexample.pearsoncmg.com/html/TestArrayListNew.html"/>
              </a:rPr>
              <a:t>TestArrayListNew</a:t>
            </a:r>
            <a:endParaRPr lang="en-IN" dirty="0">
              <a:hlinkClick r:id="rId3" tooltip="https://liveexample.pearsoncmg.com/html/TestArrayListNew.html"/>
            </a:endParaRPr>
          </a:p>
        </p:txBody>
      </p:sp>
    </p:spTree>
    <p:extLst>
      <p:ext uri="{BB962C8B-B14F-4D97-AF65-F5344CB8AC3E}">
        <p14:creationId xmlns:p14="http://schemas.microsoft.com/office/powerpoint/2010/main" val="325098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FD9C-A579-4A20-8813-C4555D1DB711}"/>
              </a:ext>
            </a:extLst>
          </p:cNvPr>
          <p:cNvSpPr>
            <a:spLocks noGrp="1"/>
          </p:cNvSpPr>
          <p:nvPr>
            <p:ph type="title"/>
          </p:nvPr>
        </p:nvSpPr>
        <p:spPr/>
        <p:txBody>
          <a:bodyPr/>
          <a:lstStyle/>
          <a:p>
            <a:r>
              <a:rPr lang="en-IN" dirty="0"/>
              <a:t>Make It Safe</a:t>
            </a:r>
          </a:p>
        </p:txBody>
      </p:sp>
      <p:sp>
        <p:nvSpPr>
          <p:cNvPr id="3" name="Content Placeholder 2">
            <a:extLst>
              <a:ext uri="{FF2B5EF4-FFF2-40B4-BE49-F238E27FC236}">
                <a16:creationId xmlns:a16="http://schemas.microsoft.com/office/drawing/2014/main" id="{DA6CF6BB-CE72-40CA-B73A-D3B843333C66}"/>
              </a:ext>
            </a:extLst>
          </p:cNvPr>
          <p:cNvSpPr>
            <a:spLocks noGrp="1"/>
          </p:cNvSpPr>
          <p:nvPr>
            <p:ph sz="quarter" idx="13"/>
          </p:nvPr>
        </p:nvSpPr>
        <p:spPr>
          <a:xfrm>
            <a:off x="457200" y="1556327"/>
            <a:ext cx="8229600" cy="4205844"/>
          </a:xfrm>
        </p:spPr>
        <p:txBody>
          <a:bodyPr/>
          <a:lstStyle/>
          <a:p>
            <a:pPr marL="432" indent="0">
              <a:spcBef>
                <a:spcPts val="0"/>
              </a:spcBef>
              <a:buNone/>
            </a:pPr>
            <a:r>
              <a:rPr lang="en-IN" dirty="0"/>
              <a:t>// Max1.java: Find a maximum object</a:t>
            </a:r>
          </a:p>
          <a:p>
            <a:pPr marL="432" indent="0">
              <a:spcBef>
                <a:spcPts val="0"/>
              </a:spcBef>
              <a:buNone/>
            </a:pPr>
            <a:r>
              <a:rPr lang="en-IN" dirty="0"/>
              <a:t>public class Max1 {</a:t>
            </a:r>
          </a:p>
          <a:p>
            <a:pPr marL="180000" indent="0">
              <a:spcBef>
                <a:spcPts val="0"/>
              </a:spcBef>
              <a:buNone/>
            </a:pPr>
            <a:r>
              <a:rPr lang="en-IN" dirty="0"/>
              <a:t>/** Return the maximum between two objects */</a:t>
            </a:r>
          </a:p>
          <a:p>
            <a:pPr marL="180000" indent="0">
              <a:spcBef>
                <a:spcPts val="0"/>
              </a:spcBef>
              <a:buNone/>
            </a:pPr>
            <a:r>
              <a:rPr lang="en-IN" dirty="0"/>
              <a:t>public static &lt;E extends Comparable&lt;E&gt;&gt; E max(E o1, E o2) {</a:t>
            </a:r>
          </a:p>
          <a:p>
            <a:pPr marL="360000" indent="0">
              <a:spcBef>
                <a:spcPts val="0"/>
              </a:spcBef>
              <a:buNone/>
            </a:pPr>
            <a:r>
              <a:rPr lang="en-IN" dirty="0"/>
              <a:t>if (o1.compareTo(o2) &gt; 0)</a:t>
            </a:r>
          </a:p>
          <a:p>
            <a:pPr marL="540000" indent="0">
              <a:spcBef>
                <a:spcPts val="0"/>
              </a:spcBef>
              <a:buNone/>
            </a:pPr>
            <a:r>
              <a:rPr lang="en-IN" dirty="0"/>
              <a:t>return o1;</a:t>
            </a:r>
          </a:p>
          <a:p>
            <a:pPr marL="360000" indent="0">
              <a:spcBef>
                <a:spcPts val="0"/>
              </a:spcBef>
              <a:buNone/>
            </a:pPr>
            <a:r>
              <a:rPr lang="en-IN" dirty="0"/>
              <a:t>else</a:t>
            </a:r>
          </a:p>
          <a:p>
            <a:pPr marL="540000" indent="0">
              <a:spcBef>
                <a:spcPts val="0"/>
              </a:spcBef>
              <a:buNone/>
            </a:pPr>
            <a:r>
              <a:rPr lang="en-IN" dirty="0"/>
              <a:t>return o2;</a:t>
            </a:r>
          </a:p>
          <a:p>
            <a:pPr marL="180000" indent="0">
              <a:spcBef>
                <a:spcPts val="0"/>
              </a:spcBef>
              <a:buNone/>
            </a:pPr>
            <a:r>
              <a:rPr lang="en-IN" dirty="0"/>
              <a:t>}</a:t>
            </a:r>
          </a:p>
          <a:p>
            <a:pPr marL="432" indent="0">
              <a:spcBef>
                <a:spcPts val="0"/>
              </a:spcBef>
              <a:buNone/>
            </a:pPr>
            <a:r>
              <a:rPr lang="en-IN" dirty="0"/>
              <a:t>}</a:t>
            </a:r>
          </a:p>
        </p:txBody>
      </p:sp>
      <p:sp>
        <p:nvSpPr>
          <p:cNvPr id="4" name="Content Placeholder 3">
            <a:extLst>
              <a:ext uri="{FF2B5EF4-FFF2-40B4-BE49-F238E27FC236}">
                <a16:creationId xmlns:a16="http://schemas.microsoft.com/office/drawing/2014/main" id="{4C0FB68F-1B17-4E4F-8F90-366B9FFA9C75}"/>
              </a:ext>
            </a:extLst>
          </p:cNvPr>
          <p:cNvSpPr>
            <a:spLocks noGrp="1"/>
          </p:cNvSpPr>
          <p:nvPr>
            <p:ph sz="quarter" idx="14"/>
          </p:nvPr>
        </p:nvSpPr>
        <p:spPr>
          <a:xfrm>
            <a:off x="457200" y="5845960"/>
            <a:ext cx="8229600" cy="496783"/>
          </a:xfrm>
        </p:spPr>
        <p:txBody>
          <a:bodyPr/>
          <a:lstStyle/>
          <a:p>
            <a:pPr marL="432" indent="0">
              <a:buNone/>
            </a:pPr>
            <a:r>
              <a:rPr lang="en-IN" dirty="0" err="1"/>
              <a:t>Max.max</a:t>
            </a:r>
            <a:r>
              <a:rPr lang="en-IN" dirty="0"/>
              <a:t>("Welcome", 23);</a:t>
            </a:r>
          </a:p>
        </p:txBody>
      </p:sp>
    </p:spTree>
    <p:extLst>
      <p:ext uri="{BB962C8B-B14F-4D97-AF65-F5344CB8AC3E}">
        <p14:creationId xmlns:p14="http://schemas.microsoft.com/office/powerpoint/2010/main" val="1071064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24124083-395D-40F0-A9F1-D1F47695700F}"/>
              </a:ext>
            </a:extLst>
          </p:cNvPr>
          <p:cNvSpPr>
            <a:spLocks noGrp="1"/>
          </p:cNvSpPr>
          <p:nvPr>
            <p:ph type="title"/>
          </p:nvPr>
        </p:nvSpPr>
        <p:spPr/>
        <p:txBody>
          <a:bodyPr/>
          <a:lstStyle/>
          <a:p>
            <a:r>
              <a:rPr lang="en-IN" dirty="0"/>
              <a:t>Wildcards</a:t>
            </a:r>
          </a:p>
        </p:txBody>
      </p:sp>
      <p:sp>
        <p:nvSpPr>
          <p:cNvPr id="17" name="Content Placeholder 16">
            <a:extLst>
              <a:ext uri="{FF2B5EF4-FFF2-40B4-BE49-F238E27FC236}">
                <a16:creationId xmlns:a16="http://schemas.microsoft.com/office/drawing/2014/main" id="{E735F67F-4583-4CEC-AE81-78C070E6764A}"/>
              </a:ext>
            </a:extLst>
          </p:cNvPr>
          <p:cNvSpPr>
            <a:spLocks noGrp="1"/>
          </p:cNvSpPr>
          <p:nvPr>
            <p:ph sz="quarter" idx="13"/>
          </p:nvPr>
        </p:nvSpPr>
        <p:spPr>
          <a:xfrm>
            <a:off x="457200" y="1552575"/>
            <a:ext cx="6985000" cy="606425"/>
          </a:xfrm>
        </p:spPr>
        <p:txBody>
          <a:bodyPr/>
          <a:lstStyle/>
          <a:p>
            <a:pPr marL="432" indent="0">
              <a:buNone/>
            </a:pPr>
            <a:r>
              <a:rPr lang="en-IN" dirty="0"/>
              <a:t>Why wildcards are necessary? See this example.</a:t>
            </a:r>
          </a:p>
        </p:txBody>
      </p:sp>
      <p:sp>
        <p:nvSpPr>
          <p:cNvPr id="24" name="Text Placeholder 23">
            <a:extLst>
              <a:ext uri="{FF2B5EF4-FFF2-40B4-BE49-F238E27FC236}">
                <a16:creationId xmlns:a16="http://schemas.microsoft.com/office/drawing/2014/main" id="{F4E7D2BF-FE6A-4E2F-B83B-2098C77EAAF8}"/>
              </a:ext>
            </a:extLst>
          </p:cNvPr>
          <p:cNvSpPr>
            <a:spLocks noGrp="1"/>
          </p:cNvSpPr>
          <p:nvPr>
            <p:ph type="body" sz="quarter" idx="14"/>
          </p:nvPr>
        </p:nvSpPr>
        <p:spPr>
          <a:xfrm>
            <a:off x="469900" y="2265363"/>
            <a:ext cx="3352800" cy="592137"/>
          </a:xfrm>
        </p:spPr>
        <p:txBody>
          <a:bodyPr/>
          <a:lstStyle/>
          <a:p>
            <a:pPr marL="432" indent="0">
              <a:buNone/>
            </a:pPr>
            <a:r>
              <a:rPr lang="en-IN" sz="2400" dirty="0" err="1">
                <a:latin typeface="+mn-lt"/>
                <a:hlinkClick r:id="rId3" tooltip="https://liveexample.pearsoncmg.com/html/WildCardNeedDemo.html"/>
              </a:rPr>
              <a:t>WildCardNeedDemo</a:t>
            </a:r>
            <a:endParaRPr lang="en-IN" sz="2400" dirty="0">
              <a:latin typeface="+mn-lt"/>
              <a:hlinkClick r:id="rId3" tooltip="https://liveexample.pearsoncmg.com/html/WildCardNeedDemo.html"/>
            </a:endParaRPr>
          </a:p>
        </p:txBody>
      </p:sp>
      <p:sp>
        <p:nvSpPr>
          <p:cNvPr id="18" name="Content Placeholder 17">
            <a:extLst>
              <a:ext uri="{FF2B5EF4-FFF2-40B4-BE49-F238E27FC236}">
                <a16:creationId xmlns:a16="http://schemas.microsoft.com/office/drawing/2014/main" id="{5CD629D1-A7D1-47DA-A877-E26110E1FDAC}"/>
              </a:ext>
            </a:extLst>
          </p:cNvPr>
          <p:cNvSpPr>
            <a:spLocks noGrp="1"/>
          </p:cNvSpPr>
          <p:nvPr>
            <p:ph sz="quarter" idx="15"/>
          </p:nvPr>
        </p:nvSpPr>
        <p:spPr>
          <a:xfrm>
            <a:off x="457200" y="3045260"/>
            <a:ext cx="698500" cy="545702"/>
          </a:xfrm>
        </p:spPr>
        <p:txBody>
          <a:bodyPr/>
          <a:lstStyle/>
          <a:p>
            <a:pPr marL="432" indent="0">
              <a:buNone/>
            </a:pPr>
            <a:r>
              <a:rPr lang="en-IN" dirty="0"/>
              <a:t>?</a:t>
            </a:r>
          </a:p>
        </p:txBody>
      </p:sp>
      <p:sp>
        <p:nvSpPr>
          <p:cNvPr id="19" name="Content Placeholder 18">
            <a:extLst>
              <a:ext uri="{FF2B5EF4-FFF2-40B4-BE49-F238E27FC236}">
                <a16:creationId xmlns:a16="http://schemas.microsoft.com/office/drawing/2014/main" id="{74AB9BAA-24DF-4904-8CE4-3C00D023AE98}"/>
              </a:ext>
            </a:extLst>
          </p:cNvPr>
          <p:cNvSpPr>
            <a:spLocks noGrp="1"/>
          </p:cNvSpPr>
          <p:nvPr>
            <p:ph sz="quarter" idx="16"/>
          </p:nvPr>
        </p:nvSpPr>
        <p:spPr>
          <a:xfrm>
            <a:off x="2432050" y="3085232"/>
            <a:ext cx="3035300" cy="545702"/>
          </a:xfrm>
        </p:spPr>
        <p:txBody>
          <a:bodyPr/>
          <a:lstStyle/>
          <a:p>
            <a:pPr marL="432" indent="0">
              <a:buNone/>
            </a:pPr>
            <a:r>
              <a:rPr lang="en-US" altLang="en-US" dirty="0"/>
              <a:t>unbounded wildcard</a:t>
            </a:r>
            <a:endParaRPr lang="en-IN" dirty="0"/>
          </a:p>
        </p:txBody>
      </p:sp>
      <p:sp>
        <p:nvSpPr>
          <p:cNvPr id="20" name="Content Placeholder 19">
            <a:extLst>
              <a:ext uri="{FF2B5EF4-FFF2-40B4-BE49-F238E27FC236}">
                <a16:creationId xmlns:a16="http://schemas.microsoft.com/office/drawing/2014/main" id="{07E91994-0CAF-4A61-B2F8-2FB7686D3BB4}"/>
              </a:ext>
            </a:extLst>
          </p:cNvPr>
          <p:cNvSpPr>
            <a:spLocks noGrp="1"/>
          </p:cNvSpPr>
          <p:nvPr>
            <p:ph sz="quarter" idx="17"/>
          </p:nvPr>
        </p:nvSpPr>
        <p:spPr>
          <a:xfrm>
            <a:off x="431800" y="3707134"/>
            <a:ext cx="1943100" cy="494082"/>
          </a:xfrm>
        </p:spPr>
        <p:txBody>
          <a:bodyPr/>
          <a:lstStyle/>
          <a:p>
            <a:pPr marL="432" indent="0">
              <a:buNone/>
            </a:pPr>
            <a:r>
              <a:rPr lang="en-US" altLang="en-US" dirty="0"/>
              <a:t>? extends T</a:t>
            </a:r>
            <a:endParaRPr lang="en-IN" dirty="0"/>
          </a:p>
        </p:txBody>
      </p:sp>
      <p:sp>
        <p:nvSpPr>
          <p:cNvPr id="21" name="Content Placeholder 20">
            <a:extLst>
              <a:ext uri="{FF2B5EF4-FFF2-40B4-BE49-F238E27FC236}">
                <a16:creationId xmlns:a16="http://schemas.microsoft.com/office/drawing/2014/main" id="{A7FBB234-8365-4979-81B2-8F12B52A9052}"/>
              </a:ext>
            </a:extLst>
          </p:cNvPr>
          <p:cNvSpPr>
            <a:spLocks noGrp="1"/>
          </p:cNvSpPr>
          <p:nvPr>
            <p:ph sz="quarter" idx="18"/>
          </p:nvPr>
        </p:nvSpPr>
        <p:spPr>
          <a:xfrm>
            <a:off x="2457450" y="3778977"/>
            <a:ext cx="2755900" cy="558309"/>
          </a:xfrm>
        </p:spPr>
        <p:txBody>
          <a:bodyPr/>
          <a:lstStyle/>
          <a:p>
            <a:pPr marL="432" indent="0">
              <a:buNone/>
            </a:pPr>
            <a:r>
              <a:rPr lang="en-US" altLang="en-US" dirty="0"/>
              <a:t>bounded wildcard</a:t>
            </a:r>
            <a:endParaRPr lang="en-IN" dirty="0"/>
          </a:p>
        </p:txBody>
      </p:sp>
      <p:sp>
        <p:nvSpPr>
          <p:cNvPr id="22" name="Content Placeholder 21">
            <a:extLst>
              <a:ext uri="{FF2B5EF4-FFF2-40B4-BE49-F238E27FC236}">
                <a16:creationId xmlns:a16="http://schemas.microsoft.com/office/drawing/2014/main" id="{D5F22ACD-6625-404F-8803-4FA791DCC01A}"/>
              </a:ext>
            </a:extLst>
          </p:cNvPr>
          <p:cNvSpPr>
            <a:spLocks noGrp="1"/>
          </p:cNvSpPr>
          <p:nvPr>
            <p:ph sz="quarter" idx="19"/>
          </p:nvPr>
        </p:nvSpPr>
        <p:spPr>
          <a:xfrm>
            <a:off x="457200" y="4355322"/>
            <a:ext cx="1651000" cy="534177"/>
          </a:xfrm>
        </p:spPr>
        <p:txBody>
          <a:bodyPr/>
          <a:lstStyle/>
          <a:p>
            <a:pPr marL="432" indent="0">
              <a:buNone/>
            </a:pPr>
            <a:r>
              <a:rPr lang="en-US" altLang="en-US" dirty="0"/>
              <a:t>? super T</a:t>
            </a:r>
            <a:endParaRPr lang="en-IN" dirty="0"/>
          </a:p>
        </p:txBody>
      </p:sp>
      <p:sp>
        <p:nvSpPr>
          <p:cNvPr id="23" name="Content Placeholder 22">
            <a:extLst>
              <a:ext uri="{FF2B5EF4-FFF2-40B4-BE49-F238E27FC236}">
                <a16:creationId xmlns:a16="http://schemas.microsoft.com/office/drawing/2014/main" id="{EB2F355F-C719-4F89-92F7-EBE102C2D644}"/>
              </a:ext>
            </a:extLst>
          </p:cNvPr>
          <p:cNvSpPr>
            <a:spLocks noGrp="1"/>
          </p:cNvSpPr>
          <p:nvPr>
            <p:ph sz="quarter" idx="21"/>
          </p:nvPr>
        </p:nvSpPr>
        <p:spPr>
          <a:xfrm>
            <a:off x="2444750" y="4371814"/>
            <a:ext cx="3136900" cy="492286"/>
          </a:xfrm>
        </p:spPr>
        <p:txBody>
          <a:bodyPr/>
          <a:lstStyle/>
          <a:p>
            <a:pPr marL="432" indent="0">
              <a:buNone/>
            </a:pPr>
            <a:r>
              <a:rPr lang="en-US" altLang="en-US" dirty="0"/>
              <a:t>lower bound wildcard</a:t>
            </a:r>
            <a:endParaRPr lang="en-IN" dirty="0"/>
          </a:p>
        </p:txBody>
      </p:sp>
      <p:sp>
        <p:nvSpPr>
          <p:cNvPr id="25" name="Text Placeholder 24">
            <a:extLst>
              <a:ext uri="{FF2B5EF4-FFF2-40B4-BE49-F238E27FC236}">
                <a16:creationId xmlns:a16="http://schemas.microsoft.com/office/drawing/2014/main" id="{3206856D-5D3E-47C8-8DCF-B800B81064A0}"/>
              </a:ext>
            </a:extLst>
          </p:cNvPr>
          <p:cNvSpPr>
            <a:spLocks noGrp="1"/>
          </p:cNvSpPr>
          <p:nvPr>
            <p:ph type="body" sz="quarter" idx="22"/>
          </p:nvPr>
        </p:nvSpPr>
        <p:spPr>
          <a:xfrm>
            <a:off x="457200" y="5125741"/>
            <a:ext cx="2933700" cy="716259"/>
          </a:xfrm>
        </p:spPr>
        <p:txBody>
          <a:bodyPr/>
          <a:lstStyle/>
          <a:p>
            <a:pPr marL="432" indent="0">
              <a:buNone/>
            </a:pPr>
            <a:r>
              <a:rPr lang="en-IN" dirty="0" err="1">
                <a:hlinkClick r:id="rId4" tooltip="https://liveexample.pearsoncmg.com/html/AnyWildCardDemo.html"/>
              </a:rPr>
              <a:t>AnyWildCardDemo</a:t>
            </a:r>
            <a:endParaRPr lang="en-IN" dirty="0">
              <a:hlinkClick r:id="rId4" tooltip="https://liveexample.pearsoncmg.com/html/AnyWildCardDemo.html"/>
            </a:endParaRPr>
          </a:p>
        </p:txBody>
      </p:sp>
      <p:sp>
        <p:nvSpPr>
          <p:cNvPr id="30" name="Text Placeholder 29">
            <a:extLst>
              <a:ext uri="{FF2B5EF4-FFF2-40B4-BE49-F238E27FC236}">
                <a16:creationId xmlns:a16="http://schemas.microsoft.com/office/drawing/2014/main" id="{BA882565-3D2C-4E6B-966A-0AA88A05DF21}"/>
              </a:ext>
            </a:extLst>
          </p:cNvPr>
          <p:cNvSpPr>
            <a:spLocks noGrp="1"/>
          </p:cNvSpPr>
          <p:nvPr>
            <p:ph type="body" sz="quarter" idx="23"/>
          </p:nvPr>
        </p:nvSpPr>
        <p:spPr>
          <a:xfrm>
            <a:off x="3651250" y="5125741"/>
            <a:ext cx="3352800" cy="616247"/>
          </a:xfrm>
        </p:spPr>
        <p:txBody>
          <a:bodyPr/>
          <a:lstStyle/>
          <a:p>
            <a:pPr marL="432" indent="0">
              <a:buNone/>
            </a:pPr>
            <a:r>
              <a:rPr lang="en-US" altLang="en-US" dirty="0" err="1">
                <a:hlinkClick r:id="rId5" tooltip="https://liveexample.pearsoncmg.com/html/SuperWildCardDemo.html"/>
              </a:rPr>
              <a:t>SuperWildCardDemo</a:t>
            </a:r>
            <a:endParaRPr lang="en-US" altLang="en-US" dirty="0">
              <a:hlinkClick r:id="rId5" tooltip="https://liveexample.pearsoncmg.com/html/SuperWildCardDemo.html"/>
            </a:endParaRPr>
          </a:p>
        </p:txBody>
      </p:sp>
    </p:spTree>
    <p:extLst>
      <p:ext uri="{BB962C8B-B14F-4D97-AF65-F5344CB8AC3E}">
        <p14:creationId xmlns:p14="http://schemas.microsoft.com/office/powerpoint/2010/main" val="1159093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F1A5-B5FB-4A2F-87C1-101E36AEC25C}"/>
              </a:ext>
            </a:extLst>
          </p:cNvPr>
          <p:cNvSpPr>
            <a:spLocks noGrp="1"/>
          </p:cNvSpPr>
          <p:nvPr>
            <p:ph type="title"/>
          </p:nvPr>
        </p:nvSpPr>
        <p:spPr/>
        <p:txBody>
          <a:bodyPr/>
          <a:lstStyle/>
          <a:p>
            <a:r>
              <a:rPr lang="en-IN" dirty="0"/>
              <a:t>Generic Types and Wildcard Types</a:t>
            </a:r>
          </a:p>
        </p:txBody>
      </p:sp>
      <p:pic>
        <p:nvPicPr>
          <p:cNvPr id="4" name="Content Placeholder 3" descr="An illustration shows the generic types and wildcard types objects. For long description in Notes pane, press F6.">
            <a:extLst>
              <a:ext uri="{FF2B5EF4-FFF2-40B4-BE49-F238E27FC236}">
                <a16:creationId xmlns:a16="http://schemas.microsoft.com/office/drawing/2014/main" id="{019F95D8-519E-4B70-99CB-79D29EB78968}"/>
              </a:ext>
            </a:extLst>
          </p:cNvPr>
          <p:cNvPicPr>
            <a:picLocks noGrp="1" noChangeAspect="1"/>
          </p:cNvPicPr>
          <p:nvPr>
            <p:ph sz="quarter" idx="13"/>
          </p:nvPr>
        </p:nvPicPr>
        <p:blipFill>
          <a:blip r:embed="rId3"/>
          <a:stretch>
            <a:fillRect/>
          </a:stretch>
        </p:blipFill>
        <p:spPr>
          <a:xfrm>
            <a:off x="454025" y="1586752"/>
            <a:ext cx="8232775" cy="2334667"/>
          </a:xfrm>
          <a:prstGeom prst="rect">
            <a:avLst/>
          </a:prstGeom>
        </p:spPr>
      </p:pic>
    </p:spTree>
    <p:extLst>
      <p:ext uri="{BB962C8B-B14F-4D97-AF65-F5344CB8AC3E}">
        <p14:creationId xmlns:p14="http://schemas.microsoft.com/office/powerpoint/2010/main" val="46310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F62C-95E0-409B-AC25-1E7A5081252D}"/>
              </a:ext>
            </a:extLst>
          </p:cNvPr>
          <p:cNvSpPr>
            <a:spLocks noGrp="1"/>
          </p:cNvSpPr>
          <p:nvPr>
            <p:ph type="title"/>
          </p:nvPr>
        </p:nvSpPr>
        <p:spPr/>
        <p:txBody>
          <a:bodyPr/>
          <a:lstStyle/>
          <a:p>
            <a:r>
              <a:rPr lang="en-IN" sz="3200" dirty="0"/>
              <a:t>Erasure and Restrictions on Generics</a:t>
            </a:r>
          </a:p>
        </p:txBody>
      </p:sp>
      <p:sp>
        <p:nvSpPr>
          <p:cNvPr id="3" name="Content Placeholder 2">
            <a:extLst>
              <a:ext uri="{FF2B5EF4-FFF2-40B4-BE49-F238E27FC236}">
                <a16:creationId xmlns:a16="http://schemas.microsoft.com/office/drawing/2014/main" id="{64132034-B993-48ED-9861-7C63B37B3028}"/>
              </a:ext>
            </a:extLst>
          </p:cNvPr>
          <p:cNvSpPr>
            <a:spLocks noGrp="1"/>
          </p:cNvSpPr>
          <p:nvPr>
            <p:ph sz="quarter" idx="13"/>
          </p:nvPr>
        </p:nvSpPr>
        <p:spPr/>
        <p:txBody>
          <a:bodyPr/>
          <a:lstStyle/>
          <a:p>
            <a:pPr marL="432" indent="0">
              <a:buNone/>
            </a:pPr>
            <a:r>
              <a:rPr lang="en-IN" dirty="0"/>
              <a:t>Generics are implemented using an approach called </a:t>
            </a:r>
            <a:r>
              <a:rPr lang="en-IN" b="1" dirty="0"/>
              <a:t>type erasure</a:t>
            </a:r>
            <a:r>
              <a:rPr lang="en-IN" dirty="0"/>
              <a:t>. The compiler uses the generic type information to compile the code, but erases it afterwards. So the generic information is not available at runtime. This approach enables the generic code to be backward-compatible with the legacy code that uses raw types.</a:t>
            </a:r>
          </a:p>
        </p:txBody>
      </p:sp>
    </p:spTree>
    <p:extLst>
      <p:ext uri="{BB962C8B-B14F-4D97-AF65-F5344CB8AC3E}">
        <p14:creationId xmlns:p14="http://schemas.microsoft.com/office/powerpoint/2010/main" val="2281659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p>
        </p:txBody>
      </p:sp>
      <p:sp>
        <p:nvSpPr>
          <p:cNvPr id="3" name="Content Placeholder 2"/>
          <p:cNvSpPr>
            <a:spLocks noGrp="1"/>
          </p:cNvSpPr>
          <p:nvPr>
            <p:ph sz="quarter" idx="13"/>
          </p:nvPr>
        </p:nvSpPr>
        <p:spPr>
          <a:xfrm>
            <a:off x="457200" y="1554920"/>
            <a:ext cx="8232775" cy="4767052"/>
          </a:xfrm>
        </p:spPr>
        <p:txBody>
          <a:bodyPr/>
          <a:lstStyle/>
          <a:p>
            <a:pPr marL="432" indent="0">
              <a:spcBef>
                <a:spcPts val="600"/>
              </a:spcBef>
              <a:buNone/>
            </a:pPr>
            <a:r>
              <a:rPr lang="en-IN" sz="1800" b="1" dirty="0">
                <a:solidFill>
                  <a:srgbClr val="007FA3"/>
                </a:solidFill>
              </a:rPr>
              <a:t>19.1</a:t>
            </a:r>
            <a:r>
              <a:rPr lang="en-IN" sz="1800" dirty="0">
                <a:solidFill>
                  <a:srgbClr val="007FA3"/>
                </a:solidFill>
              </a:rPr>
              <a:t> </a:t>
            </a:r>
            <a:r>
              <a:rPr lang="en-IN" sz="1800" dirty="0"/>
              <a:t>To know the benefits of generics (§19.1).</a:t>
            </a:r>
          </a:p>
          <a:p>
            <a:pPr marL="432" indent="0">
              <a:spcBef>
                <a:spcPts val="600"/>
              </a:spcBef>
              <a:buNone/>
            </a:pPr>
            <a:r>
              <a:rPr lang="en-IN" sz="1800" b="1" dirty="0">
                <a:solidFill>
                  <a:srgbClr val="007FA3"/>
                </a:solidFill>
              </a:rPr>
              <a:t>19.2</a:t>
            </a:r>
            <a:r>
              <a:rPr lang="en-IN" sz="1800" dirty="0">
                <a:solidFill>
                  <a:srgbClr val="007FA3"/>
                </a:solidFill>
              </a:rPr>
              <a:t> </a:t>
            </a:r>
            <a:r>
              <a:rPr lang="en-IN" sz="1800" dirty="0"/>
              <a:t>To use generic classes and interfaces (§19.2).</a:t>
            </a:r>
          </a:p>
          <a:p>
            <a:pPr marL="432" indent="0">
              <a:spcBef>
                <a:spcPts val="600"/>
              </a:spcBef>
              <a:buNone/>
            </a:pPr>
            <a:r>
              <a:rPr lang="en-IN" sz="1800" b="1" dirty="0">
                <a:solidFill>
                  <a:srgbClr val="007FA3"/>
                </a:solidFill>
              </a:rPr>
              <a:t>19.3</a:t>
            </a:r>
            <a:r>
              <a:rPr lang="en-IN" sz="1800" dirty="0">
                <a:solidFill>
                  <a:srgbClr val="007FA3"/>
                </a:solidFill>
              </a:rPr>
              <a:t> </a:t>
            </a:r>
            <a:r>
              <a:rPr lang="en-IN" sz="1800" dirty="0"/>
              <a:t>To declare generic classes and interfaces (§19.3).</a:t>
            </a:r>
          </a:p>
          <a:p>
            <a:pPr marL="432" indent="0">
              <a:spcBef>
                <a:spcPts val="600"/>
              </a:spcBef>
              <a:buNone/>
            </a:pPr>
            <a:r>
              <a:rPr lang="en-IN" sz="1800" b="1" dirty="0">
                <a:solidFill>
                  <a:srgbClr val="007FA3"/>
                </a:solidFill>
              </a:rPr>
              <a:t>19.4</a:t>
            </a:r>
            <a:r>
              <a:rPr lang="en-IN" sz="1800" dirty="0">
                <a:solidFill>
                  <a:srgbClr val="007FA3"/>
                </a:solidFill>
              </a:rPr>
              <a:t> </a:t>
            </a:r>
            <a:r>
              <a:rPr lang="en-IN" sz="1800" dirty="0"/>
              <a:t>To understand why generic types can improve reliability and readability (§19.3).</a:t>
            </a:r>
          </a:p>
          <a:p>
            <a:pPr marL="432" indent="0">
              <a:spcBef>
                <a:spcPts val="600"/>
              </a:spcBef>
              <a:buNone/>
            </a:pPr>
            <a:r>
              <a:rPr lang="en-IN" sz="1800" b="1" dirty="0">
                <a:solidFill>
                  <a:srgbClr val="007FA3"/>
                </a:solidFill>
              </a:rPr>
              <a:t>19.5</a:t>
            </a:r>
            <a:r>
              <a:rPr lang="en-IN" sz="1800" dirty="0">
                <a:solidFill>
                  <a:srgbClr val="007FA3"/>
                </a:solidFill>
              </a:rPr>
              <a:t> </a:t>
            </a:r>
            <a:r>
              <a:rPr lang="en-IN" sz="1800" dirty="0"/>
              <a:t>To declare and use generic methods and bounded generic types (§19.4).</a:t>
            </a:r>
          </a:p>
          <a:p>
            <a:pPr marL="432" indent="0">
              <a:spcBef>
                <a:spcPts val="600"/>
              </a:spcBef>
              <a:buNone/>
            </a:pPr>
            <a:r>
              <a:rPr lang="en-IN" sz="1800" b="1" dirty="0">
                <a:solidFill>
                  <a:srgbClr val="007FA3"/>
                </a:solidFill>
              </a:rPr>
              <a:t>19.6</a:t>
            </a:r>
            <a:r>
              <a:rPr lang="en-IN" sz="1800" dirty="0">
                <a:solidFill>
                  <a:srgbClr val="007FA3"/>
                </a:solidFill>
              </a:rPr>
              <a:t> </a:t>
            </a:r>
            <a:r>
              <a:rPr lang="en-IN" sz="1800" dirty="0"/>
              <a:t>To use raw types for backward compatibility (§19.5).</a:t>
            </a:r>
          </a:p>
          <a:p>
            <a:pPr marL="432" indent="0">
              <a:spcBef>
                <a:spcPts val="600"/>
              </a:spcBef>
              <a:buNone/>
            </a:pPr>
            <a:r>
              <a:rPr lang="en-IN" sz="1800" b="1" dirty="0">
                <a:solidFill>
                  <a:srgbClr val="007FA3"/>
                </a:solidFill>
              </a:rPr>
              <a:t>19.7</a:t>
            </a:r>
            <a:r>
              <a:rPr lang="en-IN" sz="1800" dirty="0">
                <a:solidFill>
                  <a:srgbClr val="007FA3"/>
                </a:solidFill>
              </a:rPr>
              <a:t> </a:t>
            </a:r>
            <a:r>
              <a:rPr lang="en-IN" sz="1800" dirty="0"/>
              <a:t>To know wildcard types and understand why they are necessary (§19.6).</a:t>
            </a:r>
          </a:p>
          <a:p>
            <a:pPr marL="432" indent="0">
              <a:spcBef>
                <a:spcPts val="600"/>
              </a:spcBef>
              <a:buNone/>
            </a:pPr>
            <a:r>
              <a:rPr lang="en-IN" sz="1800" b="1" dirty="0">
                <a:solidFill>
                  <a:srgbClr val="007FA3"/>
                </a:solidFill>
              </a:rPr>
              <a:t>19.8</a:t>
            </a:r>
            <a:r>
              <a:rPr lang="en-IN" sz="1800" dirty="0">
                <a:solidFill>
                  <a:srgbClr val="007FA3"/>
                </a:solidFill>
              </a:rPr>
              <a:t> </a:t>
            </a:r>
            <a:r>
              <a:rPr lang="en-IN" sz="1800" dirty="0"/>
              <a:t>To convert legacy code using J</a:t>
            </a:r>
            <a:r>
              <a:rPr lang="en-IN" sz="100" dirty="0"/>
              <a:t> </a:t>
            </a:r>
            <a:r>
              <a:rPr lang="en-IN" sz="1800" dirty="0"/>
              <a:t>D</a:t>
            </a:r>
            <a:r>
              <a:rPr lang="en-IN" sz="100" dirty="0"/>
              <a:t> </a:t>
            </a:r>
            <a:r>
              <a:rPr lang="en-IN" sz="1800" dirty="0"/>
              <a:t>K 1.5 generics (§19.7).</a:t>
            </a:r>
          </a:p>
          <a:p>
            <a:pPr marL="432" indent="0">
              <a:spcBef>
                <a:spcPts val="600"/>
              </a:spcBef>
              <a:buNone/>
            </a:pPr>
            <a:r>
              <a:rPr lang="en-IN" sz="1800" b="1" dirty="0">
                <a:solidFill>
                  <a:srgbClr val="007FA3"/>
                </a:solidFill>
              </a:rPr>
              <a:t>19.9</a:t>
            </a:r>
            <a:r>
              <a:rPr lang="en-IN" sz="1800" dirty="0">
                <a:solidFill>
                  <a:srgbClr val="007FA3"/>
                </a:solidFill>
              </a:rPr>
              <a:t> </a:t>
            </a:r>
            <a:r>
              <a:rPr lang="en-IN" sz="1800" dirty="0"/>
              <a:t>To understand that generic type information is erased by the compiler and all instances of a generic class share the same runtime class file (§19.8).</a:t>
            </a:r>
          </a:p>
          <a:p>
            <a:pPr marL="432" indent="0">
              <a:spcBef>
                <a:spcPts val="600"/>
              </a:spcBef>
              <a:buNone/>
            </a:pPr>
            <a:r>
              <a:rPr lang="en-IN" sz="1800" b="1" dirty="0">
                <a:solidFill>
                  <a:srgbClr val="007FA3"/>
                </a:solidFill>
              </a:rPr>
              <a:t>19.10</a:t>
            </a:r>
            <a:r>
              <a:rPr lang="en-IN" sz="1800" dirty="0">
                <a:solidFill>
                  <a:srgbClr val="007FA3"/>
                </a:solidFill>
              </a:rPr>
              <a:t> </a:t>
            </a:r>
            <a:r>
              <a:rPr lang="en-IN" sz="1800" dirty="0"/>
              <a:t>To know certain restrictions on generic types caused by type erasure (§19.8).</a:t>
            </a:r>
          </a:p>
          <a:p>
            <a:pPr marL="432" indent="0">
              <a:spcBef>
                <a:spcPts val="600"/>
              </a:spcBef>
              <a:buNone/>
            </a:pPr>
            <a:r>
              <a:rPr lang="en-IN" sz="1800" b="1" dirty="0">
                <a:solidFill>
                  <a:srgbClr val="007FA3"/>
                </a:solidFill>
              </a:rPr>
              <a:t>19.11</a:t>
            </a:r>
            <a:r>
              <a:rPr lang="en-IN" sz="1800" dirty="0"/>
              <a:t> To design and implement generic matrix classes (§19.9).</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382D-5974-457C-8D77-83A619ABD635}"/>
              </a:ext>
            </a:extLst>
          </p:cNvPr>
          <p:cNvSpPr>
            <a:spLocks noGrp="1"/>
          </p:cNvSpPr>
          <p:nvPr>
            <p:ph type="title"/>
          </p:nvPr>
        </p:nvSpPr>
        <p:spPr/>
        <p:txBody>
          <a:bodyPr/>
          <a:lstStyle/>
          <a:p>
            <a:r>
              <a:rPr lang="en-IN" dirty="0"/>
              <a:t>Compile Time Checking</a:t>
            </a:r>
          </a:p>
        </p:txBody>
      </p:sp>
      <p:sp>
        <p:nvSpPr>
          <p:cNvPr id="3" name="Content Placeholder 2">
            <a:extLst>
              <a:ext uri="{FF2B5EF4-FFF2-40B4-BE49-F238E27FC236}">
                <a16:creationId xmlns:a16="http://schemas.microsoft.com/office/drawing/2014/main" id="{C7BBB6CA-03ED-40F1-BA4C-718DDB80CE4F}"/>
              </a:ext>
            </a:extLst>
          </p:cNvPr>
          <p:cNvSpPr>
            <a:spLocks noGrp="1"/>
          </p:cNvSpPr>
          <p:nvPr>
            <p:ph sz="quarter" idx="13"/>
          </p:nvPr>
        </p:nvSpPr>
        <p:spPr>
          <a:xfrm>
            <a:off x="457199" y="1556327"/>
            <a:ext cx="8323943" cy="1709387"/>
          </a:xfrm>
        </p:spPr>
        <p:txBody>
          <a:bodyPr/>
          <a:lstStyle/>
          <a:p>
            <a:pPr marL="432" indent="0">
              <a:buNone/>
            </a:pPr>
            <a:r>
              <a:rPr lang="en-IN" dirty="0"/>
              <a:t>For example, the compiler checks whether generics is used correctly for the following code in (a) and translates it into the equivalent code in (b) for runtime use. The code in (b) uses the raw type.</a:t>
            </a:r>
          </a:p>
        </p:txBody>
      </p:sp>
      <p:pic>
        <p:nvPicPr>
          <p:cNvPr id="5" name="Content Placeholder 4" descr="Two code blocks as follows. For long description in Notes pane, press F6.">
            <a:extLst>
              <a:ext uri="{FF2B5EF4-FFF2-40B4-BE49-F238E27FC236}">
                <a16:creationId xmlns:a16="http://schemas.microsoft.com/office/drawing/2014/main" id="{4567EA86-EE37-4D02-978B-4B5A6AE41E6C}"/>
              </a:ext>
            </a:extLst>
          </p:cNvPr>
          <p:cNvPicPr>
            <a:picLocks noGrp="1" noChangeAspect="1"/>
          </p:cNvPicPr>
          <p:nvPr>
            <p:ph sz="quarter" idx="14"/>
          </p:nvPr>
        </p:nvPicPr>
        <p:blipFill>
          <a:blip r:embed="rId3"/>
          <a:stretch>
            <a:fillRect/>
          </a:stretch>
        </p:blipFill>
        <p:spPr>
          <a:xfrm>
            <a:off x="457199" y="3429000"/>
            <a:ext cx="8229600" cy="1121314"/>
          </a:xfrm>
          <a:prstGeom prst="rect">
            <a:avLst/>
          </a:prstGeom>
        </p:spPr>
      </p:pic>
    </p:spTree>
    <p:extLst>
      <p:ext uri="{BB962C8B-B14F-4D97-AF65-F5344CB8AC3E}">
        <p14:creationId xmlns:p14="http://schemas.microsoft.com/office/powerpoint/2010/main" val="3746946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B49F7-CD35-4665-8007-2BE6C405DE6E}"/>
              </a:ext>
            </a:extLst>
          </p:cNvPr>
          <p:cNvSpPr>
            <a:spLocks noGrp="1"/>
          </p:cNvSpPr>
          <p:nvPr>
            <p:ph type="title"/>
          </p:nvPr>
        </p:nvSpPr>
        <p:spPr/>
        <p:txBody>
          <a:bodyPr/>
          <a:lstStyle/>
          <a:p>
            <a:r>
              <a:rPr lang="en-IN" dirty="0"/>
              <a:t>Important Facts</a:t>
            </a:r>
          </a:p>
        </p:txBody>
      </p:sp>
      <p:sp>
        <p:nvSpPr>
          <p:cNvPr id="3" name="Content Placeholder 2">
            <a:extLst>
              <a:ext uri="{FF2B5EF4-FFF2-40B4-BE49-F238E27FC236}">
                <a16:creationId xmlns:a16="http://schemas.microsoft.com/office/drawing/2014/main" id="{D689B72C-2F2E-45C0-955D-C7CAEAA7B977}"/>
              </a:ext>
            </a:extLst>
          </p:cNvPr>
          <p:cNvSpPr>
            <a:spLocks noGrp="1"/>
          </p:cNvSpPr>
          <p:nvPr>
            <p:ph sz="quarter" idx="13"/>
          </p:nvPr>
        </p:nvSpPr>
        <p:spPr>
          <a:xfrm>
            <a:off x="457200" y="1556327"/>
            <a:ext cx="8229600" cy="2057730"/>
          </a:xfrm>
        </p:spPr>
        <p:txBody>
          <a:bodyPr/>
          <a:lstStyle/>
          <a:p>
            <a:pPr marL="432" indent="0">
              <a:buNone/>
            </a:pPr>
            <a:r>
              <a:rPr lang="en-IN" dirty="0"/>
              <a:t>It is important to note that a generic class is shared by all its instances regardless of its actual generic type.</a:t>
            </a:r>
          </a:p>
          <a:p>
            <a:pPr marL="255600" indent="0">
              <a:buNone/>
            </a:pPr>
            <a:r>
              <a:rPr lang="en-IN" dirty="0" err="1"/>
              <a:t>GenericStack</a:t>
            </a:r>
            <a:r>
              <a:rPr lang="en-IN" dirty="0"/>
              <a:t>&lt;String&gt; stack1 = new </a:t>
            </a:r>
            <a:r>
              <a:rPr lang="en-IN" dirty="0" err="1"/>
              <a:t>GenericStack</a:t>
            </a:r>
            <a:r>
              <a:rPr lang="en-IN" dirty="0"/>
              <a:t>&lt;&gt;();</a:t>
            </a:r>
          </a:p>
          <a:p>
            <a:pPr marL="255600" indent="0">
              <a:buNone/>
            </a:pPr>
            <a:r>
              <a:rPr lang="en-IN" dirty="0" err="1"/>
              <a:t>GenericStack</a:t>
            </a:r>
            <a:r>
              <a:rPr lang="en-IN" dirty="0"/>
              <a:t>&lt;Integer&gt; stack2 = new </a:t>
            </a:r>
            <a:r>
              <a:rPr lang="en-IN" dirty="0" err="1"/>
              <a:t>GenericStack</a:t>
            </a:r>
            <a:r>
              <a:rPr lang="en-IN" dirty="0"/>
              <a:t>&lt;&gt;();</a:t>
            </a:r>
          </a:p>
        </p:txBody>
      </p:sp>
      <p:sp>
        <p:nvSpPr>
          <p:cNvPr id="4" name="Content Placeholder 3">
            <a:extLst>
              <a:ext uri="{FF2B5EF4-FFF2-40B4-BE49-F238E27FC236}">
                <a16:creationId xmlns:a16="http://schemas.microsoft.com/office/drawing/2014/main" id="{84D630BA-1F0A-4642-A2F0-B11A2261697D}"/>
              </a:ext>
            </a:extLst>
          </p:cNvPr>
          <p:cNvSpPr>
            <a:spLocks noGrp="1"/>
          </p:cNvSpPr>
          <p:nvPr>
            <p:ph sz="quarter" idx="14"/>
          </p:nvPr>
        </p:nvSpPr>
        <p:spPr>
          <a:xfrm>
            <a:off x="457200" y="3857734"/>
            <a:ext cx="8229600" cy="1280323"/>
          </a:xfrm>
        </p:spPr>
        <p:txBody>
          <a:bodyPr/>
          <a:lstStyle/>
          <a:p>
            <a:pPr marL="432" indent="0">
              <a:buNone/>
            </a:pPr>
            <a:r>
              <a:rPr lang="en-IN" dirty="0"/>
              <a:t>Although </a:t>
            </a:r>
            <a:r>
              <a:rPr lang="en-IN" dirty="0" err="1"/>
              <a:t>GenericStack</a:t>
            </a:r>
            <a:r>
              <a:rPr lang="en-IN" dirty="0"/>
              <a:t>&lt;String&gt; and </a:t>
            </a:r>
            <a:r>
              <a:rPr lang="en-IN" dirty="0" err="1"/>
              <a:t>GenericStack</a:t>
            </a:r>
            <a:r>
              <a:rPr lang="en-IN" dirty="0"/>
              <a:t>&lt;Integer&gt; are two types, but there is only one class </a:t>
            </a:r>
            <a:r>
              <a:rPr lang="en-IN" dirty="0" err="1"/>
              <a:t>GenericStack</a:t>
            </a:r>
            <a:r>
              <a:rPr lang="en-IN" dirty="0"/>
              <a:t> loaded into the J</a:t>
            </a:r>
            <a:r>
              <a:rPr lang="en-IN" sz="100" dirty="0"/>
              <a:t> </a:t>
            </a:r>
            <a:r>
              <a:rPr lang="en-IN" dirty="0"/>
              <a:t>V</a:t>
            </a:r>
            <a:r>
              <a:rPr lang="en-IN" sz="100" dirty="0"/>
              <a:t> </a:t>
            </a:r>
            <a:r>
              <a:rPr lang="en-IN" dirty="0"/>
              <a:t>M.</a:t>
            </a:r>
          </a:p>
        </p:txBody>
      </p:sp>
    </p:spTree>
    <p:extLst>
      <p:ext uri="{BB962C8B-B14F-4D97-AF65-F5344CB8AC3E}">
        <p14:creationId xmlns:p14="http://schemas.microsoft.com/office/powerpoint/2010/main" val="348089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323D-30CB-4CE3-A60B-7745350BB8BD}"/>
              </a:ext>
            </a:extLst>
          </p:cNvPr>
          <p:cNvSpPr>
            <a:spLocks noGrp="1"/>
          </p:cNvSpPr>
          <p:nvPr>
            <p:ph type="title"/>
          </p:nvPr>
        </p:nvSpPr>
        <p:spPr/>
        <p:txBody>
          <a:bodyPr/>
          <a:lstStyle/>
          <a:p>
            <a:r>
              <a:rPr lang="en-IN" dirty="0"/>
              <a:t>Restrictions on Generics</a:t>
            </a:r>
          </a:p>
        </p:txBody>
      </p:sp>
      <p:sp>
        <p:nvSpPr>
          <p:cNvPr id="3" name="Content Placeholder 2">
            <a:extLst>
              <a:ext uri="{FF2B5EF4-FFF2-40B4-BE49-F238E27FC236}">
                <a16:creationId xmlns:a16="http://schemas.microsoft.com/office/drawing/2014/main" id="{0D9EB1F6-4109-4B82-A402-375D7EDC60B4}"/>
              </a:ext>
            </a:extLst>
          </p:cNvPr>
          <p:cNvSpPr>
            <a:spLocks noGrp="1"/>
          </p:cNvSpPr>
          <p:nvPr>
            <p:ph sz="quarter" idx="13"/>
          </p:nvPr>
        </p:nvSpPr>
        <p:spPr/>
        <p:txBody>
          <a:bodyPr/>
          <a:lstStyle/>
          <a:p>
            <a:r>
              <a:rPr lang="en-IN" dirty="0"/>
              <a:t>Restriction 1: Cannot Create an Instance of a Generic Type. (i.e., new E()).</a:t>
            </a:r>
          </a:p>
          <a:p>
            <a:r>
              <a:rPr lang="en-IN" dirty="0"/>
              <a:t>Restriction 2: Generic Array Creation is Not Allowed. (i.e., new E[100]).</a:t>
            </a:r>
          </a:p>
          <a:p>
            <a:r>
              <a:rPr lang="en-IN" dirty="0"/>
              <a:t>Restriction 3: A Generic Type Parameter of a Class Is Not Allowed in a Static Context.</a:t>
            </a:r>
          </a:p>
          <a:p>
            <a:r>
              <a:rPr lang="en-IN" dirty="0"/>
              <a:t>Restriction 4: Exception Classes Cannot be Generic.</a:t>
            </a:r>
          </a:p>
        </p:txBody>
      </p:sp>
    </p:spTree>
    <p:extLst>
      <p:ext uri="{BB962C8B-B14F-4D97-AF65-F5344CB8AC3E}">
        <p14:creationId xmlns:p14="http://schemas.microsoft.com/office/powerpoint/2010/main" val="1627201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65F66-F7C9-41DA-874F-7735FE86F3EB}"/>
              </a:ext>
            </a:extLst>
          </p:cNvPr>
          <p:cNvSpPr>
            <a:spLocks noGrp="1"/>
          </p:cNvSpPr>
          <p:nvPr>
            <p:ph type="title"/>
          </p:nvPr>
        </p:nvSpPr>
        <p:spPr/>
        <p:txBody>
          <a:bodyPr/>
          <a:lstStyle/>
          <a:p>
            <a:r>
              <a:rPr lang="en-IN" dirty="0"/>
              <a:t>Designing Generic Matrix Classes</a:t>
            </a:r>
          </a:p>
        </p:txBody>
      </p:sp>
      <p:sp>
        <p:nvSpPr>
          <p:cNvPr id="3" name="Content Placeholder 2">
            <a:extLst>
              <a:ext uri="{FF2B5EF4-FFF2-40B4-BE49-F238E27FC236}">
                <a16:creationId xmlns:a16="http://schemas.microsoft.com/office/drawing/2014/main" id="{FE201B6F-CE3F-4E54-A782-B9B44A1C6CF2}"/>
              </a:ext>
            </a:extLst>
          </p:cNvPr>
          <p:cNvSpPr>
            <a:spLocks noGrp="1"/>
          </p:cNvSpPr>
          <p:nvPr>
            <p:ph sz="quarter" idx="13"/>
          </p:nvPr>
        </p:nvSpPr>
        <p:spPr>
          <a:xfrm>
            <a:off x="457200" y="1552575"/>
            <a:ext cx="8229600" cy="2308225"/>
          </a:xfrm>
        </p:spPr>
        <p:txBody>
          <a:bodyPr/>
          <a:lstStyle/>
          <a:p>
            <a:pPr marL="432" indent="0">
              <a:buNone/>
            </a:pPr>
            <a:r>
              <a:rPr lang="en-IN" dirty="0"/>
              <a:t>Objective: This example gives a generic class for matrix arithmetic. This class implements matrix addition and multiplication common for all types of matrices.</a:t>
            </a:r>
          </a:p>
        </p:txBody>
      </p:sp>
      <p:sp>
        <p:nvSpPr>
          <p:cNvPr id="10" name="Text Placeholder 9">
            <a:extLst>
              <a:ext uri="{FF2B5EF4-FFF2-40B4-BE49-F238E27FC236}">
                <a16:creationId xmlns:a16="http://schemas.microsoft.com/office/drawing/2014/main" id="{AA383BA8-4128-4AAD-9285-18C93B7C2843}"/>
              </a:ext>
            </a:extLst>
          </p:cNvPr>
          <p:cNvSpPr>
            <a:spLocks noGrp="1"/>
          </p:cNvSpPr>
          <p:nvPr>
            <p:ph type="body" sz="quarter" idx="20"/>
          </p:nvPr>
        </p:nvSpPr>
        <p:spPr>
          <a:xfrm>
            <a:off x="6531428" y="5707062"/>
            <a:ext cx="2155371" cy="505052"/>
          </a:xfrm>
        </p:spPr>
        <p:txBody>
          <a:bodyPr/>
          <a:lstStyle/>
          <a:p>
            <a:pPr marL="432" indent="0" algn="ctr">
              <a:buNone/>
            </a:pPr>
            <a:r>
              <a:rPr lang="en-IN" dirty="0" err="1">
                <a:hlinkClick r:id="rId3" tooltip="https://liveexample.pearsoncmg.com/html/GenericMatrix.html"/>
              </a:rPr>
              <a:t>GenericMatrix</a:t>
            </a:r>
            <a:endParaRPr lang="en-IN" dirty="0">
              <a:hlinkClick r:id="rId3" tooltip="https://liveexample.pearsoncmg.com/html/GenericMatrix.html"/>
            </a:endParaRPr>
          </a:p>
        </p:txBody>
      </p:sp>
    </p:spTree>
    <p:extLst>
      <p:ext uri="{BB962C8B-B14F-4D97-AF65-F5344CB8AC3E}">
        <p14:creationId xmlns:p14="http://schemas.microsoft.com/office/powerpoint/2010/main" val="3305409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0E521-D58C-46F9-9B9A-9DD167CD2893}"/>
              </a:ext>
            </a:extLst>
          </p:cNvPr>
          <p:cNvSpPr>
            <a:spLocks noGrp="1"/>
          </p:cNvSpPr>
          <p:nvPr>
            <p:ph type="title"/>
          </p:nvPr>
        </p:nvSpPr>
        <p:spPr/>
        <p:txBody>
          <a:bodyPr/>
          <a:lstStyle/>
          <a:p>
            <a:r>
              <a:rPr lang="en-IN" dirty="0"/>
              <a:t>U</a:t>
            </a:r>
            <a:r>
              <a:rPr lang="en-IN" sz="100" dirty="0"/>
              <a:t> </a:t>
            </a:r>
            <a:r>
              <a:rPr lang="en-IN" dirty="0"/>
              <a:t>M</a:t>
            </a:r>
            <a:r>
              <a:rPr lang="en-IN" sz="100" dirty="0"/>
              <a:t> </a:t>
            </a:r>
            <a:r>
              <a:rPr lang="en-IN" dirty="0"/>
              <a:t>L Diagram</a:t>
            </a:r>
          </a:p>
        </p:txBody>
      </p:sp>
      <p:pic>
        <p:nvPicPr>
          <p:cNvPr id="4" name="Content Placeholder 3" descr="A code block for GenericMatrix less than symbol E extends Number greater than symbol as follows. For long description in Notes pane, press F6.">
            <a:extLst>
              <a:ext uri="{FF2B5EF4-FFF2-40B4-BE49-F238E27FC236}">
                <a16:creationId xmlns:a16="http://schemas.microsoft.com/office/drawing/2014/main" id="{CA27F2D7-86DA-4794-BDA9-50524E03D835}"/>
              </a:ext>
            </a:extLst>
          </p:cNvPr>
          <p:cNvPicPr>
            <a:picLocks noGrp="1" noChangeAspect="1"/>
          </p:cNvPicPr>
          <p:nvPr>
            <p:ph sz="quarter" idx="13"/>
          </p:nvPr>
        </p:nvPicPr>
        <p:blipFill>
          <a:blip r:embed="rId3"/>
          <a:stretch>
            <a:fillRect/>
          </a:stretch>
        </p:blipFill>
        <p:spPr>
          <a:xfrm>
            <a:off x="457200" y="1511142"/>
            <a:ext cx="8232775" cy="2375058"/>
          </a:xfrm>
          <a:prstGeom prst="rect">
            <a:avLst/>
          </a:prstGeom>
        </p:spPr>
      </p:pic>
    </p:spTree>
    <p:extLst>
      <p:ext uri="{BB962C8B-B14F-4D97-AF65-F5344CB8AC3E}">
        <p14:creationId xmlns:p14="http://schemas.microsoft.com/office/powerpoint/2010/main" val="1666052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12657-5C4D-4254-812A-BEB292648CE8}"/>
              </a:ext>
            </a:extLst>
          </p:cNvPr>
          <p:cNvSpPr>
            <a:spLocks noGrp="1"/>
          </p:cNvSpPr>
          <p:nvPr>
            <p:ph type="title"/>
          </p:nvPr>
        </p:nvSpPr>
        <p:spPr/>
        <p:txBody>
          <a:bodyPr/>
          <a:lstStyle/>
          <a:p>
            <a:r>
              <a:rPr lang="en-IN" dirty="0"/>
              <a:t>Source Code</a:t>
            </a:r>
          </a:p>
        </p:txBody>
      </p:sp>
      <p:sp>
        <p:nvSpPr>
          <p:cNvPr id="3" name="Content Placeholder 2">
            <a:extLst>
              <a:ext uri="{FF2B5EF4-FFF2-40B4-BE49-F238E27FC236}">
                <a16:creationId xmlns:a16="http://schemas.microsoft.com/office/drawing/2014/main" id="{81AF42EB-5CE6-4676-8CB1-BE29DA75B425}"/>
              </a:ext>
            </a:extLst>
          </p:cNvPr>
          <p:cNvSpPr>
            <a:spLocks noGrp="1"/>
          </p:cNvSpPr>
          <p:nvPr>
            <p:ph sz="quarter" idx="13"/>
          </p:nvPr>
        </p:nvSpPr>
        <p:spPr>
          <a:xfrm>
            <a:off x="457200" y="1552575"/>
            <a:ext cx="8229600" cy="1288081"/>
          </a:xfrm>
        </p:spPr>
        <p:txBody>
          <a:bodyPr/>
          <a:lstStyle/>
          <a:p>
            <a:pPr marL="432" indent="0">
              <a:buNone/>
            </a:pPr>
            <a:r>
              <a:rPr lang="en-IN" dirty="0"/>
              <a:t>Objective: This example gives two programs that utilize the </a:t>
            </a:r>
            <a:r>
              <a:rPr lang="en-IN" dirty="0" err="1"/>
              <a:t>GenericMatrix</a:t>
            </a:r>
            <a:r>
              <a:rPr lang="en-IN" dirty="0"/>
              <a:t> class for integer matrix arithmetic and rational matrix arithmetic.</a:t>
            </a:r>
          </a:p>
        </p:txBody>
      </p:sp>
      <p:sp>
        <p:nvSpPr>
          <p:cNvPr id="10" name="Text Placeholder 9">
            <a:extLst>
              <a:ext uri="{FF2B5EF4-FFF2-40B4-BE49-F238E27FC236}">
                <a16:creationId xmlns:a16="http://schemas.microsoft.com/office/drawing/2014/main" id="{EACFFFEA-A6B0-46F1-B1ED-19A151545DF4}"/>
              </a:ext>
            </a:extLst>
          </p:cNvPr>
          <p:cNvSpPr>
            <a:spLocks noGrp="1"/>
          </p:cNvSpPr>
          <p:nvPr>
            <p:ph type="body" sz="quarter" idx="20"/>
          </p:nvPr>
        </p:nvSpPr>
        <p:spPr>
          <a:xfrm>
            <a:off x="1357086" y="3727450"/>
            <a:ext cx="2939143" cy="510721"/>
          </a:xfrm>
        </p:spPr>
        <p:txBody>
          <a:bodyPr/>
          <a:lstStyle/>
          <a:p>
            <a:pPr marL="432" indent="0" algn="ctr">
              <a:buNone/>
            </a:pPr>
            <a:r>
              <a:rPr lang="en-IN" dirty="0" err="1">
                <a:hlinkClick r:id="rId3" tooltip="https://liveexample.pearsoncmg.com/html/IntegerMatrix.html"/>
              </a:rPr>
              <a:t>IntegerMatrix</a:t>
            </a:r>
            <a:endParaRPr lang="en-IN" dirty="0">
              <a:hlinkClick r:id="rId3" tooltip="https://liveexample.pearsoncmg.com/html/IntegerMatrix.html"/>
            </a:endParaRPr>
          </a:p>
        </p:txBody>
      </p:sp>
      <p:sp>
        <p:nvSpPr>
          <p:cNvPr id="11" name="Text Placeholder 10">
            <a:extLst>
              <a:ext uri="{FF2B5EF4-FFF2-40B4-BE49-F238E27FC236}">
                <a16:creationId xmlns:a16="http://schemas.microsoft.com/office/drawing/2014/main" id="{92FEC13A-66FD-4CAA-985F-92964310F848}"/>
              </a:ext>
            </a:extLst>
          </p:cNvPr>
          <p:cNvSpPr>
            <a:spLocks noGrp="1"/>
          </p:cNvSpPr>
          <p:nvPr>
            <p:ph type="body" sz="quarter" idx="21"/>
          </p:nvPr>
        </p:nvSpPr>
        <p:spPr>
          <a:xfrm>
            <a:off x="1357086" y="4359729"/>
            <a:ext cx="2939143" cy="510721"/>
          </a:xfrm>
        </p:spPr>
        <p:txBody>
          <a:bodyPr/>
          <a:lstStyle/>
          <a:p>
            <a:pPr marL="432" indent="0" algn="ctr">
              <a:buNone/>
            </a:pPr>
            <a:r>
              <a:rPr lang="en-IN" dirty="0" err="1">
                <a:hlinkClick r:id="rId4" tooltip="https://liveexample.pearsoncmg.com/html/RationalMatrix.html"/>
              </a:rPr>
              <a:t>RationalMatrix</a:t>
            </a:r>
            <a:endParaRPr lang="en-IN" dirty="0">
              <a:hlinkClick r:id="rId4" tooltip="https://liveexample.pearsoncmg.com/html/RationalMatrix.html"/>
            </a:endParaRPr>
          </a:p>
        </p:txBody>
      </p:sp>
      <p:sp>
        <p:nvSpPr>
          <p:cNvPr id="12" name="Text Placeholder 11">
            <a:extLst>
              <a:ext uri="{FF2B5EF4-FFF2-40B4-BE49-F238E27FC236}">
                <a16:creationId xmlns:a16="http://schemas.microsoft.com/office/drawing/2014/main" id="{0FCDBC9C-EAC4-48B8-8EF8-36FE154D19DE}"/>
              </a:ext>
            </a:extLst>
          </p:cNvPr>
          <p:cNvSpPr>
            <a:spLocks noGrp="1"/>
          </p:cNvSpPr>
          <p:nvPr>
            <p:ph type="body" sz="quarter" idx="22"/>
          </p:nvPr>
        </p:nvSpPr>
        <p:spPr>
          <a:xfrm>
            <a:off x="4927600" y="3727450"/>
            <a:ext cx="2939143" cy="510720"/>
          </a:xfrm>
        </p:spPr>
        <p:txBody>
          <a:bodyPr/>
          <a:lstStyle/>
          <a:p>
            <a:pPr marL="432" indent="0" algn="ctr">
              <a:buNone/>
            </a:pPr>
            <a:r>
              <a:rPr lang="en-IN" dirty="0" err="1">
                <a:hlinkClick r:id="rId5" tooltip="https://liveexample.pearsoncmg.com/html/TestIntegerMatrix.html"/>
              </a:rPr>
              <a:t>TestIntegerMatrix</a:t>
            </a:r>
            <a:endParaRPr lang="en-IN" dirty="0">
              <a:hlinkClick r:id="rId5" tooltip="https://liveexample.pearsoncmg.com/html/TestIntegerMatrix.html"/>
            </a:endParaRPr>
          </a:p>
        </p:txBody>
      </p:sp>
      <p:sp>
        <p:nvSpPr>
          <p:cNvPr id="13" name="Text Placeholder 12">
            <a:extLst>
              <a:ext uri="{FF2B5EF4-FFF2-40B4-BE49-F238E27FC236}">
                <a16:creationId xmlns:a16="http://schemas.microsoft.com/office/drawing/2014/main" id="{BAFCB8E0-2738-41A7-AA40-E60A04427D44}"/>
              </a:ext>
            </a:extLst>
          </p:cNvPr>
          <p:cNvSpPr>
            <a:spLocks noGrp="1"/>
          </p:cNvSpPr>
          <p:nvPr>
            <p:ph type="body" sz="quarter" idx="23"/>
          </p:nvPr>
        </p:nvSpPr>
        <p:spPr>
          <a:xfrm>
            <a:off x="4927600" y="4359729"/>
            <a:ext cx="2939143" cy="510721"/>
          </a:xfrm>
        </p:spPr>
        <p:txBody>
          <a:bodyPr/>
          <a:lstStyle/>
          <a:p>
            <a:pPr marL="432" indent="0" algn="ctr">
              <a:buNone/>
            </a:pPr>
            <a:r>
              <a:rPr lang="en-IN" dirty="0" err="1">
                <a:hlinkClick r:id="rId6" tooltip="https://liveexample.pearsoncmg.com/html/TestRationalMatrix.html"/>
              </a:rPr>
              <a:t>TestRationalMatrix</a:t>
            </a:r>
            <a:endParaRPr lang="en-IN" dirty="0">
              <a:hlinkClick r:id="rId6" tooltip="https://liveexample.pearsoncmg.com/html/TestRationalMatrix.html"/>
            </a:endParaRPr>
          </a:p>
        </p:txBody>
      </p:sp>
    </p:spTree>
    <p:extLst>
      <p:ext uri="{BB962C8B-B14F-4D97-AF65-F5344CB8AC3E}">
        <p14:creationId xmlns:p14="http://schemas.microsoft.com/office/powerpoint/2010/main" val="3799222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85142-52F6-4022-B9D7-C165E452EF84}"/>
              </a:ext>
            </a:extLst>
          </p:cNvPr>
          <p:cNvSpPr>
            <a:spLocks noGrp="1"/>
          </p:cNvSpPr>
          <p:nvPr>
            <p:ph type="title"/>
          </p:nvPr>
        </p:nvSpPr>
        <p:spPr/>
        <p:txBody>
          <a:bodyPr/>
          <a:lstStyle/>
          <a:p>
            <a:r>
              <a:rPr lang="en-IN" dirty="0"/>
              <a:t>Why Do You Get a Warning?</a:t>
            </a:r>
          </a:p>
        </p:txBody>
      </p:sp>
      <p:pic>
        <p:nvPicPr>
          <p:cNvPr id="4" name="Content Placeholder 3" descr="public class ShowUncheckedWarning left brace. For long description in Notes pane, press F6.">
            <a:extLst>
              <a:ext uri="{FF2B5EF4-FFF2-40B4-BE49-F238E27FC236}">
                <a16:creationId xmlns:a16="http://schemas.microsoft.com/office/drawing/2014/main" id="{41AD3C11-8293-453B-9186-5F85753409DC}"/>
              </a:ext>
            </a:extLst>
          </p:cNvPr>
          <p:cNvPicPr>
            <a:picLocks noGrp="1" noChangeAspect="1"/>
          </p:cNvPicPr>
          <p:nvPr>
            <p:ph sz="quarter" idx="13"/>
          </p:nvPr>
        </p:nvPicPr>
        <p:blipFill>
          <a:blip r:embed="rId3"/>
          <a:stretch>
            <a:fillRect/>
          </a:stretch>
        </p:blipFill>
        <p:spPr>
          <a:xfrm>
            <a:off x="457200" y="1720950"/>
            <a:ext cx="8232775" cy="4235904"/>
          </a:xfrm>
          <a:prstGeom prst="rect">
            <a:avLst/>
          </a:prstGeom>
        </p:spPr>
      </p:pic>
    </p:spTree>
    <p:extLst>
      <p:ext uri="{BB962C8B-B14F-4D97-AF65-F5344CB8AC3E}">
        <p14:creationId xmlns:p14="http://schemas.microsoft.com/office/powerpoint/2010/main" val="2355823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5B948-D3FA-4C15-96EA-893C59747A63}"/>
              </a:ext>
            </a:extLst>
          </p:cNvPr>
          <p:cNvSpPr>
            <a:spLocks noGrp="1"/>
          </p:cNvSpPr>
          <p:nvPr>
            <p:ph type="title"/>
          </p:nvPr>
        </p:nvSpPr>
        <p:spPr/>
        <p:txBody>
          <a:bodyPr/>
          <a:lstStyle/>
          <a:p>
            <a:r>
              <a:rPr lang="en-IN" dirty="0"/>
              <a:t>Fix the Warning</a:t>
            </a:r>
          </a:p>
        </p:txBody>
      </p:sp>
      <p:pic>
        <p:nvPicPr>
          <p:cNvPr id="4" name="Content Placeholder 3" descr="A code block as follows. For long description in Notes pane, press F6.">
            <a:extLst>
              <a:ext uri="{FF2B5EF4-FFF2-40B4-BE49-F238E27FC236}">
                <a16:creationId xmlns:a16="http://schemas.microsoft.com/office/drawing/2014/main" id="{EA3347EC-6C2B-4E10-B4C8-9C0506D2D96A}"/>
              </a:ext>
            </a:extLst>
          </p:cNvPr>
          <p:cNvPicPr>
            <a:picLocks noGrp="1" noChangeAspect="1"/>
          </p:cNvPicPr>
          <p:nvPr>
            <p:ph sz="quarter" idx="13"/>
          </p:nvPr>
        </p:nvPicPr>
        <p:blipFill>
          <a:blip r:embed="rId3"/>
          <a:stretch>
            <a:fillRect/>
          </a:stretch>
        </p:blipFill>
        <p:spPr>
          <a:xfrm>
            <a:off x="457200" y="1706256"/>
            <a:ext cx="8232775" cy="3823867"/>
          </a:xfrm>
          <a:prstGeom prst="rect">
            <a:avLst/>
          </a:prstGeom>
        </p:spPr>
      </p:pic>
    </p:spTree>
    <p:extLst>
      <p:ext uri="{BB962C8B-B14F-4D97-AF65-F5344CB8AC3E}">
        <p14:creationId xmlns:p14="http://schemas.microsoft.com/office/powerpoint/2010/main" val="2426069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4EA89-B4DB-4CB6-A400-497142854150}"/>
              </a:ext>
            </a:extLst>
          </p:cNvPr>
          <p:cNvSpPr>
            <a:spLocks noGrp="1"/>
          </p:cNvSpPr>
          <p:nvPr>
            <p:ph type="title"/>
          </p:nvPr>
        </p:nvSpPr>
        <p:spPr/>
        <p:txBody>
          <a:bodyPr/>
          <a:lstStyle/>
          <a:p>
            <a:r>
              <a:rPr lang="en-IN" dirty="0"/>
              <a:t>What Is Generics?</a:t>
            </a:r>
          </a:p>
        </p:txBody>
      </p:sp>
      <p:sp>
        <p:nvSpPr>
          <p:cNvPr id="3" name="Content Placeholder 2">
            <a:extLst>
              <a:ext uri="{FF2B5EF4-FFF2-40B4-BE49-F238E27FC236}">
                <a16:creationId xmlns:a16="http://schemas.microsoft.com/office/drawing/2014/main" id="{1A269AAE-F458-441F-BADB-DBBA1859F40C}"/>
              </a:ext>
            </a:extLst>
          </p:cNvPr>
          <p:cNvSpPr>
            <a:spLocks noGrp="1"/>
          </p:cNvSpPr>
          <p:nvPr>
            <p:ph sz="quarter" idx="13"/>
          </p:nvPr>
        </p:nvSpPr>
        <p:spPr/>
        <p:txBody>
          <a:bodyPr/>
          <a:lstStyle/>
          <a:p>
            <a:pPr marL="432" indent="0">
              <a:buNone/>
            </a:pPr>
            <a:r>
              <a:rPr lang="en-IN" b="1" dirty="0"/>
              <a:t>Generics</a:t>
            </a:r>
            <a:r>
              <a:rPr lang="en-IN" dirty="0"/>
              <a:t> is the capability to parameterize types. With this capability, you can define a class or a method with generic types that can be substituted using concrete types by the compiler. For example, you may define a generic stack class that stores the elements of a generic type. From this generic class, you may create a stack object for holding strings and a stack object for holding numbers. Here, strings and numbers are concrete types that replace the generic type.</a:t>
            </a:r>
          </a:p>
        </p:txBody>
      </p:sp>
    </p:spTree>
    <p:extLst>
      <p:ext uri="{BB962C8B-B14F-4D97-AF65-F5344CB8AC3E}">
        <p14:creationId xmlns:p14="http://schemas.microsoft.com/office/powerpoint/2010/main" val="352436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B3C5-A0E6-4E4A-B578-55D7385ADE83}"/>
              </a:ext>
            </a:extLst>
          </p:cNvPr>
          <p:cNvSpPr>
            <a:spLocks noGrp="1"/>
          </p:cNvSpPr>
          <p:nvPr>
            <p:ph type="title"/>
          </p:nvPr>
        </p:nvSpPr>
        <p:spPr/>
        <p:txBody>
          <a:bodyPr/>
          <a:lstStyle/>
          <a:p>
            <a:r>
              <a:rPr lang="en-IN" dirty="0"/>
              <a:t>Why Generics?</a:t>
            </a:r>
          </a:p>
        </p:txBody>
      </p:sp>
      <p:sp>
        <p:nvSpPr>
          <p:cNvPr id="3" name="Content Placeholder 2">
            <a:extLst>
              <a:ext uri="{FF2B5EF4-FFF2-40B4-BE49-F238E27FC236}">
                <a16:creationId xmlns:a16="http://schemas.microsoft.com/office/drawing/2014/main" id="{E9C64CBA-8CE2-46D2-B0F1-1E4AFF9D3E3E}"/>
              </a:ext>
            </a:extLst>
          </p:cNvPr>
          <p:cNvSpPr>
            <a:spLocks noGrp="1"/>
          </p:cNvSpPr>
          <p:nvPr>
            <p:ph sz="quarter" idx="13"/>
          </p:nvPr>
        </p:nvSpPr>
        <p:spPr/>
        <p:txBody>
          <a:bodyPr/>
          <a:lstStyle/>
          <a:p>
            <a:pPr marL="432" indent="0">
              <a:buNone/>
            </a:pPr>
            <a:r>
              <a:rPr lang="en-IN" dirty="0"/>
              <a:t>The key benefit of generics is to enable errors to be detected at compile time rather than at runtime. A generic class or method permits you to specify allowable types of objects that the class or method may work with. If you attempt to use the class or method with an incompatible object, a compile error occurs.</a:t>
            </a:r>
          </a:p>
        </p:txBody>
      </p:sp>
    </p:spTree>
    <p:extLst>
      <p:ext uri="{BB962C8B-B14F-4D97-AF65-F5344CB8AC3E}">
        <p14:creationId xmlns:p14="http://schemas.microsoft.com/office/powerpoint/2010/main" val="218538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5C11A-3B84-410B-9E47-54FA71E53942}"/>
              </a:ext>
            </a:extLst>
          </p:cNvPr>
          <p:cNvSpPr>
            <a:spLocks noGrp="1"/>
          </p:cNvSpPr>
          <p:nvPr>
            <p:ph type="title"/>
          </p:nvPr>
        </p:nvSpPr>
        <p:spPr/>
        <p:txBody>
          <a:bodyPr/>
          <a:lstStyle/>
          <a:p>
            <a:r>
              <a:rPr lang="en-IN" dirty="0"/>
              <a:t>Generic Type</a:t>
            </a:r>
          </a:p>
        </p:txBody>
      </p:sp>
      <p:pic>
        <p:nvPicPr>
          <p:cNvPr id="17" name="Content Placeholder 16" descr="Two code blocks as follows. For long description in Notes pane, press F6.">
            <a:extLst>
              <a:ext uri="{FF2B5EF4-FFF2-40B4-BE49-F238E27FC236}">
                <a16:creationId xmlns:a16="http://schemas.microsoft.com/office/drawing/2014/main" id="{135D244B-64B7-4763-A5E5-D77CC80518FD}"/>
              </a:ext>
            </a:extLst>
          </p:cNvPr>
          <p:cNvPicPr>
            <a:picLocks noGrp="1" noChangeAspect="1"/>
          </p:cNvPicPr>
          <p:nvPr>
            <p:ph sz="quarter" idx="13"/>
          </p:nvPr>
        </p:nvPicPr>
        <p:blipFill>
          <a:blip r:embed="rId3"/>
          <a:stretch>
            <a:fillRect/>
          </a:stretch>
        </p:blipFill>
        <p:spPr>
          <a:xfrm>
            <a:off x="457200" y="1529360"/>
            <a:ext cx="8205776" cy="1757247"/>
          </a:xfrm>
          <a:prstGeom prst="rect">
            <a:avLst/>
          </a:prstGeom>
        </p:spPr>
      </p:pic>
      <p:sp>
        <p:nvSpPr>
          <p:cNvPr id="4" name="Content Placeholder 3">
            <a:extLst>
              <a:ext uri="{FF2B5EF4-FFF2-40B4-BE49-F238E27FC236}">
                <a16:creationId xmlns:a16="http://schemas.microsoft.com/office/drawing/2014/main" id="{73146BDF-BA42-4F3D-AC90-F5AD5E465E23}"/>
              </a:ext>
            </a:extLst>
          </p:cNvPr>
          <p:cNvSpPr>
            <a:spLocks noGrp="1"/>
          </p:cNvSpPr>
          <p:nvPr>
            <p:ph sz="quarter" idx="14"/>
          </p:nvPr>
        </p:nvSpPr>
        <p:spPr>
          <a:xfrm>
            <a:off x="457201" y="3397468"/>
            <a:ext cx="3107094" cy="552186"/>
          </a:xfrm>
        </p:spPr>
        <p:txBody>
          <a:bodyPr/>
          <a:lstStyle/>
          <a:p>
            <a:pPr marL="432" indent="0">
              <a:buNone/>
            </a:pPr>
            <a:r>
              <a:rPr lang="en-IN" dirty="0"/>
              <a:t>Generic Instantiation</a:t>
            </a:r>
          </a:p>
        </p:txBody>
      </p:sp>
      <p:pic>
        <p:nvPicPr>
          <p:cNvPr id="18" name="Content Placeholder 17" descr="Two code blocks as follows. For long description in Notes pane, press F6.">
            <a:extLst>
              <a:ext uri="{FF2B5EF4-FFF2-40B4-BE49-F238E27FC236}">
                <a16:creationId xmlns:a16="http://schemas.microsoft.com/office/drawing/2014/main" id="{F58716BE-4851-4DFC-B664-235C69F8CC17}"/>
              </a:ext>
            </a:extLst>
          </p:cNvPr>
          <p:cNvPicPr>
            <a:picLocks noGrp="1" noChangeAspect="1"/>
          </p:cNvPicPr>
          <p:nvPr>
            <p:ph sz="quarter" idx="15"/>
          </p:nvPr>
        </p:nvPicPr>
        <p:blipFill>
          <a:blip r:embed="rId4"/>
          <a:stretch>
            <a:fillRect/>
          </a:stretch>
        </p:blipFill>
        <p:spPr>
          <a:xfrm>
            <a:off x="1745071" y="4031693"/>
            <a:ext cx="5653857" cy="1792686"/>
          </a:xfrm>
          <a:prstGeom prst="rect">
            <a:avLst/>
          </a:prstGeom>
        </p:spPr>
      </p:pic>
      <p:sp>
        <p:nvSpPr>
          <p:cNvPr id="6" name="Content Placeholder 5">
            <a:extLst>
              <a:ext uri="{FF2B5EF4-FFF2-40B4-BE49-F238E27FC236}">
                <a16:creationId xmlns:a16="http://schemas.microsoft.com/office/drawing/2014/main" id="{2305D7CF-A1D6-47D5-89C9-CD4F9B6B0718}"/>
              </a:ext>
            </a:extLst>
          </p:cNvPr>
          <p:cNvSpPr>
            <a:spLocks noGrp="1"/>
          </p:cNvSpPr>
          <p:nvPr>
            <p:ph sz="quarter" idx="16"/>
          </p:nvPr>
        </p:nvSpPr>
        <p:spPr>
          <a:xfrm>
            <a:off x="2002221" y="5889653"/>
            <a:ext cx="3074604" cy="494383"/>
          </a:xfrm>
        </p:spPr>
        <p:txBody>
          <a:bodyPr/>
          <a:lstStyle/>
          <a:p>
            <a:pPr marL="432" indent="0">
              <a:buNone/>
            </a:pPr>
            <a:r>
              <a:rPr lang="en-IN" dirty="0"/>
              <a:t>Improves reliability</a:t>
            </a:r>
          </a:p>
        </p:txBody>
      </p:sp>
    </p:spTree>
    <p:extLst>
      <p:ext uri="{BB962C8B-B14F-4D97-AF65-F5344CB8AC3E}">
        <p14:creationId xmlns:p14="http://schemas.microsoft.com/office/powerpoint/2010/main" val="260873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6C7E7-B420-4404-87FE-7F031DF5DF4E}"/>
              </a:ext>
            </a:extLst>
          </p:cNvPr>
          <p:cNvSpPr>
            <a:spLocks noGrp="1"/>
          </p:cNvSpPr>
          <p:nvPr>
            <p:ph type="title"/>
          </p:nvPr>
        </p:nvSpPr>
        <p:spPr/>
        <p:txBody>
          <a:bodyPr/>
          <a:lstStyle/>
          <a:p>
            <a:r>
              <a:rPr lang="en-IN" dirty="0"/>
              <a:t>Generic </a:t>
            </a:r>
            <a:r>
              <a:rPr lang="en-IN" dirty="0" err="1"/>
              <a:t>ArrayList</a:t>
            </a:r>
            <a:r>
              <a:rPr lang="en-IN" dirty="0"/>
              <a:t> in J</a:t>
            </a:r>
            <a:r>
              <a:rPr lang="en-IN" sz="100" dirty="0"/>
              <a:t> </a:t>
            </a:r>
            <a:r>
              <a:rPr lang="en-IN" dirty="0"/>
              <a:t>D</a:t>
            </a:r>
            <a:r>
              <a:rPr lang="en-IN" sz="100" dirty="0"/>
              <a:t> </a:t>
            </a:r>
            <a:r>
              <a:rPr lang="en-IN" dirty="0"/>
              <a:t>K 1.5</a:t>
            </a:r>
          </a:p>
        </p:txBody>
      </p:sp>
      <p:pic>
        <p:nvPicPr>
          <p:cNvPr id="4" name="Content Placeholder 3" descr="Two charts shows ArrayList before and since J D K 1.5 as follows. For long description in Notes pane, press F6.">
            <a:extLst>
              <a:ext uri="{FF2B5EF4-FFF2-40B4-BE49-F238E27FC236}">
                <a16:creationId xmlns:a16="http://schemas.microsoft.com/office/drawing/2014/main" id="{25FD5FF1-A284-4690-9A4A-F40BA73F6854}"/>
              </a:ext>
            </a:extLst>
          </p:cNvPr>
          <p:cNvPicPr>
            <a:picLocks noGrp="1" noChangeAspect="1"/>
          </p:cNvPicPr>
          <p:nvPr>
            <p:ph sz="quarter" idx="13"/>
          </p:nvPr>
        </p:nvPicPr>
        <p:blipFill>
          <a:blip r:embed="rId3"/>
          <a:stretch>
            <a:fillRect/>
          </a:stretch>
        </p:blipFill>
        <p:spPr>
          <a:xfrm>
            <a:off x="454025" y="1709072"/>
            <a:ext cx="8232775" cy="4092999"/>
          </a:xfrm>
          <a:prstGeom prst="rect">
            <a:avLst/>
          </a:prstGeom>
        </p:spPr>
      </p:pic>
    </p:spTree>
    <p:extLst>
      <p:ext uri="{BB962C8B-B14F-4D97-AF65-F5344CB8AC3E}">
        <p14:creationId xmlns:p14="http://schemas.microsoft.com/office/powerpoint/2010/main" val="365874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D64C-9ABD-4918-ADEE-3B4B6E1E88D0}"/>
              </a:ext>
            </a:extLst>
          </p:cNvPr>
          <p:cNvSpPr>
            <a:spLocks noGrp="1"/>
          </p:cNvSpPr>
          <p:nvPr>
            <p:ph type="title"/>
          </p:nvPr>
        </p:nvSpPr>
        <p:spPr/>
        <p:txBody>
          <a:bodyPr/>
          <a:lstStyle/>
          <a:p>
            <a:r>
              <a:rPr lang="en-IN" dirty="0"/>
              <a:t>No Casting Needed</a:t>
            </a:r>
          </a:p>
        </p:txBody>
      </p:sp>
      <p:sp>
        <p:nvSpPr>
          <p:cNvPr id="3" name="Content Placeholder 2">
            <a:extLst>
              <a:ext uri="{FF2B5EF4-FFF2-40B4-BE49-F238E27FC236}">
                <a16:creationId xmlns:a16="http://schemas.microsoft.com/office/drawing/2014/main" id="{6B2696E0-988F-4778-A189-9BC5AB8AD3B7}"/>
              </a:ext>
            </a:extLst>
          </p:cNvPr>
          <p:cNvSpPr>
            <a:spLocks noGrp="1"/>
          </p:cNvSpPr>
          <p:nvPr>
            <p:ph sz="quarter" idx="13"/>
          </p:nvPr>
        </p:nvSpPr>
        <p:spPr/>
        <p:txBody>
          <a:bodyPr/>
          <a:lstStyle/>
          <a:p>
            <a:pPr marL="432" indent="0">
              <a:buNone/>
            </a:pPr>
            <a:r>
              <a:rPr lang="en-IN" dirty="0" err="1"/>
              <a:t>ArrayList</a:t>
            </a:r>
            <a:r>
              <a:rPr lang="en-IN" dirty="0"/>
              <a:t>&lt;Double&gt; list = new </a:t>
            </a:r>
            <a:r>
              <a:rPr lang="en-IN" dirty="0" err="1"/>
              <a:t>ArrayList</a:t>
            </a:r>
            <a:r>
              <a:rPr lang="en-IN" dirty="0"/>
              <a:t>&lt;&gt;();</a:t>
            </a:r>
          </a:p>
          <a:p>
            <a:pPr marL="432" indent="0">
              <a:buNone/>
            </a:pPr>
            <a:r>
              <a:rPr lang="en-IN" dirty="0" err="1"/>
              <a:t>list.add</a:t>
            </a:r>
            <a:r>
              <a:rPr lang="en-IN" dirty="0"/>
              <a:t>(5.5); // 5.5 is automatically converted to new Double(5.5)</a:t>
            </a:r>
          </a:p>
          <a:p>
            <a:pPr marL="432" indent="0">
              <a:buNone/>
            </a:pPr>
            <a:r>
              <a:rPr lang="en-IN" dirty="0" err="1"/>
              <a:t>list.add</a:t>
            </a:r>
            <a:r>
              <a:rPr lang="en-IN" dirty="0"/>
              <a:t>(3.0); // 3.0 is automatically converted to new Double(3.0)</a:t>
            </a:r>
          </a:p>
          <a:p>
            <a:pPr marL="432" indent="0">
              <a:buNone/>
            </a:pPr>
            <a:r>
              <a:rPr lang="en-IN" dirty="0"/>
              <a:t>Double </a:t>
            </a:r>
            <a:r>
              <a:rPr lang="en-IN" dirty="0" err="1"/>
              <a:t>doubleObject</a:t>
            </a:r>
            <a:r>
              <a:rPr lang="en-IN" dirty="0"/>
              <a:t> = </a:t>
            </a:r>
            <a:r>
              <a:rPr lang="en-IN" dirty="0" err="1"/>
              <a:t>list.get</a:t>
            </a:r>
            <a:r>
              <a:rPr lang="en-IN" dirty="0"/>
              <a:t>(0); // No casting is needed</a:t>
            </a:r>
          </a:p>
          <a:p>
            <a:pPr marL="432" indent="0">
              <a:buNone/>
            </a:pPr>
            <a:r>
              <a:rPr lang="en-IN" dirty="0"/>
              <a:t>double d = </a:t>
            </a:r>
            <a:r>
              <a:rPr lang="en-IN" dirty="0" err="1"/>
              <a:t>list.get</a:t>
            </a:r>
            <a:r>
              <a:rPr lang="en-IN" dirty="0"/>
              <a:t>(1); // Automatically converted to double</a:t>
            </a:r>
          </a:p>
        </p:txBody>
      </p:sp>
    </p:spTree>
    <p:extLst>
      <p:ext uri="{BB962C8B-B14F-4D97-AF65-F5344CB8AC3E}">
        <p14:creationId xmlns:p14="http://schemas.microsoft.com/office/powerpoint/2010/main" val="3097499866"/>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EFA2D2-B194-46BF-AF44-6E65EF71B6B4}"/>
</file>

<file path=customXml/itemProps2.xml><?xml version="1.0" encoding="utf-8"?>
<ds:datastoreItem xmlns:ds="http://schemas.openxmlformats.org/officeDocument/2006/customXml" ds:itemID="{4A39DFB8-2E94-46CE-9157-668A6BD6CB58}"/>
</file>

<file path=customXml/itemProps3.xml><?xml version="1.0" encoding="utf-8"?>
<ds:datastoreItem xmlns:ds="http://schemas.openxmlformats.org/officeDocument/2006/customXml" ds:itemID="{2F0DFCBB-3E83-4204-A3A5-C5CFDC24E241}"/>
</file>

<file path=docProps/app.xml><?xml version="1.0" encoding="utf-8"?>
<Properties xmlns="http://schemas.openxmlformats.org/officeDocument/2006/extended-properties" xmlns:vt="http://schemas.openxmlformats.org/officeDocument/2006/docPropsVTypes">
  <TotalTime>146256</TotalTime>
  <Words>2811</Words>
  <Application>Microsoft Office PowerPoint</Application>
  <PresentationFormat>On-screen Show (4:3)</PresentationFormat>
  <Paragraphs>249</Paragraphs>
  <Slides>26</Slides>
  <Notes>14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Verdana</vt:lpstr>
      <vt:lpstr>Times New Roman</vt:lpstr>
      <vt:lpstr>Courier New</vt:lpstr>
      <vt:lpstr>Noto Sans Symbols</vt:lpstr>
      <vt:lpstr>USHE</vt:lpstr>
      <vt:lpstr>USHE_slide options</vt:lpstr>
      <vt:lpstr>Introduction to Java Programming and Data Structures</vt:lpstr>
      <vt:lpstr>Objectives</vt:lpstr>
      <vt:lpstr>Why Do You Get a Warning?</vt:lpstr>
      <vt:lpstr>Fix the Warning</vt:lpstr>
      <vt:lpstr>What Is Generics?</vt:lpstr>
      <vt:lpstr>Why Generics?</vt:lpstr>
      <vt:lpstr>Generic Type</vt:lpstr>
      <vt:lpstr>Generic ArrayList in J D K 1.5</vt:lpstr>
      <vt:lpstr>No Casting Needed</vt:lpstr>
      <vt:lpstr>Declaring Generic Classes and Interfaces</vt:lpstr>
      <vt:lpstr>Generic Static Methods</vt:lpstr>
      <vt:lpstr>Bounded Generic Type</vt:lpstr>
      <vt:lpstr>Raw Type and Backward Compatibility</vt:lpstr>
      <vt:lpstr>Raw Type Is Unsafe</vt:lpstr>
      <vt:lpstr>Avoiding Unsafe Raw Types</vt:lpstr>
      <vt:lpstr>Make It Safe</vt:lpstr>
      <vt:lpstr>Wildcards</vt:lpstr>
      <vt:lpstr>Generic Types and Wildcard Types</vt:lpstr>
      <vt:lpstr>Erasure and Restrictions on Generics</vt:lpstr>
      <vt:lpstr>Compile Time Checking</vt:lpstr>
      <vt:lpstr>Important Facts</vt:lpstr>
      <vt:lpstr>Restrictions on Generics</vt:lpstr>
      <vt:lpstr>Designing Generic Matrix Classes</vt:lpstr>
      <vt:lpstr>U M L Diagram</vt:lpstr>
      <vt:lpstr>Source Code</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19, Generics</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762</cp:revision>
  <dcterms:modified xsi:type="dcterms:W3CDTF">2021-03-23T16:09:51Z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