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14.xml" ContentType="application/vnd.openxmlformats-officedocument.presentationml.notesSlide+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33"/>
  </p:notesMasterIdLst>
  <p:handoutMasterIdLst>
    <p:handoutMasterId r:id="rId34"/>
  </p:handoutMasterIdLst>
  <p:sldIdLst>
    <p:sldId id="330" r:id="rId3"/>
    <p:sldId id="531" r:id="rId4"/>
    <p:sldId id="530" r:id="rId5"/>
    <p:sldId id="532" r:id="rId6"/>
    <p:sldId id="533" r:id="rId7"/>
    <p:sldId id="534" r:id="rId8"/>
    <p:sldId id="535" r:id="rId9"/>
    <p:sldId id="536" r:id="rId10"/>
    <p:sldId id="537" r:id="rId11"/>
    <p:sldId id="538" r:id="rId12"/>
    <p:sldId id="539" r:id="rId13"/>
    <p:sldId id="540" r:id="rId14"/>
    <p:sldId id="541" r:id="rId15"/>
    <p:sldId id="542" r:id="rId16"/>
    <p:sldId id="543" r:id="rId17"/>
    <p:sldId id="544" r:id="rId18"/>
    <p:sldId id="545" r:id="rId19"/>
    <p:sldId id="546" r:id="rId20"/>
    <p:sldId id="547" r:id="rId21"/>
    <p:sldId id="548" r:id="rId22"/>
    <p:sldId id="549" r:id="rId23"/>
    <p:sldId id="550" r:id="rId24"/>
    <p:sldId id="551" r:id="rId25"/>
    <p:sldId id="552" r:id="rId26"/>
    <p:sldId id="553" r:id="rId27"/>
    <p:sldId id="554" r:id="rId28"/>
    <p:sldId id="555" r:id="rId29"/>
    <p:sldId id="556" r:id="rId30"/>
    <p:sldId id="557" r:id="rId31"/>
    <p:sldId id="298" r:id="rId32"/>
  </p:sldIdLst>
  <p:sldSz cx="9144000" cy="6858000" type="screen4x3"/>
  <p:notesSz cx="6858000" cy="9144000"/>
  <p:embeddedFontLst>
    <p:embeddedFont>
      <p:font typeface="Noto Sans Symbols" panose="020B0604020202020204" charset="0"/>
      <p:regular r:id="rId35"/>
    </p:embeddedFont>
    <p:embeddedFont>
      <p:font typeface="Verdana" panose="020B060403050404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65"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935" userDrawn="1">
          <p15:clr>
            <a:srgbClr val="A4A3A4"/>
          </p15:clr>
        </p15:guide>
        <p15:guide id="7" pos="612" userDrawn="1">
          <p15:clr>
            <a:srgbClr val="A4A3A4"/>
          </p15:clr>
        </p15:guide>
        <p15:guide id="8" pos="511" userDrawn="1">
          <p15:clr>
            <a:srgbClr val="A4A3A4"/>
          </p15:clr>
        </p15:guide>
        <p15:guide id="9" pos="725" userDrawn="1">
          <p15:clr>
            <a:srgbClr val="A4A3A4"/>
          </p15:clr>
        </p15:guide>
        <p15:guide id="10" orient="horz" pos="1094" userDrawn="1">
          <p15:clr>
            <a:srgbClr val="A4A3A4"/>
          </p15:clr>
        </p15:guide>
        <p15:guide id="11" orient="horz" pos="3317" userDrawn="1">
          <p15:clr>
            <a:srgbClr val="A4A3A4"/>
          </p15:clr>
        </p15:guide>
        <p15:guide id="12" pos="54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KR Anandda Kumarr" initials="KAK" lastIdx="1" clrIdx="7">
    <p:extLst>
      <p:ext uri="{19B8F6BF-5375-455C-9EA6-DF929625EA0E}">
        <p15:presenceInfo xmlns:p15="http://schemas.microsoft.com/office/powerpoint/2012/main" userId="874ae4b53f93d15d" providerId="Windows Live"/>
      </p:ext>
    </p:extLst>
  </p:cmAuthor>
  <p:cmAuthor id="1" name="Ruchi Sachdev" initials="" lastIdx="8" clrIdx="1"/>
  <p:cmAuthor id="8" name="USER" initials="U" lastIdx="1" clrIdx="8">
    <p:extLst>
      <p:ext uri="{19B8F6BF-5375-455C-9EA6-DF929625EA0E}">
        <p15:presenceInfo xmlns:p15="http://schemas.microsoft.com/office/powerpoint/2012/main" userId="USER" providerId="None"/>
      </p:ext>
    </p:extLst>
  </p:cmAuthor>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2956" autoAdjust="0"/>
  </p:normalViewPr>
  <p:slideViewPr>
    <p:cSldViewPr snapToGrid="0" snapToObjects="1">
      <p:cViewPr varScale="1">
        <p:scale>
          <a:sx n="76" d="100"/>
          <a:sy n="76" d="100"/>
        </p:scale>
        <p:origin x="1632" y="62"/>
      </p:cViewPr>
      <p:guideLst>
        <p:guide orient="horz" pos="4065"/>
        <p:guide pos="295"/>
        <p:guide orient="horz" pos="4178"/>
        <p:guide orient="horz" pos="119"/>
        <p:guide orient="horz" pos="709"/>
        <p:guide orient="horz" pos="935"/>
        <p:guide pos="612"/>
        <p:guide pos="511"/>
        <p:guide pos="725"/>
        <p:guide orient="horz" pos="1094"/>
        <p:guide orient="horz" pos="3317"/>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21" Type="http://schemas.openxmlformats.org/officeDocument/2006/relationships/slide" Target="slides/slide19.xml"/><Relationship Id="rId34" Type="http://schemas.openxmlformats.org/officeDocument/2006/relationships/handoutMaster" Target="handoutMasters/handoutMaster1.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commentAuthors" Target="commentAuthors.xml"/><Relationship Id="rId45"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customXml" Target="../customXml/item2.xml"/><Relationship Id="rId20" Type="http://schemas.openxmlformats.org/officeDocument/2006/relationships/slide" Target="slides/slide18.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3/23/2021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iveexample.pearsoncmg.com/html/CountKeywords.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liveexample.pearsoncmg.com/dsanimation/Figure21_4v2.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iveexample.pearsoncmg.com/html/TestMap.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liveexample.pearsoncmg.com/html/CountOccurrenceOfWords.htm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iveexample.pearsoncmg.com/html/TestHashSet.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veexample.pearsoncmg.com/html/TestLinkedHashSet.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iveexample.pearsoncmg.com/html/TestTreeSet.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iveexample.pearsoncmg.com/html/TestTreeSetWithComparator.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iveexample.pearsoncmg.com/html/SetListPerformanceTest.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r>
              <a:rPr lang="en-US" dirty="0"/>
              <a:t>Slides in this presentation contain hyperlinks. JAWS users should be able to get a list of links by using INSERT+F7</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CountKeywords</a:t>
            </a:r>
            <a:r>
              <a:rPr lang="en-IN" altLang="en-US" dirty="0"/>
              <a:t>: </a:t>
            </a:r>
            <a:r>
              <a:rPr lang="en-IN" dirty="0">
                <a:hlinkClick r:id="rId3"/>
              </a:rPr>
              <a:t>https://liveexample.pearsoncmg.com/html/CountKeywords.html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31613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 map with many rectangular boxes. There are two boxes inside each rectangular box. The first box is labeled, search key and the second box is labeled, corresponding element value, entry. </a:t>
            </a:r>
          </a:p>
          <a:p>
            <a:r>
              <a:rPr lang="en-US" dirty="0"/>
              <a:t>(b) Two example of search key and corresponding value, entry are as follows.</a:t>
            </a:r>
          </a:p>
          <a:p>
            <a:r>
              <a:rPr lang="en-US" dirty="0"/>
              <a:t>Search key, 111 hyphen 34 hyphen 3434. Corresponding value, entry, John.</a:t>
            </a:r>
          </a:p>
          <a:p>
            <a:r>
              <a:rPr lang="en-US" dirty="0"/>
              <a:t>Search key, 132 hyphen 56 hyphen 6290. Corresponding value, entry, Peter.</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37030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divided into three parts interfaces on the left, abstract classes in the middle, and concrete classes on the right. In the interface, navigable map leads to sorted map to the left which further leads to map on the left. In abstract classes, abstract map leads to map. In concrete classes tree map leads to navigable map in the interfaces. Also, linked hash map leads to hash map which further leads to abstract map, which eventually leads to map.</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84850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UML Diagram</a:t>
            </a:r>
            <a:r>
              <a:rPr lang="en-IN" altLang="en-US" dirty="0"/>
              <a:t>: </a:t>
            </a:r>
            <a:r>
              <a:rPr lang="en-IN" dirty="0">
                <a:hlinkClick r:id="rId3"/>
              </a:rPr>
              <a:t>http://liveexample.pearsoncmg.com/dsanimation/Figure21_4v2.html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47905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On the right, the </a:t>
            </a:r>
            <a:r>
              <a:rPr lang="en-IN" dirty="0" err="1"/>
              <a:t>java.until.TreeMap</a:t>
            </a:r>
            <a:r>
              <a:rPr lang="en-IN" dirty="0"/>
              <a:t> less than symbol K, V greater than symbol at the bottom leads to the interface </a:t>
            </a:r>
            <a:r>
              <a:rPr lang="en-IN" dirty="0" err="1"/>
              <a:t>java.until.NavigableMap</a:t>
            </a:r>
            <a:r>
              <a:rPr lang="en-IN" dirty="0"/>
              <a:t> less than symbol K, V greater than symbol and </a:t>
            </a:r>
            <a:r>
              <a:rPr lang="en-IN" dirty="0" err="1"/>
              <a:t>java.until.AbstractMap</a:t>
            </a:r>
            <a:r>
              <a:rPr lang="en-IN" dirty="0"/>
              <a:t>. The interface </a:t>
            </a:r>
            <a:r>
              <a:rPr lang="en-IN" dirty="0" err="1"/>
              <a:t>java.until.NavigableMap</a:t>
            </a:r>
            <a:r>
              <a:rPr lang="en-IN" dirty="0"/>
              <a:t> less than symbol K, V greater than symbol leads to the interface </a:t>
            </a:r>
            <a:r>
              <a:rPr lang="en-IN" dirty="0" err="1"/>
              <a:t>java.until.SortedMap</a:t>
            </a:r>
            <a:r>
              <a:rPr lang="en-IN" dirty="0"/>
              <a:t> less than symbol K, V greater than symbol. On the left </a:t>
            </a:r>
            <a:r>
              <a:rPr lang="en-IN" dirty="0" err="1"/>
              <a:t>java.until.LinkedHashMap</a:t>
            </a:r>
            <a:r>
              <a:rPr lang="en-IN" dirty="0"/>
              <a:t> less than symbol K, V greater than symbol leads to </a:t>
            </a:r>
            <a:r>
              <a:rPr lang="en-IN" dirty="0" err="1"/>
              <a:t>java.until.HashMap</a:t>
            </a:r>
            <a:r>
              <a:rPr lang="en-IN" dirty="0"/>
              <a:t> less than symbol K, V greater than symbol which leads to </a:t>
            </a:r>
            <a:r>
              <a:rPr lang="en-IN" dirty="0" err="1"/>
              <a:t>java.until.AbstractMap</a:t>
            </a:r>
            <a:r>
              <a:rPr lang="en-IN" dirty="0"/>
              <a:t> less than symbol K, V greater than symbol. The interface </a:t>
            </a:r>
            <a:r>
              <a:rPr lang="en-IN" dirty="0" err="1"/>
              <a:t>java.until.SortedMap</a:t>
            </a:r>
            <a:r>
              <a:rPr lang="en-IN" dirty="0"/>
              <a:t> less than symbol K, V greater than symbol and </a:t>
            </a:r>
            <a:r>
              <a:rPr lang="en-IN" dirty="0" err="1"/>
              <a:t>java.until.AbstractMap</a:t>
            </a:r>
            <a:r>
              <a:rPr lang="en-IN" dirty="0"/>
              <a:t> less than symbol K, V greater than symbol together leads to the interface </a:t>
            </a:r>
            <a:r>
              <a:rPr lang="en-IN" dirty="0" err="1"/>
              <a:t>java.until.Map</a:t>
            </a:r>
            <a:r>
              <a:rPr lang="en-IN" dirty="0"/>
              <a:t> less than symbol K, V greater than symbol which finally leads to the interface </a:t>
            </a:r>
            <a:r>
              <a:rPr lang="en-IN" dirty="0" err="1"/>
              <a:t>java.until.Collection</a:t>
            </a:r>
            <a:r>
              <a:rPr lang="en-IN" dirty="0"/>
              <a:t> less than symbol K, V greater than symbol.</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63178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getKey</a:t>
            </a:r>
            <a:r>
              <a:rPr lang="en-US" dirty="0"/>
              <a:t> left parenthesis right parenthesis colon K. Returns the key from this entry.</a:t>
            </a:r>
          </a:p>
          <a:p>
            <a:r>
              <a:rPr lang="en-US" dirty="0"/>
              <a:t>+</a:t>
            </a:r>
            <a:r>
              <a:rPr lang="en-US" dirty="0" err="1"/>
              <a:t>getValue</a:t>
            </a:r>
            <a:r>
              <a:rPr lang="en-US" dirty="0"/>
              <a:t> left parenthesis right parenthesis colon V. Returns the value from this entry.</a:t>
            </a:r>
          </a:p>
          <a:p>
            <a:r>
              <a:rPr lang="en-US" dirty="0"/>
              <a:t>+</a:t>
            </a:r>
            <a:r>
              <a:rPr lang="en-US" dirty="0" err="1"/>
              <a:t>setValue</a:t>
            </a:r>
            <a:r>
              <a:rPr lang="en-US" dirty="0"/>
              <a:t> left parenthesis value colon v right parenthesis colon void. Replace the value in this entry with a new value.</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27707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TestMap</a:t>
            </a:r>
            <a:r>
              <a:rPr lang="en-IN" altLang="en-US" dirty="0"/>
              <a:t>: </a:t>
            </a:r>
            <a:r>
              <a:rPr lang="en-IN" dirty="0">
                <a:hlinkClick r:id="rId3"/>
              </a:rPr>
              <a:t>https://liveexample.pearsoncmg.com/html/TestMap.html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67872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CountOccurrenceOfWords</a:t>
            </a:r>
            <a:r>
              <a:rPr lang="en-IN" altLang="en-US" dirty="0"/>
              <a:t>: </a:t>
            </a:r>
            <a:r>
              <a:rPr lang="en-IN" dirty="0">
                <a:hlinkClick r:id="rId3"/>
              </a:rPr>
              <a:t>https://liveexample.pearsoncmg.com/html/CountOccurrenceOfWords.html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13512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+singleton left parenthesis o colon Object right parenthesis colon Set. Returns an immutable set containing the specified object.</a:t>
            </a:r>
          </a:p>
          <a:p>
            <a:r>
              <a:rPr lang="en-US" dirty="0"/>
              <a:t>Row 2. +</a:t>
            </a:r>
            <a:r>
              <a:rPr lang="en-US" dirty="0" err="1"/>
              <a:t>singletonList</a:t>
            </a:r>
            <a:r>
              <a:rPr lang="en-US" dirty="0"/>
              <a:t> left parenthesis o colon Object right parenthesis colon List. Returns an immutable list containing the specified object.</a:t>
            </a:r>
          </a:p>
          <a:p>
            <a:r>
              <a:rPr lang="en-US" dirty="0"/>
              <a:t>Row 3. +</a:t>
            </a:r>
            <a:r>
              <a:rPr lang="en-US" dirty="0" err="1"/>
              <a:t>singletonMap</a:t>
            </a:r>
            <a:r>
              <a:rPr lang="en-US" dirty="0"/>
              <a:t> left parenthesis key colon Object, value colon Object right parenthesis colon Map. Returns an immutable map with the key and value pair.</a:t>
            </a:r>
          </a:p>
          <a:p>
            <a:r>
              <a:rPr lang="en-US" dirty="0"/>
              <a:t>Row 4. +</a:t>
            </a:r>
            <a:r>
              <a:rPr lang="en-US" dirty="0" err="1"/>
              <a:t>unmodifiableCollection</a:t>
            </a:r>
            <a:r>
              <a:rPr lang="en-US" dirty="0"/>
              <a:t> left parenthesis c colon Collection right parenthesis colon Collection. Returns a read-only view of the collection.</a:t>
            </a:r>
          </a:p>
          <a:p>
            <a:r>
              <a:rPr lang="en-US" dirty="0"/>
              <a:t>Row 5. +</a:t>
            </a:r>
            <a:r>
              <a:rPr lang="en-US" dirty="0" err="1"/>
              <a:t>unmodifiableList</a:t>
            </a:r>
            <a:r>
              <a:rPr lang="en-US" dirty="0"/>
              <a:t> left parenthesis list colon List right parenthesis colon List. Returns a read only view of the list.</a:t>
            </a:r>
          </a:p>
          <a:p>
            <a:r>
              <a:rPr lang="en-US" dirty="0"/>
              <a:t>Row 6. +</a:t>
            </a:r>
            <a:r>
              <a:rPr lang="en-US" dirty="0" err="1"/>
              <a:t>unmodifiableMap</a:t>
            </a:r>
            <a:r>
              <a:rPr lang="en-US" dirty="0"/>
              <a:t> left parenthesis m colon Map right parenthesis colon Map. Returns a </a:t>
            </a:r>
            <a:r>
              <a:rPr lang="en-US" dirty="0" err="1"/>
              <a:t>readonly</a:t>
            </a:r>
            <a:r>
              <a:rPr lang="en-US" dirty="0"/>
              <a:t> view of the map.</a:t>
            </a:r>
          </a:p>
          <a:p>
            <a:r>
              <a:rPr lang="en-US" dirty="0"/>
              <a:t>Row 7. +</a:t>
            </a:r>
            <a:r>
              <a:rPr lang="en-US" dirty="0" err="1"/>
              <a:t>unmodifiableSet</a:t>
            </a:r>
            <a:r>
              <a:rPr lang="en-US" dirty="0"/>
              <a:t> left parenthesis s colon Set right parenthesis colon Set. Returns a read-only view of the set.</a:t>
            </a:r>
          </a:p>
          <a:p>
            <a:r>
              <a:rPr lang="en-US" dirty="0"/>
              <a:t>Row 8. +</a:t>
            </a:r>
            <a:r>
              <a:rPr lang="en-US" dirty="0" err="1"/>
              <a:t>unmodifiableSortedMap</a:t>
            </a:r>
            <a:r>
              <a:rPr lang="en-US" dirty="0"/>
              <a:t> left parenthesis s colon </a:t>
            </a:r>
            <a:r>
              <a:rPr lang="en-US" dirty="0" err="1"/>
              <a:t>SortedMap</a:t>
            </a:r>
            <a:r>
              <a:rPr lang="en-US" dirty="0"/>
              <a:t> right parenthesis colon </a:t>
            </a:r>
            <a:r>
              <a:rPr lang="en-US" dirty="0" err="1"/>
              <a:t>SortedMap</a:t>
            </a:r>
            <a:r>
              <a:rPr lang="en-US" dirty="0"/>
              <a:t>. Returns a read only view of the sorted map.</a:t>
            </a:r>
          </a:p>
          <a:p>
            <a:r>
              <a:rPr lang="en-US" dirty="0"/>
              <a:t>Row 9. +</a:t>
            </a:r>
            <a:r>
              <a:rPr lang="en-US" dirty="0" err="1"/>
              <a:t>unmodifiableSortedSet</a:t>
            </a:r>
            <a:r>
              <a:rPr lang="en-US" dirty="0"/>
              <a:t> left parenthesis s colon </a:t>
            </a:r>
            <a:r>
              <a:rPr lang="en-US" dirty="0" err="1"/>
              <a:t>SortedSet</a:t>
            </a:r>
            <a:r>
              <a:rPr lang="en-US" dirty="0"/>
              <a:t> right parenthesis colon </a:t>
            </a:r>
            <a:r>
              <a:rPr lang="en-US" dirty="0" err="1"/>
              <a:t>SortedSet</a:t>
            </a:r>
            <a:r>
              <a:rPr lang="en-US" dirty="0"/>
              <a:t>. Returns a read-only view of the sorted set.</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06282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Navigable Set and Tree Set are at the top with an arrow from the Tree Set pointing to the Navigable Set. Sorted Set is below the Navigable Set. Set below the Sorted Set and Abstract Set is below the Tree Set. An arrow from Linked Hash Set points to Hash Set and an arrow from Hash Set points to Abstract Set. List and Queue are the next two levels below Set. At the next level an arrow from Stack points to Vector. An arrow form </a:t>
            </a:r>
            <a:r>
              <a:rPr lang="en-US" dirty="0" err="1"/>
              <a:t>ArrayList</a:t>
            </a:r>
            <a:r>
              <a:rPr lang="en-US" dirty="0"/>
              <a:t> and an arrow from Vector point to Abstract list. An arrow from abstract list and an arrow from Abstract Set lead to Abstract Collection which further leads to Collection. At the next level, an arrow from Linked List points to Abstract Sequential List which leads to Abstract List at the previous level. An arrow from Linked List points to Deque which leads to queue. An arrow from Priority Queue leads to Abstract Queue which further leads to Queue.</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08474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than symbol less than symbol interface greater than symbol Less than symbol </a:t>
            </a:r>
          </a:p>
          <a:p>
            <a:r>
              <a:rPr lang="en-US" dirty="0" err="1"/>
              <a:t>java.witCollection</a:t>
            </a:r>
            <a:r>
              <a:rPr lang="en-US" dirty="0"/>
              <a:t> less than symbol E greater than symbol </a:t>
            </a:r>
          </a:p>
          <a:p>
            <a:r>
              <a:rPr lang="en-US" dirty="0"/>
              <a:t>+add left parenthesis o colon E right parenthesis colon Boolean. Adds a new element o to this collection.</a:t>
            </a:r>
          </a:p>
          <a:p>
            <a:r>
              <a:rPr lang="en-US" dirty="0"/>
              <a:t>+</a:t>
            </a:r>
            <a:r>
              <a:rPr lang="en-US" dirty="0" err="1"/>
              <a:t>addAll</a:t>
            </a:r>
            <a:r>
              <a:rPr lang="en-US" dirty="0"/>
              <a:t> left parenthesis c colon Collection less than symbol question mark extends E greater than symbol right parenthesis colon Boolean. Adds all the elements in the collection c to this collection.</a:t>
            </a:r>
          </a:p>
          <a:p>
            <a:r>
              <a:rPr lang="en-US" dirty="0"/>
              <a:t>+clear left parenthesis right parenthesis colon void. Removes all the elements from this collection.</a:t>
            </a:r>
          </a:p>
          <a:p>
            <a:r>
              <a:rPr lang="en-US" dirty="0"/>
              <a:t>+contains left parenthesis o colon Object right parenthesis colon Boolean. Returns true if this collection contains the element o.</a:t>
            </a:r>
          </a:p>
          <a:p>
            <a:r>
              <a:rPr lang="en-US" dirty="0"/>
              <a:t>+</a:t>
            </a:r>
            <a:r>
              <a:rPr lang="en-US" dirty="0" err="1"/>
              <a:t>containsAll</a:t>
            </a:r>
            <a:r>
              <a:rPr lang="en-US" dirty="0"/>
              <a:t> left parenthesis c colon Collection less than symbol question mark greater than symbol right parenthesis colon Boolean. Returns true if this collection contains all the elements in c.</a:t>
            </a:r>
          </a:p>
          <a:p>
            <a:r>
              <a:rPr lang="en-US" dirty="0"/>
              <a:t>+equals left parenthesis o colon Object right parenthesis colon Boolean. Returns true if this collection is equal to another collection o.</a:t>
            </a:r>
          </a:p>
          <a:p>
            <a:r>
              <a:rPr lang="en-US" dirty="0"/>
              <a:t>+</a:t>
            </a:r>
            <a:r>
              <a:rPr lang="en-US" dirty="0" err="1"/>
              <a:t>hashCode</a:t>
            </a:r>
            <a:r>
              <a:rPr lang="en-US" dirty="0"/>
              <a:t> left parenthesis right parenthesis colon int. Returns the hash code for this collection.</a:t>
            </a:r>
          </a:p>
          <a:p>
            <a:r>
              <a:rPr lang="en-US" dirty="0"/>
              <a:t>+</a:t>
            </a:r>
            <a:r>
              <a:rPr lang="en-US" dirty="0" err="1"/>
              <a:t>isEmpty</a:t>
            </a:r>
            <a:r>
              <a:rPr lang="en-US" dirty="0"/>
              <a:t> left parenthesis right parenthesis colon Boolean. Returns true if this collection contains no elements.</a:t>
            </a:r>
          </a:p>
          <a:p>
            <a:r>
              <a:rPr lang="en-US" dirty="0"/>
              <a:t>+remove left parenthesis o colon Object right parenthesis colon Boolean. Removes the element o from this collection.</a:t>
            </a:r>
          </a:p>
          <a:p>
            <a:r>
              <a:rPr lang="en-US" dirty="0"/>
              <a:t>+</a:t>
            </a:r>
            <a:r>
              <a:rPr lang="en-US" dirty="0" err="1"/>
              <a:t>removeAll</a:t>
            </a:r>
            <a:r>
              <a:rPr lang="en-US" dirty="0"/>
              <a:t> left parenthesis c colon Collection less than symbol question mark greater than symbol right parenthesis colon Boolean. Removes all the elements in c from this collection.</a:t>
            </a:r>
          </a:p>
          <a:p>
            <a:r>
              <a:rPr lang="en-US" dirty="0"/>
              <a:t>+</a:t>
            </a:r>
            <a:r>
              <a:rPr lang="en-US" dirty="0" err="1"/>
              <a:t>retainAll</a:t>
            </a:r>
            <a:r>
              <a:rPr lang="en-US" dirty="0"/>
              <a:t> left parenthesis c colon Collection less than symbol question mark greater than symbol right parenthesis colon Boolean. Retains the elements that are both in c and in this collection.</a:t>
            </a:r>
          </a:p>
          <a:p>
            <a:r>
              <a:rPr lang="en-US" dirty="0"/>
              <a:t>+size left parenthesis right parenthesis colon int. Returns the number of elements in this collection.</a:t>
            </a:r>
          </a:p>
          <a:p>
            <a:r>
              <a:rPr lang="en-US" dirty="0"/>
              <a:t>+</a:t>
            </a:r>
            <a:r>
              <a:rPr lang="en-US" dirty="0" err="1"/>
              <a:t>toArray</a:t>
            </a:r>
            <a:r>
              <a:rPr lang="en-US" dirty="0"/>
              <a:t> left parenthesis right parenthesis colon Object left bracket right bracket. Returns an array of Object for the elements in this collection. </a:t>
            </a:r>
          </a:p>
          <a:p>
            <a:r>
              <a:rPr lang="en-US" dirty="0"/>
              <a:t>Less than symbol less than symbol interface greater than symbol greater than symbol</a:t>
            </a:r>
          </a:p>
          <a:p>
            <a:r>
              <a:rPr lang="en-US" dirty="0" err="1"/>
              <a:t>Java.unit.Iterator</a:t>
            </a:r>
            <a:r>
              <a:rPr lang="en-US" dirty="0"/>
              <a:t> less than symbol E greater than symbol. </a:t>
            </a:r>
          </a:p>
          <a:p>
            <a:r>
              <a:rPr lang="en-US" dirty="0"/>
              <a:t>+</a:t>
            </a:r>
            <a:r>
              <a:rPr lang="en-US" dirty="0" err="1"/>
              <a:t>hasNext</a:t>
            </a:r>
            <a:r>
              <a:rPr lang="en-US" dirty="0"/>
              <a:t> left parenthesis right parenthesis colon Boolean. Returns true if this iterator has more elements to traverse.</a:t>
            </a:r>
          </a:p>
          <a:p>
            <a:r>
              <a:rPr lang="en-US" dirty="0"/>
              <a:t>+next left parenthesis right parenthesis colon E. Returns the next element from this iterator.</a:t>
            </a:r>
          </a:p>
          <a:p>
            <a:r>
              <a:rPr lang="en-US" dirty="0"/>
              <a:t>+remove left parenthesis right parenthesis colon void. Removes the last element obtained using the next method.</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06873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TreeSet</a:t>
            </a:r>
            <a:r>
              <a:rPr lang="en-IN" dirty="0"/>
              <a:t> less than symbol E greater than symbol at the bottom leads to the interface </a:t>
            </a:r>
            <a:r>
              <a:rPr lang="en-IN" dirty="0" err="1"/>
              <a:t>java.until.NavigableSet</a:t>
            </a:r>
            <a:r>
              <a:rPr lang="en-IN" dirty="0"/>
              <a:t> less than symbol E greater than symbol and </a:t>
            </a:r>
            <a:r>
              <a:rPr lang="en-IN" dirty="0" err="1"/>
              <a:t>java.until.AbstractSet</a:t>
            </a:r>
            <a:r>
              <a:rPr lang="en-IN" dirty="0"/>
              <a:t>. The interface </a:t>
            </a:r>
            <a:r>
              <a:rPr lang="en-IN" dirty="0" err="1"/>
              <a:t>java.until.NavigableSet</a:t>
            </a:r>
            <a:r>
              <a:rPr lang="en-IN" dirty="0"/>
              <a:t> less than symbol E greater than symbol leads to the interface </a:t>
            </a:r>
            <a:r>
              <a:rPr lang="en-IN" dirty="0" err="1"/>
              <a:t>java.until.SortedSet</a:t>
            </a:r>
            <a:r>
              <a:rPr lang="en-IN" dirty="0"/>
              <a:t> less than symbol E greater than symbol. On the left </a:t>
            </a:r>
            <a:r>
              <a:rPr lang="en-IN" dirty="0" err="1"/>
              <a:t>java.until.LinkedHashSet</a:t>
            </a:r>
            <a:r>
              <a:rPr lang="en-IN" dirty="0"/>
              <a:t> less than symbol E greater than symbol leads to </a:t>
            </a:r>
            <a:r>
              <a:rPr lang="en-IN" dirty="0" err="1"/>
              <a:t>java.until.HashSet</a:t>
            </a:r>
            <a:r>
              <a:rPr lang="en-IN" dirty="0"/>
              <a:t> less than symbol E greater than symbol which leads to </a:t>
            </a:r>
            <a:r>
              <a:rPr lang="en-IN" dirty="0" err="1"/>
              <a:t>java.until.AbstractSet</a:t>
            </a:r>
            <a:r>
              <a:rPr lang="en-IN" dirty="0"/>
              <a:t> less than symbol E greater than symbol. The interface </a:t>
            </a:r>
            <a:r>
              <a:rPr lang="en-IN" dirty="0" err="1"/>
              <a:t>java.until.SortedSet</a:t>
            </a:r>
            <a:r>
              <a:rPr lang="en-IN" dirty="0"/>
              <a:t> less than symbol E greater than symbol and </a:t>
            </a:r>
            <a:r>
              <a:rPr lang="en-IN" dirty="0" err="1"/>
              <a:t>java.until.AbstractSet</a:t>
            </a:r>
            <a:r>
              <a:rPr lang="en-IN" dirty="0"/>
              <a:t> less than symbol E greater than symbol together leads to the interface </a:t>
            </a:r>
            <a:r>
              <a:rPr lang="en-IN" dirty="0" err="1"/>
              <a:t>java.until.Set</a:t>
            </a:r>
            <a:r>
              <a:rPr lang="en-IN" dirty="0"/>
              <a:t> less than symbol E greater than symbol which finally leads to the interface </a:t>
            </a:r>
            <a:r>
              <a:rPr lang="en-IN" dirty="0" err="1"/>
              <a:t>java.until.Collection</a:t>
            </a:r>
            <a:r>
              <a:rPr lang="en-IN" dirty="0"/>
              <a:t> less than symbol E greater than symbol.</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8182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TestHashSet</a:t>
            </a:r>
            <a:r>
              <a:rPr lang="en-IN" altLang="en-US" dirty="0"/>
              <a:t>: </a:t>
            </a:r>
            <a:r>
              <a:rPr lang="en-IN" dirty="0">
                <a:hlinkClick r:id="rId3"/>
              </a:rPr>
              <a:t>https://liveexample.pearsoncmg.com/html/TestHashSet.html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71829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TestLinkedHashSet</a:t>
            </a:r>
            <a:r>
              <a:rPr lang="en-IN" dirty="0"/>
              <a:t>: </a:t>
            </a:r>
            <a:r>
              <a:rPr lang="en-IN" dirty="0">
                <a:hlinkClick r:id="rId3"/>
              </a:rPr>
              <a:t>https://liveexample.pearsoncmg.com/html/TestLinkedHashSet.html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70500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TestTreeSet</a:t>
            </a:r>
            <a:r>
              <a:rPr lang="en-IN" altLang="en-US" dirty="0"/>
              <a:t>: </a:t>
            </a:r>
            <a:r>
              <a:rPr lang="en-IN" dirty="0">
                <a:hlinkClick r:id="rId3"/>
              </a:rPr>
              <a:t>https://liveexample.pearsoncmg.com/html/TestTreeSet.html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21862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TestTreeSetWithComparator</a:t>
            </a:r>
            <a:r>
              <a:rPr lang="en-IN" altLang="en-US" dirty="0"/>
              <a:t>: </a:t>
            </a:r>
            <a:r>
              <a:rPr lang="en-IN" dirty="0">
                <a:hlinkClick r:id="rId3"/>
              </a:rPr>
              <a:t>https://liveexample.pearsoncmg.com/html/TestTreeSetWithComparator.html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54937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TestTreeSetWithComparator</a:t>
            </a:r>
            <a:r>
              <a:rPr lang="en-IN" altLang="en-US" dirty="0"/>
              <a:t>: </a:t>
            </a:r>
            <a:r>
              <a:rPr lang="en-IN" dirty="0">
                <a:hlinkClick r:id="rId3"/>
              </a:rPr>
              <a:t>https://liveexample.pearsoncmg.com/html/SetListPerformanceTest.html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7338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73144346"/>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hyperlink" Target="https://liveexample.pearsoncmg.com/html/TestHashSet.html"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liveexample.pearsoncmg.com/html/TestLinkedHashSet.html"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liveexample.pearsoncmg.com/html/TestTreeSet.html"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liveexample.pearsoncmg.com/html/TestTreeSetWithComparator.html"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liveexample.pearsoncmg.com/html/SetListPerformanceTest.html"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liveexample.pearsoncmg.com/html/CountKeywords.html"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liveexample.pearsoncmg.com/dsanimation/Figure21_4v2.html"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liveexample.pearsoncmg.com/html/TestMap.html"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hyperlink" Target="https://liveexample.pearsoncmg.com/html/CountOccurrenceOfWords.html"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200" y="143692"/>
            <a:ext cx="8072204" cy="987333"/>
          </a:xfrm>
        </p:spPr>
        <p:txBody>
          <a:bodyPr anchor="ctr"/>
          <a:lstStyle/>
          <a:p>
            <a:r>
              <a:rPr lang="en-US" sz="3000" dirty="0"/>
              <a:t>Introduction to Java Programming and Data Structures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Twelfth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21</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866629"/>
          </a:xfrm>
        </p:spPr>
        <p:txBody>
          <a:bodyPr/>
          <a:lstStyle/>
          <a:p>
            <a:r>
              <a:rPr lang="en-IN" altLang="en-US" dirty="0"/>
              <a:t>Sets and Maps</a:t>
            </a:r>
            <a:endParaRPr lang="en-US" dirty="0"/>
          </a:p>
        </p:txBody>
      </p:sp>
      <p:pic>
        <p:nvPicPr>
          <p:cNvPr id="7" name="Picture 6" descr="Front Cover: Introduction to Java Programming and Data Structures Twelfth Edition by Liang.">
            <a:extLst>
              <a:ext uri="{FF2B5EF4-FFF2-40B4-BE49-F238E27FC236}">
                <a16:creationId xmlns:a16="http://schemas.microsoft.com/office/drawing/2014/main" id="{5F16D7D7-ECE6-4B8A-A1F3-15ADBADE58C8}"/>
              </a:ext>
            </a:extLst>
          </p:cNvPr>
          <p:cNvPicPr>
            <a:picLocks noChangeAspect="1"/>
          </p:cNvPicPr>
          <p:nvPr/>
        </p:nvPicPr>
        <p:blipFill>
          <a:blip r:embed="rId3"/>
          <a:stretch>
            <a:fillRect/>
          </a:stretch>
        </p:blipFill>
        <p:spPr>
          <a:xfrm>
            <a:off x="591091" y="1697633"/>
            <a:ext cx="3776850" cy="4523213"/>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 </a:t>
            </a:r>
            <a:r>
              <a:rPr lang="en-IN" dirty="0"/>
              <a:t>2020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1C9C-CBBC-431F-992C-DAB11F3C4367}"/>
              </a:ext>
            </a:extLst>
          </p:cNvPr>
          <p:cNvSpPr>
            <a:spLocks noGrp="1"/>
          </p:cNvSpPr>
          <p:nvPr>
            <p:ph type="title"/>
          </p:nvPr>
        </p:nvSpPr>
        <p:spPr/>
        <p:txBody>
          <a:bodyPr/>
          <a:lstStyle/>
          <a:p>
            <a:r>
              <a:rPr lang="en-IN" sz="3200" dirty="0"/>
              <a:t>Example: Using HashSet and Iterator</a:t>
            </a:r>
          </a:p>
        </p:txBody>
      </p:sp>
      <p:sp>
        <p:nvSpPr>
          <p:cNvPr id="3" name="Content Placeholder 2">
            <a:extLst>
              <a:ext uri="{FF2B5EF4-FFF2-40B4-BE49-F238E27FC236}">
                <a16:creationId xmlns:a16="http://schemas.microsoft.com/office/drawing/2014/main" id="{D4FD73C8-52F7-4CEF-BF8E-0933805085E9}"/>
              </a:ext>
            </a:extLst>
          </p:cNvPr>
          <p:cNvSpPr>
            <a:spLocks noGrp="1"/>
          </p:cNvSpPr>
          <p:nvPr>
            <p:ph sz="quarter" idx="13"/>
          </p:nvPr>
        </p:nvSpPr>
        <p:spPr>
          <a:xfrm>
            <a:off x="457200" y="1552575"/>
            <a:ext cx="8229600" cy="984148"/>
          </a:xfrm>
        </p:spPr>
        <p:txBody>
          <a:bodyPr/>
          <a:lstStyle/>
          <a:p>
            <a:pPr marL="432" indent="0">
              <a:buNone/>
            </a:pPr>
            <a:r>
              <a:rPr lang="en-US" altLang="en-US" dirty="0">
                <a:cs typeface="Times New Roman" panose="02020603050405020304" pitchFamily="18" charset="0"/>
              </a:rPr>
              <a:t>This example creates a hash set filled with strings, and uses an iterator to traverse the elements in the list.</a:t>
            </a:r>
          </a:p>
        </p:txBody>
      </p:sp>
      <p:sp>
        <p:nvSpPr>
          <p:cNvPr id="10" name="Text Placeholder 9">
            <a:extLst>
              <a:ext uri="{FF2B5EF4-FFF2-40B4-BE49-F238E27FC236}">
                <a16:creationId xmlns:a16="http://schemas.microsoft.com/office/drawing/2014/main" id="{1A09AC33-AD94-463D-842B-B28CC9E126F0}"/>
              </a:ext>
            </a:extLst>
          </p:cNvPr>
          <p:cNvSpPr>
            <a:spLocks noGrp="1"/>
          </p:cNvSpPr>
          <p:nvPr>
            <p:ph type="body" sz="quarter" idx="20"/>
          </p:nvPr>
        </p:nvSpPr>
        <p:spPr>
          <a:xfrm>
            <a:off x="3576484" y="4833581"/>
            <a:ext cx="1991032" cy="564331"/>
          </a:xfrm>
        </p:spPr>
        <p:txBody>
          <a:bodyPr/>
          <a:lstStyle/>
          <a:p>
            <a:pPr marL="432" indent="0">
              <a:buNone/>
            </a:pPr>
            <a:r>
              <a:rPr lang="en-US" altLang="en-US" dirty="0" err="1">
                <a:hlinkClick r:id="rId3" tooltip="https://liveexample.pearsoncmg.com/html/TestHashSet.html"/>
              </a:rPr>
              <a:t>TestHashSet</a:t>
            </a:r>
            <a:endParaRPr lang="en-US" altLang="en-US" dirty="0">
              <a:hlinkClick r:id="rId3" tooltip="https://liveexample.pearsoncmg.com/html/TestHashSet.html"/>
            </a:endParaRPr>
          </a:p>
        </p:txBody>
      </p:sp>
    </p:spTree>
    <p:extLst>
      <p:ext uri="{BB962C8B-B14F-4D97-AF65-F5344CB8AC3E}">
        <p14:creationId xmlns:p14="http://schemas.microsoft.com/office/powerpoint/2010/main" val="27849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B1502-A64A-481C-86F7-D07382C24FB1}"/>
              </a:ext>
            </a:extLst>
          </p:cNvPr>
          <p:cNvSpPr>
            <a:spLocks noGrp="1"/>
          </p:cNvSpPr>
          <p:nvPr>
            <p:ph type="title"/>
          </p:nvPr>
        </p:nvSpPr>
        <p:spPr/>
        <p:txBody>
          <a:bodyPr/>
          <a:lstStyle/>
          <a:p>
            <a:r>
              <a:rPr lang="en-IN" dirty="0"/>
              <a:t>TIP: for-each loop</a:t>
            </a:r>
          </a:p>
        </p:txBody>
      </p:sp>
      <p:sp>
        <p:nvSpPr>
          <p:cNvPr id="3" name="Content Placeholder 2">
            <a:extLst>
              <a:ext uri="{FF2B5EF4-FFF2-40B4-BE49-F238E27FC236}">
                <a16:creationId xmlns:a16="http://schemas.microsoft.com/office/drawing/2014/main" id="{8EBCE6E8-B4DD-431B-A6D0-7E420565199E}"/>
              </a:ext>
            </a:extLst>
          </p:cNvPr>
          <p:cNvSpPr>
            <a:spLocks noGrp="1"/>
          </p:cNvSpPr>
          <p:nvPr>
            <p:ph sz="quarter" idx="13"/>
          </p:nvPr>
        </p:nvSpPr>
        <p:spPr>
          <a:xfrm>
            <a:off x="457200" y="1556327"/>
            <a:ext cx="8229600" cy="921402"/>
          </a:xfrm>
        </p:spPr>
        <p:txBody>
          <a:bodyPr/>
          <a:lstStyle/>
          <a:p>
            <a:pPr marL="432" indent="0">
              <a:buNone/>
            </a:pPr>
            <a:r>
              <a:rPr lang="en-US" altLang="en-US" dirty="0">
                <a:cs typeface="Courier New" panose="02070309020205020404" pitchFamily="49" charset="0"/>
              </a:rPr>
              <a:t>You can simplify the code in Lines 21-26 using a J</a:t>
            </a:r>
            <a:r>
              <a:rPr lang="en-US" altLang="en-US" sz="100" dirty="0">
                <a:cs typeface="Courier New" panose="02070309020205020404" pitchFamily="49" charset="0"/>
              </a:rPr>
              <a:t> </a:t>
            </a:r>
            <a:r>
              <a:rPr lang="en-US" altLang="en-US" dirty="0">
                <a:cs typeface="Courier New" panose="02070309020205020404" pitchFamily="49" charset="0"/>
              </a:rPr>
              <a:t>D</a:t>
            </a:r>
            <a:r>
              <a:rPr lang="en-US" altLang="en-US" sz="100" dirty="0">
                <a:cs typeface="Courier New" panose="02070309020205020404" pitchFamily="49" charset="0"/>
              </a:rPr>
              <a:t> </a:t>
            </a:r>
            <a:r>
              <a:rPr lang="en-US" altLang="en-US" dirty="0">
                <a:cs typeface="Courier New" panose="02070309020205020404" pitchFamily="49" charset="0"/>
              </a:rPr>
              <a:t>K 1.5 enhanced for loop without using an iterator, as follows:</a:t>
            </a:r>
          </a:p>
        </p:txBody>
      </p:sp>
      <p:sp>
        <p:nvSpPr>
          <p:cNvPr id="4" name="Content Placeholder 3">
            <a:extLst>
              <a:ext uri="{FF2B5EF4-FFF2-40B4-BE49-F238E27FC236}">
                <a16:creationId xmlns:a16="http://schemas.microsoft.com/office/drawing/2014/main" id="{EA39C45B-5A99-4E8F-99D1-06D0A68D2EE4}"/>
              </a:ext>
            </a:extLst>
          </p:cNvPr>
          <p:cNvSpPr>
            <a:spLocks noGrp="1"/>
          </p:cNvSpPr>
          <p:nvPr>
            <p:ph sz="quarter" idx="14"/>
          </p:nvPr>
        </p:nvSpPr>
        <p:spPr>
          <a:xfrm>
            <a:off x="457200" y="2644572"/>
            <a:ext cx="5869858" cy="1116269"/>
          </a:xfrm>
        </p:spPr>
        <p:txBody>
          <a:bodyPr/>
          <a:lstStyle/>
          <a:p>
            <a:pPr marL="0" indent="0">
              <a:buFont typeface="Monotype Sorts"/>
              <a:buNone/>
            </a:pPr>
            <a:r>
              <a:rPr lang="en-US" altLang="en-US" dirty="0">
                <a:cs typeface="Times New Roman" panose="02020603050405020304" pitchFamily="18" charset="0"/>
              </a:rPr>
              <a:t>for (Object element: set)</a:t>
            </a:r>
          </a:p>
          <a:p>
            <a:pPr marL="0" indent="0">
              <a:buFont typeface="Monotype Sorts"/>
              <a:buNone/>
            </a:pPr>
            <a:r>
              <a:rPr lang="en-US" altLang="en-US" dirty="0" err="1">
                <a:cs typeface="Times New Roman" panose="02020603050405020304" pitchFamily="18" charset="0"/>
              </a:rPr>
              <a:t>System.out.print</a:t>
            </a:r>
            <a:r>
              <a:rPr lang="en-US" altLang="en-US" dirty="0">
                <a:cs typeface="Times New Roman" panose="02020603050405020304" pitchFamily="18" charset="0"/>
              </a:rPr>
              <a:t>(</a:t>
            </a:r>
            <a:r>
              <a:rPr lang="en-US" altLang="en-US" dirty="0" err="1">
                <a:cs typeface="Times New Roman" panose="02020603050405020304" pitchFamily="18" charset="0"/>
              </a:rPr>
              <a:t>element.toString</a:t>
            </a:r>
            <a:r>
              <a:rPr lang="en-US" altLang="en-US" dirty="0">
                <a:cs typeface="Times New Roman" panose="02020603050405020304" pitchFamily="18" charset="0"/>
              </a:rPr>
              <a:t>() + " ");</a:t>
            </a:r>
          </a:p>
        </p:txBody>
      </p:sp>
    </p:spTree>
    <p:extLst>
      <p:ext uri="{BB962C8B-B14F-4D97-AF65-F5344CB8AC3E}">
        <p14:creationId xmlns:p14="http://schemas.microsoft.com/office/powerpoint/2010/main" val="18935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1C9C-CBBC-431F-992C-DAB11F3C4367}"/>
              </a:ext>
            </a:extLst>
          </p:cNvPr>
          <p:cNvSpPr>
            <a:spLocks noGrp="1"/>
          </p:cNvSpPr>
          <p:nvPr>
            <p:ph type="title"/>
          </p:nvPr>
        </p:nvSpPr>
        <p:spPr/>
        <p:txBody>
          <a:bodyPr/>
          <a:lstStyle/>
          <a:p>
            <a:r>
              <a:rPr lang="en-US" altLang="en-US" dirty="0">
                <a:cs typeface="Times New Roman" panose="02020603050405020304" pitchFamily="18" charset="0"/>
              </a:rPr>
              <a:t>Example: Using </a:t>
            </a:r>
            <a:r>
              <a:rPr lang="en-US" altLang="en-US" dirty="0" err="1">
                <a:cs typeface="Times New Roman" panose="02020603050405020304" pitchFamily="18" charset="0"/>
              </a:rPr>
              <a:t>LinkedHashSet</a:t>
            </a:r>
            <a:endParaRPr lang="en-IN" dirty="0"/>
          </a:p>
        </p:txBody>
      </p:sp>
      <p:sp>
        <p:nvSpPr>
          <p:cNvPr id="3" name="Content Placeholder 2">
            <a:extLst>
              <a:ext uri="{FF2B5EF4-FFF2-40B4-BE49-F238E27FC236}">
                <a16:creationId xmlns:a16="http://schemas.microsoft.com/office/drawing/2014/main" id="{D4FD73C8-52F7-4CEF-BF8E-0933805085E9}"/>
              </a:ext>
            </a:extLst>
          </p:cNvPr>
          <p:cNvSpPr>
            <a:spLocks noGrp="1"/>
          </p:cNvSpPr>
          <p:nvPr>
            <p:ph sz="quarter" idx="13"/>
          </p:nvPr>
        </p:nvSpPr>
        <p:spPr>
          <a:xfrm>
            <a:off x="457200" y="1552575"/>
            <a:ext cx="8229600" cy="984148"/>
          </a:xfrm>
        </p:spPr>
        <p:txBody>
          <a:bodyPr/>
          <a:lstStyle/>
          <a:p>
            <a:pPr marL="432" indent="0">
              <a:buNone/>
            </a:pPr>
            <a:r>
              <a:rPr lang="en-IN" altLang="en-US" dirty="0">
                <a:cs typeface="Times New Roman" panose="02020603050405020304" pitchFamily="18" charset="0"/>
              </a:rPr>
              <a:t>This example creates a hash set filled with strings, and uses an iterator to traverse the elements in the list.</a:t>
            </a:r>
          </a:p>
        </p:txBody>
      </p:sp>
      <p:sp>
        <p:nvSpPr>
          <p:cNvPr id="10" name="Text Placeholder 9">
            <a:extLst>
              <a:ext uri="{FF2B5EF4-FFF2-40B4-BE49-F238E27FC236}">
                <a16:creationId xmlns:a16="http://schemas.microsoft.com/office/drawing/2014/main" id="{1A09AC33-AD94-463D-842B-B28CC9E126F0}"/>
              </a:ext>
            </a:extLst>
          </p:cNvPr>
          <p:cNvSpPr>
            <a:spLocks noGrp="1"/>
          </p:cNvSpPr>
          <p:nvPr>
            <p:ph type="body" sz="quarter" idx="20"/>
          </p:nvPr>
        </p:nvSpPr>
        <p:spPr>
          <a:xfrm>
            <a:off x="3001412" y="4818826"/>
            <a:ext cx="3001067" cy="564331"/>
          </a:xfrm>
        </p:spPr>
        <p:txBody>
          <a:bodyPr/>
          <a:lstStyle/>
          <a:p>
            <a:pPr algn="ctr">
              <a:spcBef>
                <a:spcPct val="0"/>
              </a:spcBef>
              <a:buClrTx/>
              <a:buSzTx/>
              <a:buFontTx/>
              <a:buNone/>
            </a:pPr>
            <a:r>
              <a:rPr lang="en-US" altLang="en-US" dirty="0" err="1">
                <a:hlinkClick r:id="rId3" tooltip="https://liveexample.pearsoncmg.com/html/TestLinkedHashSet.html"/>
              </a:rPr>
              <a:t>TestLinkedHashSet</a:t>
            </a:r>
            <a:endParaRPr lang="en-US" altLang="en-US" dirty="0">
              <a:hlinkClick r:id="rId3" tooltip="https://liveexample.pearsoncmg.com/html/TestLinkedHashSet.html"/>
            </a:endParaRPr>
          </a:p>
        </p:txBody>
      </p:sp>
    </p:spTree>
    <p:extLst>
      <p:ext uri="{BB962C8B-B14F-4D97-AF65-F5344CB8AC3E}">
        <p14:creationId xmlns:p14="http://schemas.microsoft.com/office/powerpoint/2010/main" val="3577759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DF187A-CC6C-4C66-9A05-A64A609CD6DF}"/>
              </a:ext>
            </a:extLst>
          </p:cNvPr>
          <p:cNvSpPr>
            <a:spLocks noGrp="1"/>
          </p:cNvSpPr>
          <p:nvPr>
            <p:ph type="title"/>
          </p:nvPr>
        </p:nvSpPr>
        <p:spPr/>
        <p:txBody>
          <a:bodyPr/>
          <a:lstStyle/>
          <a:p>
            <a:r>
              <a:rPr lang="en-IN" sz="3200" dirty="0"/>
              <a:t>The </a:t>
            </a:r>
            <a:r>
              <a:rPr lang="en-IN" sz="3200" dirty="0" err="1"/>
              <a:t>SortedSet</a:t>
            </a:r>
            <a:r>
              <a:rPr lang="en-IN" sz="3200" dirty="0"/>
              <a:t> Interface and the </a:t>
            </a:r>
            <a:r>
              <a:rPr lang="en-IN" sz="3200" dirty="0" err="1"/>
              <a:t>TreeSet</a:t>
            </a:r>
            <a:r>
              <a:rPr lang="en-IN" sz="3200" dirty="0"/>
              <a:t> Class </a:t>
            </a:r>
            <a:r>
              <a:rPr lang="en-IN" sz="2000" b="0" dirty="0"/>
              <a:t>(1 of 2)</a:t>
            </a:r>
          </a:p>
        </p:txBody>
      </p:sp>
      <p:sp>
        <p:nvSpPr>
          <p:cNvPr id="6" name="Content Placeholder 5">
            <a:extLst>
              <a:ext uri="{FF2B5EF4-FFF2-40B4-BE49-F238E27FC236}">
                <a16:creationId xmlns:a16="http://schemas.microsoft.com/office/drawing/2014/main" id="{C5E9F68C-DB45-4AA9-B068-44C218E0C158}"/>
              </a:ext>
            </a:extLst>
          </p:cNvPr>
          <p:cNvSpPr>
            <a:spLocks noGrp="1"/>
          </p:cNvSpPr>
          <p:nvPr>
            <p:ph sz="quarter" idx="13"/>
          </p:nvPr>
        </p:nvSpPr>
        <p:spPr/>
        <p:txBody>
          <a:bodyPr/>
          <a:lstStyle/>
          <a:p>
            <a:pPr marL="432" indent="0">
              <a:buNone/>
            </a:pPr>
            <a:r>
              <a:rPr lang="en-US" altLang="en-US" dirty="0" err="1">
                <a:cs typeface="Times New Roman" panose="02020603050405020304" pitchFamily="18" charset="0"/>
              </a:rPr>
              <a:t>SortedSet</a:t>
            </a:r>
            <a:r>
              <a:rPr lang="en-US" altLang="en-US" dirty="0">
                <a:cs typeface="Times New Roman" panose="02020603050405020304" pitchFamily="18" charset="0"/>
              </a:rPr>
              <a:t> is a </a:t>
            </a:r>
            <a:r>
              <a:rPr lang="en-US" altLang="en-US" dirty="0" err="1">
                <a:cs typeface="Times New Roman" panose="02020603050405020304" pitchFamily="18" charset="0"/>
              </a:rPr>
              <a:t>subinterface</a:t>
            </a:r>
            <a:r>
              <a:rPr lang="en-US" altLang="en-US" dirty="0">
                <a:cs typeface="Times New Roman" panose="02020603050405020304" pitchFamily="18" charset="0"/>
              </a:rPr>
              <a:t> of Set, which guarantees that the elements in the set are sorted. </a:t>
            </a:r>
            <a:r>
              <a:rPr lang="en-US" altLang="en-US" dirty="0" err="1">
                <a:cs typeface="Times New Roman" panose="02020603050405020304" pitchFamily="18" charset="0"/>
              </a:rPr>
              <a:t>TreeSet</a:t>
            </a:r>
            <a:r>
              <a:rPr lang="en-US" altLang="en-US" dirty="0">
                <a:cs typeface="Times New Roman" panose="02020603050405020304" pitchFamily="18" charset="0"/>
              </a:rPr>
              <a:t> is a concrete class that implements the </a:t>
            </a:r>
            <a:r>
              <a:rPr lang="en-US" altLang="en-US" dirty="0" err="1">
                <a:cs typeface="Times New Roman" panose="02020603050405020304" pitchFamily="18" charset="0"/>
              </a:rPr>
              <a:t>SortedSet</a:t>
            </a:r>
            <a:r>
              <a:rPr lang="en-US" altLang="en-US" dirty="0">
                <a:cs typeface="Times New Roman" panose="02020603050405020304" pitchFamily="18" charset="0"/>
              </a:rPr>
              <a:t> interface. You can use an iterator to traverse the elements in the sorted order. The elements can be sorted in two ways.</a:t>
            </a:r>
          </a:p>
        </p:txBody>
      </p:sp>
    </p:spTree>
    <p:extLst>
      <p:ext uri="{BB962C8B-B14F-4D97-AF65-F5344CB8AC3E}">
        <p14:creationId xmlns:p14="http://schemas.microsoft.com/office/powerpoint/2010/main" val="324500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80D3-CC93-4917-8D34-C1BC730EE1F6}"/>
              </a:ext>
            </a:extLst>
          </p:cNvPr>
          <p:cNvSpPr>
            <a:spLocks noGrp="1"/>
          </p:cNvSpPr>
          <p:nvPr>
            <p:ph type="title"/>
          </p:nvPr>
        </p:nvSpPr>
        <p:spPr/>
        <p:txBody>
          <a:bodyPr/>
          <a:lstStyle/>
          <a:p>
            <a:r>
              <a:rPr lang="en-IN" sz="3200" dirty="0"/>
              <a:t>The </a:t>
            </a:r>
            <a:r>
              <a:rPr lang="en-IN" sz="3200" dirty="0" err="1"/>
              <a:t>SortedSet</a:t>
            </a:r>
            <a:r>
              <a:rPr lang="en-IN" sz="3200" dirty="0"/>
              <a:t> Interface and the </a:t>
            </a:r>
            <a:r>
              <a:rPr lang="en-IN" sz="3200" dirty="0" err="1"/>
              <a:t>TreeSet</a:t>
            </a:r>
            <a:r>
              <a:rPr lang="en-IN" sz="3200" dirty="0"/>
              <a:t> Class </a:t>
            </a:r>
            <a:r>
              <a:rPr lang="en-IN" sz="2000" b="0" dirty="0"/>
              <a:t>(2 of 2)</a:t>
            </a:r>
            <a:endParaRPr lang="en-IN" sz="2000" dirty="0"/>
          </a:p>
        </p:txBody>
      </p:sp>
      <p:sp>
        <p:nvSpPr>
          <p:cNvPr id="3" name="Content Placeholder 2">
            <a:extLst>
              <a:ext uri="{FF2B5EF4-FFF2-40B4-BE49-F238E27FC236}">
                <a16:creationId xmlns:a16="http://schemas.microsoft.com/office/drawing/2014/main" id="{5B2D3F3A-9519-4EA3-984A-D614A7CF79F0}"/>
              </a:ext>
            </a:extLst>
          </p:cNvPr>
          <p:cNvSpPr>
            <a:spLocks noGrp="1"/>
          </p:cNvSpPr>
          <p:nvPr>
            <p:ph sz="quarter" idx="13"/>
          </p:nvPr>
        </p:nvSpPr>
        <p:spPr>
          <a:xfrm>
            <a:off x="457200" y="1556327"/>
            <a:ext cx="8229600" cy="523196"/>
          </a:xfrm>
        </p:spPr>
        <p:txBody>
          <a:bodyPr/>
          <a:lstStyle/>
          <a:p>
            <a:pPr marL="432" indent="0">
              <a:buNone/>
            </a:pPr>
            <a:r>
              <a:rPr lang="en-US" altLang="en-US" dirty="0">
                <a:cs typeface="Times New Roman" panose="02020603050405020304" pitchFamily="18" charset="0"/>
              </a:rPr>
              <a:t>One way is to use the Comparable interface.</a:t>
            </a:r>
          </a:p>
        </p:txBody>
      </p:sp>
      <p:sp>
        <p:nvSpPr>
          <p:cNvPr id="4" name="Content Placeholder 3">
            <a:extLst>
              <a:ext uri="{FF2B5EF4-FFF2-40B4-BE49-F238E27FC236}">
                <a16:creationId xmlns:a16="http://schemas.microsoft.com/office/drawing/2014/main" id="{0E7FF5D7-84E5-4849-B57B-C4BEC2E1BA0B}"/>
              </a:ext>
            </a:extLst>
          </p:cNvPr>
          <p:cNvSpPr>
            <a:spLocks noGrp="1"/>
          </p:cNvSpPr>
          <p:nvPr>
            <p:ph sz="quarter" idx="14"/>
          </p:nvPr>
        </p:nvSpPr>
        <p:spPr>
          <a:xfrm>
            <a:off x="457200" y="2195528"/>
            <a:ext cx="8406581" cy="2472171"/>
          </a:xfrm>
        </p:spPr>
        <p:txBody>
          <a:bodyPr/>
          <a:lstStyle/>
          <a:p>
            <a:pPr marL="432" indent="0">
              <a:buNone/>
            </a:pPr>
            <a:r>
              <a:rPr lang="en-US" altLang="en-US" dirty="0">
                <a:cs typeface="Times New Roman" panose="02020603050405020304" pitchFamily="18" charset="0"/>
              </a:rPr>
              <a:t>The other way is to specify a comparator for the elements in the set if the class for the elements does not implement the Comparable interface, or you don’t want to use the </a:t>
            </a:r>
            <a:r>
              <a:rPr lang="en-US" altLang="en-US" dirty="0" err="1">
                <a:cs typeface="Times New Roman" panose="02020603050405020304" pitchFamily="18" charset="0"/>
              </a:rPr>
              <a:t>compareTo</a:t>
            </a:r>
            <a:r>
              <a:rPr lang="en-US" altLang="en-US" dirty="0">
                <a:cs typeface="Times New Roman" panose="02020603050405020304" pitchFamily="18" charset="0"/>
              </a:rPr>
              <a:t> method in the class that implements the Comparable interface. This approach is referred to as </a:t>
            </a:r>
            <a:r>
              <a:rPr lang="en-US" altLang="en-US" b="1" dirty="0">
                <a:cs typeface="Times New Roman" panose="02020603050405020304" pitchFamily="18" charset="0"/>
              </a:rPr>
              <a:t>order by comparator</a:t>
            </a:r>
            <a:r>
              <a:rPr lang="en-US" altLang="en-US" dirty="0">
                <a:cs typeface="Times New Roman" panose="02020603050405020304" pitchFamily="18" charset="0"/>
              </a:rPr>
              <a:t>.</a:t>
            </a:r>
          </a:p>
        </p:txBody>
      </p:sp>
    </p:spTree>
    <p:extLst>
      <p:ext uri="{BB962C8B-B14F-4D97-AF65-F5344CB8AC3E}">
        <p14:creationId xmlns:p14="http://schemas.microsoft.com/office/powerpoint/2010/main" val="3668861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1C9C-CBBC-431F-992C-DAB11F3C4367}"/>
              </a:ext>
            </a:extLst>
          </p:cNvPr>
          <p:cNvSpPr>
            <a:spLocks noGrp="1"/>
          </p:cNvSpPr>
          <p:nvPr>
            <p:ph type="title"/>
          </p:nvPr>
        </p:nvSpPr>
        <p:spPr/>
        <p:txBody>
          <a:bodyPr/>
          <a:lstStyle/>
          <a:p>
            <a:r>
              <a:rPr lang="en-IN" altLang="en-US" sz="3200" dirty="0">
                <a:cs typeface="Times New Roman" panose="02020603050405020304" pitchFamily="18" charset="0"/>
              </a:rPr>
              <a:t>Example: Using </a:t>
            </a:r>
            <a:r>
              <a:rPr lang="en-IN" altLang="en-US" sz="3200" dirty="0" err="1">
                <a:cs typeface="Times New Roman" panose="02020603050405020304" pitchFamily="18" charset="0"/>
              </a:rPr>
              <a:t>TreeSet</a:t>
            </a:r>
            <a:r>
              <a:rPr lang="en-IN" altLang="en-US" sz="3200" dirty="0">
                <a:cs typeface="Times New Roman" panose="02020603050405020304" pitchFamily="18" charset="0"/>
              </a:rPr>
              <a:t> to Sort Elements in a Set</a:t>
            </a:r>
            <a:endParaRPr lang="en-IN" sz="3200" dirty="0"/>
          </a:p>
        </p:txBody>
      </p:sp>
      <p:sp>
        <p:nvSpPr>
          <p:cNvPr id="3" name="Content Placeholder 2">
            <a:extLst>
              <a:ext uri="{FF2B5EF4-FFF2-40B4-BE49-F238E27FC236}">
                <a16:creationId xmlns:a16="http://schemas.microsoft.com/office/drawing/2014/main" id="{D4FD73C8-52F7-4CEF-BF8E-0933805085E9}"/>
              </a:ext>
            </a:extLst>
          </p:cNvPr>
          <p:cNvSpPr>
            <a:spLocks noGrp="1"/>
          </p:cNvSpPr>
          <p:nvPr>
            <p:ph sz="quarter" idx="13"/>
          </p:nvPr>
        </p:nvSpPr>
        <p:spPr>
          <a:xfrm>
            <a:off x="457199" y="1552575"/>
            <a:ext cx="8421329" cy="2370496"/>
          </a:xfrm>
        </p:spPr>
        <p:txBody>
          <a:bodyPr/>
          <a:lstStyle/>
          <a:p>
            <a:pPr marL="432" indent="0">
              <a:buNone/>
            </a:pPr>
            <a:r>
              <a:rPr lang="en-IN" altLang="en-US" dirty="0">
                <a:cs typeface="Times New Roman" panose="02020603050405020304" pitchFamily="18" charset="0"/>
              </a:rPr>
              <a:t>This example creates a hash set filled with strings, and then creates a tree set for the same strings. The strings are sorted in the tree set using the </a:t>
            </a:r>
            <a:r>
              <a:rPr lang="en-IN" altLang="en-US" dirty="0" err="1">
                <a:cs typeface="Times New Roman" panose="02020603050405020304" pitchFamily="18" charset="0"/>
              </a:rPr>
              <a:t>compareTo</a:t>
            </a:r>
            <a:r>
              <a:rPr lang="en-IN" altLang="en-US" dirty="0">
                <a:cs typeface="Times New Roman" panose="02020603050405020304" pitchFamily="18" charset="0"/>
              </a:rPr>
              <a:t> method in the Comparable interface. The example also creates a tree set of geometric objects. The geometric objects are sorted using the compare method in the Comparator interface.</a:t>
            </a:r>
          </a:p>
        </p:txBody>
      </p:sp>
      <p:sp>
        <p:nvSpPr>
          <p:cNvPr id="10" name="Text Placeholder 9">
            <a:extLst>
              <a:ext uri="{FF2B5EF4-FFF2-40B4-BE49-F238E27FC236}">
                <a16:creationId xmlns:a16="http://schemas.microsoft.com/office/drawing/2014/main" id="{1A09AC33-AD94-463D-842B-B28CC9E126F0}"/>
              </a:ext>
            </a:extLst>
          </p:cNvPr>
          <p:cNvSpPr>
            <a:spLocks noGrp="1"/>
          </p:cNvSpPr>
          <p:nvPr>
            <p:ph type="body" sz="quarter" idx="20"/>
          </p:nvPr>
        </p:nvSpPr>
        <p:spPr>
          <a:xfrm>
            <a:off x="3001412" y="4833578"/>
            <a:ext cx="3001067" cy="564331"/>
          </a:xfrm>
        </p:spPr>
        <p:txBody>
          <a:bodyPr/>
          <a:lstStyle/>
          <a:p>
            <a:pPr algn="ctr">
              <a:spcBef>
                <a:spcPct val="0"/>
              </a:spcBef>
              <a:buClrTx/>
              <a:buSzTx/>
              <a:buFontTx/>
              <a:buNone/>
            </a:pPr>
            <a:r>
              <a:rPr lang="en-US" altLang="en-US" dirty="0" err="1">
                <a:hlinkClick r:id="rId3" tooltip="https://liveexample.pearsoncmg.com/html/TestTreeSet.html"/>
              </a:rPr>
              <a:t>TestTreeSet</a:t>
            </a:r>
            <a:endParaRPr lang="en-US" altLang="en-US" dirty="0">
              <a:hlinkClick r:id="rId3" tooltip="https://liveexample.pearsoncmg.com/html/TestTreeSet.html"/>
            </a:endParaRPr>
          </a:p>
        </p:txBody>
      </p:sp>
    </p:spTree>
    <p:extLst>
      <p:ext uri="{BB962C8B-B14F-4D97-AF65-F5344CB8AC3E}">
        <p14:creationId xmlns:p14="http://schemas.microsoft.com/office/powerpoint/2010/main" val="3161709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1C9C-CBBC-431F-992C-DAB11F3C4367}"/>
              </a:ext>
            </a:extLst>
          </p:cNvPr>
          <p:cNvSpPr>
            <a:spLocks noGrp="1"/>
          </p:cNvSpPr>
          <p:nvPr>
            <p:ph type="title"/>
          </p:nvPr>
        </p:nvSpPr>
        <p:spPr/>
        <p:txBody>
          <a:bodyPr/>
          <a:lstStyle/>
          <a:p>
            <a:r>
              <a:rPr lang="en-US" altLang="en-US" sz="3200" dirty="0">
                <a:cs typeface="Times New Roman" panose="02020603050405020304" pitchFamily="18" charset="0"/>
              </a:rPr>
              <a:t>Example: The Using Comparator to Sort Elements in a Set</a:t>
            </a:r>
            <a:endParaRPr lang="en-IN" sz="3200" dirty="0"/>
          </a:p>
        </p:txBody>
      </p:sp>
      <p:sp>
        <p:nvSpPr>
          <p:cNvPr id="3" name="Content Placeholder 2">
            <a:extLst>
              <a:ext uri="{FF2B5EF4-FFF2-40B4-BE49-F238E27FC236}">
                <a16:creationId xmlns:a16="http://schemas.microsoft.com/office/drawing/2014/main" id="{D4FD73C8-52F7-4CEF-BF8E-0933805085E9}"/>
              </a:ext>
            </a:extLst>
          </p:cNvPr>
          <p:cNvSpPr>
            <a:spLocks noGrp="1"/>
          </p:cNvSpPr>
          <p:nvPr>
            <p:ph sz="quarter" idx="13"/>
          </p:nvPr>
        </p:nvSpPr>
        <p:spPr>
          <a:xfrm>
            <a:off x="457200" y="1552575"/>
            <a:ext cx="8104910" cy="2119773"/>
          </a:xfrm>
        </p:spPr>
        <p:txBody>
          <a:bodyPr/>
          <a:lstStyle/>
          <a:p>
            <a:pPr marL="432" indent="0">
              <a:buNone/>
            </a:pPr>
            <a:r>
              <a:rPr lang="en-IN" altLang="en-US" dirty="0">
                <a:cs typeface="Times New Roman" panose="02020603050405020304" pitchFamily="18" charset="0"/>
              </a:rPr>
              <a:t>Write a program that demonstrates how to sort elements in a tree set using the Comparator interface. The example creates a tree set of geometric objects. The geometric objects are sorted using the compare method in the Comparator interface.</a:t>
            </a:r>
          </a:p>
        </p:txBody>
      </p:sp>
      <p:sp>
        <p:nvSpPr>
          <p:cNvPr id="10" name="Text Placeholder 9">
            <a:extLst>
              <a:ext uri="{FF2B5EF4-FFF2-40B4-BE49-F238E27FC236}">
                <a16:creationId xmlns:a16="http://schemas.microsoft.com/office/drawing/2014/main" id="{1A09AC33-AD94-463D-842B-B28CC9E126F0}"/>
              </a:ext>
            </a:extLst>
          </p:cNvPr>
          <p:cNvSpPr>
            <a:spLocks noGrp="1"/>
          </p:cNvSpPr>
          <p:nvPr>
            <p:ph type="body" sz="quarter" idx="20"/>
          </p:nvPr>
        </p:nvSpPr>
        <p:spPr>
          <a:xfrm>
            <a:off x="2305014" y="4833578"/>
            <a:ext cx="4393862" cy="564331"/>
          </a:xfrm>
        </p:spPr>
        <p:txBody>
          <a:bodyPr/>
          <a:lstStyle/>
          <a:p>
            <a:pPr algn="ctr">
              <a:spcBef>
                <a:spcPct val="0"/>
              </a:spcBef>
              <a:buClrTx/>
              <a:buSzTx/>
              <a:buFontTx/>
              <a:buNone/>
            </a:pPr>
            <a:r>
              <a:rPr lang="en-US" altLang="en-US" dirty="0" err="1">
                <a:hlinkClick r:id="rId3" tooltip="https://liveexample.pearsoncmg.com/html/TestTreeSetWithComparator.html"/>
              </a:rPr>
              <a:t>TestTreeSetWithComparator</a:t>
            </a:r>
            <a:endParaRPr lang="en-US" altLang="en-US" dirty="0">
              <a:hlinkClick r:id="rId3" tooltip="https://liveexample.pearsoncmg.com/html/TestTreeSetWithComparator.html"/>
            </a:endParaRPr>
          </a:p>
        </p:txBody>
      </p:sp>
    </p:spTree>
    <p:extLst>
      <p:ext uri="{BB962C8B-B14F-4D97-AF65-F5344CB8AC3E}">
        <p14:creationId xmlns:p14="http://schemas.microsoft.com/office/powerpoint/2010/main" val="90493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1C9C-CBBC-431F-992C-DAB11F3C4367}"/>
              </a:ext>
            </a:extLst>
          </p:cNvPr>
          <p:cNvSpPr>
            <a:spLocks noGrp="1"/>
          </p:cNvSpPr>
          <p:nvPr>
            <p:ph type="title"/>
          </p:nvPr>
        </p:nvSpPr>
        <p:spPr/>
        <p:txBody>
          <a:bodyPr/>
          <a:lstStyle/>
          <a:p>
            <a:r>
              <a:rPr lang="en-US" altLang="en-US" dirty="0">
                <a:cs typeface="Times New Roman" panose="02020603050405020304" pitchFamily="18" charset="0"/>
              </a:rPr>
              <a:t>Performance of Sets and Lists</a:t>
            </a:r>
            <a:endParaRPr lang="en-IN" dirty="0"/>
          </a:p>
        </p:txBody>
      </p:sp>
      <p:sp>
        <p:nvSpPr>
          <p:cNvPr id="10" name="Text Placeholder 9">
            <a:extLst>
              <a:ext uri="{FF2B5EF4-FFF2-40B4-BE49-F238E27FC236}">
                <a16:creationId xmlns:a16="http://schemas.microsoft.com/office/drawing/2014/main" id="{1A09AC33-AD94-463D-842B-B28CC9E126F0}"/>
              </a:ext>
            </a:extLst>
          </p:cNvPr>
          <p:cNvSpPr>
            <a:spLocks noGrp="1"/>
          </p:cNvSpPr>
          <p:nvPr>
            <p:ph type="body" sz="quarter" idx="20"/>
          </p:nvPr>
        </p:nvSpPr>
        <p:spPr>
          <a:xfrm>
            <a:off x="2305014" y="4833578"/>
            <a:ext cx="4393862" cy="564331"/>
          </a:xfrm>
        </p:spPr>
        <p:txBody>
          <a:bodyPr/>
          <a:lstStyle/>
          <a:p>
            <a:pPr algn="ctr">
              <a:spcBef>
                <a:spcPct val="0"/>
              </a:spcBef>
              <a:buClrTx/>
              <a:buSzTx/>
              <a:buFontTx/>
              <a:buNone/>
            </a:pPr>
            <a:r>
              <a:rPr lang="en-US" altLang="en-US" dirty="0" err="1">
                <a:hlinkClick r:id="rId3" tooltip="https://liveexample.pearsoncmg.com/html/SetListPerformanceTest.html"/>
              </a:rPr>
              <a:t>TestTreeSetWithComparator</a:t>
            </a:r>
            <a:endParaRPr lang="en-US" altLang="en-US" dirty="0">
              <a:hlinkClick r:id="rId3" tooltip="https://liveexample.pearsoncmg.com/html/SetListPerformanceTest.html"/>
            </a:endParaRPr>
          </a:p>
        </p:txBody>
      </p:sp>
    </p:spTree>
    <p:extLst>
      <p:ext uri="{BB962C8B-B14F-4D97-AF65-F5344CB8AC3E}">
        <p14:creationId xmlns:p14="http://schemas.microsoft.com/office/powerpoint/2010/main" val="225439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1C9C-CBBC-431F-992C-DAB11F3C4367}"/>
              </a:ext>
            </a:extLst>
          </p:cNvPr>
          <p:cNvSpPr>
            <a:spLocks noGrp="1"/>
          </p:cNvSpPr>
          <p:nvPr>
            <p:ph type="title"/>
          </p:nvPr>
        </p:nvSpPr>
        <p:spPr/>
        <p:txBody>
          <a:bodyPr/>
          <a:lstStyle/>
          <a:p>
            <a:r>
              <a:rPr lang="en-US" altLang="en-US" dirty="0">
                <a:cs typeface="Times New Roman" panose="02020603050405020304" pitchFamily="18" charset="0"/>
              </a:rPr>
              <a:t>Case Study: Counting Keywords</a:t>
            </a:r>
            <a:endParaRPr lang="en-IN" dirty="0"/>
          </a:p>
        </p:txBody>
      </p:sp>
      <p:sp>
        <p:nvSpPr>
          <p:cNvPr id="3" name="Content Placeholder 2">
            <a:extLst>
              <a:ext uri="{FF2B5EF4-FFF2-40B4-BE49-F238E27FC236}">
                <a16:creationId xmlns:a16="http://schemas.microsoft.com/office/drawing/2014/main" id="{D4FD73C8-52F7-4CEF-BF8E-0933805085E9}"/>
              </a:ext>
            </a:extLst>
          </p:cNvPr>
          <p:cNvSpPr>
            <a:spLocks noGrp="1"/>
          </p:cNvSpPr>
          <p:nvPr>
            <p:ph sz="quarter" idx="13"/>
          </p:nvPr>
        </p:nvSpPr>
        <p:spPr>
          <a:xfrm>
            <a:off x="457199" y="1552576"/>
            <a:ext cx="8421329" cy="910406"/>
          </a:xfrm>
        </p:spPr>
        <p:txBody>
          <a:bodyPr/>
          <a:lstStyle/>
          <a:p>
            <a:pPr marL="432" indent="0">
              <a:buNone/>
            </a:pPr>
            <a:r>
              <a:rPr lang="en-IN" altLang="en-US" dirty="0">
                <a:cs typeface="Times New Roman" panose="02020603050405020304" pitchFamily="18" charset="0"/>
              </a:rPr>
              <a:t>This section presents an application that counts the number of the keywords in a Java source code file.</a:t>
            </a:r>
          </a:p>
        </p:txBody>
      </p:sp>
      <p:sp>
        <p:nvSpPr>
          <p:cNvPr id="10" name="Text Placeholder 9">
            <a:extLst>
              <a:ext uri="{FF2B5EF4-FFF2-40B4-BE49-F238E27FC236}">
                <a16:creationId xmlns:a16="http://schemas.microsoft.com/office/drawing/2014/main" id="{1A09AC33-AD94-463D-842B-B28CC9E126F0}"/>
              </a:ext>
            </a:extLst>
          </p:cNvPr>
          <p:cNvSpPr>
            <a:spLocks noGrp="1"/>
          </p:cNvSpPr>
          <p:nvPr>
            <p:ph type="body" sz="quarter" idx="20"/>
          </p:nvPr>
        </p:nvSpPr>
        <p:spPr>
          <a:xfrm>
            <a:off x="2305014" y="4833578"/>
            <a:ext cx="4393862" cy="564331"/>
          </a:xfrm>
        </p:spPr>
        <p:txBody>
          <a:bodyPr/>
          <a:lstStyle/>
          <a:p>
            <a:pPr algn="ctr">
              <a:spcBef>
                <a:spcPct val="0"/>
              </a:spcBef>
              <a:buClrTx/>
              <a:buSzTx/>
              <a:buFontTx/>
              <a:buNone/>
            </a:pPr>
            <a:r>
              <a:rPr lang="en-US" altLang="en-US" dirty="0" err="1">
                <a:hlinkClick r:id="rId3" tooltip="https://liveexample.pearsoncmg.com/html/CountKeywords.html"/>
              </a:rPr>
              <a:t>CountKeywords</a:t>
            </a:r>
            <a:endParaRPr lang="en-US" altLang="en-US" dirty="0">
              <a:hlinkClick r:id="rId3" tooltip="https://liveexample.pearsoncmg.com/html/CountKeywords.html"/>
            </a:endParaRPr>
          </a:p>
        </p:txBody>
      </p:sp>
    </p:spTree>
    <p:extLst>
      <p:ext uri="{BB962C8B-B14F-4D97-AF65-F5344CB8AC3E}">
        <p14:creationId xmlns:p14="http://schemas.microsoft.com/office/powerpoint/2010/main" val="2549684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F121F-D6FD-448F-B3F2-0D46C2C597DD}"/>
              </a:ext>
            </a:extLst>
          </p:cNvPr>
          <p:cNvSpPr>
            <a:spLocks noGrp="1"/>
          </p:cNvSpPr>
          <p:nvPr>
            <p:ph type="title"/>
          </p:nvPr>
        </p:nvSpPr>
        <p:spPr/>
        <p:txBody>
          <a:bodyPr/>
          <a:lstStyle/>
          <a:p>
            <a:r>
              <a:rPr lang="en-IN" dirty="0"/>
              <a:t>The Map Interface</a:t>
            </a:r>
          </a:p>
        </p:txBody>
      </p:sp>
      <p:sp>
        <p:nvSpPr>
          <p:cNvPr id="3" name="Content Placeholder 2">
            <a:extLst>
              <a:ext uri="{FF2B5EF4-FFF2-40B4-BE49-F238E27FC236}">
                <a16:creationId xmlns:a16="http://schemas.microsoft.com/office/drawing/2014/main" id="{CBB0B4A6-E933-4EB2-B45D-40EA32077932}"/>
              </a:ext>
            </a:extLst>
          </p:cNvPr>
          <p:cNvSpPr>
            <a:spLocks noGrp="1"/>
          </p:cNvSpPr>
          <p:nvPr>
            <p:ph sz="quarter" idx="13"/>
          </p:nvPr>
        </p:nvSpPr>
        <p:spPr>
          <a:xfrm>
            <a:off x="457200" y="1556327"/>
            <a:ext cx="8229600" cy="1260615"/>
          </a:xfrm>
        </p:spPr>
        <p:txBody>
          <a:bodyPr/>
          <a:lstStyle/>
          <a:p>
            <a:pPr marL="432" indent="0">
              <a:buNone/>
            </a:pPr>
            <a:r>
              <a:rPr lang="en-IN" dirty="0"/>
              <a:t>The Map interface maps keys to the elements. The keys are like indexes. In List, the indexes are integer. In Map, the keys can be any objects.</a:t>
            </a:r>
          </a:p>
        </p:txBody>
      </p:sp>
      <p:pic>
        <p:nvPicPr>
          <p:cNvPr id="5" name="Content Placeholder 4" descr="A diagram shows the map interface as follows. For long description in Notes pane, press F6.">
            <a:extLst>
              <a:ext uri="{FF2B5EF4-FFF2-40B4-BE49-F238E27FC236}">
                <a16:creationId xmlns:a16="http://schemas.microsoft.com/office/drawing/2014/main" id="{91B16F2A-5457-48DA-847A-A285408C54AE}"/>
              </a:ext>
            </a:extLst>
          </p:cNvPr>
          <p:cNvPicPr>
            <a:picLocks noGrp="1" noChangeAspect="1"/>
          </p:cNvPicPr>
          <p:nvPr>
            <p:ph sz="quarter" idx="14"/>
          </p:nvPr>
        </p:nvPicPr>
        <p:blipFill>
          <a:blip r:embed="rId3"/>
          <a:stretch>
            <a:fillRect/>
          </a:stretch>
        </p:blipFill>
        <p:spPr>
          <a:xfrm>
            <a:off x="1034571" y="3144241"/>
            <a:ext cx="7074859" cy="3081968"/>
          </a:xfrm>
          <a:prstGeom prst="rect">
            <a:avLst/>
          </a:prstGeom>
        </p:spPr>
      </p:pic>
    </p:spTree>
    <p:extLst>
      <p:ext uri="{BB962C8B-B14F-4D97-AF65-F5344CB8AC3E}">
        <p14:creationId xmlns:p14="http://schemas.microsoft.com/office/powerpoint/2010/main" val="294550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0ABE-DD82-4E61-82F4-9CE9A73FDD4A}"/>
              </a:ext>
            </a:extLst>
          </p:cNvPr>
          <p:cNvSpPr>
            <a:spLocks noGrp="1"/>
          </p:cNvSpPr>
          <p:nvPr>
            <p:ph type="title"/>
          </p:nvPr>
        </p:nvSpPr>
        <p:spPr/>
        <p:txBody>
          <a:bodyPr/>
          <a:lstStyle/>
          <a:p>
            <a:r>
              <a:rPr lang="en-IN" dirty="0"/>
              <a:t>Objectives</a:t>
            </a:r>
            <a:endParaRPr lang="en-IN" sz="2000" b="0" dirty="0"/>
          </a:p>
        </p:txBody>
      </p:sp>
      <p:sp>
        <p:nvSpPr>
          <p:cNvPr id="3" name="Content Placeholder 2">
            <a:extLst>
              <a:ext uri="{FF2B5EF4-FFF2-40B4-BE49-F238E27FC236}">
                <a16:creationId xmlns:a16="http://schemas.microsoft.com/office/drawing/2014/main" id="{EC849E00-522C-4586-BDAC-74B47EAB08FC}"/>
              </a:ext>
            </a:extLst>
          </p:cNvPr>
          <p:cNvSpPr>
            <a:spLocks noGrp="1"/>
          </p:cNvSpPr>
          <p:nvPr>
            <p:ph sz="quarter" idx="13"/>
          </p:nvPr>
        </p:nvSpPr>
        <p:spPr>
          <a:xfrm>
            <a:off x="457200" y="1554920"/>
            <a:ext cx="8391832" cy="4663335"/>
          </a:xfrm>
        </p:spPr>
        <p:txBody>
          <a:bodyPr/>
          <a:lstStyle/>
          <a:p>
            <a:pPr marL="432" indent="0">
              <a:spcBef>
                <a:spcPts val="600"/>
              </a:spcBef>
              <a:buNone/>
              <a:defRPr/>
            </a:pPr>
            <a:r>
              <a:rPr lang="en-US" sz="2000" b="1" dirty="0">
                <a:solidFill>
                  <a:srgbClr val="007FA3"/>
                </a:solidFill>
              </a:rPr>
              <a:t>21.1 </a:t>
            </a:r>
            <a:r>
              <a:rPr lang="en-IN" sz="2000" dirty="0"/>
              <a:t>To store unordered, nonduplicate elements using a set (§21.2).</a:t>
            </a:r>
          </a:p>
          <a:p>
            <a:pPr marL="432" indent="0">
              <a:spcBef>
                <a:spcPts val="600"/>
              </a:spcBef>
              <a:buNone/>
              <a:defRPr/>
            </a:pPr>
            <a:r>
              <a:rPr lang="en-US" sz="2000" b="1" dirty="0">
                <a:solidFill>
                  <a:srgbClr val="007FA3"/>
                </a:solidFill>
              </a:rPr>
              <a:t>21.2 </a:t>
            </a:r>
            <a:r>
              <a:rPr lang="en-IN" sz="2000" dirty="0"/>
              <a:t>To explore how and when to use HashSet (§21.2.1), </a:t>
            </a:r>
            <a:r>
              <a:rPr lang="en-IN" sz="2000" dirty="0" err="1"/>
              <a:t>LinkedHashSet</a:t>
            </a:r>
            <a:r>
              <a:rPr lang="en-IN" sz="2000" dirty="0"/>
              <a:t> (§21.2.2), or </a:t>
            </a:r>
            <a:r>
              <a:rPr lang="en-IN" sz="2000" dirty="0" err="1"/>
              <a:t>TreeSet</a:t>
            </a:r>
            <a:r>
              <a:rPr lang="en-IN" sz="2000" dirty="0"/>
              <a:t> (§21.2.3) to store elements.</a:t>
            </a:r>
          </a:p>
          <a:p>
            <a:pPr marL="432" indent="0">
              <a:spcBef>
                <a:spcPts val="600"/>
              </a:spcBef>
              <a:buNone/>
              <a:defRPr/>
            </a:pPr>
            <a:r>
              <a:rPr lang="en-US" sz="2000" b="1" dirty="0">
                <a:solidFill>
                  <a:srgbClr val="007FA3"/>
                </a:solidFill>
              </a:rPr>
              <a:t>21.3 </a:t>
            </a:r>
            <a:r>
              <a:rPr lang="en-IN" sz="2000" dirty="0"/>
              <a:t>To compare performance of sets and lists (§21.3).</a:t>
            </a:r>
          </a:p>
          <a:p>
            <a:pPr marL="432" indent="0">
              <a:spcBef>
                <a:spcPts val="600"/>
              </a:spcBef>
              <a:buNone/>
              <a:defRPr/>
            </a:pPr>
            <a:r>
              <a:rPr lang="en-US" sz="2000" b="1" dirty="0">
                <a:solidFill>
                  <a:srgbClr val="007FA3"/>
                </a:solidFill>
              </a:rPr>
              <a:t>21.4 </a:t>
            </a:r>
            <a:r>
              <a:rPr lang="en-IN" sz="2000" dirty="0"/>
              <a:t>To use sets to develop a program that counts the keywords in a Java source file (§21.4).</a:t>
            </a:r>
          </a:p>
          <a:p>
            <a:pPr marL="432" indent="0">
              <a:spcBef>
                <a:spcPts val="600"/>
              </a:spcBef>
              <a:buNone/>
              <a:defRPr/>
            </a:pPr>
            <a:r>
              <a:rPr lang="en-US" sz="2000" b="1" dirty="0">
                <a:solidFill>
                  <a:srgbClr val="007FA3"/>
                </a:solidFill>
              </a:rPr>
              <a:t>21.5 </a:t>
            </a:r>
            <a:r>
              <a:rPr lang="en-IN" sz="2000" dirty="0"/>
              <a:t>To tell the differences between Collection and Map and describe when and how to use HashMap, </a:t>
            </a:r>
            <a:r>
              <a:rPr lang="en-IN" sz="2000" dirty="0" err="1"/>
              <a:t>LinkedHashMap</a:t>
            </a:r>
            <a:r>
              <a:rPr lang="en-IN" sz="2000" dirty="0"/>
              <a:t>, and </a:t>
            </a:r>
            <a:r>
              <a:rPr lang="en-IN" sz="2000" dirty="0" err="1"/>
              <a:t>TreeMap</a:t>
            </a:r>
            <a:r>
              <a:rPr lang="en-IN" sz="2000" dirty="0"/>
              <a:t> to store values associated with keys (§21.5).</a:t>
            </a:r>
          </a:p>
          <a:p>
            <a:pPr marL="432" indent="0">
              <a:spcBef>
                <a:spcPts val="600"/>
              </a:spcBef>
              <a:buNone/>
              <a:defRPr/>
            </a:pPr>
            <a:r>
              <a:rPr lang="en-US" sz="2000" b="1" dirty="0">
                <a:solidFill>
                  <a:srgbClr val="007FA3"/>
                </a:solidFill>
              </a:rPr>
              <a:t>21.6 </a:t>
            </a:r>
            <a:r>
              <a:rPr lang="en-IN" sz="2000" dirty="0"/>
              <a:t>To use maps to develop a program that counts the occurrence of the words in a text (§21.6).</a:t>
            </a:r>
          </a:p>
          <a:p>
            <a:pPr marL="432" indent="0">
              <a:spcBef>
                <a:spcPts val="600"/>
              </a:spcBef>
              <a:buNone/>
              <a:defRPr/>
            </a:pPr>
            <a:r>
              <a:rPr lang="en-US" sz="2000" b="1" dirty="0">
                <a:solidFill>
                  <a:srgbClr val="007FA3"/>
                </a:solidFill>
              </a:rPr>
              <a:t>21.7 </a:t>
            </a:r>
            <a:r>
              <a:rPr lang="en-IN" sz="2000" dirty="0"/>
              <a:t>To obtain singleton sets, lists, and maps, and unmodifiable sets, lists, and maps, using the static methods in the Collections class (§21.7).</a:t>
            </a:r>
          </a:p>
        </p:txBody>
      </p:sp>
    </p:spTree>
    <p:extLst>
      <p:ext uri="{BB962C8B-B14F-4D97-AF65-F5344CB8AC3E}">
        <p14:creationId xmlns:p14="http://schemas.microsoft.com/office/powerpoint/2010/main" val="2192847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F121F-D6FD-448F-B3F2-0D46C2C597DD}"/>
              </a:ext>
            </a:extLst>
          </p:cNvPr>
          <p:cNvSpPr>
            <a:spLocks noGrp="1"/>
          </p:cNvSpPr>
          <p:nvPr>
            <p:ph type="title"/>
          </p:nvPr>
        </p:nvSpPr>
        <p:spPr/>
        <p:txBody>
          <a:bodyPr/>
          <a:lstStyle/>
          <a:p>
            <a:r>
              <a:rPr lang="en-IN" dirty="0"/>
              <a:t>Map Interface and Class Hierarchy</a:t>
            </a:r>
          </a:p>
        </p:txBody>
      </p:sp>
      <p:sp>
        <p:nvSpPr>
          <p:cNvPr id="3" name="Content Placeholder 2">
            <a:extLst>
              <a:ext uri="{FF2B5EF4-FFF2-40B4-BE49-F238E27FC236}">
                <a16:creationId xmlns:a16="http://schemas.microsoft.com/office/drawing/2014/main" id="{CBB0B4A6-E933-4EB2-B45D-40EA32077932}"/>
              </a:ext>
            </a:extLst>
          </p:cNvPr>
          <p:cNvSpPr>
            <a:spLocks noGrp="1"/>
          </p:cNvSpPr>
          <p:nvPr>
            <p:ph sz="quarter" idx="13"/>
          </p:nvPr>
        </p:nvSpPr>
        <p:spPr>
          <a:xfrm>
            <a:off x="457200" y="1556327"/>
            <a:ext cx="8229600" cy="1644073"/>
          </a:xfrm>
        </p:spPr>
        <p:txBody>
          <a:bodyPr/>
          <a:lstStyle/>
          <a:p>
            <a:pPr marL="432" indent="0">
              <a:buNone/>
            </a:pPr>
            <a:r>
              <a:rPr lang="en-IN" dirty="0"/>
              <a:t>An instance of Map represents a group of objects, each of which is associated with a key. You can get the object from a map using a key, and you have to use a key to put the object into the map.</a:t>
            </a:r>
          </a:p>
        </p:txBody>
      </p:sp>
      <p:pic>
        <p:nvPicPr>
          <p:cNvPr id="7" name="Content Placeholder 6" descr="A diagram shows the map interface and class hierarchy. For long description in Notes pane, press F6.">
            <a:extLst>
              <a:ext uri="{FF2B5EF4-FFF2-40B4-BE49-F238E27FC236}">
                <a16:creationId xmlns:a16="http://schemas.microsoft.com/office/drawing/2014/main" id="{66313F73-DAFD-4E83-BD4E-0B36EFF2DA8E}"/>
              </a:ext>
            </a:extLst>
          </p:cNvPr>
          <p:cNvPicPr>
            <a:picLocks noGrp="1" noChangeAspect="1"/>
          </p:cNvPicPr>
          <p:nvPr>
            <p:ph sz="quarter" idx="14"/>
          </p:nvPr>
        </p:nvPicPr>
        <p:blipFill>
          <a:blip r:embed="rId3"/>
          <a:stretch>
            <a:fillRect/>
          </a:stretch>
        </p:blipFill>
        <p:spPr>
          <a:xfrm>
            <a:off x="633642" y="3854800"/>
            <a:ext cx="7876715" cy="2103302"/>
          </a:xfrm>
          <a:prstGeom prst="rect">
            <a:avLst/>
          </a:prstGeom>
        </p:spPr>
      </p:pic>
    </p:spTree>
    <p:extLst>
      <p:ext uri="{BB962C8B-B14F-4D97-AF65-F5344CB8AC3E}">
        <p14:creationId xmlns:p14="http://schemas.microsoft.com/office/powerpoint/2010/main" val="227202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1C9C-CBBC-431F-992C-DAB11F3C4367}"/>
              </a:ext>
            </a:extLst>
          </p:cNvPr>
          <p:cNvSpPr>
            <a:spLocks noGrp="1"/>
          </p:cNvSpPr>
          <p:nvPr>
            <p:ph type="title"/>
          </p:nvPr>
        </p:nvSpPr>
        <p:spPr/>
        <p:txBody>
          <a:bodyPr/>
          <a:lstStyle/>
          <a:p>
            <a:r>
              <a:rPr lang="en-US" altLang="en-US" dirty="0">
                <a:cs typeface="Times New Roman" panose="02020603050405020304" pitchFamily="18" charset="0"/>
              </a:rPr>
              <a:t>The Map Interface U</a:t>
            </a:r>
            <a:r>
              <a:rPr lang="en-US" altLang="en-US" sz="100" dirty="0">
                <a:cs typeface="Times New Roman" panose="02020603050405020304" pitchFamily="18" charset="0"/>
              </a:rPr>
              <a:t> </a:t>
            </a:r>
            <a:r>
              <a:rPr lang="en-US" altLang="en-US" dirty="0">
                <a:cs typeface="Times New Roman" panose="02020603050405020304" pitchFamily="18" charset="0"/>
              </a:rPr>
              <a:t>M</a:t>
            </a:r>
            <a:r>
              <a:rPr lang="en-US" altLang="en-US" sz="100" dirty="0">
                <a:cs typeface="Times New Roman" panose="02020603050405020304" pitchFamily="18" charset="0"/>
              </a:rPr>
              <a:t> </a:t>
            </a:r>
            <a:r>
              <a:rPr lang="en-US" altLang="en-US" dirty="0">
                <a:cs typeface="Times New Roman" panose="02020603050405020304" pitchFamily="18" charset="0"/>
              </a:rPr>
              <a:t>L Diagram</a:t>
            </a:r>
            <a:endParaRPr lang="en-IN" dirty="0"/>
          </a:p>
        </p:txBody>
      </p:sp>
      <p:sp>
        <p:nvSpPr>
          <p:cNvPr id="10" name="Text Placeholder 9">
            <a:extLst>
              <a:ext uri="{FF2B5EF4-FFF2-40B4-BE49-F238E27FC236}">
                <a16:creationId xmlns:a16="http://schemas.microsoft.com/office/drawing/2014/main" id="{1A09AC33-AD94-463D-842B-B28CC9E126F0}"/>
              </a:ext>
            </a:extLst>
          </p:cNvPr>
          <p:cNvSpPr>
            <a:spLocks noGrp="1"/>
          </p:cNvSpPr>
          <p:nvPr>
            <p:ph type="body" sz="quarter" idx="20"/>
          </p:nvPr>
        </p:nvSpPr>
        <p:spPr>
          <a:xfrm>
            <a:off x="2305014" y="4833578"/>
            <a:ext cx="4393862" cy="564331"/>
          </a:xfrm>
        </p:spPr>
        <p:txBody>
          <a:bodyPr/>
          <a:lstStyle/>
          <a:p>
            <a:pPr algn="ctr">
              <a:spcBef>
                <a:spcPct val="0"/>
              </a:spcBef>
              <a:buClrTx/>
              <a:buSzTx/>
              <a:buFontTx/>
              <a:buNone/>
            </a:pPr>
            <a:r>
              <a:rPr lang="en-US" altLang="en-US" dirty="0">
                <a:hlinkClick r:id="rId3" tooltip="http://liveexample.pearsoncmg.com/dsanimation/Figure21_4v2.html"/>
              </a:rPr>
              <a:t>UML Diagram</a:t>
            </a:r>
          </a:p>
        </p:txBody>
      </p:sp>
    </p:spTree>
    <p:extLst>
      <p:ext uri="{BB962C8B-B14F-4D97-AF65-F5344CB8AC3E}">
        <p14:creationId xmlns:p14="http://schemas.microsoft.com/office/powerpoint/2010/main" val="460646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6A2A-4EAF-4D1F-BCD2-8CAECA6FDC6F}"/>
              </a:ext>
            </a:extLst>
          </p:cNvPr>
          <p:cNvSpPr>
            <a:spLocks noGrp="1"/>
          </p:cNvSpPr>
          <p:nvPr>
            <p:ph type="title"/>
          </p:nvPr>
        </p:nvSpPr>
        <p:spPr/>
        <p:txBody>
          <a:bodyPr/>
          <a:lstStyle/>
          <a:p>
            <a:r>
              <a:rPr lang="en-IN" dirty="0"/>
              <a:t>Concrete Map Classes</a:t>
            </a:r>
          </a:p>
        </p:txBody>
      </p:sp>
      <p:pic>
        <p:nvPicPr>
          <p:cNvPr id="4" name="Content Placeholder 3" descr="A diagram shows the Map interface hierarchy. For long description in Notes pane, press F6.">
            <a:extLst>
              <a:ext uri="{FF2B5EF4-FFF2-40B4-BE49-F238E27FC236}">
                <a16:creationId xmlns:a16="http://schemas.microsoft.com/office/drawing/2014/main" id="{8813401F-F845-4C6C-92D6-40ADB3C536D0}"/>
              </a:ext>
            </a:extLst>
          </p:cNvPr>
          <p:cNvPicPr>
            <a:picLocks noGrp="1" noChangeAspect="1"/>
          </p:cNvPicPr>
          <p:nvPr>
            <p:ph sz="quarter" idx="13"/>
          </p:nvPr>
        </p:nvPicPr>
        <p:blipFill>
          <a:blip r:embed="rId3"/>
          <a:stretch>
            <a:fillRect/>
          </a:stretch>
        </p:blipFill>
        <p:spPr>
          <a:xfrm>
            <a:off x="1657286" y="1554163"/>
            <a:ext cx="5832602" cy="4664075"/>
          </a:xfrm>
          <a:prstGeom prst="rect">
            <a:avLst/>
          </a:prstGeom>
        </p:spPr>
      </p:pic>
    </p:spTree>
    <p:extLst>
      <p:ext uri="{BB962C8B-B14F-4D97-AF65-F5344CB8AC3E}">
        <p14:creationId xmlns:p14="http://schemas.microsoft.com/office/powerpoint/2010/main" val="3826815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6A2A-4EAF-4D1F-BCD2-8CAECA6FDC6F}"/>
              </a:ext>
            </a:extLst>
          </p:cNvPr>
          <p:cNvSpPr>
            <a:spLocks noGrp="1"/>
          </p:cNvSpPr>
          <p:nvPr>
            <p:ph type="title"/>
          </p:nvPr>
        </p:nvSpPr>
        <p:spPr/>
        <p:txBody>
          <a:bodyPr/>
          <a:lstStyle/>
          <a:p>
            <a:r>
              <a:rPr lang="en-IN" dirty="0"/>
              <a:t>Entry</a:t>
            </a:r>
          </a:p>
        </p:txBody>
      </p:sp>
      <p:pic>
        <p:nvPicPr>
          <p:cNvPr id="6" name="Content Placeholder 5" descr="Three rows of code and descriptions for the interface, java.until.Map.Entry less than symbol K, V greater than symbol as follows For long description in Notes pane, press F6.">
            <a:extLst>
              <a:ext uri="{FF2B5EF4-FFF2-40B4-BE49-F238E27FC236}">
                <a16:creationId xmlns:a16="http://schemas.microsoft.com/office/drawing/2014/main" id="{0637DDAB-28C0-4B0A-90EE-CBA2EB054C43}"/>
              </a:ext>
            </a:extLst>
          </p:cNvPr>
          <p:cNvPicPr>
            <a:picLocks noGrp="1" noChangeAspect="1"/>
          </p:cNvPicPr>
          <p:nvPr>
            <p:ph sz="quarter" idx="13"/>
          </p:nvPr>
        </p:nvPicPr>
        <p:blipFill>
          <a:blip r:embed="rId3"/>
          <a:stretch>
            <a:fillRect/>
          </a:stretch>
        </p:blipFill>
        <p:spPr>
          <a:xfrm>
            <a:off x="457200" y="3006918"/>
            <a:ext cx="8232775" cy="1758565"/>
          </a:xfrm>
          <a:prstGeom prst="rect">
            <a:avLst/>
          </a:prstGeom>
        </p:spPr>
      </p:pic>
    </p:spTree>
    <p:extLst>
      <p:ext uri="{BB962C8B-B14F-4D97-AF65-F5344CB8AC3E}">
        <p14:creationId xmlns:p14="http://schemas.microsoft.com/office/powerpoint/2010/main" val="1597582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B668-08EF-4E75-A922-EAC74C46EFF8}"/>
              </a:ext>
            </a:extLst>
          </p:cNvPr>
          <p:cNvSpPr>
            <a:spLocks noGrp="1"/>
          </p:cNvSpPr>
          <p:nvPr>
            <p:ph type="title"/>
          </p:nvPr>
        </p:nvSpPr>
        <p:spPr/>
        <p:txBody>
          <a:bodyPr/>
          <a:lstStyle/>
          <a:p>
            <a:r>
              <a:rPr lang="en-IN" dirty="0"/>
              <a:t>HashMap</a:t>
            </a:r>
          </a:p>
        </p:txBody>
      </p:sp>
      <p:sp>
        <p:nvSpPr>
          <p:cNvPr id="3" name="Content Placeholder 2">
            <a:extLst>
              <a:ext uri="{FF2B5EF4-FFF2-40B4-BE49-F238E27FC236}">
                <a16:creationId xmlns:a16="http://schemas.microsoft.com/office/drawing/2014/main" id="{77FAC41A-0CFD-405E-AA9D-0B7498BDF1D2}"/>
              </a:ext>
            </a:extLst>
          </p:cNvPr>
          <p:cNvSpPr>
            <a:spLocks noGrp="1"/>
          </p:cNvSpPr>
          <p:nvPr>
            <p:ph sz="quarter" idx="13"/>
          </p:nvPr>
        </p:nvSpPr>
        <p:spPr/>
        <p:txBody>
          <a:bodyPr/>
          <a:lstStyle/>
          <a:p>
            <a:pPr marL="432" indent="0">
              <a:buNone/>
            </a:pPr>
            <a:r>
              <a:rPr lang="en-IN" dirty="0"/>
              <a:t>The HashMap class is efficient for locating a value, inserting a mapping, and deleting a mapping.</a:t>
            </a:r>
          </a:p>
        </p:txBody>
      </p:sp>
    </p:spTree>
    <p:extLst>
      <p:ext uri="{BB962C8B-B14F-4D97-AF65-F5344CB8AC3E}">
        <p14:creationId xmlns:p14="http://schemas.microsoft.com/office/powerpoint/2010/main" val="1604304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7C3EA-190A-4F53-A68E-E9D87F4E7390}"/>
              </a:ext>
            </a:extLst>
          </p:cNvPr>
          <p:cNvSpPr>
            <a:spLocks noGrp="1"/>
          </p:cNvSpPr>
          <p:nvPr>
            <p:ph type="title"/>
          </p:nvPr>
        </p:nvSpPr>
        <p:spPr/>
        <p:txBody>
          <a:bodyPr/>
          <a:lstStyle/>
          <a:p>
            <a:r>
              <a:rPr lang="en-IN" dirty="0" err="1"/>
              <a:t>LinkedHashMap</a:t>
            </a:r>
            <a:endParaRPr lang="en-IN" dirty="0"/>
          </a:p>
        </p:txBody>
      </p:sp>
      <p:sp>
        <p:nvSpPr>
          <p:cNvPr id="3" name="Content Placeholder 2">
            <a:extLst>
              <a:ext uri="{FF2B5EF4-FFF2-40B4-BE49-F238E27FC236}">
                <a16:creationId xmlns:a16="http://schemas.microsoft.com/office/drawing/2014/main" id="{A6677D4C-044E-44B6-A5D6-3615F428F55A}"/>
              </a:ext>
            </a:extLst>
          </p:cNvPr>
          <p:cNvSpPr>
            <a:spLocks noGrp="1"/>
          </p:cNvSpPr>
          <p:nvPr>
            <p:ph sz="quarter" idx="13"/>
          </p:nvPr>
        </p:nvSpPr>
        <p:spPr/>
        <p:txBody>
          <a:bodyPr/>
          <a:lstStyle/>
          <a:p>
            <a:pPr marL="432" indent="0">
              <a:buNone/>
            </a:pPr>
            <a:r>
              <a:rPr lang="en-IN" dirty="0" err="1"/>
              <a:t>LinkedHashMap</a:t>
            </a:r>
            <a:r>
              <a:rPr lang="en-IN" dirty="0"/>
              <a:t> was introduced in J</a:t>
            </a:r>
            <a:r>
              <a:rPr lang="en-IN" sz="100" dirty="0"/>
              <a:t> </a:t>
            </a:r>
            <a:r>
              <a:rPr lang="en-IN" dirty="0"/>
              <a:t>D</a:t>
            </a:r>
            <a:r>
              <a:rPr lang="en-IN" sz="100" dirty="0"/>
              <a:t> </a:t>
            </a:r>
            <a:r>
              <a:rPr lang="en-IN" dirty="0"/>
              <a:t>K 1.4. It extends HashMap with a linked list implementation that supports an ordering of the entries in the map. The entries in a HashMap are not ordered, but the entries in a </a:t>
            </a:r>
            <a:r>
              <a:rPr lang="en-IN" dirty="0" err="1"/>
              <a:t>LinkedHashMap</a:t>
            </a:r>
            <a:r>
              <a:rPr lang="en-IN" dirty="0"/>
              <a:t> can be retrieved in the order in which they were inserted into the map (known as the insertion order), or the order in which they were last accessed, from least recently accessed to most recently (access order). The no-</a:t>
            </a:r>
            <a:r>
              <a:rPr lang="en-IN" dirty="0" err="1"/>
              <a:t>arg</a:t>
            </a:r>
            <a:r>
              <a:rPr lang="en-IN" dirty="0"/>
              <a:t> constructor constructs a </a:t>
            </a:r>
            <a:r>
              <a:rPr lang="en-IN" dirty="0" err="1"/>
              <a:t>LinkedHashMap</a:t>
            </a:r>
            <a:r>
              <a:rPr lang="en-IN" dirty="0"/>
              <a:t> with the insertion order. To construct a </a:t>
            </a:r>
            <a:r>
              <a:rPr lang="en-IN" dirty="0" err="1"/>
              <a:t>LinkedHashMap</a:t>
            </a:r>
            <a:r>
              <a:rPr lang="en-IN" dirty="0"/>
              <a:t> with the access order, use the </a:t>
            </a:r>
            <a:r>
              <a:rPr lang="en-IN" dirty="0" err="1"/>
              <a:t>LinkedHashMap</a:t>
            </a:r>
            <a:r>
              <a:rPr lang="en-IN" dirty="0"/>
              <a:t>(</a:t>
            </a:r>
            <a:r>
              <a:rPr lang="en-IN" dirty="0" err="1"/>
              <a:t>initialCapacity</a:t>
            </a:r>
            <a:r>
              <a:rPr lang="en-IN" dirty="0"/>
              <a:t>, </a:t>
            </a:r>
            <a:r>
              <a:rPr lang="en-IN" dirty="0" err="1"/>
              <a:t>loadFactor</a:t>
            </a:r>
            <a:r>
              <a:rPr lang="en-IN" dirty="0"/>
              <a:t>, true).</a:t>
            </a:r>
          </a:p>
        </p:txBody>
      </p:sp>
    </p:spTree>
    <p:extLst>
      <p:ext uri="{BB962C8B-B14F-4D97-AF65-F5344CB8AC3E}">
        <p14:creationId xmlns:p14="http://schemas.microsoft.com/office/powerpoint/2010/main" val="3637714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7C3EA-190A-4F53-A68E-E9D87F4E7390}"/>
              </a:ext>
            </a:extLst>
          </p:cNvPr>
          <p:cNvSpPr>
            <a:spLocks noGrp="1"/>
          </p:cNvSpPr>
          <p:nvPr>
            <p:ph type="title"/>
          </p:nvPr>
        </p:nvSpPr>
        <p:spPr/>
        <p:txBody>
          <a:bodyPr/>
          <a:lstStyle/>
          <a:p>
            <a:r>
              <a:rPr lang="en-US" altLang="en-US" dirty="0" err="1">
                <a:cs typeface="Times New Roman" panose="02020603050405020304" pitchFamily="18" charset="0"/>
              </a:rPr>
              <a:t>TreeMap</a:t>
            </a:r>
            <a:endParaRPr lang="en-IN" dirty="0"/>
          </a:p>
        </p:txBody>
      </p:sp>
      <p:sp>
        <p:nvSpPr>
          <p:cNvPr id="3" name="Content Placeholder 2">
            <a:extLst>
              <a:ext uri="{FF2B5EF4-FFF2-40B4-BE49-F238E27FC236}">
                <a16:creationId xmlns:a16="http://schemas.microsoft.com/office/drawing/2014/main" id="{A6677D4C-044E-44B6-A5D6-3615F428F55A}"/>
              </a:ext>
            </a:extLst>
          </p:cNvPr>
          <p:cNvSpPr>
            <a:spLocks noGrp="1"/>
          </p:cNvSpPr>
          <p:nvPr>
            <p:ph sz="quarter" idx="13"/>
          </p:nvPr>
        </p:nvSpPr>
        <p:spPr/>
        <p:txBody>
          <a:bodyPr/>
          <a:lstStyle/>
          <a:p>
            <a:pPr marL="432" indent="0">
              <a:buNone/>
            </a:pPr>
            <a:r>
              <a:rPr lang="en-IN" dirty="0"/>
              <a:t>The HashMap, </a:t>
            </a:r>
            <a:r>
              <a:rPr lang="en-IN" dirty="0" err="1"/>
              <a:t>LinkedHashMap</a:t>
            </a:r>
            <a:r>
              <a:rPr lang="en-IN" dirty="0"/>
              <a:t>, and </a:t>
            </a:r>
            <a:r>
              <a:rPr lang="en-IN" dirty="0" err="1"/>
              <a:t>TreeMap</a:t>
            </a:r>
            <a:r>
              <a:rPr lang="en-IN" dirty="0"/>
              <a:t> classes are three concrete implementations of the Map interface. The HashMap class is efficient for locating a value, inserting a mapping, and deleting a mapping. The </a:t>
            </a:r>
            <a:r>
              <a:rPr lang="en-IN" dirty="0" err="1"/>
              <a:t>TreeMap</a:t>
            </a:r>
            <a:r>
              <a:rPr lang="en-IN" dirty="0"/>
              <a:t> class, implementing </a:t>
            </a:r>
            <a:r>
              <a:rPr lang="en-IN" dirty="0" err="1"/>
              <a:t>SortedMap</a:t>
            </a:r>
            <a:r>
              <a:rPr lang="en-IN" dirty="0"/>
              <a:t>, is efficient for traversing the keys in a sorted order.</a:t>
            </a:r>
          </a:p>
        </p:txBody>
      </p:sp>
    </p:spTree>
    <p:extLst>
      <p:ext uri="{BB962C8B-B14F-4D97-AF65-F5344CB8AC3E}">
        <p14:creationId xmlns:p14="http://schemas.microsoft.com/office/powerpoint/2010/main" val="3694675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1C9C-CBBC-431F-992C-DAB11F3C4367}"/>
              </a:ext>
            </a:extLst>
          </p:cNvPr>
          <p:cNvSpPr>
            <a:spLocks noGrp="1"/>
          </p:cNvSpPr>
          <p:nvPr>
            <p:ph type="title"/>
          </p:nvPr>
        </p:nvSpPr>
        <p:spPr/>
        <p:txBody>
          <a:bodyPr/>
          <a:lstStyle/>
          <a:p>
            <a:r>
              <a:rPr lang="en-IN" altLang="en-US" sz="3200" dirty="0">
                <a:cs typeface="Times New Roman" panose="02020603050405020304" pitchFamily="18" charset="0"/>
              </a:rPr>
              <a:t>Example: Using HashMap, </a:t>
            </a:r>
            <a:r>
              <a:rPr lang="en-IN" altLang="en-US" sz="3200" dirty="0" err="1">
                <a:cs typeface="Times New Roman" panose="02020603050405020304" pitchFamily="18" charset="0"/>
              </a:rPr>
              <a:t>LinkedHashMap</a:t>
            </a:r>
            <a:r>
              <a:rPr lang="en-IN" altLang="en-US" sz="3200" dirty="0">
                <a:cs typeface="Times New Roman" panose="02020603050405020304" pitchFamily="18" charset="0"/>
              </a:rPr>
              <a:t>, and </a:t>
            </a:r>
            <a:r>
              <a:rPr lang="en-IN" altLang="en-US" sz="3200" dirty="0" err="1">
                <a:cs typeface="Times New Roman" panose="02020603050405020304" pitchFamily="18" charset="0"/>
              </a:rPr>
              <a:t>TreeMap</a:t>
            </a:r>
            <a:endParaRPr lang="en-IN" sz="3200" dirty="0"/>
          </a:p>
        </p:txBody>
      </p:sp>
      <p:sp>
        <p:nvSpPr>
          <p:cNvPr id="3" name="Content Placeholder 2">
            <a:extLst>
              <a:ext uri="{FF2B5EF4-FFF2-40B4-BE49-F238E27FC236}">
                <a16:creationId xmlns:a16="http://schemas.microsoft.com/office/drawing/2014/main" id="{D4FD73C8-52F7-4CEF-BF8E-0933805085E9}"/>
              </a:ext>
            </a:extLst>
          </p:cNvPr>
          <p:cNvSpPr>
            <a:spLocks noGrp="1"/>
          </p:cNvSpPr>
          <p:nvPr>
            <p:ph sz="quarter" idx="13"/>
          </p:nvPr>
        </p:nvSpPr>
        <p:spPr>
          <a:xfrm>
            <a:off x="457199" y="1552576"/>
            <a:ext cx="8421329" cy="2016534"/>
          </a:xfrm>
        </p:spPr>
        <p:txBody>
          <a:bodyPr/>
          <a:lstStyle/>
          <a:p>
            <a:pPr marL="432" indent="0">
              <a:buNone/>
            </a:pPr>
            <a:r>
              <a:rPr lang="en-IN" altLang="en-US" dirty="0">
                <a:cs typeface="Times New Roman" panose="02020603050405020304" pitchFamily="18" charset="0"/>
              </a:rPr>
              <a:t>This example creates a hash map that maps borrowers to mortgages. The program first creates a hash map with the borrower’s name as its key and mortgage as its value. The program then creates a tree map from the hash map, and displays the mappings in ascending order of the keys.</a:t>
            </a:r>
          </a:p>
        </p:txBody>
      </p:sp>
      <p:sp>
        <p:nvSpPr>
          <p:cNvPr id="10" name="Text Placeholder 9">
            <a:extLst>
              <a:ext uri="{FF2B5EF4-FFF2-40B4-BE49-F238E27FC236}">
                <a16:creationId xmlns:a16="http://schemas.microsoft.com/office/drawing/2014/main" id="{1A09AC33-AD94-463D-842B-B28CC9E126F0}"/>
              </a:ext>
            </a:extLst>
          </p:cNvPr>
          <p:cNvSpPr>
            <a:spLocks noGrp="1"/>
          </p:cNvSpPr>
          <p:nvPr>
            <p:ph type="body" sz="quarter" idx="20"/>
          </p:nvPr>
        </p:nvSpPr>
        <p:spPr>
          <a:xfrm>
            <a:off x="3374572" y="4833578"/>
            <a:ext cx="2254746" cy="564331"/>
          </a:xfrm>
        </p:spPr>
        <p:txBody>
          <a:bodyPr/>
          <a:lstStyle/>
          <a:p>
            <a:pPr algn="ctr">
              <a:spcBef>
                <a:spcPct val="0"/>
              </a:spcBef>
              <a:buClrTx/>
              <a:buSzTx/>
              <a:buFontTx/>
              <a:buNone/>
            </a:pPr>
            <a:r>
              <a:rPr lang="en-US" altLang="en-US" dirty="0" err="1">
                <a:hlinkClick r:id="rId3" tooltip="https://liveexample.pearsoncmg.com/html/TestMap.html"/>
              </a:rPr>
              <a:t>TestMap</a:t>
            </a:r>
            <a:endParaRPr lang="en-US" altLang="en-US" dirty="0">
              <a:hlinkClick r:id="rId3" tooltip="https://liveexample.pearsoncmg.com/html/TestMap.html"/>
            </a:endParaRPr>
          </a:p>
        </p:txBody>
      </p:sp>
    </p:spTree>
    <p:extLst>
      <p:ext uri="{BB962C8B-B14F-4D97-AF65-F5344CB8AC3E}">
        <p14:creationId xmlns:p14="http://schemas.microsoft.com/office/powerpoint/2010/main" val="1411918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1C9C-CBBC-431F-992C-DAB11F3C4367}"/>
              </a:ext>
            </a:extLst>
          </p:cNvPr>
          <p:cNvSpPr>
            <a:spLocks noGrp="1"/>
          </p:cNvSpPr>
          <p:nvPr>
            <p:ph type="title"/>
          </p:nvPr>
        </p:nvSpPr>
        <p:spPr/>
        <p:txBody>
          <a:bodyPr/>
          <a:lstStyle/>
          <a:p>
            <a:r>
              <a:rPr lang="en-US" altLang="en-US" sz="3200" dirty="0">
                <a:cs typeface="Times New Roman" panose="02020603050405020304" pitchFamily="18" charset="0"/>
              </a:rPr>
              <a:t>Case Study: Counting the Occurrences of Words in a Text</a:t>
            </a:r>
            <a:endParaRPr lang="en-IN" sz="3200" dirty="0"/>
          </a:p>
        </p:txBody>
      </p:sp>
      <p:sp>
        <p:nvSpPr>
          <p:cNvPr id="3" name="Content Placeholder 2">
            <a:extLst>
              <a:ext uri="{FF2B5EF4-FFF2-40B4-BE49-F238E27FC236}">
                <a16:creationId xmlns:a16="http://schemas.microsoft.com/office/drawing/2014/main" id="{D4FD73C8-52F7-4CEF-BF8E-0933805085E9}"/>
              </a:ext>
            </a:extLst>
          </p:cNvPr>
          <p:cNvSpPr>
            <a:spLocks noGrp="1"/>
          </p:cNvSpPr>
          <p:nvPr>
            <p:ph sz="quarter" idx="13"/>
          </p:nvPr>
        </p:nvSpPr>
        <p:spPr>
          <a:xfrm>
            <a:off x="457199" y="1552575"/>
            <a:ext cx="8524569" cy="3063669"/>
          </a:xfrm>
        </p:spPr>
        <p:txBody>
          <a:bodyPr/>
          <a:lstStyle/>
          <a:p>
            <a:pPr marL="0" indent="0">
              <a:buFont typeface="Monotype Sorts"/>
              <a:buNone/>
            </a:pPr>
            <a:r>
              <a:rPr lang="en-US" altLang="en-US" dirty="0">
                <a:cs typeface="Times New Roman" panose="02020603050405020304" pitchFamily="18" charset="0"/>
              </a:rPr>
              <a:t>This program counts the occurrences of words in a text and displays the words and their occurrences in ascending order of the words. The program uses a hash map to store a pair consisting of a word and its count. For each word, check whether it is already a key in the map. If not, add the key and value 1 to the map. Otherwise, increase the value for the word (key) by 1 in the map. To sort the map, convert it to a tree map.</a:t>
            </a:r>
          </a:p>
        </p:txBody>
      </p:sp>
      <p:sp>
        <p:nvSpPr>
          <p:cNvPr id="10" name="Text Placeholder 9">
            <a:extLst>
              <a:ext uri="{FF2B5EF4-FFF2-40B4-BE49-F238E27FC236}">
                <a16:creationId xmlns:a16="http://schemas.microsoft.com/office/drawing/2014/main" id="{1A09AC33-AD94-463D-842B-B28CC9E126F0}"/>
              </a:ext>
            </a:extLst>
          </p:cNvPr>
          <p:cNvSpPr>
            <a:spLocks noGrp="1"/>
          </p:cNvSpPr>
          <p:nvPr>
            <p:ph type="body" sz="quarter" idx="20"/>
          </p:nvPr>
        </p:nvSpPr>
        <p:spPr>
          <a:xfrm>
            <a:off x="2504735" y="5364520"/>
            <a:ext cx="3994420" cy="564331"/>
          </a:xfrm>
        </p:spPr>
        <p:txBody>
          <a:bodyPr/>
          <a:lstStyle/>
          <a:p>
            <a:pPr algn="ctr">
              <a:spcBef>
                <a:spcPct val="0"/>
              </a:spcBef>
              <a:buClrTx/>
              <a:buSzTx/>
              <a:buFontTx/>
              <a:buNone/>
            </a:pPr>
            <a:r>
              <a:rPr lang="en-US" altLang="en-US" dirty="0" err="1">
                <a:hlinkClick r:id="rId3" tooltip="https://liveexample.pearsoncmg.com/html/CountOccurrenceOfWords.html"/>
              </a:rPr>
              <a:t>CountOccurrenceOfWords</a:t>
            </a:r>
            <a:endParaRPr lang="en-US" altLang="en-US" dirty="0">
              <a:hlinkClick r:id="rId3" tooltip="https://liveexample.pearsoncmg.com/html/CountOccurrenceOfWords.html"/>
            </a:endParaRPr>
          </a:p>
        </p:txBody>
      </p:sp>
    </p:spTree>
    <p:extLst>
      <p:ext uri="{BB962C8B-B14F-4D97-AF65-F5344CB8AC3E}">
        <p14:creationId xmlns:p14="http://schemas.microsoft.com/office/powerpoint/2010/main" val="2268570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8295-C7A5-4860-BF52-83C2CC60C4D0}"/>
              </a:ext>
            </a:extLst>
          </p:cNvPr>
          <p:cNvSpPr>
            <a:spLocks noGrp="1"/>
          </p:cNvSpPr>
          <p:nvPr>
            <p:ph type="title"/>
          </p:nvPr>
        </p:nvSpPr>
        <p:spPr/>
        <p:txBody>
          <a:bodyPr/>
          <a:lstStyle/>
          <a:p>
            <a:r>
              <a:rPr lang="en-IN" sz="3200" dirty="0"/>
              <a:t>The Singleton and </a:t>
            </a:r>
            <a:r>
              <a:rPr lang="en-IN" sz="3200" dirty="0" err="1"/>
              <a:t>Unmodiable</a:t>
            </a:r>
            <a:r>
              <a:rPr lang="en-IN" sz="3200" dirty="0"/>
              <a:t> Collections</a:t>
            </a:r>
          </a:p>
        </p:txBody>
      </p:sp>
      <p:pic>
        <p:nvPicPr>
          <p:cNvPr id="4" name="Content Placeholder 3" descr="Nine rows of codes and descriptions for java.util.Collections as follows. For long description in Notes pane, press F6.">
            <a:extLst>
              <a:ext uri="{FF2B5EF4-FFF2-40B4-BE49-F238E27FC236}">
                <a16:creationId xmlns:a16="http://schemas.microsoft.com/office/drawing/2014/main" id="{FF6BA07D-1F63-43BE-ACC6-8431DF943B15}"/>
              </a:ext>
            </a:extLst>
          </p:cNvPr>
          <p:cNvPicPr>
            <a:picLocks noGrp="1" noChangeAspect="1"/>
          </p:cNvPicPr>
          <p:nvPr>
            <p:ph sz="quarter" idx="13"/>
          </p:nvPr>
        </p:nvPicPr>
        <p:blipFill>
          <a:blip r:embed="rId3"/>
          <a:stretch>
            <a:fillRect/>
          </a:stretch>
        </p:blipFill>
        <p:spPr>
          <a:xfrm>
            <a:off x="457200" y="2716868"/>
            <a:ext cx="8232775" cy="2338665"/>
          </a:xfrm>
          <a:prstGeom prst="rect">
            <a:avLst/>
          </a:prstGeom>
        </p:spPr>
      </p:pic>
    </p:spTree>
    <p:extLst>
      <p:ext uri="{BB962C8B-B14F-4D97-AF65-F5344CB8AC3E}">
        <p14:creationId xmlns:p14="http://schemas.microsoft.com/office/powerpoint/2010/main" val="323213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6E7E-ABD9-41E0-874E-DE6712572E5B}"/>
              </a:ext>
            </a:extLst>
          </p:cNvPr>
          <p:cNvSpPr>
            <a:spLocks noGrp="1"/>
          </p:cNvSpPr>
          <p:nvPr>
            <p:ph type="title"/>
          </p:nvPr>
        </p:nvSpPr>
        <p:spPr/>
        <p:txBody>
          <a:bodyPr/>
          <a:lstStyle/>
          <a:p>
            <a:r>
              <a:rPr lang="en-US" altLang="en-US" dirty="0"/>
              <a:t>Motivations</a:t>
            </a:r>
            <a:endParaRPr lang="en-IN" dirty="0"/>
          </a:p>
        </p:txBody>
      </p:sp>
      <p:sp>
        <p:nvSpPr>
          <p:cNvPr id="3" name="Content Placeholder 2">
            <a:extLst>
              <a:ext uri="{FF2B5EF4-FFF2-40B4-BE49-F238E27FC236}">
                <a16:creationId xmlns:a16="http://schemas.microsoft.com/office/drawing/2014/main" id="{0D79CD39-0924-436E-935A-BF93BD607C9F}"/>
              </a:ext>
            </a:extLst>
          </p:cNvPr>
          <p:cNvSpPr>
            <a:spLocks noGrp="1"/>
          </p:cNvSpPr>
          <p:nvPr>
            <p:ph sz="quarter" idx="13"/>
          </p:nvPr>
        </p:nvSpPr>
        <p:spPr>
          <a:xfrm>
            <a:off x="457199" y="1556326"/>
            <a:ext cx="8259097" cy="2573221"/>
          </a:xfrm>
        </p:spPr>
        <p:txBody>
          <a:bodyPr/>
          <a:lstStyle/>
          <a:p>
            <a:pPr marL="0" indent="0">
              <a:buFont typeface="Monotype Sorts"/>
              <a:buNone/>
            </a:pPr>
            <a:r>
              <a:rPr lang="en-US" altLang="en-US" sz="2200" dirty="0"/>
              <a:t>The “</a:t>
            </a:r>
            <a:r>
              <a:rPr lang="en-US" altLang="en-US" sz="2200" b="1" dirty="0"/>
              <a:t>No</a:t>
            </a:r>
            <a:r>
              <a:rPr lang="en-US" altLang="en-US" sz="2200" dirty="0"/>
              <a:t>-</a:t>
            </a:r>
            <a:r>
              <a:rPr lang="en-US" altLang="en-US" sz="2200" b="1" dirty="0"/>
              <a:t>Fly</a:t>
            </a:r>
            <a:r>
              <a:rPr lang="en-US" altLang="en-US" sz="2200" dirty="0"/>
              <a:t>”</a:t>
            </a:r>
            <a:r>
              <a:rPr lang="en-US" altLang="en-US" sz="2200" b="1" dirty="0"/>
              <a:t> list</a:t>
            </a:r>
            <a:r>
              <a:rPr lang="en-US" altLang="en-US" sz="2200" dirty="0"/>
              <a:t> is a list, created and maintained by the U.S. government’s Terrorist Screening Center, of people who are not permitted to board a commercial aircraft for travel in or out of the United States. Suppose we need to write a program that checks whether a person is on the No-Fly list. You can use a list to store names in the No-Fly list. However, a more efficient data structure for this application is a </a:t>
            </a:r>
            <a:r>
              <a:rPr lang="en-US" altLang="en-US" sz="2200" b="1" dirty="0"/>
              <a:t>set</a:t>
            </a:r>
            <a:r>
              <a:rPr lang="en-US" altLang="en-US" sz="2200" dirty="0"/>
              <a:t>.</a:t>
            </a:r>
            <a:endParaRPr lang="en-US" altLang="en-US" sz="2200" noProof="1"/>
          </a:p>
        </p:txBody>
      </p:sp>
      <p:sp>
        <p:nvSpPr>
          <p:cNvPr id="4" name="Content Placeholder 3">
            <a:extLst>
              <a:ext uri="{FF2B5EF4-FFF2-40B4-BE49-F238E27FC236}">
                <a16:creationId xmlns:a16="http://schemas.microsoft.com/office/drawing/2014/main" id="{37EBA833-88FB-4003-84BB-00FD052A2B5A}"/>
              </a:ext>
            </a:extLst>
          </p:cNvPr>
          <p:cNvSpPr>
            <a:spLocks noGrp="1"/>
          </p:cNvSpPr>
          <p:nvPr>
            <p:ph sz="quarter" idx="14"/>
          </p:nvPr>
        </p:nvSpPr>
        <p:spPr>
          <a:xfrm>
            <a:off x="457200" y="4252434"/>
            <a:ext cx="8229600" cy="1838988"/>
          </a:xfrm>
        </p:spPr>
        <p:txBody>
          <a:bodyPr/>
          <a:lstStyle/>
          <a:p>
            <a:pPr marL="432" indent="0">
              <a:buNone/>
            </a:pPr>
            <a:r>
              <a:rPr lang="en-US" altLang="en-US" sz="2200" dirty="0"/>
              <a:t>Suppose your program also needs to store detailed information about terrorists in the No-Fly list. The detailed information such as gender, height, weight, and nationality can be retrieved using the name as the key. A </a:t>
            </a:r>
            <a:r>
              <a:rPr lang="en-US" altLang="en-US" sz="2200" b="1" dirty="0"/>
              <a:t>map </a:t>
            </a:r>
            <a:r>
              <a:rPr lang="en-US" altLang="en-US" sz="2200" dirty="0"/>
              <a:t>is an efficient data structure for such a task.</a:t>
            </a:r>
            <a:endParaRPr lang="en-US" altLang="en-US" sz="2200" noProof="1"/>
          </a:p>
        </p:txBody>
      </p:sp>
    </p:spTree>
    <p:extLst>
      <p:ext uri="{BB962C8B-B14F-4D97-AF65-F5344CB8AC3E}">
        <p14:creationId xmlns:p14="http://schemas.microsoft.com/office/powerpoint/2010/main" val="2222193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6A2D-39FD-45C0-A159-157FCC1309D9}"/>
              </a:ext>
            </a:extLst>
          </p:cNvPr>
          <p:cNvSpPr>
            <a:spLocks noGrp="1"/>
          </p:cNvSpPr>
          <p:nvPr>
            <p:ph type="title"/>
          </p:nvPr>
        </p:nvSpPr>
        <p:spPr/>
        <p:txBody>
          <a:bodyPr/>
          <a:lstStyle/>
          <a:p>
            <a:r>
              <a:rPr lang="en-IN" sz="3200" dirty="0"/>
              <a:t>Review of Java Collection Framework Hierarchy</a:t>
            </a:r>
            <a:endParaRPr lang="en-IN" sz="2000" b="0" dirty="0"/>
          </a:p>
        </p:txBody>
      </p:sp>
      <p:sp>
        <p:nvSpPr>
          <p:cNvPr id="3" name="Content Placeholder 2">
            <a:extLst>
              <a:ext uri="{FF2B5EF4-FFF2-40B4-BE49-F238E27FC236}">
                <a16:creationId xmlns:a16="http://schemas.microsoft.com/office/drawing/2014/main" id="{96C89E20-0863-40C5-9213-63EE58FF9E8E}"/>
              </a:ext>
            </a:extLst>
          </p:cNvPr>
          <p:cNvSpPr>
            <a:spLocks noGrp="1"/>
          </p:cNvSpPr>
          <p:nvPr>
            <p:ph sz="quarter" idx="13"/>
          </p:nvPr>
        </p:nvSpPr>
        <p:spPr>
          <a:xfrm>
            <a:off x="457200" y="1556327"/>
            <a:ext cx="8229600" cy="537944"/>
          </a:xfrm>
        </p:spPr>
        <p:txBody>
          <a:bodyPr/>
          <a:lstStyle/>
          <a:p>
            <a:pPr marL="432" indent="0">
              <a:buNone/>
            </a:pPr>
            <a:r>
              <a:rPr lang="en-US" altLang="en-US" dirty="0">
                <a:cs typeface="Times New Roman" panose="02020603050405020304" pitchFamily="18" charset="0"/>
              </a:rPr>
              <a:t>Set and List are </a:t>
            </a:r>
            <a:r>
              <a:rPr lang="en-US" altLang="en-US" dirty="0" err="1">
                <a:cs typeface="Times New Roman" panose="02020603050405020304" pitchFamily="18" charset="0"/>
              </a:rPr>
              <a:t>subinterfaces</a:t>
            </a:r>
            <a:r>
              <a:rPr lang="en-US" altLang="en-US" dirty="0">
                <a:cs typeface="Times New Roman" panose="02020603050405020304" pitchFamily="18" charset="0"/>
              </a:rPr>
              <a:t> of Collection.</a:t>
            </a:r>
          </a:p>
        </p:txBody>
      </p:sp>
      <p:pic>
        <p:nvPicPr>
          <p:cNvPr id="5" name="Content Placeholder 4" descr="A diagram shows the Java collection framework hierarchy. For long description in Notes pane, press F6.">
            <a:extLst>
              <a:ext uri="{FF2B5EF4-FFF2-40B4-BE49-F238E27FC236}">
                <a16:creationId xmlns:a16="http://schemas.microsoft.com/office/drawing/2014/main" id="{4992DF0D-EF8E-40CD-AFAF-FA130697F996}"/>
              </a:ext>
            </a:extLst>
          </p:cNvPr>
          <p:cNvPicPr>
            <a:picLocks noGrp="1" noChangeAspect="1"/>
          </p:cNvPicPr>
          <p:nvPr>
            <p:ph sz="quarter" idx="14"/>
          </p:nvPr>
        </p:nvPicPr>
        <p:blipFill>
          <a:blip r:embed="rId3"/>
          <a:stretch>
            <a:fillRect/>
          </a:stretch>
        </p:blipFill>
        <p:spPr>
          <a:xfrm>
            <a:off x="491702" y="2322902"/>
            <a:ext cx="8160595" cy="3692259"/>
          </a:xfrm>
          <a:prstGeom prst="rect">
            <a:avLst/>
          </a:prstGeom>
        </p:spPr>
      </p:pic>
    </p:spTree>
    <p:extLst>
      <p:ext uri="{BB962C8B-B14F-4D97-AF65-F5344CB8AC3E}">
        <p14:creationId xmlns:p14="http://schemas.microsoft.com/office/powerpoint/2010/main" val="3546832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875C-77BA-490A-AB43-AA23A15A04DA}"/>
              </a:ext>
            </a:extLst>
          </p:cNvPr>
          <p:cNvSpPr>
            <a:spLocks noGrp="1"/>
          </p:cNvSpPr>
          <p:nvPr>
            <p:ph type="title"/>
          </p:nvPr>
        </p:nvSpPr>
        <p:spPr/>
        <p:txBody>
          <a:bodyPr/>
          <a:lstStyle/>
          <a:p>
            <a:r>
              <a:rPr lang="en-US" dirty="0"/>
              <a:t>The Collection Interface</a:t>
            </a:r>
            <a:endParaRPr lang="en-IN" b="0" dirty="0"/>
          </a:p>
        </p:txBody>
      </p:sp>
      <p:pic>
        <p:nvPicPr>
          <p:cNvPr id="4" name="Content Placeholder 3" descr="Two code blocks and respective descriptions as follows. For long description in Notes pane, press F6.">
            <a:extLst>
              <a:ext uri="{FF2B5EF4-FFF2-40B4-BE49-F238E27FC236}">
                <a16:creationId xmlns:a16="http://schemas.microsoft.com/office/drawing/2014/main" id="{0FDDC111-4644-4EFB-98D0-61DC1615BE71}"/>
              </a:ext>
            </a:extLst>
          </p:cNvPr>
          <p:cNvPicPr>
            <a:picLocks noGrp="1" noChangeAspect="1"/>
          </p:cNvPicPr>
          <p:nvPr>
            <p:ph sz="quarter" idx="13"/>
          </p:nvPr>
        </p:nvPicPr>
        <p:blipFill>
          <a:blip r:embed="rId3"/>
          <a:stretch>
            <a:fillRect/>
          </a:stretch>
        </p:blipFill>
        <p:spPr>
          <a:xfrm>
            <a:off x="1312361" y="1554163"/>
            <a:ext cx="6522452" cy="4664075"/>
          </a:xfrm>
          <a:prstGeom prst="rect">
            <a:avLst/>
          </a:prstGeom>
        </p:spPr>
      </p:pic>
    </p:spTree>
    <p:extLst>
      <p:ext uri="{BB962C8B-B14F-4D97-AF65-F5344CB8AC3E}">
        <p14:creationId xmlns:p14="http://schemas.microsoft.com/office/powerpoint/2010/main" val="412869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9EDA-C732-448D-84AD-A1A3F2F23B33}"/>
              </a:ext>
            </a:extLst>
          </p:cNvPr>
          <p:cNvSpPr>
            <a:spLocks noGrp="1"/>
          </p:cNvSpPr>
          <p:nvPr>
            <p:ph type="title"/>
          </p:nvPr>
        </p:nvSpPr>
        <p:spPr/>
        <p:txBody>
          <a:bodyPr/>
          <a:lstStyle/>
          <a:p>
            <a:r>
              <a:rPr lang="en-IN" dirty="0"/>
              <a:t>The Set Interface</a:t>
            </a:r>
          </a:p>
        </p:txBody>
      </p:sp>
      <p:sp>
        <p:nvSpPr>
          <p:cNvPr id="3" name="Content Placeholder 2">
            <a:extLst>
              <a:ext uri="{FF2B5EF4-FFF2-40B4-BE49-F238E27FC236}">
                <a16:creationId xmlns:a16="http://schemas.microsoft.com/office/drawing/2014/main" id="{075CAC17-910F-4C6B-A65A-E33CCD97EDBF}"/>
              </a:ext>
            </a:extLst>
          </p:cNvPr>
          <p:cNvSpPr>
            <a:spLocks noGrp="1"/>
          </p:cNvSpPr>
          <p:nvPr>
            <p:ph sz="quarter" idx="13"/>
          </p:nvPr>
        </p:nvSpPr>
        <p:spPr/>
        <p:txBody>
          <a:bodyPr/>
          <a:lstStyle/>
          <a:p>
            <a:pPr marL="432" indent="0">
              <a:buNone/>
            </a:pPr>
            <a:r>
              <a:rPr lang="en-US" altLang="en-US" dirty="0">
                <a:cs typeface="Times New Roman" panose="02020603050405020304" pitchFamily="18" charset="0"/>
              </a:rPr>
              <a:t>The Set interface extends the Collection interface. It does not introduce new methods or constants, but it stipulates that an instance of Set contains no duplicate elements. The concrete classes that implement Set must ensure that no duplicate elements can be added to the set. That is no two elements e1 and e2 can be in the set such that e1.equals(e2) is true.</a:t>
            </a:r>
          </a:p>
        </p:txBody>
      </p:sp>
    </p:spTree>
    <p:extLst>
      <p:ext uri="{BB962C8B-B14F-4D97-AF65-F5344CB8AC3E}">
        <p14:creationId xmlns:p14="http://schemas.microsoft.com/office/powerpoint/2010/main" val="1226367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40945-966A-46B4-ABA1-788FCE2A5065}"/>
              </a:ext>
            </a:extLst>
          </p:cNvPr>
          <p:cNvSpPr>
            <a:spLocks noGrp="1"/>
          </p:cNvSpPr>
          <p:nvPr>
            <p:ph type="title"/>
          </p:nvPr>
        </p:nvSpPr>
        <p:spPr/>
        <p:txBody>
          <a:bodyPr/>
          <a:lstStyle/>
          <a:p>
            <a:r>
              <a:rPr lang="en-IN" dirty="0"/>
              <a:t>The Set Interface Hierarchy</a:t>
            </a:r>
          </a:p>
        </p:txBody>
      </p:sp>
      <p:pic>
        <p:nvPicPr>
          <p:cNvPr id="4" name="Content Placeholder 3" descr="A diagram shows the set interface hierarchy. On the right, the java.until.For long description in Notes pane, press F6. ">
            <a:extLst>
              <a:ext uri="{FF2B5EF4-FFF2-40B4-BE49-F238E27FC236}">
                <a16:creationId xmlns:a16="http://schemas.microsoft.com/office/drawing/2014/main" id="{DFF96C4A-36BB-42F5-BCFF-A9746DFAD387}"/>
              </a:ext>
            </a:extLst>
          </p:cNvPr>
          <p:cNvPicPr>
            <a:picLocks noGrp="1" noChangeAspect="1"/>
          </p:cNvPicPr>
          <p:nvPr>
            <p:ph sz="quarter" idx="13"/>
          </p:nvPr>
        </p:nvPicPr>
        <p:blipFill>
          <a:blip r:embed="rId3"/>
          <a:stretch>
            <a:fillRect/>
          </a:stretch>
        </p:blipFill>
        <p:spPr>
          <a:xfrm>
            <a:off x="1933460" y="1554163"/>
            <a:ext cx="5280254" cy="4664075"/>
          </a:xfrm>
          <a:prstGeom prst="rect">
            <a:avLst/>
          </a:prstGeom>
        </p:spPr>
      </p:pic>
    </p:spTree>
    <p:extLst>
      <p:ext uri="{BB962C8B-B14F-4D97-AF65-F5344CB8AC3E}">
        <p14:creationId xmlns:p14="http://schemas.microsoft.com/office/powerpoint/2010/main" val="1634491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534A-0CB2-4F59-AF8F-F3AC386729E6}"/>
              </a:ext>
            </a:extLst>
          </p:cNvPr>
          <p:cNvSpPr>
            <a:spLocks noGrp="1"/>
          </p:cNvSpPr>
          <p:nvPr>
            <p:ph type="title"/>
          </p:nvPr>
        </p:nvSpPr>
        <p:spPr/>
        <p:txBody>
          <a:bodyPr/>
          <a:lstStyle/>
          <a:p>
            <a:r>
              <a:rPr lang="en-IN" dirty="0"/>
              <a:t>The </a:t>
            </a:r>
            <a:r>
              <a:rPr lang="en-IN" dirty="0" err="1"/>
              <a:t>AbstractSet</a:t>
            </a:r>
            <a:r>
              <a:rPr lang="en-IN" dirty="0"/>
              <a:t> Class</a:t>
            </a:r>
          </a:p>
        </p:txBody>
      </p:sp>
      <p:sp>
        <p:nvSpPr>
          <p:cNvPr id="3" name="Content Placeholder 2">
            <a:extLst>
              <a:ext uri="{FF2B5EF4-FFF2-40B4-BE49-F238E27FC236}">
                <a16:creationId xmlns:a16="http://schemas.microsoft.com/office/drawing/2014/main" id="{E2C0EC6B-2776-4C65-A224-9A8A08466EEE}"/>
              </a:ext>
            </a:extLst>
          </p:cNvPr>
          <p:cNvSpPr>
            <a:spLocks noGrp="1"/>
          </p:cNvSpPr>
          <p:nvPr>
            <p:ph sz="quarter" idx="13"/>
          </p:nvPr>
        </p:nvSpPr>
        <p:spPr/>
        <p:txBody>
          <a:bodyPr/>
          <a:lstStyle/>
          <a:p>
            <a:pPr marL="432" indent="0">
              <a:buNone/>
            </a:pPr>
            <a:r>
              <a:rPr lang="en-IN" dirty="0"/>
              <a:t>The </a:t>
            </a:r>
            <a:r>
              <a:rPr lang="en-IN" dirty="0" err="1"/>
              <a:t>AbstractSet</a:t>
            </a:r>
            <a:r>
              <a:rPr lang="en-IN" dirty="0"/>
              <a:t> class is a convenience class that extends </a:t>
            </a:r>
            <a:r>
              <a:rPr lang="en-IN" dirty="0" err="1"/>
              <a:t>AbstractCollection</a:t>
            </a:r>
            <a:r>
              <a:rPr lang="en-IN" dirty="0"/>
              <a:t> and implements Set. The </a:t>
            </a:r>
            <a:r>
              <a:rPr lang="en-IN" dirty="0" err="1"/>
              <a:t>AbstractSet</a:t>
            </a:r>
            <a:r>
              <a:rPr lang="en-IN" dirty="0"/>
              <a:t> class provides concrete implementations for the equals method and the </a:t>
            </a:r>
            <a:r>
              <a:rPr lang="en-IN" dirty="0" err="1"/>
              <a:t>hashCode</a:t>
            </a:r>
            <a:r>
              <a:rPr lang="en-IN" dirty="0"/>
              <a:t> method. The hash code of a set is the sum of the hash code of all the elements in the set. Since the size method and iterator method are not implemented in the </a:t>
            </a:r>
            <a:r>
              <a:rPr lang="en-IN" dirty="0" err="1"/>
              <a:t>AbstractSet</a:t>
            </a:r>
            <a:r>
              <a:rPr lang="en-IN" dirty="0"/>
              <a:t> class, </a:t>
            </a:r>
            <a:r>
              <a:rPr lang="en-IN" dirty="0" err="1"/>
              <a:t>AbstractSet</a:t>
            </a:r>
            <a:r>
              <a:rPr lang="en-IN" dirty="0"/>
              <a:t> is an abstract class.</a:t>
            </a:r>
          </a:p>
        </p:txBody>
      </p:sp>
    </p:spTree>
    <p:extLst>
      <p:ext uri="{BB962C8B-B14F-4D97-AF65-F5344CB8AC3E}">
        <p14:creationId xmlns:p14="http://schemas.microsoft.com/office/powerpoint/2010/main" val="1261261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4758-AD83-406B-B704-600F7B926BD7}"/>
              </a:ext>
            </a:extLst>
          </p:cNvPr>
          <p:cNvSpPr>
            <a:spLocks noGrp="1"/>
          </p:cNvSpPr>
          <p:nvPr>
            <p:ph type="title"/>
          </p:nvPr>
        </p:nvSpPr>
        <p:spPr/>
        <p:txBody>
          <a:bodyPr/>
          <a:lstStyle/>
          <a:p>
            <a:r>
              <a:rPr lang="en-IN" dirty="0"/>
              <a:t>The HashSet Class</a:t>
            </a:r>
          </a:p>
        </p:txBody>
      </p:sp>
      <p:sp>
        <p:nvSpPr>
          <p:cNvPr id="3" name="Content Placeholder 2">
            <a:extLst>
              <a:ext uri="{FF2B5EF4-FFF2-40B4-BE49-F238E27FC236}">
                <a16:creationId xmlns:a16="http://schemas.microsoft.com/office/drawing/2014/main" id="{6331A985-B6EC-4F55-BA65-53285CA1D6FE}"/>
              </a:ext>
            </a:extLst>
          </p:cNvPr>
          <p:cNvSpPr>
            <a:spLocks noGrp="1"/>
          </p:cNvSpPr>
          <p:nvPr>
            <p:ph sz="quarter" idx="13"/>
          </p:nvPr>
        </p:nvSpPr>
        <p:spPr/>
        <p:txBody>
          <a:bodyPr/>
          <a:lstStyle/>
          <a:p>
            <a:pPr marL="432" indent="0">
              <a:buNone/>
            </a:pPr>
            <a:r>
              <a:rPr lang="en-US" altLang="en-US" dirty="0">
                <a:cs typeface="Times New Roman" panose="02020603050405020304" pitchFamily="18" charset="0"/>
              </a:rPr>
              <a:t>The HashSet class is a concrete class that implements Set. It can be used to store duplicate-free elements. For efficiency, objects added to a hash set need to implement the </a:t>
            </a:r>
            <a:r>
              <a:rPr lang="en-US" altLang="en-US" dirty="0" err="1">
                <a:cs typeface="Times New Roman" panose="02020603050405020304" pitchFamily="18" charset="0"/>
              </a:rPr>
              <a:t>hashCode</a:t>
            </a:r>
            <a:r>
              <a:rPr lang="en-US" altLang="en-US" dirty="0">
                <a:cs typeface="Times New Roman" panose="02020603050405020304" pitchFamily="18" charset="0"/>
              </a:rPr>
              <a:t> method in a manner that properly disperses the hash code.</a:t>
            </a:r>
          </a:p>
        </p:txBody>
      </p:sp>
    </p:spTree>
    <p:extLst>
      <p:ext uri="{BB962C8B-B14F-4D97-AF65-F5344CB8AC3E}">
        <p14:creationId xmlns:p14="http://schemas.microsoft.com/office/powerpoint/2010/main" val="3745574572"/>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1" ma:contentTypeDescription="Create a new document." ma:contentTypeScope="" ma:versionID="d64c759ff087fb2f361248d72b503ae0">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7322cfddf5e3a731f65b591fdc9947f5"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A770ED-8965-4A53-BC1B-C42120E49AF4}"/>
</file>

<file path=customXml/itemProps2.xml><?xml version="1.0" encoding="utf-8"?>
<ds:datastoreItem xmlns:ds="http://schemas.openxmlformats.org/officeDocument/2006/customXml" ds:itemID="{F448D627-BAC2-4613-8C3F-BFB66612DDD9}"/>
</file>

<file path=customXml/itemProps3.xml><?xml version="1.0" encoding="utf-8"?>
<ds:datastoreItem xmlns:ds="http://schemas.openxmlformats.org/officeDocument/2006/customXml" ds:itemID="{DE677F51-C3D1-4CE3-BB96-3B45A13AE64C}"/>
</file>

<file path=docProps/app.xml><?xml version="1.0" encoding="utf-8"?>
<Properties xmlns="http://schemas.openxmlformats.org/officeDocument/2006/extended-properties" xmlns:vt="http://schemas.openxmlformats.org/officeDocument/2006/docPropsVTypes">
  <TotalTime>147416</TotalTime>
  <Words>3174</Words>
  <Application>Microsoft Office PowerPoint</Application>
  <PresentationFormat>On-screen Show (4:3)</PresentationFormat>
  <Paragraphs>149</Paragraphs>
  <Slides>30</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Verdana</vt:lpstr>
      <vt:lpstr>Monotype Sorts</vt:lpstr>
      <vt:lpstr>Times New Roman</vt:lpstr>
      <vt:lpstr>Noto Sans Symbols</vt:lpstr>
      <vt:lpstr>USHE</vt:lpstr>
      <vt:lpstr>USHE_slide options</vt:lpstr>
      <vt:lpstr>Introduction to Java Programming and Data Structures</vt:lpstr>
      <vt:lpstr>Objectives</vt:lpstr>
      <vt:lpstr>Motivations</vt:lpstr>
      <vt:lpstr>Review of Java Collection Framework Hierarchy</vt:lpstr>
      <vt:lpstr>The Collection Interface</vt:lpstr>
      <vt:lpstr>The Set Interface</vt:lpstr>
      <vt:lpstr>The Set Interface Hierarchy</vt:lpstr>
      <vt:lpstr>The AbstractSet Class</vt:lpstr>
      <vt:lpstr>The HashSet Class</vt:lpstr>
      <vt:lpstr>Example: Using HashSet and Iterator</vt:lpstr>
      <vt:lpstr>TIP: for-each loop</vt:lpstr>
      <vt:lpstr>Example: Using LinkedHashSet</vt:lpstr>
      <vt:lpstr>The SortedSet Interface and the TreeSet Class (1 of 2)</vt:lpstr>
      <vt:lpstr>The SortedSet Interface and the TreeSet Class (2 of 2)</vt:lpstr>
      <vt:lpstr>Example: Using TreeSet to Sort Elements in a Set</vt:lpstr>
      <vt:lpstr>Example: The Using Comparator to Sort Elements in a Set</vt:lpstr>
      <vt:lpstr>Performance of Sets and Lists</vt:lpstr>
      <vt:lpstr>Case Study: Counting Keywords</vt:lpstr>
      <vt:lpstr>The Map Interface</vt:lpstr>
      <vt:lpstr>Map Interface and Class Hierarchy</vt:lpstr>
      <vt:lpstr>The Map Interface U M L Diagram</vt:lpstr>
      <vt:lpstr>Concrete Map Classes</vt:lpstr>
      <vt:lpstr>Entry</vt:lpstr>
      <vt:lpstr>HashMap</vt:lpstr>
      <vt:lpstr>LinkedHashMap</vt:lpstr>
      <vt:lpstr>TreeMap</vt:lpstr>
      <vt:lpstr>Example: Using HashMap, LinkedHashMap, and TreeMap</vt:lpstr>
      <vt:lpstr>Case Study: Counting the Occurrences of Words in a Text</vt:lpstr>
      <vt:lpstr>The Singleton and Unmodiable Collections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and Data Structures, Twelfth Edition, Chapter 21, Sets and Maps</dc:title>
  <dc:subject>IT</dc:subject>
  <dc:creator>Liang</dc:creator>
  <cp:keywords>Introduction to Java Programming and Data Structures</cp:keywords>
  <dc:description>This deck contains code snippets and symbols, screen reader users may need to increase verbosity levels; Long description alt-text is inserted in the notes pane; This presentation contains the hyperlinks located in Notes Pane.</dc:description>
  <cp:lastModifiedBy>AnnMarie Short</cp:lastModifiedBy>
  <cp:revision>888</cp:revision>
  <dcterms:modified xsi:type="dcterms:W3CDTF">2021-03-23T16:11:28Z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ies>
</file>