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2.xml" ContentType="application/vnd.openxmlformats-officedocument.presentationml.notesSlide+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6"/>
  </p:notesMasterIdLst>
  <p:handoutMasterIdLst>
    <p:handoutMasterId r:id="rId67"/>
  </p:handoutMasterIdLst>
  <p:sldIdLst>
    <p:sldId id="330" r:id="rId3"/>
    <p:sldId id="531" r:id="rId4"/>
    <p:sldId id="532" r:id="rId5"/>
    <p:sldId id="533" r:id="rId6"/>
    <p:sldId id="534"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547" r:id="rId20"/>
    <p:sldId id="548" r:id="rId21"/>
    <p:sldId id="549" r:id="rId22"/>
    <p:sldId id="550" r:id="rId23"/>
    <p:sldId id="551" r:id="rId24"/>
    <p:sldId id="552" r:id="rId25"/>
    <p:sldId id="553" r:id="rId26"/>
    <p:sldId id="554" r:id="rId27"/>
    <p:sldId id="555" r:id="rId28"/>
    <p:sldId id="556" r:id="rId29"/>
    <p:sldId id="591" r:id="rId30"/>
    <p:sldId id="557" r:id="rId31"/>
    <p:sldId id="558" r:id="rId32"/>
    <p:sldId id="559" r:id="rId33"/>
    <p:sldId id="560" r:id="rId34"/>
    <p:sldId id="563" r:id="rId35"/>
    <p:sldId id="562" r:id="rId36"/>
    <p:sldId id="564" r:id="rId37"/>
    <p:sldId id="565" r:id="rId38"/>
    <p:sldId id="566" r:id="rId39"/>
    <p:sldId id="567" r:id="rId40"/>
    <p:sldId id="568" r:id="rId41"/>
    <p:sldId id="569" r:id="rId42"/>
    <p:sldId id="570" r:id="rId43"/>
    <p:sldId id="571" r:id="rId44"/>
    <p:sldId id="572" r:id="rId45"/>
    <p:sldId id="573" r:id="rId46"/>
    <p:sldId id="574" r:id="rId47"/>
    <p:sldId id="575" r:id="rId48"/>
    <p:sldId id="576" r:id="rId49"/>
    <p:sldId id="577" r:id="rId50"/>
    <p:sldId id="578" r:id="rId51"/>
    <p:sldId id="579" r:id="rId52"/>
    <p:sldId id="580" r:id="rId53"/>
    <p:sldId id="592" r:id="rId54"/>
    <p:sldId id="581" r:id="rId55"/>
    <p:sldId id="582" r:id="rId56"/>
    <p:sldId id="583" r:id="rId57"/>
    <p:sldId id="584" r:id="rId58"/>
    <p:sldId id="585" r:id="rId59"/>
    <p:sldId id="586" r:id="rId60"/>
    <p:sldId id="587" r:id="rId61"/>
    <p:sldId id="588" r:id="rId62"/>
    <p:sldId id="589" r:id="rId63"/>
    <p:sldId id="590" r:id="rId64"/>
    <p:sldId id="298" r:id="rId65"/>
  </p:sldIdLst>
  <p:sldSz cx="9144000" cy="6858000" type="screen4x3"/>
  <p:notesSz cx="6858000" cy="9144000"/>
  <p:embeddedFontLst>
    <p:embeddedFont>
      <p:font typeface="Noto Sans Symbols" panose="020B0604020202020204" charset="0"/>
      <p:regular r:id="rId68"/>
    </p:embeddedFont>
    <p:embeddedFont>
      <p:font typeface="Verdana" panose="020B060403050404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65"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6" orient="horz" pos="845" userDrawn="1">
          <p15:clr>
            <a:srgbClr val="A4A3A4"/>
          </p15:clr>
        </p15:guide>
        <p15:guide id="10" orient="horz" pos="981" userDrawn="1">
          <p15:clr>
            <a:srgbClr val="A4A3A4"/>
          </p15:clr>
        </p15:guide>
        <p15:guide id="12"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8" name="USER" initials="U" lastIdx="1" clrIdx="8">
    <p:extLst>
      <p:ext uri="{19B8F6BF-5375-455C-9EA6-DF929625EA0E}">
        <p15:presenceInfo xmlns:p15="http://schemas.microsoft.com/office/powerpoint/2012/main" userId="USER" providerId="None"/>
      </p:ext>
    </p:extLst>
  </p:cmAuthor>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5220" autoAdjust="0"/>
  </p:normalViewPr>
  <p:slideViewPr>
    <p:cSldViewPr snapToGrid="0" snapToObjects="1">
      <p:cViewPr varScale="1">
        <p:scale>
          <a:sx n="78" d="100"/>
          <a:sy n="78" d="100"/>
        </p:scale>
        <p:origin x="778" y="67"/>
      </p:cViewPr>
      <p:guideLst>
        <p:guide orient="horz" pos="4065"/>
        <p:guide pos="295"/>
        <p:guide orient="horz" pos="4178"/>
        <p:guide orient="horz" pos="119"/>
        <p:guide orient="horz" pos="845"/>
        <p:guide orient="horz" pos="981"/>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customXml" Target="../customXml/item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78"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3/26/2021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iveexample.pearsoncmg.com/html/SimpleJdbc.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iveexample.pearsoncmg.com/html/FindGrade.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iveexample.pearsoncmg.com/html/FindGradeUsingPreparedStatement.html"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tx1"/>
                </a:solidFill>
                <a:latin typeface="Arial"/>
                <a:ea typeface="Arial"/>
                <a:cs typeface="Arial"/>
                <a:sym typeface="Arial"/>
              </a:rPr>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Driver at the top is </a:t>
            </a:r>
            <a:r>
              <a:rPr lang="en-IN" dirty="0" err="1"/>
              <a:t>labeled</a:t>
            </a:r>
            <a:r>
              <a:rPr lang="en-IN" dirty="0"/>
              <a:t>, loading drivers.</a:t>
            </a:r>
          </a:p>
          <a:p>
            <a:r>
              <a:rPr lang="en-IN" dirty="0"/>
              <a:t>Connections at the second level are </a:t>
            </a:r>
            <a:r>
              <a:rPr lang="en-IN" dirty="0" err="1"/>
              <a:t>labeled</a:t>
            </a:r>
            <a:r>
              <a:rPr lang="en-IN" dirty="0"/>
              <a:t>, establishing connections.</a:t>
            </a:r>
          </a:p>
          <a:p>
            <a:r>
              <a:rPr lang="en-IN" dirty="0"/>
              <a:t>Statements at the third level are </a:t>
            </a:r>
            <a:r>
              <a:rPr lang="en-IN" dirty="0" err="1"/>
              <a:t>labeled</a:t>
            </a:r>
            <a:r>
              <a:rPr lang="en-IN" dirty="0"/>
              <a:t>, creating and executing statements.</a:t>
            </a:r>
          </a:p>
          <a:p>
            <a:r>
              <a:rPr lang="en-IN" dirty="0" err="1"/>
              <a:t>ResultSet</a:t>
            </a:r>
            <a:r>
              <a:rPr lang="en-IN" dirty="0"/>
              <a:t> at the fourth level are </a:t>
            </a:r>
            <a:r>
              <a:rPr lang="en-IN" dirty="0" err="1"/>
              <a:t>labeled</a:t>
            </a:r>
            <a:r>
              <a:rPr lang="en-IN" dirty="0"/>
              <a:t>, processing </a:t>
            </a:r>
            <a:r>
              <a:rPr lang="en-IN" dirty="0" err="1"/>
              <a:t>ResultSet</a:t>
            </a:r>
            <a:r>
              <a:rPr lang="en-IN" dirty="0"/>
              <a: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1895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Class.forName</a:t>
            </a:r>
            <a:r>
              <a:rPr lang="en-IN" dirty="0"/>
              <a:t> left parenthesis start double quotation marks </a:t>
            </a:r>
            <a:r>
              <a:rPr lang="en-IN" dirty="0" err="1"/>
              <a:t>JDBCDriverClass</a:t>
            </a:r>
            <a:r>
              <a:rPr lang="en-IN" dirty="0"/>
              <a:t> end double quotation marks right parenthesis semi colon</a:t>
            </a:r>
          </a:p>
          <a:p>
            <a:r>
              <a:rPr lang="en-IN" dirty="0"/>
              <a:t>The above block of code is </a:t>
            </a:r>
            <a:r>
              <a:rPr lang="en-IN" dirty="0" err="1"/>
              <a:t>labeled</a:t>
            </a:r>
            <a:r>
              <a:rPr lang="en-IN" dirty="0"/>
              <a:t>, loading drivers.</a:t>
            </a:r>
          </a:p>
          <a:p>
            <a:r>
              <a:rPr lang="en-IN" dirty="0"/>
              <a:t>A driver is a class. For example colon. This line is </a:t>
            </a:r>
            <a:r>
              <a:rPr lang="en-IN" dirty="0" err="1"/>
              <a:t>labeled</a:t>
            </a:r>
            <a:r>
              <a:rPr lang="en-IN" dirty="0"/>
              <a:t>, Establishing connections.</a:t>
            </a:r>
          </a:p>
          <a:p>
            <a:r>
              <a:rPr lang="en-IN" dirty="0"/>
              <a:t>Database, Driver, Class, Source</a:t>
            </a:r>
          </a:p>
          <a:p>
            <a:r>
              <a:rPr lang="en-IN" dirty="0"/>
              <a:t>Access, </a:t>
            </a:r>
            <a:r>
              <a:rPr lang="en-IN" dirty="0" err="1"/>
              <a:t>sun.jdbc.odbc.JdbcOdbcDriver</a:t>
            </a:r>
            <a:r>
              <a:rPr lang="en-IN" dirty="0"/>
              <a:t>, Already in JDK</a:t>
            </a:r>
          </a:p>
          <a:p>
            <a:r>
              <a:rPr lang="en-IN" dirty="0"/>
              <a:t>MySQL, </a:t>
            </a:r>
            <a:r>
              <a:rPr lang="en-IN" dirty="0" err="1"/>
              <a:t>com.mysql.jdbc.Driver</a:t>
            </a:r>
            <a:r>
              <a:rPr lang="en-IN" dirty="0"/>
              <a:t>, Website</a:t>
            </a:r>
          </a:p>
          <a:p>
            <a:r>
              <a:rPr lang="en-IN" dirty="0"/>
              <a:t>Oracle, </a:t>
            </a:r>
            <a:r>
              <a:rPr lang="en-IN" dirty="0" err="1"/>
              <a:t>oracle.jdbc.driver.OracleDriver</a:t>
            </a:r>
            <a:r>
              <a:rPr lang="en-IN" dirty="0"/>
              <a:t>, Website</a:t>
            </a:r>
          </a:p>
          <a:p>
            <a:r>
              <a:rPr lang="en-IN" dirty="0"/>
              <a:t>The above block of codes is </a:t>
            </a:r>
            <a:r>
              <a:rPr lang="en-IN" dirty="0" err="1"/>
              <a:t>labeled</a:t>
            </a:r>
            <a:r>
              <a:rPr lang="en-IN" dirty="0"/>
              <a:t>, Creating and executing statements.</a:t>
            </a:r>
          </a:p>
          <a:p>
            <a:r>
              <a:rPr lang="en-IN" dirty="0"/>
              <a:t>The JDBC-ODBC driver for Access is bundled in JDK. </a:t>
            </a:r>
          </a:p>
          <a:p>
            <a:r>
              <a:rPr lang="en-IN" dirty="0"/>
              <a:t>MySQL driver class is in mysqljdbc.jar </a:t>
            </a:r>
          </a:p>
          <a:p>
            <a:r>
              <a:rPr lang="en-IN" dirty="0"/>
              <a:t>Oracle driver class is in classes12.jar</a:t>
            </a:r>
          </a:p>
          <a:p>
            <a:r>
              <a:rPr lang="en-IN" dirty="0"/>
              <a:t>The above block of codes is </a:t>
            </a:r>
            <a:r>
              <a:rPr lang="en-IN" dirty="0" err="1"/>
              <a:t>labeled</a:t>
            </a:r>
            <a:r>
              <a:rPr lang="en-IN" dirty="0"/>
              <a:t>, Processing </a:t>
            </a:r>
            <a:r>
              <a:rPr lang="en-IN" dirty="0" err="1"/>
              <a:t>ResultSet</a:t>
            </a:r>
            <a:r>
              <a:rPr lang="en-IN" dirty="0"/>
              <a:t>.</a:t>
            </a:r>
          </a:p>
          <a:p>
            <a:r>
              <a:rPr lang="en-IN" dirty="0"/>
              <a:t>To use the MySQL and Oracle drivers, you have to add mysqljdbc.jar and classes12.jar in the </a:t>
            </a:r>
            <a:r>
              <a:rPr lang="en-IN" dirty="0" err="1"/>
              <a:t>classpath</a:t>
            </a:r>
            <a:r>
              <a:rPr lang="en-IN" dirty="0"/>
              <a:t> using the following DOS command on Windows colon </a:t>
            </a:r>
          </a:p>
          <a:p>
            <a:r>
              <a:rPr lang="en-IN" dirty="0" err="1"/>
              <a:t>classpath</a:t>
            </a:r>
            <a:r>
              <a:rPr lang="en-IN" dirty="0"/>
              <a:t>=%</a:t>
            </a:r>
            <a:r>
              <a:rPr lang="en-IN" dirty="0" err="1"/>
              <a:t>classpath</a:t>
            </a:r>
            <a:r>
              <a:rPr lang="en-IN" dirty="0"/>
              <a:t>% semi colon c colon backslash book backslash mysqljdbc.jar semi colon c colon backslash book backslash classes12.jar.</a:t>
            </a:r>
          </a:p>
          <a:p>
            <a:r>
              <a:rPr lang="en-IN" dirty="0"/>
              <a:t>A line connects the code </a:t>
            </a:r>
            <a:r>
              <a:rPr lang="en-IN" dirty="0" err="1"/>
              <a:t>sun.jdbc.odbc.JdbcOdbcDriver</a:t>
            </a:r>
            <a:r>
              <a:rPr lang="en-IN" dirty="0"/>
              <a:t> to JDBC-ODBC driver for Access is bundled in JDK. A line connects the code </a:t>
            </a:r>
            <a:r>
              <a:rPr lang="en-IN" dirty="0" err="1"/>
              <a:t>com.mysql.jdbc.Driver</a:t>
            </a:r>
            <a:r>
              <a:rPr lang="en-IN" dirty="0"/>
              <a:t> to MySQL driver class is in mysqljdbc.jar. A line connects the code </a:t>
            </a:r>
            <a:r>
              <a:rPr lang="en-IN" dirty="0" err="1"/>
              <a:t>oracle.jdbc.driver.OracleDriver</a:t>
            </a:r>
            <a:r>
              <a:rPr lang="en-IN" dirty="0"/>
              <a:t> to Oracle driver class is in classes12.jar.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9484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Database URL Pattern </a:t>
            </a:r>
          </a:p>
          <a:p>
            <a:r>
              <a:rPr lang="en-IN" dirty="0"/>
              <a:t>Access </a:t>
            </a:r>
            <a:r>
              <a:rPr lang="en-IN" dirty="0" err="1"/>
              <a:t>jdbc</a:t>
            </a:r>
            <a:r>
              <a:rPr lang="en-IN" dirty="0"/>
              <a:t> colon </a:t>
            </a:r>
            <a:r>
              <a:rPr lang="en-IN" dirty="0" err="1"/>
              <a:t>odbc</a:t>
            </a:r>
            <a:r>
              <a:rPr lang="en-IN" dirty="0"/>
              <a:t> colon </a:t>
            </a:r>
            <a:r>
              <a:rPr lang="en-IN" dirty="0" err="1"/>
              <a:t>dataSource</a:t>
            </a:r>
            <a:r>
              <a:rPr lang="en-IN" dirty="0"/>
              <a:t> </a:t>
            </a:r>
          </a:p>
          <a:p>
            <a:r>
              <a:rPr lang="en-IN" dirty="0"/>
              <a:t>MySQL </a:t>
            </a:r>
            <a:r>
              <a:rPr lang="en-IN" dirty="0" err="1"/>
              <a:t>jdbc</a:t>
            </a:r>
            <a:r>
              <a:rPr lang="en-IN" dirty="0"/>
              <a:t> colon </a:t>
            </a:r>
            <a:r>
              <a:rPr lang="en-IN" dirty="0" err="1"/>
              <a:t>mysql</a:t>
            </a:r>
            <a:r>
              <a:rPr lang="en-IN" dirty="0"/>
              <a:t> colon forward slash forward slash hostname forward slash </a:t>
            </a:r>
            <a:r>
              <a:rPr lang="en-IN" dirty="0" err="1"/>
              <a:t>dbname</a:t>
            </a:r>
            <a:r>
              <a:rPr lang="en-IN" dirty="0"/>
              <a:t> </a:t>
            </a:r>
          </a:p>
          <a:p>
            <a:r>
              <a:rPr lang="en-IN" dirty="0"/>
              <a:t>Oracle </a:t>
            </a:r>
            <a:r>
              <a:rPr lang="en-IN" dirty="0" err="1"/>
              <a:t>jdbc</a:t>
            </a:r>
            <a:r>
              <a:rPr lang="en-IN" dirty="0"/>
              <a:t> colon oracle colon thin colon @hostname colon port# colon </a:t>
            </a:r>
            <a:r>
              <a:rPr lang="en-IN" dirty="0" err="1"/>
              <a:t>oracleDBSID</a:t>
            </a:r>
            <a:endParaRPr lang="en-IN" dirty="0"/>
          </a:p>
          <a:p>
            <a:r>
              <a:rPr lang="en-IN" dirty="0"/>
              <a:t> The above code is </a:t>
            </a:r>
            <a:r>
              <a:rPr lang="en-IN" dirty="0" err="1"/>
              <a:t>labeled</a:t>
            </a:r>
            <a:r>
              <a:rPr lang="en-IN" dirty="0"/>
              <a:t>, establishing connections.</a:t>
            </a:r>
          </a:p>
          <a:p>
            <a:r>
              <a:rPr lang="en-IN" dirty="0"/>
              <a:t>Examples colon </a:t>
            </a:r>
          </a:p>
          <a:p>
            <a:r>
              <a:rPr lang="en-IN" dirty="0"/>
              <a:t>For Access colon</a:t>
            </a:r>
          </a:p>
          <a:p>
            <a:r>
              <a:rPr lang="en-IN" dirty="0"/>
              <a:t>These two lines are </a:t>
            </a:r>
            <a:r>
              <a:rPr lang="en-IN" dirty="0" err="1"/>
              <a:t>labeled</a:t>
            </a:r>
            <a:r>
              <a:rPr lang="en-IN" dirty="0"/>
              <a:t>, creating and executing statements.</a:t>
            </a:r>
          </a:p>
          <a:p>
            <a:r>
              <a:rPr lang="en-IN" dirty="0"/>
              <a:t>Connection </a:t>
            </a:r>
            <a:r>
              <a:rPr lang="en-IN" dirty="0" err="1"/>
              <a:t>connection</a:t>
            </a:r>
            <a:r>
              <a:rPr lang="en-IN" dirty="0"/>
              <a:t> = </a:t>
            </a:r>
            <a:r>
              <a:rPr lang="en-IN" dirty="0" err="1"/>
              <a:t>DriverManager.getConnection</a:t>
            </a:r>
            <a:endParaRPr lang="en-IN" dirty="0"/>
          </a:p>
          <a:p>
            <a:r>
              <a:rPr lang="en-IN" dirty="0"/>
              <a:t>left parenthesis start double quotation marks </a:t>
            </a:r>
            <a:r>
              <a:rPr lang="en-IN" dirty="0" err="1"/>
              <a:t>jdbc</a:t>
            </a:r>
            <a:r>
              <a:rPr lang="en-IN" dirty="0"/>
              <a:t> colon </a:t>
            </a:r>
            <a:r>
              <a:rPr lang="en-IN" dirty="0" err="1"/>
              <a:t>odbc</a:t>
            </a:r>
            <a:r>
              <a:rPr lang="en-IN" dirty="0"/>
              <a:t> colon </a:t>
            </a:r>
            <a:r>
              <a:rPr lang="en-IN" dirty="0" err="1"/>
              <a:t>ExampleMDBDataSource</a:t>
            </a:r>
            <a:r>
              <a:rPr lang="en-IN" dirty="0"/>
              <a:t> end double quotation marks right parenthesis semi colon </a:t>
            </a:r>
          </a:p>
          <a:p>
            <a:r>
              <a:rPr lang="en-IN" dirty="0"/>
              <a:t>The above code block is </a:t>
            </a:r>
            <a:r>
              <a:rPr lang="en-IN" dirty="0" err="1"/>
              <a:t>labeled</a:t>
            </a:r>
            <a:r>
              <a:rPr lang="en-IN" dirty="0"/>
              <a:t>, Processing </a:t>
            </a:r>
            <a:r>
              <a:rPr lang="en-IN" dirty="0" err="1"/>
              <a:t>ResultSet</a:t>
            </a:r>
            <a:r>
              <a:rPr lang="en-IN" dirty="0"/>
              <a:t>.</a:t>
            </a:r>
          </a:p>
          <a:p>
            <a:r>
              <a:rPr lang="en-IN" dirty="0"/>
              <a:t>For MySQL colon </a:t>
            </a:r>
          </a:p>
          <a:p>
            <a:r>
              <a:rPr lang="en-IN" dirty="0"/>
              <a:t>Connection </a:t>
            </a:r>
            <a:r>
              <a:rPr lang="en-IN" dirty="0" err="1"/>
              <a:t>connection</a:t>
            </a:r>
            <a:r>
              <a:rPr lang="en-IN" dirty="0"/>
              <a:t> = </a:t>
            </a:r>
            <a:r>
              <a:rPr lang="en-IN" dirty="0" err="1"/>
              <a:t>DriverManager.getConnection</a:t>
            </a:r>
            <a:endParaRPr lang="en-IN" dirty="0"/>
          </a:p>
          <a:p>
            <a:r>
              <a:rPr lang="en-IN" dirty="0"/>
              <a:t> left parenthesis start double quotation marks </a:t>
            </a:r>
            <a:r>
              <a:rPr lang="en-IN" dirty="0" err="1"/>
              <a:t>jdbc</a:t>
            </a:r>
            <a:r>
              <a:rPr lang="en-IN" dirty="0"/>
              <a:t> colon </a:t>
            </a:r>
            <a:r>
              <a:rPr lang="en-IN" dirty="0" err="1"/>
              <a:t>mysql</a:t>
            </a:r>
            <a:r>
              <a:rPr lang="en-IN" dirty="0"/>
              <a:t> colon forward slash forward slash localhost forward slash test end double quotation marks right parenthesis ;</a:t>
            </a:r>
          </a:p>
          <a:p>
            <a:r>
              <a:rPr lang="en-IN" dirty="0"/>
              <a:t> For Oracle colon </a:t>
            </a:r>
          </a:p>
          <a:p>
            <a:r>
              <a:rPr lang="en-IN" dirty="0"/>
              <a:t>Connection </a:t>
            </a:r>
            <a:r>
              <a:rPr lang="en-IN" dirty="0" err="1"/>
              <a:t>connection</a:t>
            </a:r>
            <a:r>
              <a:rPr lang="en-IN" dirty="0"/>
              <a:t> = </a:t>
            </a:r>
            <a:r>
              <a:rPr lang="en-IN" dirty="0" err="1"/>
              <a:t>DriverManager.getConnection</a:t>
            </a:r>
            <a:endParaRPr lang="en-IN" dirty="0"/>
          </a:p>
          <a:p>
            <a:r>
              <a:rPr lang="en-IN" dirty="0"/>
              <a:t> left parenthesis start double quotation marks </a:t>
            </a:r>
            <a:r>
              <a:rPr lang="en-IN" dirty="0" err="1"/>
              <a:t>jdbc</a:t>
            </a:r>
            <a:r>
              <a:rPr lang="en-IN" dirty="0"/>
              <a:t> colon oracle colon thin colon at liang.armstrong.edu colon 1521 colon </a:t>
            </a:r>
            <a:r>
              <a:rPr lang="en-IN" dirty="0" err="1"/>
              <a:t>orcl</a:t>
            </a:r>
            <a:r>
              <a:rPr lang="en-IN" dirty="0"/>
              <a:t> end double quotation marks , start double quotation marks </a:t>
            </a:r>
            <a:r>
              <a:rPr lang="en-IN" dirty="0" err="1"/>
              <a:t>scott</a:t>
            </a:r>
            <a:r>
              <a:rPr lang="en-IN" dirty="0"/>
              <a:t> end double quotation marks , end double quotation marks tiger end double quotation marks right parenthesis ;</a:t>
            </a:r>
          </a:p>
          <a:p>
            <a:r>
              <a:rPr lang="en-IN" dirty="0"/>
              <a:t>An arrow each from Access, MySQL, and Oracle points to </a:t>
            </a:r>
            <a:r>
              <a:rPr lang="en-IN" dirty="0" err="1"/>
              <a:t>databaseURL</a:t>
            </a:r>
            <a:r>
              <a:rPr lang="en-IN" dirty="0"/>
              <a:t>. The code line left parenthesis start double quotation marks </a:t>
            </a:r>
            <a:r>
              <a:rPr lang="en-IN" dirty="0" err="1"/>
              <a:t>jdbc</a:t>
            </a:r>
            <a:r>
              <a:rPr lang="en-IN" dirty="0"/>
              <a:t> colon </a:t>
            </a:r>
            <a:r>
              <a:rPr lang="en-IN" dirty="0" err="1"/>
              <a:t>odbc</a:t>
            </a:r>
            <a:r>
              <a:rPr lang="en-IN" dirty="0"/>
              <a:t> colon </a:t>
            </a:r>
            <a:r>
              <a:rPr lang="en-IN" dirty="0" err="1"/>
              <a:t>ExampleMDBDataSource</a:t>
            </a:r>
            <a:r>
              <a:rPr lang="en-IN" dirty="0"/>
              <a:t> end double quotation marks right parenthesis semi colon is </a:t>
            </a:r>
            <a:r>
              <a:rPr lang="en-IN" dirty="0" err="1"/>
              <a:t>labeled</a:t>
            </a:r>
            <a:r>
              <a:rPr lang="en-IN" dirty="0"/>
              <a:t>, see Supplement IV.D for creating an ODBC data source.</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7192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forward slash forward slash Select the columns from the Student table</a:t>
            </a:r>
          </a:p>
          <a:p>
            <a:r>
              <a:rPr lang="en-IN" dirty="0" err="1"/>
              <a:t>ResultSet</a:t>
            </a:r>
            <a:r>
              <a:rPr lang="en-IN" dirty="0"/>
              <a:t> </a:t>
            </a:r>
            <a:r>
              <a:rPr lang="en-IN" dirty="0" err="1"/>
              <a:t>resultSet</a:t>
            </a:r>
            <a:r>
              <a:rPr lang="en-IN" dirty="0"/>
              <a:t> = </a:t>
            </a:r>
            <a:r>
              <a:rPr lang="en-IN" dirty="0" err="1"/>
              <a:t>stmt.executeQuery</a:t>
            </a:r>
            <a:endParaRPr lang="en-IN" dirty="0"/>
          </a:p>
          <a:p>
            <a:r>
              <a:rPr lang="en-IN" dirty="0"/>
              <a:t> left parenthesis start double quotation marks select </a:t>
            </a:r>
            <a:r>
              <a:rPr lang="en-IN" dirty="0" err="1"/>
              <a:t>firstName</a:t>
            </a:r>
            <a:r>
              <a:rPr lang="en-IN" dirty="0"/>
              <a:t>, mi, </a:t>
            </a:r>
            <a:r>
              <a:rPr lang="en-IN" dirty="0" err="1"/>
              <a:t>lastName</a:t>
            </a:r>
            <a:r>
              <a:rPr lang="en-IN" dirty="0"/>
              <a:t> from Student where </a:t>
            </a:r>
            <a:r>
              <a:rPr lang="en-IN" dirty="0" err="1"/>
              <a:t>lastName</a:t>
            </a:r>
            <a:r>
              <a:rPr lang="en-IN" dirty="0"/>
              <a:t> end double quotation marks </a:t>
            </a:r>
          </a:p>
          <a:p>
            <a:r>
              <a:rPr lang="en-IN" dirty="0"/>
              <a:t> + start double quotation marks = Smith end double quotation marks right parenthesis semi colon </a:t>
            </a:r>
          </a:p>
          <a:p>
            <a:endParaRPr lang="en-IN" dirty="0"/>
          </a:p>
          <a:p>
            <a:r>
              <a:rPr lang="en-IN" dirty="0"/>
              <a:t>Processing </a:t>
            </a:r>
            <a:r>
              <a:rPr lang="en-IN" dirty="0" err="1"/>
              <a:t>ResultSet</a:t>
            </a:r>
            <a:r>
              <a:rPr lang="en-IN" dirty="0"/>
              <a:t> left parenthesis for select right parenthesis colon </a:t>
            </a:r>
          </a:p>
          <a:p>
            <a:r>
              <a:rPr lang="en-IN" dirty="0"/>
              <a:t> forward slash forward slash Iterate through the result and print the student names</a:t>
            </a:r>
          </a:p>
          <a:p>
            <a:r>
              <a:rPr lang="en-IN" dirty="0"/>
              <a:t>while left parenthesis </a:t>
            </a:r>
            <a:r>
              <a:rPr lang="en-IN" dirty="0" err="1"/>
              <a:t>resultSet.next</a:t>
            </a:r>
            <a:r>
              <a:rPr lang="en-IN" dirty="0"/>
              <a:t> left parenthesis right parenthesis right parenthesis </a:t>
            </a:r>
          </a:p>
          <a:p>
            <a:r>
              <a:rPr lang="en-IN" dirty="0"/>
              <a:t> </a:t>
            </a:r>
            <a:r>
              <a:rPr lang="en-IN" dirty="0" err="1"/>
              <a:t>System.out.println</a:t>
            </a:r>
            <a:r>
              <a:rPr lang="en-IN" dirty="0"/>
              <a:t> left parenthesis </a:t>
            </a:r>
            <a:r>
              <a:rPr lang="en-IN" dirty="0" err="1"/>
              <a:t>resultSet.getString</a:t>
            </a:r>
            <a:r>
              <a:rPr lang="en-IN" dirty="0"/>
              <a:t> left parenthesis 1 right parenthesis + start double quotation marks end double quotation marks + </a:t>
            </a:r>
            <a:r>
              <a:rPr lang="en-IN" dirty="0" err="1"/>
              <a:t>resultSet.getString</a:t>
            </a:r>
            <a:r>
              <a:rPr lang="en-IN" dirty="0"/>
              <a:t> left parenthesis 2 right parenthesis </a:t>
            </a:r>
          </a:p>
          <a:p>
            <a:r>
              <a:rPr lang="en-IN" dirty="0"/>
              <a:t> + start double quotation marks . end double quotation marks + </a:t>
            </a:r>
            <a:r>
              <a:rPr lang="en-IN" dirty="0" err="1"/>
              <a:t>resultSet.getString</a:t>
            </a:r>
            <a:r>
              <a:rPr lang="en-IN" dirty="0"/>
              <a:t> left parenthesis 3 right parenthesis right parenthesis semi colon </a:t>
            </a:r>
          </a:p>
          <a:p>
            <a:r>
              <a:rPr lang="en-IN" dirty="0"/>
              <a:t>The code blocks are </a:t>
            </a:r>
            <a:r>
              <a:rPr lang="en-IN" dirty="0" err="1"/>
              <a:t>labeled</a:t>
            </a:r>
            <a:r>
              <a:rPr lang="en-IN" dirty="0"/>
              <a:t>, loading drivers, establishing connections, creating and executing statements, and processing </a:t>
            </a:r>
            <a:r>
              <a:rPr lang="en-IN" dirty="0" err="1"/>
              <a:t>ResultSet</a:t>
            </a:r>
            <a:r>
              <a:rPr lang="en-IN" dirty="0"/>
              <a:t>,</a:t>
            </a:r>
          </a:p>
          <a:p>
            <a:r>
              <a:rPr lang="en-IN" dirty="0"/>
              <a:t>An arrow from </a:t>
            </a:r>
            <a:r>
              <a:rPr lang="en-IN" dirty="0" err="1"/>
              <a:t>resultSet.getString</a:t>
            </a:r>
            <a:r>
              <a:rPr lang="en-IN" dirty="0"/>
              <a:t> left parenthesis 1 right parenthesis points to </a:t>
            </a:r>
            <a:r>
              <a:rPr lang="en-IN" dirty="0" err="1"/>
              <a:t>firstname</a:t>
            </a:r>
            <a:r>
              <a:rPr lang="en-IN" dirty="0"/>
              <a:t>, an arrow from </a:t>
            </a:r>
            <a:r>
              <a:rPr lang="en-IN" dirty="0" err="1"/>
              <a:t>resultSet.getString</a:t>
            </a:r>
            <a:r>
              <a:rPr lang="en-IN" dirty="0"/>
              <a:t> left parenthesis 2 right parenthesis points to mi, and an arrow from </a:t>
            </a:r>
            <a:r>
              <a:rPr lang="en-IN" dirty="0" err="1"/>
              <a:t>resultSet.getString</a:t>
            </a:r>
            <a:r>
              <a:rPr lang="en-IN" dirty="0"/>
              <a:t> left parenthesis 3 right parenthesis points to </a:t>
            </a:r>
            <a:r>
              <a:rPr lang="en-IN" dirty="0" err="1"/>
              <a:t>lastname</a:t>
            </a:r>
            <a:r>
              <a:rPr lang="en-IN" dirty="0"/>
              <a:t>.</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50002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err="1">
                <a:solidFill>
                  <a:schemeClr val="dk1"/>
                </a:solidFill>
                <a:effectLst/>
                <a:latin typeface="Arial"/>
                <a:ea typeface="Arial"/>
                <a:cs typeface="Arial"/>
                <a:sym typeface="Arial"/>
              </a:rPr>
              <a:t>SimpleJdbc</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https://liveexample.pearsoncmg.com/html/SimpleJdbc.html</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27031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err="1">
                <a:solidFill>
                  <a:schemeClr val="dk1"/>
                </a:solidFill>
                <a:effectLst/>
                <a:latin typeface="Arial"/>
                <a:ea typeface="Arial"/>
                <a:cs typeface="Arial"/>
                <a:sym typeface="Arial"/>
              </a:rPr>
              <a:t>FindGrade</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https://liveexample.pearsoncmg.com/html/FindGrade.html</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0146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DriverManager.registerDriver</a:t>
            </a:r>
            <a:r>
              <a:rPr lang="en-IN" dirty="0"/>
              <a:t> (new </a:t>
            </a:r>
            <a:r>
              <a:rPr lang="en-IN" dirty="0" err="1"/>
              <a:t>DriverName</a:t>
            </a:r>
            <a:r>
              <a:rPr lang="en-IN" dirty="0"/>
              <a:t> left parenthesis right parenthesis</a:t>
            </a:r>
          </a:p>
          <a:p>
            <a:r>
              <a:rPr lang="en-IN" dirty="0" err="1"/>
              <a:t>DriverManager.getConnection</a:t>
            </a:r>
            <a:r>
              <a:rPr lang="en-IN" dirty="0"/>
              <a:t> left parenthesis right parenthesis</a:t>
            </a:r>
          </a:p>
          <a:p>
            <a:r>
              <a:rPr lang="en-IN" dirty="0"/>
              <a:t>These two line are </a:t>
            </a:r>
            <a:r>
              <a:rPr lang="en-IN" dirty="0" err="1"/>
              <a:t>labeled</a:t>
            </a:r>
            <a:r>
              <a:rPr lang="en-IN" dirty="0"/>
              <a:t>, Driver Management.</a:t>
            </a:r>
          </a:p>
          <a:p>
            <a:r>
              <a:rPr lang="en-IN" dirty="0"/>
              <a:t>An arrow from the second line points to the following.</a:t>
            </a:r>
          </a:p>
          <a:p>
            <a:r>
              <a:rPr lang="en-IN" dirty="0"/>
              <a:t>Connection, </a:t>
            </a:r>
            <a:r>
              <a:rPr lang="en-IN" dirty="0" err="1"/>
              <a:t>createStatement</a:t>
            </a:r>
            <a:r>
              <a:rPr lang="en-IN" dirty="0"/>
              <a:t> left parenthesis right parenthesis, </a:t>
            </a:r>
            <a:r>
              <a:rPr lang="en-IN" dirty="0" err="1"/>
              <a:t>prepareStatement</a:t>
            </a:r>
            <a:r>
              <a:rPr lang="en-IN" dirty="0"/>
              <a:t> left parenthesis right parenthesis, and </a:t>
            </a:r>
            <a:r>
              <a:rPr lang="en-IN" dirty="0" err="1"/>
              <a:t>prepareCall</a:t>
            </a:r>
            <a:r>
              <a:rPr lang="en-IN" dirty="0"/>
              <a:t> left parenthesis right parenthesis. There lines are </a:t>
            </a:r>
            <a:r>
              <a:rPr lang="en-IN" dirty="0" err="1"/>
              <a:t>labeled</a:t>
            </a:r>
            <a:r>
              <a:rPr lang="en-IN" dirty="0"/>
              <a:t>, establishing sessions.</a:t>
            </a:r>
          </a:p>
          <a:p>
            <a:r>
              <a:rPr lang="en-IN" dirty="0"/>
              <a:t>An arrow from </a:t>
            </a:r>
            <a:r>
              <a:rPr lang="en-IN" dirty="0" err="1"/>
              <a:t>createStatement</a:t>
            </a:r>
            <a:r>
              <a:rPr lang="en-IN" dirty="0"/>
              <a:t> points to </a:t>
            </a:r>
            <a:r>
              <a:rPr lang="en-IN" dirty="0" err="1"/>
              <a:t>CallableStatement</a:t>
            </a:r>
            <a:r>
              <a:rPr lang="en-IN" dirty="0"/>
              <a:t>, from prepare statement points to prepare statement, and from </a:t>
            </a:r>
            <a:r>
              <a:rPr lang="en-IN" dirty="0" err="1"/>
              <a:t>prepareCall</a:t>
            </a:r>
            <a:r>
              <a:rPr lang="en-IN" dirty="0"/>
              <a:t> points to Statement. The processing statements are as follows.</a:t>
            </a:r>
          </a:p>
          <a:p>
            <a:r>
              <a:rPr lang="en-IN" dirty="0" err="1"/>
              <a:t>executeUpdate</a:t>
            </a:r>
            <a:r>
              <a:rPr lang="en-IN" dirty="0"/>
              <a:t> left parenthesis right parenthesis</a:t>
            </a:r>
          </a:p>
          <a:p>
            <a:r>
              <a:rPr lang="en-IN" dirty="0" err="1"/>
              <a:t>executeQuery</a:t>
            </a:r>
            <a:r>
              <a:rPr lang="en-IN" dirty="0"/>
              <a:t> left parenthesis right parenthesis</a:t>
            </a:r>
          </a:p>
          <a:p>
            <a:r>
              <a:rPr lang="en-IN" dirty="0"/>
              <a:t>execute left parenthesis right parenthesis</a:t>
            </a:r>
          </a:p>
          <a:p>
            <a:r>
              <a:rPr lang="en-IN" dirty="0" err="1"/>
              <a:t>getMoreResult</a:t>
            </a:r>
            <a:r>
              <a:rPr lang="en-IN" dirty="0"/>
              <a:t> left parenthesis right parenthesis</a:t>
            </a:r>
          </a:p>
          <a:p>
            <a:r>
              <a:rPr lang="en-IN" dirty="0" err="1"/>
              <a:t>getResultSet</a:t>
            </a:r>
            <a:r>
              <a:rPr lang="en-IN" dirty="0"/>
              <a:t> left parenthesis right parenthesis</a:t>
            </a:r>
          </a:p>
          <a:p>
            <a:r>
              <a:rPr lang="en-IN" dirty="0" err="1"/>
              <a:t>getUpdateCount</a:t>
            </a:r>
            <a:r>
              <a:rPr lang="en-IN" dirty="0"/>
              <a:t> left parenthesis right parenthesis</a:t>
            </a:r>
          </a:p>
          <a:p>
            <a:r>
              <a:rPr lang="en-IN" dirty="0"/>
              <a:t>The third and fourth statements are </a:t>
            </a:r>
            <a:r>
              <a:rPr lang="en-IN" dirty="0" err="1"/>
              <a:t>labeled</a:t>
            </a:r>
            <a:r>
              <a:rPr lang="en-IN" dirty="0"/>
              <a:t>, for handing multiple result sets.</a:t>
            </a:r>
          </a:p>
          <a:p>
            <a:r>
              <a:rPr lang="en-IN" dirty="0"/>
              <a:t>The processing Results, </a:t>
            </a:r>
            <a:r>
              <a:rPr lang="en-IN" dirty="0" err="1"/>
              <a:t>ResultSet</a:t>
            </a:r>
            <a:r>
              <a:rPr lang="en-IN" dirty="0"/>
              <a:t> has following code lines.</a:t>
            </a:r>
          </a:p>
          <a:p>
            <a:r>
              <a:rPr lang="en-IN" dirty="0"/>
              <a:t>Next left parenthesis right parenthesis</a:t>
            </a:r>
          </a:p>
          <a:p>
            <a:r>
              <a:rPr lang="en-IN" dirty="0" err="1"/>
              <a:t>getString</a:t>
            </a:r>
            <a:r>
              <a:rPr lang="en-IN" dirty="0"/>
              <a:t> left parenthesis right parenthesis</a:t>
            </a:r>
          </a:p>
          <a:p>
            <a:r>
              <a:rPr lang="en-IN" dirty="0" err="1"/>
              <a:t>getInt</a:t>
            </a:r>
            <a:r>
              <a:rPr lang="en-IN" dirty="0"/>
              <a:t> left parenthesis right parenthesis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1860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SQL statements and stored procedures are precompiled for efficient use when repeatedly executed.</a:t>
            </a:r>
          </a:p>
          <a:p>
            <a:r>
              <a:rPr lang="en-IN" dirty="0"/>
              <a:t>Statement </a:t>
            </a:r>
            <a:r>
              <a:rPr lang="en-IN" dirty="0" err="1"/>
              <a:t>pstmt</a:t>
            </a:r>
            <a:r>
              <a:rPr lang="en-IN" dirty="0"/>
              <a:t> = </a:t>
            </a:r>
            <a:r>
              <a:rPr lang="en-IN" dirty="0" err="1"/>
              <a:t>connection.prepareStatement</a:t>
            </a:r>
            <a:endParaRPr lang="en-IN" dirty="0"/>
          </a:p>
          <a:p>
            <a:r>
              <a:rPr lang="en-IN" dirty="0"/>
              <a:t>Left parenthesis start double quotation marks insert into Student left parenthesis </a:t>
            </a:r>
            <a:r>
              <a:rPr lang="en-IN" dirty="0" err="1"/>
              <a:t>firstName</a:t>
            </a:r>
            <a:r>
              <a:rPr lang="en-IN" dirty="0"/>
              <a:t>, mi, </a:t>
            </a:r>
            <a:r>
              <a:rPr lang="en-IN" dirty="0" err="1"/>
              <a:t>lastName</a:t>
            </a:r>
            <a:r>
              <a:rPr lang="en-IN" dirty="0"/>
              <a:t> right parenthesis +</a:t>
            </a:r>
          </a:p>
          <a:p>
            <a:r>
              <a:rPr lang="en-IN" dirty="0"/>
              <a:t>values left parenthesis question mark, question mark, question mark right parenthesis end double quotation marks right parenthesis semi colon.</a:t>
            </a:r>
          </a:p>
          <a:p>
            <a:r>
              <a:rPr lang="en-IN" dirty="0"/>
              <a:t>An arrow from each of the above question marks points to parameters.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6842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err="1">
                <a:solidFill>
                  <a:schemeClr val="dk1"/>
                </a:solidFill>
                <a:effectLst/>
                <a:latin typeface="Arial"/>
                <a:ea typeface="Arial"/>
                <a:cs typeface="Arial"/>
                <a:sym typeface="Arial"/>
              </a:rPr>
              <a:t>FindGradeUsingPreparedStatement</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https://liveexample.pearsoncmg.com/html/FindGradeUsingPreparedStatement.html</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52177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database URL colon </a:t>
            </a:r>
            <a:r>
              <a:rPr lang="en-IN" dirty="0" err="1"/>
              <a:t>jdbc</a:t>
            </a:r>
            <a:r>
              <a:rPr lang="en-IN" dirty="0"/>
              <a:t> colon </a:t>
            </a:r>
            <a:r>
              <a:rPr lang="en-IN" dirty="0" err="1"/>
              <a:t>mysql</a:t>
            </a:r>
            <a:r>
              <a:rPr lang="en-IN" dirty="0"/>
              <a:t> colon forward slash forward slash </a:t>
            </a:r>
            <a:r>
              <a:rPr lang="en-IN" dirty="0" err="1"/>
              <a:t>localbost</a:t>
            </a:r>
            <a:r>
              <a:rPr lang="en-IN" dirty="0"/>
              <a:t> forward slash test database username colon </a:t>
            </a:r>
            <a:r>
              <a:rPr lang="en-IN" dirty="0" err="1"/>
              <a:t>nobodyelocalhost</a:t>
            </a:r>
            <a:r>
              <a:rPr lang="en-IN" dirty="0"/>
              <a:t> database product name colon MySQL database product version colon 4.0.14-max-debug JDBC driver name colon MySQL-AB JDBC Driver JDBC driver version colon mysql-connector-java-3.0.9-stable colon 12 $, $Revision colon 1.27.2.25 $ ) JDBC driver major version colon 3 JDBC driver minor version colon 0 Max number of connections colon 0 </a:t>
            </a:r>
            <a:r>
              <a:rPr lang="en-IN" dirty="0" err="1"/>
              <a:t>MaxTableNameLentgh</a:t>
            </a:r>
            <a:r>
              <a:rPr lang="en-IN" dirty="0"/>
              <a:t> colon 64 </a:t>
            </a:r>
            <a:r>
              <a:rPr lang="en-IN" dirty="0" err="1"/>
              <a:t>MaxColumnsInTable</a:t>
            </a:r>
            <a:r>
              <a:rPr lang="en-IN" dirty="0"/>
              <a:t> colon 512.</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82189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Arrows from columns or attributes lead to each column of the table. An arrow from relation or table name leads to column heading course table. The first row is </a:t>
            </a:r>
            <a:r>
              <a:rPr lang="en-IN" dirty="0" err="1"/>
              <a:t>labeled</a:t>
            </a:r>
            <a:r>
              <a:rPr lang="en-IN" dirty="0"/>
              <a:t>, tuples rows. The column headings from left to right are </a:t>
            </a:r>
            <a:r>
              <a:rPr lang="en-IN" dirty="0" err="1"/>
              <a:t>courseId</a:t>
            </a:r>
            <a:r>
              <a:rPr lang="en-IN" dirty="0"/>
              <a:t>, </a:t>
            </a:r>
            <a:r>
              <a:rPr lang="en-IN" dirty="0" err="1"/>
              <a:t>subjectId</a:t>
            </a:r>
            <a:r>
              <a:rPr lang="en-IN" dirty="0"/>
              <a:t>, </a:t>
            </a:r>
            <a:r>
              <a:rPr lang="en-IN" dirty="0" err="1"/>
              <a:t>courseNumber</a:t>
            </a:r>
            <a:r>
              <a:rPr lang="en-IN" dirty="0"/>
              <a:t>, title, num0fCredits. The row entries are as follows.</a:t>
            </a:r>
          </a:p>
          <a:p>
            <a:r>
              <a:rPr lang="en-IN" dirty="0"/>
              <a:t>Row 1. 11111, CSCI, 1301, Introduction to Java first, 4.</a:t>
            </a:r>
          </a:p>
          <a:p>
            <a:r>
              <a:rPr lang="en-IN" dirty="0"/>
              <a:t>Row 2. 11112, CSCI, 1302, Introduction to Java second, 3.</a:t>
            </a:r>
          </a:p>
          <a:p>
            <a:r>
              <a:rPr lang="en-IN" dirty="0"/>
              <a:t>Row 3. 11113, CSCI, 3720, Database Systems, 3.</a:t>
            </a:r>
          </a:p>
          <a:p>
            <a:r>
              <a:rPr lang="en-IN" dirty="0"/>
              <a:t>Row 4. 11114, CSCI, 4750, Rapid Java Application, 3.</a:t>
            </a:r>
          </a:p>
          <a:p>
            <a:r>
              <a:rPr lang="en-IN" dirty="0"/>
              <a:t>Row 5. 11115, MATH, 2750, Calculus first, 5.</a:t>
            </a:r>
          </a:p>
          <a:p>
            <a:r>
              <a:rPr lang="en-IN" dirty="0"/>
              <a:t>Row 6. 11116, MATH, 3750, Calculus second, 5.</a:t>
            </a:r>
          </a:p>
          <a:p>
            <a:r>
              <a:rPr lang="en-IN" dirty="0"/>
              <a:t>Row 7. 11117, EDUC, 1111, Reading, 3.</a:t>
            </a:r>
          </a:p>
          <a:p>
            <a:r>
              <a:rPr lang="en-IN" dirty="0"/>
              <a:t>Row 8. 11118, ITEC, 1344, Database Administration, 3.</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60625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row entries are as follows.</a:t>
            </a:r>
          </a:p>
          <a:p>
            <a:r>
              <a:rPr lang="en-IN" dirty="0"/>
              <a:t>Row 1. 444111110, 11111, 2004-03-19, A.</a:t>
            </a:r>
          </a:p>
          <a:p>
            <a:r>
              <a:rPr lang="en-IN" dirty="0"/>
              <a:t>Row 2. 444111110, 11112, 2004-03-19, B.</a:t>
            </a:r>
          </a:p>
          <a:p>
            <a:r>
              <a:rPr lang="en-IN" dirty="0"/>
              <a:t>Row 3. 444111110, 11113, 2004-03-19, C.</a:t>
            </a:r>
          </a:p>
          <a:p>
            <a:r>
              <a:rPr lang="en-IN" dirty="0"/>
              <a:t>A course table with column headings from left to right as </a:t>
            </a:r>
            <a:r>
              <a:rPr lang="en-IN" dirty="0" err="1"/>
              <a:t>courseID</a:t>
            </a:r>
            <a:r>
              <a:rPr lang="en-IN" dirty="0"/>
              <a:t>, </a:t>
            </a:r>
            <a:r>
              <a:rPr lang="en-IN" dirty="0" err="1"/>
              <a:t>subjectID</a:t>
            </a:r>
            <a:r>
              <a:rPr lang="en-IN" dirty="0"/>
              <a:t>, </a:t>
            </a:r>
            <a:r>
              <a:rPr lang="en-IN" dirty="0" err="1"/>
              <a:t>courseNumber</a:t>
            </a:r>
            <a:r>
              <a:rPr lang="en-IN" dirty="0"/>
              <a:t>, title, and </a:t>
            </a:r>
            <a:r>
              <a:rPr lang="en-IN" dirty="0" err="1"/>
              <a:t>numberOfCredits</a:t>
            </a:r>
            <a:r>
              <a:rPr lang="en-IN" dirty="0"/>
              <a:t>. The row entries are as follows.</a:t>
            </a:r>
          </a:p>
          <a:p>
            <a:r>
              <a:rPr lang="en-IN" dirty="0"/>
              <a:t>Row 1. 11111, CSCI, 1301, Introduction to Java first, 4.</a:t>
            </a:r>
          </a:p>
          <a:p>
            <a:r>
              <a:rPr lang="en-IN" dirty="0"/>
              <a:t>Row 2. 11112, CSCI, 1302, Introduction to Java second, 3.</a:t>
            </a:r>
          </a:p>
          <a:p>
            <a:r>
              <a:rPr lang="en-IN" dirty="0"/>
              <a:t>Row 3. 11113, CSCI, 3720, Database system, 3.</a:t>
            </a:r>
          </a:p>
          <a:p>
            <a:r>
              <a:rPr lang="en-IN" dirty="0"/>
              <a:t>A two way arrow between these two tables is </a:t>
            </a:r>
            <a:r>
              <a:rPr lang="en-IN" dirty="0" err="1"/>
              <a:t>labeled</a:t>
            </a:r>
            <a:r>
              <a:rPr lang="en-IN" dirty="0"/>
              <a:t>, each value in </a:t>
            </a:r>
            <a:r>
              <a:rPr lang="en-IN" dirty="0" err="1"/>
              <a:t>couseID</a:t>
            </a:r>
            <a:r>
              <a:rPr lang="en-IN" dirty="0"/>
              <a:t> in the </a:t>
            </a:r>
            <a:r>
              <a:rPr lang="en-IN" dirty="0" err="1"/>
              <a:t>enrollment</a:t>
            </a:r>
            <a:r>
              <a:rPr lang="en-IN" dirty="0"/>
              <a:t> table must match a value in </a:t>
            </a:r>
            <a:r>
              <a:rPr lang="en-IN" dirty="0" err="1"/>
              <a:t>courseID</a:t>
            </a:r>
            <a:r>
              <a:rPr lang="en-IN" dirty="0"/>
              <a:t> in the course table.</a:t>
            </a:r>
          </a:p>
          <a:p>
            <a:r>
              <a:rPr lang="en-IN" dirty="0"/>
              <a:t>The </a:t>
            </a:r>
            <a:r>
              <a:rPr lang="en-IN" dirty="0" err="1"/>
              <a:t>courseID</a:t>
            </a:r>
            <a:r>
              <a:rPr lang="en-IN" dirty="0"/>
              <a:t> column of course table is </a:t>
            </a:r>
            <a:r>
              <a:rPr lang="en-IN" dirty="0" err="1"/>
              <a:t>labeled</a:t>
            </a:r>
            <a:r>
              <a:rPr lang="en-IN" dirty="0"/>
              <a:t>, each row must have a value for </a:t>
            </a:r>
            <a:r>
              <a:rPr lang="en-IN" dirty="0" err="1"/>
              <a:t>courseID</a:t>
            </a:r>
            <a:r>
              <a:rPr lang="en-IN" dirty="0"/>
              <a:t> and the value must be unique. The </a:t>
            </a:r>
            <a:r>
              <a:rPr lang="en-IN" dirty="0" err="1"/>
              <a:t>numberOfCredits</a:t>
            </a:r>
            <a:r>
              <a:rPr lang="en-IN" dirty="0"/>
              <a:t> column is </a:t>
            </a:r>
            <a:r>
              <a:rPr lang="en-IN" dirty="0" err="1"/>
              <a:t>labeled</a:t>
            </a:r>
            <a:r>
              <a:rPr lang="en-IN" dirty="0"/>
              <a:t>, each value in the </a:t>
            </a:r>
            <a:r>
              <a:rPr lang="en-IN" dirty="0" err="1"/>
              <a:t>numberOfCredits</a:t>
            </a:r>
            <a:r>
              <a:rPr lang="en-IN" dirty="0"/>
              <a:t> column must be greater than 0 and less than 5.</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566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The row entries are as follows.</a:t>
            </a:r>
          </a:p>
          <a:p>
            <a:r>
              <a:rPr lang="en-IN" dirty="0"/>
              <a:t>Row 1. 444111110, 11111, 2004-03-19, A.</a:t>
            </a:r>
          </a:p>
          <a:p>
            <a:r>
              <a:rPr lang="en-IN" dirty="0"/>
              <a:t>Row 2. 444111110, 11112, 2004-03-19, B.</a:t>
            </a:r>
          </a:p>
          <a:p>
            <a:r>
              <a:rPr lang="en-IN" dirty="0"/>
              <a:t>Row 3. 444111110, 11113, 2004-03-19, C.</a:t>
            </a:r>
          </a:p>
          <a:p>
            <a:r>
              <a:rPr lang="en-IN" dirty="0"/>
              <a:t>A course table with column headings from left to right as </a:t>
            </a:r>
            <a:r>
              <a:rPr lang="en-IN" dirty="0" err="1"/>
              <a:t>courseID</a:t>
            </a:r>
            <a:r>
              <a:rPr lang="en-IN" dirty="0"/>
              <a:t>, </a:t>
            </a:r>
            <a:r>
              <a:rPr lang="en-IN" dirty="0" err="1"/>
              <a:t>subjectID</a:t>
            </a:r>
            <a:r>
              <a:rPr lang="en-IN" dirty="0"/>
              <a:t>, </a:t>
            </a:r>
            <a:r>
              <a:rPr lang="en-IN" dirty="0" err="1"/>
              <a:t>courseNumber</a:t>
            </a:r>
            <a:r>
              <a:rPr lang="en-IN" dirty="0"/>
              <a:t>, title, and </a:t>
            </a:r>
            <a:r>
              <a:rPr lang="en-IN" dirty="0" err="1"/>
              <a:t>numberOfCredits</a:t>
            </a:r>
            <a:r>
              <a:rPr lang="en-IN" dirty="0"/>
              <a:t>. The row entries are as follows.</a:t>
            </a:r>
          </a:p>
          <a:p>
            <a:r>
              <a:rPr lang="en-IN" dirty="0"/>
              <a:t>Row 1. 11111, CSCI, 1301, Introduction to Java first, 4.</a:t>
            </a:r>
          </a:p>
          <a:p>
            <a:r>
              <a:rPr lang="en-IN" dirty="0"/>
              <a:t>Row 2. 11112, CSCI, 1302, Introduction to Java second, 3.</a:t>
            </a:r>
          </a:p>
          <a:p>
            <a:r>
              <a:rPr lang="en-IN" dirty="0"/>
              <a:t>Row 3. 11113, CSCI, 3720, Database system, 3.</a:t>
            </a:r>
          </a:p>
          <a:p>
            <a:r>
              <a:rPr lang="en-IN" dirty="0"/>
              <a:t>A two way arrow between these two tables is </a:t>
            </a:r>
            <a:r>
              <a:rPr lang="en-IN" dirty="0" err="1"/>
              <a:t>labeled</a:t>
            </a:r>
            <a:r>
              <a:rPr lang="en-IN" dirty="0"/>
              <a:t>, each value in </a:t>
            </a:r>
            <a:r>
              <a:rPr lang="en-IN" dirty="0" err="1"/>
              <a:t>couseID</a:t>
            </a:r>
            <a:r>
              <a:rPr lang="en-IN" dirty="0"/>
              <a:t> in the </a:t>
            </a:r>
            <a:r>
              <a:rPr lang="en-IN" dirty="0" err="1"/>
              <a:t>enrollment</a:t>
            </a:r>
            <a:r>
              <a:rPr lang="en-IN" dirty="0"/>
              <a:t> table must match a value in </a:t>
            </a:r>
            <a:r>
              <a:rPr lang="en-IN" dirty="0" err="1"/>
              <a:t>courseID</a:t>
            </a:r>
            <a:r>
              <a:rPr lang="en-IN" dirty="0"/>
              <a:t> in the course table.</a:t>
            </a:r>
          </a:p>
          <a:p>
            <a:r>
              <a:rPr lang="en-IN" dirty="0"/>
              <a:t>The </a:t>
            </a:r>
            <a:r>
              <a:rPr lang="en-IN" dirty="0" err="1"/>
              <a:t>courseID</a:t>
            </a:r>
            <a:r>
              <a:rPr lang="en-IN" dirty="0"/>
              <a:t> column of course table is </a:t>
            </a:r>
            <a:r>
              <a:rPr lang="en-IN" dirty="0" err="1"/>
              <a:t>labeled</a:t>
            </a:r>
            <a:r>
              <a:rPr lang="en-IN" dirty="0"/>
              <a:t>, each row must have a value for </a:t>
            </a:r>
            <a:r>
              <a:rPr lang="en-IN" dirty="0" err="1"/>
              <a:t>courseID</a:t>
            </a:r>
            <a:r>
              <a:rPr lang="en-IN" dirty="0"/>
              <a:t> and the value must be unique. The </a:t>
            </a:r>
            <a:r>
              <a:rPr lang="en-IN" dirty="0" err="1"/>
              <a:t>numberOfCredits</a:t>
            </a:r>
            <a:r>
              <a:rPr lang="en-IN" dirty="0"/>
              <a:t> column is </a:t>
            </a:r>
            <a:r>
              <a:rPr lang="en-IN" dirty="0" err="1"/>
              <a:t>labeled</a:t>
            </a:r>
            <a:r>
              <a:rPr lang="en-IN" dirty="0"/>
              <a:t>, each value in the </a:t>
            </a:r>
            <a:r>
              <a:rPr lang="en-IN" dirty="0" err="1"/>
              <a:t>numberOfCredits</a:t>
            </a:r>
            <a:r>
              <a:rPr lang="en-IN" dirty="0"/>
              <a:t> column must be greater than 0 and less than 5. The </a:t>
            </a:r>
            <a:r>
              <a:rPr lang="en-IN" dirty="0" err="1"/>
              <a:t>courseID</a:t>
            </a:r>
            <a:r>
              <a:rPr lang="en-IN" dirty="0"/>
              <a:t> is </a:t>
            </a:r>
            <a:r>
              <a:rPr lang="en-IN" dirty="0" err="1"/>
              <a:t>labeled</a:t>
            </a:r>
            <a:r>
              <a:rPr lang="en-IN" dirty="0"/>
              <a:t>, primary key constraint.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7198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row entries are as follows.</a:t>
            </a:r>
          </a:p>
          <a:p>
            <a:r>
              <a:rPr lang="en-IN" dirty="0"/>
              <a:t>Row 1. 444111110, 11111, 2004-03-19, A.</a:t>
            </a:r>
          </a:p>
          <a:p>
            <a:r>
              <a:rPr lang="en-IN" dirty="0"/>
              <a:t>Row 2. 444111110, 11112, 2004-03-19, B.</a:t>
            </a:r>
          </a:p>
          <a:p>
            <a:r>
              <a:rPr lang="en-IN" dirty="0"/>
              <a:t>Row 3. 444111110, 11113, 2004-03-19, C.</a:t>
            </a:r>
          </a:p>
          <a:p>
            <a:r>
              <a:rPr lang="en-IN" dirty="0"/>
              <a:t>A course table with column headings from left to right as </a:t>
            </a:r>
            <a:r>
              <a:rPr lang="en-IN" dirty="0" err="1"/>
              <a:t>courseID</a:t>
            </a:r>
            <a:r>
              <a:rPr lang="en-IN" dirty="0"/>
              <a:t>, </a:t>
            </a:r>
            <a:r>
              <a:rPr lang="en-IN" dirty="0" err="1"/>
              <a:t>subjectID</a:t>
            </a:r>
            <a:r>
              <a:rPr lang="en-IN" dirty="0"/>
              <a:t>, </a:t>
            </a:r>
            <a:r>
              <a:rPr lang="en-IN" dirty="0" err="1"/>
              <a:t>courseNumber</a:t>
            </a:r>
            <a:r>
              <a:rPr lang="en-IN" dirty="0"/>
              <a:t>, title, and </a:t>
            </a:r>
            <a:r>
              <a:rPr lang="en-IN" dirty="0" err="1"/>
              <a:t>numberOfCredits</a:t>
            </a:r>
            <a:r>
              <a:rPr lang="en-IN" dirty="0"/>
              <a:t>. The row entries are as follows.</a:t>
            </a:r>
          </a:p>
          <a:p>
            <a:r>
              <a:rPr lang="en-IN" dirty="0"/>
              <a:t>Row 1. 11111, CSCI, 1301, Introduction to Java first, 4.</a:t>
            </a:r>
          </a:p>
          <a:p>
            <a:r>
              <a:rPr lang="en-IN" dirty="0"/>
              <a:t>Row 2. 11112, CSCI, 1302, Introduction to Java second, 3.</a:t>
            </a:r>
          </a:p>
          <a:p>
            <a:r>
              <a:rPr lang="en-IN" dirty="0"/>
              <a:t>Row 3. 11113, CSCI, 3720, Database system, 3.</a:t>
            </a:r>
          </a:p>
          <a:p>
            <a:r>
              <a:rPr lang="en-IN" dirty="0"/>
              <a:t>A two way arrow between these two tables is </a:t>
            </a:r>
            <a:r>
              <a:rPr lang="en-IN" dirty="0" err="1"/>
              <a:t>labeled</a:t>
            </a:r>
            <a:r>
              <a:rPr lang="en-IN" dirty="0"/>
              <a:t>, each value in </a:t>
            </a:r>
            <a:r>
              <a:rPr lang="en-IN" dirty="0" err="1"/>
              <a:t>couseID</a:t>
            </a:r>
            <a:r>
              <a:rPr lang="en-IN" dirty="0"/>
              <a:t> in the </a:t>
            </a:r>
            <a:r>
              <a:rPr lang="en-IN" dirty="0" err="1"/>
              <a:t>enrollment</a:t>
            </a:r>
            <a:r>
              <a:rPr lang="en-IN" dirty="0"/>
              <a:t> table must match a value in </a:t>
            </a:r>
            <a:r>
              <a:rPr lang="en-IN" dirty="0" err="1"/>
              <a:t>courseID</a:t>
            </a:r>
            <a:r>
              <a:rPr lang="en-IN" dirty="0"/>
              <a:t> in the course table.</a:t>
            </a:r>
          </a:p>
          <a:p>
            <a:r>
              <a:rPr lang="en-IN" dirty="0"/>
              <a:t>The </a:t>
            </a:r>
            <a:r>
              <a:rPr lang="en-IN" dirty="0" err="1"/>
              <a:t>courseID</a:t>
            </a:r>
            <a:r>
              <a:rPr lang="en-IN" dirty="0"/>
              <a:t> column of course table is </a:t>
            </a:r>
            <a:r>
              <a:rPr lang="en-IN" dirty="0" err="1"/>
              <a:t>labeled</a:t>
            </a:r>
            <a:r>
              <a:rPr lang="en-IN" dirty="0"/>
              <a:t>, each row must have a value for </a:t>
            </a:r>
            <a:r>
              <a:rPr lang="en-IN" dirty="0" err="1"/>
              <a:t>courseID</a:t>
            </a:r>
            <a:r>
              <a:rPr lang="en-IN" dirty="0"/>
              <a:t> and the value must be unique. The </a:t>
            </a:r>
            <a:r>
              <a:rPr lang="en-IN" dirty="0" err="1"/>
              <a:t>numberOfCredits</a:t>
            </a:r>
            <a:r>
              <a:rPr lang="en-IN" dirty="0"/>
              <a:t> column is </a:t>
            </a:r>
            <a:r>
              <a:rPr lang="en-IN" dirty="0" err="1"/>
              <a:t>labeled</a:t>
            </a:r>
            <a:r>
              <a:rPr lang="en-IN" dirty="0"/>
              <a:t>, each value in the </a:t>
            </a:r>
            <a:r>
              <a:rPr lang="en-IN" dirty="0" err="1"/>
              <a:t>numberOfCredits</a:t>
            </a:r>
            <a:r>
              <a:rPr lang="en-IN" dirty="0"/>
              <a:t> column must be greater than 0 and less than 5. The </a:t>
            </a:r>
            <a:r>
              <a:rPr lang="en-IN" dirty="0" err="1"/>
              <a:t>courseID</a:t>
            </a:r>
            <a:r>
              <a:rPr lang="en-IN" dirty="0"/>
              <a:t> in each table is </a:t>
            </a:r>
            <a:r>
              <a:rPr lang="en-IN" dirty="0" err="1"/>
              <a:t>labeled</a:t>
            </a:r>
            <a:r>
              <a:rPr lang="en-IN" dirty="0"/>
              <a:t>, foreign key constraint.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6974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079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47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8519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There is a two way arrow between elements as follows.</a:t>
            </a:r>
          </a:p>
          <a:p>
            <a:r>
              <a:rPr lang="en-IN" dirty="0"/>
              <a:t>MySQL JDBC Drive and Local or remote MySQL DB.</a:t>
            </a:r>
          </a:p>
          <a:p>
            <a:r>
              <a:rPr lang="en-IN" dirty="0"/>
              <a:t>Oracle JDBC Driver and Local or remote JDBC DB.</a:t>
            </a:r>
          </a:p>
          <a:p>
            <a:r>
              <a:rPr lang="en-IN" dirty="0"/>
              <a:t>JDBC ODBC Bridge Driver and Microsoft ODBC Driver.</a:t>
            </a:r>
          </a:p>
          <a:p>
            <a:r>
              <a:rPr lang="en-IN" dirty="0"/>
              <a:t>Microsoft ODBC Driver and Microsoft Access Database.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003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liveexample.pearsoncmg.com/html/SimpleJdbc.html"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liveexample.pearsoncmg.com/html/FindGrade.html"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s://liveexample.pearsoncmg.com/html/FindGradeUsingPreparedStatement.html"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58932"/>
            <a:ext cx="8229601" cy="987333"/>
          </a:xfrm>
        </p:spPr>
        <p:txBody>
          <a:bodyPr anchor="ctr"/>
          <a:lstStyle/>
          <a:p>
            <a:r>
              <a:rPr lang="en-US" sz="32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34</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altLang="en-US" sz="2400" dirty="0"/>
              <a:t>Java Database Programming</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E85D-EDB2-4ABA-AD51-1A2D706E2840}"/>
              </a:ext>
            </a:extLst>
          </p:cNvPr>
          <p:cNvSpPr>
            <a:spLocks noGrp="1"/>
          </p:cNvSpPr>
          <p:nvPr>
            <p:ph type="title"/>
          </p:nvPr>
        </p:nvSpPr>
        <p:spPr/>
        <p:txBody>
          <a:bodyPr/>
          <a:lstStyle/>
          <a:p>
            <a:r>
              <a:rPr lang="en-IN" dirty="0"/>
              <a:t>Table v</a:t>
            </a:r>
            <a:r>
              <a:rPr lang="en-IN" sz="100" dirty="0"/>
              <a:t>ersu</a:t>
            </a:r>
            <a:r>
              <a:rPr lang="en-IN" dirty="0"/>
              <a:t>s File</a:t>
            </a:r>
          </a:p>
        </p:txBody>
      </p:sp>
      <p:sp>
        <p:nvSpPr>
          <p:cNvPr id="3" name="Content Placeholder 2">
            <a:extLst>
              <a:ext uri="{FF2B5EF4-FFF2-40B4-BE49-F238E27FC236}">
                <a16:creationId xmlns:a16="http://schemas.microsoft.com/office/drawing/2014/main" id="{2AA89EB1-AE8B-4C3F-95AF-B11DA816470B}"/>
              </a:ext>
            </a:extLst>
          </p:cNvPr>
          <p:cNvSpPr>
            <a:spLocks noGrp="1"/>
          </p:cNvSpPr>
          <p:nvPr>
            <p:ph sz="quarter" idx="13"/>
          </p:nvPr>
        </p:nvSpPr>
        <p:spPr>
          <a:xfrm>
            <a:off x="457200" y="1554920"/>
            <a:ext cx="8232775" cy="1983927"/>
          </a:xfrm>
        </p:spPr>
        <p:txBody>
          <a:bodyPr/>
          <a:lstStyle/>
          <a:p>
            <a:pPr marL="432" indent="0">
              <a:buNone/>
            </a:pPr>
            <a:r>
              <a:rPr lang="en-IN" b="1" dirty="0"/>
              <a:t>Note:</a:t>
            </a:r>
          </a:p>
          <a:p>
            <a:pPr marL="432" indent="0">
              <a:buNone/>
            </a:pPr>
            <a:r>
              <a:rPr lang="en-IN" dirty="0"/>
              <a:t>A table or a relation is not same as a file. Most of the relational database systems store multiple tables in a file.</a:t>
            </a:r>
          </a:p>
        </p:txBody>
      </p:sp>
    </p:spTree>
    <p:extLst>
      <p:ext uri="{BB962C8B-B14F-4D97-AF65-F5344CB8AC3E}">
        <p14:creationId xmlns:p14="http://schemas.microsoft.com/office/powerpoint/2010/main" val="25188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D86F-1B73-4B6A-91BC-92BB99A5BCB4}"/>
              </a:ext>
            </a:extLst>
          </p:cNvPr>
          <p:cNvSpPr>
            <a:spLocks noGrp="1"/>
          </p:cNvSpPr>
          <p:nvPr>
            <p:ph type="title"/>
          </p:nvPr>
        </p:nvSpPr>
        <p:spPr/>
        <p:txBody>
          <a:bodyPr/>
          <a:lstStyle/>
          <a:p>
            <a:r>
              <a:rPr lang="en-IN" dirty="0"/>
              <a:t>Integrity Constraints</a:t>
            </a:r>
          </a:p>
        </p:txBody>
      </p:sp>
      <p:sp>
        <p:nvSpPr>
          <p:cNvPr id="3" name="Content Placeholder 2">
            <a:extLst>
              <a:ext uri="{FF2B5EF4-FFF2-40B4-BE49-F238E27FC236}">
                <a16:creationId xmlns:a16="http://schemas.microsoft.com/office/drawing/2014/main" id="{0713D0AF-11C3-4AD1-A917-FFC3EFAC2F29}"/>
              </a:ext>
            </a:extLst>
          </p:cNvPr>
          <p:cNvSpPr>
            <a:spLocks noGrp="1"/>
          </p:cNvSpPr>
          <p:nvPr>
            <p:ph sz="quarter" idx="13"/>
          </p:nvPr>
        </p:nvSpPr>
        <p:spPr>
          <a:xfrm>
            <a:off x="457201" y="1554920"/>
            <a:ext cx="8153400" cy="3919605"/>
          </a:xfrm>
        </p:spPr>
        <p:txBody>
          <a:bodyPr/>
          <a:lstStyle/>
          <a:p>
            <a:pPr marL="432" indent="0">
              <a:buNone/>
            </a:pPr>
            <a:r>
              <a:rPr lang="en-IN" dirty="0"/>
              <a:t>An integrity constraint imposes a condition that all legal instances of the relations must satisfy. In general, there are three types of constraints: </a:t>
            </a:r>
            <a:r>
              <a:rPr lang="en-IN" b="1" dirty="0"/>
              <a:t>domain constraint, primary key constraint, and foreign key constraint</a:t>
            </a:r>
            <a:r>
              <a:rPr lang="en-IN" dirty="0"/>
              <a:t>. Domain constraints and primary key constraints are known as </a:t>
            </a:r>
            <a:r>
              <a:rPr lang="en-IN" b="1" dirty="0"/>
              <a:t>intra-relational constraints</a:t>
            </a:r>
            <a:r>
              <a:rPr lang="en-IN" dirty="0"/>
              <a:t>, meaning that a constraint involves only one relation. The foreign key constraint is known as </a:t>
            </a:r>
            <a:r>
              <a:rPr lang="en-IN" b="1" dirty="0"/>
              <a:t>inter-relational</a:t>
            </a:r>
            <a:r>
              <a:rPr lang="en-IN" dirty="0"/>
              <a:t>, meaning that a constraint involves more than one relation.</a:t>
            </a:r>
          </a:p>
        </p:txBody>
      </p:sp>
    </p:spTree>
    <p:extLst>
      <p:ext uri="{BB962C8B-B14F-4D97-AF65-F5344CB8AC3E}">
        <p14:creationId xmlns:p14="http://schemas.microsoft.com/office/powerpoint/2010/main" val="41129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D630B-724F-4F03-A908-168E8568DCDC}"/>
              </a:ext>
            </a:extLst>
          </p:cNvPr>
          <p:cNvSpPr>
            <a:spLocks noGrp="1"/>
          </p:cNvSpPr>
          <p:nvPr>
            <p:ph type="title"/>
          </p:nvPr>
        </p:nvSpPr>
        <p:spPr/>
        <p:txBody>
          <a:bodyPr/>
          <a:lstStyle/>
          <a:p>
            <a:r>
              <a:rPr lang="en-IN" dirty="0"/>
              <a:t>Domain Constraints </a:t>
            </a:r>
            <a:r>
              <a:rPr lang="en-IN" sz="2000" b="0" baseline="0" dirty="0"/>
              <a:t>(1 of 2)</a:t>
            </a:r>
          </a:p>
        </p:txBody>
      </p:sp>
      <p:pic>
        <p:nvPicPr>
          <p:cNvPr id="4" name="Content Placeholder 3" descr="An enrollment table with column headings from left to right as ssn, courseId, dateRegistered, and grade. For long description in Notes pane, press F6.">
            <a:extLst>
              <a:ext uri="{FF2B5EF4-FFF2-40B4-BE49-F238E27FC236}">
                <a16:creationId xmlns:a16="http://schemas.microsoft.com/office/drawing/2014/main" id="{26A228B6-3D32-414D-BF2D-FB7F076344BC}"/>
              </a:ext>
            </a:extLst>
          </p:cNvPr>
          <p:cNvPicPr>
            <a:picLocks noGrp="1" noChangeAspect="1"/>
          </p:cNvPicPr>
          <p:nvPr>
            <p:ph sz="quarter" idx="13"/>
          </p:nvPr>
        </p:nvPicPr>
        <p:blipFill>
          <a:blip r:embed="rId3"/>
          <a:stretch>
            <a:fillRect/>
          </a:stretch>
        </p:blipFill>
        <p:spPr>
          <a:xfrm>
            <a:off x="457200" y="1869727"/>
            <a:ext cx="8232775" cy="4032947"/>
          </a:xfrm>
          <a:prstGeom prst="rect">
            <a:avLst/>
          </a:prstGeom>
        </p:spPr>
      </p:pic>
    </p:spTree>
    <p:extLst>
      <p:ext uri="{BB962C8B-B14F-4D97-AF65-F5344CB8AC3E}">
        <p14:creationId xmlns:p14="http://schemas.microsoft.com/office/powerpoint/2010/main" val="117797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152F-E192-4B96-985B-A6273B6AD528}"/>
              </a:ext>
            </a:extLst>
          </p:cNvPr>
          <p:cNvSpPr>
            <a:spLocks noGrp="1"/>
          </p:cNvSpPr>
          <p:nvPr>
            <p:ph type="title"/>
          </p:nvPr>
        </p:nvSpPr>
        <p:spPr/>
        <p:txBody>
          <a:bodyPr/>
          <a:lstStyle/>
          <a:p>
            <a:r>
              <a:rPr lang="en-IN" dirty="0"/>
              <a:t>Primary Key Constraints </a:t>
            </a:r>
            <a:r>
              <a:rPr lang="en-IN" sz="2000" b="0" baseline="0" dirty="0"/>
              <a:t>(1 of 2)</a:t>
            </a:r>
          </a:p>
        </p:txBody>
      </p:sp>
      <p:pic>
        <p:nvPicPr>
          <p:cNvPr id="7" name="Content Placeholder 6" descr="An enrollment table with column headings from left to right as ssn, courseId, dateRegistered, and grade. For long description in Notes pane, press F6.">
            <a:extLst>
              <a:ext uri="{FF2B5EF4-FFF2-40B4-BE49-F238E27FC236}">
                <a16:creationId xmlns:a16="http://schemas.microsoft.com/office/drawing/2014/main" id="{320D0F1F-05BA-4286-899B-7A495214A709}"/>
              </a:ext>
            </a:extLst>
          </p:cNvPr>
          <p:cNvPicPr>
            <a:picLocks noGrp="1" noChangeAspect="1"/>
          </p:cNvPicPr>
          <p:nvPr>
            <p:ph sz="quarter" idx="13"/>
          </p:nvPr>
        </p:nvPicPr>
        <p:blipFill>
          <a:blip r:embed="rId3"/>
          <a:stretch>
            <a:fillRect/>
          </a:stretch>
        </p:blipFill>
        <p:spPr>
          <a:xfrm>
            <a:off x="457200" y="1589256"/>
            <a:ext cx="8232775" cy="4593888"/>
          </a:xfrm>
          <a:prstGeom prst="rect">
            <a:avLst/>
          </a:prstGeom>
        </p:spPr>
      </p:pic>
    </p:spTree>
    <p:extLst>
      <p:ext uri="{BB962C8B-B14F-4D97-AF65-F5344CB8AC3E}">
        <p14:creationId xmlns:p14="http://schemas.microsoft.com/office/powerpoint/2010/main" val="164788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152F-E192-4B96-985B-A6273B6AD528}"/>
              </a:ext>
            </a:extLst>
          </p:cNvPr>
          <p:cNvSpPr>
            <a:spLocks noGrp="1"/>
          </p:cNvSpPr>
          <p:nvPr>
            <p:ph type="title"/>
          </p:nvPr>
        </p:nvSpPr>
        <p:spPr/>
        <p:txBody>
          <a:bodyPr/>
          <a:lstStyle/>
          <a:p>
            <a:r>
              <a:rPr lang="en-IN" dirty="0"/>
              <a:t>Foreign Key Constraints </a:t>
            </a:r>
            <a:r>
              <a:rPr lang="en-IN" sz="2000" b="0" baseline="0" dirty="0"/>
              <a:t>(1 of 2)</a:t>
            </a:r>
          </a:p>
        </p:txBody>
      </p:sp>
      <p:pic>
        <p:nvPicPr>
          <p:cNvPr id="5" name="Content Placeholder 4" descr="An enrollment table with column headings from left to right as ssn, courseId, dateRegistered, and grade. For long description in Notes pane, press F6.">
            <a:extLst>
              <a:ext uri="{FF2B5EF4-FFF2-40B4-BE49-F238E27FC236}">
                <a16:creationId xmlns:a16="http://schemas.microsoft.com/office/drawing/2014/main" id="{44A3CBFA-C057-4DDD-99BA-E75D0AED055A}"/>
              </a:ext>
            </a:extLst>
          </p:cNvPr>
          <p:cNvPicPr>
            <a:picLocks noGrp="1" noChangeAspect="1"/>
          </p:cNvPicPr>
          <p:nvPr>
            <p:ph sz="quarter" idx="13"/>
          </p:nvPr>
        </p:nvPicPr>
        <p:blipFill>
          <a:blip r:embed="rId3"/>
          <a:stretch>
            <a:fillRect/>
          </a:stretch>
        </p:blipFill>
        <p:spPr>
          <a:xfrm>
            <a:off x="457200" y="1737446"/>
            <a:ext cx="8232775" cy="4297508"/>
          </a:xfrm>
          <a:prstGeom prst="rect">
            <a:avLst/>
          </a:prstGeom>
        </p:spPr>
      </p:pic>
    </p:spTree>
    <p:extLst>
      <p:ext uri="{BB962C8B-B14F-4D97-AF65-F5344CB8AC3E}">
        <p14:creationId xmlns:p14="http://schemas.microsoft.com/office/powerpoint/2010/main" val="159708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95807-1BE2-49A1-BCDE-D47E7C18B894}"/>
              </a:ext>
            </a:extLst>
          </p:cNvPr>
          <p:cNvSpPr>
            <a:spLocks noGrp="1"/>
          </p:cNvSpPr>
          <p:nvPr>
            <p:ph type="title"/>
          </p:nvPr>
        </p:nvSpPr>
        <p:spPr/>
        <p:txBody>
          <a:bodyPr/>
          <a:lstStyle/>
          <a:p>
            <a:r>
              <a:rPr lang="en-IN" dirty="0"/>
              <a:t>Domain Constraints </a:t>
            </a:r>
            <a:r>
              <a:rPr lang="en-IN" sz="2000" b="0" dirty="0"/>
              <a:t>(2 of 2)</a:t>
            </a:r>
            <a:endParaRPr lang="en-IN" dirty="0"/>
          </a:p>
        </p:txBody>
      </p:sp>
      <p:sp>
        <p:nvSpPr>
          <p:cNvPr id="3" name="Content Placeholder 2">
            <a:extLst>
              <a:ext uri="{FF2B5EF4-FFF2-40B4-BE49-F238E27FC236}">
                <a16:creationId xmlns:a16="http://schemas.microsoft.com/office/drawing/2014/main" id="{4FC92D22-5CFA-4663-AF09-0D8C5004D037}"/>
              </a:ext>
            </a:extLst>
          </p:cNvPr>
          <p:cNvSpPr>
            <a:spLocks noGrp="1"/>
          </p:cNvSpPr>
          <p:nvPr>
            <p:ph sz="quarter" idx="13"/>
          </p:nvPr>
        </p:nvSpPr>
        <p:spPr>
          <a:xfrm>
            <a:off x="457200" y="1554921"/>
            <a:ext cx="8232775" cy="3622722"/>
          </a:xfrm>
        </p:spPr>
        <p:txBody>
          <a:bodyPr/>
          <a:lstStyle/>
          <a:p>
            <a:pPr marL="432" indent="0">
              <a:buNone/>
            </a:pPr>
            <a:r>
              <a:rPr lang="en-IN" b="1" dirty="0"/>
              <a:t>Domain constraints</a:t>
            </a:r>
            <a:r>
              <a:rPr lang="en-IN" dirty="0"/>
              <a:t> specify the permissible values for an attribute. Domains can be specified using standard data types such as integers, floating-point numbers, fixed-length strings, and variant-length strings. The standard data type specifies a broad range of values. Additional constraints can be specified to narrow the ranges. You can also specify whether an attribute can be null.</a:t>
            </a:r>
          </a:p>
        </p:txBody>
      </p:sp>
    </p:spTree>
    <p:extLst>
      <p:ext uri="{BB962C8B-B14F-4D97-AF65-F5344CB8AC3E}">
        <p14:creationId xmlns:p14="http://schemas.microsoft.com/office/powerpoint/2010/main" val="32220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A1DB-D332-475B-AC71-762251444564}"/>
              </a:ext>
            </a:extLst>
          </p:cNvPr>
          <p:cNvSpPr>
            <a:spLocks noGrp="1"/>
          </p:cNvSpPr>
          <p:nvPr>
            <p:ph type="title"/>
          </p:nvPr>
        </p:nvSpPr>
        <p:spPr/>
        <p:txBody>
          <a:bodyPr/>
          <a:lstStyle/>
          <a:p>
            <a:r>
              <a:rPr lang="en-IN" dirty="0"/>
              <a:t>Domain Constraints Example</a:t>
            </a:r>
          </a:p>
        </p:txBody>
      </p:sp>
      <p:sp>
        <p:nvSpPr>
          <p:cNvPr id="3" name="Content Placeholder 2">
            <a:extLst>
              <a:ext uri="{FF2B5EF4-FFF2-40B4-BE49-F238E27FC236}">
                <a16:creationId xmlns:a16="http://schemas.microsoft.com/office/drawing/2014/main" id="{5A9F1A13-A77C-4BD7-874D-C0E77130E17D}"/>
              </a:ext>
            </a:extLst>
          </p:cNvPr>
          <p:cNvSpPr>
            <a:spLocks noGrp="1"/>
          </p:cNvSpPr>
          <p:nvPr>
            <p:ph sz="quarter" idx="13"/>
          </p:nvPr>
        </p:nvSpPr>
        <p:spPr>
          <a:xfrm>
            <a:off x="457200" y="1556326"/>
            <a:ext cx="3672840" cy="4520623"/>
          </a:xfrm>
        </p:spPr>
        <p:txBody>
          <a:bodyPr/>
          <a:lstStyle/>
          <a:p>
            <a:pPr marL="0" indent="0">
              <a:buFont typeface="Monotype Sorts"/>
              <a:buNone/>
            </a:pPr>
            <a:r>
              <a:rPr lang="en-US" altLang="en-US" sz="2000" dirty="0">
                <a:cs typeface="Times New Roman" panose="02020603050405020304" pitchFamily="18" charset="0"/>
              </a:rPr>
              <a:t>create table Course(</a:t>
            </a:r>
          </a:p>
          <a:p>
            <a:pPr marL="0" indent="182563">
              <a:buFont typeface="Monotype Sorts"/>
              <a:buNone/>
            </a:pPr>
            <a:r>
              <a:rPr lang="en-US" altLang="en-US" sz="2000" dirty="0" err="1">
                <a:cs typeface="Times New Roman" panose="02020603050405020304" pitchFamily="18" charset="0"/>
              </a:rPr>
              <a:t>subjectCode</a:t>
            </a:r>
            <a:r>
              <a:rPr lang="en-US" altLang="en-US" sz="2000" dirty="0">
                <a:cs typeface="Times New Roman" panose="02020603050405020304" pitchFamily="18" charset="0"/>
              </a:rPr>
              <a:t> char(4) not null,</a:t>
            </a:r>
          </a:p>
          <a:p>
            <a:pPr marL="0" indent="182563">
              <a:buFont typeface="Monotype Sorts"/>
              <a:buNone/>
            </a:pPr>
            <a:r>
              <a:rPr lang="en-US" altLang="en-US" sz="2000" dirty="0" err="1">
                <a:cs typeface="Times New Roman" panose="02020603050405020304" pitchFamily="18" charset="0"/>
              </a:rPr>
              <a:t>courseNumber</a:t>
            </a:r>
            <a:r>
              <a:rPr lang="en-US" altLang="en-US" sz="2000" dirty="0">
                <a:cs typeface="Times New Roman" panose="02020603050405020304" pitchFamily="18" charset="0"/>
              </a:rPr>
              <a:t> int not null,</a:t>
            </a:r>
          </a:p>
          <a:p>
            <a:pPr marL="0" indent="182563">
              <a:buFont typeface="Monotype Sorts"/>
              <a:buNone/>
            </a:pPr>
            <a:r>
              <a:rPr lang="en-US" altLang="en-US" sz="2000" dirty="0">
                <a:cs typeface="Times New Roman" panose="02020603050405020304" pitchFamily="18" charset="0"/>
              </a:rPr>
              <a:t>title varchar(50) not null,</a:t>
            </a:r>
          </a:p>
          <a:p>
            <a:pPr marL="0" indent="182563">
              <a:buFont typeface="Monotype Sorts"/>
              <a:buNone/>
            </a:pPr>
            <a:r>
              <a:rPr lang="en-US" altLang="en-US" sz="2000" dirty="0" err="1">
                <a:cs typeface="Times New Roman" panose="02020603050405020304" pitchFamily="18" charset="0"/>
              </a:rPr>
              <a:t>numOfCredits</a:t>
            </a:r>
            <a:r>
              <a:rPr lang="en-US" altLang="en-US" sz="2000" dirty="0">
                <a:cs typeface="Times New Roman" panose="02020603050405020304" pitchFamily="18" charset="0"/>
              </a:rPr>
              <a:t> int not null</a:t>
            </a:r>
          </a:p>
          <a:p>
            <a:pPr marL="274638" indent="0">
              <a:buFont typeface="Monotype Sorts"/>
              <a:buNone/>
            </a:pPr>
            <a:r>
              <a:rPr lang="en-US" altLang="en-US" sz="2000" b="1" dirty="0">
                <a:cs typeface="Times New Roman" panose="02020603050405020304" pitchFamily="18" charset="0"/>
              </a:rPr>
              <a:t>constraint </a:t>
            </a:r>
            <a:r>
              <a:rPr lang="en-US" altLang="en-US" sz="2000" b="1" dirty="0" err="1">
                <a:cs typeface="Times New Roman" panose="02020603050405020304" pitchFamily="18" charset="0"/>
              </a:rPr>
              <a:t>greaterThanOne</a:t>
            </a:r>
            <a:endParaRPr lang="en-US" altLang="en-US" sz="2000" b="1" dirty="0">
              <a:cs typeface="Times New Roman" panose="02020603050405020304" pitchFamily="18" charset="0"/>
            </a:endParaRPr>
          </a:p>
          <a:p>
            <a:pPr marL="441325" indent="0">
              <a:buFont typeface="Monotype Sorts"/>
              <a:buNone/>
            </a:pPr>
            <a:r>
              <a:rPr lang="en-US" altLang="en-US" sz="2000" b="1" dirty="0">
                <a:cs typeface="Times New Roman" panose="02020603050405020304" pitchFamily="18" charset="0"/>
              </a:rPr>
              <a:t>check (</a:t>
            </a:r>
            <a:r>
              <a:rPr lang="en-US" altLang="en-US" sz="2000" b="1" dirty="0" err="1">
                <a:cs typeface="Times New Roman" panose="02020603050405020304" pitchFamily="18" charset="0"/>
              </a:rPr>
              <a:t>numOfCredits</a:t>
            </a:r>
            <a:r>
              <a:rPr lang="en-US" altLang="en-US" sz="2000" b="1" dirty="0">
                <a:cs typeface="Times New Roman" panose="02020603050405020304" pitchFamily="18" charset="0"/>
              </a:rPr>
              <a:t> &gt;= 1)</a:t>
            </a:r>
            <a:r>
              <a:rPr lang="en-US" altLang="en-US" sz="2000" dirty="0">
                <a:cs typeface="Times New Roman" panose="02020603050405020304" pitchFamily="18" charset="0"/>
              </a:rPr>
              <a:t>);</a:t>
            </a:r>
            <a:endParaRPr lang="en-US" altLang="en-US" sz="2000" b="1" dirty="0">
              <a:cs typeface="Times New Roman" panose="02020603050405020304" pitchFamily="18" charset="0"/>
            </a:endParaRPr>
          </a:p>
        </p:txBody>
      </p:sp>
      <p:sp>
        <p:nvSpPr>
          <p:cNvPr id="4" name="Content Placeholder 3">
            <a:extLst>
              <a:ext uri="{FF2B5EF4-FFF2-40B4-BE49-F238E27FC236}">
                <a16:creationId xmlns:a16="http://schemas.microsoft.com/office/drawing/2014/main" id="{E44AD515-A9AD-40DB-BBF0-1BB02DEECED0}"/>
              </a:ext>
            </a:extLst>
          </p:cNvPr>
          <p:cNvSpPr>
            <a:spLocks noGrp="1"/>
          </p:cNvSpPr>
          <p:nvPr>
            <p:ph sz="quarter" idx="14"/>
          </p:nvPr>
        </p:nvSpPr>
        <p:spPr>
          <a:xfrm>
            <a:off x="4572000" y="1556327"/>
            <a:ext cx="4114800" cy="4520624"/>
          </a:xfrm>
        </p:spPr>
        <p:txBody>
          <a:bodyPr/>
          <a:lstStyle/>
          <a:p>
            <a:pPr>
              <a:lnSpc>
                <a:spcPct val="90000"/>
              </a:lnSpc>
              <a:buFont typeface="Monotype Sorts"/>
              <a:buNone/>
            </a:pPr>
            <a:r>
              <a:rPr lang="en-US" altLang="en-US" sz="2000" b="1" dirty="0">
                <a:solidFill>
                  <a:schemeClr val="tx1"/>
                </a:solidFill>
              </a:rPr>
              <a:t>create table</a:t>
            </a:r>
            <a:r>
              <a:rPr lang="en-US" altLang="en-US" sz="2000" dirty="0">
                <a:solidFill>
                  <a:schemeClr val="tx1"/>
                </a:solidFill>
              </a:rPr>
              <a:t> Course (</a:t>
            </a:r>
          </a:p>
          <a:p>
            <a:pPr marL="255588" indent="-73025">
              <a:lnSpc>
                <a:spcPct val="90000"/>
              </a:lnSpc>
              <a:buFont typeface="Monotype Sorts"/>
              <a:buNone/>
            </a:pPr>
            <a:r>
              <a:rPr lang="en-US" altLang="en-US" sz="2000" dirty="0" err="1">
                <a:solidFill>
                  <a:schemeClr val="tx1"/>
                </a:solidFill>
              </a:rPr>
              <a:t>courseId</a:t>
            </a:r>
            <a:r>
              <a:rPr lang="en-US" altLang="en-US" sz="2000" dirty="0">
                <a:solidFill>
                  <a:schemeClr val="tx1"/>
                </a:solidFill>
              </a:rPr>
              <a:t> </a:t>
            </a:r>
            <a:r>
              <a:rPr lang="en-US" altLang="en-US" sz="2000" b="1" dirty="0">
                <a:solidFill>
                  <a:schemeClr val="tx1"/>
                </a:solidFill>
              </a:rPr>
              <a:t>char</a:t>
            </a:r>
            <a:r>
              <a:rPr lang="en-US" altLang="en-US" sz="2000" dirty="0">
                <a:solidFill>
                  <a:schemeClr val="tx1"/>
                </a:solidFill>
              </a:rPr>
              <a:t>(5),</a:t>
            </a:r>
          </a:p>
          <a:p>
            <a:pPr marL="255588" indent="-73025">
              <a:lnSpc>
                <a:spcPct val="90000"/>
              </a:lnSpc>
              <a:buFont typeface="Monotype Sorts"/>
              <a:buNone/>
            </a:pPr>
            <a:r>
              <a:rPr lang="en-US" altLang="en-US" sz="2000" dirty="0" err="1">
                <a:solidFill>
                  <a:schemeClr val="tx1"/>
                </a:solidFill>
              </a:rPr>
              <a:t>subjectId</a:t>
            </a:r>
            <a:r>
              <a:rPr lang="en-US" altLang="en-US" sz="2000" dirty="0">
                <a:solidFill>
                  <a:schemeClr val="tx1"/>
                </a:solidFill>
              </a:rPr>
              <a:t> </a:t>
            </a:r>
            <a:r>
              <a:rPr lang="en-US" altLang="en-US" sz="2000" b="1" dirty="0">
                <a:solidFill>
                  <a:schemeClr val="tx1"/>
                </a:solidFill>
              </a:rPr>
              <a:t>char</a:t>
            </a:r>
            <a:r>
              <a:rPr lang="en-US" altLang="en-US" sz="2000" dirty="0">
                <a:solidFill>
                  <a:schemeClr val="tx1"/>
                </a:solidFill>
              </a:rPr>
              <a:t>(4) </a:t>
            </a:r>
            <a:r>
              <a:rPr lang="en-US" altLang="en-US" sz="2000" b="1" dirty="0">
                <a:solidFill>
                  <a:schemeClr val="tx1"/>
                </a:solidFill>
              </a:rPr>
              <a:t>not</a:t>
            </a:r>
            <a:r>
              <a:rPr lang="en-US" altLang="en-US" sz="2000" dirty="0">
                <a:solidFill>
                  <a:schemeClr val="tx1"/>
                </a:solidFill>
              </a:rPr>
              <a:t> </a:t>
            </a:r>
            <a:r>
              <a:rPr lang="en-US" altLang="en-US" sz="2000" b="1" dirty="0">
                <a:solidFill>
                  <a:schemeClr val="tx1"/>
                </a:solidFill>
              </a:rPr>
              <a:t>null</a:t>
            </a:r>
            <a:r>
              <a:rPr lang="en-US" altLang="en-US" sz="2000" dirty="0">
                <a:solidFill>
                  <a:schemeClr val="tx1"/>
                </a:solidFill>
              </a:rPr>
              <a:t>,</a:t>
            </a:r>
          </a:p>
          <a:p>
            <a:pPr marL="255588" indent="-73025">
              <a:lnSpc>
                <a:spcPct val="90000"/>
              </a:lnSpc>
              <a:buFont typeface="Monotype Sorts"/>
              <a:buNone/>
            </a:pPr>
            <a:r>
              <a:rPr lang="en-US" altLang="en-US" sz="2000" dirty="0" err="1">
                <a:solidFill>
                  <a:schemeClr val="tx1"/>
                </a:solidFill>
              </a:rPr>
              <a:t>courseNumber</a:t>
            </a:r>
            <a:r>
              <a:rPr lang="en-US" altLang="en-US" sz="2000" dirty="0">
                <a:solidFill>
                  <a:schemeClr val="tx1"/>
                </a:solidFill>
              </a:rPr>
              <a:t> </a:t>
            </a:r>
            <a:r>
              <a:rPr lang="en-US" altLang="en-US" sz="2000" b="1" dirty="0">
                <a:solidFill>
                  <a:schemeClr val="tx1"/>
                </a:solidFill>
              </a:rPr>
              <a:t>integer</a:t>
            </a:r>
            <a:r>
              <a:rPr lang="en-US" altLang="en-US" sz="2000" dirty="0">
                <a:solidFill>
                  <a:schemeClr val="tx1"/>
                </a:solidFill>
              </a:rPr>
              <a:t>,</a:t>
            </a:r>
          </a:p>
          <a:p>
            <a:pPr marL="255588" indent="-73025">
              <a:lnSpc>
                <a:spcPct val="90000"/>
              </a:lnSpc>
              <a:buFont typeface="Monotype Sorts"/>
              <a:buNone/>
            </a:pPr>
            <a:r>
              <a:rPr lang="en-US" altLang="en-US" sz="2000" dirty="0">
                <a:solidFill>
                  <a:schemeClr val="tx1"/>
                </a:solidFill>
              </a:rPr>
              <a:t>title </a:t>
            </a:r>
            <a:r>
              <a:rPr lang="en-US" altLang="en-US" sz="2000" b="1" dirty="0">
                <a:solidFill>
                  <a:schemeClr val="tx1"/>
                </a:solidFill>
              </a:rPr>
              <a:t>varchar</a:t>
            </a:r>
            <a:r>
              <a:rPr lang="en-US" altLang="en-US" sz="2000" dirty="0">
                <a:solidFill>
                  <a:schemeClr val="tx1"/>
                </a:solidFill>
              </a:rPr>
              <a:t>(50) </a:t>
            </a:r>
            <a:r>
              <a:rPr lang="en-US" altLang="en-US" sz="2000" b="1" dirty="0">
                <a:solidFill>
                  <a:schemeClr val="tx1"/>
                </a:solidFill>
              </a:rPr>
              <a:t>not null</a:t>
            </a:r>
            <a:r>
              <a:rPr lang="en-US" altLang="en-US" sz="2000" dirty="0">
                <a:solidFill>
                  <a:schemeClr val="tx1"/>
                </a:solidFill>
              </a:rPr>
              <a:t>,</a:t>
            </a:r>
          </a:p>
          <a:p>
            <a:pPr marL="255588" indent="-73025">
              <a:lnSpc>
                <a:spcPct val="90000"/>
              </a:lnSpc>
              <a:buFont typeface="Monotype Sorts"/>
              <a:buNone/>
            </a:pPr>
            <a:r>
              <a:rPr lang="en-US" altLang="en-US" sz="2000" dirty="0" err="1">
                <a:solidFill>
                  <a:schemeClr val="tx1"/>
                </a:solidFill>
              </a:rPr>
              <a:t>numOfCredits</a:t>
            </a:r>
            <a:r>
              <a:rPr lang="en-US" altLang="en-US" sz="2000" dirty="0">
                <a:solidFill>
                  <a:schemeClr val="tx1"/>
                </a:solidFill>
              </a:rPr>
              <a:t> </a:t>
            </a:r>
            <a:r>
              <a:rPr lang="en-US" altLang="en-US" sz="2000" b="1" dirty="0">
                <a:solidFill>
                  <a:schemeClr val="tx1"/>
                </a:solidFill>
              </a:rPr>
              <a:t>integer</a:t>
            </a:r>
            <a:r>
              <a:rPr lang="en-US" altLang="en-US" sz="2000" dirty="0">
                <a:solidFill>
                  <a:schemeClr val="tx1"/>
                </a:solidFill>
              </a:rPr>
              <a:t>,</a:t>
            </a:r>
          </a:p>
          <a:p>
            <a:pPr marL="255588" indent="-73025">
              <a:lnSpc>
                <a:spcPct val="90000"/>
              </a:lnSpc>
              <a:buFont typeface="Monotype Sorts"/>
              <a:buNone/>
            </a:pPr>
            <a:r>
              <a:rPr lang="en-US" altLang="en-US" sz="2000" b="1" dirty="0">
                <a:solidFill>
                  <a:schemeClr val="tx1"/>
                </a:solidFill>
                <a:cs typeface="Times New Roman" panose="02020603050405020304" pitchFamily="18" charset="0"/>
              </a:rPr>
              <a:t>constraint </a:t>
            </a:r>
            <a:r>
              <a:rPr lang="en-US" altLang="en-US" sz="2000" b="1" dirty="0" err="1">
                <a:solidFill>
                  <a:schemeClr val="tx1"/>
                </a:solidFill>
                <a:cs typeface="Times New Roman" panose="02020603050405020304" pitchFamily="18" charset="0"/>
              </a:rPr>
              <a:t>greaterThanOne</a:t>
            </a:r>
            <a:endParaRPr lang="en-US" altLang="en-US" sz="2000" b="1" dirty="0">
              <a:solidFill>
                <a:schemeClr val="tx1"/>
              </a:solidFill>
              <a:cs typeface="Times New Roman" panose="02020603050405020304" pitchFamily="18" charset="0"/>
            </a:endParaRPr>
          </a:p>
          <a:p>
            <a:pPr marL="255588" indent="185738">
              <a:buFont typeface="Monotype Sorts"/>
              <a:buNone/>
            </a:pPr>
            <a:r>
              <a:rPr lang="en-US" altLang="en-US" sz="2000" b="1" dirty="0">
                <a:solidFill>
                  <a:schemeClr val="tx1"/>
                </a:solidFill>
                <a:cs typeface="Times New Roman" panose="02020603050405020304" pitchFamily="18" charset="0"/>
              </a:rPr>
              <a:t>check (</a:t>
            </a:r>
            <a:r>
              <a:rPr lang="en-US" altLang="en-US" sz="2000" b="1" dirty="0" err="1">
                <a:solidFill>
                  <a:schemeClr val="tx1"/>
                </a:solidFill>
                <a:cs typeface="Times New Roman" panose="02020603050405020304" pitchFamily="18" charset="0"/>
              </a:rPr>
              <a:t>numOfCredits</a:t>
            </a:r>
            <a:r>
              <a:rPr lang="en-US" altLang="en-US" sz="2000" b="1" dirty="0">
                <a:solidFill>
                  <a:schemeClr val="tx1"/>
                </a:solidFill>
                <a:cs typeface="Times New Roman" panose="02020603050405020304" pitchFamily="18" charset="0"/>
              </a:rPr>
              <a:t> &gt;= 1)</a:t>
            </a:r>
            <a:r>
              <a:rPr lang="en-US" altLang="en-US" sz="2000" dirty="0">
                <a:solidFill>
                  <a:schemeClr val="tx1"/>
                </a:solidFill>
                <a:cs typeface="Times New Roman" panose="02020603050405020304" pitchFamily="18" charset="0"/>
              </a:rPr>
              <a:t>);</a:t>
            </a:r>
          </a:p>
        </p:txBody>
      </p:sp>
    </p:spTree>
    <p:extLst>
      <p:ext uri="{BB962C8B-B14F-4D97-AF65-F5344CB8AC3E}">
        <p14:creationId xmlns:p14="http://schemas.microsoft.com/office/powerpoint/2010/main" val="3816336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91A0-26A9-4CCD-831E-888FE06EB046}"/>
              </a:ext>
            </a:extLst>
          </p:cNvPr>
          <p:cNvSpPr>
            <a:spLocks noGrp="1"/>
          </p:cNvSpPr>
          <p:nvPr>
            <p:ph type="title"/>
          </p:nvPr>
        </p:nvSpPr>
        <p:spPr/>
        <p:txBody>
          <a:bodyPr/>
          <a:lstStyle/>
          <a:p>
            <a:r>
              <a:rPr lang="en-IN" dirty="0" err="1"/>
              <a:t>Superkey</a:t>
            </a:r>
            <a:endParaRPr lang="en-IN" dirty="0"/>
          </a:p>
        </p:txBody>
      </p:sp>
      <p:sp>
        <p:nvSpPr>
          <p:cNvPr id="3" name="Content Placeholder 2">
            <a:extLst>
              <a:ext uri="{FF2B5EF4-FFF2-40B4-BE49-F238E27FC236}">
                <a16:creationId xmlns:a16="http://schemas.microsoft.com/office/drawing/2014/main" id="{AE446F00-66DD-46B5-A5A2-994623FA3368}"/>
              </a:ext>
            </a:extLst>
          </p:cNvPr>
          <p:cNvSpPr>
            <a:spLocks noGrp="1"/>
          </p:cNvSpPr>
          <p:nvPr>
            <p:ph sz="quarter" idx="13"/>
          </p:nvPr>
        </p:nvSpPr>
        <p:spPr>
          <a:xfrm>
            <a:off x="457201" y="1552575"/>
            <a:ext cx="1356359" cy="489586"/>
          </a:xfrm>
        </p:spPr>
        <p:txBody>
          <a:bodyPr/>
          <a:lstStyle/>
          <a:p>
            <a:pPr marL="432" indent="0">
              <a:buNone/>
            </a:pPr>
            <a:r>
              <a:rPr lang="en-IN" sz="2000" dirty="0" err="1">
                <a:solidFill>
                  <a:srgbClr val="C00000"/>
                </a:solidFill>
              </a:rPr>
              <a:t>Superkey</a:t>
            </a:r>
            <a:r>
              <a:rPr lang="en-IN" sz="2000" dirty="0">
                <a:solidFill>
                  <a:srgbClr val="C00000"/>
                </a:solidFill>
              </a:rPr>
              <a:t>*</a:t>
            </a:r>
          </a:p>
        </p:txBody>
      </p:sp>
      <p:sp>
        <p:nvSpPr>
          <p:cNvPr id="4" name="Content Placeholder 3">
            <a:extLst>
              <a:ext uri="{FF2B5EF4-FFF2-40B4-BE49-F238E27FC236}">
                <a16:creationId xmlns:a16="http://schemas.microsoft.com/office/drawing/2014/main" id="{C92143B4-720F-417A-B028-43BB226F65B1}"/>
              </a:ext>
            </a:extLst>
          </p:cNvPr>
          <p:cNvSpPr>
            <a:spLocks noGrp="1"/>
          </p:cNvSpPr>
          <p:nvPr>
            <p:ph sz="quarter" idx="14"/>
          </p:nvPr>
        </p:nvSpPr>
        <p:spPr>
          <a:xfrm>
            <a:off x="457200" y="2216772"/>
            <a:ext cx="746759" cy="465468"/>
          </a:xfrm>
        </p:spPr>
        <p:txBody>
          <a:bodyPr/>
          <a:lstStyle/>
          <a:p>
            <a:pPr marL="432" indent="0">
              <a:buNone/>
            </a:pPr>
            <a:r>
              <a:rPr lang="en-IN" sz="2000" dirty="0"/>
              <a:t>Key</a:t>
            </a:r>
          </a:p>
        </p:txBody>
      </p:sp>
      <p:sp>
        <p:nvSpPr>
          <p:cNvPr id="5" name="Content Placeholder 4">
            <a:extLst>
              <a:ext uri="{FF2B5EF4-FFF2-40B4-BE49-F238E27FC236}">
                <a16:creationId xmlns:a16="http://schemas.microsoft.com/office/drawing/2014/main" id="{B23099EB-509B-4C0E-8D6D-032811B6D201}"/>
              </a:ext>
            </a:extLst>
          </p:cNvPr>
          <p:cNvSpPr>
            <a:spLocks noGrp="1"/>
          </p:cNvSpPr>
          <p:nvPr>
            <p:ph sz="quarter" idx="15"/>
          </p:nvPr>
        </p:nvSpPr>
        <p:spPr>
          <a:xfrm>
            <a:off x="457201" y="2953477"/>
            <a:ext cx="1905000" cy="460283"/>
          </a:xfrm>
        </p:spPr>
        <p:txBody>
          <a:bodyPr/>
          <a:lstStyle/>
          <a:p>
            <a:pPr marL="432" indent="0">
              <a:buNone/>
            </a:pPr>
            <a:r>
              <a:rPr lang="en-US" altLang="en-US" sz="2000" dirty="0">
                <a:cs typeface="Times New Roman" panose="02020603050405020304" pitchFamily="18" charset="0"/>
              </a:rPr>
              <a:t>Candidate key</a:t>
            </a:r>
          </a:p>
        </p:txBody>
      </p:sp>
      <p:sp>
        <p:nvSpPr>
          <p:cNvPr id="6" name="Content Placeholder 5">
            <a:extLst>
              <a:ext uri="{FF2B5EF4-FFF2-40B4-BE49-F238E27FC236}">
                <a16:creationId xmlns:a16="http://schemas.microsoft.com/office/drawing/2014/main" id="{BCF5BB56-C163-4DCB-853A-3FF6B23F7685}"/>
              </a:ext>
            </a:extLst>
          </p:cNvPr>
          <p:cNvSpPr>
            <a:spLocks noGrp="1"/>
          </p:cNvSpPr>
          <p:nvPr>
            <p:ph sz="quarter" idx="16"/>
          </p:nvPr>
        </p:nvSpPr>
        <p:spPr>
          <a:xfrm>
            <a:off x="457201" y="3640944"/>
            <a:ext cx="1539240" cy="489096"/>
          </a:xfrm>
        </p:spPr>
        <p:txBody>
          <a:bodyPr/>
          <a:lstStyle/>
          <a:p>
            <a:pPr marL="432" indent="0">
              <a:buNone/>
            </a:pPr>
            <a:r>
              <a:rPr lang="en-IN" sz="2000" dirty="0"/>
              <a:t>Primary key</a:t>
            </a:r>
          </a:p>
        </p:txBody>
      </p:sp>
      <p:sp>
        <p:nvSpPr>
          <p:cNvPr id="7" name="Content Placeholder 6">
            <a:extLst>
              <a:ext uri="{FF2B5EF4-FFF2-40B4-BE49-F238E27FC236}">
                <a16:creationId xmlns:a16="http://schemas.microsoft.com/office/drawing/2014/main" id="{3AAA4488-F654-4CB9-8CD6-E403FC619BF6}"/>
              </a:ext>
            </a:extLst>
          </p:cNvPr>
          <p:cNvSpPr>
            <a:spLocks noGrp="1"/>
          </p:cNvSpPr>
          <p:nvPr>
            <p:ph sz="quarter" idx="17"/>
          </p:nvPr>
        </p:nvSpPr>
        <p:spPr>
          <a:xfrm>
            <a:off x="2590800" y="1552576"/>
            <a:ext cx="6050280" cy="1998344"/>
          </a:xfrm>
        </p:spPr>
        <p:txBody>
          <a:bodyPr/>
          <a:lstStyle/>
          <a:p>
            <a:pPr marL="432" indent="0">
              <a:buNone/>
            </a:pPr>
            <a:r>
              <a:rPr lang="en-IN" sz="2000" dirty="0">
                <a:solidFill>
                  <a:srgbClr val="C00000"/>
                </a:solidFill>
              </a:rPr>
              <a:t>*A </a:t>
            </a:r>
            <a:r>
              <a:rPr lang="en-IN" sz="2000" dirty="0" err="1">
                <a:solidFill>
                  <a:srgbClr val="C00000"/>
                </a:solidFill>
              </a:rPr>
              <a:t>superkey</a:t>
            </a:r>
            <a:r>
              <a:rPr lang="en-IN" sz="2000" dirty="0">
                <a:solidFill>
                  <a:srgbClr val="C00000"/>
                </a:solidFill>
              </a:rPr>
              <a:t> is an attribute or a set of attributes that uniquely identify the relation. That is, no two tuples have the same values on the </a:t>
            </a:r>
            <a:r>
              <a:rPr lang="en-IN" sz="2000" dirty="0" err="1">
                <a:solidFill>
                  <a:srgbClr val="C00000"/>
                </a:solidFill>
              </a:rPr>
              <a:t>superkey</a:t>
            </a:r>
            <a:r>
              <a:rPr lang="en-IN" sz="2000" dirty="0">
                <a:solidFill>
                  <a:srgbClr val="C00000"/>
                </a:solidFill>
              </a:rPr>
              <a:t>. By definition, a relation consists of a set of distinct tuples. The set of all attributes in the relation forms a </a:t>
            </a:r>
            <a:r>
              <a:rPr lang="en-IN" sz="2000" dirty="0" err="1">
                <a:solidFill>
                  <a:srgbClr val="C00000"/>
                </a:solidFill>
              </a:rPr>
              <a:t>superkey</a:t>
            </a:r>
            <a:r>
              <a:rPr lang="en-IN" sz="2000" dirty="0">
                <a:solidFill>
                  <a:srgbClr val="C00000"/>
                </a:solidFill>
              </a:rPr>
              <a:t>.</a:t>
            </a:r>
          </a:p>
        </p:txBody>
      </p:sp>
    </p:spTree>
    <p:extLst>
      <p:ext uri="{BB962C8B-B14F-4D97-AF65-F5344CB8AC3E}">
        <p14:creationId xmlns:p14="http://schemas.microsoft.com/office/powerpoint/2010/main" val="2183812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91A0-26A9-4CCD-831E-888FE06EB046}"/>
              </a:ext>
            </a:extLst>
          </p:cNvPr>
          <p:cNvSpPr>
            <a:spLocks noGrp="1"/>
          </p:cNvSpPr>
          <p:nvPr>
            <p:ph type="title"/>
          </p:nvPr>
        </p:nvSpPr>
        <p:spPr/>
        <p:txBody>
          <a:bodyPr/>
          <a:lstStyle/>
          <a:p>
            <a:r>
              <a:rPr lang="en-IN" dirty="0"/>
              <a:t>Key and Candidate Key</a:t>
            </a:r>
          </a:p>
        </p:txBody>
      </p:sp>
      <p:sp>
        <p:nvSpPr>
          <p:cNvPr id="3" name="Content Placeholder 2">
            <a:extLst>
              <a:ext uri="{FF2B5EF4-FFF2-40B4-BE49-F238E27FC236}">
                <a16:creationId xmlns:a16="http://schemas.microsoft.com/office/drawing/2014/main" id="{AE446F00-66DD-46B5-A5A2-994623FA3368}"/>
              </a:ext>
            </a:extLst>
          </p:cNvPr>
          <p:cNvSpPr>
            <a:spLocks noGrp="1"/>
          </p:cNvSpPr>
          <p:nvPr>
            <p:ph sz="quarter" idx="13"/>
          </p:nvPr>
        </p:nvSpPr>
        <p:spPr>
          <a:xfrm>
            <a:off x="457201" y="1552575"/>
            <a:ext cx="1356359" cy="489586"/>
          </a:xfrm>
        </p:spPr>
        <p:txBody>
          <a:bodyPr/>
          <a:lstStyle/>
          <a:p>
            <a:pPr marL="432" indent="0">
              <a:buNone/>
            </a:pPr>
            <a:r>
              <a:rPr lang="en-IN" sz="2000" dirty="0" err="1">
                <a:solidFill>
                  <a:schemeClr val="tx1"/>
                </a:solidFill>
              </a:rPr>
              <a:t>Superkey</a:t>
            </a:r>
            <a:endParaRPr lang="en-IN" sz="2000" dirty="0">
              <a:solidFill>
                <a:schemeClr val="tx1"/>
              </a:solidFill>
            </a:endParaRPr>
          </a:p>
        </p:txBody>
      </p:sp>
      <p:sp>
        <p:nvSpPr>
          <p:cNvPr id="4" name="Content Placeholder 3">
            <a:extLst>
              <a:ext uri="{FF2B5EF4-FFF2-40B4-BE49-F238E27FC236}">
                <a16:creationId xmlns:a16="http://schemas.microsoft.com/office/drawing/2014/main" id="{C92143B4-720F-417A-B028-43BB226F65B1}"/>
              </a:ext>
            </a:extLst>
          </p:cNvPr>
          <p:cNvSpPr>
            <a:spLocks noGrp="1"/>
          </p:cNvSpPr>
          <p:nvPr>
            <p:ph sz="quarter" idx="14"/>
          </p:nvPr>
        </p:nvSpPr>
        <p:spPr>
          <a:xfrm>
            <a:off x="457200" y="2216772"/>
            <a:ext cx="746759" cy="465468"/>
          </a:xfrm>
        </p:spPr>
        <p:txBody>
          <a:bodyPr/>
          <a:lstStyle/>
          <a:p>
            <a:pPr marL="432" indent="0">
              <a:buNone/>
            </a:pPr>
            <a:r>
              <a:rPr lang="en-IN" sz="2000" dirty="0">
                <a:solidFill>
                  <a:srgbClr val="C00000"/>
                </a:solidFill>
              </a:rPr>
              <a:t>Key*</a:t>
            </a:r>
          </a:p>
        </p:txBody>
      </p:sp>
      <p:sp>
        <p:nvSpPr>
          <p:cNvPr id="5" name="Content Placeholder 4">
            <a:extLst>
              <a:ext uri="{FF2B5EF4-FFF2-40B4-BE49-F238E27FC236}">
                <a16:creationId xmlns:a16="http://schemas.microsoft.com/office/drawing/2014/main" id="{B23099EB-509B-4C0E-8D6D-032811B6D201}"/>
              </a:ext>
            </a:extLst>
          </p:cNvPr>
          <p:cNvSpPr>
            <a:spLocks noGrp="1"/>
          </p:cNvSpPr>
          <p:nvPr>
            <p:ph sz="quarter" idx="15"/>
          </p:nvPr>
        </p:nvSpPr>
        <p:spPr>
          <a:xfrm>
            <a:off x="457200" y="2953477"/>
            <a:ext cx="2000249" cy="460283"/>
          </a:xfrm>
        </p:spPr>
        <p:txBody>
          <a:bodyPr/>
          <a:lstStyle/>
          <a:p>
            <a:pPr marL="432" indent="0">
              <a:buNone/>
            </a:pPr>
            <a:r>
              <a:rPr lang="en-US" altLang="en-US" sz="2000" dirty="0">
                <a:solidFill>
                  <a:srgbClr val="C00000"/>
                </a:solidFill>
                <a:cs typeface="Times New Roman" panose="02020603050405020304" pitchFamily="18" charset="0"/>
              </a:rPr>
              <a:t>Candidate key*</a:t>
            </a:r>
          </a:p>
        </p:txBody>
      </p:sp>
      <p:sp>
        <p:nvSpPr>
          <p:cNvPr id="6" name="Content Placeholder 5">
            <a:extLst>
              <a:ext uri="{FF2B5EF4-FFF2-40B4-BE49-F238E27FC236}">
                <a16:creationId xmlns:a16="http://schemas.microsoft.com/office/drawing/2014/main" id="{BCF5BB56-C163-4DCB-853A-3FF6B23F7685}"/>
              </a:ext>
            </a:extLst>
          </p:cNvPr>
          <p:cNvSpPr>
            <a:spLocks noGrp="1"/>
          </p:cNvSpPr>
          <p:nvPr>
            <p:ph sz="quarter" idx="16"/>
          </p:nvPr>
        </p:nvSpPr>
        <p:spPr>
          <a:xfrm>
            <a:off x="457200" y="3640944"/>
            <a:ext cx="1680357" cy="489096"/>
          </a:xfrm>
        </p:spPr>
        <p:txBody>
          <a:bodyPr/>
          <a:lstStyle/>
          <a:p>
            <a:pPr marL="432" indent="0">
              <a:buNone/>
            </a:pPr>
            <a:r>
              <a:rPr lang="en-IN" sz="2000" dirty="0"/>
              <a:t>Primary key</a:t>
            </a:r>
          </a:p>
        </p:txBody>
      </p:sp>
      <p:sp>
        <p:nvSpPr>
          <p:cNvPr id="7" name="Content Placeholder 6">
            <a:extLst>
              <a:ext uri="{FF2B5EF4-FFF2-40B4-BE49-F238E27FC236}">
                <a16:creationId xmlns:a16="http://schemas.microsoft.com/office/drawing/2014/main" id="{3AAA4488-F654-4CB9-8CD6-E403FC619BF6}"/>
              </a:ext>
            </a:extLst>
          </p:cNvPr>
          <p:cNvSpPr>
            <a:spLocks noGrp="1"/>
          </p:cNvSpPr>
          <p:nvPr>
            <p:ph sz="quarter" idx="17"/>
          </p:nvPr>
        </p:nvSpPr>
        <p:spPr>
          <a:xfrm>
            <a:off x="2590800" y="1552576"/>
            <a:ext cx="6050280" cy="1653762"/>
          </a:xfrm>
        </p:spPr>
        <p:txBody>
          <a:bodyPr/>
          <a:lstStyle/>
          <a:p>
            <a:pPr marL="432" indent="0">
              <a:buNone/>
            </a:pPr>
            <a:r>
              <a:rPr lang="en-IN" sz="2000" dirty="0">
                <a:solidFill>
                  <a:srgbClr val="C00000"/>
                </a:solidFill>
              </a:rPr>
              <a:t>*A</a:t>
            </a:r>
            <a:r>
              <a:rPr lang="en-IN" sz="2000" b="1" dirty="0">
                <a:solidFill>
                  <a:srgbClr val="C00000"/>
                </a:solidFill>
              </a:rPr>
              <a:t> key </a:t>
            </a:r>
            <a:r>
              <a:rPr lang="en-IN" sz="2000" dirty="0">
                <a:solidFill>
                  <a:srgbClr val="C00000"/>
                </a:solidFill>
              </a:rPr>
              <a:t>K is a minimal </a:t>
            </a:r>
            <a:r>
              <a:rPr lang="en-IN" sz="2000" dirty="0" err="1">
                <a:solidFill>
                  <a:srgbClr val="C00000"/>
                </a:solidFill>
              </a:rPr>
              <a:t>superkey</a:t>
            </a:r>
            <a:r>
              <a:rPr lang="en-IN" sz="2000" dirty="0">
                <a:solidFill>
                  <a:srgbClr val="C00000"/>
                </a:solidFill>
              </a:rPr>
              <a:t>, meaning that any proper subset of K is not a </a:t>
            </a:r>
            <a:r>
              <a:rPr lang="en-IN" sz="2000" dirty="0" err="1">
                <a:solidFill>
                  <a:srgbClr val="C00000"/>
                </a:solidFill>
              </a:rPr>
              <a:t>superkey</a:t>
            </a:r>
            <a:r>
              <a:rPr lang="en-IN" sz="2000" dirty="0">
                <a:solidFill>
                  <a:srgbClr val="C00000"/>
                </a:solidFill>
              </a:rPr>
              <a:t>. It is possible that a relation has several keys. In this case, each of the keys is called a </a:t>
            </a:r>
            <a:r>
              <a:rPr lang="en-IN" sz="2000" b="1" dirty="0">
                <a:solidFill>
                  <a:srgbClr val="C00000"/>
                </a:solidFill>
              </a:rPr>
              <a:t>candidate key</a:t>
            </a:r>
            <a:r>
              <a:rPr lang="en-IN" sz="2000" dirty="0">
                <a:solidFill>
                  <a:srgbClr val="C00000"/>
                </a:solidFill>
              </a:rPr>
              <a:t>.</a:t>
            </a:r>
          </a:p>
        </p:txBody>
      </p:sp>
    </p:spTree>
    <p:extLst>
      <p:ext uri="{BB962C8B-B14F-4D97-AF65-F5344CB8AC3E}">
        <p14:creationId xmlns:p14="http://schemas.microsoft.com/office/powerpoint/2010/main" val="216322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91A0-26A9-4CCD-831E-888FE06EB046}"/>
              </a:ext>
            </a:extLst>
          </p:cNvPr>
          <p:cNvSpPr>
            <a:spLocks noGrp="1"/>
          </p:cNvSpPr>
          <p:nvPr>
            <p:ph type="title"/>
          </p:nvPr>
        </p:nvSpPr>
        <p:spPr/>
        <p:txBody>
          <a:bodyPr/>
          <a:lstStyle/>
          <a:p>
            <a:r>
              <a:rPr lang="en-IN" dirty="0"/>
              <a:t>Primary Key</a:t>
            </a:r>
            <a:r>
              <a:rPr lang="en-IN" baseline="0" dirty="0"/>
              <a:t> </a:t>
            </a:r>
            <a:r>
              <a:rPr lang="en-IN" sz="2000" b="0" baseline="0" dirty="0"/>
              <a:t>(1 of 2)</a:t>
            </a:r>
          </a:p>
        </p:txBody>
      </p:sp>
      <p:sp>
        <p:nvSpPr>
          <p:cNvPr id="3" name="Content Placeholder 2">
            <a:extLst>
              <a:ext uri="{FF2B5EF4-FFF2-40B4-BE49-F238E27FC236}">
                <a16:creationId xmlns:a16="http://schemas.microsoft.com/office/drawing/2014/main" id="{AE446F00-66DD-46B5-A5A2-994623FA3368}"/>
              </a:ext>
            </a:extLst>
          </p:cNvPr>
          <p:cNvSpPr>
            <a:spLocks noGrp="1"/>
          </p:cNvSpPr>
          <p:nvPr>
            <p:ph sz="quarter" idx="13"/>
          </p:nvPr>
        </p:nvSpPr>
        <p:spPr>
          <a:xfrm>
            <a:off x="457201" y="1552575"/>
            <a:ext cx="1356359" cy="489586"/>
          </a:xfrm>
        </p:spPr>
        <p:txBody>
          <a:bodyPr/>
          <a:lstStyle/>
          <a:p>
            <a:pPr marL="432" indent="0">
              <a:buNone/>
            </a:pPr>
            <a:r>
              <a:rPr lang="en-IN" sz="2000" dirty="0" err="1">
                <a:solidFill>
                  <a:schemeClr val="tx1"/>
                </a:solidFill>
              </a:rPr>
              <a:t>Superkey</a:t>
            </a:r>
            <a:endParaRPr lang="en-IN" sz="2000" dirty="0">
              <a:solidFill>
                <a:schemeClr val="tx1"/>
              </a:solidFill>
            </a:endParaRPr>
          </a:p>
        </p:txBody>
      </p:sp>
      <p:sp>
        <p:nvSpPr>
          <p:cNvPr id="4" name="Content Placeholder 3">
            <a:extLst>
              <a:ext uri="{FF2B5EF4-FFF2-40B4-BE49-F238E27FC236}">
                <a16:creationId xmlns:a16="http://schemas.microsoft.com/office/drawing/2014/main" id="{C92143B4-720F-417A-B028-43BB226F65B1}"/>
              </a:ext>
            </a:extLst>
          </p:cNvPr>
          <p:cNvSpPr>
            <a:spLocks noGrp="1"/>
          </p:cNvSpPr>
          <p:nvPr>
            <p:ph sz="quarter" idx="14"/>
          </p:nvPr>
        </p:nvSpPr>
        <p:spPr>
          <a:xfrm>
            <a:off x="457200" y="2216772"/>
            <a:ext cx="746759" cy="465468"/>
          </a:xfrm>
        </p:spPr>
        <p:txBody>
          <a:bodyPr/>
          <a:lstStyle/>
          <a:p>
            <a:pPr marL="432" indent="0">
              <a:buNone/>
            </a:pPr>
            <a:r>
              <a:rPr lang="en-IN" sz="2000" dirty="0"/>
              <a:t>Key</a:t>
            </a:r>
          </a:p>
        </p:txBody>
      </p:sp>
      <p:sp>
        <p:nvSpPr>
          <p:cNvPr id="5" name="Content Placeholder 4">
            <a:extLst>
              <a:ext uri="{FF2B5EF4-FFF2-40B4-BE49-F238E27FC236}">
                <a16:creationId xmlns:a16="http://schemas.microsoft.com/office/drawing/2014/main" id="{B23099EB-509B-4C0E-8D6D-032811B6D201}"/>
              </a:ext>
            </a:extLst>
          </p:cNvPr>
          <p:cNvSpPr>
            <a:spLocks noGrp="1"/>
          </p:cNvSpPr>
          <p:nvPr>
            <p:ph sz="quarter" idx="15"/>
          </p:nvPr>
        </p:nvSpPr>
        <p:spPr>
          <a:xfrm>
            <a:off x="457201" y="2953477"/>
            <a:ext cx="1905000" cy="460283"/>
          </a:xfrm>
        </p:spPr>
        <p:txBody>
          <a:bodyPr/>
          <a:lstStyle/>
          <a:p>
            <a:pPr marL="432" indent="0">
              <a:buNone/>
            </a:pPr>
            <a:r>
              <a:rPr lang="en-US" altLang="en-US" sz="2000" dirty="0">
                <a:cs typeface="Times New Roman" panose="02020603050405020304" pitchFamily="18" charset="0"/>
              </a:rPr>
              <a:t>Candidate key</a:t>
            </a:r>
          </a:p>
        </p:txBody>
      </p:sp>
      <p:sp>
        <p:nvSpPr>
          <p:cNvPr id="6" name="Content Placeholder 5">
            <a:extLst>
              <a:ext uri="{FF2B5EF4-FFF2-40B4-BE49-F238E27FC236}">
                <a16:creationId xmlns:a16="http://schemas.microsoft.com/office/drawing/2014/main" id="{BCF5BB56-C163-4DCB-853A-3FF6B23F7685}"/>
              </a:ext>
            </a:extLst>
          </p:cNvPr>
          <p:cNvSpPr>
            <a:spLocks noGrp="1"/>
          </p:cNvSpPr>
          <p:nvPr>
            <p:ph sz="quarter" idx="16"/>
          </p:nvPr>
        </p:nvSpPr>
        <p:spPr>
          <a:xfrm>
            <a:off x="457200" y="3640944"/>
            <a:ext cx="1725929" cy="489096"/>
          </a:xfrm>
        </p:spPr>
        <p:txBody>
          <a:bodyPr/>
          <a:lstStyle/>
          <a:p>
            <a:pPr marL="432" indent="0">
              <a:buNone/>
            </a:pPr>
            <a:r>
              <a:rPr lang="en-IN" sz="2000" dirty="0">
                <a:solidFill>
                  <a:srgbClr val="C00000"/>
                </a:solidFill>
              </a:rPr>
              <a:t>Primary key*</a:t>
            </a:r>
          </a:p>
        </p:txBody>
      </p:sp>
      <p:sp>
        <p:nvSpPr>
          <p:cNvPr id="7" name="Content Placeholder 6">
            <a:extLst>
              <a:ext uri="{FF2B5EF4-FFF2-40B4-BE49-F238E27FC236}">
                <a16:creationId xmlns:a16="http://schemas.microsoft.com/office/drawing/2014/main" id="{3AAA4488-F654-4CB9-8CD6-E403FC619BF6}"/>
              </a:ext>
            </a:extLst>
          </p:cNvPr>
          <p:cNvSpPr>
            <a:spLocks noGrp="1"/>
          </p:cNvSpPr>
          <p:nvPr>
            <p:ph sz="quarter" idx="17"/>
          </p:nvPr>
        </p:nvSpPr>
        <p:spPr>
          <a:xfrm>
            <a:off x="2590800" y="1552576"/>
            <a:ext cx="6050280" cy="1236344"/>
          </a:xfrm>
        </p:spPr>
        <p:txBody>
          <a:bodyPr/>
          <a:lstStyle/>
          <a:p>
            <a:pPr marL="432" indent="0">
              <a:buNone/>
            </a:pPr>
            <a:r>
              <a:rPr lang="en-IN" sz="2000" dirty="0">
                <a:solidFill>
                  <a:srgbClr val="C00000"/>
                </a:solidFill>
              </a:rPr>
              <a:t>*The primary key is one of the candidate keys designated by the database designer. The primary key is often used to identify tuples in a relation.</a:t>
            </a:r>
          </a:p>
        </p:txBody>
      </p:sp>
      <p:sp>
        <p:nvSpPr>
          <p:cNvPr id="8" name="Content Placeholder 7">
            <a:extLst>
              <a:ext uri="{FF2B5EF4-FFF2-40B4-BE49-F238E27FC236}">
                <a16:creationId xmlns:a16="http://schemas.microsoft.com/office/drawing/2014/main" id="{A6A9D21B-EC7B-456F-96C7-C26E53F8E5A0}"/>
              </a:ext>
            </a:extLst>
          </p:cNvPr>
          <p:cNvSpPr>
            <a:spLocks noGrp="1"/>
          </p:cNvSpPr>
          <p:nvPr>
            <p:ph sz="quarter" idx="18"/>
          </p:nvPr>
        </p:nvSpPr>
        <p:spPr>
          <a:xfrm>
            <a:off x="2636520" y="3640944"/>
            <a:ext cx="6050280" cy="2683656"/>
          </a:xfrm>
        </p:spPr>
        <p:txBody>
          <a:bodyPr/>
          <a:lstStyle/>
          <a:p>
            <a:pPr marL="432" indent="0">
              <a:spcBef>
                <a:spcPts val="600"/>
              </a:spcBef>
              <a:buNone/>
            </a:pPr>
            <a:r>
              <a:rPr lang="en-IN" sz="2000" dirty="0">
                <a:solidFill>
                  <a:srgbClr val="C00000"/>
                </a:solidFill>
              </a:rPr>
              <a:t>create table Course(</a:t>
            </a:r>
          </a:p>
          <a:p>
            <a:pPr marL="432" indent="0">
              <a:spcBef>
                <a:spcPts val="600"/>
              </a:spcBef>
              <a:buNone/>
            </a:pPr>
            <a:r>
              <a:rPr lang="en-IN" sz="2000" dirty="0" err="1">
                <a:solidFill>
                  <a:srgbClr val="C00000"/>
                </a:solidFill>
              </a:rPr>
              <a:t>subjectCode</a:t>
            </a:r>
            <a:r>
              <a:rPr lang="en-IN" sz="2000" dirty="0">
                <a:solidFill>
                  <a:srgbClr val="C00000"/>
                </a:solidFill>
              </a:rPr>
              <a:t> char(4),</a:t>
            </a:r>
          </a:p>
          <a:p>
            <a:pPr marL="432" indent="0">
              <a:spcBef>
                <a:spcPts val="600"/>
              </a:spcBef>
              <a:buNone/>
            </a:pPr>
            <a:r>
              <a:rPr lang="en-IN" sz="2000" dirty="0" err="1">
                <a:solidFill>
                  <a:srgbClr val="C00000"/>
                </a:solidFill>
              </a:rPr>
              <a:t>courseNumber</a:t>
            </a:r>
            <a:r>
              <a:rPr lang="en-IN" sz="2000" dirty="0">
                <a:solidFill>
                  <a:srgbClr val="C00000"/>
                </a:solidFill>
              </a:rPr>
              <a:t> int,</a:t>
            </a:r>
          </a:p>
          <a:p>
            <a:pPr marL="432" indent="0">
              <a:spcBef>
                <a:spcPts val="600"/>
              </a:spcBef>
              <a:buNone/>
            </a:pPr>
            <a:r>
              <a:rPr lang="en-IN" sz="2000" dirty="0">
                <a:solidFill>
                  <a:srgbClr val="C00000"/>
                </a:solidFill>
              </a:rPr>
              <a:t>title varchar(50), </a:t>
            </a:r>
            <a:r>
              <a:rPr lang="en-IN" sz="2000" dirty="0" err="1">
                <a:solidFill>
                  <a:srgbClr val="C00000"/>
                </a:solidFill>
              </a:rPr>
              <a:t>numOfCredits</a:t>
            </a:r>
            <a:r>
              <a:rPr lang="en-IN" sz="2000" dirty="0">
                <a:solidFill>
                  <a:srgbClr val="C00000"/>
                </a:solidFill>
              </a:rPr>
              <a:t> int</a:t>
            </a:r>
          </a:p>
          <a:p>
            <a:pPr marL="432" indent="0">
              <a:spcBef>
                <a:spcPts val="600"/>
              </a:spcBef>
              <a:buNone/>
            </a:pPr>
            <a:r>
              <a:rPr lang="en-IN" sz="2000" dirty="0">
                <a:solidFill>
                  <a:srgbClr val="C00000"/>
                </a:solidFill>
              </a:rPr>
              <a:t>constraint </a:t>
            </a:r>
            <a:r>
              <a:rPr lang="en-IN" sz="2000" dirty="0" err="1">
                <a:solidFill>
                  <a:srgbClr val="C00000"/>
                </a:solidFill>
              </a:rPr>
              <a:t>greaterThanOne</a:t>
            </a:r>
            <a:r>
              <a:rPr lang="en-IN" sz="2000" dirty="0">
                <a:solidFill>
                  <a:srgbClr val="C00000"/>
                </a:solidFill>
              </a:rPr>
              <a:t> check (</a:t>
            </a:r>
            <a:r>
              <a:rPr lang="en-IN" sz="2000" dirty="0" err="1">
                <a:solidFill>
                  <a:srgbClr val="C00000"/>
                </a:solidFill>
              </a:rPr>
              <a:t>numOfCredits</a:t>
            </a:r>
            <a:r>
              <a:rPr lang="en-IN" sz="2000" dirty="0">
                <a:solidFill>
                  <a:srgbClr val="C00000"/>
                </a:solidFill>
              </a:rPr>
              <a:t> &gt;= 1),</a:t>
            </a:r>
          </a:p>
          <a:p>
            <a:pPr marL="432" indent="0">
              <a:spcBef>
                <a:spcPts val="600"/>
              </a:spcBef>
              <a:buNone/>
            </a:pPr>
            <a:r>
              <a:rPr lang="en-IN" sz="2000" dirty="0">
                <a:solidFill>
                  <a:srgbClr val="C00000"/>
                </a:solidFill>
              </a:rPr>
              <a:t>primary key (</a:t>
            </a:r>
            <a:r>
              <a:rPr lang="en-IN" sz="2000" dirty="0" err="1">
                <a:solidFill>
                  <a:srgbClr val="C00000"/>
                </a:solidFill>
              </a:rPr>
              <a:t>subjectCode</a:t>
            </a:r>
            <a:r>
              <a:rPr lang="en-IN" sz="2000" dirty="0">
                <a:solidFill>
                  <a:srgbClr val="C00000"/>
                </a:solidFill>
              </a:rPr>
              <a:t>, </a:t>
            </a:r>
            <a:r>
              <a:rPr lang="en-IN" sz="2000" dirty="0" err="1">
                <a:solidFill>
                  <a:srgbClr val="C00000"/>
                </a:solidFill>
              </a:rPr>
              <a:t>courseNumber</a:t>
            </a:r>
            <a:r>
              <a:rPr lang="en-IN" sz="2000" dirty="0">
                <a:solidFill>
                  <a:srgbClr val="C00000"/>
                </a:solidFill>
              </a:rPr>
              <a:t>));</a:t>
            </a:r>
          </a:p>
        </p:txBody>
      </p:sp>
    </p:spTree>
    <p:extLst>
      <p:ext uri="{BB962C8B-B14F-4D97-AF65-F5344CB8AC3E}">
        <p14:creationId xmlns:p14="http://schemas.microsoft.com/office/powerpoint/2010/main" val="38146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0ABE-DD82-4E61-82F4-9CE9A73FDD4A}"/>
              </a:ext>
            </a:extLst>
          </p:cNvPr>
          <p:cNvSpPr>
            <a:spLocks noGrp="1"/>
          </p:cNvSpPr>
          <p:nvPr>
            <p:ph type="title"/>
          </p:nvPr>
        </p:nvSpPr>
        <p:spPr/>
        <p:txBody>
          <a:bodyPr/>
          <a:lstStyle/>
          <a:p>
            <a:r>
              <a:rPr lang="en-IN" dirty="0"/>
              <a:t>Objectives</a:t>
            </a:r>
            <a:endParaRPr lang="en-IN" sz="2000" b="0" dirty="0"/>
          </a:p>
        </p:txBody>
      </p:sp>
      <p:sp>
        <p:nvSpPr>
          <p:cNvPr id="3" name="Content Placeholder 2">
            <a:extLst>
              <a:ext uri="{FF2B5EF4-FFF2-40B4-BE49-F238E27FC236}">
                <a16:creationId xmlns:a16="http://schemas.microsoft.com/office/drawing/2014/main" id="{EC849E00-522C-4586-BDAC-74B47EAB08FC}"/>
              </a:ext>
            </a:extLst>
          </p:cNvPr>
          <p:cNvSpPr>
            <a:spLocks noGrp="1"/>
          </p:cNvSpPr>
          <p:nvPr>
            <p:ph sz="quarter" idx="13"/>
          </p:nvPr>
        </p:nvSpPr>
        <p:spPr>
          <a:xfrm>
            <a:off x="457199" y="1554920"/>
            <a:ext cx="8116785" cy="4762753"/>
          </a:xfrm>
        </p:spPr>
        <p:txBody>
          <a:bodyPr/>
          <a:lstStyle/>
          <a:p>
            <a:pPr marL="432" indent="0">
              <a:spcBef>
                <a:spcPts val="400"/>
              </a:spcBef>
              <a:buNone/>
              <a:defRPr/>
            </a:pPr>
            <a:r>
              <a:rPr lang="en-US" sz="2000" b="1" dirty="0">
                <a:solidFill>
                  <a:srgbClr val="007FA3"/>
                </a:solidFill>
              </a:rPr>
              <a:t>34.1 </a:t>
            </a:r>
            <a:r>
              <a:rPr lang="en-IN" sz="2000" dirty="0"/>
              <a:t>To understand the concept of database and database management systems (§34.2).</a:t>
            </a:r>
          </a:p>
          <a:p>
            <a:pPr marL="432" indent="0">
              <a:spcBef>
                <a:spcPts val="400"/>
              </a:spcBef>
              <a:buNone/>
              <a:defRPr/>
            </a:pPr>
            <a:r>
              <a:rPr lang="en-US" sz="2000" b="1" dirty="0">
                <a:solidFill>
                  <a:srgbClr val="007FA3"/>
                </a:solidFill>
              </a:rPr>
              <a:t>34.2 </a:t>
            </a:r>
            <a:r>
              <a:rPr lang="en-IN" sz="2000" dirty="0"/>
              <a:t>To understand the relational data model: relational data structures, constraints, and languages (§34.2).</a:t>
            </a:r>
          </a:p>
          <a:p>
            <a:pPr marL="432" indent="0">
              <a:spcBef>
                <a:spcPts val="400"/>
              </a:spcBef>
              <a:buNone/>
              <a:defRPr/>
            </a:pPr>
            <a:r>
              <a:rPr lang="en-US" sz="2000" b="1" dirty="0">
                <a:solidFill>
                  <a:srgbClr val="007FA3"/>
                </a:solidFill>
              </a:rPr>
              <a:t>34.3 </a:t>
            </a:r>
            <a:r>
              <a:rPr lang="en-IN" sz="2000" dirty="0"/>
              <a:t>To use S</a:t>
            </a:r>
            <a:r>
              <a:rPr lang="en-IN" sz="100" dirty="0"/>
              <a:t> </a:t>
            </a:r>
            <a:r>
              <a:rPr lang="en-IN" sz="2000" dirty="0"/>
              <a:t>Q</a:t>
            </a:r>
            <a:r>
              <a:rPr lang="en-IN" sz="100" dirty="0"/>
              <a:t> </a:t>
            </a:r>
            <a:r>
              <a:rPr lang="en-IN" sz="2000" dirty="0"/>
              <a:t>L to create and drop tables, and to retrieve and modify data (§34.3).</a:t>
            </a:r>
          </a:p>
          <a:p>
            <a:pPr marL="432" indent="0">
              <a:spcBef>
                <a:spcPts val="400"/>
              </a:spcBef>
              <a:buNone/>
              <a:defRPr/>
            </a:pPr>
            <a:r>
              <a:rPr lang="en-US" sz="2000" b="1" dirty="0">
                <a:solidFill>
                  <a:srgbClr val="007FA3"/>
                </a:solidFill>
              </a:rPr>
              <a:t>34.4 </a:t>
            </a:r>
            <a:r>
              <a:rPr lang="en-IN" sz="2000" dirty="0"/>
              <a:t>To learn how to load a driver, connect to a database, execute statements, and process result sets using J</a:t>
            </a:r>
            <a:r>
              <a:rPr lang="en-IN" sz="100" dirty="0"/>
              <a:t> </a:t>
            </a:r>
            <a:r>
              <a:rPr lang="en-IN" sz="2000" dirty="0"/>
              <a:t>D</a:t>
            </a:r>
            <a:r>
              <a:rPr lang="en-IN" sz="100" dirty="0"/>
              <a:t> </a:t>
            </a:r>
            <a:r>
              <a:rPr lang="en-IN" sz="2000" dirty="0"/>
              <a:t>B</a:t>
            </a:r>
            <a:r>
              <a:rPr lang="en-IN" sz="100" dirty="0"/>
              <a:t> </a:t>
            </a:r>
            <a:r>
              <a:rPr lang="en-IN" sz="2000" dirty="0"/>
              <a:t>C (§34.4).</a:t>
            </a:r>
          </a:p>
          <a:p>
            <a:pPr marL="432" indent="0">
              <a:spcBef>
                <a:spcPts val="400"/>
              </a:spcBef>
              <a:buNone/>
              <a:defRPr/>
            </a:pPr>
            <a:r>
              <a:rPr lang="en-US" sz="2000" b="1" dirty="0">
                <a:solidFill>
                  <a:srgbClr val="007FA3"/>
                </a:solidFill>
              </a:rPr>
              <a:t>34.5 </a:t>
            </a:r>
            <a:r>
              <a:rPr lang="en-IN" sz="2000" dirty="0"/>
              <a:t>To use prepared statements to execute precompiled S</a:t>
            </a:r>
            <a:r>
              <a:rPr lang="en-IN" sz="100" dirty="0"/>
              <a:t> </a:t>
            </a:r>
            <a:r>
              <a:rPr lang="en-IN" sz="2000" dirty="0"/>
              <a:t>Q</a:t>
            </a:r>
            <a:r>
              <a:rPr lang="en-IN" sz="100" dirty="0"/>
              <a:t> </a:t>
            </a:r>
            <a:r>
              <a:rPr lang="en-IN" sz="2000" dirty="0"/>
              <a:t>L statements (§34.5).</a:t>
            </a:r>
          </a:p>
          <a:p>
            <a:pPr marL="432" indent="0">
              <a:spcBef>
                <a:spcPts val="400"/>
              </a:spcBef>
              <a:buNone/>
              <a:defRPr/>
            </a:pPr>
            <a:r>
              <a:rPr lang="en-US" sz="2000" b="1" dirty="0">
                <a:solidFill>
                  <a:srgbClr val="007FA3"/>
                </a:solidFill>
              </a:rPr>
              <a:t>34.6 </a:t>
            </a:r>
            <a:r>
              <a:rPr lang="en-IN" sz="2000" dirty="0"/>
              <a:t>To use callable statements to execute stored S</a:t>
            </a:r>
            <a:r>
              <a:rPr lang="en-IN" sz="100" dirty="0"/>
              <a:t> </a:t>
            </a:r>
            <a:r>
              <a:rPr lang="en-IN" sz="2000" dirty="0"/>
              <a:t>Q</a:t>
            </a:r>
            <a:r>
              <a:rPr lang="en-IN" sz="100" dirty="0"/>
              <a:t> </a:t>
            </a:r>
            <a:r>
              <a:rPr lang="en-IN" sz="2000" dirty="0"/>
              <a:t>L procedures and functions (§34.6).</a:t>
            </a:r>
          </a:p>
          <a:p>
            <a:pPr marL="432" indent="0">
              <a:spcBef>
                <a:spcPts val="400"/>
              </a:spcBef>
              <a:buNone/>
              <a:defRPr/>
            </a:pPr>
            <a:r>
              <a:rPr lang="en-US" sz="2000" b="1" dirty="0">
                <a:solidFill>
                  <a:srgbClr val="007FA3"/>
                </a:solidFill>
              </a:rPr>
              <a:t>34.7 </a:t>
            </a:r>
            <a:r>
              <a:rPr lang="en-IN" sz="2000" dirty="0"/>
              <a:t>To explore database metadata using the </a:t>
            </a:r>
            <a:r>
              <a:rPr lang="en-IN" sz="2000" dirty="0" err="1"/>
              <a:t>DatabaseMetaData</a:t>
            </a:r>
            <a:r>
              <a:rPr lang="en-IN" sz="2000" dirty="0"/>
              <a:t> and </a:t>
            </a:r>
            <a:r>
              <a:rPr lang="en-IN" sz="2000" dirty="0" err="1"/>
              <a:t>ResultSetMetaData</a:t>
            </a:r>
            <a:r>
              <a:rPr lang="en-IN" sz="2000" dirty="0"/>
              <a:t> interfaces (§34.7).</a:t>
            </a:r>
          </a:p>
        </p:txBody>
      </p:sp>
    </p:spTree>
    <p:extLst>
      <p:ext uri="{BB962C8B-B14F-4D97-AF65-F5344CB8AC3E}">
        <p14:creationId xmlns:p14="http://schemas.microsoft.com/office/powerpoint/2010/main" val="21928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B98A-E2B6-41D9-8C39-E7CEECAEE164}"/>
              </a:ext>
            </a:extLst>
          </p:cNvPr>
          <p:cNvSpPr>
            <a:spLocks noGrp="1"/>
          </p:cNvSpPr>
          <p:nvPr>
            <p:ph type="title"/>
          </p:nvPr>
        </p:nvSpPr>
        <p:spPr/>
        <p:txBody>
          <a:bodyPr/>
          <a:lstStyle/>
          <a:p>
            <a:r>
              <a:rPr lang="en-IN" dirty="0"/>
              <a:t>Primary Key </a:t>
            </a:r>
            <a:r>
              <a:rPr lang="en-IN" sz="2000" b="0" dirty="0"/>
              <a:t>(2 of 2)</a:t>
            </a:r>
            <a:endParaRPr lang="en-IN" dirty="0"/>
          </a:p>
        </p:txBody>
      </p:sp>
      <p:sp>
        <p:nvSpPr>
          <p:cNvPr id="3" name="Content Placeholder 2">
            <a:extLst>
              <a:ext uri="{FF2B5EF4-FFF2-40B4-BE49-F238E27FC236}">
                <a16:creationId xmlns:a16="http://schemas.microsoft.com/office/drawing/2014/main" id="{8A3A1216-E23E-4BD6-8EA0-14481B970199}"/>
              </a:ext>
            </a:extLst>
          </p:cNvPr>
          <p:cNvSpPr>
            <a:spLocks noGrp="1"/>
          </p:cNvSpPr>
          <p:nvPr>
            <p:ph sz="quarter" idx="13"/>
          </p:nvPr>
        </p:nvSpPr>
        <p:spPr>
          <a:xfrm>
            <a:off x="457200" y="1556327"/>
            <a:ext cx="8229600" cy="1174998"/>
          </a:xfrm>
        </p:spPr>
        <p:txBody>
          <a:bodyPr/>
          <a:lstStyle/>
          <a:p>
            <a:pPr marL="432" indent="0">
              <a:buNone/>
            </a:pPr>
            <a:r>
              <a:rPr lang="en-IN" sz="2200" dirty="0"/>
              <a:t>The </a:t>
            </a:r>
            <a:r>
              <a:rPr lang="en-IN" sz="2200" b="1" dirty="0"/>
              <a:t>primary key </a:t>
            </a:r>
            <a:r>
              <a:rPr lang="en-IN" sz="2200" dirty="0"/>
              <a:t>is one of the candidate keys designated by the database designer. The primary key is often used to identify tuples in a relation.</a:t>
            </a:r>
          </a:p>
        </p:txBody>
      </p:sp>
      <p:sp>
        <p:nvSpPr>
          <p:cNvPr id="4" name="Content Placeholder 3">
            <a:extLst>
              <a:ext uri="{FF2B5EF4-FFF2-40B4-BE49-F238E27FC236}">
                <a16:creationId xmlns:a16="http://schemas.microsoft.com/office/drawing/2014/main" id="{CA391F1F-B295-4FEC-95DA-BCB96B138E0E}"/>
              </a:ext>
            </a:extLst>
          </p:cNvPr>
          <p:cNvSpPr>
            <a:spLocks noGrp="1"/>
          </p:cNvSpPr>
          <p:nvPr>
            <p:ph sz="quarter" idx="14"/>
          </p:nvPr>
        </p:nvSpPr>
        <p:spPr>
          <a:xfrm>
            <a:off x="457200" y="2880360"/>
            <a:ext cx="8229600" cy="3459480"/>
          </a:xfrm>
        </p:spPr>
        <p:txBody>
          <a:bodyPr/>
          <a:lstStyle/>
          <a:p>
            <a:pPr>
              <a:spcBef>
                <a:spcPts val="600"/>
              </a:spcBef>
              <a:buFont typeface="Monotype Sorts"/>
              <a:buNone/>
            </a:pPr>
            <a:r>
              <a:rPr lang="en-US" altLang="en-US" sz="2200" b="1" dirty="0">
                <a:solidFill>
                  <a:schemeClr val="tx1"/>
                </a:solidFill>
              </a:rPr>
              <a:t>create table</a:t>
            </a:r>
            <a:r>
              <a:rPr lang="en-US" altLang="en-US" sz="2200" dirty="0">
                <a:solidFill>
                  <a:schemeClr val="tx1"/>
                </a:solidFill>
              </a:rPr>
              <a:t> Course (</a:t>
            </a:r>
          </a:p>
          <a:p>
            <a:pPr marL="255588" indent="-73025">
              <a:spcBef>
                <a:spcPts val="600"/>
              </a:spcBef>
              <a:buFont typeface="Monotype Sorts"/>
              <a:buNone/>
            </a:pPr>
            <a:r>
              <a:rPr lang="en-US" altLang="en-US" sz="2200" dirty="0" err="1">
                <a:solidFill>
                  <a:schemeClr val="tx1"/>
                </a:solidFill>
              </a:rPr>
              <a:t>courseId</a:t>
            </a:r>
            <a:r>
              <a:rPr lang="en-US" altLang="en-US" sz="2200" dirty="0">
                <a:solidFill>
                  <a:schemeClr val="tx1"/>
                </a:solidFill>
              </a:rPr>
              <a:t> </a:t>
            </a:r>
            <a:r>
              <a:rPr lang="en-US" altLang="en-US" sz="2200" b="1" dirty="0">
                <a:solidFill>
                  <a:schemeClr val="tx1"/>
                </a:solidFill>
              </a:rPr>
              <a:t>char</a:t>
            </a:r>
            <a:r>
              <a:rPr lang="en-US" altLang="en-US" sz="2200" dirty="0">
                <a:solidFill>
                  <a:schemeClr val="tx1"/>
                </a:solidFill>
              </a:rPr>
              <a:t>(5),</a:t>
            </a:r>
          </a:p>
          <a:p>
            <a:pPr marL="255588" indent="-73025">
              <a:spcBef>
                <a:spcPts val="600"/>
              </a:spcBef>
              <a:buFont typeface="Monotype Sorts"/>
              <a:buNone/>
            </a:pPr>
            <a:r>
              <a:rPr lang="en-US" altLang="en-US" sz="2200" dirty="0" err="1">
                <a:solidFill>
                  <a:schemeClr val="tx1"/>
                </a:solidFill>
              </a:rPr>
              <a:t>subjectId</a:t>
            </a:r>
            <a:r>
              <a:rPr lang="en-US" altLang="en-US" sz="2200" dirty="0">
                <a:solidFill>
                  <a:schemeClr val="tx1"/>
                </a:solidFill>
              </a:rPr>
              <a:t> </a:t>
            </a:r>
            <a:r>
              <a:rPr lang="en-US" altLang="en-US" sz="2200" b="1" dirty="0">
                <a:solidFill>
                  <a:schemeClr val="tx1"/>
                </a:solidFill>
              </a:rPr>
              <a:t>char</a:t>
            </a:r>
            <a:r>
              <a:rPr lang="en-US" altLang="en-US" sz="2200" dirty="0">
                <a:solidFill>
                  <a:schemeClr val="tx1"/>
                </a:solidFill>
              </a:rPr>
              <a:t>(4) </a:t>
            </a:r>
            <a:r>
              <a:rPr lang="en-US" altLang="en-US" sz="2200" b="1" dirty="0">
                <a:solidFill>
                  <a:schemeClr val="tx1"/>
                </a:solidFill>
              </a:rPr>
              <a:t>not</a:t>
            </a:r>
            <a:r>
              <a:rPr lang="en-US" altLang="en-US" sz="2200" dirty="0">
                <a:solidFill>
                  <a:schemeClr val="tx1"/>
                </a:solidFill>
              </a:rPr>
              <a:t> </a:t>
            </a:r>
            <a:r>
              <a:rPr lang="en-US" altLang="en-US" sz="2200" b="1" dirty="0">
                <a:solidFill>
                  <a:schemeClr val="tx1"/>
                </a:solidFill>
              </a:rPr>
              <a:t>null</a:t>
            </a:r>
            <a:r>
              <a:rPr lang="en-US" altLang="en-US" sz="2200" dirty="0">
                <a:solidFill>
                  <a:schemeClr val="tx1"/>
                </a:solidFill>
              </a:rPr>
              <a:t>,</a:t>
            </a:r>
          </a:p>
          <a:p>
            <a:pPr marL="255588" indent="-73025">
              <a:spcBef>
                <a:spcPts val="600"/>
              </a:spcBef>
              <a:buFont typeface="Monotype Sorts"/>
              <a:buNone/>
            </a:pPr>
            <a:r>
              <a:rPr lang="en-US" altLang="en-US" sz="2200" dirty="0" err="1">
                <a:solidFill>
                  <a:schemeClr val="tx1"/>
                </a:solidFill>
              </a:rPr>
              <a:t>courseNumber</a:t>
            </a:r>
            <a:r>
              <a:rPr lang="en-US" altLang="en-US" sz="2200" dirty="0">
                <a:solidFill>
                  <a:schemeClr val="tx1"/>
                </a:solidFill>
              </a:rPr>
              <a:t> </a:t>
            </a:r>
            <a:r>
              <a:rPr lang="en-US" altLang="en-US" sz="2200" b="1" dirty="0">
                <a:solidFill>
                  <a:schemeClr val="tx1"/>
                </a:solidFill>
              </a:rPr>
              <a:t>integer</a:t>
            </a:r>
            <a:r>
              <a:rPr lang="en-US" altLang="en-US" sz="2200" dirty="0">
                <a:solidFill>
                  <a:schemeClr val="tx1"/>
                </a:solidFill>
              </a:rPr>
              <a:t>,</a:t>
            </a:r>
          </a:p>
          <a:p>
            <a:pPr marL="255588" indent="-73025">
              <a:spcBef>
                <a:spcPts val="600"/>
              </a:spcBef>
              <a:buFont typeface="Monotype Sorts"/>
              <a:buNone/>
            </a:pPr>
            <a:r>
              <a:rPr lang="en-US" altLang="en-US" sz="2200" dirty="0">
                <a:solidFill>
                  <a:schemeClr val="tx1"/>
                </a:solidFill>
              </a:rPr>
              <a:t>title </a:t>
            </a:r>
            <a:r>
              <a:rPr lang="en-US" altLang="en-US" sz="2200" b="1" dirty="0">
                <a:solidFill>
                  <a:schemeClr val="tx1"/>
                </a:solidFill>
              </a:rPr>
              <a:t>varchar</a:t>
            </a:r>
            <a:r>
              <a:rPr lang="en-US" altLang="en-US" sz="2200" dirty="0">
                <a:solidFill>
                  <a:schemeClr val="tx1"/>
                </a:solidFill>
              </a:rPr>
              <a:t>(50) </a:t>
            </a:r>
            <a:r>
              <a:rPr lang="en-US" altLang="en-US" sz="2200" b="1" dirty="0">
                <a:solidFill>
                  <a:schemeClr val="tx1"/>
                </a:solidFill>
              </a:rPr>
              <a:t>not null</a:t>
            </a:r>
            <a:r>
              <a:rPr lang="en-US" altLang="en-US" sz="2200" dirty="0">
                <a:solidFill>
                  <a:schemeClr val="tx1"/>
                </a:solidFill>
              </a:rPr>
              <a:t>,</a:t>
            </a:r>
          </a:p>
          <a:p>
            <a:pPr marL="255588" indent="-73025">
              <a:spcBef>
                <a:spcPts val="600"/>
              </a:spcBef>
              <a:buFont typeface="Monotype Sorts"/>
              <a:buNone/>
            </a:pPr>
            <a:r>
              <a:rPr lang="en-US" altLang="en-US" sz="2200" dirty="0" err="1">
                <a:solidFill>
                  <a:schemeClr val="tx1"/>
                </a:solidFill>
              </a:rPr>
              <a:t>numOfCredits</a:t>
            </a:r>
            <a:r>
              <a:rPr lang="en-US" altLang="en-US" sz="2200" dirty="0">
                <a:solidFill>
                  <a:schemeClr val="tx1"/>
                </a:solidFill>
              </a:rPr>
              <a:t> </a:t>
            </a:r>
            <a:r>
              <a:rPr lang="en-US" altLang="en-US" sz="2200" b="1" dirty="0">
                <a:solidFill>
                  <a:schemeClr val="tx1"/>
                </a:solidFill>
              </a:rPr>
              <a:t>integer</a:t>
            </a:r>
            <a:r>
              <a:rPr lang="en-US" altLang="en-US" sz="2200" dirty="0">
                <a:solidFill>
                  <a:schemeClr val="tx1"/>
                </a:solidFill>
              </a:rPr>
              <a:t>,</a:t>
            </a:r>
          </a:p>
          <a:p>
            <a:pPr marL="255588" indent="-73025">
              <a:spcBef>
                <a:spcPts val="600"/>
              </a:spcBef>
              <a:buFont typeface="Monotype Sorts"/>
              <a:buNone/>
            </a:pPr>
            <a:r>
              <a:rPr lang="en-US" altLang="en-US" sz="2200" b="1" dirty="0">
                <a:solidFill>
                  <a:schemeClr val="tx1"/>
                </a:solidFill>
              </a:rPr>
              <a:t>primary key</a:t>
            </a:r>
            <a:r>
              <a:rPr lang="en-US" altLang="en-US" sz="2200" dirty="0">
                <a:solidFill>
                  <a:schemeClr val="tx1"/>
                </a:solidFill>
              </a:rPr>
              <a:t> (</a:t>
            </a:r>
            <a:r>
              <a:rPr lang="en-US" altLang="en-US" sz="2200" dirty="0" err="1">
                <a:solidFill>
                  <a:schemeClr val="tx1"/>
                </a:solidFill>
              </a:rPr>
              <a:t>courseId</a:t>
            </a:r>
            <a:r>
              <a:rPr lang="en-US" altLang="en-US" sz="2200" dirty="0">
                <a:solidFill>
                  <a:schemeClr val="tx1"/>
                </a:solidFill>
              </a:rPr>
              <a:t>)</a:t>
            </a:r>
          </a:p>
          <a:p>
            <a:pPr>
              <a:spcBef>
                <a:spcPts val="600"/>
              </a:spcBef>
              <a:buFont typeface="Monotype Sorts"/>
              <a:buNone/>
            </a:pPr>
            <a:r>
              <a:rPr lang="en-US" altLang="en-US" sz="2200" dirty="0">
                <a:solidFill>
                  <a:schemeClr val="tx1"/>
                </a:solidFill>
              </a:rPr>
              <a:t>);</a:t>
            </a:r>
          </a:p>
        </p:txBody>
      </p:sp>
    </p:spTree>
    <p:extLst>
      <p:ext uri="{BB962C8B-B14F-4D97-AF65-F5344CB8AC3E}">
        <p14:creationId xmlns:p14="http://schemas.microsoft.com/office/powerpoint/2010/main" val="169562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BD6F-C4C9-4E1F-BEE7-7607E2CABC69}"/>
              </a:ext>
            </a:extLst>
          </p:cNvPr>
          <p:cNvSpPr>
            <a:spLocks noGrp="1"/>
          </p:cNvSpPr>
          <p:nvPr>
            <p:ph type="title"/>
          </p:nvPr>
        </p:nvSpPr>
        <p:spPr/>
        <p:txBody>
          <a:bodyPr/>
          <a:lstStyle/>
          <a:p>
            <a:r>
              <a:rPr lang="en-IN" dirty="0"/>
              <a:t>Primary Key Constraints </a:t>
            </a:r>
            <a:r>
              <a:rPr lang="en-IN" sz="2000" b="0" dirty="0"/>
              <a:t>(2 of 2)</a:t>
            </a:r>
            <a:endParaRPr lang="en-IN" dirty="0"/>
          </a:p>
        </p:txBody>
      </p:sp>
      <p:sp>
        <p:nvSpPr>
          <p:cNvPr id="3" name="Content Placeholder 2">
            <a:extLst>
              <a:ext uri="{FF2B5EF4-FFF2-40B4-BE49-F238E27FC236}">
                <a16:creationId xmlns:a16="http://schemas.microsoft.com/office/drawing/2014/main" id="{003D5F6F-F1F5-4D01-85EC-CD3925D2CB5D}"/>
              </a:ext>
            </a:extLst>
          </p:cNvPr>
          <p:cNvSpPr>
            <a:spLocks noGrp="1"/>
          </p:cNvSpPr>
          <p:nvPr>
            <p:ph sz="quarter" idx="13"/>
          </p:nvPr>
        </p:nvSpPr>
        <p:spPr/>
        <p:txBody>
          <a:bodyPr/>
          <a:lstStyle/>
          <a:p>
            <a:pPr marL="432" indent="0">
              <a:buNone/>
            </a:pPr>
            <a:r>
              <a:rPr lang="en-IN" dirty="0"/>
              <a:t>The </a:t>
            </a:r>
            <a:r>
              <a:rPr lang="en-IN" b="1" dirty="0"/>
              <a:t>primary key constraint</a:t>
            </a:r>
            <a:r>
              <a:rPr lang="en-IN" dirty="0"/>
              <a:t> specifies that the primary key value of a tuple cannot be null and no two tuples in the relation can have the same value on the primary key. The DBMS enforces the primary key constraint. For example, if you attempt to insert a record with the same primary key as an existing record in the table, the D</a:t>
            </a:r>
            <a:r>
              <a:rPr lang="en-IN" sz="100" dirty="0"/>
              <a:t> </a:t>
            </a:r>
            <a:r>
              <a:rPr lang="en-IN" dirty="0"/>
              <a:t>B</a:t>
            </a:r>
            <a:r>
              <a:rPr lang="en-IN" sz="100" dirty="0"/>
              <a:t> </a:t>
            </a:r>
            <a:r>
              <a:rPr lang="en-IN" dirty="0"/>
              <a:t>M</a:t>
            </a:r>
            <a:r>
              <a:rPr lang="en-IN" sz="100" dirty="0"/>
              <a:t> </a:t>
            </a:r>
            <a:r>
              <a:rPr lang="en-IN" dirty="0"/>
              <a:t>S would report an error and reject the operation.</a:t>
            </a:r>
          </a:p>
        </p:txBody>
      </p:sp>
    </p:spTree>
    <p:extLst>
      <p:ext uri="{BB962C8B-B14F-4D97-AF65-F5344CB8AC3E}">
        <p14:creationId xmlns:p14="http://schemas.microsoft.com/office/powerpoint/2010/main" val="2295532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60F5-1C9F-42BD-AC30-5DA79BFBCB92}"/>
              </a:ext>
            </a:extLst>
          </p:cNvPr>
          <p:cNvSpPr>
            <a:spLocks noGrp="1"/>
          </p:cNvSpPr>
          <p:nvPr>
            <p:ph type="title"/>
          </p:nvPr>
        </p:nvSpPr>
        <p:spPr/>
        <p:txBody>
          <a:bodyPr/>
          <a:lstStyle/>
          <a:p>
            <a:r>
              <a:rPr lang="en-IN" dirty="0"/>
              <a:t>Foreign Key Constraints </a:t>
            </a:r>
            <a:r>
              <a:rPr lang="en-IN" sz="2000" b="0" dirty="0"/>
              <a:t>(2 of 2)</a:t>
            </a:r>
            <a:endParaRPr lang="en-IN" dirty="0"/>
          </a:p>
        </p:txBody>
      </p:sp>
      <p:sp>
        <p:nvSpPr>
          <p:cNvPr id="3" name="Content Placeholder 2">
            <a:extLst>
              <a:ext uri="{FF2B5EF4-FFF2-40B4-BE49-F238E27FC236}">
                <a16:creationId xmlns:a16="http://schemas.microsoft.com/office/drawing/2014/main" id="{A82D38DF-CDCC-429B-A73B-2EC6ABEA84AE}"/>
              </a:ext>
            </a:extLst>
          </p:cNvPr>
          <p:cNvSpPr>
            <a:spLocks noGrp="1"/>
          </p:cNvSpPr>
          <p:nvPr>
            <p:ph sz="quarter" idx="13"/>
          </p:nvPr>
        </p:nvSpPr>
        <p:spPr>
          <a:xfrm>
            <a:off x="457200" y="1554920"/>
            <a:ext cx="8232775" cy="3064581"/>
          </a:xfrm>
        </p:spPr>
        <p:txBody>
          <a:bodyPr/>
          <a:lstStyle/>
          <a:p>
            <a:pPr marL="432" indent="0">
              <a:buNone/>
            </a:pPr>
            <a:r>
              <a:rPr lang="en-IN" dirty="0"/>
              <a:t>In a relational database, data are related. Tuples in a relation are related and tuples in different relations are related through their common attributes. Informally speaking, the common attributes are foreign keys. The </a:t>
            </a:r>
            <a:r>
              <a:rPr lang="en-IN" b="1" dirty="0"/>
              <a:t>foreign key constraints</a:t>
            </a:r>
            <a:r>
              <a:rPr lang="en-IN" dirty="0"/>
              <a:t> define the relationships among relations.</a:t>
            </a:r>
          </a:p>
        </p:txBody>
      </p:sp>
    </p:spTree>
    <p:extLst>
      <p:ext uri="{BB962C8B-B14F-4D97-AF65-F5344CB8AC3E}">
        <p14:creationId xmlns:p14="http://schemas.microsoft.com/office/powerpoint/2010/main" val="2696505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992E-AE43-458B-94A7-A1D119CF8E7D}"/>
              </a:ext>
            </a:extLst>
          </p:cNvPr>
          <p:cNvSpPr>
            <a:spLocks noGrp="1"/>
          </p:cNvSpPr>
          <p:nvPr>
            <p:ph type="title"/>
          </p:nvPr>
        </p:nvSpPr>
        <p:spPr/>
        <p:txBody>
          <a:bodyPr/>
          <a:lstStyle/>
          <a:p>
            <a:r>
              <a:rPr lang="en-IN" sz="3200" dirty="0"/>
              <a:t>Foreign Key Constraints Formal Definition</a:t>
            </a:r>
          </a:p>
        </p:txBody>
      </p:sp>
      <p:sp>
        <p:nvSpPr>
          <p:cNvPr id="3" name="Content Placeholder 2">
            <a:extLst>
              <a:ext uri="{FF2B5EF4-FFF2-40B4-BE49-F238E27FC236}">
                <a16:creationId xmlns:a16="http://schemas.microsoft.com/office/drawing/2014/main" id="{E2897DDD-AEC4-41F0-9F92-EDC385E61AEF}"/>
              </a:ext>
            </a:extLst>
          </p:cNvPr>
          <p:cNvSpPr>
            <a:spLocks noGrp="1"/>
          </p:cNvSpPr>
          <p:nvPr>
            <p:ph sz="quarter" idx="13"/>
          </p:nvPr>
        </p:nvSpPr>
        <p:spPr>
          <a:xfrm>
            <a:off x="457200" y="1556326"/>
            <a:ext cx="8229600" cy="3107113"/>
          </a:xfrm>
        </p:spPr>
        <p:txBody>
          <a:bodyPr/>
          <a:lstStyle/>
          <a:p>
            <a:pPr marL="432" indent="0">
              <a:buNone/>
            </a:pPr>
            <a:r>
              <a:rPr lang="en-IN" dirty="0"/>
              <a:t>Formally, a set of attributes </a:t>
            </a:r>
            <a:r>
              <a:rPr lang="en-IN" i="1" dirty="0"/>
              <a:t>F</a:t>
            </a:r>
            <a:r>
              <a:rPr lang="en-IN" sz="100" i="1" dirty="0"/>
              <a:t> </a:t>
            </a:r>
            <a:r>
              <a:rPr lang="en-IN" i="1" dirty="0"/>
              <a:t>K</a:t>
            </a:r>
            <a:r>
              <a:rPr lang="en-IN" dirty="0"/>
              <a:t> is a </a:t>
            </a:r>
            <a:r>
              <a:rPr lang="en-IN" b="1" dirty="0"/>
              <a:t>foreign key</a:t>
            </a:r>
            <a:r>
              <a:rPr lang="en-IN" dirty="0"/>
              <a:t> in a relation </a:t>
            </a:r>
            <a:r>
              <a:rPr lang="en-IN" i="1" dirty="0"/>
              <a:t>R</a:t>
            </a:r>
            <a:r>
              <a:rPr lang="en-IN" dirty="0"/>
              <a:t> that references relation </a:t>
            </a:r>
            <a:r>
              <a:rPr lang="en-IN" i="1" dirty="0"/>
              <a:t>T</a:t>
            </a:r>
            <a:r>
              <a:rPr lang="en-IN" dirty="0"/>
              <a:t> if it satisfies the following two rules:</a:t>
            </a:r>
          </a:p>
          <a:p>
            <a:r>
              <a:rPr lang="en-IN" dirty="0"/>
              <a:t>The attributes in </a:t>
            </a:r>
            <a:r>
              <a:rPr lang="en-IN" i="1" dirty="0"/>
              <a:t>F</a:t>
            </a:r>
            <a:r>
              <a:rPr lang="en-IN" sz="100" i="1" dirty="0"/>
              <a:t> </a:t>
            </a:r>
            <a:r>
              <a:rPr lang="en-IN" i="1" dirty="0"/>
              <a:t>K</a:t>
            </a:r>
            <a:r>
              <a:rPr lang="en-IN" dirty="0"/>
              <a:t> have the same domain as the primary key in </a:t>
            </a:r>
            <a:r>
              <a:rPr lang="en-IN" i="1" dirty="0"/>
              <a:t>T</a:t>
            </a:r>
            <a:r>
              <a:rPr lang="en-IN" dirty="0"/>
              <a:t>.</a:t>
            </a:r>
          </a:p>
          <a:p>
            <a:r>
              <a:rPr lang="en-IN" dirty="0"/>
              <a:t>A non-null value on </a:t>
            </a:r>
            <a:r>
              <a:rPr lang="en-IN" i="1" dirty="0"/>
              <a:t>F</a:t>
            </a:r>
            <a:r>
              <a:rPr lang="en-IN" sz="100" i="1" dirty="0"/>
              <a:t> </a:t>
            </a:r>
            <a:r>
              <a:rPr lang="en-IN" i="1" dirty="0"/>
              <a:t>K</a:t>
            </a:r>
            <a:r>
              <a:rPr lang="en-IN" dirty="0"/>
              <a:t> in </a:t>
            </a:r>
            <a:r>
              <a:rPr lang="en-IN" i="1" dirty="0"/>
              <a:t>R</a:t>
            </a:r>
            <a:r>
              <a:rPr lang="en-IN" dirty="0"/>
              <a:t> must match a primary key value in </a:t>
            </a:r>
            <a:r>
              <a:rPr lang="en-IN" i="1" dirty="0"/>
              <a:t>T</a:t>
            </a:r>
            <a:r>
              <a:rPr lang="en-IN" dirty="0"/>
              <a:t>.</a:t>
            </a:r>
          </a:p>
        </p:txBody>
      </p:sp>
      <p:pic>
        <p:nvPicPr>
          <p:cNvPr id="5" name="Content Placeholder 4" descr="An arrow pointing from R to T is labeled, F K.&#10;">
            <a:extLst>
              <a:ext uri="{FF2B5EF4-FFF2-40B4-BE49-F238E27FC236}">
                <a16:creationId xmlns:a16="http://schemas.microsoft.com/office/drawing/2014/main" id="{576824D3-6B75-4476-B911-9CB71D374E51}"/>
              </a:ext>
            </a:extLst>
          </p:cNvPr>
          <p:cNvPicPr>
            <a:picLocks noGrp="1" noChangeAspect="1"/>
          </p:cNvPicPr>
          <p:nvPr>
            <p:ph sz="quarter" idx="14"/>
          </p:nvPr>
        </p:nvPicPr>
        <p:blipFill>
          <a:blip r:embed="rId2"/>
          <a:stretch>
            <a:fillRect/>
          </a:stretch>
        </p:blipFill>
        <p:spPr>
          <a:xfrm>
            <a:off x="2934286" y="4985671"/>
            <a:ext cx="3275428" cy="1144332"/>
          </a:xfrm>
          <a:prstGeom prst="rect">
            <a:avLst/>
          </a:prstGeom>
        </p:spPr>
      </p:pic>
    </p:spTree>
    <p:extLst>
      <p:ext uri="{BB962C8B-B14F-4D97-AF65-F5344CB8AC3E}">
        <p14:creationId xmlns:p14="http://schemas.microsoft.com/office/powerpoint/2010/main" val="3305037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A34E-3938-42AD-A7CD-D0E0DC0AD627}"/>
              </a:ext>
            </a:extLst>
          </p:cNvPr>
          <p:cNvSpPr>
            <a:spLocks noGrp="1"/>
          </p:cNvSpPr>
          <p:nvPr>
            <p:ph type="title"/>
          </p:nvPr>
        </p:nvSpPr>
        <p:spPr/>
        <p:txBody>
          <a:bodyPr/>
          <a:lstStyle/>
          <a:p>
            <a:r>
              <a:rPr lang="en-IN" dirty="0"/>
              <a:t>Foreign Key Example</a:t>
            </a:r>
          </a:p>
        </p:txBody>
      </p:sp>
      <p:sp>
        <p:nvSpPr>
          <p:cNvPr id="3" name="Content Placeholder 2">
            <a:extLst>
              <a:ext uri="{FF2B5EF4-FFF2-40B4-BE49-F238E27FC236}">
                <a16:creationId xmlns:a16="http://schemas.microsoft.com/office/drawing/2014/main" id="{3270DD8F-AB34-477E-91C0-C9A16628390B}"/>
              </a:ext>
            </a:extLst>
          </p:cNvPr>
          <p:cNvSpPr>
            <a:spLocks noGrp="1"/>
          </p:cNvSpPr>
          <p:nvPr>
            <p:ph sz="quarter" idx="13"/>
          </p:nvPr>
        </p:nvSpPr>
        <p:spPr>
          <a:xfrm>
            <a:off x="457200" y="1554920"/>
            <a:ext cx="8232775" cy="4715251"/>
          </a:xfrm>
        </p:spPr>
        <p:txBody>
          <a:bodyPr/>
          <a:lstStyle/>
          <a:p>
            <a:pPr marL="0" indent="0">
              <a:buFont typeface="Monotype Sorts"/>
              <a:buNone/>
            </a:pPr>
            <a:r>
              <a:rPr lang="en-US" altLang="en-US" sz="2200" b="1" dirty="0">
                <a:solidFill>
                  <a:srgbClr val="000000"/>
                </a:solidFill>
                <a:latin typeface="Courier New" panose="02070309020205020404" pitchFamily="49" charset="0"/>
                <a:cs typeface="Courier New" panose="02070309020205020404" pitchFamily="49" charset="0"/>
              </a:rPr>
              <a:t>create table Enrollment (</a:t>
            </a:r>
          </a:p>
          <a:p>
            <a:pPr marL="0" indent="182563">
              <a:buFont typeface="Monotype Sorts"/>
              <a:buNone/>
            </a:pPr>
            <a:r>
              <a:rPr lang="en-US" altLang="en-US" sz="2200" b="1" dirty="0" err="1">
                <a:solidFill>
                  <a:srgbClr val="000000"/>
                </a:solidFill>
                <a:latin typeface="Courier New" panose="02070309020205020404" pitchFamily="49" charset="0"/>
                <a:cs typeface="Courier New" panose="02070309020205020404" pitchFamily="49" charset="0"/>
              </a:rPr>
              <a:t>ssn</a:t>
            </a:r>
            <a:r>
              <a:rPr lang="en-US" altLang="en-US" sz="2200" b="1" dirty="0">
                <a:solidFill>
                  <a:srgbClr val="000000"/>
                </a:solidFill>
                <a:latin typeface="Courier New" panose="02070309020205020404" pitchFamily="49" charset="0"/>
                <a:cs typeface="Courier New" panose="02070309020205020404" pitchFamily="49" charset="0"/>
              </a:rPr>
              <a:t> char(9),</a:t>
            </a:r>
          </a:p>
          <a:p>
            <a:pPr marL="0" indent="182563">
              <a:buFont typeface="Monotype Sorts"/>
              <a:buNone/>
            </a:pPr>
            <a:r>
              <a:rPr lang="en-US" altLang="en-US" sz="2200" b="1" dirty="0" err="1">
                <a:solidFill>
                  <a:srgbClr val="000000"/>
                </a:solidFill>
                <a:latin typeface="Courier New" panose="02070309020205020404" pitchFamily="49" charset="0"/>
                <a:cs typeface="Courier New" panose="02070309020205020404" pitchFamily="49" charset="0"/>
              </a:rPr>
              <a:t>courseId</a:t>
            </a:r>
            <a:r>
              <a:rPr lang="en-US" altLang="en-US" sz="2200" b="1" dirty="0">
                <a:solidFill>
                  <a:srgbClr val="000000"/>
                </a:solidFill>
                <a:latin typeface="Courier New" panose="02070309020205020404" pitchFamily="49" charset="0"/>
                <a:cs typeface="Courier New" panose="02070309020205020404" pitchFamily="49" charset="0"/>
              </a:rPr>
              <a:t> char(5),</a:t>
            </a:r>
          </a:p>
          <a:p>
            <a:pPr marL="0" indent="182563">
              <a:buFont typeface="Monotype Sorts"/>
              <a:buNone/>
            </a:pPr>
            <a:r>
              <a:rPr lang="en-US" altLang="en-US" sz="2200" b="1" dirty="0" err="1">
                <a:solidFill>
                  <a:srgbClr val="000000"/>
                </a:solidFill>
                <a:latin typeface="Courier New" panose="02070309020205020404" pitchFamily="49" charset="0"/>
                <a:cs typeface="Courier New" panose="02070309020205020404" pitchFamily="49" charset="0"/>
              </a:rPr>
              <a:t>dateRegistered</a:t>
            </a:r>
            <a:r>
              <a:rPr lang="en-US" altLang="en-US" sz="2200" b="1" dirty="0">
                <a:solidFill>
                  <a:srgbClr val="000000"/>
                </a:solidFill>
                <a:latin typeface="Courier New" panose="02070309020205020404" pitchFamily="49" charset="0"/>
                <a:cs typeface="Courier New" panose="02070309020205020404" pitchFamily="49" charset="0"/>
              </a:rPr>
              <a:t> date,</a:t>
            </a:r>
          </a:p>
          <a:p>
            <a:pPr marL="0" indent="182563">
              <a:buFont typeface="Monotype Sorts"/>
              <a:buNone/>
            </a:pPr>
            <a:r>
              <a:rPr lang="en-US" altLang="en-US" sz="2200" b="1" dirty="0">
                <a:solidFill>
                  <a:srgbClr val="000000"/>
                </a:solidFill>
                <a:latin typeface="Courier New" panose="02070309020205020404" pitchFamily="49" charset="0"/>
                <a:cs typeface="Courier New" panose="02070309020205020404" pitchFamily="49" charset="0"/>
              </a:rPr>
              <a:t>grade char(1),</a:t>
            </a:r>
          </a:p>
          <a:p>
            <a:pPr marL="0" indent="182563">
              <a:buFont typeface="Monotype Sorts"/>
              <a:buNone/>
            </a:pPr>
            <a:r>
              <a:rPr lang="en-US" altLang="en-US" sz="2200" b="1" dirty="0">
                <a:solidFill>
                  <a:srgbClr val="000000"/>
                </a:solidFill>
                <a:latin typeface="Courier New" panose="02070309020205020404" pitchFamily="49" charset="0"/>
                <a:cs typeface="Courier New" panose="02070309020205020404" pitchFamily="49" charset="0"/>
              </a:rPr>
              <a:t>primary key (</a:t>
            </a:r>
            <a:r>
              <a:rPr lang="en-US" altLang="en-US" sz="2200" b="1" dirty="0" err="1">
                <a:solidFill>
                  <a:srgbClr val="000000"/>
                </a:solidFill>
                <a:latin typeface="Courier New" panose="02070309020205020404" pitchFamily="49" charset="0"/>
                <a:cs typeface="Courier New" panose="02070309020205020404" pitchFamily="49" charset="0"/>
              </a:rPr>
              <a:t>ssn</a:t>
            </a:r>
            <a:r>
              <a:rPr lang="en-US" altLang="en-US" sz="2200" b="1" dirty="0">
                <a:solidFill>
                  <a:srgbClr val="000000"/>
                </a:solidFill>
                <a:latin typeface="Courier New" panose="02070309020205020404" pitchFamily="49" charset="0"/>
                <a:cs typeface="Courier New" panose="02070309020205020404" pitchFamily="49" charset="0"/>
              </a:rPr>
              <a:t>, </a:t>
            </a:r>
            <a:r>
              <a:rPr lang="en-US" altLang="en-US" sz="2200" b="1" dirty="0" err="1">
                <a:solidFill>
                  <a:srgbClr val="000000"/>
                </a:solidFill>
                <a:latin typeface="Courier New" panose="02070309020205020404" pitchFamily="49" charset="0"/>
                <a:cs typeface="Courier New" panose="02070309020205020404" pitchFamily="49" charset="0"/>
              </a:rPr>
              <a:t>courseId</a:t>
            </a:r>
            <a:r>
              <a:rPr lang="en-US" altLang="en-US" sz="2200" b="1" dirty="0">
                <a:solidFill>
                  <a:srgbClr val="000000"/>
                </a:solidFill>
                <a:latin typeface="Courier New" panose="02070309020205020404" pitchFamily="49" charset="0"/>
                <a:cs typeface="Courier New" panose="02070309020205020404" pitchFamily="49" charset="0"/>
              </a:rPr>
              <a:t>),</a:t>
            </a:r>
          </a:p>
          <a:p>
            <a:pPr marL="0" indent="182563">
              <a:buFont typeface="Monotype Sorts"/>
              <a:buNone/>
            </a:pPr>
            <a:r>
              <a:rPr lang="en-US" altLang="en-US" sz="2200" b="1" dirty="0">
                <a:solidFill>
                  <a:srgbClr val="000000"/>
                </a:solidFill>
                <a:latin typeface="Courier New" panose="02070309020205020404" pitchFamily="49" charset="0"/>
                <a:cs typeface="Courier New" panose="02070309020205020404" pitchFamily="49" charset="0"/>
              </a:rPr>
              <a:t>foreign key (</a:t>
            </a:r>
            <a:r>
              <a:rPr lang="en-US" altLang="en-US" sz="2200" b="1" dirty="0" err="1">
                <a:solidFill>
                  <a:srgbClr val="000000"/>
                </a:solidFill>
                <a:latin typeface="Courier New" panose="02070309020205020404" pitchFamily="49" charset="0"/>
                <a:cs typeface="Courier New" panose="02070309020205020404" pitchFamily="49" charset="0"/>
              </a:rPr>
              <a:t>ssn</a:t>
            </a:r>
            <a:r>
              <a:rPr lang="en-US" altLang="en-US" sz="2200" b="1" dirty="0">
                <a:solidFill>
                  <a:srgbClr val="000000"/>
                </a:solidFill>
                <a:latin typeface="Courier New" panose="02070309020205020404" pitchFamily="49" charset="0"/>
                <a:cs typeface="Courier New" panose="02070309020205020404" pitchFamily="49" charset="0"/>
              </a:rPr>
              <a:t>) references Student,</a:t>
            </a:r>
          </a:p>
          <a:p>
            <a:pPr marL="0" indent="182563">
              <a:buFont typeface="Monotype Sorts"/>
              <a:buNone/>
            </a:pPr>
            <a:r>
              <a:rPr lang="en-US" altLang="en-US" sz="2200" b="1" dirty="0">
                <a:solidFill>
                  <a:srgbClr val="000000"/>
                </a:solidFill>
                <a:latin typeface="Courier New" panose="02070309020205020404" pitchFamily="49" charset="0"/>
                <a:cs typeface="Courier New" panose="02070309020205020404" pitchFamily="49" charset="0"/>
              </a:rPr>
              <a:t>foreign key (</a:t>
            </a:r>
            <a:r>
              <a:rPr lang="en-US" altLang="en-US" sz="2200" b="1" dirty="0" err="1">
                <a:solidFill>
                  <a:srgbClr val="000000"/>
                </a:solidFill>
                <a:latin typeface="Courier New" panose="02070309020205020404" pitchFamily="49" charset="0"/>
                <a:cs typeface="Courier New" panose="02070309020205020404" pitchFamily="49" charset="0"/>
              </a:rPr>
              <a:t>courseId</a:t>
            </a:r>
            <a:r>
              <a:rPr lang="en-US" altLang="en-US" sz="2200" b="1" dirty="0">
                <a:solidFill>
                  <a:srgbClr val="000000"/>
                </a:solidFill>
                <a:latin typeface="Courier New" panose="02070309020205020404" pitchFamily="49" charset="0"/>
                <a:cs typeface="Courier New" panose="02070309020205020404" pitchFamily="49" charset="0"/>
              </a:rPr>
              <a:t>) references Course</a:t>
            </a:r>
          </a:p>
          <a:p>
            <a:pPr marL="0" indent="0">
              <a:buFont typeface="Monotype Sorts"/>
              <a:buNone/>
            </a:pPr>
            <a:r>
              <a:rPr lang="en-US" altLang="en-US" sz="2200" b="1" dirty="0">
                <a:solidFill>
                  <a:srgbClr val="000000"/>
                </a:solidFill>
                <a:latin typeface="Courier New" panose="02070309020205020404" pitchFamily="49" charset="0"/>
                <a:cs typeface="Courier New" panose="02070309020205020404" pitchFamily="49" charset="0"/>
              </a:rPr>
              <a:t>);</a:t>
            </a:r>
            <a:endParaRPr lang="en-US" alt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196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0C5-33C5-44E1-BB3C-097AD118CFE4}"/>
              </a:ext>
            </a:extLst>
          </p:cNvPr>
          <p:cNvSpPr>
            <a:spLocks noGrp="1"/>
          </p:cNvSpPr>
          <p:nvPr>
            <p:ph type="title"/>
          </p:nvPr>
        </p:nvSpPr>
        <p:spPr/>
        <p:txBody>
          <a:bodyPr/>
          <a:lstStyle/>
          <a:p>
            <a:r>
              <a:rPr lang="en-IN" dirty="0"/>
              <a:t>Foreign Key Discussion </a:t>
            </a:r>
            <a:r>
              <a:rPr lang="en-IN" sz="2000" b="0" dirty="0"/>
              <a:t>(1 of 4)</a:t>
            </a:r>
          </a:p>
        </p:txBody>
      </p:sp>
      <p:sp>
        <p:nvSpPr>
          <p:cNvPr id="3" name="Content Placeholder 2">
            <a:extLst>
              <a:ext uri="{FF2B5EF4-FFF2-40B4-BE49-F238E27FC236}">
                <a16:creationId xmlns:a16="http://schemas.microsoft.com/office/drawing/2014/main" id="{E920047E-FF50-481B-8DE5-F5C53732A078}"/>
              </a:ext>
            </a:extLst>
          </p:cNvPr>
          <p:cNvSpPr>
            <a:spLocks noGrp="1"/>
          </p:cNvSpPr>
          <p:nvPr>
            <p:ph sz="quarter" idx="13"/>
          </p:nvPr>
        </p:nvSpPr>
        <p:spPr>
          <a:xfrm>
            <a:off x="457200" y="1554920"/>
            <a:ext cx="8232775" cy="3456467"/>
          </a:xfrm>
        </p:spPr>
        <p:txBody>
          <a:bodyPr/>
          <a:lstStyle/>
          <a:p>
            <a:pPr marL="432" indent="0">
              <a:buNone/>
            </a:pPr>
            <a:r>
              <a:rPr lang="en-US" altLang="en-US" dirty="0">
                <a:cs typeface="Times New Roman" panose="02020603050405020304" pitchFamily="18" charset="0"/>
              </a:rPr>
              <a:t>A foreign key is not necessarily the primary key or part of the primary in the relation. For example, </a:t>
            </a:r>
            <a:r>
              <a:rPr lang="en-US" altLang="en-US" u="sng" dirty="0" err="1">
                <a:cs typeface="Times New Roman" panose="02020603050405020304" pitchFamily="18" charset="0"/>
              </a:rPr>
              <a:t>subjectCode</a:t>
            </a:r>
            <a:r>
              <a:rPr lang="en-US" altLang="en-US" dirty="0">
                <a:cs typeface="Times New Roman" panose="02020603050405020304" pitchFamily="18" charset="0"/>
              </a:rPr>
              <a:t> is a foreign key in the </a:t>
            </a:r>
            <a:r>
              <a:rPr lang="en-US" altLang="en-US" u="sng" dirty="0">
                <a:cs typeface="Times New Roman" panose="02020603050405020304" pitchFamily="18" charset="0"/>
              </a:rPr>
              <a:t>Course</a:t>
            </a:r>
            <a:r>
              <a:rPr lang="en-US" altLang="en-US" dirty="0">
                <a:cs typeface="Times New Roman" panose="02020603050405020304" pitchFamily="18" charset="0"/>
              </a:rPr>
              <a:t> table that references the </a:t>
            </a:r>
            <a:r>
              <a:rPr lang="en-US" altLang="en-US" u="sng" dirty="0">
                <a:cs typeface="Times New Roman" panose="02020603050405020304" pitchFamily="18" charset="0"/>
              </a:rPr>
              <a:t>Subject</a:t>
            </a:r>
            <a:r>
              <a:rPr lang="en-US" altLang="en-US" dirty="0">
                <a:cs typeface="Times New Roman" panose="02020603050405020304" pitchFamily="18" charset="0"/>
              </a:rPr>
              <a:t> table, but it is not the primary key in </a:t>
            </a:r>
            <a:r>
              <a:rPr lang="en-US" altLang="en-US" u="sng" dirty="0">
                <a:cs typeface="Times New Roman" panose="02020603050405020304" pitchFamily="18" charset="0"/>
              </a:rPr>
              <a:t>Course</a:t>
            </a:r>
            <a:r>
              <a:rPr lang="en-US" altLang="en-US" dirty="0">
                <a:cs typeface="Times New Roman" panose="02020603050405020304" pitchFamily="18" charset="0"/>
              </a:rPr>
              <a:t>. </a:t>
            </a:r>
            <a:r>
              <a:rPr lang="en-US" altLang="en-US" u="sng" dirty="0" err="1">
                <a:cs typeface="Times New Roman" panose="02020603050405020304" pitchFamily="18" charset="0"/>
              </a:rPr>
              <a:t>departmentCode</a:t>
            </a:r>
            <a:r>
              <a:rPr lang="en-US" altLang="en-US" dirty="0">
                <a:cs typeface="Times New Roman" panose="02020603050405020304" pitchFamily="18" charset="0"/>
              </a:rPr>
              <a:t> is a foreign key in the </a:t>
            </a:r>
            <a:r>
              <a:rPr lang="en-US" altLang="en-US" u="sng" dirty="0">
                <a:cs typeface="Times New Roman" panose="02020603050405020304" pitchFamily="18" charset="0"/>
              </a:rPr>
              <a:t>Subject</a:t>
            </a:r>
            <a:r>
              <a:rPr lang="en-US" altLang="en-US" dirty="0">
                <a:cs typeface="Times New Roman" panose="02020603050405020304" pitchFamily="18" charset="0"/>
              </a:rPr>
              <a:t> table that references </a:t>
            </a:r>
            <a:r>
              <a:rPr lang="en-US" altLang="en-US" u="sng" dirty="0">
                <a:cs typeface="Times New Roman" panose="02020603050405020304" pitchFamily="18" charset="0"/>
              </a:rPr>
              <a:t>Department</a:t>
            </a:r>
            <a:r>
              <a:rPr lang="en-US" altLang="en-US" dirty="0">
                <a:cs typeface="Times New Roman" panose="02020603050405020304" pitchFamily="18" charset="0"/>
              </a:rPr>
              <a:t>, but it is not the primary key in </a:t>
            </a:r>
            <a:r>
              <a:rPr lang="en-US" altLang="en-US" u="sng" dirty="0">
                <a:cs typeface="Times New Roman" panose="02020603050405020304" pitchFamily="18" charset="0"/>
              </a:rPr>
              <a:t>Subject.</a:t>
            </a:r>
            <a:endParaRPr lang="en-US" altLang="en-US" dirty="0">
              <a:latin typeface="Courier"/>
              <a:cs typeface="Times New Roman" panose="02020603050405020304" pitchFamily="18" charset="0"/>
            </a:endParaRPr>
          </a:p>
        </p:txBody>
      </p:sp>
    </p:spTree>
    <p:extLst>
      <p:ext uri="{BB962C8B-B14F-4D97-AF65-F5344CB8AC3E}">
        <p14:creationId xmlns:p14="http://schemas.microsoft.com/office/powerpoint/2010/main" val="3782303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0C5-33C5-44E1-BB3C-097AD118CFE4}"/>
              </a:ext>
            </a:extLst>
          </p:cNvPr>
          <p:cNvSpPr>
            <a:spLocks noGrp="1"/>
          </p:cNvSpPr>
          <p:nvPr>
            <p:ph type="title"/>
          </p:nvPr>
        </p:nvSpPr>
        <p:spPr/>
        <p:txBody>
          <a:bodyPr/>
          <a:lstStyle/>
          <a:p>
            <a:r>
              <a:rPr lang="en-IN" dirty="0"/>
              <a:t>Foreign Key Discussion </a:t>
            </a:r>
            <a:r>
              <a:rPr lang="en-IN" sz="2000" b="0" dirty="0"/>
              <a:t>(2 of 4)</a:t>
            </a:r>
          </a:p>
        </p:txBody>
      </p:sp>
      <p:sp>
        <p:nvSpPr>
          <p:cNvPr id="3" name="Content Placeholder 2">
            <a:extLst>
              <a:ext uri="{FF2B5EF4-FFF2-40B4-BE49-F238E27FC236}">
                <a16:creationId xmlns:a16="http://schemas.microsoft.com/office/drawing/2014/main" id="{E920047E-FF50-481B-8DE5-F5C53732A078}"/>
              </a:ext>
            </a:extLst>
          </p:cNvPr>
          <p:cNvSpPr>
            <a:spLocks noGrp="1"/>
          </p:cNvSpPr>
          <p:nvPr>
            <p:ph sz="quarter" idx="13"/>
          </p:nvPr>
        </p:nvSpPr>
        <p:spPr>
          <a:xfrm>
            <a:off x="457200" y="1554921"/>
            <a:ext cx="7998031" cy="2375812"/>
          </a:xfrm>
        </p:spPr>
        <p:txBody>
          <a:bodyPr/>
          <a:lstStyle/>
          <a:p>
            <a:pPr marL="0" indent="0">
              <a:buFont typeface="Monotype Sorts"/>
              <a:buNone/>
            </a:pPr>
            <a:r>
              <a:rPr lang="en-US" altLang="en-US" dirty="0">
                <a:cs typeface="Times New Roman" panose="02020603050405020304" pitchFamily="18" charset="0"/>
              </a:rPr>
              <a:t>The referencing relation and the referenced relation may be the same table. For example, </a:t>
            </a:r>
            <a:r>
              <a:rPr lang="en-US" altLang="en-US" u="sng" dirty="0" err="1">
                <a:cs typeface="Times New Roman" panose="02020603050405020304" pitchFamily="18" charset="0"/>
              </a:rPr>
              <a:t>supervisorId</a:t>
            </a:r>
            <a:r>
              <a:rPr lang="en-US" altLang="en-US" dirty="0">
                <a:cs typeface="Times New Roman" panose="02020603050405020304" pitchFamily="18" charset="0"/>
              </a:rPr>
              <a:t> is a foreign key in </a:t>
            </a:r>
            <a:r>
              <a:rPr lang="en-US" altLang="en-US" u="sng" dirty="0">
                <a:cs typeface="Times New Roman" panose="02020603050405020304" pitchFamily="18" charset="0"/>
              </a:rPr>
              <a:t>Faculty</a:t>
            </a:r>
            <a:r>
              <a:rPr lang="en-US" altLang="en-US" dirty="0">
                <a:cs typeface="Times New Roman" panose="02020603050405020304" pitchFamily="18" charset="0"/>
              </a:rPr>
              <a:t> that references </a:t>
            </a:r>
            <a:r>
              <a:rPr lang="en-US" altLang="en-US" u="sng" dirty="0" err="1">
                <a:cs typeface="Times New Roman" panose="02020603050405020304" pitchFamily="18" charset="0"/>
              </a:rPr>
              <a:t>facultyId</a:t>
            </a:r>
            <a:r>
              <a:rPr lang="en-US" altLang="en-US" dirty="0">
                <a:cs typeface="Times New Roman" panose="02020603050405020304" pitchFamily="18" charset="0"/>
              </a:rPr>
              <a:t> in </a:t>
            </a:r>
            <a:r>
              <a:rPr lang="en-US" altLang="en-US" u="sng" dirty="0">
                <a:cs typeface="Times New Roman" panose="02020603050405020304" pitchFamily="18" charset="0"/>
              </a:rPr>
              <a:t>Faculty</a:t>
            </a:r>
            <a:r>
              <a:rPr lang="en-US" altLang="en-US" dirty="0">
                <a:cs typeface="Times New Roman" panose="02020603050405020304" pitchFamily="18" charset="0"/>
              </a:rPr>
              <a:t>.</a:t>
            </a:r>
          </a:p>
        </p:txBody>
      </p:sp>
    </p:spTree>
    <p:extLst>
      <p:ext uri="{BB962C8B-B14F-4D97-AF65-F5344CB8AC3E}">
        <p14:creationId xmlns:p14="http://schemas.microsoft.com/office/powerpoint/2010/main" val="283111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0C5-33C5-44E1-BB3C-097AD118CFE4}"/>
              </a:ext>
            </a:extLst>
          </p:cNvPr>
          <p:cNvSpPr>
            <a:spLocks noGrp="1"/>
          </p:cNvSpPr>
          <p:nvPr>
            <p:ph type="title"/>
          </p:nvPr>
        </p:nvSpPr>
        <p:spPr/>
        <p:txBody>
          <a:bodyPr/>
          <a:lstStyle/>
          <a:p>
            <a:r>
              <a:rPr lang="en-IN" dirty="0"/>
              <a:t>Foreign Key Discussion </a:t>
            </a:r>
            <a:r>
              <a:rPr lang="en-IN" sz="2000" b="0" dirty="0"/>
              <a:t>(3 of 4)</a:t>
            </a:r>
          </a:p>
        </p:txBody>
      </p:sp>
      <p:sp>
        <p:nvSpPr>
          <p:cNvPr id="3" name="Content Placeholder 2">
            <a:extLst>
              <a:ext uri="{FF2B5EF4-FFF2-40B4-BE49-F238E27FC236}">
                <a16:creationId xmlns:a16="http://schemas.microsoft.com/office/drawing/2014/main" id="{E920047E-FF50-481B-8DE5-F5C53732A078}"/>
              </a:ext>
            </a:extLst>
          </p:cNvPr>
          <p:cNvSpPr>
            <a:spLocks noGrp="1"/>
          </p:cNvSpPr>
          <p:nvPr>
            <p:ph sz="quarter" idx="13"/>
          </p:nvPr>
        </p:nvSpPr>
        <p:spPr>
          <a:xfrm>
            <a:off x="457200" y="1554921"/>
            <a:ext cx="8232775" cy="3290212"/>
          </a:xfrm>
        </p:spPr>
        <p:txBody>
          <a:bodyPr/>
          <a:lstStyle/>
          <a:p>
            <a:pPr marL="0" indent="0">
              <a:buFont typeface="Monotype Sorts"/>
              <a:buNone/>
            </a:pPr>
            <a:r>
              <a:rPr lang="en-IN" altLang="en-US" dirty="0">
                <a:cs typeface="Times New Roman" panose="02020603050405020304" pitchFamily="18" charset="0"/>
              </a:rPr>
              <a:t>The foreign key is not necessary to have the same name as its referenced primary key as long as they have the same domain. For example, </a:t>
            </a:r>
            <a:r>
              <a:rPr lang="en-IN" altLang="en-US" u="sng" dirty="0" err="1">
                <a:cs typeface="Times New Roman" panose="02020603050405020304" pitchFamily="18" charset="0"/>
              </a:rPr>
              <a:t>headId</a:t>
            </a:r>
            <a:r>
              <a:rPr lang="en-IN" altLang="en-US" dirty="0">
                <a:cs typeface="Times New Roman" panose="02020603050405020304" pitchFamily="18" charset="0"/>
              </a:rPr>
              <a:t> is a foreign key in </a:t>
            </a:r>
            <a:r>
              <a:rPr lang="en-IN" altLang="en-US" u="sng" dirty="0">
                <a:cs typeface="Times New Roman" panose="02020603050405020304" pitchFamily="18" charset="0"/>
              </a:rPr>
              <a:t>Department</a:t>
            </a:r>
            <a:r>
              <a:rPr lang="en-IN" altLang="en-US" dirty="0">
                <a:cs typeface="Times New Roman" panose="02020603050405020304" pitchFamily="18" charset="0"/>
              </a:rPr>
              <a:t> that references </a:t>
            </a:r>
            <a:r>
              <a:rPr lang="en-IN" altLang="en-US" u="sng" dirty="0" err="1">
                <a:cs typeface="Times New Roman" panose="02020603050405020304" pitchFamily="18" charset="0"/>
              </a:rPr>
              <a:t>facultyId</a:t>
            </a:r>
            <a:r>
              <a:rPr lang="en-IN" altLang="en-US" dirty="0">
                <a:cs typeface="Times New Roman" panose="02020603050405020304" pitchFamily="18" charset="0"/>
              </a:rPr>
              <a:t> in Faculty.</a:t>
            </a:r>
          </a:p>
        </p:txBody>
      </p:sp>
    </p:spTree>
    <p:extLst>
      <p:ext uri="{BB962C8B-B14F-4D97-AF65-F5344CB8AC3E}">
        <p14:creationId xmlns:p14="http://schemas.microsoft.com/office/powerpoint/2010/main" val="1144684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0C5-33C5-44E1-BB3C-097AD118CFE4}"/>
              </a:ext>
            </a:extLst>
          </p:cNvPr>
          <p:cNvSpPr>
            <a:spLocks noGrp="1"/>
          </p:cNvSpPr>
          <p:nvPr>
            <p:ph type="title"/>
          </p:nvPr>
        </p:nvSpPr>
        <p:spPr/>
        <p:txBody>
          <a:bodyPr/>
          <a:lstStyle/>
          <a:p>
            <a:r>
              <a:rPr lang="en-IN" dirty="0"/>
              <a:t>Foreign Key Discussion </a:t>
            </a:r>
            <a:r>
              <a:rPr lang="en-IN" sz="2000" b="0" dirty="0"/>
              <a:t>(4 of 4)</a:t>
            </a:r>
          </a:p>
        </p:txBody>
      </p:sp>
      <p:sp>
        <p:nvSpPr>
          <p:cNvPr id="3" name="Content Placeholder 2">
            <a:extLst>
              <a:ext uri="{FF2B5EF4-FFF2-40B4-BE49-F238E27FC236}">
                <a16:creationId xmlns:a16="http://schemas.microsoft.com/office/drawing/2014/main" id="{E920047E-FF50-481B-8DE5-F5C53732A078}"/>
              </a:ext>
            </a:extLst>
          </p:cNvPr>
          <p:cNvSpPr>
            <a:spLocks noGrp="1"/>
          </p:cNvSpPr>
          <p:nvPr>
            <p:ph sz="quarter" idx="13"/>
          </p:nvPr>
        </p:nvSpPr>
        <p:spPr>
          <a:xfrm>
            <a:off x="457200" y="1554921"/>
            <a:ext cx="8232775" cy="3373340"/>
          </a:xfrm>
        </p:spPr>
        <p:txBody>
          <a:bodyPr/>
          <a:lstStyle/>
          <a:p>
            <a:pPr marL="0" indent="0">
              <a:buFont typeface="Monotype Sorts"/>
              <a:buNone/>
            </a:pPr>
            <a:r>
              <a:rPr lang="en-US" altLang="en-US" dirty="0">
                <a:cs typeface="Times New Roman" panose="02020603050405020304" pitchFamily="18" charset="0"/>
              </a:rPr>
              <a:t>A relation may have more than one foreign key. For example, </a:t>
            </a:r>
            <a:r>
              <a:rPr lang="en-US" altLang="en-US" u="sng" dirty="0" err="1">
                <a:cs typeface="Times New Roman" panose="02020603050405020304" pitchFamily="18" charset="0"/>
              </a:rPr>
              <a:t>headId</a:t>
            </a:r>
            <a:r>
              <a:rPr lang="en-US" altLang="en-US" dirty="0">
                <a:cs typeface="Times New Roman" panose="02020603050405020304" pitchFamily="18" charset="0"/>
              </a:rPr>
              <a:t> and </a:t>
            </a:r>
            <a:r>
              <a:rPr lang="en-US" altLang="en-US" u="sng" dirty="0" err="1">
                <a:cs typeface="Times New Roman" panose="02020603050405020304" pitchFamily="18" charset="0"/>
              </a:rPr>
              <a:t>collegeCode</a:t>
            </a:r>
            <a:r>
              <a:rPr lang="en-US" altLang="en-US" dirty="0">
                <a:cs typeface="Times New Roman" panose="02020603050405020304" pitchFamily="18" charset="0"/>
              </a:rPr>
              <a:t> are both foreign keys in </a:t>
            </a:r>
            <a:r>
              <a:rPr lang="en-US" altLang="en-US" u="sng" dirty="0">
                <a:cs typeface="Times New Roman" panose="02020603050405020304" pitchFamily="18" charset="0"/>
              </a:rPr>
              <a:t>Department</a:t>
            </a:r>
            <a:r>
              <a:rPr lang="en-US" altLang="en-US" dirty="0">
                <a:cs typeface="Times New Roman" panose="02020603050405020304" pitchFamily="18" charset="0"/>
              </a:rPr>
              <a:t>.</a:t>
            </a:r>
          </a:p>
        </p:txBody>
      </p:sp>
    </p:spTree>
    <p:extLst>
      <p:ext uri="{BB962C8B-B14F-4D97-AF65-F5344CB8AC3E}">
        <p14:creationId xmlns:p14="http://schemas.microsoft.com/office/powerpoint/2010/main" val="3537872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F46B-2FFB-43ED-9FA2-91EE189DFDD5}"/>
              </a:ext>
            </a:extLst>
          </p:cNvPr>
          <p:cNvSpPr>
            <a:spLocks noGrp="1"/>
          </p:cNvSpPr>
          <p:nvPr>
            <p:ph type="title"/>
          </p:nvPr>
        </p:nvSpPr>
        <p:spPr/>
        <p:txBody>
          <a:bodyPr/>
          <a:lstStyle/>
          <a:p>
            <a:r>
              <a:rPr lang="en-IN" dirty="0"/>
              <a:t>S</a:t>
            </a:r>
            <a:r>
              <a:rPr lang="en-IN" sz="100" dirty="0"/>
              <a:t> </a:t>
            </a:r>
            <a:r>
              <a:rPr lang="en-IN" dirty="0"/>
              <a:t>Q</a:t>
            </a:r>
            <a:r>
              <a:rPr lang="en-IN" sz="100" dirty="0"/>
              <a:t> </a:t>
            </a:r>
            <a:r>
              <a:rPr lang="en-IN" dirty="0"/>
              <a:t>L</a:t>
            </a:r>
          </a:p>
        </p:txBody>
      </p:sp>
      <p:sp>
        <p:nvSpPr>
          <p:cNvPr id="3" name="Content Placeholder 2">
            <a:extLst>
              <a:ext uri="{FF2B5EF4-FFF2-40B4-BE49-F238E27FC236}">
                <a16:creationId xmlns:a16="http://schemas.microsoft.com/office/drawing/2014/main" id="{5BC54597-4212-471E-A91C-C8B9645501DC}"/>
              </a:ext>
            </a:extLst>
          </p:cNvPr>
          <p:cNvSpPr>
            <a:spLocks noGrp="1"/>
          </p:cNvSpPr>
          <p:nvPr>
            <p:ph sz="quarter" idx="13"/>
          </p:nvPr>
        </p:nvSpPr>
        <p:spPr>
          <a:xfrm>
            <a:off x="457200" y="1554920"/>
            <a:ext cx="8218488" cy="4663335"/>
          </a:xfrm>
        </p:spPr>
        <p:txBody>
          <a:bodyPr/>
          <a:lstStyle/>
          <a:p>
            <a:pPr marL="432" indent="0">
              <a:buNone/>
            </a:pPr>
            <a:r>
              <a:rPr lang="en-IN" dirty="0"/>
              <a:t>Structured Query Language, pronounced S-Q-L, or Sequel</a:t>
            </a:r>
          </a:p>
          <a:p>
            <a:pPr marL="432" indent="0">
              <a:buNone/>
            </a:pPr>
            <a:r>
              <a:rPr lang="en-IN" dirty="0"/>
              <a:t>To access or write applications for database systems, you need to use the Structured Query Language (S</a:t>
            </a:r>
            <a:r>
              <a:rPr lang="en-IN" sz="100" dirty="0"/>
              <a:t>  </a:t>
            </a:r>
            <a:r>
              <a:rPr lang="en-IN" dirty="0"/>
              <a:t>Q</a:t>
            </a:r>
            <a:r>
              <a:rPr lang="en-IN" sz="100" dirty="0"/>
              <a:t> </a:t>
            </a:r>
            <a:r>
              <a:rPr lang="en-IN" dirty="0"/>
              <a:t>L). S</a:t>
            </a:r>
            <a:r>
              <a:rPr lang="en-IN" sz="100" dirty="0"/>
              <a:t> </a:t>
            </a:r>
            <a:r>
              <a:rPr lang="en-IN" dirty="0"/>
              <a:t>Q</a:t>
            </a:r>
            <a:r>
              <a:rPr lang="en-IN" sz="100" dirty="0"/>
              <a:t> </a:t>
            </a:r>
            <a:r>
              <a:rPr lang="en-IN" dirty="0"/>
              <a:t>L is the universal language for accessing relational database systems. Application programs may allow users to access database without directly using S</a:t>
            </a:r>
            <a:r>
              <a:rPr lang="en-IN" sz="100" dirty="0"/>
              <a:t> </a:t>
            </a:r>
            <a:r>
              <a:rPr lang="en-IN" dirty="0"/>
              <a:t>Q</a:t>
            </a:r>
            <a:r>
              <a:rPr lang="en-IN" sz="100" dirty="0"/>
              <a:t> </a:t>
            </a:r>
            <a:r>
              <a:rPr lang="en-IN" dirty="0"/>
              <a:t>L, but these applications themselves must use S</a:t>
            </a:r>
            <a:r>
              <a:rPr lang="en-IN" sz="100" dirty="0"/>
              <a:t> </a:t>
            </a:r>
            <a:r>
              <a:rPr lang="en-IN" dirty="0"/>
              <a:t>Q</a:t>
            </a:r>
            <a:r>
              <a:rPr lang="en-IN" sz="100" dirty="0"/>
              <a:t> </a:t>
            </a:r>
            <a:r>
              <a:rPr lang="en-IN" dirty="0"/>
              <a:t>L to access the database.</a:t>
            </a:r>
          </a:p>
        </p:txBody>
      </p:sp>
    </p:spTree>
    <p:extLst>
      <p:ext uri="{BB962C8B-B14F-4D97-AF65-F5344CB8AC3E}">
        <p14:creationId xmlns:p14="http://schemas.microsoft.com/office/powerpoint/2010/main" val="426662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A2B4-6FD4-4C94-B316-880CBD6E5BA1}"/>
              </a:ext>
            </a:extLst>
          </p:cNvPr>
          <p:cNvSpPr>
            <a:spLocks noGrp="1"/>
          </p:cNvSpPr>
          <p:nvPr>
            <p:ph type="title"/>
          </p:nvPr>
        </p:nvSpPr>
        <p:spPr/>
        <p:txBody>
          <a:bodyPr/>
          <a:lstStyle/>
          <a:p>
            <a:r>
              <a:rPr lang="en-IN" dirty="0"/>
              <a:t>What is a Database System?</a:t>
            </a:r>
          </a:p>
        </p:txBody>
      </p:sp>
      <p:pic>
        <p:nvPicPr>
          <p:cNvPr id="4" name="Content Placeholder 3" descr="A diagram shows a two way arrow between database and database management system (DBMS), between DBMS and system users, between DBMS and application program, and between application program and application users.">
            <a:extLst>
              <a:ext uri="{FF2B5EF4-FFF2-40B4-BE49-F238E27FC236}">
                <a16:creationId xmlns:a16="http://schemas.microsoft.com/office/drawing/2014/main" id="{E4C60F6B-A055-460F-87D1-BDB68B93E7D5}"/>
              </a:ext>
            </a:extLst>
          </p:cNvPr>
          <p:cNvPicPr>
            <a:picLocks noGrp="1" noChangeAspect="1"/>
          </p:cNvPicPr>
          <p:nvPr>
            <p:ph sz="quarter" idx="13"/>
          </p:nvPr>
        </p:nvPicPr>
        <p:blipFill>
          <a:blip r:embed="rId2"/>
          <a:stretch>
            <a:fillRect/>
          </a:stretch>
        </p:blipFill>
        <p:spPr>
          <a:xfrm>
            <a:off x="1555806" y="1606099"/>
            <a:ext cx="6035563" cy="4560203"/>
          </a:xfrm>
          <a:prstGeom prst="rect">
            <a:avLst/>
          </a:prstGeom>
        </p:spPr>
      </p:pic>
    </p:spTree>
    <p:extLst>
      <p:ext uri="{BB962C8B-B14F-4D97-AF65-F5344CB8AC3E}">
        <p14:creationId xmlns:p14="http://schemas.microsoft.com/office/powerpoint/2010/main" val="3428250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SQL Statements </a:t>
            </a:r>
            <a:r>
              <a:rPr lang="en-IN" sz="2000" b="0" dirty="0"/>
              <a:t>(1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1" y="1552574"/>
            <a:ext cx="1844040" cy="3583305"/>
          </a:xfrm>
        </p:spPr>
        <p:txBody>
          <a:bodyPr/>
          <a:lstStyle/>
          <a:p>
            <a:pPr>
              <a:buFont typeface="Monotype Sorts"/>
              <a:buNone/>
            </a:pPr>
            <a:r>
              <a:rPr lang="en-US" altLang="en-US" sz="2000" dirty="0">
                <a:solidFill>
                  <a:srgbClr val="C00000"/>
                </a:solidFill>
                <a:cs typeface="Times New Roman" panose="02020603050405020304" pitchFamily="18" charset="0"/>
              </a:rPr>
              <a:t>Create table*</a:t>
            </a:r>
          </a:p>
          <a:p>
            <a:pPr>
              <a:buFont typeface="Monotype Sorts"/>
              <a:buNone/>
            </a:pPr>
            <a:r>
              <a:rPr lang="en-US" altLang="en-US" sz="2000" dirty="0">
                <a:solidFill>
                  <a:schemeClr val="bg2"/>
                </a:solidFill>
                <a:cs typeface="Times New Roman" panose="02020603050405020304" pitchFamily="18" charset="0"/>
              </a:rPr>
              <a:t>Drop table</a:t>
            </a:r>
          </a:p>
          <a:p>
            <a:pPr>
              <a:buFont typeface="Monotype Sorts"/>
              <a:buNone/>
            </a:pPr>
            <a:r>
              <a:rPr lang="en-US" altLang="en-US" sz="2000" dirty="0">
                <a:solidFill>
                  <a:schemeClr val="bg2"/>
                </a:solidFill>
                <a:cs typeface="Times New Roman" panose="02020603050405020304" pitchFamily="18" charset="0"/>
              </a:rPr>
              <a:t>Describe table</a:t>
            </a:r>
          </a:p>
          <a:p>
            <a:pPr>
              <a:buFont typeface="Monotype Sorts"/>
              <a:buNone/>
            </a:pPr>
            <a:r>
              <a:rPr lang="en-US" altLang="en-US" sz="2000" dirty="0">
                <a:solidFill>
                  <a:schemeClr val="bg2"/>
                </a:solidFill>
                <a:cs typeface="Times New Roman" panose="02020603050405020304" pitchFamily="18" charset="0"/>
              </a:rPr>
              <a:t>Select</a:t>
            </a:r>
          </a:p>
          <a:p>
            <a:pPr>
              <a:buFont typeface="Monotype Sorts"/>
              <a:buNone/>
            </a:pPr>
            <a:r>
              <a:rPr lang="en-US" altLang="en-US" sz="2000" dirty="0">
                <a:solidFill>
                  <a:schemeClr val="bg2"/>
                </a:solidFill>
                <a:cs typeface="Times New Roman" panose="02020603050405020304" pitchFamily="18" charset="0"/>
              </a:rPr>
              <a:t>Insert</a:t>
            </a:r>
          </a:p>
          <a:p>
            <a:pPr>
              <a:buFont typeface="Monotype Sorts"/>
              <a:buNone/>
            </a:pPr>
            <a:r>
              <a:rPr lang="en-US" altLang="en-US" sz="2000" dirty="0">
                <a:solidFill>
                  <a:schemeClr val="bg2"/>
                </a:solidFill>
                <a:cs typeface="Times New Roman" panose="02020603050405020304" pitchFamily="18" charset="0"/>
              </a:rPr>
              <a:t>Delete</a:t>
            </a:r>
          </a:p>
          <a:p>
            <a:pPr>
              <a:buFont typeface="Monotype Sorts"/>
              <a:buNone/>
            </a:pPr>
            <a:r>
              <a:rPr lang="en-US" altLang="en-US" sz="2000" dirty="0">
                <a:solidFill>
                  <a:schemeClr val="bg2"/>
                </a:solidFill>
                <a:cs typeface="Times New Roman" panose="02020603050405020304" pitchFamily="18" charset="0"/>
              </a:rPr>
              <a:t>Update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405525" y="1552574"/>
            <a:ext cx="3202796" cy="3781426"/>
          </a:xfrm>
        </p:spPr>
        <p:txBody>
          <a:bodyPr/>
          <a:lstStyle/>
          <a:p>
            <a:pPr>
              <a:spcBef>
                <a:spcPts val="600"/>
              </a:spcBef>
              <a:buFont typeface="Monotype Sorts"/>
              <a:buNone/>
            </a:pPr>
            <a:r>
              <a:rPr lang="en-US" altLang="en-US" sz="2000" dirty="0">
                <a:solidFill>
                  <a:srgbClr val="C00000"/>
                </a:solidFill>
                <a:cs typeface="Times New Roman" panose="02020603050405020304" pitchFamily="18" charset="0"/>
              </a:rPr>
              <a:t>*create table Course (</a:t>
            </a:r>
          </a:p>
          <a:p>
            <a:pPr marL="255588" indent="-73025">
              <a:spcBef>
                <a:spcPts val="600"/>
              </a:spcBef>
              <a:buFont typeface="Monotype Sorts"/>
              <a:buNone/>
            </a:pPr>
            <a:r>
              <a:rPr lang="en-US" altLang="en-US" sz="2000" dirty="0" err="1">
                <a:solidFill>
                  <a:srgbClr val="C00000"/>
                </a:solidFill>
                <a:cs typeface="Times New Roman" panose="02020603050405020304" pitchFamily="18" charset="0"/>
              </a:rPr>
              <a:t>courseId</a:t>
            </a:r>
            <a:r>
              <a:rPr lang="en-US" altLang="en-US" sz="2000" dirty="0">
                <a:solidFill>
                  <a:srgbClr val="C00000"/>
                </a:solidFill>
                <a:cs typeface="Times New Roman" panose="02020603050405020304" pitchFamily="18" charset="0"/>
              </a:rPr>
              <a:t> char(5),</a:t>
            </a:r>
          </a:p>
          <a:p>
            <a:pPr marL="255588" indent="-73025">
              <a:spcBef>
                <a:spcPts val="600"/>
              </a:spcBef>
              <a:buFont typeface="Monotype Sorts"/>
              <a:buNone/>
            </a:pPr>
            <a:r>
              <a:rPr lang="en-US" altLang="en-US" sz="2000" dirty="0" err="1">
                <a:solidFill>
                  <a:srgbClr val="C00000"/>
                </a:solidFill>
                <a:cs typeface="Times New Roman" panose="02020603050405020304" pitchFamily="18" charset="0"/>
              </a:rPr>
              <a:t>subjectId</a:t>
            </a:r>
            <a:r>
              <a:rPr lang="en-US" altLang="en-US" sz="2000" dirty="0">
                <a:solidFill>
                  <a:srgbClr val="C00000"/>
                </a:solidFill>
                <a:cs typeface="Times New Roman" panose="02020603050405020304" pitchFamily="18" charset="0"/>
              </a:rPr>
              <a:t> char(4) not null,</a:t>
            </a:r>
          </a:p>
          <a:p>
            <a:pPr marL="255588" indent="-73025">
              <a:spcBef>
                <a:spcPts val="600"/>
              </a:spcBef>
              <a:buFont typeface="Monotype Sorts"/>
              <a:buNone/>
            </a:pPr>
            <a:r>
              <a:rPr lang="en-US" altLang="en-US" sz="2000" dirty="0" err="1">
                <a:solidFill>
                  <a:srgbClr val="C00000"/>
                </a:solidFill>
                <a:cs typeface="Times New Roman" panose="02020603050405020304" pitchFamily="18" charset="0"/>
              </a:rPr>
              <a:t>courseNumber</a:t>
            </a:r>
            <a:r>
              <a:rPr lang="en-US" altLang="en-US" sz="2000" dirty="0">
                <a:solidFill>
                  <a:srgbClr val="C00000"/>
                </a:solidFill>
                <a:cs typeface="Times New Roman" panose="02020603050405020304" pitchFamily="18" charset="0"/>
              </a:rPr>
              <a:t> integer,</a:t>
            </a:r>
          </a:p>
          <a:p>
            <a:pPr marL="255588" indent="-73025">
              <a:spcBef>
                <a:spcPts val="600"/>
              </a:spcBef>
              <a:buFont typeface="Monotype Sorts"/>
              <a:buNone/>
            </a:pPr>
            <a:r>
              <a:rPr lang="en-US" altLang="en-US" sz="2000" dirty="0">
                <a:solidFill>
                  <a:srgbClr val="C00000"/>
                </a:solidFill>
                <a:cs typeface="Times New Roman" panose="02020603050405020304" pitchFamily="18" charset="0"/>
              </a:rPr>
              <a:t>title varchar(50) not null,</a:t>
            </a:r>
          </a:p>
          <a:p>
            <a:pPr marL="255588" indent="-73025">
              <a:spcBef>
                <a:spcPts val="600"/>
              </a:spcBef>
              <a:buFont typeface="Monotype Sorts"/>
              <a:buNone/>
            </a:pPr>
            <a:r>
              <a:rPr lang="en-US" altLang="en-US" sz="2000" dirty="0" err="1">
                <a:solidFill>
                  <a:srgbClr val="C00000"/>
                </a:solidFill>
                <a:cs typeface="Times New Roman" panose="02020603050405020304" pitchFamily="18" charset="0"/>
              </a:rPr>
              <a:t>numOfCredits</a:t>
            </a:r>
            <a:r>
              <a:rPr lang="en-US" altLang="en-US" sz="2000" dirty="0">
                <a:solidFill>
                  <a:srgbClr val="C00000"/>
                </a:solidFill>
                <a:cs typeface="Times New Roman" panose="02020603050405020304" pitchFamily="18" charset="0"/>
              </a:rPr>
              <a:t> integer,</a:t>
            </a:r>
          </a:p>
          <a:p>
            <a:pPr marL="255588" indent="-73025">
              <a:spcBef>
                <a:spcPts val="600"/>
              </a:spcBef>
              <a:buFont typeface="Monotype Sorts"/>
              <a:buNone/>
            </a:pPr>
            <a:r>
              <a:rPr lang="en-US" altLang="en-US" sz="2000" dirty="0">
                <a:solidFill>
                  <a:srgbClr val="C00000"/>
                </a:solidFill>
                <a:cs typeface="Times New Roman" panose="02020603050405020304" pitchFamily="18" charset="0"/>
              </a:rPr>
              <a:t>primary key (</a:t>
            </a:r>
            <a:r>
              <a:rPr lang="en-US" altLang="en-US" sz="2000" dirty="0" err="1">
                <a:solidFill>
                  <a:srgbClr val="C00000"/>
                </a:solidFill>
                <a:cs typeface="Times New Roman" panose="02020603050405020304" pitchFamily="18" charset="0"/>
              </a:rPr>
              <a:t>courseId</a:t>
            </a:r>
            <a:r>
              <a:rPr lang="en-US" altLang="en-US" sz="2000" dirty="0">
                <a:solidFill>
                  <a:srgbClr val="C00000"/>
                </a:solidFill>
                <a:cs typeface="Times New Roman" panose="02020603050405020304" pitchFamily="18" charset="0"/>
              </a:rPr>
              <a:t>)</a:t>
            </a:r>
          </a:p>
          <a:p>
            <a:pPr>
              <a:spcBef>
                <a:spcPts val="600"/>
              </a:spcBef>
              <a:buFont typeface="Monotype Sorts"/>
              <a:buNone/>
            </a:pPr>
            <a:r>
              <a:rPr lang="en-US" altLang="en-US" sz="2000" dirty="0">
                <a:solidFill>
                  <a:srgbClr val="C00000"/>
                </a:solidFill>
                <a:cs typeface="Times New Roman" panose="02020603050405020304" pitchFamily="18" charset="0"/>
              </a:rPr>
              <a:t>);</a:t>
            </a:r>
          </a:p>
        </p:txBody>
      </p:sp>
      <p:sp>
        <p:nvSpPr>
          <p:cNvPr id="5" name="Content Placeholder 4">
            <a:extLst>
              <a:ext uri="{FF2B5EF4-FFF2-40B4-BE49-F238E27FC236}">
                <a16:creationId xmlns:a16="http://schemas.microsoft.com/office/drawing/2014/main" id="{66E29C1A-4492-46C4-BBB3-0071312BB16C}"/>
              </a:ext>
            </a:extLst>
          </p:cNvPr>
          <p:cNvSpPr>
            <a:spLocks noGrp="1"/>
          </p:cNvSpPr>
          <p:nvPr>
            <p:ph sz="quarter" idx="15"/>
          </p:nvPr>
        </p:nvSpPr>
        <p:spPr>
          <a:xfrm>
            <a:off x="5745480" y="1536156"/>
            <a:ext cx="3048000" cy="4773204"/>
          </a:xfrm>
        </p:spPr>
        <p:txBody>
          <a:bodyPr/>
          <a:lstStyle/>
          <a:p>
            <a:pPr>
              <a:spcBef>
                <a:spcPts val="600"/>
              </a:spcBef>
              <a:buClrTx/>
              <a:buSzTx/>
              <a:buFontTx/>
              <a:buNone/>
            </a:pPr>
            <a:r>
              <a:rPr lang="en-US" altLang="en-US" sz="2000" dirty="0">
                <a:solidFill>
                  <a:srgbClr val="C00000"/>
                </a:solidFill>
                <a:cs typeface="Times New Roman" panose="02020603050405020304" pitchFamily="18" charset="0"/>
              </a:rPr>
              <a:t>*create table Student (</a:t>
            </a:r>
          </a:p>
          <a:p>
            <a:pPr marL="255588" indent="-163513">
              <a:spcBef>
                <a:spcPts val="600"/>
              </a:spcBef>
              <a:buClrTx/>
              <a:buSzTx/>
              <a:buFontTx/>
              <a:buNone/>
            </a:pPr>
            <a:r>
              <a:rPr lang="en-US" altLang="en-US" sz="2000" dirty="0" err="1">
                <a:solidFill>
                  <a:srgbClr val="C00000"/>
                </a:solidFill>
                <a:cs typeface="Times New Roman" panose="02020603050405020304" pitchFamily="18" charset="0"/>
              </a:rPr>
              <a:t>ssn</a:t>
            </a:r>
            <a:r>
              <a:rPr lang="en-US" altLang="en-US" sz="2000" dirty="0">
                <a:solidFill>
                  <a:srgbClr val="C00000"/>
                </a:solidFill>
                <a:cs typeface="Times New Roman" panose="02020603050405020304" pitchFamily="18" charset="0"/>
              </a:rPr>
              <a:t> char(9),</a:t>
            </a:r>
          </a:p>
          <a:p>
            <a:pPr marL="255588" indent="-163513">
              <a:spcBef>
                <a:spcPts val="600"/>
              </a:spcBef>
              <a:buClrTx/>
              <a:buSzTx/>
              <a:buFontTx/>
              <a:buNone/>
            </a:pPr>
            <a:r>
              <a:rPr lang="en-US" altLang="en-US" sz="2000" dirty="0" err="1">
                <a:solidFill>
                  <a:srgbClr val="C00000"/>
                </a:solidFill>
                <a:cs typeface="Times New Roman" panose="02020603050405020304" pitchFamily="18" charset="0"/>
              </a:rPr>
              <a:t>firstName</a:t>
            </a:r>
            <a:r>
              <a:rPr lang="en-US" altLang="en-US" sz="2000" dirty="0">
                <a:solidFill>
                  <a:srgbClr val="C00000"/>
                </a:solidFill>
                <a:cs typeface="Times New Roman" panose="02020603050405020304" pitchFamily="18" charset="0"/>
              </a:rPr>
              <a:t> varchar(25), </a:t>
            </a:r>
          </a:p>
          <a:p>
            <a:pPr marL="255588" indent="-163513">
              <a:spcBef>
                <a:spcPts val="600"/>
              </a:spcBef>
              <a:buClrTx/>
              <a:buSzTx/>
              <a:buFontTx/>
              <a:buNone/>
            </a:pPr>
            <a:r>
              <a:rPr lang="en-US" altLang="en-US" sz="2000" dirty="0">
                <a:solidFill>
                  <a:srgbClr val="C00000"/>
                </a:solidFill>
                <a:cs typeface="Times New Roman" panose="02020603050405020304" pitchFamily="18" charset="0"/>
              </a:rPr>
              <a:t>mi char(1),</a:t>
            </a:r>
          </a:p>
          <a:p>
            <a:pPr marL="255588" indent="-163513">
              <a:spcBef>
                <a:spcPts val="600"/>
              </a:spcBef>
              <a:buClrTx/>
              <a:buSzTx/>
              <a:buFontTx/>
              <a:buNone/>
            </a:pPr>
            <a:r>
              <a:rPr lang="en-US" altLang="en-US" sz="2000" dirty="0" err="1">
                <a:solidFill>
                  <a:srgbClr val="C00000"/>
                </a:solidFill>
                <a:cs typeface="Times New Roman" panose="02020603050405020304" pitchFamily="18" charset="0"/>
              </a:rPr>
              <a:t>lastName</a:t>
            </a:r>
            <a:r>
              <a:rPr lang="en-US" altLang="en-US" sz="2000" dirty="0">
                <a:solidFill>
                  <a:srgbClr val="C00000"/>
                </a:solidFill>
                <a:cs typeface="Times New Roman" panose="02020603050405020304" pitchFamily="18" charset="0"/>
              </a:rPr>
              <a:t> varchar(25), </a:t>
            </a:r>
          </a:p>
          <a:p>
            <a:pPr marL="255588" indent="-163513">
              <a:spcBef>
                <a:spcPts val="600"/>
              </a:spcBef>
              <a:buClrTx/>
              <a:buSzTx/>
              <a:buFontTx/>
              <a:buNone/>
            </a:pPr>
            <a:r>
              <a:rPr lang="en-US" altLang="en-US" sz="2000" dirty="0" err="1">
                <a:solidFill>
                  <a:srgbClr val="C00000"/>
                </a:solidFill>
                <a:cs typeface="Times New Roman" panose="02020603050405020304" pitchFamily="18" charset="0"/>
              </a:rPr>
              <a:t>birthDate</a:t>
            </a:r>
            <a:r>
              <a:rPr lang="en-US" altLang="en-US" sz="2000" dirty="0">
                <a:solidFill>
                  <a:srgbClr val="C00000"/>
                </a:solidFill>
                <a:cs typeface="Times New Roman" panose="02020603050405020304" pitchFamily="18" charset="0"/>
              </a:rPr>
              <a:t> date,</a:t>
            </a:r>
          </a:p>
          <a:p>
            <a:pPr marL="255588" indent="-163513">
              <a:spcBef>
                <a:spcPts val="600"/>
              </a:spcBef>
              <a:buClrTx/>
              <a:buSzTx/>
              <a:buFontTx/>
              <a:buNone/>
            </a:pPr>
            <a:r>
              <a:rPr lang="en-US" altLang="en-US" sz="2000" dirty="0">
                <a:solidFill>
                  <a:srgbClr val="C00000"/>
                </a:solidFill>
                <a:cs typeface="Times New Roman" panose="02020603050405020304" pitchFamily="18" charset="0"/>
              </a:rPr>
              <a:t>street varchar(25),</a:t>
            </a:r>
          </a:p>
          <a:p>
            <a:pPr marL="255588" indent="-163513">
              <a:spcBef>
                <a:spcPts val="600"/>
              </a:spcBef>
              <a:buClrTx/>
              <a:buSzTx/>
              <a:buFontTx/>
              <a:buNone/>
            </a:pPr>
            <a:r>
              <a:rPr lang="en-US" altLang="en-US" sz="2000" dirty="0">
                <a:solidFill>
                  <a:srgbClr val="C00000"/>
                </a:solidFill>
                <a:cs typeface="Times New Roman" panose="02020603050405020304" pitchFamily="18" charset="0"/>
              </a:rPr>
              <a:t>phone char(11),</a:t>
            </a:r>
          </a:p>
          <a:p>
            <a:pPr marL="255588" indent="-163513">
              <a:spcBef>
                <a:spcPts val="600"/>
              </a:spcBef>
              <a:buClrTx/>
              <a:buSzTx/>
              <a:buFontTx/>
              <a:buNone/>
            </a:pPr>
            <a:r>
              <a:rPr lang="en-US" altLang="en-US" sz="2000" dirty="0" err="1">
                <a:solidFill>
                  <a:srgbClr val="C00000"/>
                </a:solidFill>
                <a:cs typeface="Times New Roman" panose="02020603050405020304" pitchFamily="18" charset="0"/>
              </a:rPr>
              <a:t>zipCode</a:t>
            </a:r>
            <a:r>
              <a:rPr lang="en-US" altLang="en-US" sz="2000" dirty="0">
                <a:solidFill>
                  <a:srgbClr val="C00000"/>
                </a:solidFill>
                <a:cs typeface="Times New Roman" panose="02020603050405020304" pitchFamily="18" charset="0"/>
              </a:rPr>
              <a:t> char(5),</a:t>
            </a:r>
          </a:p>
          <a:p>
            <a:pPr marL="255588" indent="-163513">
              <a:spcBef>
                <a:spcPts val="600"/>
              </a:spcBef>
              <a:buClrTx/>
              <a:buSzTx/>
              <a:buFontTx/>
              <a:buNone/>
            </a:pPr>
            <a:r>
              <a:rPr lang="en-US" altLang="en-US" sz="2000" dirty="0" err="1">
                <a:solidFill>
                  <a:srgbClr val="C00000"/>
                </a:solidFill>
                <a:cs typeface="Times New Roman" panose="02020603050405020304" pitchFamily="18" charset="0"/>
              </a:rPr>
              <a:t>deptId</a:t>
            </a:r>
            <a:r>
              <a:rPr lang="en-US" altLang="en-US" sz="2000" dirty="0">
                <a:solidFill>
                  <a:srgbClr val="C00000"/>
                </a:solidFill>
                <a:cs typeface="Times New Roman" panose="02020603050405020304" pitchFamily="18" charset="0"/>
              </a:rPr>
              <a:t> char(4),</a:t>
            </a:r>
          </a:p>
          <a:p>
            <a:pPr marL="255588" indent="-163513">
              <a:spcBef>
                <a:spcPts val="600"/>
              </a:spcBef>
              <a:buClrTx/>
              <a:buSzTx/>
              <a:buFontTx/>
              <a:buNone/>
            </a:pPr>
            <a:r>
              <a:rPr lang="en-US" altLang="en-US" sz="2000" dirty="0">
                <a:solidFill>
                  <a:srgbClr val="C00000"/>
                </a:solidFill>
                <a:cs typeface="Times New Roman" panose="02020603050405020304" pitchFamily="18" charset="0"/>
              </a:rPr>
              <a:t>primary key (</a:t>
            </a:r>
            <a:r>
              <a:rPr lang="en-US" altLang="en-US" sz="2000" dirty="0" err="1">
                <a:solidFill>
                  <a:srgbClr val="C00000"/>
                </a:solidFill>
                <a:cs typeface="Times New Roman" panose="02020603050405020304" pitchFamily="18" charset="0"/>
              </a:rPr>
              <a:t>ssn</a:t>
            </a:r>
            <a:r>
              <a:rPr lang="en-US" altLang="en-US" sz="2000" dirty="0">
                <a:solidFill>
                  <a:srgbClr val="C00000"/>
                </a:solidFill>
                <a:cs typeface="Times New Roman" panose="02020603050405020304" pitchFamily="18" charset="0"/>
              </a:rPr>
              <a:t>)</a:t>
            </a:r>
          </a:p>
          <a:p>
            <a:pPr>
              <a:spcBef>
                <a:spcPts val="600"/>
              </a:spcBef>
              <a:buClrTx/>
              <a:buSzTx/>
              <a:buFontTx/>
              <a:buNone/>
            </a:pPr>
            <a:r>
              <a:rPr lang="en-US" altLang="en-US" sz="2000" dirty="0">
                <a:solidFill>
                  <a:srgbClr val="C00000"/>
                </a:solidFill>
                <a:cs typeface="Times New Roman" panose="02020603050405020304" pitchFamily="18" charset="0"/>
              </a:rPr>
              <a:t>);</a:t>
            </a:r>
          </a:p>
        </p:txBody>
      </p:sp>
    </p:spTree>
    <p:extLst>
      <p:ext uri="{BB962C8B-B14F-4D97-AF65-F5344CB8AC3E}">
        <p14:creationId xmlns:p14="http://schemas.microsoft.com/office/powerpoint/2010/main" val="2171479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a:t>
            </a:r>
            <a:r>
              <a:rPr lang="en-IN" sz="100" dirty="0"/>
              <a:t> </a:t>
            </a:r>
            <a:r>
              <a:rPr lang="en-IN" sz="3200" dirty="0"/>
              <a:t>Q</a:t>
            </a:r>
            <a:r>
              <a:rPr lang="en-IN" sz="100" dirty="0"/>
              <a:t> </a:t>
            </a:r>
            <a:r>
              <a:rPr lang="en-IN" sz="3200" dirty="0"/>
              <a:t>L Statements </a:t>
            </a:r>
            <a:r>
              <a:rPr lang="en-IN" sz="2000" b="0" dirty="0"/>
              <a:t>(2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1" y="1552574"/>
            <a:ext cx="1844040" cy="3583305"/>
          </a:xfrm>
        </p:spPr>
        <p:txBody>
          <a:bodyPr/>
          <a:lstStyle/>
          <a:p>
            <a:pPr>
              <a:buFont typeface="Monotype Sorts"/>
              <a:buNone/>
            </a:pPr>
            <a:r>
              <a:rPr lang="en-US" altLang="en-US" sz="2000" dirty="0">
                <a:solidFill>
                  <a:schemeClr val="tx1"/>
                </a:solidFill>
                <a:cs typeface="Times New Roman" panose="02020603050405020304" pitchFamily="18" charset="0"/>
              </a:rPr>
              <a:t>Create table</a:t>
            </a:r>
          </a:p>
          <a:p>
            <a:pPr>
              <a:buFont typeface="Monotype Sorts"/>
              <a:buNone/>
            </a:pPr>
            <a:r>
              <a:rPr lang="en-US" altLang="en-US" sz="2000" dirty="0">
                <a:solidFill>
                  <a:srgbClr val="C00000"/>
                </a:solidFill>
                <a:cs typeface="Times New Roman" panose="02020603050405020304" pitchFamily="18" charset="0"/>
              </a:rPr>
              <a:t>Drop table*</a:t>
            </a:r>
          </a:p>
          <a:p>
            <a:pPr>
              <a:buFont typeface="Monotype Sorts"/>
              <a:buNone/>
            </a:pPr>
            <a:r>
              <a:rPr lang="en-US" altLang="en-US" sz="2000" dirty="0">
                <a:solidFill>
                  <a:schemeClr val="tx1"/>
                </a:solidFill>
                <a:cs typeface="Times New Roman" panose="02020603050405020304" pitchFamily="18" charset="0"/>
              </a:rPr>
              <a:t>Describe table</a:t>
            </a:r>
          </a:p>
          <a:p>
            <a:pPr>
              <a:buFont typeface="Monotype Sorts"/>
              <a:buNone/>
            </a:pPr>
            <a:r>
              <a:rPr lang="en-US" altLang="en-US" sz="2000" dirty="0">
                <a:solidFill>
                  <a:schemeClr val="tx1"/>
                </a:solidFill>
                <a:cs typeface="Times New Roman" panose="02020603050405020304" pitchFamily="18" charset="0"/>
              </a:rPr>
              <a:t>Select</a:t>
            </a:r>
          </a:p>
          <a:p>
            <a:pPr>
              <a:buFont typeface="Monotype Sorts"/>
              <a:buNone/>
            </a:pPr>
            <a:r>
              <a:rPr lang="en-US" altLang="en-US" sz="2000" dirty="0">
                <a:solidFill>
                  <a:schemeClr val="tx1"/>
                </a:solidFill>
                <a:cs typeface="Times New Roman" panose="02020603050405020304" pitchFamily="18" charset="0"/>
              </a:rPr>
              <a:t>Insert</a:t>
            </a:r>
          </a:p>
          <a:p>
            <a:pPr>
              <a:buFont typeface="Monotype Sorts"/>
              <a:buNone/>
            </a:pPr>
            <a:r>
              <a:rPr lang="en-US" altLang="en-US" sz="2000" dirty="0">
                <a:solidFill>
                  <a:schemeClr val="tx1"/>
                </a:solidFill>
                <a:cs typeface="Times New Roman" panose="02020603050405020304" pitchFamily="18" charset="0"/>
              </a:rPr>
              <a:t>Delete</a:t>
            </a:r>
          </a:p>
          <a:p>
            <a:pPr>
              <a:buFont typeface="Monotype Sorts"/>
              <a:buNone/>
            </a:pPr>
            <a:r>
              <a:rPr lang="en-US" altLang="en-US" sz="2000" dirty="0">
                <a:solidFill>
                  <a:schemeClr val="tx1"/>
                </a:solidFill>
                <a:cs typeface="Times New Roman" panose="02020603050405020304" pitchFamily="18" charset="0"/>
              </a:rPr>
              <a:t>Update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405525" y="1552574"/>
            <a:ext cx="3202796" cy="3781426"/>
          </a:xfrm>
        </p:spPr>
        <p:txBody>
          <a:bodyPr/>
          <a:lstStyle/>
          <a:p>
            <a:pPr>
              <a:spcBef>
                <a:spcPts val="600"/>
              </a:spcBef>
              <a:buFont typeface="Monotype Sorts"/>
              <a:buNone/>
            </a:pPr>
            <a:r>
              <a:rPr lang="en-US" altLang="en-US" sz="2000" dirty="0">
                <a:solidFill>
                  <a:srgbClr val="C00000"/>
                </a:solidFill>
                <a:cs typeface="Times New Roman" panose="02020603050405020304" pitchFamily="18" charset="0"/>
              </a:rPr>
              <a:t>*drop table Enrollment;</a:t>
            </a:r>
          </a:p>
          <a:p>
            <a:pPr>
              <a:spcBef>
                <a:spcPts val="600"/>
              </a:spcBef>
              <a:buFont typeface="Monotype Sorts"/>
              <a:buNone/>
            </a:pPr>
            <a:r>
              <a:rPr lang="en-US" altLang="en-US" sz="2000" dirty="0">
                <a:solidFill>
                  <a:srgbClr val="C00000"/>
                </a:solidFill>
                <a:cs typeface="Times New Roman" panose="02020603050405020304" pitchFamily="18" charset="0"/>
              </a:rPr>
              <a:t>drop table Course;</a:t>
            </a:r>
          </a:p>
          <a:p>
            <a:pPr>
              <a:spcBef>
                <a:spcPts val="600"/>
              </a:spcBef>
              <a:buFont typeface="Monotype Sorts"/>
              <a:buNone/>
            </a:pPr>
            <a:r>
              <a:rPr lang="en-US" altLang="en-US" sz="2000" dirty="0">
                <a:solidFill>
                  <a:srgbClr val="C00000"/>
                </a:solidFill>
                <a:cs typeface="Times New Roman" panose="02020603050405020304" pitchFamily="18" charset="0"/>
              </a:rPr>
              <a:t>drop table Student;</a:t>
            </a:r>
          </a:p>
        </p:txBody>
      </p:sp>
    </p:spTree>
    <p:extLst>
      <p:ext uri="{BB962C8B-B14F-4D97-AF65-F5344CB8AC3E}">
        <p14:creationId xmlns:p14="http://schemas.microsoft.com/office/powerpoint/2010/main" val="686248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a:t>
            </a:r>
            <a:r>
              <a:rPr lang="en-IN" sz="100" dirty="0"/>
              <a:t> </a:t>
            </a:r>
            <a:r>
              <a:rPr lang="en-IN" sz="3200" dirty="0"/>
              <a:t>Q</a:t>
            </a:r>
            <a:r>
              <a:rPr lang="en-IN" sz="100" dirty="0"/>
              <a:t> </a:t>
            </a:r>
            <a:r>
              <a:rPr lang="en-IN" sz="3200" dirty="0"/>
              <a:t>L Statements </a:t>
            </a:r>
            <a:r>
              <a:rPr lang="en-IN" sz="2000" b="0" dirty="0"/>
              <a:t>(3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0" y="1552574"/>
            <a:ext cx="1948323" cy="3583305"/>
          </a:xfrm>
        </p:spPr>
        <p:txBody>
          <a:bodyPr/>
          <a:lstStyle/>
          <a:p>
            <a:pPr>
              <a:buFont typeface="Monotype Sorts"/>
              <a:buNone/>
            </a:pPr>
            <a:r>
              <a:rPr lang="en-US" altLang="en-US" sz="2000" dirty="0">
                <a:solidFill>
                  <a:schemeClr val="tx1"/>
                </a:solidFill>
                <a:cs typeface="Times New Roman" panose="02020603050405020304" pitchFamily="18" charset="0"/>
              </a:rPr>
              <a:t>Create table</a:t>
            </a:r>
          </a:p>
          <a:p>
            <a:pPr>
              <a:buFont typeface="Monotype Sorts"/>
              <a:buNone/>
            </a:pPr>
            <a:r>
              <a:rPr lang="en-US" altLang="en-US" sz="2000" dirty="0">
                <a:solidFill>
                  <a:schemeClr val="tx1"/>
                </a:solidFill>
                <a:cs typeface="Times New Roman" panose="02020603050405020304" pitchFamily="18" charset="0"/>
              </a:rPr>
              <a:t>Drop table</a:t>
            </a:r>
          </a:p>
          <a:p>
            <a:pPr>
              <a:buFont typeface="Monotype Sorts"/>
              <a:buNone/>
            </a:pPr>
            <a:r>
              <a:rPr lang="en-US" altLang="en-US" sz="2000" dirty="0">
                <a:solidFill>
                  <a:srgbClr val="C00000"/>
                </a:solidFill>
                <a:cs typeface="Times New Roman" panose="02020603050405020304" pitchFamily="18" charset="0"/>
              </a:rPr>
              <a:t>Describe table*</a:t>
            </a:r>
          </a:p>
          <a:p>
            <a:pPr>
              <a:buFont typeface="Monotype Sorts"/>
              <a:buNone/>
            </a:pPr>
            <a:r>
              <a:rPr lang="en-US" altLang="en-US" sz="2000" dirty="0">
                <a:solidFill>
                  <a:schemeClr val="tx1"/>
                </a:solidFill>
                <a:cs typeface="Times New Roman" panose="02020603050405020304" pitchFamily="18" charset="0"/>
              </a:rPr>
              <a:t>Select</a:t>
            </a:r>
          </a:p>
          <a:p>
            <a:pPr>
              <a:buFont typeface="Monotype Sorts"/>
              <a:buNone/>
            </a:pPr>
            <a:r>
              <a:rPr lang="en-US" altLang="en-US" sz="2000" dirty="0">
                <a:solidFill>
                  <a:schemeClr val="tx1"/>
                </a:solidFill>
                <a:cs typeface="Times New Roman" panose="02020603050405020304" pitchFamily="18" charset="0"/>
              </a:rPr>
              <a:t>Insert</a:t>
            </a:r>
          </a:p>
          <a:p>
            <a:pPr>
              <a:buFont typeface="Monotype Sorts"/>
              <a:buNone/>
            </a:pPr>
            <a:r>
              <a:rPr lang="en-US" altLang="en-US" sz="2000" dirty="0">
                <a:solidFill>
                  <a:schemeClr val="tx1"/>
                </a:solidFill>
                <a:cs typeface="Times New Roman" panose="02020603050405020304" pitchFamily="18" charset="0"/>
              </a:rPr>
              <a:t>Delete</a:t>
            </a:r>
          </a:p>
          <a:p>
            <a:pPr>
              <a:buFont typeface="Monotype Sorts"/>
              <a:buNone/>
            </a:pPr>
            <a:r>
              <a:rPr lang="en-US" altLang="en-US" sz="2000" dirty="0">
                <a:solidFill>
                  <a:schemeClr val="tx1"/>
                </a:solidFill>
                <a:cs typeface="Times New Roman" panose="02020603050405020304" pitchFamily="18" charset="0"/>
              </a:rPr>
              <a:t>Update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405524" y="1552574"/>
            <a:ext cx="3736195" cy="3781426"/>
          </a:xfrm>
        </p:spPr>
        <p:txBody>
          <a:bodyPr/>
          <a:lstStyle/>
          <a:p>
            <a:pPr>
              <a:spcBef>
                <a:spcPts val="600"/>
              </a:spcBef>
              <a:buFont typeface="Monotype Sorts"/>
              <a:buNone/>
            </a:pPr>
            <a:r>
              <a:rPr lang="en-US" altLang="en-US" sz="2000" dirty="0">
                <a:solidFill>
                  <a:srgbClr val="C00000"/>
                </a:solidFill>
                <a:cs typeface="Times New Roman" panose="02020603050405020304" pitchFamily="18" charset="0"/>
              </a:rPr>
              <a:t>*describe Course; -- Oracle</a:t>
            </a:r>
          </a:p>
        </p:txBody>
      </p:sp>
    </p:spTree>
    <p:extLst>
      <p:ext uri="{BB962C8B-B14F-4D97-AF65-F5344CB8AC3E}">
        <p14:creationId xmlns:p14="http://schemas.microsoft.com/office/powerpoint/2010/main" val="3508202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a:t>
            </a:r>
            <a:r>
              <a:rPr lang="en-IN" sz="100" dirty="0"/>
              <a:t> </a:t>
            </a:r>
            <a:r>
              <a:rPr lang="en-IN" sz="3200" dirty="0"/>
              <a:t>Q</a:t>
            </a:r>
            <a:r>
              <a:rPr lang="en-IN" sz="100" dirty="0"/>
              <a:t> </a:t>
            </a:r>
            <a:r>
              <a:rPr lang="en-IN" sz="3200" dirty="0"/>
              <a:t>L Statements </a:t>
            </a:r>
            <a:r>
              <a:rPr lang="en-IN" sz="2000" b="0" dirty="0"/>
              <a:t>(4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1" y="1552574"/>
            <a:ext cx="2026920" cy="3720465"/>
          </a:xfrm>
        </p:spPr>
        <p:txBody>
          <a:bodyPr/>
          <a:lstStyle/>
          <a:p>
            <a:pPr>
              <a:buFont typeface="Monotype Sorts"/>
              <a:buNone/>
            </a:pPr>
            <a:r>
              <a:rPr lang="en-US" altLang="en-US" sz="2000" dirty="0">
                <a:solidFill>
                  <a:schemeClr val="tx1"/>
                </a:solidFill>
                <a:cs typeface="Times New Roman" panose="02020603050405020304" pitchFamily="18" charset="0"/>
              </a:rPr>
              <a:t>Create table</a:t>
            </a:r>
          </a:p>
          <a:p>
            <a:pPr>
              <a:buFont typeface="Monotype Sorts"/>
              <a:buNone/>
            </a:pPr>
            <a:r>
              <a:rPr lang="en-US" altLang="en-US" sz="2000" dirty="0">
                <a:solidFill>
                  <a:schemeClr val="tx1"/>
                </a:solidFill>
                <a:cs typeface="Times New Roman" panose="02020603050405020304" pitchFamily="18" charset="0"/>
              </a:rPr>
              <a:t>Drop table</a:t>
            </a:r>
          </a:p>
          <a:p>
            <a:pPr>
              <a:buFont typeface="Monotype Sorts"/>
              <a:buNone/>
            </a:pPr>
            <a:r>
              <a:rPr lang="en-US" altLang="en-US" sz="2000" dirty="0">
                <a:solidFill>
                  <a:schemeClr val="tx1"/>
                </a:solidFill>
                <a:cs typeface="Times New Roman" panose="02020603050405020304" pitchFamily="18" charset="0"/>
              </a:rPr>
              <a:t>Describe table</a:t>
            </a:r>
          </a:p>
          <a:p>
            <a:pPr>
              <a:buFont typeface="Monotype Sorts"/>
              <a:buNone/>
            </a:pPr>
            <a:r>
              <a:rPr lang="en-US" altLang="en-US" sz="2000" dirty="0">
                <a:solidFill>
                  <a:srgbClr val="C00000"/>
                </a:solidFill>
                <a:cs typeface="Times New Roman" panose="02020603050405020304" pitchFamily="18" charset="0"/>
              </a:rPr>
              <a:t>Select*</a:t>
            </a:r>
          </a:p>
          <a:p>
            <a:pPr>
              <a:buFont typeface="Monotype Sorts"/>
              <a:buNone/>
            </a:pPr>
            <a:r>
              <a:rPr lang="en-US" altLang="en-US" sz="2000" dirty="0">
                <a:solidFill>
                  <a:schemeClr val="tx1"/>
                </a:solidFill>
                <a:cs typeface="Times New Roman" panose="02020603050405020304" pitchFamily="18" charset="0"/>
              </a:rPr>
              <a:t>Insert</a:t>
            </a:r>
          </a:p>
          <a:p>
            <a:pPr>
              <a:buFont typeface="Monotype Sorts"/>
              <a:buNone/>
            </a:pPr>
            <a:r>
              <a:rPr lang="en-US" altLang="en-US" sz="2000" dirty="0">
                <a:solidFill>
                  <a:schemeClr val="tx1"/>
                </a:solidFill>
                <a:cs typeface="Times New Roman" panose="02020603050405020304" pitchFamily="18" charset="0"/>
              </a:rPr>
              <a:t>Delete</a:t>
            </a:r>
          </a:p>
          <a:p>
            <a:pPr>
              <a:buFont typeface="Monotype Sorts"/>
              <a:buNone/>
            </a:pPr>
            <a:r>
              <a:rPr lang="en-US" altLang="en-US" sz="2000" dirty="0">
                <a:solidFill>
                  <a:schemeClr val="tx1"/>
                </a:solidFill>
                <a:cs typeface="Times New Roman" panose="02020603050405020304" pitchFamily="18" charset="0"/>
              </a:rPr>
              <a:t>Update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545080" y="1552574"/>
            <a:ext cx="4011769" cy="1216384"/>
          </a:xfrm>
        </p:spPr>
        <p:txBody>
          <a:bodyPr/>
          <a:lstStyle/>
          <a:p>
            <a:pPr>
              <a:spcBef>
                <a:spcPts val="600"/>
              </a:spcBef>
              <a:buFont typeface="Monotype Sorts"/>
              <a:buNone/>
            </a:pPr>
            <a:r>
              <a:rPr lang="en-IN" altLang="en-US" sz="2000" dirty="0">
                <a:solidFill>
                  <a:srgbClr val="C00000"/>
                </a:solidFill>
                <a:cs typeface="Times New Roman" panose="02020603050405020304" pitchFamily="18" charset="0"/>
              </a:rPr>
              <a:t>*</a:t>
            </a:r>
            <a:r>
              <a:rPr lang="en-IN" altLang="en-US" sz="2000" dirty="0" err="1">
                <a:solidFill>
                  <a:srgbClr val="C00000"/>
                </a:solidFill>
                <a:cs typeface="Times New Roman" panose="02020603050405020304" pitchFamily="18" charset="0"/>
              </a:rPr>
              <a:t>firstName</a:t>
            </a:r>
            <a:r>
              <a:rPr lang="en-IN" altLang="en-US" sz="2000" dirty="0">
                <a:solidFill>
                  <a:srgbClr val="C00000"/>
                </a:solidFill>
                <a:cs typeface="Times New Roman" panose="02020603050405020304" pitchFamily="18" charset="0"/>
              </a:rPr>
              <a:t>, mi, </a:t>
            </a:r>
            <a:r>
              <a:rPr lang="en-IN" altLang="en-US" sz="2000" dirty="0" err="1">
                <a:solidFill>
                  <a:srgbClr val="C00000"/>
                </a:solidFill>
                <a:cs typeface="Times New Roman" panose="02020603050405020304" pitchFamily="18" charset="0"/>
              </a:rPr>
              <a:t>lastName</a:t>
            </a:r>
            <a:endParaRPr lang="en-IN" altLang="en-US" sz="2000" dirty="0">
              <a:solidFill>
                <a:srgbClr val="C00000"/>
              </a:solidFill>
              <a:cs typeface="Times New Roman" panose="02020603050405020304" pitchFamily="18" charset="0"/>
            </a:endParaRPr>
          </a:p>
          <a:p>
            <a:pPr>
              <a:spcBef>
                <a:spcPts val="600"/>
              </a:spcBef>
              <a:buFont typeface="Monotype Sorts"/>
              <a:buNone/>
            </a:pPr>
            <a:r>
              <a:rPr lang="en-IN" altLang="en-US" sz="2000" dirty="0">
                <a:solidFill>
                  <a:srgbClr val="C00000"/>
                </a:solidFill>
                <a:cs typeface="Times New Roman" panose="02020603050405020304" pitchFamily="18" charset="0"/>
              </a:rPr>
              <a:t>from Student</a:t>
            </a:r>
          </a:p>
          <a:p>
            <a:pPr>
              <a:spcBef>
                <a:spcPts val="600"/>
              </a:spcBef>
              <a:buFont typeface="Monotype Sorts"/>
              <a:buNone/>
            </a:pPr>
            <a:r>
              <a:rPr lang="en-IN" altLang="en-US" sz="2000" dirty="0">
                <a:solidFill>
                  <a:srgbClr val="C00000"/>
                </a:solidFill>
                <a:cs typeface="Times New Roman" panose="02020603050405020304" pitchFamily="18" charset="0"/>
              </a:rPr>
              <a:t>where </a:t>
            </a:r>
            <a:r>
              <a:rPr lang="en-IN" altLang="en-US" sz="2000" dirty="0" err="1">
                <a:solidFill>
                  <a:srgbClr val="C00000"/>
                </a:solidFill>
                <a:cs typeface="Times New Roman" panose="02020603050405020304" pitchFamily="18" charset="0"/>
              </a:rPr>
              <a:t>deptId</a:t>
            </a:r>
            <a:r>
              <a:rPr lang="en-IN" altLang="en-US" sz="2000" dirty="0">
                <a:solidFill>
                  <a:srgbClr val="C00000"/>
                </a:solidFill>
                <a:cs typeface="Times New Roman" panose="02020603050405020304" pitchFamily="18" charset="0"/>
              </a:rPr>
              <a:t> = 'CS';</a:t>
            </a:r>
          </a:p>
        </p:txBody>
      </p:sp>
      <p:sp>
        <p:nvSpPr>
          <p:cNvPr id="5" name="Content Placeholder 4">
            <a:extLst>
              <a:ext uri="{FF2B5EF4-FFF2-40B4-BE49-F238E27FC236}">
                <a16:creationId xmlns:a16="http://schemas.microsoft.com/office/drawing/2014/main" id="{EA3B5854-95A4-4205-A36E-7DEBDEA8DFB3}"/>
              </a:ext>
            </a:extLst>
          </p:cNvPr>
          <p:cNvSpPr>
            <a:spLocks noGrp="1"/>
          </p:cNvSpPr>
          <p:nvPr>
            <p:ph sz="quarter" idx="15"/>
          </p:nvPr>
        </p:nvSpPr>
        <p:spPr>
          <a:xfrm>
            <a:off x="2545080" y="2862037"/>
            <a:ext cx="6141721" cy="1399448"/>
          </a:xfrm>
        </p:spPr>
        <p:txBody>
          <a:bodyPr/>
          <a:lstStyle/>
          <a:p>
            <a:pPr marL="432" indent="0">
              <a:spcBef>
                <a:spcPts val="600"/>
              </a:spcBef>
              <a:buNone/>
            </a:pPr>
            <a:r>
              <a:rPr lang="en-IN" sz="2000" dirty="0">
                <a:solidFill>
                  <a:srgbClr val="C00000"/>
                </a:solidFill>
              </a:rPr>
              <a:t>select </a:t>
            </a:r>
            <a:r>
              <a:rPr lang="en-IN" sz="2000" dirty="0" err="1">
                <a:solidFill>
                  <a:srgbClr val="C00000"/>
                </a:solidFill>
              </a:rPr>
              <a:t>firstName</a:t>
            </a:r>
            <a:r>
              <a:rPr lang="en-IN" sz="2000" dirty="0">
                <a:solidFill>
                  <a:srgbClr val="C00000"/>
                </a:solidFill>
              </a:rPr>
              <a:t>, mi, </a:t>
            </a:r>
            <a:r>
              <a:rPr lang="en-IN" sz="2000" dirty="0" err="1">
                <a:solidFill>
                  <a:srgbClr val="C00000"/>
                </a:solidFill>
              </a:rPr>
              <a:t>lastName</a:t>
            </a:r>
            <a:endParaRPr lang="en-IN" sz="2000" dirty="0">
              <a:solidFill>
                <a:srgbClr val="C00000"/>
              </a:solidFill>
            </a:endParaRPr>
          </a:p>
          <a:p>
            <a:pPr marL="432" indent="0">
              <a:spcBef>
                <a:spcPts val="600"/>
              </a:spcBef>
              <a:buNone/>
            </a:pPr>
            <a:r>
              <a:rPr lang="en-IN" sz="2000" dirty="0">
                <a:solidFill>
                  <a:srgbClr val="C00000"/>
                </a:solidFill>
              </a:rPr>
              <a:t>from Student</a:t>
            </a:r>
          </a:p>
          <a:p>
            <a:pPr marL="432" indent="0">
              <a:spcBef>
                <a:spcPts val="600"/>
              </a:spcBef>
              <a:buNone/>
            </a:pPr>
            <a:r>
              <a:rPr lang="en-IN" sz="2000" dirty="0">
                <a:solidFill>
                  <a:srgbClr val="C00000"/>
                </a:solidFill>
              </a:rPr>
              <a:t>where </a:t>
            </a:r>
            <a:r>
              <a:rPr lang="en-IN" sz="2000" dirty="0" err="1">
                <a:solidFill>
                  <a:srgbClr val="C00000"/>
                </a:solidFill>
              </a:rPr>
              <a:t>deptId</a:t>
            </a:r>
            <a:r>
              <a:rPr lang="en-IN" sz="2000" dirty="0">
                <a:solidFill>
                  <a:srgbClr val="C00000"/>
                </a:solidFill>
              </a:rPr>
              <a:t> = 'CS' and </a:t>
            </a:r>
            <a:r>
              <a:rPr lang="en-IN" sz="2000" dirty="0" err="1">
                <a:solidFill>
                  <a:srgbClr val="C00000"/>
                </a:solidFill>
              </a:rPr>
              <a:t>zipCode</a:t>
            </a:r>
            <a:r>
              <a:rPr lang="en-IN" sz="2000" dirty="0">
                <a:solidFill>
                  <a:srgbClr val="C00000"/>
                </a:solidFill>
              </a:rPr>
              <a:t> = '31411'; </a:t>
            </a:r>
          </a:p>
        </p:txBody>
      </p:sp>
      <p:sp>
        <p:nvSpPr>
          <p:cNvPr id="6" name="Content Placeholder 5">
            <a:extLst>
              <a:ext uri="{FF2B5EF4-FFF2-40B4-BE49-F238E27FC236}">
                <a16:creationId xmlns:a16="http://schemas.microsoft.com/office/drawing/2014/main" id="{180B7354-2118-471F-A638-3C34BF550EEE}"/>
              </a:ext>
            </a:extLst>
          </p:cNvPr>
          <p:cNvSpPr>
            <a:spLocks noGrp="1"/>
          </p:cNvSpPr>
          <p:nvPr>
            <p:ph sz="quarter" idx="16"/>
          </p:nvPr>
        </p:nvSpPr>
        <p:spPr>
          <a:xfrm>
            <a:off x="2545080" y="4341984"/>
            <a:ext cx="5882640" cy="1403496"/>
          </a:xfrm>
        </p:spPr>
        <p:txBody>
          <a:bodyPr/>
          <a:lstStyle/>
          <a:p>
            <a:pPr marL="432" indent="0">
              <a:spcBef>
                <a:spcPts val="600"/>
              </a:spcBef>
              <a:buNone/>
            </a:pPr>
            <a:r>
              <a:rPr lang="en-IN" sz="2000" dirty="0">
                <a:solidFill>
                  <a:srgbClr val="C00000"/>
                </a:solidFill>
              </a:rPr>
              <a:t>select * </a:t>
            </a:r>
          </a:p>
          <a:p>
            <a:pPr marL="432" indent="0">
              <a:spcBef>
                <a:spcPts val="600"/>
              </a:spcBef>
              <a:buNone/>
            </a:pPr>
            <a:r>
              <a:rPr lang="en-IN" sz="2000" dirty="0">
                <a:solidFill>
                  <a:srgbClr val="C00000"/>
                </a:solidFill>
              </a:rPr>
              <a:t>from Student</a:t>
            </a:r>
          </a:p>
          <a:p>
            <a:pPr marL="432" indent="0">
              <a:spcBef>
                <a:spcPts val="600"/>
              </a:spcBef>
              <a:buNone/>
            </a:pPr>
            <a:r>
              <a:rPr lang="en-IN" sz="2000" dirty="0">
                <a:solidFill>
                  <a:srgbClr val="C00000"/>
                </a:solidFill>
              </a:rPr>
              <a:t>where </a:t>
            </a:r>
            <a:r>
              <a:rPr lang="en-IN" sz="2000" dirty="0" err="1">
                <a:solidFill>
                  <a:srgbClr val="C00000"/>
                </a:solidFill>
              </a:rPr>
              <a:t>deptId</a:t>
            </a:r>
            <a:r>
              <a:rPr lang="en-IN" sz="2000" dirty="0">
                <a:solidFill>
                  <a:srgbClr val="C00000"/>
                </a:solidFill>
              </a:rPr>
              <a:t> = 'CS' and </a:t>
            </a:r>
            <a:r>
              <a:rPr lang="en-IN" sz="2000" dirty="0" err="1">
                <a:solidFill>
                  <a:srgbClr val="C00000"/>
                </a:solidFill>
              </a:rPr>
              <a:t>zipCode</a:t>
            </a:r>
            <a:r>
              <a:rPr lang="en-IN" sz="2000" dirty="0">
                <a:solidFill>
                  <a:srgbClr val="C00000"/>
                </a:solidFill>
              </a:rPr>
              <a:t> = '31411';</a:t>
            </a:r>
          </a:p>
        </p:txBody>
      </p:sp>
    </p:spTree>
    <p:extLst>
      <p:ext uri="{BB962C8B-B14F-4D97-AF65-F5344CB8AC3E}">
        <p14:creationId xmlns:p14="http://schemas.microsoft.com/office/powerpoint/2010/main" val="3758078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a:t>
            </a:r>
            <a:r>
              <a:rPr lang="en-IN" sz="100" dirty="0"/>
              <a:t> </a:t>
            </a:r>
            <a:r>
              <a:rPr lang="en-IN" sz="3200" dirty="0"/>
              <a:t>Q</a:t>
            </a:r>
            <a:r>
              <a:rPr lang="en-IN" sz="100" dirty="0"/>
              <a:t> </a:t>
            </a:r>
            <a:r>
              <a:rPr lang="en-IN" sz="3200" dirty="0"/>
              <a:t>L Statements </a:t>
            </a:r>
            <a:r>
              <a:rPr lang="en-IN" sz="2000" b="0" dirty="0"/>
              <a:t>(5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1" y="1552574"/>
            <a:ext cx="1844040" cy="3583305"/>
          </a:xfrm>
        </p:spPr>
        <p:txBody>
          <a:bodyPr/>
          <a:lstStyle/>
          <a:p>
            <a:pPr>
              <a:buFont typeface="Monotype Sorts"/>
              <a:buNone/>
            </a:pPr>
            <a:r>
              <a:rPr lang="en-US" altLang="en-US" sz="2000" dirty="0">
                <a:solidFill>
                  <a:schemeClr val="tx1"/>
                </a:solidFill>
                <a:cs typeface="Times New Roman" panose="02020603050405020304" pitchFamily="18" charset="0"/>
              </a:rPr>
              <a:t>Create table</a:t>
            </a:r>
          </a:p>
          <a:p>
            <a:pPr>
              <a:buFont typeface="Monotype Sorts"/>
              <a:buNone/>
            </a:pPr>
            <a:r>
              <a:rPr lang="en-US" altLang="en-US" sz="2000" dirty="0">
                <a:solidFill>
                  <a:schemeClr val="tx1"/>
                </a:solidFill>
                <a:cs typeface="Times New Roman" panose="02020603050405020304" pitchFamily="18" charset="0"/>
              </a:rPr>
              <a:t>Drop table</a:t>
            </a:r>
          </a:p>
          <a:p>
            <a:pPr>
              <a:buFont typeface="Monotype Sorts"/>
              <a:buNone/>
            </a:pPr>
            <a:r>
              <a:rPr lang="en-US" altLang="en-US" sz="2000" dirty="0">
                <a:solidFill>
                  <a:schemeClr val="tx1"/>
                </a:solidFill>
                <a:cs typeface="Times New Roman" panose="02020603050405020304" pitchFamily="18" charset="0"/>
              </a:rPr>
              <a:t>Describe table</a:t>
            </a:r>
          </a:p>
          <a:p>
            <a:pPr>
              <a:buFont typeface="Monotype Sorts"/>
              <a:buNone/>
            </a:pPr>
            <a:r>
              <a:rPr lang="en-US" altLang="en-US" sz="2000" dirty="0">
                <a:solidFill>
                  <a:schemeClr val="tx1"/>
                </a:solidFill>
                <a:cs typeface="Times New Roman" panose="02020603050405020304" pitchFamily="18" charset="0"/>
              </a:rPr>
              <a:t>Select</a:t>
            </a:r>
          </a:p>
          <a:p>
            <a:pPr>
              <a:buFont typeface="Monotype Sorts"/>
              <a:buNone/>
            </a:pPr>
            <a:r>
              <a:rPr lang="en-US" altLang="en-US" sz="2000" dirty="0">
                <a:solidFill>
                  <a:srgbClr val="C00000"/>
                </a:solidFill>
                <a:cs typeface="Times New Roman" panose="02020603050405020304" pitchFamily="18" charset="0"/>
              </a:rPr>
              <a:t>Insert*</a:t>
            </a:r>
          </a:p>
          <a:p>
            <a:pPr>
              <a:buFont typeface="Monotype Sorts"/>
              <a:buNone/>
            </a:pPr>
            <a:r>
              <a:rPr lang="en-US" altLang="en-US" sz="2000" dirty="0">
                <a:solidFill>
                  <a:schemeClr val="tx1"/>
                </a:solidFill>
                <a:cs typeface="Times New Roman" panose="02020603050405020304" pitchFamily="18" charset="0"/>
              </a:rPr>
              <a:t>Delete</a:t>
            </a:r>
          </a:p>
          <a:p>
            <a:pPr>
              <a:buFont typeface="Monotype Sorts"/>
              <a:buNone/>
            </a:pPr>
            <a:r>
              <a:rPr lang="en-US" altLang="en-US" sz="2000" dirty="0">
                <a:solidFill>
                  <a:schemeClr val="tx1"/>
                </a:solidFill>
                <a:cs typeface="Times New Roman" panose="02020603050405020304" pitchFamily="18" charset="0"/>
              </a:rPr>
              <a:t>Update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405524" y="1552574"/>
            <a:ext cx="6464156" cy="1273753"/>
          </a:xfrm>
        </p:spPr>
        <p:txBody>
          <a:bodyPr/>
          <a:lstStyle/>
          <a:p>
            <a:pPr marL="0" indent="0">
              <a:spcBef>
                <a:spcPts val="600"/>
              </a:spcBef>
              <a:buFont typeface="Monotype Sorts"/>
              <a:buNone/>
            </a:pPr>
            <a:r>
              <a:rPr lang="en-IN" altLang="en-US" sz="2000" dirty="0">
                <a:solidFill>
                  <a:srgbClr val="C00000"/>
                </a:solidFill>
                <a:cs typeface="Times New Roman" panose="02020603050405020304" pitchFamily="18" charset="0"/>
              </a:rPr>
              <a:t>*insert into Course (</a:t>
            </a:r>
            <a:r>
              <a:rPr lang="en-IN" altLang="en-US" sz="2000" dirty="0" err="1">
                <a:solidFill>
                  <a:srgbClr val="C00000"/>
                </a:solidFill>
                <a:cs typeface="Times New Roman" panose="02020603050405020304" pitchFamily="18" charset="0"/>
              </a:rPr>
              <a:t>courseId</a:t>
            </a:r>
            <a:r>
              <a:rPr lang="en-IN" altLang="en-US" sz="2000" dirty="0">
                <a:solidFill>
                  <a:srgbClr val="C00000"/>
                </a:solidFill>
                <a:cs typeface="Times New Roman" panose="02020603050405020304" pitchFamily="18" charset="0"/>
              </a:rPr>
              <a:t>, </a:t>
            </a:r>
            <a:r>
              <a:rPr lang="en-IN" altLang="en-US" sz="2000" dirty="0" err="1">
                <a:solidFill>
                  <a:srgbClr val="C00000"/>
                </a:solidFill>
                <a:cs typeface="Times New Roman" panose="02020603050405020304" pitchFamily="18" charset="0"/>
              </a:rPr>
              <a:t>subjectId</a:t>
            </a:r>
            <a:r>
              <a:rPr lang="en-IN" altLang="en-US" sz="2000" dirty="0">
                <a:solidFill>
                  <a:srgbClr val="C00000"/>
                </a:solidFill>
                <a:cs typeface="Times New Roman" panose="02020603050405020304" pitchFamily="18" charset="0"/>
              </a:rPr>
              <a:t>, </a:t>
            </a:r>
            <a:r>
              <a:rPr lang="en-IN" altLang="en-US" sz="2000" dirty="0" err="1">
                <a:solidFill>
                  <a:srgbClr val="C00000"/>
                </a:solidFill>
                <a:cs typeface="Times New Roman" panose="02020603050405020304" pitchFamily="18" charset="0"/>
              </a:rPr>
              <a:t>courseNumber</a:t>
            </a:r>
            <a:r>
              <a:rPr lang="en-IN" altLang="en-US" sz="2000" dirty="0">
                <a:solidFill>
                  <a:srgbClr val="C00000"/>
                </a:solidFill>
                <a:cs typeface="Times New Roman" panose="02020603050405020304" pitchFamily="18" charset="0"/>
              </a:rPr>
              <a:t>, title)</a:t>
            </a:r>
          </a:p>
          <a:p>
            <a:pPr marL="0" indent="0">
              <a:spcBef>
                <a:spcPts val="600"/>
              </a:spcBef>
              <a:buFont typeface="Monotype Sorts"/>
              <a:buNone/>
            </a:pPr>
            <a:r>
              <a:rPr lang="en-IN" altLang="en-US" sz="2000" dirty="0">
                <a:solidFill>
                  <a:srgbClr val="C00000"/>
                </a:solidFill>
                <a:cs typeface="Times New Roman" panose="02020603050405020304" pitchFamily="18" charset="0"/>
              </a:rPr>
              <a:t>values ('11113', 'CSCI', '3720', 'Database Systems', 3);</a:t>
            </a:r>
          </a:p>
        </p:txBody>
      </p:sp>
    </p:spTree>
    <p:extLst>
      <p:ext uri="{BB962C8B-B14F-4D97-AF65-F5344CB8AC3E}">
        <p14:creationId xmlns:p14="http://schemas.microsoft.com/office/powerpoint/2010/main" val="2620369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a:t>
            </a:r>
            <a:r>
              <a:rPr lang="en-IN" sz="100" dirty="0"/>
              <a:t> </a:t>
            </a:r>
            <a:r>
              <a:rPr lang="en-IN" sz="3200" dirty="0"/>
              <a:t>Q</a:t>
            </a:r>
            <a:r>
              <a:rPr lang="en-IN" sz="100" dirty="0"/>
              <a:t> </a:t>
            </a:r>
            <a:r>
              <a:rPr lang="en-IN" sz="3200" dirty="0"/>
              <a:t>L Statements </a:t>
            </a:r>
            <a:r>
              <a:rPr lang="en-IN" sz="2000" b="0" dirty="0"/>
              <a:t>(6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1" y="1552574"/>
            <a:ext cx="1844040" cy="3583305"/>
          </a:xfrm>
        </p:spPr>
        <p:txBody>
          <a:bodyPr/>
          <a:lstStyle/>
          <a:p>
            <a:pPr>
              <a:buFont typeface="Monotype Sorts"/>
              <a:buNone/>
            </a:pPr>
            <a:r>
              <a:rPr lang="en-US" altLang="en-US" sz="2000" dirty="0">
                <a:cs typeface="Times New Roman" panose="02020603050405020304" pitchFamily="18" charset="0"/>
              </a:rPr>
              <a:t>Create table</a:t>
            </a:r>
          </a:p>
          <a:p>
            <a:pPr>
              <a:buFont typeface="Monotype Sorts"/>
              <a:buNone/>
            </a:pPr>
            <a:r>
              <a:rPr lang="en-US" altLang="en-US" sz="2000" dirty="0">
                <a:cs typeface="Times New Roman" panose="02020603050405020304" pitchFamily="18" charset="0"/>
              </a:rPr>
              <a:t>Drop table</a:t>
            </a:r>
          </a:p>
          <a:p>
            <a:pPr>
              <a:buFont typeface="Monotype Sorts"/>
              <a:buNone/>
            </a:pPr>
            <a:r>
              <a:rPr lang="en-US" altLang="en-US" sz="2000" dirty="0">
                <a:cs typeface="Times New Roman" panose="02020603050405020304" pitchFamily="18" charset="0"/>
              </a:rPr>
              <a:t>Describe table</a:t>
            </a:r>
          </a:p>
          <a:p>
            <a:pPr>
              <a:buFont typeface="Monotype Sorts"/>
              <a:buNone/>
            </a:pPr>
            <a:r>
              <a:rPr lang="en-US" altLang="en-US" sz="2000" dirty="0">
                <a:cs typeface="Times New Roman" panose="02020603050405020304" pitchFamily="18" charset="0"/>
              </a:rPr>
              <a:t>Select</a:t>
            </a:r>
          </a:p>
          <a:p>
            <a:pPr>
              <a:buFont typeface="Monotype Sorts"/>
              <a:buNone/>
            </a:pPr>
            <a:r>
              <a:rPr lang="en-US" altLang="en-US" sz="2000" dirty="0">
                <a:cs typeface="Times New Roman" panose="02020603050405020304" pitchFamily="18" charset="0"/>
              </a:rPr>
              <a:t>Insert</a:t>
            </a:r>
          </a:p>
          <a:p>
            <a:pPr>
              <a:buFont typeface="Monotype Sorts"/>
              <a:buNone/>
            </a:pPr>
            <a:r>
              <a:rPr lang="en-US" altLang="en-US" sz="2000" dirty="0">
                <a:solidFill>
                  <a:srgbClr val="C00000"/>
                </a:solidFill>
                <a:cs typeface="Times New Roman" panose="02020603050405020304" pitchFamily="18" charset="0"/>
              </a:rPr>
              <a:t>Update*</a:t>
            </a:r>
          </a:p>
          <a:p>
            <a:pPr>
              <a:buFont typeface="Monotype Sorts"/>
              <a:buNone/>
            </a:pPr>
            <a:r>
              <a:rPr lang="en-US" altLang="en-US" sz="2000" dirty="0">
                <a:cs typeface="Times New Roman" panose="02020603050405020304" pitchFamily="18" charset="0"/>
              </a:rPr>
              <a:t>Delete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405524" y="1552574"/>
            <a:ext cx="6464156" cy="3430906"/>
          </a:xfrm>
        </p:spPr>
        <p:txBody>
          <a:bodyPr/>
          <a:lstStyle/>
          <a:p>
            <a:pPr marL="0" indent="0">
              <a:spcBef>
                <a:spcPts val="600"/>
              </a:spcBef>
              <a:buFont typeface="Monotype Sorts"/>
              <a:buNone/>
            </a:pPr>
            <a:r>
              <a:rPr lang="en-IN" altLang="en-US" sz="2000" dirty="0">
                <a:solidFill>
                  <a:srgbClr val="C00000"/>
                </a:solidFill>
                <a:cs typeface="Times New Roman" panose="02020603050405020304" pitchFamily="18" charset="0"/>
              </a:rPr>
              <a:t>*update Course </a:t>
            </a:r>
          </a:p>
          <a:p>
            <a:pPr marL="0" indent="0">
              <a:spcBef>
                <a:spcPts val="600"/>
              </a:spcBef>
              <a:buFont typeface="Monotype Sorts"/>
              <a:buNone/>
            </a:pPr>
            <a:r>
              <a:rPr lang="en-IN" altLang="en-US" sz="2000" dirty="0">
                <a:solidFill>
                  <a:srgbClr val="C00000"/>
                </a:solidFill>
                <a:cs typeface="Times New Roman" panose="02020603050405020304" pitchFamily="18" charset="0"/>
              </a:rPr>
              <a:t>set </a:t>
            </a:r>
            <a:r>
              <a:rPr lang="en-IN" altLang="en-US" sz="2000" dirty="0" err="1">
                <a:solidFill>
                  <a:srgbClr val="C00000"/>
                </a:solidFill>
                <a:cs typeface="Times New Roman" panose="02020603050405020304" pitchFamily="18" charset="0"/>
              </a:rPr>
              <a:t>numOfCredits</a:t>
            </a:r>
            <a:r>
              <a:rPr lang="en-IN" altLang="en-US" sz="2000" dirty="0">
                <a:solidFill>
                  <a:srgbClr val="C00000"/>
                </a:solidFill>
                <a:cs typeface="Times New Roman" panose="02020603050405020304" pitchFamily="18" charset="0"/>
              </a:rPr>
              <a:t> = 4</a:t>
            </a:r>
          </a:p>
          <a:p>
            <a:pPr marL="0" indent="0">
              <a:spcBef>
                <a:spcPts val="600"/>
              </a:spcBef>
              <a:buFont typeface="Monotype Sorts"/>
              <a:buNone/>
            </a:pPr>
            <a:r>
              <a:rPr lang="en-IN" altLang="en-US" sz="2000" dirty="0">
                <a:solidFill>
                  <a:srgbClr val="C00000"/>
                </a:solidFill>
                <a:cs typeface="Times New Roman" panose="02020603050405020304" pitchFamily="18" charset="0"/>
              </a:rPr>
              <a:t>where title = 'Database Systems';</a:t>
            </a:r>
          </a:p>
        </p:txBody>
      </p:sp>
    </p:spTree>
    <p:extLst>
      <p:ext uri="{BB962C8B-B14F-4D97-AF65-F5344CB8AC3E}">
        <p14:creationId xmlns:p14="http://schemas.microsoft.com/office/powerpoint/2010/main" val="1474093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D71D-23F2-4543-88E7-3544B770CAB0}"/>
              </a:ext>
            </a:extLst>
          </p:cNvPr>
          <p:cNvSpPr>
            <a:spLocks noGrp="1"/>
          </p:cNvSpPr>
          <p:nvPr>
            <p:ph type="title"/>
          </p:nvPr>
        </p:nvSpPr>
        <p:spPr/>
        <p:txBody>
          <a:bodyPr/>
          <a:lstStyle/>
          <a:p>
            <a:r>
              <a:rPr lang="en-IN" sz="3200" dirty="0"/>
              <a:t>Examples of Simple S</a:t>
            </a:r>
            <a:r>
              <a:rPr lang="en-IN" sz="100" dirty="0"/>
              <a:t> </a:t>
            </a:r>
            <a:r>
              <a:rPr lang="en-IN" sz="3200" dirty="0"/>
              <a:t>Q</a:t>
            </a:r>
            <a:r>
              <a:rPr lang="en-IN" sz="100" dirty="0"/>
              <a:t> </a:t>
            </a:r>
            <a:r>
              <a:rPr lang="en-IN" sz="3200" dirty="0"/>
              <a:t>L Statements </a:t>
            </a:r>
            <a:r>
              <a:rPr lang="en-IN" sz="2000" b="0" dirty="0"/>
              <a:t>(7 of 7)</a:t>
            </a:r>
          </a:p>
        </p:txBody>
      </p:sp>
      <p:sp>
        <p:nvSpPr>
          <p:cNvPr id="3" name="Content Placeholder 2">
            <a:extLst>
              <a:ext uri="{FF2B5EF4-FFF2-40B4-BE49-F238E27FC236}">
                <a16:creationId xmlns:a16="http://schemas.microsoft.com/office/drawing/2014/main" id="{D4F68A50-6270-4A92-9BCC-67C327FCEAFA}"/>
              </a:ext>
            </a:extLst>
          </p:cNvPr>
          <p:cNvSpPr>
            <a:spLocks noGrp="1"/>
          </p:cNvSpPr>
          <p:nvPr>
            <p:ph sz="quarter" idx="13"/>
          </p:nvPr>
        </p:nvSpPr>
        <p:spPr>
          <a:xfrm>
            <a:off x="457201" y="1552574"/>
            <a:ext cx="1844040" cy="3583305"/>
          </a:xfrm>
        </p:spPr>
        <p:txBody>
          <a:bodyPr/>
          <a:lstStyle/>
          <a:p>
            <a:pPr>
              <a:buFont typeface="Monotype Sorts"/>
              <a:buNone/>
            </a:pPr>
            <a:r>
              <a:rPr lang="en-US" altLang="en-US" sz="2000" dirty="0">
                <a:solidFill>
                  <a:schemeClr val="tx1"/>
                </a:solidFill>
                <a:cs typeface="Times New Roman" panose="02020603050405020304" pitchFamily="18" charset="0"/>
              </a:rPr>
              <a:t>Create table</a:t>
            </a:r>
          </a:p>
          <a:p>
            <a:pPr>
              <a:buFont typeface="Monotype Sorts"/>
              <a:buNone/>
            </a:pPr>
            <a:r>
              <a:rPr lang="en-US" altLang="en-US" sz="2000" dirty="0">
                <a:solidFill>
                  <a:schemeClr val="tx1"/>
                </a:solidFill>
                <a:cs typeface="Times New Roman" panose="02020603050405020304" pitchFamily="18" charset="0"/>
              </a:rPr>
              <a:t>Drop table</a:t>
            </a:r>
          </a:p>
          <a:p>
            <a:pPr>
              <a:buFont typeface="Monotype Sorts"/>
              <a:buNone/>
            </a:pPr>
            <a:r>
              <a:rPr lang="en-US" altLang="en-US" sz="2000" dirty="0">
                <a:solidFill>
                  <a:schemeClr val="tx1"/>
                </a:solidFill>
                <a:cs typeface="Times New Roman" panose="02020603050405020304" pitchFamily="18" charset="0"/>
              </a:rPr>
              <a:t>Describe table</a:t>
            </a:r>
          </a:p>
          <a:p>
            <a:pPr>
              <a:buFont typeface="Monotype Sorts"/>
              <a:buNone/>
            </a:pPr>
            <a:r>
              <a:rPr lang="en-US" altLang="en-US" sz="2000" dirty="0">
                <a:solidFill>
                  <a:schemeClr val="tx1"/>
                </a:solidFill>
                <a:cs typeface="Times New Roman" panose="02020603050405020304" pitchFamily="18" charset="0"/>
              </a:rPr>
              <a:t>Select</a:t>
            </a:r>
          </a:p>
          <a:p>
            <a:pPr>
              <a:buFont typeface="Monotype Sorts"/>
              <a:buNone/>
            </a:pPr>
            <a:r>
              <a:rPr lang="en-US" altLang="en-US" sz="2000" dirty="0">
                <a:solidFill>
                  <a:schemeClr val="tx1"/>
                </a:solidFill>
                <a:cs typeface="Times New Roman" panose="02020603050405020304" pitchFamily="18" charset="0"/>
              </a:rPr>
              <a:t>Insert</a:t>
            </a:r>
          </a:p>
          <a:p>
            <a:pPr>
              <a:buFont typeface="Monotype Sorts"/>
              <a:buNone/>
            </a:pPr>
            <a:r>
              <a:rPr lang="en-US" altLang="en-US" sz="2000" dirty="0">
                <a:solidFill>
                  <a:schemeClr val="tx1"/>
                </a:solidFill>
                <a:cs typeface="Times New Roman" panose="02020603050405020304" pitchFamily="18" charset="0"/>
              </a:rPr>
              <a:t>Update</a:t>
            </a:r>
          </a:p>
          <a:p>
            <a:pPr>
              <a:buFont typeface="Monotype Sorts"/>
              <a:buNone/>
            </a:pPr>
            <a:r>
              <a:rPr lang="en-US" altLang="en-US" sz="2000" dirty="0">
                <a:solidFill>
                  <a:srgbClr val="C00000"/>
                </a:solidFill>
                <a:cs typeface="Times New Roman" panose="02020603050405020304" pitchFamily="18" charset="0"/>
              </a:rPr>
              <a:t>Delete*</a:t>
            </a:r>
          </a:p>
        </p:txBody>
      </p:sp>
      <p:sp>
        <p:nvSpPr>
          <p:cNvPr id="4" name="Content Placeholder 3">
            <a:extLst>
              <a:ext uri="{FF2B5EF4-FFF2-40B4-BE49-F238E27FC236}">
                <a16:creationId xmlns:a16="http://schemas.microsoft.com/office/drawing/2014/main" id="{5AAB4BFA-D1F7-4693-91A2-057C7B97BD0C}"/>
              </a:ext>
            </a:extLst>
          </p:cNvPr>
          <p:cNvSpPr>
            <a:spLocks noGrp="1"/>
          </p:cNvSpPr>
          <p:nvPr>
            <p:ph sz="quarter" idx="14"/>
          </p:nvPr>
        </p:nvSpPr>
        <p:spPr>
          <a:xfrm>
            <a:off x="2405524" y="1552574"/>
            <a:ext cx="6464156" cy="3430906"/>
          </a:xfrm>
        </p:spPr>
        <p:txBody>
          <a:bodyPr/>
          <a:lstStyle/>
          <a:p>
            <a:pPr marL="0" indent="0">
              <a:spcBef>
                <a:spcPts val="600"/>
              </a:spcBef>
              <a:buFont typeface="Monotype Sorts"/>
              <a:buNone/>
            </a:pPr>
            <a:r>
              <a:rPr lang="en-IN" altLang="en-US" sz="2000" dirty="0">
                <a:solidFill>
                  <a:srgbClr val="C00000"/>
                </a:solidFill>
                <a:cs typeface="Times New Roman" panose="02020603050405020304" pitchFamily="18" charset="0"/>
              </a:rPr>
              <a:t>*delete Course</a:t>
            </a:r>
          </a:p>
          <a:p>
            <a:pPr marL="0" indent="0">
              <a:spcBef>
                <a:spcPts val="600"/>
              </a:spcBef>
              <a:buFont typeface="Monotype Sorts"/>
              <a:buNone/>
            </a:pPr>
            <a:r>
              <a:rPr lang="en-IN" altLang="en-US" sz="2000" dirty="0">
                <a:solidFill>
                  <a:srgbClr val="C00000"/>
                </a:solidFill>
                <a:cs typeface="Times New Roman" panose="02020603050405020304" pitchFamily="18" charset="0"/>
              </a:rPr>
              <a:t>where title = 'Database System';</a:t>
            </a:r>
          </a:p>
        </p:txBody>
      </p:sp>
    </p:spTree>
    <p:extLst>
      <p:ext uri="{BB962C8B-B14F-4D97-AF65-F5344CB8AC3E}">
        <p14:creationId xmlns:p14="http://schemas.microsoft.com/office/powerpoint/2010/main" val="649050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13FF-6ED3-4A8D-B9F1-57EEF6FCC91F}"/>
              </a:ext>
            </a:extLst>
          </p:cNvPr>
          <p:cNvSpPr>
            <a:spLocks noGrp="1"/>
          </p:cNvSpPr>
          <p:nvPr>
            <p:ph type="title"/>
          </p:nvPr>
        </p:nvSpPr>
        <p:spPr/>
        <p:txBody>
          <a:bodyPr/>
          <a:lstStyle/>
          <a:p>
            <a:r>
              <a:rPr lang="nn-NO" sz="3200" dirty="0"/>
              <a:t>Why Java for Database Programming?</a:t>
            </a:r>
            <a:endParaRPr lang="en-IN" sz="3200" dirty="0"/>
          </a:p>
        </p:txBody>
      </p:sp>
      <p:sp>
        <p:nvSpPr>
          <p:cNvPr id="3" name="Content Placeholder 2">
            <a:extLst>
              <a:ext uri="{FF2B5EF4-FFF2-40B4-BE49-F238E27FC236}">
                <a16:creationId xmlns:a16="http://schemas.microsoft.com/office/drawing/2014/main" id="{D50721C6-82FC-4025-AA77-B0AA5D13BE6C}"/>
              </a:ext>
            </a:extLst>
          </p:cNvPr>
          <p:cNvSpPr>
            <a:spLocks noGrp="1"/>
          </p:cNvSpPr>
          <p:nvPr>
            <p:ph sz="quarter" idx="13"/>
          </p:nvPr>
        </p:nvSpPr>
        <p:spPr/>
        <p:txBody>
          <a:bodyPr/>
          <a:lstStyle/>
          <a:p>
            <a:r>
              <a:rPr lang="en-IN" dirty="0"/>
              <a:t>First, Java is platform independent. You can develop platform-independent database applications using S</a:t>
            </a:r>
            <a:r>
              <a:rPr lang="en-IN" sz="100" dirty="0"/>
              <a:t> </a:t>
            </a:r>
            <a:r>
              <a:rPr lang="en-IN" dirty="0"/>
              <a:t>Q</a:t>
            </a:r>
            <a:r>
              <a:rPr lang="en-IN" sz="100" dirty="0"/>
              <a:t> </a:t>
            </a:r>
            <a:r>
              <a:rPr lang="en-IN" dirty="0"/>
              <a:t>L and Java for any relational database systems.</a:t>
            </a:r>
          </a:p>
          <a:p>
            <a:r>
              <a:rPr lang="en-IN" dirty="0"/>
              <a:t>Second, the support for accessing database systems from Java is built into Java A</a:t>
            </a:r>
            <a:r>
              <a:rPr lang="en-IN" sz="100" dirty="0"/>
              <a:t> </a:t>
            </a:r>
            <a:r>
              <a:rPr lang="en-IN" dirty="0"/>
              <a:t>P</a:t>
            </a:r>
            <a:r>
              <a:rPr lang="en-IN" sz="100" dirty="0"/>
              <a:t> </a:t>
            </a:r>
            <a:r>
              <a:rPr lang="en-IN" dirty="0"/>
              <a:t>I, so you can create database applications using all Java code with a common interface.</a:t>
            </a:r>
          </a:p>
          <a:p>
            <a:r>
              <a:rPr lang="en-IN" dirty="0"/>
              <a:t>Third, Java is taught in almost every university either as the first programming language or as the second programming language.</a:t>
            </a:r>
          </a:p>
        </p:txBody>
      </p:sp>
    </p:spTree>
    <p:extLst>
      <p:ext uri="{BB962C8B-B14F-4D97-AF65-F5344CB8AC3E}">
        <p14:creationId xmlns:p14="http://schemas.microsoft.com/office/powerpoint/2010/main" val="2553332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AD2F-D5CE-4D73-ADE6-595DEA7B613F}"/>
              </a:ext>
            </a:extLst>
          </p:cNvPr>
          <p:cNvSpPr>
            <a:spLocks noGrp="1"/>
          </p:cNvSpPr>
          <p:nvPr>
            <p:ph type="title"/>
          </p:nvPr>
        </p:nvSpPr>
        <p:spPr/>
        <p:txBody>
          <a:bodyPr/>
          <a:lstStyle/>
          <a:p>
            <a:r>
              <a:rPr lang="en-IN" dirty="0"/>
              <a:t>Database Applications Using Java</a:t>
            </a:r>
          </a:p>
        </p:txBody>
      </p:sp>
      <p:sp>
        <p:nvSpPr>
          <p:cNvPr id="3" name="Content Placeholder 2">
            <a:extLst>
              <a:ext uri="{FF2B5EF4-FFF2-40B4-BE49-F238E27FC236}">
                <a16:creationId xmlns:a16="http://schemas.microsoft.com/office/drawing/2014/main" id="{D3042655-22B8-4D8F-B3BE-7DFEBCB2B512}"/>
              </a:ext>
            </a:extLst>
          </p:cNvPr>
          <p:cNvSpPr>
            <a:spLocks noGrp="1"/>
          </p:cNvSpPr>
          <p:nvPr>
            <p:ph sz="quarter" idx="13"/>
          </p:nvPr>
        </p:nvSpPr>
        <p:spPr>
          <a:xfrm>
            <a:off x="457200" y="1554920"/>
            <a:ext cx="8232775" cy="3183335"/>
          </a:xfrm>
        </p:spPr>
        <p:txBody>
          <a:bodyPr/>
          <a:lstStyle/>
          <a:p>
            <a:pPr marL="432" indent="0">
              <a:buNone/>
            </a:pPr>
            <a:r>
              <a:rPr lang="en-IN" dirty="0"/>
              <a:t>G</a:t>
            </a:r>
            <a:r>
              <a:rPr lang="en-IN" sz="100" dirty="0"/>
              <a:t> </a:t>
            </a:r>
            <a:r>
              <a:rPr lang="en-IN" dirty="0"/>
              <a:t>U</a:t>
            </a:r>
            <a:r>
              <a:rPr lang="en-IN" sz="100" dirty="0"/>
              <a:t> </a:t>
            </a:r>
            <a:r>
              <a:rPr lang="en-IN" dirty="0"/>
              <a:t>I</a:t>
            </a:r>
          </a:p>
          <a:p>
            <a:pPr marL="432" indent="0">
              <a:buNone/>
            </a:pPr>
            <a:r>
              <a:rPr lang="en-IN" dirty="0"/>
              <a:t>Client/Server</a:t>
            </a:r>
          </a:p>
          <a:p>
            <a:pPr marL="432" indent="0">
              <a:buNone/>
            </a:pPr>
            <a:r>
              <a:rPr lang="en-IN" dirty="0"/>
              <a:t>Server-Side programming</a:t>
            </a:r>
          </a:p>
        </p:txBody>
      </p:sp>
    </p:spTree>
    <p:extLst>
      <p:ext uri="{BB962C8B-B14F-4D97-AF65-F5344CB8AC3E}">
        <p14:creationId xmlns:p14="http://schemas.microsoft.com/office/powerpoint/2010/main" val="113919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C71E3-7ABE-4F34-8F77-7913A7EFC47C}"/>
              </a:ext>
            </a:extLst>
          </p:cNvPr>
          <p:cNvSpPr>
            <a:spLocks noGrp="1"/>
          </p:cNvSpPr>
          <p:nvPr>
            <p:ph type="title"/>
          </p:nvPr>
        </p:nvSpPr>
        <p:spPr/>
        <p:txBody>
          <a:bodyPr/>
          <a:lstStyle/>
          <a:p>
            <a:r>
              <a:rPr lang="en-IN" dirty="0"/>
              <a:t>The Architecture of J</a:t>
            </a:r>
            <a:r>
              <a:rPr lang="en-IN" sz="100" dirty="0"/>
              <a:t> </a:t>
            </a:r>
            <a:r>
              <a:rPr lang="en-IN" dirty="0"/>
              <a:t>D</a:t>
            </a:r>
            <a:r>
              <a:rPr lang="en-IN" sz="100" dirty="0"/>
              <a:t> </a:t>
            </a:r>
            <a:r>
              <a:rPr lang="en-IN" dirty="0"/>
              <a:t>B</a:t>
            </a:r>
            <a:r>
              <a:rPr lang="en-IN" sz="100" dirty="0"/>
              <a:t> </a:t>
            </a:r>
            <a:r>
              <a:rPr lang="en-IN" dirty="0"/>
              <a:t>C</a:t>
            </a:r>
          </a:p>
        </p:txBody>
      </p:sp>
      <p:pic>
        <p:nvPicPr>
          <p:cNvPr id="7" name="Content Placeholder 6" descr="A diagram shows JDBC API between MySQL JDBC Drive, Oracle JDBC Driver, and JDBC ODBC Bridge Driver. For long description in Notes pane, press F6.">
            <a:extLst>
              <a:ext uri="{FF2B5EF4-FFF2-40B4-BE49-F238E27FC236}">
                <a16:creationId xmlns:a16="http://schemas.microsoft.com/office/drawing/2014/main" id="{417563CE-8270-4051-8AB7-A7C284365C7F}"/>
              </a:ext>
            </a:extLst>
          </p:cNvPr>
          <p:cNvPicPr>
            <a:picLocks noGrp="1" noChangeAspect="1"/>
          </p:cNvPicPr>
          <p:nvPr>
            <p:ph sz="quarter" idx="13"/>
          </p:nvPr>
        </p:nvPicPr>
        <p:blipFill>
          <a:blip r:embed="rId3"/>
          <a:stretch>
            <a:fillRect/>
          </a:stretch>
        </p:blipFill>
        <p:spPr>
          <a:xfrm>
            <a:off x="1375668" y="1554163"/>
            <a:ext cx="6395838" cy="4664075"/>
          </a:xfrm>
          <a:prstGeom prst="rect">
            <a:avLst/>
          </a:prstGeom>
        </p:spPr>
      </p:pic>
    </p:spTree>
    <p:extLst>
      <p:ext uri="{BB962C8B-B14F-4D97-AF65-F5344CB8AC3E}">
        <p14:creationId xmlns:p14="http://schemas.microsoft.com/office/powerpoint/2010/main" val="57001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A2B4-6FD4-4C94-B316-880CBD6E5BA1}"/>
              </a:ext>
            </a:extLst>
          </p:cNvPr>
          <p:cNvSpPr>
            <a:spLocks noGrp="1"/>
          </p:cNvSpPr>
          <p:nvPr>
            <p:ph type="title"/>
          </p:nvPr>
        </p:nvSpPr>
        <p:spPr/>
        <p:txBody>
          <a:bodyPr/>
          <a:lstStyle/>
          <a:p>
            <a:r>
              <a:rPr lang="en-IN" dirty="0"/>
              <a:t>Database Application Systems</a:t>
            </a:r>
          </a:p>
        </p:txBody>
      </p:sp>
      <p:pic>
        <p:nvPicPr>
          <p:cNvPr id="7" name="Content Placeholder 6" descr="A diagram shows a two way arrow between database and database management system, between database management system and application program, and between application program and application users.">
            <a:extLst>
              <a:ext uri="{FF2B5EF4-FFF2-40B4-BE49-F238E27FC236}">
                <a16:creationId xmlns:a16="http://schemas.microsoft.com/office/drawing/2014/main" id="{E6917380-D6B0-4FEE-A9E8-386659F1991E}"/>
              </a:ext>
            </a:extLst>
          </p:cNvPr>
          <p:cNvPicPr>
            <a:picLocks noGrp="1" noChangeAspect="1"/>
          </p:cNvPicPr>
          <p:nvPr>
            <p:ph sz="quarter" idx="13"/>
          </p:nvPr>
        </p:nvPicPr>
        <p:blipFill>
          <a:blip r:embed="rId2"/>
          <a:stretch>
            <a:fillRect/>
          </a:stretch>
        </p:blipFill>
        <p:spPr>
          <a:xfrm>
            <a:off x="507203" y="1904829"/>
            <a:ext cx="8132769" cy="3962743"/>
          </a:xfrm>
          <a:prstGeom prst="rect">
            <a:avLst/>
          </a:prstGeom>
        </p:spPr>
      </p:pic>
    </p:spTree>
    <p:extLst>
      <p:ext uri="{BB962C8B-B14F-4D97-AF65-F5344CB8AC3E}">
        <p14:creationId xmlns:p14="http://schemas.microsoft.com/office/powerpoint/2010/main" val="12360435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C71E3-7ABE-4F34-8F77-7913A7EFC47C}"/>
              </a:ext>
            </a:extLst>
          </p:cNvPr>
          <p:cNvSpPr>
            <a:spLocks noGrp="1"/>
          </p:cNvSpPr>
          <p:nvPr>
            <p:ph type="title"/>
          </p:nvPr>
        </p:nvSpPr>
        <p:spPr/>
        <p:txBody>
          <a:bodyPr/>
          <a:lstStyle/>
          <a:p>
            <a:r>
              <a:rPr lang="en-US" altLang="en-US" dirty="0"/>
              <a:t>The J</a:t>
            </a:r>
            <a:r>
              <a:rPr lang="en-US" altLang="en-US" sz="100" dirty="0"/>
              <a:t> </a:t>
            </a:r>
            <a:r>
              <a:rPr lang="en-US" altLang="en-US" dirty="0"/>
              <a:t>D</a:t>
            </a:r>
            <a:r>
              <a:rPr lang="en-US" altLang="en-US" sz="100" dirty="0"/>
              <a:t> </a:t>
            </a:r>
            <a:r>
              <a:rPr lang="en-US" altLang="en-US" dirty="0"/>
              <a:t>B</a:t>
            </a:r>
            <a:r>
              <a:rPr lang="en-US" altLang="en-US" sz="100" dirty="0"/>
              <a:t> </a:t>
            </a:r>
            <a:r>
              <a:rPr lang="en-US" altLang="en-US" dirty="0"/>
              <a:t>C Interfaces</a:t>
            </a:r>
            <a:endParaRPr lang="en-IN" dirty="0"/>
          </a:p>
        </p:txBody>
      </p:sp>
      <p:pic>
        <p:nvPicPr>
          <p:cNvPr id="4" name="Content Placeholder 3" descr="A diagram shows two way arrow between the elements at four levels. For long description in Notes pane, press F6.">
            <a:extLst>
              <a:ext uri="{FF2B5EF4-FFF2-40B4-BE49-F238E27FC236}">
                <a16:creationId xmlns:a16="http://schemas.microsoft.com/office/drawing/2014/main" id="{BA02708F-4786-4BD6-A604-FAE24AD96CDD}"/>
              </a:ext>
            </a:extLst>
          </p:cNvPr>
          <p:cNvPicPr>
            <a:picLocks noGrp="1" noChangeAspect="1"/>
          </p:cNvPicPr>
          <p:nvPr>
            <p:ph sz="quarter" idx="13"/>
          </p:nvPr>
        </p:nvPicPr>
        <p:blipFill>
          <a:blip r:embed="rId3"/>
          <a:stretch>
            <a:fillRect/>
          </a:stretch>
        </p:blipFill>
        <p:spPr>
          <a:xfrm>
            <a:off x="831417" y="2243296"/>
            <a:ext cx="7484341" cy="3285808"/>
          </a:xfrm>
          <a:prstGeom prst="rect">
            <a:avLst/>
          </a:prstGeom>
        </p:spPr>
      </p:pic>
    </p:spTree>
    <p:extLst>
      <p:ext uri="{BB962C8B-B14F-4D97-AF65-F5344CB8AC3E}">
        <p14:creationId xmlns:p14="http://schemas.microsoft.com/office/powerpoint/2010/main" val="4147878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C71E3-7ABE-4F34-8F77-7913A7EFC47C}"/>
              </a:ext>
            </a:extLst>
          </p:cNvPr>
          <p:cNvSpPr>
            <a:spLocks noGrp="1"/>
          </p:cNvSpPr>
          <p:nvPr>
            <p:ph type="title"/>
          </p:nvPr>
        </p:nvSpPr>
        <p:spPr/>
        <p:txBody>
          <a:bodyPr/>
          <a:lstStyle/>
          <a:p>
            <a:r>
              <a:rPr lang="en-US" altLang="en-US" dirty="0"/>
              <a:t>Developing J</a:t>
            </a:r>
            <a:r>
              <a:rPr lang="en-US" altLang="en-US" sz="100" dirty="0"/>
              <a:t> </a:t>
            </a:r>
            <a:r>
              <a:rPr lang="en-US" altLang="en-US" dirty="0"/>
              <a:t>D</a:t>
            </a:r>
            <a:r>
              <a:rPr lang="en-US" altLang="en-US" sz="100" dirty="0"/>
              <a:t> </a:t>
            </a:r>
            <a:r>
              <a:rPr lang="en-US" altLang="en-US" dirty="0"/>
              <a:t>B</a:t>
            </a:r>
            <a:r>
              <a:rPr lang="en-US" altLang="en-US" sz="100" dirty="0"/>
              <a:t> </a:t>
            </a:r>
            <a:r>
              <a:rPr lang="en-US" altLang="en-US" dirty="0"/>
              <a:t>C Programs </a:t>
            </a:r>
            <a:r>
              <a:rPr lang="en-US" altLang="en-US" sz="2000" b="0" dirty="0"/>
              <a:t>(1 of 4)</a:t>
            </a:r>
            <a:endParaRPr lang="en-IN" sz="2000" b="0" dirty="0"/>
          </a:p>
        </p:txBody>
      </p:sp>
      <p:pic>
        <p:nvPicPr>
          <p:cNvPr id="6" name="Content Placeholder 5" descr="Statement to load a driver colon  For long description in Notes pane, press F6.">
            <a:extLst>
              <a:ext uri="{FF2B5EF4-FFF2-40B4-BE49-F238E27FC236}">
                <a16:creationId xmlns:a16="http://schemas.microsoft.com/office/drawing/2014/main" id="{8CE9AFD1-6E78-4897-BE82-CB395FD6B49E}"/>
              </a:ext>
            </a:extLst>
          </p:cNvPr>
          <p:cNvPicPr>
            <a:picLocks noGrp="1" noChangeAspect="1"/>
          </p:cNvPicPr>
          <p:nvPr>
            <p:ph sz="quarter" idx="13"/>
          </p:nvPr>
        </p:nvPicPr>
        <p:blipFill>
          <a:blip r:embed="rId3"/>
          <a:stretch>
            <a:fillRect/>
          </a:stretch>
        </p:blipFill>
        <p:spPr>
          <a:xfrm>
            <a:off x="800721" y="1554163"/>
            <a:ext cx="7545733" cy="4664075"/>
          </a:xfrm>
          <a:prstGeom prst="rect">
            <a:avLst/>
          </a:prstGeom>
        </p:spPr>
      </p:pic>
    </p:spTree>
    <p:extLst>
      <p:ext uri="{BB962C8B-B14F-4D97-AF65-F5344CB8AC3E}">
        <p14:creationId xmlns:p14="http://schemas.microsoft.com/office/powerpoint/2010/main" val="2812656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C71E3-7ABE-4F34-8F77-7913A7EFC47C}"/>
              </a:ext>
            </a:extLst>
          </p:cNvPr>
          <p:cNvSpPr>
            <a:spLocks noGrp="1"/>
          </p:cNvSpPr>
          <p:nvPr>
            <p:ph type="title"/>
          </p:nvPr>
        </p:nvSpPr>
        <p:spPr/>
        <p:txBody>
          <a:bodyPr/>
          <a:lstStyle/>
          <a:p>
            <a:r>
              <a:rPr lang="en-US" altLang="en-US" dirty="0"/>
              <a:t>Developing J</a:t>
            </a:r>
            <a:r>
              <a:rPr lang="en-US" altLang="en-US" sz="100" dirty="0"/>
              <a:t> </a:t>
            </a:r>
            <a:r>
              <a:rPr lang="en-US" altLang="en-US" dirty="0"/>
              <a:t>D</a:t>
            </a:r>
            <a:r>
              <a:rPr lang="en-US" altLang="en-US" sz="100" dirty="0"/>
              <a:t> </a:t>
            </a:r>
            <a:r>
              <a:rPr lang="en-US" altLang="en-US" dirty="0"/>
              <a:t>B</a:t>
            </a:r>
            <a:r>
              <a:rPr lang="en-US" altLang="en-US" sz="100" dirty="0"/>
              <a:t> </a:t>
            </a:r>
            <a:r>
              <a:rPr lang="en-US" altLang="en-US" dirty="0"/>
              <a:t>C Programs </a:t>
            </a:r>
            <a:r>
              <a:rPr lang="en-US" altLang="en-US" sz="2000" b="0" dirty="0"/>
              <a:t>(2 of 4)</a:t>
            </a:r>
            <a:endParaRPr lang="en-IN" sz="2000" b="0" dirty="0"/>
          </a:p>
        </p:txBody>
      </p:sp>
      <p:pic>
        <p:nvPicPr>
          <p:cNvPr id="4" name="Content Placeholder 3" descr="Connection connection = DriverManager.getConnection left parenthesis databaseURL right parenthesis colon&#10;The above line is labeled, loading drivers. For long description in Notes pane, press F6.">
            <a:extLst>
              <a:ext uri="{FF2B5EF4-FFF2-40B4-BE49-F238E27FC236}">
                <a16:creationId xmlns:a16="http://schemas.microsoft.com/office/drawing/2014/main" id="{AA622831-75AA-4BD9-8CFB-780F333D11DD}"/>
              </a:ext>
            </a:extLst>
          </p:cNvPr>
          <p:cNvPicPr>
            <a:picLocks noGrp="1" noChangeAspect="1"/>
          </p:cNvPicPr>
          <p:nvPr>
            <p:ph sz="quarter" idx="13"/>
          </p:nvPr>
        </p:nvPicPr>
        <p:blipFill>
          <a:blip r:embed="rId3"/>
          <a:stretch>
            <a:fillRect/>
          </a:stretch>
        </p:blipFill>
        <p:spPr>
          <a:xfrm>
            <a:off x="849932" y="1554163"/>
            <a:ext cx="7608268" cy="4664075"/>
          </a:xfrm>
          <a:prstGeom prst="rect">
            <a:avLst/>
          </a:prstGeom>
        </p:spPr>
      </p:pic>
    </p:spTree>
    <p:extLst>
      <p:ext uri="{BB962C8B-B14F-4D97-AF65-F5344CB8AC3E}">
        <p14:creationId xmlns:p14="http://schemas.microsoft.com/office/powerpoint/2010/main" val="1312996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7D7F-CE80-4FD2-B949-297DC6B6763D}"/>
              </a:ext>
            </a:extLst>
          </p:cNvPr>
          <p:cNvSpPr>
            <a:spLocks noGrp="1"/>
          </p:cNvSpPr>
          <p:nvPr>
            <p:ph type="title"/>
          </p:nvPr>
        </p:nvSpPr>
        <p:spPr/>
        <p:txBody>
          <a:bodyPr/>
          <a:lstStyle/>
          <a:p>
            <a:r>
              <a:rPr lang="en-US" altLang="en-US" dirty="0"/>
              <a:t>Developing J</a:t>
            </a:r>
            <a:r>
              <a:rPr lang="en-US" altLang="en-US" sz="100" dirty="0"/>
              <a:t> </a:t>
            </a:r>
            <a:r>
              <a:rPr lang="en-US" altLang="en-US" dirty="0"/>
              <a:t>D</a:t>
            </a:r>
            <a:r>
              <a:rPr lang="en-US" altLang="en-US" sz="100" dirty="0"/>
              <a:t> </a:t>
            </a:r>
            <a:r>
              <a:rPr lang="en-US" altLang="en-US" dirty="0"/>
              <a:t>B</a:t>
            </a:r>
            <a:r>
              <a:rPr lang="en-US" altLang="en-US" sz="100" dirty="0"/>
              <a:t> </a:t>
            </a:r>
            <a:r>
              <a:rPr lang="en-US" altLang="en-US" dirty="0"/>
              <a:t>C Programs </a:t>
            </a:r>
            <a:r>
              <a:rPr lang="en-US" altLang="en-US" sz="2000" b="0" dirty="0"/>
              <a:t>(3 of 4)</a:t>
            </a:r>
            <a:endParaRPr lang="en-IN" dirty="0"/>
          </a:p>
        </p:txBody>
      </p:sp>
      <p:sp>
        <p:nvSpPr>
          <p:cNvPr id="3" name="Content Placeholder 2">
            <a:extLst>
              <a:ext uri="{FF2B5EF4-FFF2-40B4-BE49-F238E27FC236}">
                <a16:creationId xmlns:a16="http://schemas.microsoft.com/office/drawing/2014/main" id="{1B29C08E-9E54-4EF8-A688-8D038E739F20}"/>
              </a:ext>
            </a:extLst>
          </p:cNvPr>
          <p:cNvSpPr>
            <a:spLocks noGrp="1"/>
          </p:cNvSpPr>
          <p:nvPr>
            <p:ph sz="quarter" idx="13"/>
          </p:nvPr>
        </p:nvSpPr>
        <p:spPr>
          <a:xfrm>
            <a:off x="457200" y="1556326"/>
            <a:ext cx="2164080" cy="3457633"/>
          </a:xfrm>
        </p:spPr>
        <p:txBody>
          <a:bodyPr/>
          <a:lstStyle/>
          <a:p>
            <a:pPr marL="432" indent="0">
              <a:buNone/>
            </a:pPr>
            <a:r>
              <a:rPr lang="en-IN" sz="2000" dirty="0"/>
              <a:t>Loading drivers</a:t>
            </a:r>
          </a:p>
          <a:p>
            <a:pPr marL="432" indent="0">
              <a:buNone/>
            </a:pPr>
            <a:r>
              <a:rPr lang="en-IN" sz="2000" dirty="0"/>
              <a:t>Establishing connections</a:t>
            </a:r>
          </a:p>
          <a:p>
            <a:pPr marL="432" indent="0">
              <a:buNone/>
            </a:pPr>
            <a:r>
              <a:rPr lang="en-IN" sz="2000" dirty="0">
                <a:solidFill>
                  <a:srgbClr val="C00000"/>
                </a:solidFill>
              </a:rPr>
              <a:t>Creating and executing statements*</a:t>
            </a:r>
          </a:p>
          <a:p>
            <a:pPr marL="432" indent="0">
              <a:buNone/>
            </a:pPr>
            <a:r>
              <a:rPr lang="en-IN" sz="2000" dirty="0"/>
              <a:t>Processing </a:t>
            </a:r>
            <a:r>
              <a:rPr lang="en-IN" sz="2000" dirty="0" err="1"/>
              <a:t>ResultSet</a:t>
            </a:r>
            <a:endParaRPr lang="en-IN" sz="2000" dirty="0"/>
          </a:p>
        </p:txBody>
      </p:sp>
      <p:sp>
        <p:nvSpPr>
          <p:cNvPr id="4" name="Content Placeholder 3">
            <a:extLst>
              <a:ext uri="{FF2B5EF4-FFF2-40B4-BE49-F238E27FC236}">
                <a16:creationId xmlns:a16="http://schemas.microsoft.com/office/drawing/2014/main" id="{5D34993B-3373-40D3-B7B9-0D53425D766B}"/>
              </a:ext>
            </a:extLst>
          </p:cNvPr>
          <p:cNvSpPr>
            <a:spLocks noGrp="1"/>
          </p:cNvSpPr>
          <p:nvPr>
            <p:ph sz="quarter" idx="14"/>
          </p:nvPr>
        </p:nvSpPr>
        <p:spPr>
          <a:xfrm>
            <a:off x="3124200" y="1556327"/>
            <a:ext cx="5562600" cy="4520624"/>
          </a:xfrm>
        </p:spPr>
        <p:txBody>
          <a:bodyPr/>
          <a:lstStyle/>
          <a:p>
            <a:pPr>
              <a:spcBef>
                <a:spcPts val="600"/>
              </a:spcBef>
              <a:buFont typeface="Monotype Sorts"/>
              <a:buNone/>
            </a:pPr>
            <a:r>
              <a:rPr lang="en-US" altLang="en-US" sz="2000" dirty="0">
                <a:solidFill>
                  <a:srgbClr val="C00000"/>
                </a:solidFill>
                <a:cs typeface="Times New Roman" panose="02020603050405020304" pitchFamily="18" charset="0"/>
              </a:rPr>
              <a:t>*Creating statement:</a:t>
            </a:r>
          </a:p>
          <a:p>
            <a:pPr lvl="1">
              <a:buFontTx/>
              <a:buNone/>
            </a:pPr>
            <a:r>
              <a:rPr lang="en-US" altLang="en-US" sz="1800" dirty="0">
                <a:solidFill>
                  <a:srgbClr val="C00000"/>
                </a:solidFill>
                <a:cs typeface="Times New Roman" panose="02020603050405020304" pitchFamily="18" charset="0"/>
              </a:rPr>
              <a:t>Statement </a:t>
            </a:r>
            <a:r>
              <a:rPr lang="en-US" altLang="en-US" sz="1800" dirty="0" err="1">
                <a:solidFill>
                  <a:srgbClr val="C00000"/>
                </a:solidFill>
                <a:cs typeface="Times New Roman" panose="02020603050405020304" pitchFamily="18" charset="0"/>
              </a:rPr>
              <a:t>statement</a:t>
            </a:r>
            <a:r>
              <a:rPr lang="en-US" altLang="en-US" sz="1800" dirty="0">
                <a:solidFill>
                  <a:srgbClr val="C00000"/>
                </a:solidFill>
                <a:cs typeface="Times New Roman" panose="02020603050405020304" pitchFamily="18" charset="0"/>
              </a:rPr>
              <a:t> = </a:t>
            </a:r>
            <a:r>
              <a:rPr lang="en-US" altLang="en-US" sz="1800" dirty="0" err="1">
                <a:solidFill>
                  <a:srgbClr val="C00000"/>
                </a:solidFill>
                <a:cs typeface="Times New Roman" panose="02020603050405020304" pitchFamily="18" charset="0"/>
              </a:rPr>
              <a:t>connection.createStatement</a:t>
            </a:r>
            <a:r>
              <a:rPr lang="en-US" altLang="en-US" sz="1800" dirty="0">
                <a:solidFill>
                  <a:srgbClr val="C00000"/>
                </a:solidFill>
                <a:cs typeface="Times New Roman" panose="02020603050405020304" pitchFamily="18" charset="0"/>
              </a:rPr>
              <a:t>();</a:t>
            </a:r>
          </a:p>
          <a:p>
            <a:pPr>
              <a:spcBef>
                <a:spcPts val="600"/>
              </a:spcBef>
              <a:buFont typeface="Monotype Sorts"/>
              <a:buNone/>
            </a:pPr>
            <a:r>
              <a:rPr lang="en-US" altLang="en-US" sz="2000" dirty="0">
                <a:solidFill>
                  <a:srgbClr val="C00000"/>
                </a:solidFill>
                <a:cs typeface="Times New Roman" panose="02020603050405020304" pitchFamily="18" charset="0"/>
              </a:rPr>
              <a:t>Executing statement (for update, delete, insert):</a:t>
            </a:r>
          </a:p>
          <a:p>
            <a:pPr lvl="1">
              <a:buFontTx/>
              <a:buNone/>
            </a:pPr>
            <a:r>
              <a:rPr lang="en-US" altLang="en-US" sz="1800" dirty="0" err="1">
                <a:solidFill>
                  <a:srgbClr val="C00000"/>
                </a:solidFill>
                <a:cs typeface="Times New Roman" panose="02020603050405020304" pitchFamily="18" charset="0"/>
              </a:rPr>
              <a:t>statement.executeUpdate</a:t>
            </a:r>
            <a:endParaRPr lang="en-US" altLang="en-US" sz="1800" dirty="0">
              <a:solidFill>
                <a:srgbClr val="C00000"/>
              </a:solidFill>
              <a:cs typeface="Times New Roman" panose="02020603050405020304" pitchFamily="18" charset="0"/>
            </a:endParaRPr>
          </a:p>
          <a:p>
            <a:pPr marL="808038" lvl="1" indent="0">
              <a:buFontTx/>
              <a:buNone/>
            </a:pPr>
            <a:r>
              <a:rPr lang="en-US" altLang="en-US" sz="1800" dirty="0">
                <a:solidFill>
                  <a:srgbClr val="C00000"/>
                </a:solidFill>
                <a:cs typeface="Times New Roman" panose="02020603050405020304" pitchFamily="18" charset="0"/>
              </a:rPr>
              <a:t>("create table Temp (col1 char(5), col2 char(5))");</a:t>
            </a:r>
          </a:p>
          <a:p>
            <a:pPr>
              <a:spcBef>
                <a:spcPts val="600"/>
              </a:spcBef>
              <a:buFont typeface="Monotype Sorts"/>
              <a:buNone/>
            </a:pPr>
            <a:r>
              <a:rPr lang="en-US" altLang="en-US" sz="2000" dirty="0">
                <a:solidFill>
                  <a:srgbClr val="C00000"/>
                </a:solidFill>
                <a:cs typeface="Times New Roman" panose="02020603050405020304" pitchFamily="18" charset="0"/>
              </a:rPr>
              <a:t>Executing statement (for select):</a:t>
            </a:r>
          </a:p>
          <a:p>
            <a:pPr lvl="1">
              <a:buFontTx/>
              <a:buNone/>
            </a:pPr>
            <a:r>
              <a:rPr lang="en-US" altLang="en-US" sz="1800" dirty="0">
                <a:solidFill>
                  <a:srgbClr val="C00000"/>
                </a:solidFill>
                <a:cs typeface="Times New Roman" panose="02020603050405020304" pitchFamily="18" charset="0"/>
              </a:rPr>
              <a:t>// Select the columns from the Student table</a:t>
            </a:r>
          </a:p>
          <a:p>
            <a:pPr lvl="1">
              <a:buFontTx/>
              <a:buNone/>
            </a:pPr>
            <a:r>
              <a:rPr lang="en-US" altLang="en-US" sz="1800" dirty="0" err="1">
                <a:solidFill>
                  <a:srgbClr val="C00000"/>
                </a:solidFill>
                <a:cs typeface="Times New Roman" panose="02020603050405020304" pitchFamily="18" charset="0"/>
              </a:rPr>
              <a:t>ResultSet</a:t>
            </a:r>
            <a:r>
              <a:rPr lang="en-US" altLang="en-US" sz="1800" dirty="0">
                <a:solidFill>
                  <a:srgbClr val="C00000"/>
                </a:solidFill>
                <a:cs typeface="Times New Roman" panose="02020603050405020304" pitchFamily="18" charset="0"/>
              </a:rPr>
              <a:t> </a:t>
            </a:r>
            <a:r>
              <a:rPr lang="en-US" altLang="en-US" sz="1800" dirty="0" err="1">
                <a:solidFill>
                  <a:srgbClr val="C00000"/>
                </a:solidFill>
                <a:cs typeface="Times New Roman" panose="02020603050405020304" pitchFamily="18" charset="0"/>
              </a:rPr>
              <a:t>resultSet</a:t>
            </a:r>
            <a:r>
              <a:rPr lang="en-US" altLang="en-US" sz="1800" dirty="0">
                <a:solidFill>
                  <a:srgbClr val="C00000"/>
                </a:solidFill>
                <a:cs typeface="Times New Roman" panose="02020603050405020304" pitchFamily="18" charset="0"/>
              </a:rPr>
              <a:t> = </a:t>
            </a:r>
            <a:r>
              <a:rPr lang="en-US" altLang="en-US" sz="1800" dirty="0" err="1">
                <a:solidFill>
                  <a:srgbClr val="C00000"/>
                </a:solidFill>
                <a:cs typeface="Times New Roman" panose="02020603050405020304" pitchFamily="18" charset="0"/>
              </a:rPr>
              <a:t>statement.executeQuery</a:t>
            </a:r>
            <a:endParaRPr lang="en-US" altLang="en-US" sz="1800" dirty="0">
              <a:solidFill>
                <a:srgbClr val="C00000"/>
              </a:solidFill>
              <a:cs typeface="Times New Roman" panose="02020603050405020304" pitchFamily="18" charset="0"/>
            </a:endParaRPr>
          </a:p>
          <a:p>
            <a:pPr marL="808038" lvl="1" indent="0">
              <a:buFontTx/>
              <a:buNone/>
            </a:pPr>
            <a:r>
              <a:rPr lang="en-US" altLang="en-US" sz="1800" dirty="0">
                <a:solidFill>
                  <a:srgbClr val="C00000"/>
                </a:solidFill>
                <a:cs typeface="Times New Roman" panose="02020603050405020304" pitchFamily="18" charset="0"/>
              </a:rPr>
              <a:t>("select </a:t>
            </a:r>
            <a:r>
              <a:rPr lang="en-US" altLang="en-US" sz="1800" dirty="0" err="1">
                <a:solidFill>
                  <a:srgbClr val="C00000"/>
                </a:solidFill>
                <a:cs typeface="Times New Roman" panose="02020603050405020304" pitchFamily="18" charset="0"/>
              </a:rPr>
              <a:t>firstName</a:t>
            </a:r>
            <a:r>
              <a:rPr lang="en-US" altLang="en-US" sz="1800" dirty="0">
                <a:solidFill>
                  <a:srgbClr val="C00000"/>
                </a:solidFill>
                <a:cs typeface="Times New Roman" panose="02020603050405020304" pitchFamily="18" charset="0"/>
              </a:rPr>
              <a:t>, mi, </a:t>
            </a:r>
            <a:r>
              <a:rPr lang="en-US" altLang="en-US" sz="1800" dirty="0" err="1">
                <a:solidFill>
                  <a:srgbClr val="C00000"/>
                </a:solidFill>
                <a:cs typeface="Times New Roman" panose="02020603050405020304" pitchFamily="18" charset="0"/>
              </a:rPr>
              <a:t>lastName</a:t>
            </a:r>
            <a:r>
              <a:rPr lang="en-US" altLang="en-US" sz="1800" dirty="0">
                <a:solidFill>
                  <a:srgbClr val="C00000"/>
                </a:solidFill>
                <a:cs typeface="Times New Roman" panose="02020603050405020304" pitchFamily="18" charset="0"/>
              </a:rPr>
              <a:t> from Student where </a:t>
            </a:r>
            <a:r>
              <a:rPr lang="en-US" altLang="en-US" sz="1800" dirty="0" err="1">
                <a:solidFill>
                  <a:srgbClr val="C00000"/>
                </a:solidFill>
                <a:cs typeface="Times New Roman" panose="02020603050405020304" pitchFamily="18" charset="0"/>
              </a:rPr>
              <a:t>lastName</a:t>
            </a:r>
            <a:r>
              <a:rPr lang="en-US" altLang="en-US" sz="1800" dirty="0">
                <a:solidFill>
                  <a:srgbClr val="C00000"/>
                </a:solidFill>
                <a:cs typeface="Times New Roman" panose="02020603050405020304" pitchFamily="18" charset="0"/>
              </a:rPr>
              <a:t> "</a:t>
            </a:r>
          </a:p>
          <a:p>
            <a:pPr lvl="1" indent="65088">
              <a:buFontTx/>
              <a:buNone/>
            </a:pPr>
            <a:r>
              <a:rPr lang="en-US" altLang="en-US" sz="1800" dirty="0">
                <a:solidFill>
                  <a:srgbClr val="C00000"/>
                </a:solidFill>
                <a:cs typeface="Times New Roman" panose="02020603050405020304" pitchFamily="18" charset="0"/>
              </a:rPr>
              <a:t>+ " = 'Smith'");</a:t>
            </a:r>
            <a:endParaRPr lang="en-IN" dirty="0">
              <a:solidFill>
                <a:srgbClr val="C00000"/>
              </a:solidFill>
            </a:endParaRPr>
          </a:p>
        </p:txBody>
      </p:sp>
    </p:spTree>
    <p:extLst>
      <p:ext uri="{BB962C8B-B14F-4D97-AF65-F5344CB8AC3E}">
        <p14:creationId xmlns:p14="http://schemas.microsoft.com/office/powerpoint/2010/main" val="2291051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C71E3-7ABE-4F34-8F77-7913A7EFC47C}"/>
              </a:ext>
            </a:extLst>
          </p:cNvPr>
          <p:cNvSpPr>
            <a:spLocks noGrp="1"/>
          </p:cNvSpPr>
          <p:nvPr>
            <p:ph type="title"/>
          </p:nvPr>
        </p:nvSpPr>
        <p:spPr/>
        <p:txBody>
          <a:bodyPr/>
          <a:lstStyle/>
          <a:p>
            <a:r>
              <a:rPr lang="en-US" altLang="en-US" dirty="0"/>
              <a:t>Developing J</a:t>
            </a:r>
            <a:r>
              <a:rPr lang="en-US" altLang="en-US" sz="100" dirty="0"/>
              <a:t> </a:t>
            </a:r>
            <a:r>
              <a:rPr lang="en-US" altLang="en-US" dirty="0"/>
              <a:t>D</a:t>
            </a:r>
            <a:r>
              <a:rPr lang="en-US" altLang="en-US" sz="100" dirty="0"/>
              <a:t> </a:t>
            </a:r>
            <a:r>
              <a:rPr lang="en-US" altLang="en-US" dirty="0"/>
              <a:t>B</a:t>
            </a:r>
            <a:r>
              <a:rPr lang="en-US" altLang="en-US" sz="100" dirty="0"/>
              <a:t> </a:t>
            </a:r>
            <a:r>
              <a:rPr lang="en-US" altLang="en-US" dirty="0"/>
              <a:t>C Programs </a:t>
            </a:r>
            <a:r>
              <a:rPr lang="en-US" altLang="en-US" sz="2000" b="0" dirty="0"/>
              <a:t>(4 of 4)</a:t>
            </a:r>
            <a:endParaRPr lang="en-IN" sz="2000" b="0" dirty="0"/>
          </a:p>
        </p:txBody>
      </p:sp>
      <p:pic>
        <p:nvPicPr>
          <p:cNvPr id="9" name="Content Placeholder 8" descr="Executing statement left parenthesis for select right parenthesis colon  For long description in Notes pane, press F6.">
            <a:extLst>
              <a:ext uri="{FF2B5EF4-FFF2-40B4-BE49-F238E27FC236}">
                <a16:creationId xmlns:a16="http://schemas.microsoft.com/office/drawing/2014/main" id="{BB461917-5473-4F84-85D8-399241D99448}"/>
              </a:ext>
            </a:extLst>
          </p:cNvPr>
          <p:cNvPicPr>
            <a:picLocks noGrp="1" noChangeAspect="1"/>
          </p:cNvPicPr>
          <p:nvPr>
            <p:ph sz="quarter" idx="13"/>
          </p:nvPr>
        </p:nvPicPr>
        <p:blipFill>
          <a:blip r:embed="rId3"/>
          <a:stretch>
            <a:fillRect/>
          </a:stretch>
        </p:blipFill>
        <p:spPr>
          <a:xfrm>
            <a:off x="745919" y="1554163"/>
            <a:ext cx="7655336" cy="4664075"/>
          </a:xfrm>
          <a:prstGeom prst="rect">
            <a:avLst/>
          </a:prstGeom>
        </p:spPr>
      </p:pic>
    </p:spTree>
    <p:extLst>
      <p:ext uri="{BB962C8B-B14F-4D97-AF65-F5344CB8AC3E}">
        <p14:creationId xmlns:p14="http://schemas.microsoft.com/office/powerpoint/2010/main" val="3064016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E991-18C3-4FBC-B144-1E7407283BD5}"/>
              </a:ext>
            </a:extLst>
          </p:cNvPr>
          <p:cNvSpPr>
            <a:spLocks noGrp="1"/>
          </p:cNvSpPr>
          <p:nvPr>
            <p:ph type="title"/>
          </p:nvPr>
        </p:nvSpPr>
        <p:spPr/>
        <p:txBody>
          <a:bodyPr/>
          <a:lstStyle/>
          <a:p>
            <a:r>
              <a:rPr lang="en-IN" dirty="0"/>
              <a:t>Simple J</a:t>
            </a:r>
            <a:r>
              <a:rPr lang="en-IN" sz="100" dirty="0"/>
              <a:t> </a:t>
            </a:r>
            <a:r>
              <a:rPr lang="en-IN" dirty="0"/>
              <a:t>D</a:t>
            </a:r>
            <a:r>
              <a:rPr lang="en-IN" sz="100" dirty="0"/>
              <a:t> </a:t>
            </a:r>
            <a:r>
              <a:rPr lang="en-IN" dirty="0"/>
              <a:t>B</a:t>
            </a:r>
            <a:r>
              <a:rPr lang="en-IN" sz="100" dirty="0"/>
              <a:t> </a:t>
            </a:r>
            <a:r>
              <a:rPr lang="en-IN" dirty="0"/>
              <a:t>C Example </a:t>
            </a:r>
            <a:r>
              <a:rPr lang="en-IN" sz="2000" b="0" dirty="0"/>
              <a:t>(1 of 2)</a:t>
            </a:r>
          </a:p>
        </p:txBody>
      </p:sp>
      <p:sp>
        <p:nvSpPr>
          <p:cNvPr id="3" name="Content Placeholder 2">
            <a:extLst>
              <a:ext uri="{FF2B5EF4-FFF2-40B4-BE49-F238E27FC236}">
                <a16:creationId xmlns:a16="http://schemas.microsoft.com/office/drawing/2014/main" id="{E31FDDF5-97C4-4D80-8D24-D52ADA4F5ACB}"/>
              </a:ext>
            </a:extLst>
          </p:cNvPr>
          <p:cNvSpPr>
            <a:spLocks noGrp="1"/>
          </p:cNvSpPr>
          <p:nvPr>
            <p:ph sz="quarter" idx="13"/>
          </p:nvPr>
        </p:nvSpPr>
        <p:spPr>
          <a:xfrm>
            <a:off x="457200" y="1554920"/>
            <a:ext cx="8232775" cy="4715251"/>
          </a:xfrm>
        </p:spPr>
        <p:txBody>
          <a:bodyPr/>
          <a:lstStyle/>
          <a:p>
            <a:pPr>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import </a:t>
            </a:r>
            <a:r>
              <a:rPr lang="en-US" altLang="en-US" sz="1600" dirty="0" err="1">
                <a:solidFill>
                  <a:schemeClr val="tx1"/>
                </a:solidFill>
                <a:latin typeface="Courier New" panose="02070309020205020404" pitchFamily="49" charset="0"/>
                <a:cs typeface="Times New Roman" panose="02020603050405020304" pitchFamily="18" charset="0"/>
              </a:rPr>
              <a:t>java.sql</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public class </a:t>
            </a:r>
            <a:r>
              <a:rPr lang="en-US" altLang="en-US" sz="1600" dirty="0" err="1">
                <a:solidFill>
                  <a:schemeClr val="tx1"/>
                </a:solidFill>
                <a:latin typeface="Courier New" panose="02070309020205020404" pitchFamily="49" charset="0"/>
                <a:cs typeface="Times New Roman" panose="02020603050405020304" pitchFamily="18" charset="0"/>
              </a:rPr>
              <a:t>SimpleJdbc</a:t>
            </a:r>
            <a:r>
              <a:rPr lang="en-US" altLang="en-US" sz="1600" dirty="0">
                <a:solidFill>
                  <a:schemeClr val="tx1"/>
                </a:solidFill>
                <a:latin typeface="Courier New" panose="02070309020205020404" pitchFamily="49" charset="0"/>
                <a:cs typeface="Times New Roman" panose="02020603050405020304" pitchFamily="18" charset="0"/>
              </a:rPr>
              <a:t> {</a:t>
            </a:r>
          </a:p>
          <a:p>
            <a:pPr>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public static void main(String[] </a:t>
            </a:r>
            <a:r>
              <a:rPr lang="en-US" altLang="en-US" sz="1600" dirty="0" err="1">
                <a:solidFill>
                  <a:schemeClr val="tx1"/>
                </a:solidFill>
                <a:latin typeface="Courier New" panose="02070309020205020404" pitchFamily="49" charset="0"/>
                <a:cs typeface="Times New Roman" panose="02020603050405020304" pitchFamily="18" charset="0"/>
              </a:rPr>
              <a:t>args</a:t>
            </a:r>
            <a:r>
              <a:rPr lang="en-US" altLang="en-US" sz="1600" dirty="0">
                <a:solidFill>
                  <a:schemeClr val="tx1"/>
                </a:solidFill>
                <a:latin typeface="Courier New" panose="02070309020205020404" pitchFamily="49" charset="0"/>
                <a:cs typeface="Times New Roman" panose="02020603050405020304" pitchFamily="18" charset="0"/>
              </a:rPr>
              <a:t>)</a:t>
            </a:r>
          </a:p>
          <a:p>
            <a:pPr indent="155575">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throws </a:t>
            </a:r>
            <a:r>
              <a:rPr lang="en-US" altLang="en-US" sz="1600" dirty="0" err="1">
                <a:solidFill>
                  <a:schemeClr val="tx1"/>
                </a:solidFill>
                <a:latin typeface="Courier New" panose="02070309020205020404" pitchFamily="49" charset="0"/>
                <a:cs typeface="Times New Roman" panose="02020603050405020304" pitchFamily="18" charset="0"/>
              </a:rPr>
              <a:t>SQLException</a:t>
            </a:r>
            <a:r>
              <a:rPr lang="en-US" altLang="en-US" sz="1600" dirty="0">
                <a:solidFill>
                  <a:schemeClr val="tx1"/>
                </a:solidFill>
                <a:latin typeface="Courier New" panose="02070309020205020404" pitchFamily="49" charset="0"/>
                <a:cs typeface="Times New Roman" panose="02020603050405020304" pitchFamily="18" charset="0"/>
              </a:rPr>
              <a:t>, </a:t>
            </a:r>
            <a:r>
              <a:rPr lang="en-US" altLang="en-US" sz="1600" dirty="0" err="1">
                <a:solidFill>
                  <a:schemeClr val="tx1"/>
                </a:solidFill>
                <a:latin typeface="Courier New" panose="02070309020205020404" pitchFamily="49" charset="0"/>
                <a:cs typeface="Times New Roman" panose="02020603050405020304" pitchFamily="18" charset="0"/>
              </a:rPr>
              <a:t>ClassNotFoundException</a:t>
            </a:r>
            <a:r>
              <a:rPr lang="en-US" altLang="en-US" sz="1600" dirty="0">
                <a:solidFill>
                  <a:schemeClr val="tx1"/>
                </a:solidFill>
                <a:latin typeface="Courier New" panose="02070309020205020404" pitchFamily="49" charset="0"/>
                <a:cs typeface="Times New Roman" panose="02020603050405020304" pitchFamily="18" charset="0"/>
              </a:rPr>
              <a:t> {</a:t>
            </a:r>
          </a:p>
          <a:p>
            <a:pPr indent="-26988">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 Load the JDBC driver</a:t>
            </a:r>
          </a:p>
          <a:p>
            <a:pPr indent="-26988">
              <a:spcBef>
                <a:spcPts val="4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Class.forName</a:t>
            </a:r>
            <a:r>
              <a:rPr lang="en-US" altLang="en-US" sz="1600" dirty="0">
                <a:solidFill>
                  <a:schemeClr val="tx1"/>
                </a:solidFill>
                <a:latin typeface="Courier New" panose="02070309020205020404" pitchFamily="49" charset="0"/>
                <a:cs typeface="Times New Roman" panose="02020603050405020304" pitchFamily="18" charset="0"/>
              </a:rPr>
              <a:t>("</a:t>
            </a:r>
            <a:r>
              <a:rPr lang="en-US" altLang="en-US" sz="1600" dirty="0" err="1">
                <a:solidFill>
                  <a:schemeClr val="tx1"/>
                </a:solidFill>
                <a:latin typeface="Courier New" panose="02070309020205020404" pitchFamily="49" charset="0"/>
                <a:cs typeface="Times New Roman" panose="02020603050405020304" pitchFamily="18" charset="0"/>
              </a:rPr>
              <a:t>com.mysql.jdbc.Driver</a:t>
            </a:r>
            <a:r>
              <a:rPr lang="en-US" altLang="en-US" sz="1600" dirty="0">
                <a:solidFill>
                  <a:schemeClr val="tx1"/>
                </a:solidFill>
                <a:latin typeface="Courier New" panose="02070309020205020404" pitchFamily="49" charset="0"/>
                <a:cs typeface="Times New Roman" panose="02020603050405020304" pitchFamily="18" charset="0"/>
              </a:rPr>
              <a:t>");</a:t>
            </a:r>
          </a:p>
          <a:p>
            <a:pPr indent="-26988">
              <a:spcBef>
                <a:spcPts val="4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("Driver loaded");</a:t>
            </a:r>
          </a:p>
          <a:p>
            <a:pPr>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 </a:t>
            </a:r>
          </a:p>
          <a:p>
            <a:pPr indent="-26988">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 Establish a connection</a:t>
            </a:r>
          </a:p>
          <a:p>
            <a:pPr indent="-26988">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Connection </a:t>
            </a:r>
            <a:r>
              <a:rPr lang="en-US" altLang="en-US" sz="1600" dirty="0" err="1">
                <a:solidFill>
                  <a:schemeClr val="tx1"/>
                </a:solidFill>
                <a:latin typeface="Courier New" panose="02070309020205020404" pitchFamily="49" charset="0"/>
                <a:cs typeface="Times New Roman" panose="02020603050405020304" pitchFamily="18" charset="0"/>
              </a:rPr>
              <a:t>connection</a:t>
            </a:r>
            <a:r>
              <a:rPr lang="en-US" altLang="en-US" sz="1600" dirty="0">
                <a:solidFill>
                  <a:schemeClr val="tx1"/>
                </a:solidFill>
                <a:latin typeface="Courier New" panose="02070309020205020404" pitchFamily="49" charset="0"/>
                <a:cs typeface="Times New Roman" panose="02020603050405020304" pitchFamily="18" charset="0"/>
              </a:rPr>
              <a:t> = </a:t>
            </a:r>
            <a:r>
              <a:rPr lang="en-US" altLang="en-US" sz="1600" dirty="0" err="1">
                <a:solidFill>
                  <a:schemeClr val="tx1"/>
                </a:solidFill>
                <a:latin typeface="Courier New" panose="02070309020205020404" pitchFamily="49" charset="0"/>
                <a:cs typeface="Times New Roman" panose="02020603050405020304" pitchFamily="18" charset="0"/>
              </a:rPr>
              <a:t>DriverManager.getConnection</a:t>
            </a:r>
            <a:endParaRPr lang="en-US" altLang="en-US" sz="1600" dirty="0">
              <a:solidFill>
                <a:schemeClr val="tx1"/>
              </a:solidFill>
              <a:latin typeface="Courier New" panose="02070309020205020404" pitchFamily="49" charset="0"/>
              <a:cs typeface="Times New Roman" panose="02020603050405020304" pitchFamily="18" charset="0"/>
            </a:endParaRPr>
          </a:p>
          <a:p>
            <a:pPr indent="155575">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a:t>
            </a:r>
            <a:r>
              <a:rPr lang="en-US" altLang="en-US" sz="1600" dirty="0" err="1">
                <a:solidFill>
                  <a:schemeClr val="tx1"/>
                </a:solidFill>
                <a:latin typeface="Courier New" panose="02070309020205020404" pitchFamily="49" charset="0"/>
                <a:cs typeface="Times New Roman" panose="02020603050405020304" pitchFamily="18" charset="0"/>
              </a:rPr>
              <a:t>jdbc:mysql</a:t>
            </a:r>
            <a:r>
              <a:rPr lang="en-US" altLang="en-US" sz="1600" dirty="0">
                <a:solidFill>
                  <a:schemeClr val="tx1"/>
                </a:solidFill>
                <a:latin typeface="Courier New" panose="02070309020205020404" pitchFamily="49" charset="0"/>
                <a:cs typeface="Times New Roman" panose="02020603050405020304" pitchFamily="18" charset="0"/>
              </a:rPr>
              <a:t>://localhost/test");</a:t>
            </a:r>
          </a:p>
          <a:p>
            <a:pPr indent="-26988">
              <a:spcBef>
                <a:spcPts val="4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("Database connected");</a:t>
            </a:r>
          </a:p>
          <a:p>
            <a:pPr>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 </a:t>
            </a:r>
          </a:p>
          <a:p>
            <a:pPr indent="-26988">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 Create a statement</a:t>
            </a:r>
          </a:p>
          <a:p>
            <a:pPr indent="-26988">
              <a:spcBef>
                <a:spcPts val="400"/>
              </a:spcBef>
              <a:buFontTx/>
              <a:buNone/>
            </a:pPr>
            <a:r>
              <a:rPr lang="en-US" altLang="en-US" sz="1600" dirty="0">
                <a:solidFill>
                  <a:schemeClr val="tx1"/>
                </a:solidFill>
                <a:latin typeface="Courier New" panose="02070309020205020404" pitchFamily="49" charset="0"/>
                <a:cs typeface="Times New Roman" panose="02020603050405020304" pitchFamily="18" charset="0"/>
              </a:rPr>
              <a:t>Statement </a:t>
            </a:r>
            <a:r>
              <a:rPr lang="en-US" altLang="en-US" sz="1600" dirty="0" err="1">
                <a:solidFill>
                  <a:schemeClr val="tx1"/>
                </a:solidFill>
                <a:latin typeface="Courier New" panose="02070309020205020404" pitchFamily="49" charset="0"/>
                <a:cs typeface="Times New Roman" panose="02020603050405020304" pitchFamily="18" charset="0"/>
              </a:rPr>
              <a:t>statement</a:t>
            </a:r>
            <a:r>
              <a:rPr lang="en-US" altLang="en-US" sz="1600" dirty="0">
                <a:solidFill>
                  <a:schemeClr val="tx1"/>
                </a:solidFill>
                <a:latin typeface="Courier New" panose="02070309020205020404" pitchFamily="49" charset="0"/>
                <a:cs typeface="Times New Roman" panose="02020603050405020304" pitchFamily="18" charset="0"/>
              </a:rPr>
              <a:t> = </a:t>
            </a:r>
            <a:r>
              <a:rPr lang="en-US" altLang="en-US" sz="1600" dirty="0" err="1">
                <a:solidFill>
                  <a:schemeClr val="tx1"/>
                </a:solidFill>
                <a:latin typeface="Courier New" panose="02070309020205020404" pitchFamily="49" charset="0"/>
                <a:cs typeface="Times New Roman" panose="02020603050405020304" pitchFamily="18" charset="0"/>
              </a:rPr>
              <a:t>connection.createStatement</a:t>
            </a:r>
            <a:r>
              <a:rPr lang="en-US" altLang="en-US" sz="1600" dirty="0">
                <a:solidFill>
                  <a:schemeClr val="tx1"/>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821467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1225-DA63-4239-9B2B-7DCD7370257E}"/>
              </a:ext>
            </a:extLst>
          </p:cNvPr>
          <p:cNvSpPr>
            <a:spLocks noGrp="1"/>
          </p:cNvSpPr>
          <p:nvPr>
            <p:ph type="title"/>
          </p:nvPr>
        </p:nvSpPr>
        <p:spPr/>
        <p:txBody>
          <a:bodyPr/>
          <a:lstStyle/>
          <a:p>
            <a:r>
              <a:rPr lang="en-IN" dirty="0"/>
              <a:t>Simple J</a:t>
            </a:r>
            <a:r>
              <a:rPr lang="en-IN" sz="100" dirty="0"/>
              <a:t> </a:t>
            </a:r>
            <a:r>
              <a:rPr lang="en-IN" dirty="0"/>
              <a:t>D</a:t>
            </a:r>
            <a:r>
              <a:rPr lang="en-IN" sz="100" dirty="0"/>
              <a:t> </a:t>
            </a:r>
            <a:r>
              <a:rPr lang="en-IN" dirty="0"/>
              <a:t>B</a:t>
            </a:r>
            <a:r>
              <a:rPr lang="en-IN" sz="100" dirty="0"/>
              <a:t> </a:t>
            </a:r>
            <a:r>
              <a:rPr lang="en-IN" dirty="0"/>
              <a:t>C Example </a:t>
            </a:r>
            <a:r>
              <a:rPr lang="en-IN" sz="2000" b="0" dirty="0"/>
              <a:t>(2 of 2)</a:t>
            </a:r>
            <a:endParaRPr lang="en-IN" dirty="0"/>
          </a:p>
        </p:txBody>
      </p:sp>
      <p:sp>
        <p:nvSpPr>
          <p:cNvPr id="3" name="Content Placeholder 2">
            <a:extLst>
              <a:ext uri="{FF2B5EF4-FFF2-40B4-BE49-F238E27FC236}">
                <a16:creationId xmlns:a16="http://schemas.microsoft.com/office/drawing/2014/main" id="{53DF204A-0CE4-49CA-A0BA-351CACB70D86}"/>
              </a:ext>
            </a:extLst>
          </p:cNvPr>
          <p:cNvSpPr>
            <a:spLocks noGrp="1"/>
          </p:cNvSpPr>
          <p:nvPr>
            <p:ph sz="quarter" idx="13"/>
          </p:nvPr>
        </p:nvSpPr>
        <p:spPr>
          <a:xfrm>
            <a:off x="457200" y="1552575"/>
            <a:ext cx="8218488" cy="3903345"/>
          </a:xfrm>
        </p:spPr>
        <p:txBody>
          <a:bodyPr tIns="0"/>
          <a:lstStyle/>
          <a:p>
            <a:pPr indent="-26988">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 Execute a statement</a:t>
            </a:r>
          </a:p>
          <a:p>
            <a:pPr indent="-26988">
              <a:spcBef>
                <a:spcPts val="600"/>
              </a:spcBef>
              <a:buFontTx/>
              <a:buNone/>
            </a:pPr>
            <a:r>
              <a:rPr lang="en-US" altLang="en-US" sz="1600" dirty="0" err="1">
                <a:solidFill>
                  <a:schemeClr val="bg2"/>
                </a:solidFill>
                <a:latin typeface="Courier New" panose="02070309020205020404" pitchFamily="49" charset="0"/>
                <a:cs typeface="Times New Roman" panose="02020603050405020304" pitchFamily="18" charset="0"/>
              </a:rPr>
              <a:t>ResultSet</a:t>
            </a:r>
            <a:r>
              <a:rPr lang="en-US" altLang="en-US" sz="1600" dirty="0">
                <a:solidFill>
                  <a:schemeClr val="bg2"/>
                </a:solidFill>
                <a:latin typeface="Courier New" panose="02070309020205020404" pitchFamily="49" charset="0"/>
                <a:cs typeface="Times New Roman" panose="02020603050405020304" pitchFamily="18" charset="0"/>
              </a:rPr>
              <a:t> </a:t>
            </a:r>
            <a:r>
              <a:rPr lang="en-US" altLang="en-US" sz="1600" dirty="0" err="1">
                <a:solidFill>
                  <a:schemeClr val="bg2"/>
                </a:solidFill>
                <a:latin typeface="Courier New" panose="02070309020205020404" pitchFamily="49" charset="0"/>
                <a:cs typeface="Times New Roman" panose="02020603050405020304" pitchFamily="18" charset="0"/>
              </a:rPr>
              <a:t>resultSet</a:t>
            </a:r>
            <a:r>
              <a:rPr lang="en-US" altLang="en-US" sz="1600" dirty="0">
                <a:solidFill>
                  <a:schemeClr val="bg2"/>
                </a:solidFill>
                <a:latin typeface="Courier New" panose="02070309020205020404" pitchFamily="49" charset="0"/>
                <a:cs typeface="Times New Roman" panose="02020603050405020304" pitchFamily="18" charset="0"/>
              </a:rPr>
              <a:t> = </a:t>
            </a:r>
            <a:r>
              <a:rPr lang="en-US" altLang="en-US" sz="1600" dirty="0" err="1">
                <a:solidFill>
                  <a:schemeClr val="bg2"/>
                </a:solidFill>
                <a:latin typeface="Courier New" panose="02070309020205020404" pitchFamily="49" charset="0"/>
                <a:cs typeface="Times New Roman" panose="02020603050405020304" pitchFamily="18" charset="0"/>
              </a:rPr>
              <a:t>statement.executeQuery</a:t>
            </a:r>
            <a:endParaRPr lang="en-US" altLang="en-US" sz="1600" dirty="0">
              <a:solidFill>
                <a:schemeClr val="bg2"/>
              </a:solidFill>
              <a:latin typeface="Courier New" panose="02070309020205020404" pitchFamily="49" charset="0"/>
              <a:cs typeface="Times New Roman" panose="02020603050405020304" pitchFamily="18" charset="0"/>
            </a:endParaRPr>
          </a:p>
          <a:p>
            <a:pPr>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("select </a:t>
            </a:r>
            <a:r>
              <a:rPr lang="en-US" altLang="en-US" sz="1600" dirty="0" err="1">
                <a:solidFill>
                  <a:schemeClr val="bg2"/>
                </a:solidFill>
                <a:latin typeface="Courier New" panose="02070309020205020404" pitchFamily="49" charset="0"/>
                <a:cs typeface="Times New Roman" panose="02020603050405020304" pitchFamily="18" charset="0"/>
              </a:rPr>
              <a:t>firstName</a:t>
            </a:r>
            <a:r>
              <a:rPr lang="en-US" altLang="en-US" sz="1600" dirty="0">
                <a:solidFill>
                  <a:schemeClr val="bg2"/>
                </a:solidFill>
                <a:latin typeface="Courier New" panose="02070309020205020404" pitchFamily="49" charset="0"/>
                <a:cs typeface="Times New Roman" panose="02020603050405020304" pitchFamily="18" charset="0"/>
              </a:rPr>
              <a:t>, mi, </a:t>
            </a:r>
            <a:r>
              <a:rPr lang="en-US" altLang="en-US" sz="1600" dirty="0" err="1">
                <a:solidFill>
                  <a:schemeClr val="bg2"/>
                </a:solidFill>
                <a:latin typeface="Courier New" panose="02070309020205020404" pitchFamily="49" charset="0"/>
                <a:cs typeface="Times New Roman" panose="02020603050405020304" pitchFamily="18" charset="0"/>
              </a:rPr>
              <a:t>lastName</a:t>
            </a:r>
            <a:r>
              <a:rPr lang="en-US" altLang="en-US" sz="1600" dirty="0">
                <a:solidFill>
                  <a:schemeClr val="bg2"/>
                </a:solidFill>
                <a:latin typeface="Courier New" panose="02070309020205020404" pitchFamily="49" charset="0"/>
                <a:cs typeface="Times New Roman" panose="02020603050405020304" pitchFamily="18" charset="0"/>
              </a:rPr>
              <a:t> from Student where </a:t>
            </a:r>
            <a:r>
              <a:rPr lang="en-US" altLang="en-US" sz="1600" dirty="0" err="1">
                <a:solidFill>
                  <a:schemeClr val="bg2"/>
                </a:solidFill>
                <a:latin typeface="Courier New" panose="02070309020205020404" pitchFamily="49" charset="0"/>
                <a:cs typeface="Times New Roman" panose="02020603050405020304" pitchFamily="18" charset="0"/>
              </a:rPr>
              <a:t>lastName</a:t>
            </a:r>
            <a:r>
              <a:rPr lang="en-US" altLang="en-US" sz="1600" dirty="0">
                <a:solidFill>
                  <a:schemeClr val="bg2"/>
                </a:solidFill>
                <a:latin typeface="Courier New" panose="02070309020205020404" pitchFamily="49" charset="0"/>
                <a:cs typeface="Times New Roman" panose="02020603050405020304" pitchFamily="18" charset="0"/>
              </a:rPr>
              <a:t> "</a:t>
            </a:r>
          </a:p>
          <a:p>
            <a:pPr>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 " = 'Smith'");</a:t>
            </a:r>
          </a:p>
          <a:p>
            <a:pPr indent="-26988">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 Iterate through the result and print the student names</a:t>
            </a:r>
          </a:p>
          <a:p>
            <a:pPr indent="-26988">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while (</a:t>
            </a:r>
            <a:r>
              <a:rPr lang="en-US" altLang="en-US" sz="1600" dirty="0" err="1">
                <a:solidFill>
                  <a:schemeClr val="bg2"/>
                </a:solidFill>
                <a:latin typeface="Courier New" panose="02070309020205020404" pitchFamily="49" charset="0"/>
                <a:cs typeface="Times New Roman" panose="02020603050405020304" pitchFamily="18" charset="0"/>
              </a:rPr>
              <a:t>resultSet.next</a:t>
            </a:r>
            <a:r>
              <a:rPr lang="en-US" altLang="en-US" sz="1600" dirty="0">
                <a:solidFill>
                  <a:schemeClr val="bg2"/>
                </a:solidFill>
                <a:latin typeface="Courier New" panose="02070309020205020404" pitchFamily="49" charset="0"/>
                <a:cs typeface="Times New Roman" panose="02020603050405020304" pitchFamily="18" charset="0"/>
              </a:rPr>
              <a:t>())</a:t>
            </a:r>
          </a:p>
          <a:p>
            <a:pPr indent="155575">
              <a:spcBef>
                <a:spcPts val="600"/>
              </a:spcBef>
              <a:buFontTx/>
              <a:buNone/>
            </a:pPr>
            <a:r>
              <a:rPr lang="en-US" altLang="en-US" sz="1600" dirty="0" err="1">
                <a:solidFill>
                  <a:schemeClr val="bg2"/>
                </a:solidFill>
                <a:latin typeface="Courier New" panose="02070309020205020404" pitchFamily="49" charset="0"/>
                <a:cs typeface="Times New Roman" panose="02020603050405020304" pitchFamily="18" charset="0"/>
              </a:rPr>
              <a:t>System.out.println</a:t>
            </a:r>
            <a:r>
              <a:rPr lang="en-US" altLang="en-US" sz="1600" dirty="0">
                <a:solidFill>
                  <a:schemeClr val="bg2"/>
                </a:solidFill>
                <a:latin typeface="Courier New" panose="02070309020205020404" pitchFamily="49" charset="0"/>
                <a:cs typeface="Times New Roman" panose="02020603050405020304" pitchFamily="18" charset="0"/>
              </a:rPr>
              <a:t>(</a:t>
            </a:r>
            <a:r>
              <a:rPr lang="en-US" altLang="en-US" sz="1600" dirty="0" err="1">
                <a:solidFill>
                  <a:schemeClr val="bg2"/>
                </a:solidFill>
                <a:latin typeface="Courier New" panose="02070309020205020404" pitchFamily="49" charset="0"/>
                <a:cs typeface="Times New Roman" panose="02020603050405020304" pitchFamily="18" charset="0"/>
              </a:rPr>
              <a:t>resultSet.getString</a:t>
            </a:r>
            <a:r>
              <a:rPr lang="en-US" altLang="en-US" sz="1600" dirty="0">
                <a:solidFill>
                  <a:schemeClr val="bg2"/>
                </a:solidFill>
                <a:latin typeface="Courier New" panose="02070309020205020404" pitchFamily="49" charset="0"/>
                <a:cs typeface="Times New Roman" panose="02020603050405020304" pitchFamily="18" charset="0"/>
              </a:rPr>
              <a:t>(1) + "\t" +</a:t>
            </a:r>
          </a:p>
          <a:p>
            <a:pPr indent="339725">
              <a:spcBef>
                <a:spcPts val="600"/>
              </a:spcBef>
              <a:buFontTx/>
              <a:buNone/>
            </a:pPr>
            <a:r>
              <a:rPr lang="en-US" altLang="en-US" sz="1600" dirty="0" err="1">
                <a:solidFill>
                  <a:schemeClr val="bg2"/>
                </a:solidFill>
                <a:latin typeface="Courier New" panose="02070309020205020404" pitchFamily="49" charset="0"/>
                <a:cs typeface="Times New Roman" panose="02020603050405020304" pitchFamily="18" charset="0"/>
              </a:rPr>
              <a:t>resultSet.getString</a:t>
            </a:r>
            <a:r>
              <a:rPr lang="en-US" altLang="en-US" sz="1600" dirty="0">
                <a:solidFill>
                  <a:schemeClr val="bg2"/>
                </a:solidFill>
                <a:latin typeface="Courier New" panose="02070309020205020404" pitchFamily="49" charset="0"/>
                <a:cs typeface="Times New Roman" panose="02020603050405020304" pitchFamily="18" charset="0"/>
              </a:rPr>
              <a:t>(2) + "\t" + </a:t>
            </a:r>
            <a:r>
              <a:rPr lang="en-US" altLang="en-US" sz="1600" dirty="0" err="1">
                <a:solidFill>
                  <a:schemeClr val="bg2"/>
                </a:solidFill>
                <a:latin typeface="Courier New" panose="02070309020205020404" pitchFamily="49" charset="0"/>
                <a:cs typeface="Times New Roman" panose="02020603050405020304" pitchFamily="18" charset="0"/>
              </a:rPr>
              <a:t>resultSet.getString</a:t>
            </a:r>
            <a:r>
              <a:rPr lang="en-US" altLang="en-US" sz="1600" dirty="0">
                <a:solidFill>
                  <a:schemeClr val="bg2"/>
                </a:solidFill>
                <a:latin typeface="Courier New" panose="02070309020205020404" pitchFamily="49" charset="0"/>
                <a:cs typeface="Times New Roman" panose="02020603050405020304" pitchFamily="18" charset="0"/>
              </a:rPr>
              <a:t>(3));</a:t>
            </a:r>
          </a:p>
          <a:p>
            <a:pPr indent="-26988">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 Close the connection</a:t>
            </a:r>
          </a:p>
          <a:p>
            <a:pPr indent="-26988">
              <a:spcBef>
                <a:spcPts val="600"/>
              </a:spcBef>
              <a:buFontTx/>
              <a:buNone/>
            </a:pPr>
            <a:r>
              <a:rPr lang="en-US" altLang="en-US" sz="1600" dirty="0" err="1">
                <a:solidFill>
                  <a:schemeClr val="bg2"/>
                </a:solidFill>
                <a:latin typeface="Courier New" panose="02070309020205020404" pitchFamily="49" charset="0"/>
                <a:cs typeface="Times New Roman" panose="02020603050405020304" pitchFamily="18" charset="0"/>
              </a:rPr>
              <a:t>connection.close</a:t>
            </a:r>
            <a:r>
              <a:rPr lang="en-US" altLang="en-US" sz="1600" dirty="0">
                <a:solidFill>
                  <a:schemeClr val="bg2"/>
                </a:solidFill>
                <a:latin typeface="Courier New" panose="02070309020205020404" pitchFamily="49" charset="0"/>
                <a:cs typeface="Times New Roman" panose="02020603050405020304" pitchFamily="18" charset="0"/>
              </a:rPr>
              <a:t>();</a:t>
            </a:r>
          </a:p>
          <a:p>
            <a:pPr indent="-117475">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a:solidFill>
                  <a:schemeClr val="bg2"/>
                </a:solidFill>
                <a:latin typeface="Courier New" panose="02070309020205020404" pitchFamily="49" charset="0"/>
                <a:cs typeface="Times New Roman" panose="02020603050405020304" pitchFamily="18" charset="0"/>
              </a:rPr>
              <a:t>}</a:t>
            </a:r>
          </a:p>
        </p:txBody>
      </p:sp>
      <p:sp>
        <p:nvSpPr>
          <p:cNvPr id="10" name="Text Placeholder 9">
            <a:extLst>
              <a:ext uri="{FF2B5EF4-FFF2-40B4-BE49-F238E27FC236}">
                <a16:creationId xmlns:a16="http://schemas.microsoft.com/office/drawing/2014/main" id="{BC5784A4-FC54-4CE1-94C1-AB55086FF66A}"/>
              </a:ext>
            </a:extLst>
          </p:cNvPr>
          <p:cNvSpPr>
            <a:spLocks noGrp="1"/>
          </p:cNvSpPr>
          <p:nvPr>
            <p:ph type="body" sz="quarter" idx="20"/>
          </p:nvPr>
        </p:nvSpPr>
        <p:spPr>
          <a:xfrm>
            <a:off x="3810000" y="5727065"/>
            <a:ext cx="1524000" cy="463550"/>
          </a:xfrm>
        </p:spPr>
        <p:txBody>
          <a:bodyPr/>
          <a:lstStyle/>
          <a:p>
            <a:pPr marL="432" indent="0">
              <a:buNone/>
            </a:pPr>
            <a:r>
              <a:rPr lang="en-US" altLang="en-US" sz="2000" dirty="0" err="1">
                <a:hlinkClick r:id="rId3"/>
              </a:rPr>
              <a:t>SimpleJdbc</a:t>
            </a:r>
            <a:endParaRPr lang="en-US" altLang="en-US" sz="2000" dirty="0">
              <a:hlinkClick r:id="rId3"/>
            </a:endParaRPr>
          </a:p>
        </p:txBody>
      </p:sp>
    </p:spTree>
    <p:extLst>
      <p:ext uri="{BB962C8B-B14F-4D97-AF65-F5344CB8AC3E}">
        <p14:creationId xmlns:p14="http://schemas.microsoft.com/office/powerpoint/2010/main" val="3253780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CAF7-6DB6-42EA-AFAA-B22E7FFD0EFD}"/>
              </a:ext>
            </a:extLst>
          </p:cNvPr>
          <p:cNvSpPr>
            <a:spLocks noGrp="1"/>
          </p:cNvSpPr>
          <p:nvPr>
            <p:ph type="title"/>
          </p:nvPr>
        </p:nvSpPr>
        <p:spPr/>
        <p:txBody>
          <a:bodyPr/>
          <a:lstStyle/>
          <a:p>
            <a:r>
              <a:rPr lang="en-IN" dirty="0"/>
              <a:t>Creating O</a:t>
            </a:r>
            <a:r>
              <a:rPr lang="en-IN" sz="100" dirty="0"/>
              <a:t> </a:t>
            </a:r>
            <a:r>
              <a:rPr lang="en-IN" dirty="0"/>
              <a:t>D</a:t>
            </a:r>
            <a:r>
              <a:rPr lang="en-IN" sz="100" dirty="0"/>
              <a:t> </a:t>
            </a:r>
            <a:r>
              <a:rPr lang="en-IN" dirty="0"/>
              <a:t>B</a:t>
            </a:r>
            <a:r>
              <a:rPr lang="en-IN" sz="100" dirty="0"/>
              <a:t> </a:t>
            </a:r>
            <a:r>
              <a:rPr lang="en-IN" dirty="0"/>
              <a:t>C Data Source</a:t>
            </a:r>
          </a:p>
        </p:txBody>
      </p:sp>
      <p:sp>
        <p:nvSpPr>
          <p:cNvPr id="3" name="Content Placeholder 2">
            <a:extLst>
              <a:ext uri="{FF2B5EF4-FFF2-40B4-BE49-F238E27FC236}">
                <a16:creationId xmlns:a16="http://schemas.microsoft.com/office/drawing/2014/main" id="{40683329-A85A-4E9A-9681-001218AAFC4E}"/>
              </a:ext>
            </a:extLst>
          </p:cNvPr>
          <p:cNvSpPr>
            <a:spLocks noGrp="1"/>
          </p:cNvSpPr>
          <p:nvPr>
            <p:ph sz="quarter" idx="13"/>
          </p:nvPr>
        </p:nvSpPr>
        <p:spPr/>
        <p:txBody>
          <a:bodyPr/>
          <a:lstStyle/>
          <a:p>
            <a:pPr marL="432" indent="0">
              <a:buNone/>
            </a:pPr>
            <a:r>
              <a:rPr lang="en-US" altLang="en-US" dirty="0"/>
              <a:t>Please follow the steps in Supplement on the Companion Website to create an O</a:t>
            </a:r>
            <a:r>
              <a:rPr lang="en-US" altLang="en-US" sz="100" dirty="0"/>
              <a:t> </a:t>
            </a:r>
            <a:r>
              <a:rPr lang="en-US" altLang="en-US" dirty="0"/>
              <a:t>D</a:t>
            </a:r>
            <a:r>
              <a:rPr lang="en-US" altLang="en-US" sz="100" dirty="0"/>
              <a:t> </a:t>
            </a:r>
            <a:r>
              <a:rPr lang="en-US" altLang="en-US" dirty="0"/>
              <a:t>B</a:t>
            </a:r>
            <a:r>
              <a:rPr lang="en-US" altLang="en-US" sz="100" dirty="0"/>
              <a:t> </a:t>
            </a:r>
            <a:r>
              <a:rPr lang="en-US" altLang="en-US" dirty="0"/>
              <a:t>C data source on Windows.</a:t>
            </a:r>
          </a:p>
        </p:txBody>
      </p:sp>
    </p:spTree>
    <p:extLst>
      <p:ext uri="{BB962C8B-B14F-4D97-AF65-F5344CB8AC3E}">
        <p14:creationId xmlns:p14="http://schemas.microsoft.com/office/powerpoint/2010/main" val="453286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1225-DA63-4239-9B2B-7DCD7370257E}"/>
              </a:ext>
            </a:extLst>
          </p:cNvPr>
          <p:cNvSpPr>
            <a:spLocks noGrp="1"/>
          </p:cNvSpPr>
          <p:nvPr>
            <p:ph type="title"/>
          </p:nvPr>
        </p:nvSpPr>
        <p:spPr/>
        <p:txBody>
          <a:bodyPr/>
          <a:lstStyle/>
          <a:p>
            <a:r>
              <a:rPr lang="en-US" altLang="en-US" sz="3200" dirty="0"/>
              <a:t>Example: Accessing Database from Java</a:t>
            </a:r>
            <a:r>
              <a:rPr lang="en-US" altLang="en-US" sz="100" dirty="0"/>
              <a:t> </a:t>
            </a:r>
            <a:r>
              <a:rPr lang="en-US" altLang="en-US" sz="3200" dirty="0"/>
              <a:t>F</a:t>
            </a:r>
            <a:r>
              <a:rPr lang="en-US" altLang="en-US" sz="100" dirty="0"/>
              <a:t> </a:t>
            </a:r>
            <a:r>
              <a:rPr lang="en-US" altLang="en-US" sz="3200" dirty="0"/>
              <a:t>X</a:t>
            </a:r>
            <a:endParaRPr lang="en-IN" sz="3200" dirty="0"/>
          </a:p>
        </p:txBody>
      </p:sp>
      <p:sp>
        <p:nvSpPr>
          <p:cNvPr id="3" name="Content Placeholder 2">
            <a:extLst>
              <a:ext uri="{FF2B5EF4-FFF2-40B4-BE49-F238E27FC236}">
                <a16:creationId xmlns:a16="http://schemas.microsoft.com/office/drawing/2014/main" id="{53DF204A-0CE4-49CA-A0BA-351CACB70D86}"/>
              </a:ext>
            </a:extLst>
          </p:cNvPr>
          <p:cNvSpPr>
            <a:spLocks noGrp="1"/>
          </p:cNvSpPr>
          <p:nvPr>
            <p:ph sz="quarter" idx="13"/>
          </p:nvPr>
        </p:nvSpPr>
        <p:spPr>
          <a:xfrm>
            <a:off x="457200" y="1552575"/>
            <a:ext cx="8218488" cy="1261877"/>
          </a:xfrm>
        </p:spPr>
        <p:txBody>
          <a:bodyPr tIns="0"/>
          <a:lstStyle/>
          <a:p>
            <a:pPr marL="0" lvl="1" indent="0">
              <a:buFontTx/>
              <a:buNone/>
            </a:pPr>
            <a:r>
              <a:rPr lang="en-IN" altLang="en-US" dirty="0">
                <a:solidFill>
                  <a:schemeClr val="bg2"/>
                </a:solidFill>
                <a:latin typeface="+mj-lt"/>
                <a:cs typeface="Times New Roman" panose="02020603050405020304" pitchFamily="18" charset="0"/>
              </a:rPr>
              <a:t>This example demonstrates connecting to a database from a Java applet. The applet lets the user enter the S</a:t>
            </a:r>
            <a:r>
              <a:rPr lang="en-IN" altLang="en-US" sz="100" dirty="0">
                <a:solidFill>
                  <a:schemeClr val="bg2"/>
                </a:solidFill>
                <a:latin typeface="+mj-lt"/>
                <a:cs typeface="Times New Roman" panose="02020603050405020304" pitchFamily="18" charset="0"/>
              </a:rPr>
              <a:t> </a:t>
            </a:r>
            <a:r>
              <a:rPr lang="en-IN" altLang="en-US" dirty="0" err="1">
                <a:solidFill>
                  <a:schemeClr val="bg2"/>
                </a:solidFill>
                <a:latin typeface="+mj-lt"/>
                <a:cs typeface="Times New Roman" panose="02020603050405020304" pitchFamily="18" charset="0"/>
              </a:rPr>
              <a:t>S</a:t>
            </a:r>
            <a:r>
              <a:rPr lang="en-IN" altLang="en-US" sz="100" dirty="0">
                <a:solidFill>
                  <a:schemeClr val="bg2"/>
                </a:solidFill>
                <a:latin typeface="+mj-lt"/>
                <a:cs typeface="Times New Roman" panose="02020603050405020304" pitchFamily="18" charset="0"/>
              </a:rPr>
              <a:t> </a:t>
            </a:r>
            <a:r>
              <a:rPr lang="en-IN" altLang="en-US" dirty="0">
                <a:solidFill>
                  <a:schemeClr val="bg2"/>
                </a:solidFill>
                <a:latin typeface="+mj-lt"/>
                <a:cs typeface="Times New Roman" panose="02020603050405020304" pitchFamily="18" charset="0"/>
              </a:rPr>
              <a:t>N and the course I</a:t>
            </a:r>
            <a:r>
              <a:rPr lang="en-IN" altLang="en-US" sz="100" dirty="0">
                <a:solidFill>
                  <a:schemeClr val="bg2"/>
                </a:solidFill>
                <a:latin typeface="+mj-lt"/>
                <a:cs typeface="Times New Roman" panose="02020603050405020304" pitchFamily="18" charset="0"/>
              </a:rPr>
              <a:t> </a:t>
            </a:r>
            <a:r>
              <a:rPr lang="en-IN" altLang="en-US" dirty="0">
                <a:solidFill>
                  <a:schemeClr val="bg2"/>
                </a:solidFill>
                <a:latin typeface="+mj-lt"/>
                <a:cs typeface="Times New Roman" panose="02020603050405020304" pitchFamily="18" charset="0"/>
              </a:rPr>
              <a:t>D to find a student’s grade.</a:t>
            </a:r>
          </a:p>
        </p:txBody>
      </p:sp>
      <p:sp>
        <p:nvSpPr>
          <p:cNvPr id="10" name="Text Placeholder 9">
            <a:extLst>
              <a:ext uri="{FF2B5EF4-FFF2-40B4-BE49-F238E27FC236}">
                <a16:creationId xmlns:a16="http://schemas.microsoft.com/office/drawing/2014/main" id="{BC5784A4-FC54-4CE1-94C1-AB55086FF66A}"/>
              </a:ext>
            </a:extLst>
          </p:cNvPr>
          <p:cNvSpPr>
            <a:spLocks noGrp="1"/>
          </p:cNvSpPr>
          <p:nvPr>
            <p:ph type="body" sz="quarter" idx="20"/>
          </p:nvPr>
        </p:nvSpPr>
        <p:spPr>
          <a:xfrm>
            <a:off x="3810000" y="5727065"/>
            <a:ext cx="1524000" cy="463550"/>
          </a:xfrm>
        </p:spPr>
        <p:txBody>
          <a:bodyPr/>
          <a:lstStyle/>
          <a:p>
            <a:pPr algn="ctr">
              <a:spcBef>
                <a:spcPct val="0"/>
              </a:spcBef>
              <a:buClrTx/>
              <a:buSzTx/>
              <a:buFontTx/>
              <a:buNone/>
            </a:pPr>
            <a:r>
              <a:rPr lang="en-US" altLang="en-US" sz="2000" dirty="0" err="1">
                <a:hlinkClick r:id="rId3"/>
              </a:rPr>
              <a:t>FindGrade</a:t>
            </a:r>
            <a:endParaRPr lang="en-US" altLang="en-US" sz="2000" dirty="0">
              <a:hlinkClick r:id="rId3"/>
            </a:endParaRPr>
          </a:p>
        </p:txBody>
      </p:sp>
    </p:spTree>
    <p:extLst>
      <p:ext uri="{BB962C8B-B14F-4D97-AF65-F5344CB8AC3E}">
        <p14:creationId xmlns:p14="http://schemas.microsoft.com/office/powerpoint/2010/main" val="4136711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8F46D4-8E97-4CA8-A511-FA504C42DE27}"/>
              </a:ext>
            </a:extLst>
          </p:cNvPr>
          <p:cNvSpPr>
            <a:spLocks noGrp="1"/>
          </p:cNvSpPr>
          <p:nvPr>
            <p:ph type="title"/>
          </p:nvPr>
        </p:nvSpPr>
        <p:spPr/>
        <p:txBody>
          <a:bodyPr/>
          <a:lstStyle/>
          <a:p>
            <a:r>
              <a:rPr lang="en-IN" dirty="0"/>
              <a:t>Processing Statements</a:t>
            </a:r>
          </a:p>
        </p:txBody>
      </p:sp>
      <p:sp>
        <p:nvSpPr>
          <p:cNvPr id="6" name="Content Placeholder 5">
            <a:extLst>
              <a:ext uri="{FF2B5EF4-FFF2-40B4-BE49-F238E27FC236}">
                <a16:creationId xmlns:a16="http://schemas.microsoft.com/office/drawing/2014/main" id="{1160875F-4FBA-4509-B7AD-B772642C3936}"/>
              </a:ext>
            </a:extLst>
          </p:cNvPr>
          <p:cNvSpPr>
            <a:spLocks noGrp="1"/>
          </p:cNvSpPr>
          <p:nvPr>
            <p:ph sz="quarter" idx="13"/>
          </p:nvPr>
        </p:nvSpPr>
        <p:spPr>
          <a:xfrm>
            <a:off x="457200" y="1554920"/>
            <a:ext cx="8232775" cy="3492093"/>
          </a:xfrm>
        </p:spPr>
        <p:txBody>
          <a:bodyPr/>
          <a:lstStyle/>
          <a:p>
            <a:pPr marL="432" indent="0">
              <a:buNone/>
            </a:pPr>
            <a:r>
              <a:rPr lang="en-US" altLang="en-US" dirty="0">
                <a:cs typeface="Times New Roman" panose="02020603050405020304" pitchFamily="18" charset="0"/>
              </a:rPr>
              <a:t>Once a connection to a particular database is established, it can be used to send S</a:t>
            </a:r>
            <a:r>
              <a:rPr lang="en-US" altLang="en-US" sz="100" dirty="0">
                <a:cs typeface="Times New Roman" panose="02020603050405020304" pitchFamily="18" charset="0"/>
              </a:rPr>
              <a:t> </a:t>
            </a:r>
            <a:r>
              <a:rPr lang="en-US" altLang="en-US" dirty="0">
                <a:cs typeface="Times New Roman" panose="02020603050405020304" pitchFamily="18" charset="0"/>
              </a:rPr>
              <a:t>Q</a:t>
            </a:r>
            <a:r>
              <a:rPr lang="en-US" altLang="en-US" sz="100" dirty="0">
                <a:cs typeface="Times New Roman" panose="02020603050405020304" pitchFamily="18" charset="0"/>
              </a:rPr>
              <a:t> </a:t>
            </a:r>
            <a:r>
              <a:rPr lang="en-US" altLang="en-US" dirty="0">
                <a:cs typeface="Times New Roman" panose="02020603050405020304" pitchFamily="18" charset="0"/>
              </a:rPr>
              <a:t>L statements from your program to the database. J</a:t>
            </a:r>
            <a:r>
              <a:rPr lang="en-US" altLang="en-US" sz="100" dirty="0">
                <a:cs typeface="Times New Roman" panose="02020603050405020304" pitchFamily="18" charset="0"/>
              </a:rPr>
              <a:t> </a:t>
            </a:r>
            <a:r>
              <a:rPr lang="en-US" altLang="en-US" dirty="0">
                <a:cs typeface="Times New Roman" panose="02020603050405020304" pitchFamily="18" charset="0"/>
              </a:rPr>
              <a:t>D</a:t>
            </a:r>
            <a:r>
              <a:rPr lang="en-US" altLang="en-US" sz="100" dirty="0">
                <a:cs typeface="Times New Roman" panose="02020603050405020304" pitchFamily="18" charset="0"/>
              </a:rPr>
              <a:t> </a:t>
            </a:r>
            <a:r>
              <a:rPr lang="en-US" altLang="en-US" dirty="0">
                <a:cs typeface="Times New Roman" panose="02020603050405020304" pitchFamily="18" charset="0"/>
              </a:rPr>
              <a:t>B</a:t>
            </a:r>
            <a:r>
              <a:rPr lang="en-US" altLang="en-US" sz="100" dirty="0">
                <a:cs typeface="Times New Roman" panose="02020603050405020304" pitchFamily="18" charset="0"/>
              </a:rPr>
              <a:t> </a:t>
            </a:r>
            <a:r>
              <a:rPr lang="en-US" altLang="en-US" dirty="0">
                <a:cs typeface="Times New Roman" panose="02020603050405020304" pitchFamily="18" charset="0"/>
              </a:rPr>
              <a:t>C provides the Statement, </a:t>
            </a:r>
            <a:r>
              <a:rPr lang="en-US" altLang="en-US" dirty="0" err="1">
                <a:cs typeface="Times New Roman" panose="02020603050405020304" pitchFamily="18" charset="0"/>
              </a:rPr>
              <a:t>PreparedStatement</a:t>
            </a:r>
            <a:r>
              <a:rPr lang="en-US" altLang="en-US" dirty="0">
                <a:cs typeface="Times New Roman" panose="02020603050405020304" pitchFamily="18" charset="0"/>
              </a:rPr>
              <a:t>, and </a:t>
            </a:r>
            <a:r>
              <a:rPr lang="en-US" altLang="en-US" dirty="0" err="1">
                <a:cs typeface="Times New Roman" panose="02020603050405020304" pitchFamily="18" charset="0"/>
              </a:rPr>
              <a:t>CallableStatement</a:t>
            </a:r>
            <a:r>
              <a:rPr lang="en-US" altLang="en-US" dirty="0">
                <a:cs typeface="Times New Roman" panose="02020603050405020304" pitchFamily="18" charset="0"/>
              </a:rPr>
              <a:t> interfaces to facilitate sending statements to a database for execution and receiving execution results from the database.</a:t>
            </a:r>
          </a:p>
        </p:txBody>
      </p:sp>
    </p:spTree>
    <p:extLst>
      <p:ext uri="{BB962C8B-B14F-4D97-AF65-F5344CB8AC3E}">
        <p14:creationId xmlns:p14="http://schemas.microsoft.com/office/powerpoint/2010/main" val="225204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2223-2634-4E43-84BD-E7436B5814FB}"/>
              </a:ext>
            </a:extLst>
          </p:cNvPr>
          <p:cNvSpPr>
            <a:spLocks noGrp="1"/>
          </p:cNvSpPr>
          <p:nvPr>
            <p:ph type="title"/>
          </p:nvPr>
        </p:nvSpPr>
        <p:spPr/>
        <p:txBody>
          <a:bodyPr/>
          <a:lstStyle/>
          <a:p>
            <a:r>
              <a:rPr lang="en-IN" sz="3200" dirty="0"/>
              <a:t>Rational Database and Relational Data Model</a:t>
            </a:r>
          </a:p>
        </p:txBody>
      </p:sp>
      <p:sp>
        <p:nvSpPr>
          <p:cNvPr id="4" name="Content Placeholder 3">
            <a:extLst>
              <a:ext uri="{FF2B5EF4-FFF2-40B4-BE49-F238E27FC236}">
                <a16:creationId xmlns:a16="http://schemas.microsoft.com/office/drawing/2014/main" id="{BF1014D0-5632-497C-80D6-A4FD9E0D4043}"/>
              </a:ext>
            </a:extLst>
          </p:cNvPr>
          <p:cNvSpPr>
            <a:spLocks noGrp="1"/>
          </p:cNvSpPr>
          <p:nvPr>
            <p:ph sz="quarter" idx="13"/>
          </p:nvPr>
        </p:nvSpPr>
        <p:spPr>
          <a:xfrm>
            <a:off x="457200" y="1556327"/>
            <a:ext cx="8107680" cy="1613593"/>
          </a:xfrm>
        </p:spPr>
        <p:txBody>
          <a:bodyPr/>
          <a:lstStyle/>
          <a:p>
            <a:pPr marL="432" indent="0">
              <a:buNone/>
            </a:pPr>
            <a:r>
              <a:rPr lang="en-IN" dirty="0"/>
              <a:t>Most of today’s database systems are relational database systems, based on the relational data model. A relational data model has three key A relational data model has three key components: structure, integrity and languages.</a:t>
            </a:r>
          </a:p>
        </p:txBody>
      </p:sp>
      <p:sp>
        <p:nvSpPr>
          <p:cNvPr id="5" name="Content Placeholder 4">
            <a:extLst>
              <a:ext uri="{FF2B5EF4-FFF2-40B4-BE49-F238E27FC236}">
                <a16:creationId xmlns:a16="http://schemas.microsoft.com/office/drawing/2014/main" id="{1D0F3782-2001-46C3-90A9-C3FB67806717}"/>
              </a:ext>
            </a:extLst>
          </p:cNvPr>
          <p:cNvSpPr>
            <a:spLocks noGrp="1"/>
          </p:cNvSpPr>
          <p:nvPr>
            <p:ph sz="quarter" idx="14"/>
          </p:nvPr>
        </p:nvSpPr>
        <p:spPr>
          <a:xfrm>
            <a:off x="457200" y="3255645"/>
            <a:ext cx="8229600" cy="2112002"/>
          </a:xfrm>
        </p:spPr>
        <p:txBody>
          <a:bodyPr/>
          <a:lstStyle/>
          <a:p>
            <a:r>
              <a:rPr lang="en-IN" b="1" dirty="0"/>
              <a:t>Structure</a:t>
            </a:r>
            <a:r>
              <a:rPr lang="en-IN" dirty="0"/>
              <a:t> defines the representation of the data.</a:t>
            </a:r>
          </a:p>
          <a:p>
            <a:r>
              <a:rPr lang="en-IN" b="1" dirty="0"/>
              <a:t>Integrity</a:t>
            </a:r>
            <a:r>
              <a:rPr lang="en-IN" dirty="0"/>
              <a:t> imposes constraints on the data.</a:t>
            </a:r>
          </a:p>
          <a:p>
            <a:r>
              <a:rPr lang="en-IN" b="1" dirty="0"/>
              <a:t>Language</a:t>
            </a:r>
            <a:r>
              <a:rPr lang="en-IN" dirty="0"/>
              <a:t> provides the means for accessing and manipulating data.</a:t>
            </a:r>
          </a:p>
        </p:txBody>
      </p:sp>
    </p:spTree>
    <p:extLst>
      <p:ext uri="{BB962C8B-B14F-4D97-AF65-F5344CB8AC3E}">
        <p14:creationId xmlns:p14="http://schemas.microsoft.com/office/powerpoint/2010/main" val="10083622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6820-6CFC-4240-93DB-B36237660FFB}"/>
              </a:ext>
            </a:extLst>
          </p:cNvPr>
          <p:cNvSpPr>
            <a:spLocks noGrp="1"/>
          </p:cNvSpPr>
          <p:nvPr>
            <p:ph type="title"/>
          </p:nvPr>
        </p:nvSpPr>
        <p:spPr/>
        <p:txBody>
          <a:bodyPr/>
          <a:lstStyle/>
          <a:p>
            <a:r>
              <a:rPr lang="en-IN" dirty="0"/>
              <a:t>Processing Statements Diagram</a:t>
            </a:r>
          </a:p>
        </p:txBody>
      </p:sp>
      <p:pic>
        <p:nvPicPr>
          <p:cNvPr id="4" name="Content Placeholder 3" descr="The processing statements diagram as follows. For long description in Notes pane, press F6.">
            <a:extLst>
              <a:ext uri="{FF2B5EF4-FFF2-40B4-BE49-F238E27FC236}">
                <a16:creationId xmlns:a16="http://schemas.microsoft.com/office/drawing/2014/main" id="{1C3ED97A-EE5E-48AB-B6C6-93C52A3289B5}"/>
              </a:ext>
            </a:extLst>
          </p:cNvPr>
          <p:cNvPicPr>
            <a:picLocks noGrp="1" noChangeAspect="1"/>
          </p:cNvPicPr>
          <p:nvPr>
            <p:ph sz="quarter" idx="13"/>
          </p:nvPr>
        </p:nvPicPr>
        <p:blipFill>
          <a:blip r:embed="rId3"/>
          <a:stretch>
            <a:fillRect/>
          </a:stretch>
        </p:blipFill>
        <p:spPr>
          <a:xfrm>
            <a:off x="822550" y="1600113"/>
            <a:ext cx="7502075" cy="4572174"/>
          </a:xfrm>
          <a:prstGeom prst="rect">
            <a:avLst/>
          </a:prstGeom>
        </p:spPr>
      </p:pic>
    </p:spTree>
    <p:extLst>
      <p:ext uri="{BB962C8B-B14F-4D97-AF65-F5344CB8AC3E}">
        <p14:creationId xmlns:p14="http://schemas.microsoft.com/office/powerpoint/2010/main" val="2803010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D084-4995-4214-8DBD-10F91DFC5591}"/>
              </a:ext>
            </a:extLst>
          </p:cNvPr>
          <p:cNvSpPr>
            <a:spLocks noGrp="1"/>
          </p:cNvSpPr>
          <p:nvPr>
            <p:ph type="title"/>
          </p:nvPr>
        </p:nvSpPr>
        <p:spPr/>
        <p:txBody>
          <a:bodyPr/>
          <a:lstStyle/>
          <a:p>
            <a:r>
              <a:rPr lang="en-IN" sz="3200" dirty="0"/>
              <a:t>The execute, </a:t>
            </a:r>
            <a:r>
              <a:rPr lang="en-IN" sz="3200" dirty="0" err="1"/>
              <a:t>executeQuery</a:t>
            </a:r>
            <a:r>
              <a:rPr lang="en-IN" sz="3200" dirty="0"/>
              <a:t>, and </a:t>
            </a:r>
            <a:r>
              <a:rPr lang="en-IN" sz="3200" dirty="0" err="1"/>
              <a:t>executeUpdate</a:t>
            </a:r>
            <a:r>
              <a:rPr lang="en-IN" sz="3200" dirty="0"/>
              <a:t> Methods </a:t>
            </a:r>
            <a:r>
              <a:rPr lang="en-IN" sz="2000" b="0" dirty="0"/>
              <a:t>(1 of 2)</a:t>
            </a:r>
          </a:p>
        </p:txBody>
      </p:sp>
      <p:sp>
        <p:nvSpPr>
          <p:cNvPr id="3" name="Content Placeholder 2">
            <a:extLst>
              <a:ext uri="{FF2B5EF4-FFF2-40B4-BE49-F238E27FC236}">
                <a16:creationId xmlns:a16="http://schemas.microsoft.com/office/drawing/2014/main" id="{24E02078-7F0B-4EB7-8A01-A66D8940F73F}"/>
              </a:ext>
            </a:extLst>
          </p:cNvPr>
          <p:cNvSpPr>
            <a:spLocks noGrp="1"/>
          </p:cNvSpPr>
          <p:nvPr>
            <p:ph sz="quarter" idx="13"/>
          </p:nvPr>
        </p:nvSpPr>
        <p:spPr/>
        <p:txBody>
          <a:bodyPr/>
          <a:lstStyle/>
          <a:p>
            <a:pPr marL="432" indent="0">
              <a:buNone/>
            </a:pPr>
            <a:r>
              <a:rPr lang="en-IN" dirty="0"/>
              <a:t>The methods for executing S</a:t>
            </a:r>
            <a:r>
              <a:rPr lang="en-IN" sz="100" dirty="0"/>
              <a:t> </a:t>
            </a:r>
            <a:r>
              <a:rPr lang="en-IN" dirty="0"/>
              <a:t>Q</a:t>
            </a:r>
            <a:r>
              <a:rPr lang="en-IN" sz="100" dirty="0"/>
              <a:t> </a:t>
            </a:r>
            <a:r>
              <a:rPr lang="en-IN" dirty="0"/>
              <a:t>L statements are execute, </a:t>
            </a:r>
            <a:r>
              <a:rPr lang="en-IN" dirty="0" err="1"/>
              <a:t>executeQuery</a:t>
            </a:r>
            <a:r>
              <a:rPr lang="en-IN" dirty="0"/>
              <a:t>, and </a:t>
            </a:r>
            <a:r>
              <a:rPr lang="en-IN" dirty="0" err="1"/>
              <a:t>executeUpdate</a:t>
            </a:r>
            <a:r>
              <a:rPr lang="en-IN" dirty="0"/>
              <a:t>, each of which accepts a string containing a S</a:t>
            </a:r>
            <a:r>
              <a:rPr lang="en-IN" sz="100" dirty="0"/>
              <a:t> </a:t>
            </a:r>
            <a:r>
              <a:rPr lang="en-IN" dirty="0"/>
              <a:t>Q</a:t>
            </a:r>
            <a:r>
              <a:rPr lang="en-IN" sz="100" dirty="0"/>
              <a:t> </a:t>
            </a:r>
            <a:r>
              <a:rPr lang="en-IN" dirty="0"/>
              <a:t>L statement as an argument. This string is passed to the database for execution. The execute method should be used if the execution produces multiple result sets, multiple update counts, or a combination of result sets and update counts.</a:t>
            </a:r>
          </a:p>
        </p:txBody>
      </p:sp>
    </p:spTree>
    <p:extLst>
      <p:ext uri="{BB962C8B-B14F-4D97-AF65-F5344CB8AC3E}">
        <p14:creationId xmlns:p14="http://schemas.microsoft.com/office/powerpoint/2010/main" val="2418486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D084-4995-4214-8DBD-10F91DFC5591}"/>
              </a:ext>
            </a:extLst>
          </p:cNvPr>
          <p:cNvSpPr>
            <a:spLocks noGrp="1"/>
          </p:cNvSpPr>
          <p:nvPr>
            <p:ph type="title"/>
          </p:nvPr>
        </p:nvSpPr>
        <p:spPr/>
        <p:txBody>
          <a:bodyPr/>
          <a:lstStyle/>
          <a:p>
            <a:r>
              <a:rPr lang="en-IN" sz="3200" dirty="0"/>
              <a:t>The execute, </a:t>
            </a:r>
            <a:r>
              <a:rPr lang="en-IN" sz="3200" dirty="0" err="1"/>
              <a:t>executeQuery</a:t>
            </a:r>
            <a:r>
              <a:rPr lang="en-IN" sz="3200" dirty="0"/>
              <a:t>, and </a:t>
            </a:r>
            <a:r>
              <a:rPr lang="en-IN" sz="3200" dirty="0" err="1"/>
              <a:t>executeUpdate</a:t>
            </a:r>
            <a:r>
              <a:rPr lang="en-IN" sz="3200" dirty="0"/>
              <a:t> Methods </a:t>
            </a:r>
            <a:r>
              <a:rPr lang="en-IN" sz="2000" b="0" dirty="0"/>
              <a:t>(2 of 2)</a:t>
            </a:r>
          </a:p>
        </p:txBody>
      </p:sp>
      <p:sp>
        <p:nvSpPr>
          <p:cNvPr id="3" name="Content Placeholder 2">
            <a:extLst>
              <a:ext uri="{FF2B5EF4-FFF2-40B4-BE49-F238E27FC236}">
                <a16:creationId xmlns:a16="http://schemas.microsoft.com/office/drawing/2014/main" id="{24E02078-7F0B-4EB7-8A01-A66D8940F73F}"/>
              </a:ext>
            </a:extLst>
          </p:cNvPr>
          <p:cNvSpPr>
            <a:spLocks noGrp="1"/>
          </p:cNvSpPr>
          <p:nvPr>
            <p:ph sz="quarter" idx="13"/>
          </p:nvPr>
        </p:nvSpPr>
        <p:spPr>
          <a:xfrm>
            <a:off x="457201" y="1554921"/>
            <a:ext cx="7986156" cy="2589568"/>
          </a:xfrm>
        </p:spPr>
        <p:txBody>
          <a:bodyPr/>
          <a:lstStyle/>
          <a:p>
            <a:pPr marL="432" indent="0">
              <a:buNone/>
            </a:pPr>
            <a:r>
              <a:rPr lang="en-IN" dirty="0"/>
              <a:t>The </a:t>
            </a:r>
            <a:r>
              <a:rPr lang="en-IN" dirty="0" err="1"/>
              <a:t>executeQuery</a:t>
            </a:r>
            <a:r>
              <a:rPr lang="en-IN" dirty="0"/>
              <a:t> method should be used if the execution produces a single result set, such as the S</a:t>
            </a:r>
            <a:r>
              <a:rPr lang="en-IN" sz="100" dirty="0"/>
              <a:t> </a:t>
            </a:r>
            <a:r>
              <a:rPr lang="en-IN" dirty="0"/>
              <a:t>Q</a:t>
            </a:r>
            <a:r>
              <a:rPr lang="en-IN" sz="100" dirty="0"/>
              <a:t> </a:t>
            </a:r>
            <a:r>
              <a:rPr lang="en-IN" dirty="0"/>
              <a:t>L select statement. The </a:t>
            </a:r>
            <a:r>
              <a:rPr lang="en-IN" dirty="0" err="1"/>
              <a:t>executeUpdate</a:t>
            </a:r>
            <a:r>
              <a:rPr lang="en-IN" dirty="0"/>
              <a:t> method should be used if the statement results in a single update count or no update count, such as a S</a:t>
            </a:r>
            <a:r>
              <a:rPr lang="en-IN" sz="100" dirty="0"/>
              <a:t> </a:t>
            </a:r>
            <a:r>
              <a:rPr lang="en-IN" dirty="0"/>
              <a:t>Q</a:t>
            </a:r>
            <a:r>
              <a:rPr lang="en-IN" sz="100" dirty="0"/>
              <a:t> </a:t>
            </a:r>
            <a:r>
              <a:rPr lang="en-IN" dirty="0"/>
              <a:t>L INSERT, DELETE, UPDATE, or D</a:t>
            </a:r>
            <a:r>
              <a:rPr lang="en-IN" sz="100" dirty="0"/>
              <a:t> </a:t>
            </a:r>
            <a:r>
              <a:rPr lang="en-IN" dirty="0" err="1"/>
              <a:t>D</a:t>
            </a:r>
            <a:r>
              <a:rPr lang="en-IN" sz="100" dirty="0"/>
              <a:t> </a:t>
            </a:r>
            <a:r>
              <a:rPr lang="en-IN" dirty="0"/>
              <a:t>L statement.</a:t>
            </a:r>
          </a:p>
        </p:txBody>
      </p:sp>
    </p:spTree>
    <p:extLst>
      <p:ext uri="{BB962C8B-B14F-4D97-AF65-F5344CB8AC3E}">
        <p14:creationId xmlns:p14="http://schemas.microsoft.com/office/powerpoint/2010/main" val="1558216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ED43-9067-479E-BC5C-2FFD86042369}"/>
              </a:ext>
            </a:extLst>
          </p:cNvPr>
          <p:cNvSpPr>
            <a:spLocks noGrp="1"/>
          </p:cNvSpPr>
          <p:nvPr>
            <p:ph type="title"/>
          </p:nvPr>
        </p:nvSpPr>
        <p:spPr/>
        <p:txBody>
          <a:bodyPr/>
          <a:lstStyle/>
          <a:p>
            <a:r>
              <a:rPr lang="en-IN" dirty="0" err="1"/>
              <a:t>PreparedStatement</a:t>
            </a:r>
            <a:endParaRPr lang="en-IN" dirty="0"/>
          </a:p>
        </p:txBody>
      </p:sp>
      <p:pic>
        <p:nvPicPr>
          <p:cNvPr id="4" name="Content Placeholder 3" descr="The PreparedStatement interface is designed to execute dynamic SQL statements and SQL stored procedures with IN parameters. For long description in Notes pane, press F6.">
            <a:extLst>
              <a:ext uri="{FF2B5EF4-FFF2-40B4-BE49-F238E27FC236}">
                <a16:creationId xmlns:a16="http://schemas.microsoft.com/office/drawing/2014/main" id="{0165CC3A-88CD-4E17-87F8-C15F93D00F28}"/>
              </a:ext>
            </a:extLst>
          </p:cNvPr>
          <p:cNvPicPr>
            <a:picLocks noGrp="1" noChangeAspect="1"/>
          </p:cNvPicPr>
          <p:nvPr>
            <p:ph sz="quarter" idx="13"/>
          </p:nvPr>
        </p:nvPicPr>
        <p:blipFill>
          <a:blip r:embed="rId3"/>
          <a:stretch>
            <a:fillRect/>
          </a:stretch>
        </p:blipFill>
        <p:spPr>
          <a:xfrm>
            <a:off x="830875" y="1554163"/>
            <a:ext cx="7485424" cy="4664075"/>
          </a:xfrm>
          <a:prstGeom prst="rect">
            <a:avLst/>
          </a:prstGeom>
        </p:spPr>
      </p:pic>
    </p:spTree>
    <p:extLst>
      <p:ext uri="{BB962C8B-B14F-4D97-AF65-F5344CB8AC3E}">
        <p14:creationId xmlns:p14="http://schemas.microsoft.com/office/powerpoint/2010/main" val="2949197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1225-DA63-4239-9B2B-7DCD7370257E}"/>
              </a:ext>
            </a:extLst>
          </p:cNvPr>
          <p:cNvSpPr>
            <a:spLocks noGrp="1"/>
          </p:cNvSpPr>
          <p:nvPr>
            <p:ph type="title"/>
          </p:nvPr>
        </p:nvSpPr>
        <p:spPr/>
        <p:txBody>
          <a:bodyPr/>
          <a:lstStyle/>
          <a:p>
            <a:r>
              <a:rPr lang="en-US" altLang="en-US" sz="3200" dirty="0"/>
              <a:t>Example: Using </a:t>
            </a:r>
            <a:r>
              <a:rPr lang="en-US" altLang="en-US" sz="3200" dirty="0" err="1"/>
              <a:t>PreparedStatement</a:t>
            </a:r>
            <a:r>
              <a:rPr lang="en-US" altLang="en-US" sz="3200" dirty="0"/>
              <a:t> to Execute Dynamic SQL Statements</a:t>
            </a:r>
            <a:endParaRPr lang="en-IN" sz="3200" dirty="0"/>
          </a:p>
        </p:txBody>
      </p:sp>
      <p:sp>
        <p:nvSpPr>
          <p:cNvPr id="3" name="Content Placeholder 2">
            <a:extLst>
              <a:ext uri="{FF2B5EF4-FFF2-40B4-BE49-F238E27FC236}">
                <a16:creationId xmlns:a16="http://schemas.microsoft.com/office/drawing/2014/main" id="{53DF204A-0CE4-49CA-A0BA-351CACB70D86}"/>
              </a:ext>
            </a:extLst>
          </p:cNvPr>
          <p:cNvSpPr>
            <a:spLocks noGrp="1"/>
          </p:cNvSpPr>
          <p:nvPr>
            <p:ph sz="quarter" idx="13"/>
          </p:nvPr>
        </p:nvSpPr>
        <p:spPr>
          <a:xfrm>
            <a:off x="457200" y="1552575"/>
            <a:ext cx="8218488" cy="916305"/>
          </a:xfrm>
        </p:spPr>
        <p:txBody>
          <a:bodyPr tIns="0"/>
          <a:lstStyle/>
          <a:p>
            <a:pPr marL="0" lvl="1" indent="0">
              <a:buFontTx/>
              <a:buNone/>
            </a:pPr>
            <a:r>
              <a:rPr lang="en-IN" altLang="en-US" dirty="0">
                <a:solidFill>
                  <a:schemeClr val="bg2"/>
                </a:solidFill>
                <a:latin typeface="+mj-lt"/>
                <a:cs typeface="Times New Roman" panose="02020603050405020304" pitchFamily="18" charset="0"/>
              </a:rPr>
              <a:t>This example rewrites the preceding example using </a:t>
            </a:r>
            <a:r>
              <a:rPr lang="en-IN" altLang="en-US" dirty="0" err="1">
                <a:solidFill>
                  <a:schemeClr val="bg2"/>
                </a:solidFill>
                <a:latin typeface="+mj-lt"/>
                <a:cs typeface="Times New Roman" panose="02020603050405020304" pitchFamily="18" charset="0"/>
              </a:rPr>
              <a:t>PreparedStatement</a:t>
            </a:r>
            <a:r>
              <a:rPr lang="en-IN" altLang="en-US" dirty="0">
                <a:solidFill>
                  <a:schemeClr val="bg2"/>
                </a:solidFill>
                <a:latin typeface="+mj-lt"/>
                <a:cs typeface="Times New Roman" panose="02020603050405020304" pitchFamily="18" charset="0"/>
              </a:rPr>
              <a:t>.</a:t>
            </a:r>
          </a:p>
        </p:txBody>
      </p:sp>
      <p:sp>
        <p:nvSpPr>
          <p:cNvPr id="10" name="Text Placeholder 9">
            <a:extLst>
              <a:ext uri="{FF2B5EF4-FFF2-40B4-BE49-F238E27FC236}">
                <a16:creationId xmlns:a16="http://schemas.microsoft.com/office/drawing/2014/main" id="{BC5784A4-FC54-4CE1-94C1-AB55086FF66A}"/>
              </a:ext>
            </a:extLst>
          </p:cNvPr>
          <p:cNvSpPr>
            <a:spLocks noGrp="1"/>
          </p:cNvSpPr>
          <p:nvPr>
            <p:ph type="body" sz="quarter" idx="20"/>
          </p:nvPr>
        </p:nvSpPr>
        <p:spPr>
          <a:xfrm>
            <a:off x="2397925" y="5727065"/>
            <a:ext cx="4348150" cy="463550"/>
          </a:xfrm>
        </p:spPr>
        <p:txBody>
          <a:bodyPr/>
          <a:lstStyle/>
          <a:p>
            <a:pPr>
              <a:spcBef>
                <a:spcPct val="0"/>
              </a:spcBef>
              <a:buClrTx/>
              <a:buSzTx/>
              <a:buFontTx/>
              <a:buNone/>
            </a:pPr>
            <a:r>
              <a:rPr lang="en-US" altLang="en-US" sz="2000" dirty="0" err="1">
                <a:hlinkClick r:id="rId3"/>
              </a:rPr>
              <a:t>FindGradeUsingPreparedStatement</a:t>
            </a:r>
            <a:endParaRPr lang="en-US" altLang="en-US" sz="2000" dirty="0">
              <a:hlinkClick r:id="rId3"/>
            </a:endParaRPr>
          </a:p>
        </p:txBody>
      </p:sp>
    </p:spTree>
    <p:extLst>
      <p:ext uri="{BB962C8B-B14F-4D97-AF65-F5344CB8AC3E}">
        <p14:creationId xmlns:p14="http://schemas.microsoft.com/office/powerpoint/2010/main" val="3118107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8CA3-F8B0-49B8-98D9-7402E1E1A153}"/>
              </a:ext>
            </a:extLst>
          </p:cNvPr>
          <p:cNvSpPr>
            <a:spLocks noGrp="1"/>
          </p:cNvSpPr>
          <p:nvPr>
            <p:ph type="title"/>
          </p:nvPr>
        </p:nvSpPr>
        <p:spPr/>
        <p:txBody>
          <a:bodyPr/>
          <a:lstStyle/>
          <a:p>
            <a:r>
              <a:rPr lang="en-IN" dirty="0"/>
              <a:t>Retrieving Database Metadata</a:t>
            </a:r>
          </a:p>
        </p:txBody>
      </p:sp>
      <p:sp>
        <p:nvSpPr>
          <p:cNvPr id="3" name="Content Placeholder 2">
            <a:extLst>
              <a:ext uri="{FF2B5EF4-FFF2-40B4-BE49-F238E27FC236}">
                <a16:creationId xmlns:a16="http://schemas.microsoft.com/office/drawing/2014/main" id="{C51AA316-3512-417D-9720-B0D56C72749A}"/>
              </a:ext>
            </a:extLst>
          </p:cNvPr>
          <p:cNvSpPr>
            <a:spLocks noGrp="1"/>
          </p:cNvSpPr>
          <p:nvPr>
            <p:ph sz="quarter" idx="13"/>
          </p:nvPr>
        </p:nvSpPr>
        <p:spPr>
          <a:xfrm>
            <a:off x="457200" y="1554921"/>
            <a:ext cx="8232775" cy="3480218"/>
          </a:xfrm>
        </p:spPr>
        <p:txBody>
          <a:bodyPr/>
          <a:lstStyle/>
          <a:p>
            <a:pPr marL="432" indent="0">
              <a:buNone/>
            </a:pPr>
            <a:r>
              <a:rPr lang="en-IN" dirty="0"/>
              <a:t>Database metadata is the information that describes database itself. J</a:t>
            </a:r>
            <a:r>
              <a:rPr lang="en-IN" sz="100" dirty="0"/>
              <a:t> </a:t>
            </a:r>
            <a:r>
              <a:rPr lang="en-IN" dirty="0"/>
              <a:t>D</a:t>
            </a:r>
            <a:r>
              <a:rPr lang="en-IN" sz="100" dirty="0"/>
              <a:t> </a:t>
            </a:r>
            <a:r>
              <a:rPr lang="en-IN" dirty="0"/>
              <a:t>B</a:t>
            </a:r>
            <a:r>
              <a:rPr lang="en-IN" sz="100" dirty="0"/>
              <a:t> </a:t>
            </a:r>
            <a:r>
              <a:rPr lang="en-IN" dirty="0"/>
              <a:t>C provides the </a:t>
            </a:r>
            <a:r>
              <a:rPr lang="en-IN" dirty="0" err="1"/>
              <a:t>DatabaseMetaData</a:t>
            </a:r>
            <a:r>
              <a:rPr lang="en-IN" dirty="0"/>
              <a:t> interface for obtaining database wide information and the </a:t>
            </a:r>
            <a:r>
              <a:rPr lang="en-IN" dirty="0" err="1"/>
              <a:t>ResultSetMetaData</a:t>
            </a:r>
            <a:r>
              <a:rPr lang="en-IN" dirty="0"/>
              <a:t> interface for obtaining the information on the specific </a:t>
            </a:r>
            <a:r>
              <a:rPr lang="en-IN" dirty="0" err="1"/>
              <a:t>ResultSet</a:t>
            </a:r>
            <a:r>
              <a:rPr lang="en-IN" dirty="0"/>
              <a:t>.</a:t>
            </a:r>
          </a:p>
        </p:txBody>
      </p:sp>
    </p:spTree>
    <p:extLst>
      <p:ext uri="{BB962C8B-B14F-4D97-AF65-F5344CB8AC3E}">
        <p14:creationId xmlns:p14="http://schemas.microsoft.com/office/powerpoint/2010/main" val="12631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5F76-17CE-4B18-A8D3-0FBD2D14E063}"/>
              </a:ext>
            </a:extLst>
          </p:cNvPr>
          <p:cNvSpPr>
            <a:spLocks noGrp="1"/>
          </p:cNvSpPr>
          <p:nvPr>
            <p:ph type="title"/>
          </p:nvPr>
        </p:nvSpPr>
        <p:spPr/>
        <p:txBody>
          <a:bodyPr/>
          <a:lstStyle/>
          <a:p>
            <a:r>
              <a:rPr lang="en-US" altLang="en-US" dirty="0" err="1">
                <a:latin typeface="Courier New" panose="02070309020205020404" pitchFamily="49" charset="0"/>
              </a:rPr>
              <a:t>DatabaseMetadata</a:t>
            </a:r>
            <a:endParaRPr lang="en-IN" dirty="0"/>
          </a:p>
        </p:txBody>
      </p:sp>
      <p:sp>
        <p:nvSpPr>
          <p:cNvPr id="3" name="Content Placeholder 2">
            <a:extLst>
              <a:ext uri="{FF2B5EF4-FFF2-40B4-BE49-F238E27FC236}">
                <a16:creationId xmlns:a16="http://schemas.microsoft.com/office/drawing/2014/main" id="{F60672E3-931E-44EB-B835-DBC8EEBC895C}"/>
              </a:ext>
            </a:extLst>
          </p:cNvPr>
          <p:cNvSpPr>
            <a:spLocks noGrp="1"/>
          </p:cNvSpPr>
          <p:nvPr>
            <p:ph sz="quarter" idx="13"/>
          </p:nvPr>
        </p:nvSpPr>
        <p:spPr>
          <a:xfrm>
            <a:off x="457200" y="1554920"/>
            <a:ext cx="8232775" cy="3420841"/>
          </a:xfrm>
        </p:spPr>
        <p:txBody>
          <a:bodyPr/>
          <a:lstStyle/>
          <a:p>
            <a:pPr marL="432" indent="0">
              <a:buNone/>
            </a:pPr>
            <a:r>
              <a:rPr lang="en-IN" dirty="0"/>
              <a:t>The </a:t>
            </a:r>
            <a:r>
              <a:rPr lang="en-IN" dirty="0" err="1"/>
              <a:t>DatabaseMetaData</a:t>
            </a:r>
            <a:r>
              <a:rPr lang="en-IN" dirty="0"/>
              <a:t> interface provides more than 100 methods for getting database metadata concerning the database as a whole. These methods can be divided into three groups: for retrieving general information, for finding database capabilities, and for getting object descriptions.</a:t>
            </a:r>
          </a:p>
        </p:txBody>
      </p:sp>
    </p:spTree>
    <p:extLst>
      <p:ext uri="{BB962C8B-B14F-4D97-AF65-F5344CB8AC3E}">
        <p14:creationId xmlns:p14="http://schemas.microsoft.com/office/powerpoint/2010/main" val="535121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75600-BA1F-40E0-B6CF-629D8500E55B}"/>
              </a:ext>
            </a:extLst>
          </p:cNvPr>
          <p:cNvSpPr>
            <a:spLocks noGrp="1"/>
          </p:cNvSpPr>
          <p:nvPr>
            <p:ph type="title"/>
          </p:nvPr>
        </p:nvSpPr>
        <p:spPr/>
        <p:txBody>
          <a:bodyPr/>
          <a:lstStyle/>
          <a:p>
            <a:r>
              <a:rPr lang="en-IN" dirty="0"/>
              <a:t>General Information</a:t>
            </a:r>
          </a:p>
        </p:txBody>
      </p:sp>
      <p:sp>
        <p:nvSpPr>
          <p:cNvPr id="3" name="Content Placeholder 2">
            <a:extLst>
              <a:ext uri="{FF2B5EF4-FFF2-40B4-BE49-F238E27FC236}">
                <a16:creationId xmlns:a16="http://schemas.microsoft.com/office/drawing/2014/main" id="{10FC5089-B89D-4F7F-98E5-CAE188ACFBEE}"/>
              </a:ext>
            </a:extLst>
          </p:cNvPr>
          <p:cNvSpPr>
            <a:spLocks noGrp="1"/>
          </p:cNvSpPr>
          <p:nvPr>
            <p:ph sz="quarter" idx="13"/>
          </p:nvPr>
        </p:nvSpPr>
        <p:spPr>
          <a:xfrm>
            <a:off x="457200" y="1554921"/>
            <a:ext cx="8232775" cy="2708322"/>
          </a:xfrm>
        </p:spPr>
        <p:txBody>
          <a:bodyPr/>
          <a:lstStyle/>
          <a:p>
            <a:pPr marL="432" indent="0">
              <a:buNone/>
            </a:pPr>
            <a:r>
              <a:rPr lang="en-IN" dirty="0"/>
              <a:t>The general information includes the U</a:t>
            </a:r>
            <a:r>
              <a:rPr lang="en-IN" sz="100" dirty="0"/>
              <a:t> </a:t>
            </a:r>
            <a:r>
              <a:rPr lang="en-IN" dirty="0"/>
              <a:t>R</a:t>
            </a:r>
            <a:r>
              <a:rPr lang="en-IN" sz="100" dirty="0"/>
              <a:t> </a:t>
            </a:r>
            <a:r>
              <a:rPr lang="en-IN" dirty="0"/>
              <a:t>L, username, product name, product version, driver name, driver version, available functions, available data types and so on.</a:t>
            </a:r>
          </a:p>
        </p:txBody>
      </p:sp>
    </p:spTree>
    <p:extLst>
      <p:ext uri="{BB962C8B-B14F-4D97-AF65-F5344CB8AC3E}">
        <p14:creationId xmlns:p14="http://schemas.microsoft.com/office/powerpoint/2010/main" val="121843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4F48-CC5B-4C2E-9390-83F49C31357E}"/>
              </a:ext>
            </a:extLst>
          </p:cNvPr>
          <p:cNvSpPr>
            <a:spLocks noGrp="1"/>
          </p:cNvSpPr>
          <p:nvPr>
            <p:ph type="title"/>
          </p:nvPr>
        </p:nvSpPr>
        <p:spPr/>
        <p:txBody>
          <a:bodyPr/>
          <a:lstStyle/>
          <a:p>
            <a:r>
              <a:rPr lang="en-IN" dirty="0"/>
              <a:t>Obtaining Database Capabilities</a:t>
            </a:r>
          </a:p>
        </p:txBody>
      </p:sp>
      <p:sp>
        <p:nvSpPr>
          <p:cNvPr id="3" name="Content Placeholder 2">
            <a:extLst>
              <a:ext uri="{FF2B5EF4-FFF2-40B4-BE49-F238E27FC236}">
                <a16:creationId xmlns:a16="http://schemas.microsoft.com/office/drawing/2014/main" id="{228DF389-F762-4592-BFAC-78BDD0B472AB}"/>
              </a:ext>
            </a:extLst>
          </p:cNvPr>
          <p:cNvSpPr>
            <a:spLocks noGrp="1"/>
          </p:cNvSpPr>
          <p:nvPr>
            <p:ph sz="quarter" idx="13"/>
          </p:nvPr>
        </p:nvSpPr>
        <p:spPr>
          <a:xfrm>
            <a:off x="457200" y="1554920"/>
            <a:ext cx="8232775" cy="3218961"/>
          </a:xfrm>
        </p:spPr>
        <p:txBody>
          <a:bodyPr/>
          <a:lstStyle/>
          <a:p>
            <a:pPr marL="432" indent="0">
              <a:buNone/>
            </a:pPr>
            <a:r>
              <a:rPr lang="en-IN" dirty="0"/>
              <a:t>The examples of the database capabilities are whether the database supports the GROUP BY operator, the ALTER TABLE command with add column option, supports entry-level or full A</a:t>
            </a:r>
            <a:r>
              <a:rPr lang="en-IN" sz="100" dirty="0"/>
              <a:t> </a:t>
            </a:r>
            <a:r>
              <a:rPr lang="en-IN" dirty="0"/>
              <a:t>N</a:t>
            </a:r>
            <a:r>
              <a:rPr lang="en-IN" sz="100" dirty="0"/>
              <a:t> </a:t>
            </a:r>
            <a:r>
              <a:rPr lang="en-IN" dirty="0"/>
              <a:t>S</a:t>
            </a:r>
            <a:r>
              <a:rPr lang="en-IN" sz="100" dirty="0"/>
              <a:t> </a:t>
            </a:r>
            <a:r>
              <a:rPr lang="en-IN" dirty="0"/>
              <a:t>I92 S</a:t>
            </a:r>
            <a:r>
              <a:rPr lang="en-IN" sz="100" dirty="0"/>
              <a:t> </a:t>
            </a:r>
            <a:r>
              <a:rPr lang="en-IN" dirty="0"/>
              <a:t>Q</a:t>
            </a:r>
            <a:r>
              <a:rPr lang="en-IN" sz="100" dirty="0"/>
              <a:t> </a:t>
            </a:r>
            <a:r>
              <a:rPr lang="en-IN" dirty="0"/>
              <a:t>L grammar.</a:t>
            </a:r>
          </a:p>
        </p:txBody>
      </p:sp>
    </p:spTree>
    <p:extLst>
      <p:ext uri="{BB962C8B-B14F-4D97-AF65-F5344CB8AC3E}">
        <p14:creationId xmlns:p14="http://schemas.microsoft.com/office/powerpoint/2010/main" val="13104460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83B3-8CC9-4332-84C2-A923D75EA8DF}"/>
              </a:ext>
            </a:extLst>
          </p:cNvPr>
          <p:cNvSpPr>
            <a:spLocks noGrp="1"/>
          </p:cNvSpPr>
          <p:nvPr>
            <p:ph type="title"/>
          </p:nvPr>
        </p:nvSpPr>
        <p:spPr/>
        <p:txBody>
          <a:bodyPr/>
          <a:lstStyle/>
          <a:p>
            <a:r>
              <a:rPr lang="en-IN" dirty="0"/>
              <a:t>Obtaining Object Descriptions</a:t>
            </a:r>
          </a:p>
        </p:txBody>
      </p:sp>
      <p:sp>
        <p:nvSpPr>
          <p:cNvPr id="3" name="Content Placeholder 2">
            <a:extLst>
              <a:ext uri="{FF2B5EF4-FFF2-40B4-BE49-F238E27FC236}">
                <a16:creationId xmlns:a16="http://schemas.microsoft.com/office/drawing/2014/main" id="{BC5C6006-E9E0-4C3C-A27D-9F6748A3CA32}"/>
              </a:ext>
            </a:extLst>
          </p:cNvPr>
          <p:cNvSpPr>
            <a:spLocks noGrp="1"/>
          </p:cNvSpPr>
          <p:nvPr>
            <p:ph sz="quarter" idx="13"/>
          </p:nvPr>
        </p:nvSpPr>
        <p:spPr>
          <a:xfrm>
            <a:off x="457200" y="1554921"/>
            <a:ext cx="8232775" cy="2601444"/>
          </a:xfrm>
        </p:spPr>
        <p:txBody>
          <a:bodyPr/>
          <a:lstStyle/>
          <a:p>
            <a:pPr marL="432" indent="0">
              <a:buNone/>
            </a:pPr>
            <a:r>
              <a:rPr lang="en-IN" dirty="0"/>
              <a:t>the examples of the database objects are tables, views, and procedures.</a:t>
            </a:r>
          </a:p>
        </p:txBody>
      </p:sp>
    </p:spTree>
    <p:extLst>
      <p:ext uri="{BB962C8B-B14F-4D97-AF65-F5344CB8AC3E}">
        <p14:creationId xmlns:p14="http://schemas.microsoft.com/office/powerpoint/2010/main" val="265285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D8EF-3493-4246-AD65-D830133E6AD3}"/>
              </a:ext>
            </a:extLst>
          </p:cNvPr>
          <p:cNvSpPr>
            <a:spLocks noGrp="1"/>
          </p:cNvSpPr>
          <p:nvPr>
            <p:ph type="title"/>
          </p:nvPr>
        </p:nvSpPr>
        <p:spPr/>
        <p:txBody>
          <a:bodyPr/>
          <a:lstStyle/>
          <a:p>
            <a:r>
              <a:rPr lang="en-IN" dirty="0"/>
              <a:t>Relational Structure</a:t>
            </a:r>
          </a:p>
        </p:txBody>
      </p:sp>
      <p:sp>
        <p:nvSpPr>
          <p:cNvPr id="3" name="Content Placeholder 2">
            <a:extLst>
              <a:ext uri="{FF2B5EF4-FFF2-40B4-BE49-F238E27FC236}">
                <a16:creationId xmlns:a16="http://schemas.microsoft.com/office/drawing/2014/main" id="{50E87A5C-5BEA-427E-BF69-D5C5D240D570}"/>
              </a:ext>
            </a:extLst>
          </p:cNvPr>
          <p:cNvSpPr>
            <a:spLocks noGrp="1"/>
          </p:cNvSpPr>
          <p:nvPr>
            <p:ph sz="quarter" idx="13"/>
          </p:nvPr>
        </p:nvSpPr>
        <p:spPr>
          <a:xfrm>
            <a:off x="457201" y="1554921"/>
            <a:ext cx="8001000" cy="3480218"/>
          </a:xfrm>
        </p:spPr>
        <p:txBody>
          <a:bodyPr/>
          <a:lstStyle/>
          <a:p>
            <a:pPr marL="432" indent="0">
              <a:buNone/>
            </a:pPr>
            <a:r>
              <a:rPr lang="en-IN" dirty="0"/>
              <a:t>A relational database consists of a set of relations. A relation has two things in one: a schema and an </a:t>
            </a:r>
            <a:r>
              <a:rPr lang="en-IN" b="1" dirty="0"/>
              <a:t>instance</a:t>
            </a:r>
            <a:r>
              <a:rPr lang="en-IN" dirty="0"/>
              <a:t> of the </a:t>
            </a:r>
            <a:r>
              <a:rPr lang="en-IN" b="1" dirty="0"/>
              <a:t>schema</a:t>
            </a:r>
            <a:r>
              <a:rPr lang="en-IN" dirty="0"/>
              <a:t>. The schema defines the relation and an instance is the content of the relation at a given time. An instance of a relation is nothing more than a table with rows and named columns. For convenience with no confusion, we refer instances of relations as just </a:t>
            </a:r>
            <a:r>
              <a:rPr lang="en-IN" b="1" dirty="0"/>
              <a:t>relations </a:t>
            </a:r>
            <a:r>
              <a:rPr lang="en-IN" dirty="0"/>
              <a:t>or </a:t>
            </a:r>
            <a:r>
              <a:rPr lang="en-IN" b="1" dirty="0"/>
              <a:t>tables</a:t>
            </a:r>
            <a:r>
              <a:rPr lang="en-IN" dirty="0"/>
              <a:t>.</a:t>
            </a:r>
          </a:p>
        </p:txBody>
      </p:sp>
    </p:spTree>
    <p:extLst>
      <p:ext uri="{BB962C8B-B14F-4D97-AF65-F5344CB8AC3E}">
        <p14:creationId xmlns:p14="http://schemas.microsoft.com/office/powerpoint/2010/main" val="3217798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2F1B-EB6F-40B1-B47D-25543E187359}"/>
              </a:ext>
            </a:extLst>
          </p:cNvPr>
          <p:cNvSpPr>
            <a:spLocks noGrp="1"/>
          </p:cNvSpPr>
          <p:nvPr>
            <p:ph type="title"/>
          </p:nvPr>
        </p:nvSpPr>
        <p:spPr/>
        <p:txBody>
          <a:bodyPr/>
          <a:lstStyle/>
          <a:p>
            <a:r>
              <a:rPr lang="en-IN" dirty="0"/>
              <a:t>Examples </a:t>
            </a:r>
            <a:r>
              <a:rPr lang="en-IN" sz="2000" b="0" dirty="0"/>
              <a:t>(1 of 2)</a:t>
            </a:r>
          </a:p>
        </p:txBody>
      </p:sp>
      <p:sp>
        <p:nvSpPr>
          <p:cNvPr id="3" name="Content Placeholder 2">
            <a:extLst>
              <a:ext uri="{FF2B5EF4-FFF2-40B4-BE49-F238E27FC236}">
                <a16:creationId xmlns:a16="http://schemas.microsoft.com/office/drawing/2014/main" id="{C3733000-21D5-4261-97B8-102AF806C3CE}"/>
              </a:ext>
            </a:extLst>
          </p:cNvPr>
          <p:cNvSpPr>
            <a:spLocks noGrp="1"/>
          </p:cNvSpPr>
          <p:nvPr>
            <p:ph sz="quarter" idx="13"/>
          </p:nvPr>
        </p:nvSpPr>
        <p:spPr/>
        <p:txBody>
          <a:bodyPr/>
          <a:lstStyle/>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DatabaseMetaData</a:t>
            </a:r>
            <a:r>
              <a:rPr lang="en-US" altLang="en-US" sz="1600" dirty="0">
                <a:solidFill>
                  <a:schemeClr val="tx1"/>
                </a:solidFill>
                <a:latin typeface="Courier New" panose="02070309020205020404" pitchFamily="49" charset="0"/>
                <a:cs typeface="Times New Roman" panose="02020603050405020304" pitchFamily="18" charset="0"/>
              </a:rPr>
              <a:t> </a:t>
            </a:r>
            <a:r>
              <a:rPr lang="en-US" altLang="en-US" sz="1600" dirty="0" err="1">
                <a:solidFill>
                  <a:schemeClr val="tx1"/>
                </a:solidFill>
                <a:latin typeface="Courier New" panose="02070309020205020404" pitchFamily="49" charset="0"/>
                <a:cs typeface="Times New Roman" panose="02020603050405020304" pitchFamily="18" charset="0"/>
              </a:rPr>
              <a:t>dbMetaData</a:t>
            </a:r>
            <a:r>
              <a:rPr lang="en-US" altLang="en-US" sz="1600" dirty="0">
                <a:solidFill>
                  <a:schemeClr val="tx1"/>
                </a:solidFill>
                <a:latin typeface="Courier New" panose="02070309020205020404" pitchFamily="49" charset="0"/>
                <a:cs typeface="Times New Roman" panose="02020603050405020304" pitchFamily="18" charset="0"/>
              </a:rPr>
              <a:t> = </a:t>
            </a:r>
            <a:r>
              <a:rPr lang="en-US" altLang="en-US" sz="1600" dirty="0" err="1">
                <a:solidFill>
                  <a:schemeClr val="tx1"/>
                </a:solidFill>
                <a:latin typeface="Courier New" panose="02070309020205020404" pitchFamily="49" charset="0"/>
                <a:cs typeface="Times New Roman" panose="02020603050405020304" pitchFamily="18" charset="0"/>
              </a:rPr>
              <a:t>connection.getMetaData</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endParaRPr lang="en-US" altLang="en-US" sz="1600" dirty="0">
              <a:solidFill>
                <a:schemeClr val="tx1"/>
              </a:solidFill>
              <a:latin typeface="Courier New" panose="02070309020205020404" pitchFamily="49" charset="0"/>
              <a:cs typeface="Times New Roman" panose="02020603050405020304" pitchFamily="18" charset="0"/>
            </a:endParaRP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("database URL: " + </a:t>
            </a:r>
            <a:r>
              <a:rPr lang="en-US" altLang="en-US" sz="1600" dirty="0" err="1">
                <a:solidFill>
                  <a:schemeClr val="tx1"/>
                </a:solidFill>
                <a:latin typeface="Courier New" panose="02070309020205020404" pitchFamily="49" charset="0"/>
                <a:cs typeface="Times New Roman" panose="02020603050405020304" pitchFamily="18" charset="0"/>
              </a:rPr>
              <a:t>dbMetaData.getURL</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("database username: " +</a:t>
            </a:r>
          </a:p>
          <a:p>
            <a:pPr indent="-26988">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dbMetaData.getUserName</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("database product name: " +</a:t>
            </a:r>
          </a:p>
          <a:p>
            <a:pPr indent="-26988">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dbMetaData.getDatabaseProductName</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("database product version: " +</a:t>
            </a:r>
          </a:p>
          <a:p>
            <a:pPr indent="-26988">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dbMetaData.getDatabaseProductVersion</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("JDBC driver name: " +</a:t>
            </a:r>
          </a:p>
          <a:p>
            <a:pPr indent="-26988">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dbMetaData.getDriverName</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("JDBC driver version: " +</a:t>
            </a:r>
          </a:p>
          <a:p>
            <a:pPr indent="-26988">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dbMetaData.getDriverVersion</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("JDBC driver major version: " +</a:t>
            </a:r>
          </a:p>
        </p:txBody>
      </p:sp>
    </p:spTree>
    <p:extLst>
      <p:ext uri="{BB962C8B-B14F-4D97-AF65-F5344CB8AC3E}">
        <p14:creationId xmlns:p14="http://schemas.microsoft.com/office/powerpoint/2010/main" val="4107358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52F1B-EB6F-40B1-B47D-25543E187359}"/>
              </a:ext>
            </a:extLst>
          </p:cNvPr>
          <p:cNvSpPr>
            <a:spLocks noGrp="1"/>
          </p:cNvSpPr>
          <p:nvPr>
            <p:ph type="title"/>
          </p:nvPr>
        </p:nvSpPr>
        <p:spPr/>
        <p:txBody>
          <a:bodyPr/>
          <a:lstStyle/>
          <a:p>
            <a:r>
              <a:rPr lang="en-IN" dirty="0"/>
              <a:t>Examples </a:t>
            </a:r>
            <a:r>
              <a:rPr lang="en-IN" sz="2000" b="0" dirty="0"/>
              <a:t>(2 of 2)</a:t>
            </a:r>
          </a:p>
        </p:txBody>
      </p:sp>
      <p:sp>
        <p:nvSpPr>
          <p:cNvPr id="3" name="Content Placeholder 2">
            <a:extLst>
              <a:ext uri="{FF2B5EF4-FFF2-40B4-BE49-F238E27FC236}">
                <a16:creationId xmlns:a16="http://schemas.microsoft.com/office/drawing/2014/main" id="{C3733000-21D5-4261-97B8-102AF806C3CE}"/>
              </a:ext>
            </a:extLst>
          </p:cNvPr>
          <p:cNvSpPr>
            <a:spLocks noGrp="1"/>
          </p:cNvSpPr>
          <p:nvPr>
            <p:ph sz="quarter" idx="13"/>
          </p:nvPr>
        </p:nvSpPr>
        <p:spPr>
          <a:xfrm>
            <a:off x="457200" y="1556326"/>
            <a:ext cx="8229600" cy="3249589"/>
          </a:xfrm>
        </p:spPr>
        <p:txBody>
          <a:bodyPr/>
          <a:lstStyle/>
          <a:p>
            <a:pPr indent="-26988">
              <a:spcBef>
                <a:spcPts val="600"/>
              </a:spcBef>
              <a:buFontTx/>
              <a:buNone/>
              <a:tabLst>
                <a:tab pos="625475" algn="l"/>
              </a:tabLst>
            </a:pPr>
            <a:r>
              <a:rPr lang="en-US" altLang="en-US" sz="1600" dirty="0">
                <a:solidFill>
                  <a:schemeClr val="tx1"/>
                </a:solidFill>
                <a:latin typeface="Courier New" panose="02070309020205020404" pitchFamily="49" charset="0"/>
                <a:cs typeface="Times New Roman" panose="02020603050405020304" pitchFamily="18" charset="0"/>
              </a:rPr>
              <a:t>new Integer(</a:t>
            </a:r>
            <a:r>
              <a:rPr lang="en-US" altLang="en-US" sz="1600" dirty="0" err="1">
                <a:solidFill>
                  <a:schemeClr val="tx1"/>
                </a:solidFill>
                <a:latin typeface="Courier New" panose="02070309020205020404" pitchFamily="49" charset="0"/>
                <a:cs typeface="Times New Roman" panose="02020603050405020304" pitchFamily="18" charset="0"/>
              </a:rPr>
              <a:t>dbMetaData.getDriverMajorVersion</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("JDBC driver minor version: " +</a:t>
            </a:r>
          </a:p>
          <a:p>
            <a:pPr indent="-26988">
              <a:spcBef>
                <a:spcPts val="600"/>
              </a:spcBef>
              <a:buFontTx/>
              <a:buNone/>
            </a:pPr>
            <a:r>
              <a:rPr lang="en-US" altLang="en-US" sz="1600" dirty="0">
                <a:solidFill>
                  <a:schemeClr val="tx1"/>
                </a:solidFill>
                <a:latin typeface="Courier New" panose="02070309020205020404" pitchFamily="49" charset="0"/>
                <a:cs typeface="Times New Roman" panose="02020603050405020304" pitchFamily="18" charset="0"/>
              </a:rPr>
              <a:t>new Integer(</a:t>
            </a:r>
            <a:r>
              <a:rPr lang="en-US" altLang="en-US" sz="1600" dirty="0" err="1">
                <a:solidFill>
                  <a:schemeClr val="tx1"/>
                </a:solidFill>
                <a:latin typeface="Courier New" panose="02070309020205020404" pitchFamily="49" charset="0"/>
                <a:cs typeface="Times New Roman" panose="02020603050405020304" pitchFamily="18" charset="0"/>
              </a:rPr>
              <a:t>dbMetaData.getDriverMinorVersion</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("Max number of connections: " +</a:t>
            </a:r>
          </a:p>
          <a:p>
            <a:pPr indent="-26988">
              <a:spcBef>
                <a:spcPts val="600"/>
              </a:spcBef>
              <a:buFontTx/>
              <a:buNone/>
            </a:pPr>
            <a:r>
              <a:rPr lang="en-US" altLang="en-US" sz="1600" dirty="0">
                <a:solidFill>
                  <a:schemeClr val="tx1"/>
                </a:solidFill>
                <a:latin typeface="Courier New" panose="02070309020205020404" pitchFamily="49" charset="0"/>
                <a:cs typeface="Times New Roman" panose="02020603050405020304" pitchFamily="18" charset="0"/>
              </a:rPr>
              <a:t>new Integer(</a:t>
            </a:r>
            <a:r>
              <a:rPr lang="en-US" altLang="en-US" sz="1600" dirty="0" err="1">
                <a:solidFill>
                  <a:schemeClr val="tx1"/>
                </a:solidFill>
                <a:latin typeface="Courier New" panose="02070309020205020404" pitchFamily="49" charset="0"/>
                <a:cs typeface="Times New Roman" panose="02020603050405020304" pitchFamily="18" charset="0"/>
              </a:rPr>
              <a:t>dbMetaData.getMaxConnections</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a:t>
            </a:r>
            <a:r>
              <a:rPr lang="en-US" altLang="en-US" sz="1600" dirty="0" err="1">
                <a:solidFill>
                  <a:schemeClr val="tx1"/>
                </a:solidFill>
                <a:latin typeface="Courier New" panose="02070309020205020404" pitchFamily="49" charset="0"/>
                <a:cs typeface="Times New Roman" panose="02020603050405020304" pitchFamily="18" charset="0"/>
              </a:rPr>
              <a:t>MaxTableNameLentgh</a:t>
            </a:r>
            <a:r>
              <a:rPr lang="en-US" altLang="en-US" sz="1600" dirty="0">
                <a:solidFill>
                  <a:schemeClr val="tx1"/>
                </a:solidFill>
                <a:latin typeface="Courier New" panose="02070309020205020404" pitchFamily="49" charset="0"/>
                <a:cs typeface="Times New Roman" panose="02020603050405020304" pitchFamily="18" charset="0"/>
              </a:rPr>
              <a:t>: " +</a:t>
            </a:r>
          </a:p>
          <a:p>
            <a:pPr indent="-26988">
              <a:spcBef>
                <a:spcPts val="600"/>
              </a:spcBef>
              <a:buFontTx/>
              <a:buNone/>
            </a:pPr>
            <a:r>
              <a:rPr lang="en-US" altLang="en-US" sz="1600" dirty="0">
                <a:solidFill>
                  <a:schemeClr val="tx1"/>
                </a:solidFill>
                <a:latin typeface="Courier New" panose="02070309020205020404" pitchFamily="49" charset="0"/>
                <a:cs typeface="Times New Roman" panose="02020603050405020304" pitchFamily="18" charset="0"/>
              </a:rPr>
              <a:t>new Integer(</a:t>
            </a:r>
            <a:r>
              <a:rPr lang="en-US" altLang="en-US" sz="1600" dirty="0" err="1">
                <a:solidFill>
                  <a:schemeClr val="tx1"/>
                </a:solidFill>
                <a:latin typeface="Courier New" panose="02070309020205020404" pitchFamily="49" charset="0"/>
                <a:cs typeface="Times New Roman" panose="02020603050405020304" pitchFamily="18" charset="0"/>
              </a:rPr>
              <a:t>dbMetaData.getMaxTableNameLength</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System.out.println</a:t>
            </a:r>
            <a:r>
              <a:rPr lang="en-US" altLang="en-US" sz="1600" dirty="0">
                <a:solidFill>
                  <a:schemeClr val="tx1"/>
                </a:solidFill>
                <a:latin typeface="Courier New" panose="02070309020205020404" pitchFamily="49" charset="0"/>
                <a:cs typeface="Times New Roman" panose="02020603050405020304" pitchFamily="18" charset="0"/>
              </a:rPr>
              <a:t>("</a:t>
            </a:r>
            <a:r>
              <a:rPr lang="en-US" altLang="en-US" sz="1600" dirty="0" err="1">
                <a:solidFill>
                  <a:schemeClr val="tx1"/>
                </a:solidFill>
                <a:latin typeface="Courier New" panose="02070309020205020404" pitchFamily="49" charset="0"/>
                <a:cs typeface="Times New Roman" panose="02020603050405020304" pitchFamily="18" charset="0"/>
              </a:rPr>
              <a:t>MaxColumnsInTable</a:t>
            </a:r>
            <a:r>
              <a:rPr lang="en-US" altLang="en-US" sz="1600" dirty="0">
                <a:solidFill>
                  <a:schemeClr val="tx1"/>
                </a:solidFill>
                <a:latin typeface="Courier New" panose="02070309020205020404" pitchFamily="49" charset="0"/>
                <a:cs typeface="Times New Roman" panose="02020603050405020304" pitchFamily="18" charset="0"/>
              </a:rPr>
              <a:t>: " +</a:t>
            </a:r>
          </a:p>
          <a:p>
            <a:pPr indent="-26988">
              <a:spcBef>
                <a:spcPts val="600"/>
              </a:spcBef>
              <a:buFontTx/>
              <a:buNone/>
            </a:pPr>
            <a:r>
              <a:rPr lang="en-US" altLang="en-US" sz="1600" dirty="0">
                <a:solidFill>
                  <a:schemeClr val="tx1"/>
                </a:solidFill>
                <a:latin typeface="Courier New" panose="02070309020205020404" pitchFamily="49" charset="0"/>
                <a:cs typeface="Times New Roman" panose="02020603050405020304" pitchFamily="18" charset="0"/>
              </a:rPr>
              <a:t>new Integer(</a:t>
            </a:r>
            <a:r>
              <a:rPr lang="en-US" altLang="en-US" sz="1600" dirty="0" err="1">
                <a:solidFill>
                  <a:schemeClr val="tx1"/>
                </a:solidFill>
                <a:latin typeface="Courier New" panose="02070309020205020404" pitchFamily="49" charset="0"/>
                <a:cs typeface="Times New Roman" panose="02020603050405020304" pitchFamily="18" charset="0"/>
              </a:rPr>
              <a:t>dbMetaData.getMaxColumnsInTable</a:t>
            </a:r>
            <a:r>
              <a:rPr lang="en-US" altLang="en-US" sz="1600" dirty="0">
                <a:solidFill>
                  <a:schemeClr val="tx1"/>
                </a:solidFill>
                <a:latin typeface="Courier New" panose="02070309020205020404" pitchFamily="49" charset="0"/>
                <a:cs typeface="Times New Roman" panose="02020603050405020304" pitchFamily="18" charset="0"/>
              </a:rPr>
              <a:t>()));</a:t>
            </a:r>
          </a:p>
          <a:p>
            <a:pPr>
              <a:spcBef>
                <a:spcPts val="600"/>
              </a:spcBef>
              <a:buFontTx/>
              <a:buNone/>
            </a:pPr>
            <a:r>
              <a:rPr lang="en-US" altLang="en-US" sz="1600" dirty="0" err="1">
                <a:solidFill>
                  <a:schemeClr val="tx1"/>
                </a:solidFill>
                <a:latin typeface="Courier New" panose="02070309020205020404" pitchFamily="49" charset="0"/>
                <a:cs typeface="Times New Roman" panose="02020603050405020304" pitchFamily="18" charset="0"/>
              </a:rPr>
              <a:t>connection.close</a:t>
            </a:r>
            <a:r>
              <a:rPr lang="en-US" altLang="en-US" sz="1600" dirty="0">
                <a:solidFill>
                  <a:schemeClr val="tx1"/>
                </a:solidFill>
                <a:latin typeface="Courier New" panose="02070309020205020404" pitchFamily="49"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F8F0A469-6DA4-4A86-8CDE-806A14CC43B3}"/>
              </a:ext>
            </a:extLst>
          </p:cNvPr>
          <p:cNvSpPr>
            <a:spLocks noGrp="1"/>
          </p:cNvSpPr>
          <p:nvPr>
            <p:ph sz="quarter" idx="14"/>
          </p:nvPr>
        </p:nvSpPr>
        <p:spPr>
          <a:xfrm>
            <a:off x="457200" y="5039826"/>
            <a:ext cx="8229600" cy="637954"/>
          </a:xfrm>
        </p:spPr>
        <p:txBody>
          <a:bodyPr/>
          <a:lstStyle/>
          <a:p>
            <a:pPr marL="432" indent="0">
              <a:buNone/>
            </a:pPr>
            <a:r>
              <a:rPr lang="en-US" sz="2000" dirty="0"/>
              <a:t>Sample run on next slide</a:t>
            </a:r>
            <a:endParaRPr lang="en-IN" sz="2000" dirty="0"/>
          </a:p>
        </p:txBody>
      </p:sp>
    </p:spTree>
    <p:extLst>
      <p:ext uri="{BB962C8B-B14F-4D97-AF65-F5344CB8AC3E}">
        <p14:creationId xmlns:p14="http://schemas.microsoft.com/office/powerpoint/2010/main" val="3850598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C749-A237-4026-A428-5F92F299ED04}"/>
              </a:ext>
            </a:extLst>
          </p:cNvPr>
          <p:cNvSpPr>
            <a:spLocks noGrp="1"/>
          </p:cNvSpPr>
          <p:nvPr>
            <p:ph type="title"/>
          </p:nvPr>
        </p:nvSpPr>
        <p:spPr/>
        <p:txBody>
          <a:bodyPr/>
          <a:lstStyle/>
          <a:p>
            <a:r>
              <a:rPr lang="en-IN" dirty="0"/>
              <a:t>Sample Run</a:t>
            </a:r>
          </a:p>
        </p:txBody>
      </p:sp>
      <p:pic>
        <p:nvPicPr>
          <p:cNvPr id="4" name="Content Placeholder 3" descr="A command prompt window shows the text as follows. For long description in Notes pane, press F6.">
            <a:extLst>
              <a:ext uri="{FF2B5EF4-FFF2-40B4-BE49-F238E27FC236}">
                <a16:creationId xmlns:a16="http://schemas.microsoft.com/office/drawing/2014/main" id="{7CC03EC7-DCED-4ADD-9D88-29A4EB688DB5}"/>
              </a:ext>
            </a:extLst>
          </p:cNvPr>
          <p:cNvPicPr>
            <a:picLocks noGrp="1" noChangeAspect="1"/>
          </p:cNvPicPr>
          <p:nvPr>
            <p:ph sz="quarter" idx="13"/>
          </p:nvPr>
        </p:nvPicPr>
        <p:blipFill>
          <a:blip r:embed="rId3"/>
          <a:stretch>
            <a:fillRect/>
          </a:stretch>
        </p:blipFill>
        <p:spPr>
          <a:xfrm>
            <a:off x="457200" y="2206994"/>
            <a:ext cx="8232775" cy="3358412"/>
          </a:xfrm>
          <a:prstGeom prst="rect">
            <a:avLst/>
          </a:prstGeom>
        </p:spPr>
      </p:pic>
    </p:spTree>
    <p:extLst>
      <p:ext uri="{BB962C8B-B14F-4D97-AF65-F5344CB8AC3E}">
        <p14:creationId xmlns:p14="http://schemas.microsoft.com/office/powerpoint/2010/main" val="2742052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7F0F-8E99-481B-B2DD-B2F460102912}"/>
              </a:ext>
            </a:extLst>
          </p:cNvPr>
          <p:cNvSpPr>
            <a:spLocks noGrp="1"/>
          </p:cNvSpPr>
          <p:nvPr>
            <p:ph type="title"/>
          </p:nvPr>
        </p:nvSpPr>
        <p:spPr/>
        <p:txBody>
          <a:bodyPr/>
          <a:lstStyle/>
          <a:p>
            <a:r>
              <a:rPr lang="en-IN" dirty="0"/>
              <a:t>Course Table</a:t>
            </a:r>
          </a:p>
        </p:txBody>
      </p:sp>
      <p:pic>
        <p:nvPicPr>
          <p:cNvPr id="4" name="Content Placeholder 3" descr="A diagram shows a course table. For long description in Notes pane, press F6.">
            <a:extLst>
              <a:ext uri="{FF2B5EF4-FFF2-40B4-BE49-F238E27FC236}">
                <a16:creationId xmlns:a16="http://schemas.microsoft.com/office/drawing/2014/main" id="{41D09628-251D-4926-85BB-300168E5C154}"/>
              </a:ext>
            </a:extLst>
          </p:cNvPr>
          <p:cNvPicPr>
            <a:picLocks noGrp="1" noChangeAspect="1"/>
          </p:cNvPicPr>
          <p:nvPr>
            <p:ph sz="quarter" idx="13"/>
          </p:nvPr>
        </p:nvPicPr>
        <p:blipFill>
          <a:blip r:embed="rId3"/>
          <a:stretch>
            <a:fillRect/>
          </a:stretch>
        </p:blipFill>
        <p:spPr>
          <a:xfrm>
            <a:off x="457200" y="2417898"/>
            <a:ext cx="8232775" cy="2936604"/>
          </a:xfrm>
          <a:prstGeom prst="rect">
            <a:avLst/>
          </a:prstGeom>
        </p:spPr>
      </p:pic>
    </p:spTree>
    <p:extLst>
      <p:ext uri="{BB962C8B-B14F-4D97-AF65-F5344CB8AC3E}">
        <p14:creationId xmlns:p14="http://schemas.microsoft.com/office/powerpoint/2010/main" val="268498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A094-7666-4ECA-8B70-F7C36A93D82F}"/>
              </a:ext>
            </a:extLst>
          </p:cNvPr>
          <p:cNvSpPr>
            <a:spLocks noGrp="1"/>
          </p:cNvSpPr>
          <p:nvPr>
            <p:ph type="title"/>
          </p:nvPr>
        </p:nvSpPr>
        <p:spPr/>
        <p:txBody>
          <a:bodyPr/>
          <a:lstStyle/>
          <a:p>
            <a:r>
              <a:rPr lang="en-IN" dirty="0"/>
              <a:t>Student Table</a:t>
            </a:r>
          </a:p>
        </p:txBody>
      </p:sp>
      <p:graphicFrame>
        <p:nvGraphicFramePr>
          <p:cNvPr id="4" name="Table 4">
            <a:extLst>
              <a:ext uri="{FF2B5EF4-FFF2-40B4-BE49-F238E27FC236}">
                <a16:creationId xmlns:a16="http://schemas.microsoft.com/office/drawing/2014/main" id="{ADFA484D-483D-4B47-8264-B88720EA145D}"/>
              </a:ext>
            </a:extLst>
          </p:cNvPr>
          <p:cNvGraphicFramePr>
            <a:graphicFrameLocks noGrp="1"/>
          </p:cNvGraphicFramePr>
          <p:nvPr>
            <p:ph sz="quarter" idx="13"/>
            <p:extLst>
              <p:ext uri="{D42A27DB-BD31-4B8C-83A1-F6EECF244321}">
                <p14:modId xmlns:p14="http://schemas.microsoft.com/office/powerpoint/2010/main" val="428165569"/>
              </p:ext>
            </p:extLst>
          </p:nvPr>
        </p:nvGraphicFramePr>
        <p:xfrm>
          <a:off x="457200" y="1674141"/>
          <a:ext cx="8498114" cy="4493780"/>
        </p:xfrm>
        <a:graphic>
          <a:graphicData uri="http://schemas.openxmlformats.org/drawingml/2006/table">
            <a:tbl>
              <a:tblPr firstRow="1" bandRow="1">
                <a:tableStyleId>{40F9630F-82C1-40B7-BC3A-925EFCFF5E92}</a:tableStyleId>
              </a:tblPr>
              <a:tblGrid>
                <a:gridCol w="986543">
                  <a:extLst>
                    <a:ext uri="{9D8B030D-6E8A-4147-A177-3AD203B41FA5}">
                      <a16:colId xmlns:a16="http://schemas.microsoft.com/office/drawing/2014/main" val="1306305910"/>
                    </a:ext>
                  </a:extLst>
                </a:gridCol>
                <a:gridCol w="917716">
                  <a:extLst>
                    <a:ext uri="{9D8B030D-6E8A-4147-A177-3AD203B41FA5}">
                      <a16:colId xmlns:a16="http://schemas.microsoft.com/office/drawing/2014/main" val="126168774"/>
                    </a:ext>
                  </a:extLst>
                </a:gridCol>
                <a:gridCol w="474152">
                  <a:extLst>
                    <a:ext uri="{9D8B030D-6E8A-4147-A177-3AD203B41FA5}">
                      <a16:colId xmlns:a16="http://schemas.microsoft.com/office/drawing/2014/main" val="664306051"/>
                    </a:ext>
                  </a:extLst>
                </a:gridCol>
                <a:gridCol w="933011">
                  <a:extLst>
                    <a:ext uri="{9D8B030D-6E8A-4147-A177-3AD203B41FA5}">
                      <a16:colId xmlns:a16="http://schemas.microsoft.com/office/drawing/2014/main" val="3975890043"/>
                    </a:ext>
                  </a:extLst>
                </a:gridCol>
                <a:gridCol w="1040076">
                  <a:extLst>
                    <a:ext uri="{9D8B030D-6E8A-4147-A177-3AD203B41FA5}">
                      <a16:colId xmlns:a16="http://schemas.microsoft.com/office/drawing/2014/main" val="2064062689"/>
                    </a:ext>
                  </a:extLst>
                </a:gridCol>
                <a:gridCol w="991076">
                  <a:extLst>
                    <a:ext uri="{9D8B030D-6E8A-4147-A177-3AD203B41FA5}">
                      <a16:colId xmlns:a16="http://schemas.microsoft.com/office/drawing/2014/main" val="2449605206"/>
                    </a:ext>
                  </a:extLst>
                </a:gridCol>
                <a:gridCol w="474431">
                  <a:extLst>
                    <a:ext uri="{9D8B030D-6E8A-4147-A177-3AD203B41FA5}">
                      <a16:colId xmlns:a16="http://schemas.microsoft.com/office/drawing/2014/main" val="873841297"/>
                    </a:ext>
                  </a:extLst>
                </a:gridCol>
                <a:gridCol w="1070024">
                  <a:extLst>
                    <a:ext uri="{9D8B030D-6E8A-4147-A177-3AD203B41FA5}">
                      <a16:colId xmlns:a16="http://schemas.microsoft.com/office/drawing/2014/main" val="3823363348"/>
                    </a:ext>
                  </a:extLst>
                </a:gridCol>
                <a:gridCol w="822200">
                  <a:extLst>
                    <a:ext uri="{9D8B030D-6E8A-4147-A177-3AD203B41FA5}">
                      <a16:colId xmlns:a16="http://schemas.microsoft.com/office/drawing/2014/main" val="3627443066"/>
                    </a:ext>
                  </a:extLst>
                </a:gridCol>
                <a:gridCol w="788885">
                  <a:extLst>
                    <a:ext uri="{9D8B030D-6E8A-4147-A177-3AD203B41FA5}">
                      <a16:colId xmlns:a16="http://schemas.microsoft.com/office/drawing/2014/main" val="377994671"/>
                    </a:ext>
                  </a:extLst>
                </a:gridCol>
              </a:tblGrid>
              <a:tr h="32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200" b="0" i="0" u="none" strike="noStrike" cap="none" baseline="0" dirty="0" err="1">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200" b="0" i="0" u="none" strike="noStrike" cap="none" baseline="0" dirty="0">
                          <a:solidFill>
                            <a:schemeClr val="dk1"/>
                          </a:solidFill>
                          <a:latin typeface="+mn-lt"/>
                          <a:ea typeface="Arial"/>
                          <a:cs typeface="Arial"/>
                          <a:sym typeface="Arial"/>
                        </a:rPr>
                        <a:t>n</a:t>
                      </a: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firstName</a:t>
                      </a:r>
                      <a:endParaRPr lang="en-US" sz="1200" b="0" i="0" u="none" strike="noStrike" cap="none" baseline="0" dirty="0">
                        <a:solidFill>
                          <a:schemeClr val="dk1"/>
                        </a:solidFill>
                        <a:latin typeface="+mn-lt"/>
                        <a:ea typeface="Arial"/>
                        <a:cs typeface="Arial"/>
                        <a:sym typeface="Arial"/>
                      </a:endParaRP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mi</a:t>
                      </a: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lastName</a:t>
                      </a:r>
                      <a:endParaRPr lang="en-US" sz="1200" b="0" i="0" u="none" strike="noStrike" cap="none" baseline="0" dirty="0">
                        <a:solidFill>
                          <a:schemeClr val="dk1"/>
                        </a:solidFill>
                        <a:latin typeface="+mn-lt"/>
                        <a:ea typeface="Arial"/>
                        <a:cs typeface="Arial"/>
                        <a:sym typeface="Arial"/>
                      </a:endParaRP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phone</a:t>
                      </a: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birthDate</a:t>
                      </a:r>
                      <a:endParaRPr lang="en-US" sz="1200" b="0" i="0" u="none" strike="noStrike" cap="none" baseline="0" dirty="0">
                        <a:solidFill>
                          <a:schemeClr val="dk1"/>
                        </a:solidFill>
                        <a:latin typeface="+mn-lt"/>
                        <a:ea typeface="Arial"/>
                        <a:cs typeface="Arial"/>
                        <a:sym typeface="Arial"/>
                      </a:endParaRP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 b="0" i="0" u="none" strike="noStrike" cap="none" baseline="0" dirty="0" err="1">
                          <a:solidFill>
                            <a:schemeClr val="dk1"/>
                          </a:solidFill>
                          <a:latin typeface="+mn-lt"/>
                          <a:ea typeface="Arial"/>
                          <a:cs typeface="Arial"/>
                          <a:sym typeface="Arial"/>
                        </a:rPr>
                        <a:t>birthDate</a:t>
                      </a:r>
                      <a:endParaRPr lang="en-US" sz="100" b="0" i="0" u="none" strike="noStrike" cap="none" baseline="0" dirty="0">
                        <a:solidFill>
                          <a:schemeClr val="dk1"/>
                        </a:solidFill>
                        <a:latin typeface="+mn-lt"/>
                        <a:ea typeface="Arial"/>
                        <a:cs typeface="Arial"/>
                        <a:sym typeface="Arial"/>
                      </a:endParaRP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street</a:t>
                      </a: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zi</a:t>
                      </a:r>
                      <a:r>
                        <a:rPr lang="en-US" sz="1200" b="0" i="0" u="none" strike="noStrike" cap="none" baseline="0" dirty="0">
                          <a:solidFill>
                            <a:schemeClr val="dk1"/>
                          </a:solidFill>
                          <a:latin typeface="+mn-lt"/>
                          <a:ea typeface="Arial"/>
                          <a:cs typeface="Arial"/>
                          <a:sym typeface="Arial"/>
                        </a:rPr>
                        <a:t> </a:t>
                      </a:r>
                      <a:r>
                        <a:rPr lang="en-US" sz="1200" b="0" i="0" u="none" strike="noStrike" cap="none" baseline="0" dirty="0" err="1">
                          <a:solidFill>
                            <a:schemeClr val="dk1"/>
                          </a:solidFill>
                          <a:latin typeface="+mn-lt"/>
                          <a:ea typeface="Arial"/>
                          <a:cs typeface="Arial"/>
                          <a:sym typeface="Arial"/>
                        </a:rPr>
                        <a:t>pCode</a:t>
                      </a:r>
                      <a:endParaRPr lang="en-US" sz="1200" b="0" i="0" u="none" strike="noStrike" cap="none" baseline="0" dirty="0">
                        <a:solidFill>
                          <a:schemeClr val="dk1"/>
                        </a:solidFill>
                        <a:latin typeface="+mn-lt"/>
                        <a:ea typeface="Arial"/>
                        <a:cs typeface="Arial"/>
                        <a:sym typeface="Arial"/>
                      </a:endParaRP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deptID</a:t>
                      </a:r>
                      <a:endParaRPr lang="en-US" sz="1200" b="0" i="0" u="none" strike="noStrike" cap="none" baseline="0" dirty="0">
                        <a:solidFill>
                          <a:schemeClr val="dk1"/>
                        </a:solidFill>
                        <a:latin typeface="+mn-lt"/>
                        <a:ea typeface="Arial"/>
                        <a:cs typeface="Arial"/>
                        <a:sym typeface="Arial"/>
                      </a:endParaRPr>
                    </a:p>
                  </a:txBody>
                  <a:tcPr marT="27251" marB="2725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2661263"/>
                  </a:ext>
                </a:extLst>
              </a:tr>
              <a:tr h="416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Jacob</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R</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Smith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9129219434</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1985- 04-09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99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Kingston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31435</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BIOL</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7497315"/>
                  </a:ext>
                </a:extLst>
              </a:tr>
              <a:tr h="328580">
                <a:tc>
                  <a:txBody>
                    <a:bodyPr/>
                    <a:lstStyle/>
                    <a:p>
                      <a:r>
                        <a:rPr lang="en-US" sz="1200" b="0" i="0" u="none" strike="noStrike" cap="none" baseline="0" dirty="0">
                          <a:solidFill>
                            <a:schemeClr val="dk1"/>
                          </a:solidFill>
                          <a:latin typeface="+mn-lt"/>
                          <a:ea typeface="Arial"/>
                          <a:cs typeface="Arial"/>
                          <a:sym typeface="Arial"/>
                        </a:rPr>
                        <a:t>444111111</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John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K</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Stevenson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9129219434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null</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Main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31411</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BIOL</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664360"/>
                  </a:ext>
                </a:extLst>
              </a:tr>
              <a:tr h="416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444111112</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George</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K</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Smith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9129213454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1974-10-10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1200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Abercorn St.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C</a:t>
                      </a:r>
                      <a:r>
                        <a:rPr lang="en-US" sz="100" b="0" i="0" u="none" strike="noStrike" cap="none" baseline="0" dirty="0">
                          <a:solidFill>
                            <a:schemeClr val="dk1"/>
                          </a:solidFill>
                          <a:latin typeface="+mn-lt"/>
                          <a:ea typeface="Arial"/>
                          <a:cs typeface="Arial"/>
                          <a:sym typeface="Arial"/>
                        </a:rPr>
                        <a:t> </a:t>
                      </a:r>
                      <a:r>
                        <a:rPr lang="en-US" sz="1200" b="0" i="0" u="none" strike="noStrike" cap="none" baseline="0" dirty="0">
                          <a:solidFill>
                            <a:schemeClr val="dk1"/>
                          </a:solidFill>
                          <a:latin typeface="+mn-lt"/>
                          <a:ea typeface="Arial"/>
                          <a:cs typeface="Arial"/>
                          <a:sym typeface="Arial"/>
                        </a:rPr>
                        <a:t>S</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9089194"/>
                  </a:ext>
                </a:extLst>
              </a:tr>
              <a:tr h="32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444111113</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Frank</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E</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Jones</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9125919434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1970-09-09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Main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31411</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BIOL</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0497554"/>
                  </a:ext>
                </a:extLst>
              </a:tr>
              <a:tr h="32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Jean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K</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Smith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9129219434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1970-02-09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Main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31411</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CHEN!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6168660"/>
                  </a:ext>
                </a:extLst>
              </a:tr>
              <a:tr h="32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444111115</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Josh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R</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Woo</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7075989434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1970-02-09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555</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Franklin St.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31411</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CHEM</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7126854"/>
                  </a:ext>
                </a:extLst>
              </a:tr>
              <a:tr h="416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444111116</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Josh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R</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Smith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9129219434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1973- 02-09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100</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Main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31411</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BIOL</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9313916"/>
                  </a:ext>
                </a:extLst>
              </a:tr>
              <a:tr h="416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444111117</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Joy</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P</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Kennedy</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9129229434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1974- 03-19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103</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Bay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31412</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C</a:t>
                      </a:r>
                      <a:r>
                        <a:rPr lang="en-US" sz="100" b="0" i="0" u="none" strike="noStrike" cap="none" baseline="0" dirty="0">
                          <a:solidFill>
                            <a:schemeClr val="dk1"/>
                          </a:solidFill>
                          <a:latin typeface="+mn-lt"/>
                          <a:ea typeface="Arial"/>
                          <a:cs typeface="Arial"/>
                          <a:sym typeface="Arial"/>
                        </a:rPr>
                        <a:t> </a:t>
                      </a:r>
                      <a:r>
                        <a:rPr lang="en-US" sz="1200" b="0" i="0" u="none" strike="noStrike" cap="none" baseline="0" dirty="0">
                          <a:solidFill>
                            <a:schemeClr val="dk1"/>
                          </a:solidFill>
                          <a:latin typeface="+mn-lt"/>
                          <a:ea typeface="Arial"/>
                          <a:cs typeface="Arial"/>
                          <a:sym typeface="Arial"/>
                        </a:rPr>
                        <a:t>S</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77635173"/>
                  </a:ext>
                </a:extLst>
              </a:tr>
              <a:tr h="32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444111118</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Torn"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R</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Peterson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9129229434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1964-04-29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103</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Bay Street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31412</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MATH</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3636413"/>
                  </a:ext>
                </a:extLst>
              </a:tr>
              <a:tr h="420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444111119</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Patrick</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u="none" strike="noStrike" cap="none" baseline="0" dirty="0">
                          <a:solidFill>
                            <a:schemeClr val="dk1"/>
                          </a:solidFill>
                          <a:latin typeface="+mn-lt"/>
                          <a:ea typeface="Arial"/>
                          <a:cs typeface="Arial"/>
                          <a:sym typeface="Arial"/>
                        </a:rPr>
                        <a:t>R</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Stoneman</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9129229434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1969-04-29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101</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Washington St.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31435</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MATH</a:t>
                      </a:r>
                    </a:p>
                    <a:p>
                      <a:pPr rtl="0"/>
                      <a:endParaRPr lang="en-US" sz="1200" b="0" i="0" u="none" strike="noStrike" cap="none" baseline="0" dirty="0">
                        <a:solidFill>
                          <a:schemeClr val="dk1"/>
                        </a:solidFill>
                        <a:latin typeface="+mn-lt"/>
                        <a:ea typeface="Arial"/>
                        <a:cs typeface="Arial"/>
                        <a:sym typeface="Arial"/>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64751533"/>
                  </a:ext>
                </a:extLst>
              </a:tr>
              <a:tr h="4166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444111120</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Rick</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pt-BR" sz="1200" b="0" i="0" u="none" strike="noStrike" cap="none" baseline="0" dirty="0">
                          <a:solidFill>
                            <a:schemeClr val="dk1"/>
                          </a:solidFill>
                          <a:latin typeface="+mn-lt"/>
                          <a:ea typeface="Arial"/>
                          <a:cs typeface="Arial"/>
                          <a:sym typeface="Arial"/>
                        </a:rPr>
                        <a:t>R</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Carter</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9125919434</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1986- 04-09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19</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cap="none" baseline="0" dirty="0">
                          <a:solidFill>
                            <a:schemeClr val="dk1"/>
                          </a:solidFill>
                          <a:latin typeface="+mn-lt"/>
                          <a:ea typeface="Arial"/>
                          <a:cs typeface="Arial"/>
                          <a:sym typeface="Arial"/>
                        </a:rPr>
                        <a:t>West Ford St.</a:t>
                      </a: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31411</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BIOL</a:t>
                      </a:r>
                      <a:endParaRPr lang="en-IN" sz="1200" dirty="0">
                        <a:latin typeface="+mn-lt"/>
                      </a:endParaRPr>
                    </a:p>
                  </a:txBody>
                  <a:tcPr marT="27251" marB="27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6310424"/>
                  </a:ext>
                </a:extLst>
              </a:tr>
            </a:tbl>
          </a:graphicData>
        </a:graphic>
      </p:graphicFrame>
    </p:spTree>
    <p:extLst>
      <p:ext uri="{BB962C8B-B14F-4D97-AF65-F5344CB8AC3E}">
        <p14:creationId xmlns:p14="http://schemas.microsoft.com/office/powerpoint/2010/main" val="49351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7A06-3CD5-491E-B21C-81BB80E198AB}"/>
              </a:ext>
            </a:extLst>
          </p:cNvPr>
          <p:cNvSpPr>
            <a:spLocks noGrp="1"/>
          </p:cNvSpPr>
          <p:nvPr>
            <p:ph type="title"/>
          </p:nvPr>
        </p:nvSpPr>
        <p:spPr/>
        <p:txBody>
          <a:bodyPr/>
          <a:lstStyle/>
          <a:p>
            <a:r>
              <a:rPr lang="en-IN" dirty="0" err="1"/>
              <a:t>Enrollment</a:t>
            </a:r>
            <a:r>
              <a:rPr lang="en-IN" dirty="0"/>
              <a:t> Table</a:t>
            </a:r>
          </a:p>
        </p:txBody>
      </p:sp>
      <p:graphicFrame>
        <p:nvGraphicFramePr>
          <p:cNvPr id="4" name="Table 4">
            <a:extLst>
              <a:ext uri="{FF2B5EF4-FFF2-40B4-BE49-F238E27FC236}">
                <a16:creationId xmlns:a16="http://schemas.microsoft.com/office/drawing/2014/main" id="{01BD7F97-95BC-4B1A-A301-ABFC286923AC}"/>
              </a:ext>
            </a:extLst>
          </p:cNvPr>
          <p:cNvGraphicFramePr>
            <a:graphicFrameLocks noGrp="1"/>
          </p:cNvGraphicFramePr>
          <p:nvPr>
            <p:ph sz="quarter" idx="13"/>
            <p:extLst>
              <p:ext uri="{D42A27DB-BD31-4B8C-83A1-F6EECF244321}">
                <p14:modId xmlns:p14="http://schemas.microsoft.com/office/powerpoint/2010/main" val="3457854858"/>
              </p:ext>
            </p:extLst>
          </p:nvPr>
        </p:nvGraphicFramePr>
        <p:xfrm>
          <a:off x="1678963" y="1530068"/>
          <a:ext cx="5811636" cy="4814720"/>
        </p:xfrm>
        <a:graphic>
          <a:graphicData uri="http://schemas.openxmlformats.org/drawingml/2006/table">
            <a:tbl>
              <a:tblPr firstRow="1" bandRow="1">
                <a:tableStyleId>{40F9630F-82C1-40B7-BC3A-925EFCFF5E92}</a:tableStyleId>
              </a:tblPr>
              <a:tblGrid>
                <a:gridCol w="1452909">
                  <a:extLst>
                    <a:ext uri="{9D8B030D-6E8A-4147-A177-3AD203B41FA5}">
                      <a16:colId xmlns:a16="http://schemas.microsoft.com/office/drawing/2014/main" val="1547802100"/>
                    </a:ext>
                  </a:extLst>
                </a:gridCol>
                <a:gridCol w="1452909">
                  <a:extLst>
                    <a:ext uri="{9D8B030D-6E8A-4147-A177-3AD203B41FA5}">
                      <a16:colId xmlns:a16="http://schemas.microsoft.com/office/drawing/2014/main" val="3689509235"/>
                    </a:ext>
                  </a:extLst>
                </a:gridCol>
                <a:gridCol w="1452909">
                  <a:extLst>
                    <a:ext uri="{9D8B030D-6E8A-4147-A177-3AD203B41FA5}">
                      <a16:colId xmlns:a16="http://schemas.microsoft.com/office/drawing/2014/main" val="61583189"/>
                    </a:ext>
                  </a:extLst>
                </a:gridCol>
                <a:gridCol w="1452909">
                  <a:extLst>
                    <a:ext uri="{9D8B030D-6E8A-4147-A177-3AD203B41FA5}">
                      <a16:colId xmlns:a16="http://schemas.microsoft.com/office/drawing/2014/main" val="3207159942"/>
                    </a:ext>
                  </a:extLst>
                </a:gridCol>
              </a:tblGrid>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200" b="0" i="0" u="none" strike="noStrike" cap="none" baseline="0" dirty="0" err="1">
                          <a:solidFill>
                            <a:schemeClr val="dk1"/>
                          </a:solidFill>
                          <a:latin typeface="+mn-lt"/>
                          <a:ea typeface="Arial"/>
                          <a:cs typeface="Arial"/>
                          <a:sym typeface="Arial"/>
                        </a:rPr>
                        <a:t>s</a:t>
                      </a:r>
                      <a:r>
                        <a:rPr lang="en-US" sz="100" b="0" i="0" u="none" strike="noStrike" cap="none" baseline="0" dirty="0">
                          <a:solidFill>
                            <a:schemeClr val="dk1"/>
                          </a:solidFill>
                          <a:latin typeface="+mn-lt"/>
                          <a:ea typeface="Arial"/>
                          <a:cs typeface="Arial"/>
                          <a:sym typeface="Arial"/>
                        </a:rPr>
                        <a:t> </a:t>
                      </a:r>
                      <a:r>
                        <a:rPr lang="en-US" sz="1200" b="0" i="0" u="none" strike="noStrike" cap="none" baseline="0" dirty="0">
                          <a:solidFill>
                            <a:schemeClr val="dk1"/>
                          </a:solidFill>
                          <a:latin typeface="+mn-lt"/>
                          <a:ea typeface="Arial"/>
                          <a:cs typeface="Arial"/>
                          <a:sym typeface="Arial"/>
                        </a:rPr>
                        <a:t>n</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courseld</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err="1">
                          <a:solidFill>
                            <a:schemeClr val="dk1"/>
                          </a:solidFill>
                          <a:latin typeface="+mn-lt"/>
                          <a:ea typeface="Arial"/>
                          <a:cs typeface="Arial"/>
                          <a:sym typeface="Arial"/>
                        </a:rPr>
                        <a:t>dateRegistered</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grade</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7399463"/>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444111110</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A</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7748330"/>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444111110</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11112</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B</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567099"/>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444111110</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11113</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C</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2573689"/>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11111</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D</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8786148"/>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11112</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F</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8235526"/>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11113</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A</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6501336"/>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444111112</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11114</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B</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2287518"/>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444111112</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11115</a:t>
                      </a:r>
                      <a:endParaRPr lang="en-US" sz="1200" b="0" i="0" u="none" strike="noStrike" cap="none" baseline="0" dirty="0">
                        <a:solidFill>
                          <a:schemeClr val="dk1"/>
                        </a:solidFill>
                        <a:latin typeface="+mn-lt"/>
                        <a:ea typeface="Arial"/>
                        <a:cs typeface="Arial"/>
                        <a:sym typeface="Arial"/>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C</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9883353"/>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444111112</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sv-SE" sz="1200" b="0" i="0" u="none" strike="noStrike" cap="none" baseline="0" dirty="0">
                          <a:solidFill>
                            <a:schemeClr val="dk1"/>
                          </a:solidFill>
                          <a:latin typeface="+mn-lt"/>
                          <a:ea typeface="Arial"/>
                          <a:cs typeface="Arial"/>
                          <a:sym typeface="Arial"/>
                        </a:rPr>
                        <a:t>11116</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D</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396437"/>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444111113</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a:r>
                        <a:rPr lang="en-US" sz="1200" b="0" i="0" u="none" strike="noStrike" cap="none" baseline="0" dirty="0">
                          <a:solidFill>
                            <a:schemeClr val="dk1"/>
                          </a:solidFill>
                          <a:latin typeface="+mn-lt"/>
                          <a:ea typeface="Arial"/>
                          <a:cs typeface="Arial"/>
                          <a:sym typeface="Arial"/>
                        </a:rPr>
                        <a:t>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A</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2473805"/>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444111113</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11113</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A</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4684916"/>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444111114</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11115</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B</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737400"/>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444111115</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11115</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F</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2816746"/>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444111115</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11116</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F</a:t>
                      </a:r>
                      <a:endParaRPr lang="en-IN" sz="1200" dirty="0">
                        <a:latin typeface="+mn-lt"/>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6018418"/>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444111116</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D</a:t>
                      </a:r>
                      <a:endParaRPr lang="en-IN" sz="1200" dirty="0">
                        <a:latin typeface="+mn-lt"/>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3561522"/>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444111117</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D</a:t>
                      </a:r>
                      <a:endParaRPr lang="en-IN" sz="1200" dirty="0">
                        <a:latin typeface="+mn-lt"/>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5261962"/>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444111118</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11111</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A</a:t>
                      </a:r>
                      <a:endParaRPr lang="en-IN" sz="1200" dirty="0">
                        <a:latin typeface="+mn-lt"/>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4908712"/>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444111118</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11112</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D</a:t>
                      </a:r>
                      <a:endParaRPr lang="en-IN" sz="1200" dirty="0">
                        <a:latin typeface="+mn-lt"/>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6719853"/>
                  </a:ext>
                </a:extLst>
              </a:tr>
              <a:tr h="238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444111118</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11113</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baseline="0" dirty="0">
                          <a:solidFill>
                            <a:schemeClr val="dk1"/>
                          </a:solidFill>
                          <a:latin typeface="+mn-lt"/>
                          <a:ea typeface="Arial"/>
                          <a:cs typeface="Arial"/>
                          <a:sym typeface="Arial"/>
                        </a:rPr>
                        <a:t>2004-03-19</a:t>
                      </a: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i="0" u="none" strike="noStrike" cap="none" baseline="0" dirty="0">
                          <a:solidFill>
                            <a:schemeClr val="dk1"/>
                          </a:solidFill>
                          <a:latin typeface="+mn-lt"/>
                          <a:ea typeface="Arial"/>
                          <a:cs typeface="Arial"/>
                          <a:sym typeface="Arial"/>
                        </a:rPr>
                        <a:t>B</a:t>
                      </a:r>
                      <a:endParaRPr lang="en-IN" sz="1200" dirty="0">
                        <a:latin typeface="+mn-lt"/>
                      </a:endParaRPr>
                    </a:p>
                  </a:txBody>
                  <a:tcPr marL="64550" marR="64550" marT="28928" marB="289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71806980"/>
                  </a:ext>
                </a:extLst>
              </a:tr>
            </a:tbl>
          </a:graphicData>
        </a:graphic>
      </p:graphicFrame>
    </p:spTree>
    <p:extLst>
      <p:ext uri="{BB962C8B-B14F-4D97-AF65-F5344CB8AC3E}">
        <p14:creationId xmlns:p14="http://schemas.microsoft.com/office/powerpoint/2010/main" val="2667672777"/>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6" ma:contentTypeDescription="Create a new document." ma:contentTypeScope="" ma:versionID="29a186ed1e65123c1a0879605a93f476">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0b181892f94accdb799936a4747b12d"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b6de40a-7f9e-437f-b1fb-43a1e580b69e}" ma:internalName="TaxCatchAll" ma:showField="CatchAllData" ma:web="7c1bd8dc-4e40-424f-a15f-9ffcd522197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1bd8dc-4e40-424f-a15f-9ffcd522197f" xsi:nil="true"/>
    <lcf76f155ced4ddcb4097134ff3c332f xmlns="6125ffc9-2c56-435e-8267-1393444907b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E836EC5-751C-4B8B-9FCA-E01C03E754D7}"/>
</file>

<file path=customXml/itemProps2.xml><?xml version="1.0" encoding="utf-8"?>
<ds:datastoreItem xmlns:ds="http://schemas.openxmlformats.org/officeDocument/2006/customXml" ds:itemID="{AAFF0B6B-A7A6-48D5-93D1-E3DAD4F16FFC}"/>
</file>

<file path=customXml/itemProps3.xml><?xml version="1.0" encoding="utf-8"?>
<ds:datastoreItem xmlns:ds="http://schemas.openxmlformats.org/officeDocument/2006/customXml" ds:itemID="{84710853-FAED-4DCD-8AB6-F9B07B37C683}"/>
</file>

<file path=docProps/app.xml><?xml version="1.0" encoding="utf-8"?>
<Properties xmlns="http://schemas.openxmlformats.org/officeDocument/2006/extended-properties" xmlns:vt="http://schemas.openxmlformats.org/officeDocument/2006/docPropsVTypes">
  <TotalTime>148375</TotalTime>
  <Words>5280</Words>
  <Application>Microsoft Office PowerPoint</Application>
  <PresentationFormat>On-screen Show (4:3)</PresentationFormat>
  <Paragraphs>669</Paragraphs>
  <Slides>63</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Times New Roman</vt:lpstr>
      <vt:lpstr>Monotype Sorts</vt:lpstr>
      <vt:lpstr>Courier New</vt:lpstr>
      <vt:lpstr>Noto Sans Symbols</vt:lpstr>
      <vt:lpstr>Arial</vt:lpstr>
      <vt:lpstr>Courier</vt:lpstr>
      <vt:lpstr>Verdana</vt:lpstr>
      <vt:lpstr>USHE</vt:lpstr>
      <vt:lpstr>USHE_slide options</vt:lpstr>
      <vt:lpstr>Introduction to Java Programming and Data Structures</vt:lpstr>
      <vt:lpstr>Objectives</vt:lpstr>
      <vt:lpstr>What is a Database System?</vt:lpstr>
      <vt:lpstr>Database Application Systems</vt:lpstr>
      <vt:lpstr>Rational Database and Relational Data Model</vt:lpstr>
      <vt:lpstr>Relational Structure</vt:lpstr>
      <vt:lpstr>Course Table</vt:lpstr>
      <vt:lpstr>Student Table</vt:lpstr>
      <vt:lpstr>Enrollment Table</vt:lpstr>
      <vt:lpstr>Table versus File</vt:lpstr>
      <vt:lpstr>Integrity Constraints</vt:lpstr>
      <vt:lpstr>Domain Constraints (1 of 2)</vt:lpstr>
      <vt:lpstr>Primary Key Constraints (1 of 2)</vt:lpstr>
      <vt:lpstr>Foreign Key Constraints (1 of 2)</vt:lpstr>
      <vt:lpstr>Domain Constraints (2 of 2)</vt:lpstr>
      <vt:lpstr>Domain Constraints Example</vt:lpstr>
      <vt:lpstr>Superkey</vt:lpstr>
      <vt:lpstr>Key and Candidate Key</vt:lpstr>
      <vt:lpstr>Primary Key (1 of 2)</vt:lpstr>
      <vt:lpstr>Primary Key (2 of 2)</vt:lpstr>
      <vt:lpstr>Primary Key Constraints (2 of 2)</vt:lpstr>
      <vt:lpstr>Foreign Key Constraints (2 of 2)</vt:lpstr>
      <vt:lpstr>Foreign Key Constraints Formal Definition</vt:lpstr>
      <vt:lpstr>Foreign Key Example</vt:lpstr>
      <vt:lpstr>Foreign Key Discussion (1 of 4)</vt:lpstr>
      <vt:lpstr>Foreign Key Discussion (2 of 4)</vt:lpstr>
      <vt:lpstr>Foreign Key Discussion (3 of 4)</vt:lpstr>
      <vt:lpstr>Foreign Key Discussion (4 of 4)</vt:lpstr>
      <vt:lpstr>S Q L</vt:lpstr>
      <vt:lpstr>Examples of Simple SQL Statements (1 of 7)</vt:lpstr>
      <vt:lpstr>Examples of Simple S Q L Statements (2 of 7)</vt:lpstr>
      <vt:lpstr>Examples of Simple S Q L Statements (3 of 7)</vt:lpstr>
      <vt:lpstr>Examples of Simple S Q L Statements (4 of 7)</vt:lpstr>
      <vt:lpstr>Examples of Simple S Q L Statements (5 of 7)</vt:lpstr>
      <vt:lpstr>Examples of Simple S Q L Statements (6 of 7)</vt:lpstr>
      <vt:lpstr>Examples of Simple S Q L Statements (7 of 7)</vt:lpstr>
      <vt:lpstr>Why Java for Database Programming?</vt:lpstr>
      <vt:lpstr>Database Applications Using Java</vt:lpstr>
      <vt:lpstr>The Architecture of J D B C</vt:lpstr>
      <vt:lpstr>The J D B C Interfaces</vt:lpstr>
      <vt:lpstr>Developing J D B C Programs (1 of 4)</vt:lpstr>
      <vt:lpstr>Developing J D B C Programs (2 of 4)</vt:lpstr>
      <vt:lpstr>Developing J D B C Programs (3 of 4)</vt:lpstr>
      <vt:lpstr>Developing J D B C Programs (4 of 4)</vt:lpstr>
      <vt:lpstr>Simple J D B C Example (1 of 2)</vt:lpstr>
      <vt:lpstr>Simple J D B C Example (2 of 2)</vt:lpstr>
      <vt:lpstr>Creating O D B C Data Source</vt:lpstr>
      <vt:lpstr>Example: Accessing Database from Java F X</vt:lpstr>
      <vt:lpstr>Processing Statements</vt:lpstr>
      <vt:lpstr>Processing Statements Diagram</vt:lpstr>
      <vt:lpstr>The execute, executeQuery, and executeUpdate Methods (1 of 2)</vt:lpstr>
      <vt:lpstr>The execute, executeQuery, and executeUpdate Methods (2 of 2)</vt:lpstr>
      <vt:lpstr>PreparedStatement</vt:lpstr>
      <vt:lpstr>Example: Using PreparedStatement to Execute Dynamic SQL Statements</vt:lpstr>
      <vt:lpstr>Retrieving Database Metadata</vt:lpstr>
      <vt:lpstr>DatabaseMetadata</vt:lpstr>
      <vt:lpstr>General Information</vt:lpstr>
      <vt:lpstr>Obtaining Database Capabilities</vt:lpstr>
      <vt:lpstr>Obtaining Object Descriptions</vt:lpstr>
      <vt:lpstr>Examples (1 of 2)</vt:lpstr>
      <vt:lpstr>Examples (2 of 2)</vt:lpstr>
      <vt:lpstr>Sample Run</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34, Java Database Programming</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1021</cp:revision>
  <dcterms:modified xsi:type="dcterms:W3CDTF">2021-03-26T17:58:41Z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