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fntdata" ContentType="application/x-fontdata"/>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notesSlides/notesSlide6.xml" ContentType="application/vnd.openxmlformats-officedocument.presentationml.notesSlide+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11.xml" ContentType="application/vnd.openxmlformats-officedocument.presentationml.notesSlide+xml"/>
  <Override PartName="/ppt/notesSlides/notesSlide5.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 id="2147483659" r:id="rId2"/>
  </p:sldMasterIdLst>
  <p:notesMasterIdLst>
    <p:notesMasterId r:id="rId31"/>
  </p:notesMasterIdLst>
  <p:handoutMasterIdLst>
    <p:handoutMasterId r:id="rId32"/>
  </p:handoutMasterIdLst>
  <p:sldIdLst>
    <p:sldId id="330" r:id="rId3"/>
    <p:sldId id="531" r:id="rId4"/>
    <p:sldId id="532" r:id="rId5"/>
    <p:sldId id="533" r:id="rId6"/>
    <p:sldId id="534" r:id="rId7"/>
    <p:sldId id="535" r:id="rId8"/>
    <p:sldId id="536" r:id="rId9"/>
    <p:sldId id="537" r:id="rId10"/>
    <p:sldId id="538" r:id="rId11"/>
    <p:sldId id="539" r:id="rId12"/>
    <p:sldId id="540" r:id="rId13"/>
    <p:sldId id="541" r:id="rId14"/>
    <p:sldId id="542" r:id="rId15"/>
    <p:sldId id="543" r:id="rId16"/>
    <p:sldId id="544" r:id="rId17"/>
    <p:sldId id="545" r:id="rId18"/>
    <p:sldId id="546" r:id="rId19"/>
    <p:sldId id="547" r:id="rId20"/>
    <p:sldId id="548" r:id="rId21"/>
    <p:sldId id="549" r:id="rId22"/>
    <p:sldId id="550" r:id="rId23"/>
    <p:sldId id="551" r:id="rId24"/>
    <p:sldId id="552" r:id="rId25"/>
    <p:sldId id="553" r:id="rId26"/>
    <p:sldId id="554" r:id="rId27"/>
    <p:sldId id="555" r:id="rId28"/>
    <p:sldId id="556" r:id="rId29"/>
    <p:sldId id="298" r:id="rId30"/>
  </p:sldIdLst>
  <p:sldSz cx="9144000" cy="6858000" type="screen4x3"/>
  <p:notesSz cx="6858000" cy="9144000"/>
  <p:embeddedFontLst>
    <p:embeddedFont>
      <p:font typeface="Book Antiqua" panose="02040602050305030304" pitchFamily="18" charset="0"/>
      <p:regular r:id="rId33"/>
      <p:bold r:id="rId34"/>
      <p:italic r:id="rId35"/>
      <p:boldItalic r:id="rId36"/>
    </p:embeddedFont>
    <p:embeddedFont>
      <p:font typeface="Noto Sans Symbols" panose="020B0604020202020204" charset="0"/>
      <p:regular r:id="rId37"/>
    </p:embeddedFont>
    <p:embeddedFont>
      <p:font typeface="Verdana" panose="020B0604030504040204" pitchFamily="3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065" userDrawn="1">
          <p15:clr>
            <a:srgbClr val="A4A3A4"/>
          </p15:clr>
        </p15:guide>
        <p15:guide id="2" pos="272" userDrawn="1">
          <p15:clr>
            <a:srgbClr val="A4A3A4"/>
          </p15:clr>
        </p15:guide>
        <p15:guide id="4" orient="horz" pos="119" userDrawn="1">
          <p15:clr>
            <a:srgbClr val="A4A3A4"/>
          </p15:clr>
        </p15:guide>
        <p15:guide id="5" orient="horz" pos="958" userDrawn="1">
          <p15:clr>
            <a:srgbClr val="A4A3A4"/>
          </p15:clr>
        </p15:guide>
        <p15:guide id="6" orient="horz" pos="822" userDrawn="1">
          <p15:clr>
            <a:srgbClr val="A4A3A4"/>
          </p15:clr>
        </p15:guide>
        <p15:guide id="12" pos="4898" userDrawn="1">
          <p15:clr>
            <a:srgbClr val="A4A3A4"/>
          </p15:clr>
        </p15:guide>
        <p15:guide id="13" pos="546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7" name="KR Anandda Kumarr" initials="KAK" lastIdx="1" clrIdx="7">
    <p:extLst>
      <p:ext uri="{19B8F6BF-5375-455C-9EA6-DF929625EA0E}">
        <p15:presenceInfo xmlns:p15="http://schemas.microsoft.com/office/powerpoint/2012/main" userId="874ae4b53f93d15d" providerId="Windows Live"/>
      </p:ext>
    </p:extLst>
  </p:cmAuthor>
  <p:cmAuthor id="1" name="Ruchi Sachdev" initials="" lastIdx="8" clrIdx="1"/>
  <p:cmAuthor id="8" name="USER" initials="U" lastIdx="1" clrIdx="8">
    <p:extLst>
      <p:ext uri="{19B8F6BF-5375-455C-9EA6-DF929625EA0E}">
        <p15:presenceInfo xmlns:p15="http://schemas.microsoft.com/office/powerpoint/2012/main" userId="USER" providerId="None"/>
      </p:ext>
    </p:extLst>
  </p:cmAuthor>
  <p:cmAuthor id="2" name="Sarah Reusché" initials="" lastIdx="13" clrIdx="2"/>
  <p:cmAuthor id="3" name="Nitin Shankar" initials="" lastIdx="6" clrIdx="3"/>
  <p:cmAuthor id="4" name="Kristen Flathman" initials="" lastIdx="1" clrIdx="4"/>
  <p:cmAuthor id="5" name="Ben Schroeter" initials="" lastIdx="0" clrIdx="5"/>
  <p:cmAuthor id="6" name="AnnMarie Short" initials="AS" lastIdx="35" clrIdx="6">
    <p:extLst>
      <p:ext uri="{19B8F6BF-5375-455C-9EA6-DF929625EA0E}">
        <p15:presenceInfo xmlns:p15="http://schemas.microsoft.com/office/powerpoint/2012/main" userId="5a9a73d1263ca8f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603" autoAdjust="0"/>
    <p:restoredTop sz="95220" autoAdjust="0"/>
  </p:normalViewPr>
  <p:slideViewPr>
    <p:cSldViewPr snapToGrid="0" snapToObjects="1">
      <p:cViewPr varScale="1">
        <p:scale>
          <a:sx n="78" d="100"/>
          <a:sy n="78" d="100"/>
        </p:scale>
        <p:origin x="235" y="67"/>
      </p:cViewPr>
      <p:guideLst>
        <p:guide orient="horz" pos="4065"/>
        <p:guide pos="272"/>
        <p:guide orient="horz" pos="119"/>
        <p:guide orient="horz" pos="958"/>
        <p:guide orient="horz" pos="822"/>
        <p:guide pos="4898"/>
        <p:guide pos="5465"/>
      </p:guideLst>
    </p:cSldViewPr>
  </p:slideViewPr>
  <p:outlineViewPr>
    <p:cViewPr>
      <p:scale>
        <a:sx n="33" d="100"/>
        <a:sy n="33" d="100"/>
      </p:scale>
      <p:origin x="0" y="-16675"/>
    </p:cViewPr>
  </p:outlineViewPr>
  <p:notesTextViewPr>
    <p:cViewPr>
      <p:scale>
        <a:sx n="100" d="100"/>
        <a:sy n="100" d="100"/>
      </p:scale>
      <p:origin x="0" y="0"/>
    </p:cViewPr>
  </p:notesTextViewPr>
  <p:sorterViewPr>
    <p:cViewPr>
      <p:scale>
        <a:sx n="100" d="100"/>
        <a:sy n="100" d="100"/>
      </p:scale>
      <p:origin x="0" y="-3346"/>
    </p:cViewPr>
  </p:sorterViewPr>
  <p:notesViewPr>
    <p:cSldViewPr snapToGrid="0" snapToObjects="1">
      <p:cViewPr varScale="1">
        <p:scale>
          <a:sx n="68" d="100"/>
          <a:sy n="68" d="100"/>
        </p:scale>
        <p:origin x="306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7.fntdata"/><Relationship Id="rId21" Type="http://schemas.openxmlformats.org/officeDocument/2006/relationships/slide" Target="slides/slide19.xml"/><Relationship Id="rId34" Type="http://schemas.openxmlformats.org/officeDocument/2006/relationships/font" Target="fonts/font2.fntdata"/><Relationship Id="rId42" Type="http://schemas.openxmlformats.org/officeDocument/2006/relationships/commentAuthors" Target="commentAuthors.xml"/><Relationship Id="rId47" Type="http://schemas.openxmlformats.org/officeDocument/2006/relationships/customXml" Target="../customXml/item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4.fntdata"/><Relationship Id="rId49" Type="http://schemas.openxmlformats.org/officeDocument/2006/relationships/customXml" Target="../customXml/item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3.fntdata"/><Relationship Id="rId43" Type="http://schemas.openxmlformats.org/officeDocument/2006/relationships/presProps" Target="presProps.xml"/><Relationship Id="rId48" Type="http://schemas.openxmlformats.org/officeDocument/2006/relationships/customXml" Target="../customXml/item2.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3/24/2021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liveexample.pearsoncmg.com/html/ResourceBundleDemo.html"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liveexample.pearsoncmg.com/html/WorldClock.html" TargetMode="External"/><Relationship Id="rId2" Type="http://schemas.openxmlformats.org/officeDocument/2006/relationships/slide" Target="../slides/slide16.xml"/><Relationship Id="rId1" Type="http://schemas.openxmlformats.org/officeDocument/2006/relationships/notesMaster" Target="../notesMasters/notesMaster1.xml"/><Relationship Id="rId5" Type="http://schemas.openxmlformats.org/officeDocument/2006/relationships/hyperlink" Target="https://liveexample.pearsoncmg.com/html/WorldClockApp.html" TargetMode="External"/><Relationship Id="rId4" Type="http://schemas.openxmlformats.org/officeDocument/2006/relationships/hyperlink" Target="https://liveexample.pearsoncmg.com/html/WorldClockControl.html"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liveexample.pearsoncmg.com/html/CalendarApp.html"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liveexample.pearsoncmg.com/html/CalendarPane.html"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s://liveexample.pearsoncmg.com/html/CalendarApp.html"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liveexample.pearsoncmg.com/html/NumberFormatDemo.html"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p>
          <a:p>
            <a:endParaRPr lang="en-US" sz="1200" b="0" i="0" u="none" strike="noStrike" kern="1200" cap="none" dirty="0">
              <a:solidFill>
                <a:schemeClr val="dk1"/>
              </a:solidFill>
              <a:latin typeface="Arial"/>
              <a:cs typeface="Arial"/>
              <a:sym typeface="Aria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dirty="0">
                <a:solidFill>
                  <a:schemeClr val="tx1"/>
                </a:solidFill>
                <a:latin typeface="Arial"/>
                <a:ea typeface="Arial"/>
                <a:cs typeface="Arial"/>
                <a:sym typeface="Arial"/>
              </a:rPr>
              <a:t>Slides in this presentation contain hyperlinks. JAWS users should be able to get a list of links by using INSERT+F7</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06026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dirty="0" err="1">
                <a:solidFill>
                  <a:schemeClr val="dk1"/>
                </a:solidFill>
                <a:effectLst/>
                <a:latin typeface="Arial"/>
                <a:ea typeface="Arial"/>
                <a:cs typeface="Arial"/>
                <a:sym typeface="Arial"/>
              </a:rPr>
              <a:t>ResourceBundleDemo</a:t>
            </a:r>
            <a:r>
              <a:rPr lang="en-IN" sz="1200" b="0" i="0" u="none" strike="noStrike" kern="1200" cap="none" dirty="0">
                <a:solidFill>
                  <a:schemeClr val="dk1"/>
                </a:solidFill>
                <a:effectLst/>
                <a:latin typeface="Arial"/>
                <a:ea typeface="Arial"/>
                <a:cs typeface="Arial"/>
                <a:sym typeface="Arial"/>
              </a:rPr>
              <a:t>: </a:t>
            </a:r>
            <a:r>
              <a:rPr lang="en-IN" sz="1200" b="0" i="0" u="sng" strike="noStrike" kern="1200" cap="none" dirty="0">
                <a:solidFill>
                  <a:schemeClr val="dk1"/>
                </a:solidFill>
                <a:effectLst/>
                <a:latin typeface="Arial"/>
                <a:ea typeface="Arial"/>
                <a:cs typeface="Arial"/>
                <a:sym typeface="Arial"/>
                <a:hlinkClick r:id="rId3"/>
              </a:rPr>
              <a:t>https://liveexample.pearsoncmg.com/html/ResourceBundleDemo.html</a:t>
            </a: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5825282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28</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+Locale left parenthesis language colon String right parenthesis. Constructs a locale from a language code.</a:t>
            </a:r>
          </a:p>
          <a:p>
            <a:r>
              <a:rPr lang="en-IN" dirty="0"/>
              <a:t>+Locale left parenthesis language colon String, country colon String right parenthesis. Constructs a locale from language and country codes. </a:t>
            </a:r>
          </a:p>
          <a:p>
            <a:r>
              <a:rPr lang="en-IN" dirty="0"/>
              <a:t>+Locale left parenthesis language colon String, country colon String, variant colon String right parenthesis. Construct a locale from language, country, and variant codes.</a:t>
            </a:r>
          </a:p>
          <a:p>
            <a:r>
              <a:rPr lang="en-IN" dirty="0"/>
              <a:t>+</a:t>
            </a:r>
            <a:r>
              <a:rPr lang="en-IN" dirty="0" err="1"/>
              <a:t>getCountry</a:t>
            </a:r>
            <a:r>
              <a:rPr lang="en-IN" dirty="0"/>
              <a:t> left parenthesis right parenthesis colon String. Returns the country/region code for this locale.</a:t>
            </a:r>
          </a:p>
          <a:p>
            <a:r>
              <a:rPr lang="en-IN" dirty="0"/>
              <a:t>+</a:t>
            </a:r>
            <a:r>
              <a:rPr lang="en-IN" dirty="0" err="1"/>
              <a:t>getLanguage</a:t>
            </a:r>
            <a:r>
              <a:rPr lang="en-IN" dirty="0"/>
              <a:t> left parenthesis right parenthesis colon String. Returns the language code for this locale.</a:t>
            </a:r>
          </a:p>
          <a:p>
            <a:r>
              <a:rPr lang="en-IN" dirty="0"/>
              <a:t>+</a:t>
            </a:r>
            <a:r>
              <a:rPr lang="en-IN" dirty="0" err="1"/>
              <a:t>getVariant</a:t>
            </a:r>
            <a:r>
              <a:rPr lang="en-IN" dirty="0"/>
              <a:t> left parenthesis right parenthesis colon String. Returns the variant code for this locale.</a:t>
            </a:r>
          </a:p>
          <a:p>
            <a:r>
              <a:rPr lang="en-IN" dirty="0"/>
              <a:t>+</a:t>
            </a:r>
            <a:r>
              <a:rPr lang="en-IN" dirty="0" err="1"/>
              <a:t>getDefault</a:t>
            </a:r>
            <a:r>
              <a:rPr lang="en-IN" dirty="0"/>
              <a:t> left parenthesis right parenthesis colon Locale. Gets the default locale on the machine.</a:t>
            </a:r>
          </a:p>
          <a:p>
            <a:r>
              <a:rPr lang="en-IN" dirty="0"/>
              <a:t>+</a:t>
            </a:r>
            <a:r>
              <a:rPr lang="en-IN" dirty="0" err="1"/>
              <a:t>getDisplayCountry</a:t>
            </a:r>
            <a:r>
              <a:rPr lang="en-IN" dirty="0"/>
              <a:t> left parenthesis right parenthesis colon String. Returns the name of the country as expressed in the current locale.</a:t>
            </a:r>
          </a:p>
          <a:p>
            <a:r>
              <a:rPr lang="en-IN" dirty="0"/>
              <a:t>+</a:t>
            </a:r>
            <a:r>
              <a:rPr lang="en-IN" dirty="0" err="1"/>
              <a:t>getDisplayLanguage</a:t>
            </a:r>
            <a:r>
              <a:rPr lang="en-IN" dirty="0"/>
              <a:t> left parenthesis right parenthesis colon String. Returns the name of the language as expressed in the current locale.</a:t>
            </a:r>
          </a:p>
          <a:p>
            <a:r>
              <a:rPr lang="en-IN" dirty="0"/>
              <a:t>+</a:t>
            </a:r>
            <a:r>
              <a:rPr lang="en-IN" dirty="0" err="1"/>
              <a:t>getDisplayName</a:t>
            </a:r>
            <a:r>
              <a:rPr lang="en-IN" dirty="0"/>
              <a:t> left parenthesis right parenthesis colon String. Returns the name for the locale. For example, the name is Chinese (China) for the locale </a:t>
            </a:r>
            <a:r>
              <a:rPr lang="en-IN" dirty="0" err="1"/>
              <a:t>Locale.CHINA</a:t>
            </a:r>
            <a:r>
              <a:rPr lang="en-IN" dirty="0"/>
              <a:t>.</a:t>
            </a:r>
          </a:p>
          <a:p>
            <a:r>
              <a:rPr lang="en-IN" dirty="0"/>
              <a:t>+</a:t>
            </a:r>
            <a:r>
              <a:rPr lang="en-IN" dirty="0" err="1"/>
              <a:t>getDisplayVariant</a:t>
            </a:r>
            <a:r>
              <a:rPr lang="en-IN" dirty="0"/>
              <a:t> left parenthesis right parenthesis colon String. Returns the name for the locale’s variant if exists.</a:t>
            </a:r>
          </a:p>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842470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+format left parenthesis date colon Date right parenthesis colon String. Formats a Date into a date/time string.</a:t>
            </a:r>
          </a:p>
          <a:p>
            <a:r>
              <a:rPr lang="en-IN" dirty="0"/>
              <a:t>+</a:t>
            </a:r>
            <a:r>
              <a:rPr lang="en-IN" dirty="0" err="1"/>
              <a:t>getDateInstance</a:t>
            </a:r>
            <a:r>
              <a:rPr lang="en-IN" dirty="0"/>
              <a:t> left parenthesis right parenthesis colon </a:t>
            </a:r>
            <a:r>
              <a:rPr lang="en-IN" dirty="0" err="1"/>
              <a:t>DateFormat</a:t>
            </a:r>
            <a:r>
              <a:rPr lang="en-IN" dirty="0"/>
              <a:t>. Gets the date formatter with the default formatting style for the default locale.</a:t>
            </a:r>
          </a:p>
          <a:p>
            <a:r>
              <a:rPr lang="en-IN" dirty="0"/>
              <a:t>+</a:t>
            </a:r>
            <a:r>
              <a:rPr lang="en-IN" dirty="0" err="1"/>
              <a:t>getDateInstance</a:t>
            </a:r>
            <a:r>
              <a:rPr lang="en-IN" dirty="0"/>
              <a:t> left parenthesis </a:t>
            </a:r>
            <a:r>
              <a:rPr lang="en-IN" dirty="0" err="1"/>
              <a:t>dateStyle</a:t>
            </a:r>
            <a:r>
              <a:rPr lang="en-IN" dirty="0"/>
              <a:t> colon </a:t>
            </a:r>
            <a:r>
              <a:rPr lang="en-IN" dirty="0" err="1"/>
              <a:t>int</a:t>
            </a:r>
            <a:r>
              <a:rPr lang="en-IN" dirty="0"/>
              <a:t> right parenthesis colon </a:t>
            </a:r>
            <a:r>
              <a:rPr lang="en-IN" dirty="0" err="1"/>
              <a:t>DateFormat</a:t>
            </a:r>
            <a:r>
              <a:rPr lang="en-IN" dirty="0"/>
              <a:t>. Gets the date formatter with the given formatting style for the default locale. </a:t>
            </a:r>
          </a:p>
          <a:p>
            <a:r>
              <a:rPr lang="en-IN" dirty="0"/>
              <a:t>+</a:t>
            </a:r>
            <a:r>
              <a:rPr lang="en-IN" dirty="0" err="1"/>
              <a:t>getDateInstance</a:t>
            </a:r>
            <a:r>
              <a:rPr lang="en-IN" dirty="0"/>
              <a:t> left parenthesis </a:t>
            </a:r>
            <a:r>
              <a:rPr lang="en-IN" dirty="0" err="1"/>
              <a:t>dateStyle</a:t>
            </a:r>
            <a:r>
              <a:rPr lang="en-IN" dirty="0"/>
              <a:t> colon </a:t>
            </a:r>
            <a:r>
              <a:rPr lang="en-IN" dirty="0" err="1"/>
              <a:t>int</a:t>
            </a:r>
            <a:r>
              <a:rPr lang="en-IN" dirty="0"/>
              <a:t>, </a:t>
            </a:r>
            <a:r>
              <a:rPr lang="en-IN" dirty="0" err="1"/>
              <a:t>aLocale</a:t>
            </a:r>
            <a:r>
              <a:rPr lang="en-IN" dirty="0"/>
              <a:t> colon Locale right parenthesis colon </a:t>
            </a:r>
            <a:r>
              <a:rPr lang="en-IN" dirty="0" err="1"/>
              <a:t>DateFormat</a:t>
            </a:r>
            <a:r>
              <a:rPr lang="en-IN" dirty="0"/>
              <a:t>. Gets the date formatter with the given formatting style for the given locale.</a:t>
            </a:r>
          </a:p>
          <a:p>
            <a:r>
              <a:rPr lang="en-IN" dirty="0"/>
              <a:t>+</a:t>
            </a:r>
            <a:r>
              <a:rPr lang="en-IN" dirty="0" err="1"/>
              <a:t>getDateTimeInstance</a:t>
            </a:r>
            <a:r>
              <a:rPr lang="en-IN" dirty="0"/>
              <a:t> left parenthesis right parenthesis colon </a:t>
            </a:r>
            <a:r>
              <a:rPr lang="en-IN" dirty="0" err="1"/>
              <a:t>DateFormat</a:t>
            </a:r>
            <a:r>
              <a:rPr lang="en-IN" dirty="0"/>
              <a:t>. Gets the date and time formatter with the default formatting style for the default locale.</a:t>
            </a:r>
          </a:p>
          <a:p>
            <a:r>
              <a:rPr lang="en-IN" dirty="0"/>
              <a:t>+</a:t>
            </a:r>
            <a:r>
              <a:rPr lang="en-IN" dirty="0" err="1"/>
              <a:t>getDateTimeInstance</a:t>
            </a:r>
            <a:r>
              <a:rPr lang="en-IN" dirty="0"/>
              <a:t> left parenthesis </a:t>
            </a:r>
            <a:r>
              <a:rPr lang="en-IN" dirty="0" err="1"/>
              <a:t>dateStyle</a:t>
            </a:r>
            <a:r>
              <a:rPr lang="en-IN" dirty="0"/>
              <a:t> colon </a:t>
            </a:r>
            <a:r>
              <a:rPr lang="en-IN" dirty="0" err="1"/>
              <a:t>int</a:t>
            </a:r>
            <a:r>
              <a:rPr lang="en-IN" dirty="0"/>
              <a:t>, </a:t>
            </a:r>
            <a:r>
              <a:rPr lang="en-IN" dirty="0" err="1"/>
              <a:t>timeStyle</a:t>
            </a:r>
            <a:r>
              <a:rPr lang="en-IN" dirty="0"/>
              <a:t> colon </a:t>
            </a:r>
            <a:r>
              <a:rPr lang="en-IN" dirty="0" err="1"/>
              <a:t>int</a:t>
            </a:r>
            <a:r>
              <a:rPr lang="en-IN" dirty="0"/>
              <a:t> right parenthesis colon </a:t>
            </a:r>
            <a:r>
              <a:rPr lang="en-IN" dirty="0" err="1"/>
              <a:t>DateFormat</a:t>
            </a:r>
            <a:r>
              <a:rPr lang="en-IN" dirty="0"/>
              <a:t>. Gets the date and time formatter with the given date and time formatting styles for the default locale.</a:t>
            </a:r>
          </a:p>
          <a:p>
            <a:r>
              <a:rPr lang="en-IN" dirty="0"/>
              <a:t>+</a:t>
            </a:r>
            <a:r>
              <a:rPr lang="en-IN" dirty="0" err="1"/>
              <a:t>getDateTimeInstance</a:t>
            </a:r>
            <a:r>
              <a:rPr lang="en-IN" dirty="0"/>
              <a:t> left parenthesis </a:t>
            </a:r>
            <a:r>
              <a:rPr lang="en-IN" dirty="0" err="1"/>
              <a:t>dateStyle</a:t>
            </a:r>
            <a:r>
              <a:rPr lang="en-IN" dirty="0"/>
              <a:t> colon </a:t>
            </a:r>
            <a:r>
              <a:rPr lang="en-IN" dirty="0" err="1"/>
              <a:t>int</a:t>
            </a:r>
            <a:r>
              <a:rPr lang="en-IN" dirty="0"/>
              <a:t>, </a:t>
            </a:r>
            <a:r>
              <a:rPr lang="en-IN" dirty="0" err="1"/>
              <a:t>timeStyle</a:t>
            </a:r>
            <a:r>
              <a:rPr lang="en-IN" dirty="0"/>
              <a:t> colon </a:t>
            </a:r>
            <a:r>
              <a:rPr lang="en-IN" dirty="0" err="1"/>
              <a:t>int</a:t>
            </a:r>
            <a:r>
              <a:rPr lang="en-IN" dirty="0"/>
              <a:t>, </a:t>
            </a:r>
            <a:r>
              <a:rPr lang="en-IN" dirty="0" err="1"/>
              <a:t>aLocale</a:t>
            </a:r>
            <a:r>
              <a:rPr lang="en-IN" dirty="0"/>
              <a:t> colon Locale right parenthesis colon </a:t>
            </a:r>
            <a:r>
              <a:rPr lang="en-IN" dirty="0" err="1"/>
              <a:t>DateFormat</a:t>
            </a:r>
            <a:r>
              <a:rPr lang="en-IN" dirty="0"/>
              <a:t>. Gets the date and time formatter with the given formatting styles for the given locale.</a:t>
            </a:r>
          </a:p>
          <a:p>
            <a:r>
              <a:rPr lang="en-IN" dirty="0"/>
              <a:t>+</a:t>
            </a:r>
            <a:r>
              <a:rPr lang="en-IN" dirty="0" err="1"/>
              <a:t>getInstance</a:t>
            </a:r>
            <a:r>
              <a:rPr lang="en-IN" dirty="0"/>
              <a:t> left parenthesis right parenthesis colon </a:t>
            </a:r>
            <a:r>
              <a:rPr lang="en-IN" dirty="0" err="1"/>
              <a:t>DateFormat</a:t>
            </a:r>
            <a:r>
              <a:rPr lang="en-IN" dirty="0"/>
              <a:t>. Get a default date and time formatter that uses the SHORT style for both the date and the time.</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471496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first window shows a drop down button for Locale with Greek (Greece) el GR selected and a drop down menu for Time Zone with Europe slash Athens selected. A clock shows the time as 12, 40, 46. The second window shows a drop down button for Locale with Chinese (Hong Kong) </a:t>
            </a:r>
            <a:r>
              <a:rPr lang="en-IN" dirty="0" err="1"/>
              <a:t>zh</a:t>
            </a:r>
            <a:r>
              <a:rPr lang="en-IN" dirty="0"/>
              <a:t> HK selected and a drop down menu for Time Zone with Asia slash Hong Kong selected. A clock shows the time as 6, 40, 49.</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69147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1200" dirty="0" err="1"/>
              <a:t>BorderPane</a:t>
            </a:r>
            <a:r>
              <a:rPr lang="en-US" altLang="en-US" sz="1200" dirty="0"/>
              <a:t>, </a:t>
            </a:r>
            <a:r>
              <a:rPr lang="en-US" altLang="en-US" sz="1200" dirty="0" err="1"/>
              <a:t>WorldClockControl</a:t>
            </a:r>
            <a:r>
              <a:rPr lang="en-US" altLang="en-US" sz="1200" dirty="0"/>
              <a:t> leading to </a:t>
            </a:r>
            <a:r>
              <a:rPr lang="en-US" altLang="en-US" sz="1200" dirty="0" err="1"/>
              <a:t>javafx.scene.layout.BorderPane</a:t>
            </a:r>
            <a:r>
              <a:rPr lang="en-US" altLang="en-US" sz="1200" dirty="0"/>
              <a:t>, and </a:t>
            </a:r>
            <a:r>
              <a:rPr lang="en-US" altLang="en-US" sz="1200" dirty="0" err="1"/>
              <a:t>WorldClockApp</a:t>
            </a:r>
            <a:r>
              <a:rPr lang="en-US" altLang="en-US" sz="1200" dirty="0"/>
              <a:t> leading to </a:t>
            </a:r>
            <a:r>
              <a:rPr lang="en-US" altLang="en-US" sz="1200" dirty="0" err="1"/>
              <a:t>javafx.application.Application</a:t>
            </a:r>
            <a:r>
              <a:rPr lang="en-US" altLang="en-US" sz="1200" dirty="0"/>
              <a:t>. A line connects </a:t>
            </a:r>
            <a:r>
              <a:rPr lang="en-US" altLang="en-US" sz="1200" dirty="0" err="1"/>
              <a:t>WorldClock</a:t>
            </a:r>
            <a:r>
              <a:rPr lang="en-US" altLang="en-US" sz="1200" dirty="0"/>
              <a:t> to </a:t>
            </a:r>
            <a:r>
              <a:rPr lang="en-US" altLang="en-US" sz="1200" dirty="0" err="1"/>
              <a:t>WorldClockControl</a:t>
            </a:r>
            <a:r>
              <a:rPr lang="en-US" altLang="en-US" sz="1200" dirty="0"/>
              <a:t> with 1 near each end. A shaded rhombus is attached to </a:t>
            </a:r>
            <a:r>
              <a:rPr lang="en-US" altLang="en-US" sz="1200" dirty="0" err="1"/>
              <a:t>WorldClockControl</a:t>
            </a:r>
            <a:r>
              <a:rPr lang="en-US" altLang="en-US" sz="1200" dirty="0"/>
              <a:t> on the left. Another line connects </a:t>
            </a:r>
            <a:r>
              <a:rPr lang="en-US" altLang="en-US" sz="1200" dirty="0" err="1"/>
              <a:t>WorldClockControl</a:t>
            </a:r>
            <a:r>
              <a:rPr lang="en-US" altLang="en-US" sz="1200" dirty="0"/>
              <a:t> to </a:t>
            </a:r>
            <a:r>
              <a:rPr lang="en-US" altLang="en-US" sz="1200" dirty="0" err="1"/>
              <a:t>WorldClockApp</a:t>
            </a:r>
            <a:r>
              <a:rPr lang="en-US" altLang="en-US" sz="1200" dirty="0"/>
              <a:t> with 1 near each end. A shaded rhombus is attached to </a:t>
            </a:r>
            <a:r>
              <a:rPr lang="en-US" altLang="en-US" sz="1200" dirty="0" err="1"/>
              <a:t>WorldClockApp</a:t>
            </a:r>
            <a:r>
              <a:rPr lang="en-US" altLang="en-US" sz="1200" dirty="0"/>
              <a:t> on the left. The codes are as follows.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1200" dirty="0" err="1"/>
              <a:t>WorldClock</a:t>
            </a:r>
            <a:r>
              <a:rPr lang="en-US" altLang="en-US" sz="1200" dirty="0"/>
              <a: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1200" dirty="0"/>
              <a:t>Hyphen </a:t>
            </a:r>
            <a:r>
              <a:rPr lang="en-US" altLang="en-US" sz="1200" dirty="0" err="1"/>
              <a:t>timeZone</a:t>
            </a:r>
            <a:r>
              <a:rPr lang="en-US" altLang="en-US" sz="1200" dirty="0"/>
              <a:t> colon </a:t>
            </a:r>
            <a:r>
              <a:rPr lang="en-US" altLang="en-US" sz="1200" dirty="0" err="1"/>
              <a:t>TimeZone</a:t>
            </a:r>
            <a:endParaRPr lang="en-US" altLang="en-US" sz="120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1200" dirty="0"/>
              <a:t>Hyphen locale colon Locale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1200" dirty="0"/>
              <a:t>Hyphen clock colon </a:t>
            </a:r>
            <a:r>
              <a:rPr lang="en-US" altLang="en-US" sz="1200" dirty="0" err="1"/>
              <a:t>ClockPane</a:t>
            </a:r>
            <a:endParaRPr lang="en-US" altLang="en-US" sz="120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1200" dirty="0"/>
              <a:t>Hyphen </a:t>
            </a:r>
            <a:r>
              <a:rPr lang="en-US" altLang="en-US" sz="1200" dirty="0" err="1"/>
              <a:t>lblDigitTime</a:t>
            </a:r>
            <a:r>
              <a:rPr lang="en-US" altLang="en-US" sz="1200" dirty="0"/>
              <a:t> colon Label</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1200" dirty="0"/>
              <a:t>+</a:t>
            </a:r>
            <a:r>
              <a:rPr lang="en-US" altLang="en-US" sz="1200" dirty="0" err="1"/>
              <a:t>WorldClock</a:t>
            </a:r>
            <a:r>
              <a:rPr lang="en-US" altLang="en-US" sz="1200" dirty="0"/>
              <a:t> left parenthesis right parenthesis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1200" dirty="0"/>
              <a:t>+</a:t>
            </a:r>
            <a:r>
              <a:rPr lang="en-US" altLang="en-US" sz="1200" dirty="0" err="1"/>
              <a:t>setTimeZone</a:t>
            </a:r>
            <a:r>
              <a:rPr lang="en-US" altLang="en-US" sz="1200" dirty="0"/>
              <a:t> left parenthesis </a:t>
            </a:r>
            <a:r>
              <a:rPr lang="en-US" altLang="en-US" sz="1200" dirty="0" err="1"/>
              <a:t>timeZone</a:t>
            </a:r>
            <a:r>
              <a:rPr lang="en-US" altLang="en-US" sz="1200" dirty="0"/>
              <a:t> colon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1200" dirty="0"/>
              <a:t> </a:t>
            </a:r>
            <a:r>
              <a:rPr lang="en-US" altLang="en-US" sz="1200" dirty="0" err="1"/>
              <a:t>TimeZone</a:t>
            </a:r>
            <a:r>
              <a:rPr lang="en-US" altLang="en-US" sz="1200" dirty="0"/>
              <a:t> right parenthesis colon void</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1200" dirty="0"/>
              <a:t>+</a:t>
            </a:r>
            <a:r>
              <a:rPr lang="en-US" altLang="en-US" sz="1200" dirty="0" err="1"/>
              <a:t>setLocale</a:t>
            </a:r>
            <a:r>
              <a:rPr lang="en-US" altLang="en-US" sz="1200" dirty="0"/>
              <a:t> left parenthesis locale colon Locale right parenthesis colon void</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1200" dirty="0"/>
              <a:t>Hyphen </a:t>
            </a:r>
            <a:r>
              <a:rPr lang="en-US" altLang="en-US" sz="1200" dirty="0" err="1"/>
              <a:t>setCurrentTime</a:t>
            </a:r>
            <a:r>
              <a:rPr lang="en-US" altLang="en-US" sz="1200" dirty="0"/>
              <a:t> left parenthesis right parenthesis colon void.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sz="120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1200" dirty="0" err="1"/>
              <a:t>WorldClockControl</a:t>
            </a:r>
            <a:r>
              <a:rPr lang="en-US" altLang="en-US" sz="1200" dirty="0"/>
              <a: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1200" dirty="0"/>
              <a:t>Hyphen clock colon </a:t>
            </a:r>
            <a:r>
              <a:rPr lang="en-US" altLang="en-US" sz="1200" dirty="0" err="1"/>
              <a:t>WorldClock</a:t>
            </a:r>
            <a:endParaRPr lang="en-US" altLang="en-US" sz="120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1200" dirty="0"/>
              <a:t>Hyphen </a:t>
            </a:r>
            <a:r>
              <a:rPr lang="en-US" altLang="en-US" sz="1200" dirty="0" err="1"/>
              <a:t>cboLocales</a:t>
            </a:r>
            <a:r>
              <a:rPr lang="en-US" altLang="en-US" sz="1200" dirty="0"/>
              <a:t> colon </a:t>
            </a:r>
            <a:r>
              <a:rPr lang="en-US" altLang="en-US" sz="1200" dirty="0" err="1"/>
              <a:t>ComboBox</a:t>
            </a:r>
            <a:r>
              <a:rPr lang="en-US" altLang="en-US" sz="1200" dirty="0"/>
              <a:t> less than symbol String greater than symbol</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1200" dirty="0"/>
              <a:t>Hyphen </a:t>
            </a:r>
            <a:r>
              <a:rPr lang="en-US" altLang="en-US" sz="1200" dirty="0" err="1"/>
              <a:t>cboTimeZones</a:t>
            </a:r>
            <a:r>
              <a:rPr lang="en-US" altLang="en-US" sz="1200" dirty="0"/>
              <a:t> colon </a:t>
            </a:r>
            <a:r>
              <a:rPr lang="en-US" altLang="en-US" sz="1200" dirty="0" err="1"/>
              <a:t>ComboBox</a:t>
            </a:r>
            <a:r>
              <a:rPr lang="en-US" altLang="en-US" sz="1200" dirty="0"/>
              <a:t> less than symbol String greater than symbol</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1200" dirty="0"/>
              <a:t>Hyphen </a:t>
            </a:r>
            <a:r>
              <a:rPr lang="en-US" altLang="en-US" sz="1200" dirty="0" err="1"/>
              <a:t>availableLocales</a:t>
            </a:r>
            <a:r>
              <a:rPr lang="en-US" altLang="en-US" sz="1200" dirty="0"/>
              <a:t> colon Locale left bracket right bracket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1200" dirty="0"/>
              <a:t>Hyphen </a:t>
            </a:r>
            <a:r>
              <a:rPr lang="en-US" altLang="en-US" sz="1200" dirty="0" err="1"/>
              <a:t>availableTimeZones</a:t>
            </a:r>
            <a:r>
              <a:rPr lang="en-US" altLang="en-US" sz="1200" dirty="0"/>
              <a:t> colon String left bracket right bracket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1200" dirty="0"/>
              <a:t>+</a:t>
            </a:r>
            <a:r>
              <a:rPr lang="en-US" altLang="en-US" sz="1200" dirty="0" err="1"/>
              <a:t>WorldClockControl</a:t>
            </a:r>
            <a:r>
              <a:rPr lang="en-US" altLang="en-US" sz="1200" dirty="0"/>
              <a:t> left parenthesis right parenthesis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1200" dirty="0"/>
              <a:t>Hyphen </a:t>
            </a:r>
            <a:r>
              <a:rPr lang="en-US" altLang="en-US" sz="1200" dirty="0" err="1"/>
              <a:t>setAvailableLocales</a:t>
            </a:r>
            <a:r>
              <a:rPr lang="en-US" altLang="en-US" sz="1200" dirty="0"/>
              <a:t> left parenthesis right parenthesis colon void</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1200" dirty="0"/>
              <a:t>Hyphen </a:t>
            </a:r>
            <a:r>
              <a:rPr lang="en-US" altLang="en-US" sz="1200" dirty="0" err="1"/>
              <a:t>setAvailableTimeZones</a:t>
            </a:r>
            <a:r>
              <a:rPr lang="en-US" altLang="en-US" sz="1200" dirty="0"/>
              <a:t> left parenthesis right parenthesis colon void.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sz="120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1200" dirty="0" err="1"/>
              <a:t>WorldClockApp</a:t>
            </a:r>
            <a:r>
              <a:rPr lang="en-US" altLang="en-US" sz="1200" dirty="0"/>
              <a: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1200" dirty="0"/>
              <a:t>+start left parenthesis </a:t>
            </a:r>
            <a:r>
              <a:rPr lang="en-US" altLang="en-US" sz="1200" dirty="0" err="1"/>
              <a:t>primaryStage</a:t>
            </a:r>
            <a:r>
              <a:rPr lang="en-US" altLang="en-US" sz="1200" dirty="0"/>
              <a:t> colon Stage right parenthesis colon void</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1200" dirty="0"/>
              <a:t>+main left parenthesis </a:t>
            </a:r>
            <a:r>
              <a:rPr lang="en-US" altLang="en-US" sz="1200" dirty="0" err="1"/>
              <a:t>args</a:t>
            </a:r>
            <a:r>
              <a:rPr lang="en-US" altLang="en-US" sz="1200" dirty="0"/>
              <a:t> colon String left bracket right bracket right parenthesis colon void.</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sz="1200" dirty="0"/>
          </a:p>
          <a:p>
            <a:r>
              <a:rPr lang="en-US" sz="1200" b="0" i="0" u="none" strike="noStrike" kern="1200" cap="none" dirty="0" err="1">
                <a:solidFill>
                  <a:schemeClr val="dk1"/>
                </a:solidFill>
                <a:effectLst/>
                <a:latin typeface="Arial"/>
                <a:ea typeface="Arial"/>
                <a:cs typeface="Arial"/>
                <a:sym typeface="Arial"/>
              </a:rPr>
              <a:t>WorldClock</a:t>
            </a:r>
            <a:r>
              <a:rPr lang="en-IN" sz="1200" b="0" i="0" u="none" strike="noStrike" kern="1200" cap="none" dirty="0">
                <a:solidFill>
                  <a:schemeClr val="dk1"/>
                </a:solidFill>
                <a:effectLst/>
                <a:latin typeface="Arial"/>
                <a:ea typeface="Arial"/>
                <a:cs typeface="Arial"/>
                <a:sym typeface="Arial"/>
              </a:rPr>
              <a:t>: </a:t>
            </a:r>
            <a:r>
              <a:rPr lang="en-IN" sz="1200" b="0" i="0" u="sng" strike="noStrike" kern="1200" cap="none" dirty="0">
                <a:solidFill>
                  <a:schemeClr val="dk1"/>
                </a:solidFill>
                <a:effectLst/>
                <a:latin typeface="Arial"/>
                <a:ea typeface="Arial"/>
                <a:cs typeface="Arial"/>
                <a:sym typeface="Arial"/>
                <a:hlinkClick r:id="rId3"/>
              </a:rPr>
              <a:t>https://liveexample.pearsoncmg.com/html/WorldClock.html</a:t>
            </a:r>
            <a:endParaRPr lang="en-IN" sz="1200" b="0" i="0" u="none" strike="noStrike" kern="1200" cap="none" dirty="0">
              <a:solidFill>
                <a:schemeClr val="dk1"/>
              </a:solidFill>
              <a:effectLst/>
              <a:latin typeface="Arial"/>
              <a:ea typeface="Arial"/>
              <a:cs typeface="Arial"/>
              <a:sym typeface="Arial"/>
            </a:endParaRPr>
          </a:p>
          <a:p>
            <a:r>
              <a:rPr lang="en-US" sz="1200" b="0" i="0" u="none" strike="noStrike" kern="1200" cap="none" dirty="0" err="1">
                <a:solidFill>
                  <a:schemeClr val="dk1"/>
                </a:solidFill>
                <a:effectLst/>
                <a:latin typeface="Arial"/>
                <a:ea typeface="Arial"/>
                <a:cs typeface="Arial"/>
                <a:sym typeface="Arial"/>
              </a:rPr>
              <a:t>WorldClockControl</a:t>
            </a:r>
            <a:r>
              <a:rPr lang="en-US" sz="1200" b="0" i="0" u="none" strike="noStrike" kern="1200" cap="none" dirty="0">
                <a:solidFill>
                  <a:schemeClr val="dk1"/>
                </a:solidFill>
                <a:effectLst/>
                <a:latin typeface="Arial"/>
                <a:ea typeface="Arial"/>
                <a:cs typeface="Arial"/>
                <a:sym typeface="Arial"/>
              </a:rPr>
              <a:t>: </a:t>
            </a:r>
            <a:r>
              <a:rPr lang="en-US" sz="1200" b="0" i="0" u="sng" strike="noStrike" kern="1200" cap="none" dirty="0">
                <a:solidFill>
                  <a:schemeClr val="dk1"/>
                </a:solidFill>
                <a:effectLst/>
                <a:latin typeface="Arial"/>
                <a:ea typeface="Arial"/>
                <a:cs typeface="Arial"/>
                <a:sym typeface="Arial"/>
                <a:hlinkClick r:id="rId4"/>
              </a:rPr>
              <a:t>https://liveexample.pearsoncmg.com/html/WorldClockControl.html</a:t>
            </a:r>
            <a:endParaRPr lang="en-IN" sz="1200" b="0" i="0" u="none" strike="noStrike" kern="1200" cap="none" dirty="0">
              <a:solidFill>
                <a:schemeClr val="dk1"/>
              </a:solidFill>
              <a:effectLst/>
              <a:latin typeface="Arial"/>
              <a:ea typeface="Arial"/>
              <a:cs typeface="Arial"/>
              <a:sym typeface="Arial"/>
            </a:endParaRPr>
          </a:p>
          <a:p>
            <a:r>
              <a:rPr lang="en-IN" sz="1200" b="0" i="0" u="none" strike="noStrike" kern="1200" cap="none" dirty="0" err="1">
                <a:solidFill>
                  <a:schemeClr val="dk1"/>
                </a:solidFill>
                <a:effectLst/>
                <a:latin typeface="Arial"/>
                <a:ea typeface="Arial"/>
                <a:cs typeface="Arial"/>
                <a:sym typeface="Arial"/>
              </a:rPr>
              <a:t>WorldClockApp</a:t>
            </a:r>
            <a:r>
              <a:rPr lang="en-US" sz="1200" b="0" i="0" u="none" strike="noStrike" kern="1200" cap="none" dirty="0">
                <a:solidFill>
                  <a:schemeClr val="dk1"/>
                </a:solidFill>
                <a:effectLst/>
                <a:latin typeface="Arial"/>
                <a:ea typeface="Arial"/>
                <a:cs typeface="Arial"/>
                <a:sym typeface="Arial"/>
              </a:rPr>
              <a:t>: </a:t>
            </a:r>
            <a:r>
              <a:rPr lang="en-US" sz="1200" b="0" i="0" u="sng" strike="noStrike" kern="1200" cap="none" dirty="0">
                <a:solidFill>
                  <a:schemeClr val="dk1"/>
                </a:solidFill>
                <a:effectLst/>
                <a:latin typeface="Arial"/>
                <a:ea typeface="Arial"/>
                <a:cs typeface="Arial"/>
                <a:sym typeface="Arial"/>
                <a:hlinkClick r:id="rId5"/>
              </a:rPr>
              <a:t>https://liveexample.pearsoncmg.com/html/WorldClockApp.html</a:t>
            </a:r>
            <a:endParaRPr lang="en-US" altLang="en-US" sz="1200"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0204301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dirty="0" err="1">
                <a:solidFill>
                  <a:schemeClr val="dk1"/>
                </a:solidFill>
                <a:effectLst/>
                <a:latin typeface="Arial"/>
                <a:ea typeface="Arial"/>
                <a:cs typeface="Arial"/>
                <a:sym typeface="Arial"/>
              </a:rPr>
              <a:t>CalendarApp</a:t>
            </a:r>
            <a:r>
              <a:rPr lang="en-IN" sz="1200" b="0" i="0" u="none" strike="noStrike" kern="1200" cap="none" dirty="0">
                <a:solidFill>
                  <a:schemeClr val="dk1"/>
                </a:solidFill>
                <a:effectLst/>
                <a:latin typeface="Arial"/>
                <a:ea typeface="Arial"/>
                <a:cs typeface="Arial"/>
                <a:sym typeface="Arial"/>
              </a:rPr>
              <a:t>: </a:t>
            </a:r>
            <a:r>
              <a:rPr lang="en-IN" sz="1200" b="0" i="0" u="sng" strike="noStrike" kern="1200" cap="none" dirty="0">
                <a:solidFill>
                  <a:schemeClr val="dk1"/>
                </a:solidFill>
                <a:effectLst/>
                <a:latin typeface="Arial"/>
                <a:ea typeface="Arial"/>
                <a:cs typeface="Arial"/>
                <a:sym typeface="Arial"/>
                <a:hlinkClick r:id="rId3"/>
              </a:rPr>
              <a:t>https://liveexample.pearsoncmg.com/html/CalendarApp.html</a:t>
            </a: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128246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1200" dirty="0" err="1"/>
              <a:t>BorderPane</a:t>
            </a:r>
            <a:r>
              <a:rPr lang="en-US" altLang="en-US" sz="1200" dirty="0"/>
              <a:t> and </a:t>
            </a:r>
            <a:r>
              <a:rPr lang="en-US" altLang="en-US" sz="1200" dirty="0" err="1"/>
              <a:t>CalendarApp</a:t>
            </a:r>
            <a:r>
              <a:rPr lang="en-US" altLang="en-US" sz="1200" dirty="0"/>
              <a:t> leading to </a:t>
            </a:r>
            <a:r>
              <a:rPr lang="en-US" altLang="en-US" sz="1200" dirty="0" err="1"/>
              <a:t>javafx.application.application</a:t>
            </a:r>
            <a:r>
              <a:rPr lang="en-US" altLang="en-US" sz="1200" dirty="0"/>
              <a:t>. A line connect </a:t>
            </a:r>
            <a:r>
              <a:rPr lang="en-US" altLang="en-US" sz="1200" dirty="0" err="1"/>
              <a:t>CalendarPane</a:t>
            </a:r>
            <a:r>
              <a:rPr lang="en-US" altLang="en-US" sz="1200" dirty="0"/>
              <a:t> </a:t>
            </a:r>
            <a:r>
              <a:rPr lang="en-US" altLang="en-US" sz="1200" dirty="0" err="1"/>
              <a:t>CalendarApp</a:t>
            </a:r>
            <a:r>
              <a:rPr lang="en-US" altLang="en-US" sz="1200" dirty="0"/>
              <a:t> with 1 near each end. A shaded rhombus is attached to the </a:t>
            </a:r>
            <a:r>
              <a:rPr lang="en-US" altLang="en-US" sz="1200" dirty="0" err="1"/>
              <a:t>CalendarApp</a:t>
            </a:r>
            <a:r>
              <a:rPr lang="en-US" altLang="en-US" sz="1200" dirty="0"/>
              <a:t> on the left. The codes are as follows.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1200" dirty="0" err="1"/>
              <a:t>CalendarPane</a:t>
            </a:r>
            <a:endParaRPr lang="en-US" altLang="en-US" sz="120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1200" dirty="0"/>
              <a:t>Hyphen month colon </a:t>
            </a:r>
            <a:r>
              <a:rPr lang="en-US" altLang="en-US" sz="1200" dirty="0" err="1"/>
              <a:t>int</a:t>
            </a:r>
            <a:endParaRPr lang="en-US" altLang="en-US" sz="120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1200" dirty="0"/>
              <a:t>Hyphen year colon </a:t>
            </a:r>
            <a:r>
              <a:rPr lang="en-US" altLang="en-US" sz="1200" dirty="0" err="1"/>
              <a:t>int</a:t>
            </a:r>
            <a:endParaRPr lang="en-US" altLang="en-US" sz="120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1200" dirty="0"/>
              <a:t>Hyphen calendar colon </a:t>
            </a:r>
            <a:r>
              <a:rPr lang="en-US" altLang="en-US" sz="1200" dirty="0" err="1"/>
              <a:t>java.util.Calendar</a:t>
            </a:r>
            <a:endParaRPr lang="en-US" altLang="en-US" sz="120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1200" dirty="0"/>
              <a:t>Hyphen locale colon Locale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1200" dirty="0"/>
              <a:t>+</a:t>
            </a:r>
            <a:r>
              <a:rPr lang="en-US" altLang="en-US" sz="1200" dirty="0" err="1"/>
              <a:t>getMonth</a:t>
            </a:r>
            <a:r>
              <a:rPr lang="en-US" altLang="en-US" sz="1200" dirty="0"/>
              <a:t> left parenthesis right parenthesis colon </a:t>
            </a:r>
            <a:r>
              <a:rPr lang="en-US" altLang="en-US" sz="1200" dirty="0" err="1"/>
              <a:t>int</a:t>
            </a:r>
            <a:endParaRPr lang="en-US" altLang="en-US" sz="120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1200" dirty="0"/>
              <a:t>+</a:t>
            </a:r>
            <a:r>
              <a:rPr lang="en-US" altLang="en-US" sz="1200" dirty="0" err="1"/>
              <a:t>setMonth</a:t>
            </a:r>
            <a:r>
              <a:rPr lang="en-US" altLang="en-US" sz="1200" dirty="0"/>
              <a:t> left parenthesis </a:t>
            </a:r>
            <a:r>
              <a:rPr lang="en-US" altLang="en-US" sz="1200" dirty="0" err="1"/>
              <a:t>newMonth</a:t>
            </a:r>
            <a:r>
              <a:rPr lang="en-US" altLang="en-US" sz="1200" dirty="0"/>
              <a:t> colon </a:t>
            </a:r>
            <a:r>
              <a:rPr lang="en-US" altLang="en-US" sz="1200" dirty="0" err="1"/>
              <a:t>int</a:t>
            </a:r>
            <a:r>
              <a:rPr lang="en-US" altLang="en-US" sz="1200" dirty="0"/>
              <a:t> right parenthesis colon void</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1200" dirty="0"/>
              <a:t>+</a:t>
            </a:r>
            <a:r>
              <a:rPr lang="en-US" altLang="en-US" sz="1200" dirty="0" err="1"/>
              <a:t>getYear</a:t>
            </a:r>
            <a:r>
              <a:rPr lang="en-US" altLang="en-US" sz="1200" dirty="0"/>
              <a:t> left parenthesis right parenthesis colon </a:t>
            </a:r>
            <a:r>
              <a:rPr lang="en-US" altLang="en-US" sz="1200" dirty="0" err="1"/>
              <a:t>int</a:t>
            </a:r>
            <a:endParaRPr lang="en-US" altLang="en-US" sz="120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1200" dirty="0"/>
              <a:t>+</a:t>
            </a:r>
            <a:r>
              <a:rPr lang="en-US" altLang="en-US" sz="1200" dirty="0" err="1"/>
              <a:t>setYear</a:t>
            </a:r>
            <a:r>
              <a:rPr lang="en-US" altLang="en-US" sz="1200" dirty="0"/>
              <a:t> left parenthesis </a:t>
            </a:r>
            <a:r>
              <a:rPr lang="en-US" altLang="en-US" sz="1200" dirty="0" err="1"/>
              <a:t>newYear</a:t>
            </a:r>
            <a:r>
              <a:rPr lang="en-US" altLang="en-US" sz="1200" dirty="0"/>
              <a:t> colon </a:t>
            </a:r>
            <a:r>
              <a:rPr lang="en-US" altLang="en-US" sz="1200" dirty="0" err="1"/>
              <a:t>int</a:t>
            </a:r>
            <a:r>
              <a:rPr lang="en-US" altLang="en-US" sz="1200" dirty="0"/>
              <a:t> right parenthesis colon void</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1200" dirty="0"/>
              <a:t>+</a:t>
            </a:r>
            <a:r>
              <a:rPr lang="en-US" altLang="en-US" sz="1200" dirty="0" err="1"/>
              <a:t>setLocale</a:t>
            </a:r>
            <a:r>
              <a:rPr lang="en-US" altLang="en-US" sz="1200" dirty="0"/>
              <a:t> left parenthesis </a:t>
            </a:r>
            <a:r>
              <a:rPr lang="en-US" altLang="en-US" sz="1200" dirty="0" err="1"/>
              <a:t>newLocale</a:t>
            </a:r>
            <a:r>
              <a:rPr lang="en-US" altLang="en-US" sz="1200" dirty="0"/>
              <a:t> colon Locale right parenthesis colon void</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1200" dirty="0"/>
              <a:t>+</a:t>
            </a:r>
            <a:r>
              <a:rPr lang="en-US" altLang="en-US" sz="1200" dirty="0" err="1"/>
              <a:t>showHeader</a:t>
            </a:r>
            <a:r>
              <a:rPr lang="en-US" altLang="en-US" sz="1200" dirty="0"/>
              <a:t> left parenthesis right parenthesis colon void</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1200" dirty="0"/>
              <a:t>+</a:t>
            </a:r>
            <a:r>
              <a:rPr lang="en-US" altLang="en-US" sz="1200" dirty="0" err="1"/>
              <a:t>showDayNames</a:t>
            </a:r>
            <a:r>
              <a:rPr lang="en-US" altLang="en-US" sz="1200" dirty="0"/>
              <a:t> left parenthesis right parenthesis colon void</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1200" dirty="0"/>
              <a:t>+</a:t>
            </a:r>
            <a:r>
              <a:rPr lang="en-US" altLang="en-US" sz="1200" dirty="0" err="1"/>
              <a:t>showDays</a:t>
            </a:r>
            <a:r>
              <a:rPr lang="en-US" altLang="en-US" sz="1200" dirty="0"/>
              <a:t> left parenthesis right parenthesis colon void. </a:t>
            </a:r>
            <a:r>
              <a:rPr lang="en-US" altLang="en-US" sz="1200" dirty="0" err="1"/>
              <a:t>javafx.application.Application</a:t>
            </a:r>
            <a:endParaRPr lang="en-US" altLang="en-US" sz="1200"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sz="120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1200" dirty="0" err="1"/>
              <a:t>CalendarApp</a:t>
            </a:r>
            <a:endParaRPr lang="en-US" altLang="en-US" sz="120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1200" dirty="0"/>
              <a:t>Hyphen </a:t>
            </a:r>
            <a:r>
              <a:rPr lang="en-US" altLang="en-US" sz="1200" dirty="0" err="1"/>
              <a:t>calendarPane</a:t>
            </a:r>
            <a:r>
              <a:rPr lang="en-US" altLang="en-US" sz="1200" dirty="0"/>
              <a:t> colon </a:t>
            </a:r>
            <a:r>
              <a:rPr lang="en-US" altLang="en-US" sz="1200" dirty="0" err="1"/>
              <a:t>CalendarPane</a:t>
            </a:r>
            <a:endParaRPr lang="en-US" altLang="en-US" sz="120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1200" dirty="0"/>
              <a:t>Hyphen </a:t>
            </a:r>
            <a:r>
              <a:rPr lang="en-US" altLang="en-US" sz="1200" dirty="0" err="1"/>
              <a:t>cboLocale</a:t>
            </a:r>
            <a:r>
              <a:rPr lang="en-US" altLang="en-US" sz="1200" dirty="0"/>
              <a:t> colon </a:t>
            </a:r>
            <a:r>
              <a:rPr lang="en-US" altLang="en-US" sz="1200" dirty="0" err="1"/>
              <a:t>ComboBox</a:t>
            </a:r>
            <a:r>
              <a:rPr lang="en-US" altLang="en-US" sz="1200" dirty="0"/>
              <a:t> less than symbol String greater than symbol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1200" dirty="0"/>
              <a:t>Hyphen </a:t>
            </a:r>
            <a:r>
              <a:rPr lang="en-US" altLang="en-US" sz="1200" dirty="0" err="1"/>
              <a:t>btPrior</a:t>
            </a:r>
            <a:r>
              <a:rPr lang="en-US" altLang="en-US" sz="1200" dirty="0"/>
              <a:t> colon Button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1200" dirty="0"/>
              <a:t>Hyphen </a:t>
            </a:r>
            <a:r>
              <a:rPr lang="en-US" altLang="en-US" sz="1200" dirty="0" err="1"/>
              <a:t>btNext</a:t>
            </a:r>
            <a:r>
              <a:rPr lang="en-US" altLang="en-US" sz="1200" dirty="0"/>
              <a:t> colon Button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1200" dirty="0"/>
              <a:t>Hyphen locales colon </a:t>
            </a:r>
            <a:r>
              <a:rPr lang="en-US" altLang="en-US" sz="1200" dirty="0" err="1"/>
              <a:t>java.util.Locale</a:t>
            </a:r>
            <a:r>
              <a:rPr lang="en-US" altLang="en-US" sz="1200" dirty="0"/>
              <a:t> left bracket right bracket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1200" dirty="0"/>
              <a:t>+start left parenthesis </a:t>
            </a:r>
            <a:r>
              <a:rPr lang="en-US" altLang="en-US" sz="1200" dirty="0" err="1"/>
              <a:t>primaryStage</a:t>
            </a:r>
            <a:r>
              <a:rPr lang="en-US" altLang="en-US" sz="1200" dirty="0"/>
              <a:t> colon Stage right parenthesis colon void</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1200" dirty="0"/>
              <a:t>+main left parenthesis </a:t>
            </a:r>
            <a:r>
              <a:rPr lang="en-US" altLang="en-US" sz="1200" dirty="0" err="1"/>
              <a:t>args</a:t>
            </a:r>
            <a:r>
              <a:rPr lang="en-US" altLang="en-US" sz="1200" dirty="0"/>
              <a:t> colon String left bracket right bracket right parenthesis colon void.</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sz="1200" dirty="0"/>
          </a:p>
          <a:p>
            <a:r>
              <a:rPr lang="en-US" sz="1200" b="0" i="0" u="none" strike="noStrike" kern="1200" cap="none" dirty="0" err="1">
                <a:solidFill>
                  <a:schemeClr val="dk1"/>
                </a:solidFill>
                <a:effectLst/>
                <a:latin typeface="Arial"/>
                <a:ea typeface="Arial"/>
                <a:cs typeface="Arial"/>
                <a:sym typeface="Arial"/>
              </a:rPr>
              <a:t>CalendarPane</a:t>
            </a:r>
            <a:r>
              <a:rPr lang="en-IN" sz="1200" b="0" i="0" u="none" strike="noStrike" kern="1200" cap="none" dirty="0">
                <a:solidFill>
                  <a:schemeClr val="dk1"/>
                </a:solidFill>
                <a:effectLst/>
                <a:latin typeface="Arial"/>
                <a:ea typeface="Arial"/>
                <a:cs typeface="Arial"/>
                <a:sym typeface="Arial"/>
              </a:rPr>
              <a:t>: </a:t>
            </a:r>
            <a:r>
              <a:rPr lang="en-US" sz="1200" b="0" i="0" u="sng" strike="noStrike" kern="1200" cap="none" dirty="0">
                <a:solidFill>
                  <a:schemeClr val="dk1"/>
                </a:solidFill>
                <a:effectLst/>
                <a:latin typeface="Arial"/>
                <a:ea typeface="Arial"/>
                <a:cs typeface="Arial"/>
                <a:sym typeface="Arial"/>
                <a:hlinkClick r:id="rId3"/>
              </a:rPr>
              <a:t>https://liveexample.pearsoncmg.com/html/CalendarPane.html</a:t>
            </a:r>
            <a:endParaRPr lang="en-IN" sz="1200" b="0" i="0" u="none" strike="noStrike" kern="1200" cap="none" dirty="0">
              <a:solidFill>
                <a:schemeClr val="dk1"/>
              </a:solidFill>
              <a:effectLst/>
              <a:latin typeface="Arial"/>
              <a:ea typeface="Arial"/>
              <a:cs typeface="Arial"/>
              <a:sym typeface="Arial"/>
            </a:endParaRPr>
          </a:p>
          <a:p>
            <a:r>
              <a:rPr lang="en-US" sz="1200" b="0" i="0" u="none" strike="noStrike" kern="1200" cap="none" dirty="0" err="1">
                <a:solidFill>
                  <a:schemeClr val="dk1"/>
                </a:solidFill>
                <a:effectLst/>
                <a:latin typeface="Arial"/>
                <a:ea typeface="Arial"/>
                <a:cs typeface="Arial"/>
                <a:sym typeface="Arial"/>
              </a:rPr>
              <a:t>CalendarApp</a:t>
            </a:r>
            <a:r>
              <a:rPr lang="en-US" sz="1200" b="0" i="0" u="none" strike="noStrike" kern="1200" cap="none" dirty="0">
                <a:solidFill>
                  <a:schemeClr val="dk1"/>
                </a:solidFill>
                <a:effectLst/>
                <a:latin typeface="Arial"/>
                <a:ea typeface="Arial"/>
                <a:cs typeface="Arial"/>
                <a:sym typeface="Arial"/>
              </a:rPr>
              <a:t>: </a:t>
            </a:r>
            <a:r>
              <a:rPr lang="en-US" sz="1200" b="0" i="0" u="sng" strike="noStrike" kern="1200" cap="none" dirty="0">
                <a:solidFill>
                  <a:schemeClr val="dk1"/>
                </a:solidFill>
                <a:effectLst/>
                <a:latin typeface="Arial"/>
                <a:ea typeface="Arial"/>
                <a:cs typeface="Arial"/>
                <a:sym typeface="Arial"/>
                <a:hlinkClick r:id="rId4"/>
              </a:rPr>
              <a:t>https://liveexample.pearsoncmg.com/html/CalendarApp.html</a:t>
            </a:r>
            <a:endParaRPr lang="en-US" altLang="en-US" sz="1200"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6478051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t>
            </a:r>
            <a:r>
              <a:rPr lang="en-IN" dirty="0" err="1"/>
              <a:t>getInstance</a:t>
            </a:r>
            <a:r>
              <a:rPr lang="en-IN" dirty="0"/>
              <a:t> left parenthesis right parenthesis colon </a:t>
            </a:r>
            <a:r>
              <a:rPr lang="en-IN" dirty="0" err="1"/>
              <a:t>NumberFormat</a:t>
            </a:r>
            <a:r>
              <a:rPr lang="en-IN" dirty="0"/>
              <a:t>. Returns the default number format for the current default locale.</a:t>
            </a:r>
          </a:p>
          <a:p>
            <a:r>
              <a:rPr lang="en-IN" dirty="0"/>
              <a:t>+</a:t>
            </a:r>
            <a:r>
              <a:rPr lang="en-IN" dirty="0" err="1"/>
              <a:t>getInstance</a:t>
            </a:r>
            <a:r>
              <a:rPr lang="en-IN" dirty="0"/>
              <a:t> left parenthesis locale colon Locale right parenthesis colon </a:t>
            </a:r>
            <a:r>
              <a:rPr lang="en-IN" dirty="0" err="1"/>
              <a:t>NumberFormat</a:t>
            </a:r>
            <a:r>
              <a:rPr lang="en-IN" dirty="0"/>
              <a:t>. Returns the default number format for the specified locale.</a:t>
            </a:r>
          </a:p>
          <a:p>
            <a:r>
              <a:rPr lang="en-IN" dirty="0"/>
              <a:t>+</a:t>
            </a:r>
            <a:r>
              <a:rPr lang="en-IN" dirty="0" err="1"/>
              <a:t>getIntegerInstance</a:t>
            </a:r>
            <a:r>
              <a:rPr lang="en-IN" dirty="0"/>
              <a:t> left parenthesis right parenthesis colon </a:t>
            </a:r>
            <a:r>
              <a:rPr lang="en-IN" dirty="0" err="1"/>
              <a:t>NumberFormat</a:t>
            </a:r>
            <a:r>
              <a:rPr lang="en-IN" dirty="0"/>
              <a:t>. Returns an integer number format for the current default locale.</a:t>
            </a:r>
          </a:p>
          <a:p>
            <a:r>
              <a:rPr lang="en-IN" dirty="0"/>
              <a:t>+</a:t>
            </a:r>
            <a:r>
              <a:rPr lang="en-IN" dirty="0" err="1"/>
              <a:t>getIntegerInstance</a:t>
            </a:r>
            <a:r>
              <a:rPr lang="en-IN" dirty="0"/>
              <a:t> left parenthesis locale colon Locale right parenthesis colon </a:t>
            </a:r>
            <a:r>
              <a:rPr lang="en-IN" dirty="0" err="1"/>
              <a:t>NumberFormat</a:t>
            </a:r>
            <a:r>
              <a:rPr lang="en-IN" dirty="0"/>
              <a:t>. Returns an integer number format for the specified locale.</a:t>
            </a:r>
          </a:p>
          <a:p>
            <a:r>
              <a:rPr lang="en-IN" dirty="0"/>
              <a:t>+</a:t>
            </a:r>
            <a:r>
              <a:rPr lang="en-IN" dirty="0" err="1"/>
              <a:t>getCurrencyInstance</a:t>
            </a:r>
            <a:r>
              <a:rPr lang="en-IN" dirty="0"/>
              <a:t> left parenthesis right parenthesis colon </a:t>
            </a:r>
            <a:r>
              <a:rPr lang="en-IN" dirty="0" err="1"/>
              <a:t>NumberFormat</a:t>
            </a:r>
            <a:r>
              <a:rPr lang="en-IN" dirty="0"/>
              <a:t>. Returns a currency format for the current default locale.</a:t>
            </a:r>
          </a:p>
          <a:p>
            <a:r>
              <a:rPr lang="en-IN" dirty="0"/>
              <a:t>+</a:t>
            </a:r>
            <a:r>
              <a:rPr lang="en-IN" dirty="0" err="1"/>
              <a:t>getNumberInstance</a:t>
            </a:r>
            <a:r>
              <a:rPr lang="en-IN" dirty="0"/>
              <a:t> left parenthesis right parenthesis colon </a:t>
            </a:r>
            <a:r>
              <a:rPr lang="en-IN" dirty="0" err="1"/>
              <a:t>NumberFormat</a:t>
            </a:r>
            <a:r>
              <a:rPr lang="en-IN" dirty="0"/>
              <a:t>. Returns a general purpose number format for the current default locale.</a:t>
            </a:r>
          </a:p>
          <a:p>
            <a:r>
              <a:rPr lang="en-IN" dirty="0"/>
              <a:t>+</a:t>
            </a:r>
            <a:r>
              <a:rPr lang="en-IN" dirty="0" err="1"/>
              <a:t>getNumberInstance</a:t>
            </a:r>
            <a:r>
              <a:rPr lang="en-IN" dirty="0"/>
              <a:t> left parenthesis locale colon Locale right parenthesis colon </a:t>
            </a:r>
            <a:r>
              <a:rPr lang="en-IN" dirty="0" err="1"/>
              <a:t>NumberFormat</a:t>
            </a:r>
            <a:r>
              <a:rPr lang="en-IN" dirty="0"/>
              <a:t>. Returns a percentage format for the current default locale.</a:t>
            </a:r>
          </a:p>
          <a:p>
            <a:r>
              <a:rPr lang="en-IN" dirty="0"/>
              <a:t>+</a:t>
            </a:r>
            <a:r>
              <a:rPr lang="en-IN" dirty="0" err="1"/>
              <a:t>getPercentInstance</a:t>
            </a:r>
            <a:r>
              <a:rPr lang="en-IN" dirty="0"/>
              <a:t> left parenthesis right parenthesis colon </a:t>
            </a:r>
            <a:r>
              <a:rPr lang="en-IN" dirty="0" err="1"/>
              <a:t>NumberFormat</a:t>
            </a:r>
            <a:r>
              <a:rPr lang="en-IN" dirty="0"/>
              <a:t>. Returns a percentage format for the specified locale.</a:t>
            </a:r>
          </a:p>
          <a:p>
            <a:r>
              <a:rPr lang="en-IN" dirty="0"/>
              <a:t>+</a:t>
            </a:r>
            <a:r>
              <a:rPr lang="en-IN" dirty="0" err="1"/>
              <a:t>getPercentInstance</a:t>
            </a:r>
            <a:r>
              <a:rPr lang="en-IN" dirty="0"/>
              <a:t> left parenthesis locale colon Locale right parenthesis colon </a:t>
            </a:r>
            <a:r>
              <a:rPr lang="en-IN" dirty="0" err="1"/>
              <a:t>NumberFormat</a:t>
            </a:r>
            <a:r>
              <a:rPr lang="en-IN" dirty="0"/>
              <a:t>. Formats a floating-point number.</a:t>
            </a:r>
          </a:p>
          <a:p>
            <a:r>
              <a:rPr lang="en-IN" dirty="0"/>
              <a:t>+format left parenthesis number colon double right parenthesis colon String. Formats an integer.</a:t>
            </a:r>
          </a:p>
          <a:p>
            <a:r>
              <a:rPr lang="en-IN" dirty="0"/>
              <a:t>+format left parenthesis number colon long right parenthesis colon String. Returns the maximum number of allowed fraction digits.</a:t>
            </a:r>
          </a:p>
          <a:p>
            <a:r>
              <a:rPr lang="en-IN" dirty="0"/>
              <a:t>+</a:t>
            </a:r>
            <a:r>
              <a:rPr lang="en-IN" dirty="0" err="1"/>
              <a:t>getMaximumFractionDigits</a:t>
            </a:r>
            <a:r>
              <a:rPr lang="en-IN" dirty="0"/>
              <a:t> left parenthesis right parenthesis colon int. Sets the maximum number of allowed fraction digits.</a:t>
            </a:r>
          </a:p>
          <a:p>
            <a:r>
              <a:rPr lang="en-IN" dirty="0"/>
              <a:t>+</a:t>
            </a:r>
            <a:r>
              <a:rPr lang="en-IN" dirty="0" err="1"/>
              <a:t>setMaximumFractionDigits</a:t>
            </a:r>
            <a:r>
              <a:rPr lang="en-IN" dirty="0"/>
              <a:t> left parenthesis </a:t>
            </a:r>
            <a:r>
              <a:rPr lang="en-IN" dirty="0" err="1"/>
              <a:t>newValue</a:t>
            </a:r>
            <a:r>
              <a:rPr lang="en-IN" dirty="0"/>
              <a:t> colon </a:t>
            </a:r>
            <a:r>
              <a:rPr lang="en-IN" dirty="0" err="1"/>
              <a:t>int</a:t>
            </a:r>
            <a:r>
              <a:rPr lang="en-IN" dirty="0"/>
              <a:t> right parenthesis colon void. Returns the minimum number of allowed fraction digits.</a:t>
            </a:r>
          </a:p>
          <a:p>
            <a:r>
              <a:rPr lang="en-IN" dirty="0"/>
              <a:t>+</a:t>
            </a:r>
            <a:r>
              <a:rPr lang="en-IN" dirty="0" err="1"/>
              <a:t>getMinimumFractionDigits</a:t>
            </a:r>
            <a:r>
              <a:rPr lang="en-IN" dirty="0"/>
              <a:t> left parenthesis right parenthesis colon int. Sets the minimum number of allowed fraction digits.</a:t>
            </a:r>
          </a:p>
          <a:p>
            <a:r>
              <a:rPr lang="en-IN" dirty="0"/>
              <a:t>+</a:t>
            </a:r>
            <a:r>
              <a:rPr lang="en-IN" dirty="0" err="1"/>
              <a:t>setMinimumFractionDigits</a:t>
            </a:r>
            <a:r>
              <a:rPr lang="en-IN" dirty="0"/>
              <a:t> left parenthesis </a:t>
            </a:r>
            <a:r>
              <a:rPr lang="en-IN" dirty="0" err="1"/>
              <a:t>newValue</a:t>
            </a:r>
            <a:r>
              <a:rPr lang="en-IN" dirty="0"/>
              <a:t> colon </a:t>
            </a:r>
            <a:r>
              <a:rPr lang="en-IN" dirty="0" err="1"/>
              <a:t>int</a:t>
            </a:r>
            <a:r>
              <a:rPr lang="en-IN" dirty="0"/>
              <a:t> right parenthesis colon void. Returns the maximum number of allowed integer digits in a fraction number.</a:t>
            </a:r>
          </a:p>
          <a:p>
            <a:r>
              <a:rPr lang="en-IN" dirty="0"/>
              <a:t>+</a:t>
            </a:r>
            <a:r>
              <a:rPr lang="en-IN" dirty="0" err="1"/>
              <a:t>getMaximumIntegerDigits</a:t>
            </a:r>
            <a:r>
              <a:rPr lang="en-IN" dirty="0"/>
              <a:t> left parenthesis right parenthesis colon int. Sets the maximum number of allowed integer digits in a fraction number.</a:t>
            </a:r>
          </a:p>
          <a:p>
            <a:r>
              <a:rPr lang="en-IN" dirty="0"/>
              <a:t>+</a:t>
            </a:r>
            <a:r>
              <a:rPr lang="en-IN" dirty="0" err="1"/>
              <a:t>setMaximumIntegerDigits</a:t>
            </a:r>
            <a:r>
              <a:rPr lang="en-IN" dirty="0"/>
              <a:t> left parenthesis </a:t>
            </a:r>
            <a:r>
              <a:rPr lang="en-IN" dirty="0" err="1"/>
              <a:t>newValue</a:t>
            </a:r>
            <a:r>
              <a:rPr lang="en-IN" dirty="0"/>
              <a:t> colon </a:t>
            </a:r>
            <a:r>
              <a:rPr lang="en-IN" dirty="0" err="1"/>
              <a:t>int</a:t>
            </a:r>
            <a:r>
              <a:rPr lang="en-IN" dirty="0"/>
              <a:t> right parenthesis colon void. Returns the minimum number of allowed integer digits in a fraction number.</a:t>
            </a:r>
          </a:p>
          <a:p>
            <a:r>
              <a:rPr lang="en-IN" dirty="0"/>
              <a:t>+</a:t>
            </a:r>
            <a:r>
              <a:rPr lang="en-IN" dirty="0" err="1"/>
              <a:t>getMinimumIntegerDigits</a:t>
            </a:r>
            <a:r>
              <a:rPr lang="en-IN" dirty="0"/>
              <a:t> left parenthesis right parenthesis colon int. Sets the minimum number of allowed integer digits in a fraction number.</a:t>
            </a:r>
          </a:p>
          <a:p>
            <a:r>
              <a:rPr lang="en-IN" dirty="0"/>
              <a:t>+</a:t>
            </a:r>
            <a:r>
              <a:rPr lang="en-IN" dirty="0" err="1"/>
              <a:t>setMinimumIntegerDigits</a:t>
            </a:r>
            <a:r>
              <a:rPr lang="en-IN" dirty="0"/>
              <a:t> left parenthesis </a:t>
            </a:r>
            <a:r>
              <a:rPr lang="en-IN" dirty="0" err="1"/>
              <a:t>newValue</a:t>
            </a:r>
            <a:r>
              <a:rPr lang="en-IN" dirty="0"/>
              <a:t> colon </a:t>
            </a:r>
            <a:r>
              <a:rPr lang="en-IN" dirty="0" err="1"/>
              <a:t>int</a:t>
            </a:r>
            <a:r>
              <a:rPr lang="en-IN" dirty="0"/>
              <a:t> right parenthesis colon void. Returns true if grouping is used in this format. For example, in the English locale, with grouping on, the number 1234567 might be formatted as start double quotation marks 1,234,567 end double quotation marks.</a:t>
            </a:r>
          </a:p>
          <a:p>
            <a:r>
              <a:rPr lang="en-IN" dirty="0"/>
              <a:t>+</a:t>
            </a:r>
            <a:r>
              <a:rPr lang="en-IN" dirty="0" err="1"/>
              <a:t>isGroupingUsed</a:t>
            </a:r>
            <a:r>
              <a:rPr lang="en-IN" dirty="0"/>
              <a:t> left parenthesis right parenthesis colon Boolean. Set whether or not grouping will be used in this format.</a:t>
            </a:r>
          </a:p>
          <a:p>
            <a:r>
              <a:rPr lang="en-IN" dirty="0"/>
              <a:t>+</a:t>
            </a:r>
            <a:r>
              <a:rPr lang="en-IN" dirty="0" err="1"/>
              <a:t>setGroupingUsed</a:t>
            </a:r>
            <a:r>
              <a:rPr lang="en-IN" dirty="0"/>
              <a:t> left parenthesis </a:t>
            </a:r>
            <a:r>
              <a:rPr lang="en-IN" dirty="0" err="1"/>
              <a:t>newValue</a:t>
            </a:r>
            <a:r>
              <a:rPr lang="en-IN" dirty="0"/>
              <a:t> colon </a:t>
            </a:r>
            <a:r>
              <a:rPr lang="en-IN" dirty="0" err="1"/>
              <a:t>boolean</a:t>
            </a:r>
            <a:r>
              <a:rPr lang="en-IN" dirty="0"/>
              <a:t> right parenthesis colon void. Set whether or not grouping will be used in this format.</a:t>
            </a:r>
          </a:p>
          <a:p>
            <a:r>
              <a:rPr lang="en-IN" dirty="0"/>
              <a:t>+parse left parenthesis String source right parenthesis colon Number. Parses string into a number.</a:t>
            </a:r>
          </a:p>
          <a:p>
            <a:r>
              <a:rPr lang="en-IN" dirty="0"/>
              <a:t>+</a:t>
            </a:r>
            <a:r>
              <a:rPr lang="en-IN" dirty="0" err="1"/>
              <a:t>getAvailableLocales</a:t>
            </a:r>
            <a:r>
              <a:rPr lang="en-IN" dirty="0"/>
              <a:t> left parenthesis right parenthesis colon Locale left bracket right bracket. Gets the set of Locales for which </a:t>
            </a:r>
            <a:r>
              <a:rPr lang="en-IN" dirty="0" err="1"/>
              <a:t>NumberFormats</a:t>
            </a:r>
            <a:r>
              <a:rPr lang="en-IN" dirty="0"/>
              <a:t> are installed.</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988689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altLang="en-US" dirty="0"/>
              <a:t>The dialog box has three sections. The top section is for choose a locale with Arabic selected in a drop down button. The next section is for enter annual interest rate, number of years, and loan amount. The text box for interest rate has 7 entered in it with output displayed as 7.00%. The text box for number of years has 15 entered in it with output displayed as 15. The text box for interest rate has 200000 entered in it with output displayed as 200,000,00. The bottom section is for payment and shows value of monthly payment as $1,797.66 and total payment as $323,578.18. The button for compute is at the bottom.</a:t>
            </a:r>
            <a:endParaRPr lang="en-US" altLang="en-US"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cap="none" dirty="0" err="1">
                <a:solidFill>
                  <a:schemeClr val="dk1"/>
                </a:solidFill>
                <a:effectLst/>
                <a:latin typeface="Arial"/>
                <a:ea typeface="Arial"/>
                <a:cs typeface="Arial"/>
                <a:sym typeface="Arial"/>
              </a:rPr>
              <a:t>NumberFormatDemo</a:t>
            </a:r>
            <a:r>
              <a:rPr lang="en-IN" sz="1200" b="0" i="0" u="none" strike="noStrike" kern="1200" cap="none" dirty="0">
                <a:solidFill>
                  <a:schemeClr val="dk1"/>
                </a:solidFill>
                <a:effectLst/>
                <a:latin typeface="Arial"/>
                <a:ea typeface="Arial"/>
                <a:cs typeface="Arial"/>
                <a:sym typeface="Arial"/>
              </a:rPr>
              <a:t>: </a:t>
            </a:r>
            <a:r>
              <a:rPr lang="en-IN" sz="1200" b="0" i="0" u="sng" strike="noStrike" kern="1200" cap="none" dirty="0">
                <a:solidFill>
                  <a:schemeClr val="dk1"/>
                </a:solidFill>
                <a:effectLst/>
                <a:latin typeface="Arial"/>
                <a:ea typeface="Arial"/>
                <a:cs typeface="Arial"/>
                <a:sym typeface="Arial"/>
                <a:hlinkClick r:id="rId3"/>
              </a:rPr>
              <a:t>https://liveexample.pearsoncmg.com/html/NumberFormatDemo.html</a:t>
            </a:r>
            <a:endParaRPr lang="en-US" alt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822911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Opener-add copyright">
    <p:spTree>
      <p:nvGrpSpPr>
        <p:cNvPr id="1" name="Shape 37"/>
        <p:cNvGrpSpPr/>
        <p:nvPr/>
      </p:nvGrpSpPr>
      <p:grpSpPr>
        <a:xfrm>
          <a:off x="0" y="0"/>
          <a:ext cx="0" cy="0"/>
          <a:chOff x="0" y="0"/>
          <a:chExt cx="0" cy="0"/>
        </a:xfrm>
      </p:grpSpPr>
      <p:sp>
        <p:nvSpPr>
          <p:cNvPr id="38" name="Title Placeholder"/>
          <p:cNvSpPr txBox="1">
            <a:spLocks noGrp="1"/>
          </p:cNvSpPr>
          <p:nvPr>
            <p:ph type="title"/>
          </p:nvPr>
        </p:nvSpPr>
        <p:spPr>
          <a:xfrm>
            <a:off x="457200" y="215371"/>
            <a:ext cx="8229600" cy="622828"/>
          </a:xfrm>
          <a:prstGeom prst="rect">
            <a:avLst/>
          </a:prstGeom>
          <a:noFill/>
          <a:ln>
            <a:noFill/>
          </a:ln>
        </p:spPr>
        <p:txBody>
          <a:bodyPr lIns="91425" tIns="91425" rIns="91425" bIns="91425" anchor="ctr"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Content Placeholder"/>
          <p:cNvSpPr txBox="1">
            <a:spLocks noGrp="1"/>
          </p:cNvSpPr>
          <p:nvPr>
            <p:ph type="body" idx="1"/>
          </p:nvPr>
        </p:nvSpPr>
        <p:spPr>
          <a:xfrm>
            <a:off x="457200" y="958098"/>
            <a:ext cx="8229600" cy="478970"/>
          </a:xfrm>
          <a:prstGeom prst="rect">
            <a:avLst/>
          </a:prstGeom>
          <a:noFill/>
          <a:ln>
            <a:noFill/>
          </a:ln>
        </p:spPr>
        <p:txBody>
          <a:bodyPr lIns="91425" tIns="91425" rIns="91425" bIns="91425" anchor="ctr"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 name="Content Placeholder 3">
            <a:extLst>
              <a:ext uri="{FF2B5EF4-FFF2-40B4-BE49-F238E27FC236}">
                <a16:creationId xmlns:a16="http://schemas.microsoft.com/office/drawing/2014/main" id="{6EE677B9-EC76-47FA-B8D6-49D033518C61}"/>
              </a:ext>
            </a:extLst>
          </p:cNvPr>
          <p:cNvSpPr>
            <a:spLocks noGrp="1"/>
          </p:cNvSpPr>
          <p:nvPr>
            <p:ph sz="quarter" idx="13" hasCustomPrompt="1"/>
          </p:nvPr>
        </p:nvSpPr>
        <p:spPr>
          <a:xfrm>
            <a:off x="457200" y="1600200"/>
            <a:ext cx="4397375" cy="4525963"/>
          </a:xfrm>
        </p:spPr>
        <p:txBody>
          <a:bodyPr/>
          <a:lstStyle>
            <a:lvl1pPr marL="101600" indent="0">
              <a:buNone/>
              <a:defRPr/>
            </a:lvl1pPr>
          </a:lstStyle>
          <a:p>
            <a:pPr lvl="0"/>
            <a:r>
              <a:rPr lang="en-US" dirty="0"/>
              <a:t>Image of front cover</a:t>
            </a:r>
          </a:p>
        </p:txBody>
      </p:sp>
      <p:sp>
        <p:nvSpPr>
          <p:cNvPr id="6" name="Content Placeholder 5">
            <a:extLst>
              <a:ext uri="{FF2B5EF4-FFF2-40B4-BE49-F238E27FC236}">
                <a16:creationId xmlns:a16="http://schemas.microsoft.com/office/drawing/2014/main" id="{F4ED3915-2147-4382-A599-2376CC8854D1}"/>
              </a:ext>
            </a:extLst>
          </p:cNvPr>
          <p:cNvSpPr>
            <a:spLocks noGrp="1"/>
          </p:cNvSpPr>
          <p:nvPr>
            <p:ph sz="quarter" idx="14" hasCustomPrompt="1"/>
          </p:nvPr>
        </p:nvSpPr>
        <p:spPr>
          <a:xfrm>
            <a:off x="5029200" y="1600200"/>
            <a:ext cx="3657600" cy="1492250"/>
          </a:xfrm>
        </p:spPr>
        <p:txBody>
          <a:bodyPr anchor="b"/>
          <a:lstStyle>
            <a:lvl1pPr marL="101600" indent="0" algn="ctr">
              <a:buNone/>
              <a:defRPr sz="3000" b="1">
                <a:latin typeface="+mn-lt"/>
              </a:defRPr>
            </a:lvl1pPr>
            <a:lvl2pPr marL="558800" indent="0">
              <a:buNone/>
              <a:defRPr/>
            </a:lvl2pPr>
          </a:lstStyle>
          <a:p>
            <a:pPr lvl="0"/>
            <a:r>
              <a:rPr lang="en-US" dirty="0"/>
              <a:t>Chapter #</a:t>
            </a:r>
          </a:p>
        </p:txBody>
      </p:sp>
      <p:sp>
        <p:nvSpPr>
          <p:cNvPr id="8" name="Content Placeholder 7">
            <a:extLst>
              <a:ext uri="{FF2B5EF4-FFF2-40B4-BE49-F238E27FC236}">
                <a16:creationId xmlns:a16="http://schemas.microsoft.com/office/drawing/2014/main" id="{3B38FD8D-0DB0-4A1A-A3F1-E26B606AC837}"/>
              </a:ext>
            </a:extLst>
          </p:cNvPr>
          <p:cNvSpPr>
            <a:spLocks noGrp="1"/>
          </p:cNvSpPr>
          <p:nvPr>
            <p:ph sz="quarter" idx="15" hasCustomPrompt="1"/>
          </p:nvPr>
        </p:nvSpPr>
        <p:spPr>
          <a:xfrm>
            <a:off x="5029200" y="3252788"/>
            <a:ext cx="3657600" cy="2873375"/>
          </a:xfrm>
        </p:spPr>
        <p:txBody>
          <a:bodyPr/>
          <a:lstStyle>
            <a:lvl1pPr marL="0" indent="0" algn="ctr">
              <a:buNone/>
              <a:defRPr sz="2200">
                <a:latin typeface="+mn-lt"/>
              </a:defRPr>
            </a:lvl1pPr>
          </a:lstStyle>
          <a:p>
            <a:pPr lvl="0"/>
            <a:r>
              <a:rPr lang="en-US" dirty="0"/>
              <a:t>Chapter name</a:t>
            </a:r>
          </a:p>
        </p:txBody>
      </p:sp>
      <p:sp>
        <p:nvSpPr>
          <p:cNvPr id="12" name="Shape 13">
            <a:extLst>
              <a:ext uri="{FF2B5EF4-FFF2-40B4-BE49-F238E27FC236}">
                <a16:creationId xmlns:a16="http://schemas.microsoft.com/office/drawing/2014/main" id="{C5328E6C-2B17-49B8-8712-6C0E107A1D99}"/>
              </a:ext>
            </a:extLst>
          </p:cNvPr>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3" name="Shape 14">
            <a:extLst>
              <a:ext uri="{FF2B5EF4-FFF2-40B4-BE49-F238E27FC236}">
                <a16:creationId xmlns:a16="http://schemas.microsoft.com/office/drawing/2014/main" id="{CE0B5B1C-8858-43DC-BD75-C546F4738779}"/>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
        <p:nvSpPr>
          <p:cNvPr id="9" name="Picture Placeholder 8">
            <a:extLst>
              <a:ext uri="{FF2B5EF4-FFF2-40B4-BE49-F238E27FC236}">
                <a16:creationId xmlns:a16="http://schemas.microsoft.com/office/drawing/2014/main" id="{51B8939D-A957-42F9-A1B5-556D29D235AB}"/>
              </a:ext>
            </a:extLst>
          </p:cNvPr>
          <p:cNvSpPr>
            <a:spLocks noGrp="1"/>
          </p:cNvSpPr>
          <p:nvPr>
            <p:ph type="pic" sz="quarter" idx="16" hasCustomPrompt="1"/>
          </p:nvPr>
        </p:nvSpPr>
        <p:spPr>
          <a:xfrm>
            <a:off x="457200" y="6400801"/>
            <a:ext cx="1001713" cy="228600"/>
          </a:xfrm>
        </p:spPr>
        <p:txBody>
          <a:bodyPr anchor="ctr"/>
          <a:lstStyle>
            <a:lvl1pPr>
              <a:buNone/>
              <a:defRPr sz="1200">
                <a:latin typeface="Verdana" panose="020B0604030504040204" pitchFamily="34" charset="0"/>
                <a:ea typeface="Verdana" panose="020B0604030504040204" pitchFamily="34" charset="0"/>
              </a:defRPr>
            </a:lvl1pPr>
          </a:lstStyle>
          <a:p>
            <a:r>
              <a:rPr lang="en-US" dirty="0"/>
              <a:t>Logo</a:t>
            </a:r>
          </a:p>
        </p:txBody>
      </p:sp>
      <p:sp>
        <p:nvSpPr>
          <p:cNvPr id="18" name="Content Placeholder 17">
            <a:extLst>
              <a:ext uri="{FF2B5EF4-FFF2-40B4-BE49-F238E27FC236}">
                <a16:creationId xmlns:a16="http://schemas.microsoft.com/office/drawing/2014/main" id="{0CF87F15-2C58-4DFC-BACB-0E2C6507BCDE}"/>
              </a:ext>
            </a:extLst>
          </p:cNvPr>
          <p:cNvSpPr>
            <a:spLocks noGrp="1"/>
          </p:cNvSpPr>
          <p:nvPr>
            <p:ph sz="quarter" idx="17" hasCustomPrompt="1"/>
          </p:nvPr>
        </p:nvSpPr>
        <p:spPr>
          <a:xfrm>
            <a:off x="2097088" y="6400800"/>
            <a:ext cx="6589712" cy="228600"/>
          </a:xfrm>
        </p:spPr>
        <p:txBody>
          <a:bodyPr anchor="ctr"/>
          <a:lstStyle>
            <a:lvl1pPr algn="r">
              <a:buNone/>
              <a:defRPr sz="1200">
                <a:latin typeface="Verdana" panose="020B0604030504040204" pitchFamily="34" charset="0"/>
                <a:ea typeface="Verdana" panose="020B0604030504040204" pitchFamily="34" charset="0"/>
              </a:defRPr>
            </a:lvl1pPr>
          </a:lstStyle>
          <a:p>
            <a:pPr lvl="0"/>
            <a:r>
              <a:rPr lang="en-US" dirty="0"/>
              <a:t>Copyright Information</a:t>
            </a:r>
          </a:p>
        </p:txBody>
      </p:sp>
    </p:spTree>
    <p:extLst>
      <p:ext uri="{BB962C8B-B14F-4D97-AF65-F5344CB8AC3E}">
        <p14:creationId xmlns:p14="http://schemas.microsoft.com/office/powerpoint/2010/main" val="839355990"/>
      </p:ext>
    </p:extLst>
  </p:cSld>
  <p:clrMapOvr>
    <a:masterClrMapping/>
  </p:clrMapOvr>
  <p:extLst>
    <p:ext uri="{DCECCB84-F9BA-43D5-87BE-67443E8EF086}">
      <p15:sldGuideLst xmlns:p15="http://schemas.microsoft.com/office/powerpoint/2012/main">
        <p15:guide id="1" orient="horz" pos="4176"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Ten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8229600" cy="198039"/>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1841636"/>
            <a:ext cx="8229600" cy="23296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0" y="2191482"/>
            <a:ext cx="8229600" cy="22164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0" y="2515536"/>
            <a:ext cx="8229600" cy="22164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457200" y="2840656"/>
            <a:ext cx="8229600" cy="20092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457200" y="3169638"/>
            <a:ext cx="8229600" cy="21700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457200" y="3488845"/>
            <a:ext cx="8229600" cy="239102"/>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Text Placeholder 3"/>
          <p:cNvSpPr>
            <a:spLocks noGrp="1"/>
          </p:cNvSpPr>
          <p:nvPr>
            <p:ph type="body" sz="quarter" idx="20"/>
          </p:nvPr>
        </p:nvSpPr>
        <p:spPr>
          <a:xfrm>
            <a:off x="457200" y="3727450"/>
            <a:ext cx="8229600" cy="328613"/>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Text Placeholder 8"/>
          <p:cNvSpPr>
            <a:spLocks noGrp="1"/>
          </p:cNvSpPr>
          <p:nvPr>
            <p:ph type="body" sz="quarter" idx="21"/>
          </p:nvPr>
        </p:nvSpPr>
        <p:spPr>
          <a:xfrm>
            <a:off x="457200" y="4056063"/>
            <a:ext cx="8229600" cy="293687"/>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3" name="Text Placeholder 12"/>
          <p:cNvSpPr>
            <a:spLocks noGrp="1"/>
          </p:cNvSpPr>
          <p:nvPr>
            <p:ph type="body" sz="quarter" idx="22"/>
          </p:nvPr>
        </p:nvSpPr>
        <p:spPr>
          <a:xfrm>
            <a:off x="457200" y="4349750"/>
            <a:ext cx="8229600" cy="280988"/>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0" name="Text Placeholder 19"/>
          <p:cNvSpPr>
            <a:spLocks noGrp="1"/>
          </p:cNvSpPr>
          <p:nvPr>
            <p:ph type="body" sz="quarter" idx="23"/>
          </p:nvPr>
        </p:nvSpPr>
        <p:spPr>
          <a:xfrm>
            <a:off x="457200" y="4630738"/>
            <a:ext cx="8229600" cy="339725"/>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4" name="Text Placeholder 23"/>
          <p:cNvSpPr>
            <a:spLocks noGrp="1"/>
          </p:cNvSpPr>
          <p:nvPr>
            <p:ph type="body" sz="quarter" idx="24"/>
          </p:nvPr>
        </p:nvSpPr>
        <p:spPr>
          <a:xfrm>
            <a:off x="457200" y="4970463"/>
            <a:ext cx="8229600" cy="293687"/>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7" name="Text Placeholder 26"/>
          <p:cNvSpPr>
            <a:spLocks noGrp="1"/>
          </p:cNvSpPr>
          <p:nvPr>
            <p:ph type="body" sz="quarter" idx="25"/>
          </p:nvPr>
        </p:nvSpPr>
        <p:spPr>
          <a:xfrm>
            <a:off x="457200" y="5264150"/>
            <a:ext cx="8229600" cy="339725"/>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573144346"/>
      </p:ext>
    </p:extLst>
  </p:cSld>
  <p:clrMapOvr>
    <a:masterClrMapping/>
  </p:clrMapOvr>
  <p:extLst>
    <p:ext uri="{DCECCB84-F9BA-43D5-87BE-67443E8EF086}">
      <p15:sldGuideLst xmlns:p15="http://schemas.microsoft.com/office/powerpoint/2012/main">
        <p15:guide id="1" orient="horz" pos="98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Figure + Caption">
    <p:spTree>
      <p:nvGrpSpPr>
        <p:cNvPr id="1" name="Shape 53"/>
        <p:cNvGrpSpPr/>
        <p:nvPr/>
      </p:nvGrpSpPr>
      <p:grpSpPr>
        <a:xfrm>
          <a:off x="0" y="0"/>
          <a:ext cx="0" cy="0"/>
          <a:chOff x="0" y="0"/>
          <a:chExt cx="0" cy="0"/>
        </a:xfrm>
      </p:grpSpPr>
      <p:sp>
        <p:nvSpPr>
          <p:cNvPr id="54" name="Tile Placeholder"/>
          <p:cNvSpPr txBox="1">
            <a:spLocks noGrp="1"/>
          </p:cNvSpPr>
          <p:nvPr>
            <p:ph type="title" hasCustomPrompt="1"/>
          </p:nvPr>
        </p:nvSpPr>
        <p:spPr>
          <a:xfrm>
            <a:off x="457200" y="241479"/>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a:t>Click to add figure number and title</a:t>
            </a:r>
            <a:endParaRPr dirty="0"/>
          </a:p>
        </p:txBody>
      </p:sp>
      <p:sp>
        <p:nvSpPr>
          <p:cNvPr id="3" name="Picture Placeholder 2">
            <a:extLst>
              <a:ext uri="{FF2B5EF4-FFF2-40B4-BE49-F238E27FC236}">
                <a16:creationId xmlns:a16="http://schemas.microsoft.com/office/drawing/2014/main" id="{AD3CB993-AC2C-41C5-BFB7-F2499EC1A14C}"/>
              </a:ext>
            </a:extLst>
          </p:cNvPr>
          <p:cNvSpPr>
            <a:spLocks noGrp="1"/>
          </p:cNvSpPr>
          <p:nvPr>
            <p:ph type="pic" sz="quarter" idx="13"/>
          </p:nvPr>
        </p:nvSpPr>
        <p:spPr>
          <a:xfrm>
            <a:off x="457200" y="1564404"/>
            <a:ext cx="8232775" cy="3417887"/>
          </a:xfrm>
        </p:spPr>
        <p:txBody>
          <a:bodyPr/>
          <a:lstStyle/>
          <a:p>
            <a:endParaRPr lang="en-US" dirty="0"/>
          </a:p>
        </p:txBody>
      </p:sp>
      <p:sp>
        <p:nvSpPr>
          <p:cNvPr id="55" name="Content Placeholder"/>
          <p:cNvSpPr txBox="1">
            <a:spLocks noGrp="1"/>
          </p:cNvSpPr>
          <p:nvPr>
            <p:ph type="body" idx="1" hasCustomPrompt="1"/>
          </p:nvPr>
        </p:nvSpPr>
        <p:spPr>
          <a:xfrm>
            <a:off x="457200" y="5102487"/>
            <a:ext cx="8229600" cy="1018367"/>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r>
              <a:rPr lang="en-US" dirty="0"/>
              <a:t>Click to add caption</a:t>
            </a:r>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85097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Figure + Caption">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14F033AD-BE5C-406D-991C-6AC56003E70C}"/>
              </a:ext>
            </a:extLst>
          </p:cNvPr>
          <p:cNvSpPr>
            <a:spLocks noGrp="1"/>
          </p:cNvSpPr>
          <p:nvPr>
            <p:ph type="title" hasCustomPrompt="1"/>
          </p:nvPr>
        </p:nvSpPr>
        <p:spPr/>
        <p:txBody>
          <a:bodyPr/>
          <a:lstStyle>
            <a:lvl1pPr>
              <a:defRPr sz="3600">
                <a:latin typeface="+mj-lt"/>
              </a:defRPr>
            </a:lvl1pPr>
          </a:lstStyle>
          <a:p>
            <a:r>
              <a:rPr lang="en-US" dirty="0"/>
              <a:t>Click to add figure number and title</a:t>
            </a:r>
          </a:p>
        </p:txBody>
      </p:sp>
      <p:sp>
        <p:nvSpPr>
          <p:cNvPr id="7" name="Content Placeholder 6">
            <a:extLst>
              <a:ext uri="{FF2B5EF4-FFF2-40B4-BE49-F238E27FC236}">
                <a16:creationId xmlns:a16="http://schemas.microsoft.com/office/drawing/2014/main" id="{9E6B7D3D-89C9-4133-8D8A-D779EB3D311D}"/>
              </a:ext>
            </a:extLst>
          </p:cNvPr>
          <p:cNvSpPr>
            <a:spLocks noGrp="1"/>
          </p:cNvSpPr>
          <p:nvPr>
            <p:ph sz="quarter" idx="13" hasCustomPrompt="1"/>
          </p:nvPr>
        </p:nvSpPr>
        <p:spPr>
          <a:xfrm>
            <a:off x="457200" y="1558412"/>
            <a:ext cx="4484688" cy="3754437"/>
          </a:xfrm>
        </p:spPr>
        <p:txBody>
          <a:bodyPr/>
          <a:lstStyle>
            <a:lvl1pPr>
              <a:defRPr/>
            </a:lvl1pPr>
          </a:lstStyle>
          <a:p>
            <a:pPr lvl="0"/>
            <a:r>
              <a:rPr lang="en-US" dirty="0"/>
              <a:t>Figure</a:t>
            </a:r>
          </a:p>
        </p:txBody>
      </p:sp>
      <p:sp>
        <p:nvSpPr>
          <p:cNvPr id="12" name="Content Placeholder 11">
            <a:extLst>
              <a:ext uri="{FF2B5EF4-FFF2-40B4-BE49-F238E27FC236}">
                <a16:creationId xmlns:a16="http://schemas.microsoft.com/office/drawing/2014/main" id="{5CAF3FDC-1BE7-4A19-A3D7-02B55407B90B}"/>
              </a:ext>
            </a:extLst>
          </p:cNvPr>
          <p:cNvSpPr>
            <a:spLocks noGrp="1"/>
          </p:cNvSpPr>
          <p:nvPr>
            <p:ph sz="quarter" idx="15"/>
          </p:nvPr>
        </p:nvSpPr>
        <p:spPr>
          <a:xfrm>
            <a:off x="5048250" y="1558412"/>
            <a:ext cx="3638550" cy="37544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a:extLst>
              <a:ext uri="{FF2B5EF4-FFF2-40B4-BE49-F238E27FC236}">
                <a16:creationId xmlns:a16="http://schemas.microsoft.com/office/drawing/2014/main" id="{BF40E849-7663-4A75-9BC8-012C23AC44DF}"/>
              </a:ext>
            </a:extLst>
          </p:cNvPr>
          <p:cNvSpPr>
            <a:spLocks noGrp="1"/>
          </p:cNvSpPr>
          <p:nvPr>
            <p:ph sz="quarter" idx="14" hasCustomPrompt="1"/>
          </p:nvPr>
        </p:nvSpPr>
        <p:spPr>
          <a:xfrm>
            <a:off x="457200" y="5420799"/>
            <a:ext cx="8229600" cy="533400"/>
          </a:xfrm>
        </p:spPr>
        <p:txBody>
          <a:bodyPr/>
          <a:lstStyle>
            <a:lvl1pPr>
              <a:defRPr/>
            </a:lvl1pPr>
          </a:lstStyle>
          <a:p>
            <a:pPr lvl="0"/>
            <a:r>
              <a:rPr lang="en-US" dirty="0"/>
              <a:t>Caption</a:t>
            </a:r>
          </a:p>
        </p:txBody>
      </p:sp>
      <p:sp>
        <p:nvSpPr>
          <p:cNvPr id="3" name="Date Placeholder 2">
            <a:extLst>
              <a:ext uri="{FF2B5EF4-FFF2-40B4-BE49-F238E27FC236}">
                <a16:creationId xmlns:a16="http://schemas.microsoft.com/office/drawing/2014/main" id="{A50D4E5D-00F7-4DC6-9BB0-713B8A0DA354}"/>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18AF4094-2296-458C-908A-D778D0DF5AFA}"/>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660428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bel Layout 1">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065091D3-E16C-46AB-9A90-0F52CA812534}"/>
              </a:ext>
            </a:extLst>
          </p:cNvPr>
          <p:cNvSpPr>
            <a:spLocks noGrp="1"/>
          </p:cNvSpPr>
          <p:nvPr>
            <p:ph type="title" hasCustomPrompt="1"/>
          </p:nvPr>
        </p:nvSpPr>
        <p:spPr/>
        <p:txBody>
          <a:bodyPr/>
          <a:lstStyle>
            <a:lvl1pPr>
              <a:defRPr sz="3600">
                <a:latin typeface="+mj-lt"/>
              </a:defRPr>
            </a:lvl1pPr>
          </a:lstStyle>
          <a:p>
            <a:r>
              <a:rPr lang="en-US" dirty="0"/>
              <a:t>Click to add title</a:t>
            </a:r>
          </a:p>
        </p:txBody>
      </p:sp>
      <p:sp>
        <p:nvSpPr>
          <p:cNvPr id="7" name="Image title">
            <a:extLst>
              <a:ext uri="{FF2B5EF4-FFF2-40B4-BE49-F238E27FC236}">
                <a16:creationId xmlns:a16="http://schemas.microsoft.com/office/drawing/2014/main" id="{CB345607-C53C-44AF-8929-3BDC4C617AB6}"/>
              </a:ext>
            </a:extLst>
          </p:cNvPr>
          <p:cNvSpPr>
            <a:spLocks noGrp="1"/>
          </p:cNvSpPr>
          <p:nvPr>
            <p:ph type="body" sz="quarter" idx="13" hasCustomPrompt="1"/>
          </p:nvPr>
        </p:nvSpPr>
        <p:spPr>
          <a:xfrm>
            <a:off x="2982913" y="4359275"/>
            <a:ext cx="3482975" cy="600075"/>
          </a:xfrm>
        </p:spPr>
        <p:txBody>
          <a:bodyPr/>
          <a:lstStyle>
            <a:lvl1pPr marL="101600" indent="0">
              <a:buNone/>
              <a:defRPr/>
            </a:lvl1pPr>
          </a:lstStyle>
          <a:p>
            <a:pPr lvl="0"/>
            <a:r>
              <a:rPr lang="en-US" dirty="0"/>
              <a:t>Image title</a:t>
            </a:r>
          </a:p>
        </p:txBody>
      </p:sp>
      <p:sp>
        <p:nvSpPr>
          <p:cNvPr id="9" name="Image">
            <a:extLst>
              <a:ext uri="{FF2B5EF4-FFF2-40B4-BE49-F238E27FC236}">
                <a16:creationId xmlns:a16="http://schemas.microsoft.com/office/drawing/2014/main" id="{C2661E64-2E71-47E6-A5A0-AC5348C08F51}"/>
              </a:ext>
            </a:extLst>
          </p:cNvPr>
          <p:cNvSpPr>
            <a:spLocks noGrp="1"/>
          </p:cNvSpPr>
          <p:nvPr>
            <p:ph type="pic" sz="quarter" idx="14" hasCustomPrompt="1"/>
          </p:nvPr>
        </p:nvSpPr>
        <p:spPr>
          <a:xfrm>
            <a:off x="2982912" y="1681163"/>
            <a:ext cx="3482975" cy="2559050"/>
          </a:xfrm>
        </p:spPr>
        <p:txBody>
          <a:bodyPr/>
          <a:lstStyle>
            <a:lvl1pPr marL="101600" indent="0">
              <a:buNone/>
              <a:defRPr/>
            </a:lvl1pPr>
          </a:lstStyle>
          <a:p>
            <a:r>
              <a:rPr lang="en-US" dirty="0"/>
              <a:t>Image</a:t>
            </a:r>
          </a:p>
        </p:txBody>
      </p:sp>
      <p:sp>
        <p:nvSpPr>
          <p:cNvPr id="11" name="Label 1">
            <a:extLst>
              <a:ext uri="{FF2B5EF4-FFF2-40B4-BE49-F238E27FC236}">
                <a16:creationId xmlns:a16="http://schemas.microsoft.com/office/drawing/2014/main" id="{3D0F2ED9-E212-40DC-A528-BE4A28DE88FD}"/>
              </a:ext>
            </a:extLst>
          </p:cNvPr>
          <p:cNvSpPr>
            <a:spLocks noGrp="1"/>
          </p:cNvSpPr>
          <p:nvPr>
            <p:ph type="body" sz="quarter" idx="15" hasCustomPrompt="1"/>
          </p:nvPr>
        </p:nvSpPr>
        <p:spPr>
          <a:xfrm>
            <a:off x="808109" y="1681163"/>
            <a:ext cx="1220716" cy="627062"/>
          </a:xfrm>
        </p:spPr>
        <p:txBody>
          <a:bodyPr/>
          <a:lstStyle>
            <a:lvl1pPr marL="101600" indent="0">
              <a:buNone/>
              <a:defRPr/>
            </a:lvl1pPr>
          </a:lstStyle>
          <a:p>
            <a:pPr lvl="0"/>
            <a:r>
              <a:rPr lang="en-US" dirty="0"/>
              <a:t>Label 1</a:t>
            </a:r>
          </a:p>
        </p:txBody>
      </p:sp>
      <p:sp>
        <p:nvSpPr>
          <p:cNvPr id="13" name="Label 2">
            <a:extLst>
              <a:ext uri="{FF2B5EF4-FFF2-40B4-BE49-F238E27FC236}">
                <a16:creationId xmlns:a16="http://schemas.microsoft.com/office/drawing/2014/main" id="{E8D9AEEF-5E99-48D4-B8C3-C5A995764DCA}"/>
              </a:ext>
            </a:extLst>
          </p:cNvPr>
          <p:cNvSpPr>
            <a:spLocks noGrp="1"/>
          </p:cNvSpPr>
          <p:nvPr>
            <p:ph type="body" sz="quarter" idx="16" hasCustomPrompt="1"/>
          </p:nvPr>
        </p:nvSpPr>
        <p:spPr>
          <a:xfrm>
            <a:off x="808109" y="2647157"/>
            <a:ext cx="1206500" cy="627062"/>
          </a:xfrm>
        </p:spPr>
        <p:txBody>
          <a:bodyPr/>
          <a:lstStyle>
            <a:lvl1pPr marL="101600" indent="0">
              <a:buNone/>
              <a:defRPr/>
            </a:lvl1pPr>
          </a:lstStyle>
          <a:p>
            <a:pPr lvl="0"/>
            <a:r>
              <a:rPr lang="en-US" dirty="0"/>
              <a:t>Label 2</a:t>
            </a:r>
          </a:p>
        </p:txBody>
      </p:sp>
      <p:sp>
        <p:nvSpPr>
          <p:cNvPr id="15" name="Label 3">
            <a:extLst>
              <a:ext uri="{FF2B5EF4-FFF2-40B4-BE49-F238E27FC236}">
                <a16:creationId xmlns:a16="http://schemas.microsoft.com/office/drawing/2014/main" id="{99D329CE-18C4-40A9-A508-1684979AC205}"/>
              </a:ext>
            </a:extLst>
          </p:cNvPr>
          <p:cNvSpPr>
            <a:spLocks noGrp="1"/>
          </p:cNvSpPr>
          <p:nvPr>
            <p:ph type="body" sz="quarter" idx="17" hasCustomPrompt="1"/>
          </p:nvPr>
        </p:nvSpPr>
        <p:spPr>
          <a:xfrm>
            <a:off x="808109" y="3613151"/>
            <a:ext cx="1206500" cy="627062"/>
          </a:xfrm>
        </p:spPr>
        <p:txBody>
          <a:bodyPr/>
          <a:lstStyle>
            <a:lvl1pPr marL="101600" indent="0">
              <a:buNone/>
              <a:defRPr/>
            </a:lvl1pPr>
          </a:lstStyle>
          <a:p>
            <a:pPr lvl="0"/>
            <a:r>
              <a:rPr lang="en-US" dirty="0"/>
              <a:t>Label 3</a:t>
            </a:r>
          </a:p>
        </p:txBody>
      </p:sp>
      <p:sp>
        <p:nvSpPr>
          <p:cNvPr id="17" name="Label 4">
            <a:extLst>
              <a:ext uri="{FF2B5EF4-FFF2-40B4-BE49-F238E27FC236}">
                <a16:creationId xmlns:a16="http://schemas.microsoft.com/office/drawing/2014/main" id="{AAE735D1-F9F4-4525-9ED5-F10A99DECCB8}"/>
              </a:ext>
            </a:extLst>
          </p:cNvPr>
          <p:cNvSpPr>
            <a:spLocks noGrp="1"/>
          </p:cNvSpPr>
          <p:nvPr>
            <p:ph type="body" sz="quarter" idx="18" hasCustomPrompt="1"/>
          </p:nvPr>
        </p:nvSpPr>
        <p:spPr>
          <a:xfrm>
            <a:off x="7381874" y="1681163"/>
            <a:ext cx="1304925" cy="627062"/>
          </a:xfrm>
        </p:spPr>
        <p:txBody>
          <a:bodyPr/>
          <a:lstStyle>
            <a:lvl1pPr marL="101600" indent="0">
              <a:buNone/>
              <a:defRPr/>
            </a:lvl1pPr>
          </a:lstStyle>
          <a:p>
            <a:pPr lvl="0"/>
            <a:r>
              <a:rPr lang="en-US" dirty="0"/>
              <a:t>Label 4</a:t>
            </a:r>
          </a:p>
        </p:txBody>
      </p:sp>
      <p:sp>
        <p:nvSpPr>
          <p:cNvPr id="19" name="Label 5">
            <a:extLst>
              <a:ext uri="{FF2B5EF4-FFF2-40B4-BE49-F238E27FC236}">
                <a16:creationId xmlns:a16="http://schemas.microsoft.com/office/drawing/2014/main" id="{43259E0C-9247-446E-9183-FBF70F8FD41C}"/>
              </a:ext>
            </a:extLst>
          </p:cNvPr>
          <p:cNvSpPr>
            <a:spLocks noGrp="1"/>
          </p:cNvSpPr>
          <p:nvPr>
            <p:ph type="body" sz="quarter" idx="19" hasCustomPrompt="1"/>
          </p:nvPr>
        </p:nvSpPr>
        <p:spPr>
          <a:xfrm>
            <a:off x="7381874" y="2651590"/>
            <a:ext cx="1304925" cy="618196"/>
          </a:xfrm>
        </p:spPr>
        <p:txBody>
          <a:bodyPr/>
          <a:lstStyle>
            <a:lvl1pPr marL="101600" indent="0">
              <a:buNone/>
              <a:defRPr/>
            </a:lvl1pPr>
          </a:lstStyle>
          <a:p>
            <a:pPr lvl="0"/>
            <a:r>
              <a:rPr lang="en-US" dirty="0"/>
              <a:t>Label 5</a:t>
            </a:r>
          </a:p>
        </p:txBody>
      </p:sp>
      <p:sp>
        <p:nvSpPr>
          <p:cNvPr id="21" name="Label 6">
            <a:extLst>
              <a:ext uri="{FF2B5EF4-FFF2-40B4-BE49-F238E27FC236}">
                <a16:creationId xmlns:a16="http://schemas.microsoft.com/office/drawing/2014/main" id="{111F58DF-A1C1-4DD6-ADE5-FC54A39F6757}"/>
              </a:ext>
            </a:extLst>
          </p:cNvPr>
          <p:cNvSpPr>
            <a:spLocks noGrp="1"/>
          </p:cNvSpPr>
          <p:nvPr>
            <p:ph type="body" sz="quarter" idx="20" hasCustomPrompt="1"/>
          </p:nvPr>
        </p:nvSpPr>
        <p:spPr>
          <a:xfrm>
            <a:off x="7381874" y="3613151"/>
            <a:ext cx="1304925" cy="627063"/>
          </a:xfrm>
        </p:spPr>
        <p:txBody>
          <a:bodyPr/>
          <a:lstStyle>
            <a:lvl1pPr marL="101600" indent="0">
              <a:buNone/>
              <a:defRPr/>
            </a:lvl1pPr>
          </a:lstStyle>
          <a:p>
            <a:pPr lvl="0"/>
            <a:r>
              <a:rPr lang="en-US" dirty="0"/>
              <a:t>Label 6</a:t>
            </a:r>
          </a:p>
        </p:txBody>
      </p:sp>
      <p:sp>
        <p:nvSpPr>
          <p:cNvPr id="3" name="Date Placeholder 2">
            <a:extLst>
              <a:ext uri="{FF2B5EF4-FFF2-40B4-BE49-F238E27FC236}">
                <a16:creationId xmlns:a16="http://schemas.microsoft.com/office/drawing/2014/main" id="{D0CEC9E9-2CDA-42DF-A6E1-55B455A7E67B}"/>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5429F10E-ACBA-4EA4-B23A-AC32FC5A681B}"/>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0278991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abel Layout 2">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5AF36A59-5DE4-46F3-8035-460E546D5673}"/>
              </a:ext>
            </a:extLst>
          </p:cNvPr>
          <p:cNvSpPr>
            <a:spLocks noGrp="1"/>
          </p:cNvSpPr>
          <p:nvPr>
            <p:ph type="title"/>
          </p:nvPr>
        </p:nvSpPr>
        <p:spPr/>
        <p:txBody>
          <a:bodyPr/>
          <a:lstStyle>
            <a:lvl1pPr>
              <a:defRPr sz="3600">
                <a:latin typeface="+mj-lt"/>
              </a:defRPr>
            </a:lvl1pPr>
          </a:lstStyle>
          <a:p>
            <a:r>
              <a:rPr lang="en-US" dirty="0"/>
              <a:t>Click to edit Master title style</a:t>
            </a:r>
          </a:p>
        </p:txBody>
      </p:sp>
      <p:sp>
        <p:nvSpPr>
          <p:cNvPr id="7" name="Image 1 title">
            <a:extLst>
              <a:ext uri="{FF2B5EF4-FFF2-40B4-BE49-F238E27FC236}">
                <a16:creationId xmlns:a16="http://schemas.microsoft.com/office/drawing/2014/main" id="{2BEC12FB-EC67-436F-875F-0A306862EF78}"/>
              </a:ext>
            </a:extLst>
          </p:cNvPr>
          <p:cNvSpPr>
            <a:spLocks noGrp="1"/>
          </p:cNvSpPr>
          <p:nvPr>
            <p:ph type="body" sz="quarter" idx="13" hasCustomPrompt="1"/>
          </p:nvPr>
        </p:nvSpPr>
        <p:spPr>
          <a:xfrm>
            <a:off x="457201" y="4392613"/>
            <a:ext cx="2107323" cy="504825"/>
          </a:xfrm>
        </p:spPr>
        <p:txBody>
          <a:bodyPr/>
          <a:lstStyle>
            <a:lvl1pPr marL="101600" indent="0">
              <a:buNone/>
              <a:defRPr/>
            </a:lvl1pPr>
          </a:lstStyle>
          <a:p>
            <a:pPr lvl="0"/>
            <a:r>
              <a:rPr lang="en-US" dirty="0"/>
              <a:t>Image 1 title</a:t>
            </a:r>
          </a:p>
        </p:txBody>
      </p:sp>
      <p:sp>
        <p:nvSpPr>
          <p:cNvPr id="9" name="Image 1">
            <a:extLst>
              <a:ext uri="{FF2B5EF4-FFF2-40B4-BE49-F238E27FC236}">
                <a16:creationId xmlns:a16="http://schemas.microsoft.com/office/drawing/2014/main" id="{1E9C9C32-F8ED-4AA8-AA00-26A2357E73E9}"/>
              </a:ext>
            </a:extLst>
          </p:cNvPr>
          <p:cNvSpPr>
            <a:spLocks noGrp="1"/>
          </p:cNvSpPr>
          <p:nvPr>
            <p:ph type="pic" sz="quarter" idx="14" hasCustomPrompt="1"/>
          </p:nvPr>
        </p:nvSpPr>
        <p:spPr>
          <a:xfrm>
            <a:off x="457200" y="1817688"/>
            <a:ext cx="2107324" cy="2386012"/>
          </a:xfrm>
        </p:spPr>
        <p:txBody>
          <a:bodyPr/>
          <a:lstStyle>
            <a:lvl1pPr marL="101600" indent="0">
              <a:buNone/>
              <a:defRPr/>
            </a:lvl1pPr>
          </a:lstStyle>
          <a:p>
            <a:r>
              <a:rPr lang="en-US" dirty="0"/>
              <a:t>Image 1</a:t>
            </a:r>
          </a:p>
        </p:txBody>
      </p:sp>
      <p:sp>
        <p:nvSpPr>
          <p:cNvPr id="11" name="Label 1.1">
            <a:extLst>
              <a:ext uri="{FF2B5EF4-FFF2-40B4-BE49-F238E27FC236}">
                <a16:creationId xmlns:a16="http://schemas.microsoft.com/office/drawing/2014/main" id="{BD50A136-2F5A-4764-ADDC-D48D703981CC}"/>
              </a:ext>
            </a:extLst>
          </p:cNvPr>
          <p:cNvSpPr>
            <a:spLocks noGrp="1"/>
          </p:cNvSpPr>
          <p:nvPr>
            <p:ph type="body" sz="quarter" idx="15" hasCustomPrompt="1"/>
          </p:nvPr>
        </p:nvSpPr>
        <p:spPr>
          <a:xfrm>
            <a:off x="2774622" y="1794947"/>
            <a:ext cx="1534619" cy="591855"/>
          </a:xfrm>
        </p:spPr>
        <p:txBody>
          <a:bodyPr/>
          <a:lstStyle>
            <a:lvl1pPr marL="101600" indent="0">
              <a:buNone/>
              <a:defRPr/>
            </a:lvl1pPr>
          </a:lstStyle>
          <a:p>
            <a:pPr lvl="0"/>
            <a:r>
              <a:rPr lang="en-US" dirty="0"/>
              <a:t>Label 1.1</a:t>
            </a:r>
          </a:p>
        </p:txBody>
      </p:sp>
      <p:sp>
        <p:nvSpPr>
          <p:cNvPr id="13" name="Label 1.2">
            <a:extLst>
              <a:ext uri="{FF2B5EF4-FFF2-40B4-BE49-F238E27FC236}">
                <a16:creationId xmlns:a16="http://schemas.microsoft.com/office/drawing/2014/main" id="{16926224-3F90-4884-9AC1-A5381D78801B}"/>
              </a:ext>
            </a:extLst>
          </p:cNvPr>
          <p:cNvSpPr>
            <a:spLocks noGrp="1"/>
          </p:cNvSpPr>
          <p:nvPr>
            <p:ph type="body" sz="quarter" idx="16" hasCustomPrompt="1"/>
          </p:nvPr>
        </p:nvSpPr>
        <p:spPr>
          <a:xfrm>
            <a:off x="2774622" y="2707481"/>
            <a:ext cx="1534619" cy="606425"/>
          </a:xfrm>
        </p:spPr>
        <p:txBody>
          <a:bodyPr/>
          <a:lstStyle>
            <a:lvl1pPr marL="101600" indent="0">
              <a:buNone/>
              <a:defRPr/>
            </a:lvl1pPr>
          </a:lstStyle>
          <a:p>
            <a:pPr lvl="0"/>
            <a:r>
              <a:rPr lang="en-US" dirty="0"/>
              <a:t>Label 1.2</a:t>
            </a:r>
          </a:p>
        </p:txBody>
      </p:sp>
      <p:sp>
        <p:nvSpPr>
          <p:cNvPr id="15" name="Label 1.3">
            <a:extLst>
              <a:ext uri="{FF2B5EF4-FFF2-40B4-BE49-F238E27FC236}">
                <a16:creationId xmlns:a16="http://schemas.microsoft.com/office/drawing/2014/main" id="{D4719473-9C3F-493C-B20E-27CDBBA38B68}"/>
              </a:ext>
            </a:extLst>
          </p:cNvPr>
          <p:cNvSpPr>
            <a:spLocks noGrp="1"/>
          </p:cNvSpPr>
          <p:nvPr>
            <p:ph type="body" sz="quarter" idx="17" hasCustomPrompt="1"/>
          </p:nvPr>
        </p:nvSpPr>
        <p:spPr>
          <a:xfrm>
            <a:off x="2774622" y="3597275"/>
            <a:ext cx="1534619" cy="606425"/>
          </a:xfrm>
        </p:spPr>
        <p:txBody>
          <a:bodyPr/>
          <a:lstStyle>
            <a:lvl1pPr marL="101600" indent="0">
              <a:buNone/>
              <a:defRPr/>
            </a:lvl1pPr>
          </a:lstStyle>
          <a:p>
            <a:pPr lvl="0"/>
            <a:r>
              <a:rPr lang="en-US" dirty="0"/>
              <a:t>Label 1.3</a:t>
            </a:r>
          </a:p>
        </p:txBody>
      </p:sp>
      <p:sp>
        <p:nvSpPr>
          <p:cNvPr id="17" name="Image 2 title">
            <a:extLst>
              <a:ext uri="{FF2B5EF4-FFF2-40B4-BE49-F238E27FC236}">
                <a16:creationId xmlns:a16="http://schemas.microsoft.com/office/drawing/2014/main" id="{DC526974-AF8C-4228-AAAA-33D0B8AB71C7}"/>
              </a:ext>
            </a:extLst>
          </p:cNvPr>
          <p:cNvSpPr>
            <a:spLocks noGrp="1"/>
          </p:cNvSpPr>
          <p:nvPr>
            <p:ph type="body" sz="quarter" idx="18" hasCustomPrompt="1"/>
          </p:nvPr>
        </p:nvSpPr>
        <p:spPr>
          <a:xfrm>
            <a:off x="4931596" y="4347439"/>
            <a:ext cx="2107323" cy="504825"/>
          </a:xfrm>
        </p:spPr>
        <p:txBody>
          <a:bodyPr/>
          <a:lstStyle>
            <a:lvl1pPr marL="101600" indent="0">
              <a:buNone/>
              <a:defRPr/>
            </a:lvl1pPr>
          </a:lstStyle>
          <a:p>
            <a:pPr lvl="0"/>
            <a:r>
              <a:rPr lang="en-US" dirty="0"/>
              <a:t>Image 2 title</a:t>
            </a:r>
          </a:p>
        </p:txBody>
      </p:sp>
      <p:sp>
        <p:nvSpPr>
          <p:cNvPr id="19" name="Image 2">
            <a:extLst>
              <a:ext uri="{FF2B5EF4-FFF2-40B4-BE49-F238E27FC236}">
                <a16:creationId xmlns:a16="http://schemas.microsoft.com/office/drawing/2014/main" id="{812D2BB4-4991-47F8-9E82-9C9B41B052FB}"/>
              </a:ext>
            </a:extLst>
          </p:cNvPr>
          <p:cNvSpPr>
            <a:spLocks noGrp="1"/>
          </p:cNvSpPr>
          <p:nvPr>
            <p:ph type="pic" sz="quarter" idx="19" hasCustomPrompt="1"/>
          </p:nvPr>
        </p:nvSpPr>
        <p:spPr>
          <a:xfrm>
            <a:off x="4931596" y="1806537"/>
            <a:ext cx="2107323" cy="2397164"/>
          </a:xfrm>
        </p:spPr>
        <p:txBody>
          <a:bodyPr/>
          <a:lstStyle>
            <a:lvl1pPr marL="101600" indent="0">
              <a:buNone/>
              <a:defRPr/>
            </a:lvl1pPr>
          </a:lstStyle>
          <a:p>
            <a:r>
              <a:rPr lang="en-US" dirty="0"/>
              <a:t>Image 2</a:t>
            </a:r>
          </a:p>
        </p:txBody>
      </p:sp>
      <p:sp>
        <p:nvSpPr>
          <p:cNvPr id="21" name="Label 2.1">
            <a:extLst>
              <a:ext uri="{FF2B5EF4-FFF2-40B4-BE49-F238E27FC236}">
                <a16:creationId xmlns:a16="http://schemas.microsoft.com/office/drawing/2014/main" id="{15D9E78D-62D4-4D7C-8E37-E1A000DA23A2}"/>
              </a:ext>
            </a:extLst>
          </p:cNvPr>
          <p:cNvSpPr>
            <a:spLocks noGrp="1"/>
          </p:cNvSpPr>
          <p:nvPr>
            <p:ph type="body" sz="quarter" idx="20" hasCustomPrompt="1"/>
          </p:nvPr>
        </p:nvSpPr>
        <p:spPr>
          <a:xfrm>
            <a:off x="7304580" y="1794947"/>
            <a:ext cx="1534619" cy="608524"/>
          </a:xfrm>
        </p:spPr>
        <p:txBody>
          <a:bodyPr/>
          <a:lstStyle>
            <a:lvl1pPr marL="101600" indent="0">
              <a:buNone/>
              <a:defRPr/>
            </a:lvl1pPr>
          </a:lstStyle>
          <a:p>
            <a:pPr lvl="0"/>
            <a:r>
              <a:rPr lang="en-US" dirty="0"/>
              <a:t>Label 2.1</a:t>
            </a:r>
          </a:p>
        </p:txBody>
      </p:sp>
      <p:sp>
        <p:nvSpPr>
          <p:cNvPr id="23" name="Label 2.2">
            <a:extLst>
              <a:ext uri="{FF2B5EF4-FFF2-40B4-BE49-F238E27FC236}">
                <a16:creationId xmlns:a16="http://schemas.microsoft.com/office/drawing/2014/main" id="{0ECEA5DA-0702-46DA-A4DD-66B7E7FF424B}"/>
              </a:ext>
            </a:extLst>
          </p:cNvPr>
          <p:cNvSpPr>
            <a:spLocks noGrp="1"/>
          </p:cNvSpPr>
          <p:nvPr>
            <p:ph type="body" sz="quarter" idx="21" hasCustomPrompt="1"/>
          </p:nvPr>
        </p:nvSpPr>
        <p:spPr>
          <a:xfrm>
            <a:off x="7304579" y="2707481"/>
            <a:ext cx="1534619" cy="608524"/>
          </a:xfrm>
        </p:spPr>
        <p:txBody>
          <a:bodyPr/>
          <a:lstStyle>
            <a:lvl1pPr marL="101600" indent="0">
              <a:buNone/>
              <a:defRPr/>
            </a:lvl1pPr>
          </a:lstStyle>
          <a:p>
            <a:pPr lvl="0"/>
            <a:r>
              <a:rPr lang="en-US" dirty="0"/>
              <a:t>Label 2.2</a:t>
            </a:r>
          </a:p>
        </p:txBody>
      </p:sp>
      <p:sp>
        <p:nvSpPr>
          <p:cNvPr id="25" name="Label 2.3">
            <a:extLst>
              <a:ext uri="{FF2B5EF4-FFF2-40B4-BE49-F238E27FC236}">
                <a16:creationId xmlns:a16="http://schemas.microsoft.com/office/drawing/2014/main" id="{64C63D68-E200-46DF-8E34-92DC66FE879B}"/>
              </a:ext>
            </a:extLst>
          </p:cNvPr>
          <p:cNvSpPr>
            <a:spLocks noGrp="1"/>
          </p:cNvSpPr>
          <p:nvPr>
            <p:ph type="body" sz="quarter" idx="22" hasCustomPrompt="1"/>
          </p:nvPr>
        </p:nvSpPr>
        <p:spPr>
          <a:xfrm>
            <a:off x="7304579" y="3579818"/>
            <a:ext cx="1534620" cy="608524"/>
          </a:xfrm>
        </p:spPr>
        <p:txBody>
          <a:bodyPr/>
          <a:lstStyle>
            <a:lvl1pPr marL="101600" indent="0">
              <a:buNone/>
              <a:defRPr/>
            </a:lvl1pPr>
          </a:lstStyle>
          <a:p>
            <a:pPr lvl="0"/>
            <a:r>
              <a:rPr lang="en-US" dirty="0"/>
              <a:t>Label 2.3</a:t>
            </a:r>
          </a:p>
        </p:txBody>
      </p:sp>
      <p:sp>
        <p:nvSpPr>
          <p:cNvPr id="3" name="Date Placeholder 2">
            <a:extLst>
              <a:ext uri="{FF2B5EF4-FFF2-40B4-BE49-F238E27FC236}">
                <a16:creationId xmlns:a16="http://schemas.microsoft.com/office/drawing/2014/main" id="{D8A4DA0A-BA94-4C4E-A521-FB23D113A856}"/>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44569933-5FC5-4C73-96ED-E1AC0FC867FE}"/>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648721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Title Placeholder"/>
          <p:cNvSpPr txBox="1">
            <a:spLocks noGrp="1"/>
          </p:cNvSpPr>
          <p:nvPr>
            <p:ph type="title" hasCustomPrompt="1"/>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	</a:t>
            </a:r>
            <a:endParaRPr dirty="0"/>
          </a:p>
        </p:txBody>
      </p:sp>
      <p:sp>
        <p:nvSpPr>
          <p:cNvPr id="70" name="Content Placeholder"/>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add copyright">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FFFFFF"/>
              </a:solidFill>
              <a:effectLst/>
              <a:uLnTx/>
              <a:uFillTx/>
              <a:latin typeface="Arial"/>
              <a:ea typeface="Arial"/>
              <a:cs typeface="Arial"/>
              <a:sym typeface="Arial"/>
            </a:endParaRPr>
          </a:p>
        </p:txBody>
      </p:sp>
      <p:sp>
        <p:nvSpPr>
          <p:cNvPr id="19" name="Title Placeholder"/>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Content Placeholder"/>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4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sz="900" b="0" i="0" u="none" strike="noStrike" kern="0" cap="none" spc="0" normalizeH="0" baseline="0" noProof="0" dirty="0">
              <a:ln>
                <a:noFill/>
              </a:ln>
              <a:solidFill>
                <a:srgbClr val="FFFFFF"/>
              </a:solidFill>
              <a:effectLst/>
              <a:uLnTx/>
              <a:uFillTx/>
              <a:latin typeface="Arial"/>
              <a:cs typeface="Arial"/>
              <a:sym typeface="Arial"/>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900" b="0" i="0" u="none" strike="noStrike" kern="0" cap="none" spc="0" normalizeH="0" baseline="0" noProof="0">
                <a:ln>
                  <a:noFill/>
                </a:ln>
                <a:solidFill>
                  <a:srgbClr val="FFFFFF"/>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Tx/>
                <a:buSzPct val="25000"/>
                <a:buFontTx/>
                <a:buNone/>
                <a:tabLst/>
                <a:defRPr/>
              </a:pPr>
              <a:t>‹#›</a:t>
            </a:fld>
            <a:endParaRPr kumimoji="0" lang="en-US" sz="900" b="0" i="0" u="none" strike="noStrike" kern="0" cap="none" spc="0" normalizeH="0" baseline="0" noProof="0" dirty="0">
              <a:ln>
                <a:noFill/>
              </a:ln>
              <a:solidFill>
                <a:srgbClr val="FFFFFF"/>
              </a:solidFill>
              <a:effectLst/>
              <a:uLnTx/>
              <a:uFillTx/>
              <a:latin typeface="Arial"/>
              <a:ea typeface="Arial"/>
              <a:cs typeface="Arial"/>
              <a:sym typeface="Arial"/>
            </a:endParaRPr>
          </a:p>
        </p:txBody>
      </p:sp>
    </p:spTree>
    <p:extLst>
      <p:ext uri="{BB962C8B-B14F-4D97-AF65-F5344CB8AC3E}">
        <p14:creationId xmlns:p14="http://schemas.microsoft.com/office/powerpoint/2010/main" val="4215940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Shape 24"/>
        <p:cNvGrpSpPr/>
        <p:nvPr/>
      </p:nvGrpSpPr>
      <p:grpSpPr>
        <a:xfrm>
          <a:off x="0" y="0"/>
          <a:ext cx="0" cy="0"/>
          <a:chOff x="0" y="0"/>
          <a:chExt cx="0" cy="0"/>
        </a:xfrm>
      </p:grpSpPr>
      <p:sp>
        <p:nvSpPr>
          <p:cNvPr id="25"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00F45AE3-EB76-41DE-97B2-CFE79B73D3C6}"/>
              </a:ext>
            </a:extLst>
          </p:cNvPr>
          <p:cNvSpPr>
            <a:spLocks noGrp="1"/>
          </p:cNvSpPr>
          <p:nvPr>
            <p:ph sz="quarter" idx="13"/>
          </p:nvPr>
        </p:nvSpPr>
        <p:spPr>
          <a:xfrm>
            <a:off x="457200" y="1554920"/>
            <a:ext cx="8232775" cy="4663335"/>
          </a:xfrm>
        </p:spPr>
        <p:txBody>
          <a:bodyPr/>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Two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226752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57200" y="3971925"/>
            <a:ext cx="8229600"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 name="Content Placeholder 2">
            <a:extLst>
              <a:ext uri="{FF2B5EF4-FFF2-40B4-BE49-F238E27FC236}">
                <a16:creationId xmlns:a16="http://schemas.microsoft.com/office/drawing/2014/main" id="{6F503D41-401A-43DB-9BC0-38F51965B892}"/>
              </a:ext>
            </a:extLst>
          </p:cNvPr>
          <p:cNvSpPr>
            <a:spLocks noGrp="1"/>
          </p:cNvSpPr>
          <p:nvPr>
            <p:ph sz="quarter" idx="15"/>
          </p:nvPr>
        </p:nvSpPr>
        <p:spPr>
          <a:xfrm>
            <a:off x="457200" y="1556327"/>
            <a:ext cx="3635375" cy="452062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234542" y="1556327"/>
            <a:ext cx="4452257" cy="226752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234542" y="3971925"/>
            <a:ext cx="4452258"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769062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399197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694830" y="1552575"/>
            <a:ext cx="399197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126110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hree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1" y="1552575"/>
            <a:ext cx="2595603"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3274199" y="1552575"/>
            <a:ext cx="2595602"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6091197" y="1552575"/>
            <a:ext cx="2595603"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164433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Four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2572593"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687986"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6803378"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011214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en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4011769" cy="46940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2216772"/>
            <a:ext cx="4011769" cy="55218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0" y="2953477"/>
            <a:ext cx="4011769"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0" y="3640944"/>
            <a:ext cx="4011769"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457200" y="4352925"/>
            <a:ext cx="4011769"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457200" y="5010150"/>
            <a:ext cx="4011769"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457200" y="5692775"/>
            <a:ext cx="4011769"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9"/>
          <p:cNvSpPr>
            <a:spLocks noGrp="1"/>
          </p:cNvSpPr>
          <p:nvPr>
            <p:ph sz="quarter" idx="20"/>
          </p:nvPr>
        </p:nvSpPr>
        <p:spPr>
          <a:xfrm>
            <a:off x="4622801" y="1557338"/>
            <a:ext cx="4064000" cy="4651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Content Placeholder 11"/>
          <p:cNvSpPr>
            <a:spLocks noGrp="1"/>
          </p:cNvSpPr>
          <p:nvPr>
            <p:ph sz="quarter" idx="21"/>
          </p:nvPr>
        </p:nvSpPr>
        <p:spPr>
          <a:xfrm>
            <a:off x="4622800" y="2216150"/>
            <a:ext cx="4064000" cy="5524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Content Placeholder 13"/>
          <p:cNvSpPr>
            <a:spLocks noGrp="1"/>
          </p:cNvSpPr>
          <p:nvPr>
            <p:ph sz="quarter" idx="22"/>
          </p:nvPr>
        </p:nvSpPr>
        <p:spPr>
          <a:xfrm>
            <a:off x="4622800" y="2952750"/>
            <a:ext cx="4064000" cy="52546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Content Placeholder 18"/>
          <p:cNvSpPr>
            <a:spLocks noGrp="1"/>
          </p:cNvSpPr>
          <p:nvPr>
            <p:ph sz="quarter" idx="23"/>
          </p:nvPr>
        </p:nvSpPr>
        <p:spPr>
          <a:xfrm>
            <a:off x="4622800" y="3641725"/>
            <a:ext cx="4064000" cy="52387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Content Placeholder 20"/>
          <p:cNvSpPr>
            <a:spLocks noGrp="1"/>
          </p:cNvSpPr>
          <p:nvPr>
            <p:ph sz="quarter" idx="24"/>
          </p:nvPr>
        </p:nvSpPr>
        <p:spPr>
          <a:xfrm>
            <a:off x="4622800" y="4352925"/>
            <a:ext cx="4064000"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Content Placeholder 22"/>
          <p:cNvSpPr>
            <a:spLocks noGrp="1"/>
          </p:cNvSpPr>
          <p:nvPr>
            <p:ph sz="quarter" idx="25"/>
          </p:nvPr>
        </p:nvSpPr>
        <p:spPr>
          <a:xfrm>
            <a:off x="4713288" y="5010150"/>
            <a:ext cx="3973512"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Content Placeholder 24"/>
          <p:cNvSpPr>
            <a:spLocks noGrp="1"/>
          </p:cNvSpPr>
          <p:nvPr>
            <p:ph sz="quarter" idx="26"/>
          </p:nvPr>
        </p:nvSpPr>
        <p:spPr>
          <a:xfrm>
            <a:off x="4713288" y="5692775"/>
            <a:ext cx="3973512"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7121803"/>
      </p:ext>
    </p:extLst>
  </p:cSld>
  <p:clrMapOvr>
    <a:masterClrMapping/>
  </p:clrMapOvr>
  <p:extLst>
    <p:ext uri="{DCECCB84-F9BA-43D5-87BE-67443E8EF086}">
      <p15:sldGuideLst xmlns:p15="http://schemas.microsoft.com/office/powerpoint/2012/main">
        <p15:guide id="1" orient="horz" pos="981" userDrawn="1">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6"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theme" Target="../theme/theme2.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Shape 11"/>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Tree>
    <p:extLst>
      <p:ext uri="{BB962C8B-B14F-4D97-AF65-F5344CB8AC3E}">
        <p14:creationId xmlns:p14="http://schemas.microsoft.com/office/powerpoint/2010/main" val="3246644562"/>
      </p:ext>
    </p:extLst>
  </p:cSld>
  <p:clrMap bg1="lt1" tx1="dk1" bg2="dk2" tx2="lt2" accent1="accent1" accent2="accent2" accent3="accent3" accent4="accent4" accent5="accent5" accent6="accent6" hlink="hlink" folHlink="folHlink"/>
  <p:sldLayoutIdLst>
    <p:sldLayoutId id="214748367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Content Placeholder"/>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6" name="Copyright"/>
          <p:cNvSpPr txBox="1"/>
          <p:nvPr/>
        </p:nvSpPr>
        <p:spPr>
          <a:xfrm>
            <a:off x="1600200" y="6429344"/>
            <a:ext cx="7162799" cy="200054"/>
          </a:xfrm>
          <a:prstGeom prst="rect">
            <a:avLst/>
          </a:prstGeom>
          <a:noFill/>
          <a:ln>
            <a:noFill/>
          </a:ln>
        </p:spPr>
        <p:txBody>
          <a:bodyPr lIns="91425" tIns="45700" rIns="91425" bIns="45700" anchor="ctr"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2020 Pearson Education, Inc. All Rights Reserved</a:t>
            </a: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8" name="Picture Placeholder 21" descr="Pearson Logo">
            <a:extLst>
              <a:ext uri="{FF2B5EF4-FFF2-40B4-BE49-F238E27FC236}">
                <a16:creationId xmlns:a16="http://schemas.microsoft.com/office/drawing/2014/main" id="{9482BDEB-84DF-4344-AD30-389884976DF6}"/>
              </a:ext>
            </a:extLst>
          </p:cNvPr>
          <p:cNvPicPr>
            <a:picLocks noChangeAspect="1"/>
          </p:cNvPicPr>
          <p:nvPr userDrawn="1"/>
        </p:nvPicPr>
        <p:blipFill>
          <a:blip r:embed="rId16"/>
          <a:srcRect t="22152" b="22152"/>
          <a:stretch>
            <a:fillRect/>
          </a:stretch>
        </p:blipFill>
        <p:spPr>
          <a:xfrm>
            <a:off x="315677" y="6420639"/>
            <a:ext cx="1176574" cy="296443"/>
          </a:xfrm>
          <a:prstGeom prst="rect">
            <a:avLst/>
          </a:prstGeom>
        </p:spPr>
      </p:pic>
    </p:spTree>
  </p:cSld>
  <p:clrMap bg1="lt1" tx1="dk1" bg2="dk2" tx2="lt2" accent1="accent1" accent2="accent2" accent3="accent3" accent4="accent4" accent5="accent5" accent6="accent6" hlink="hlink" folHlink="folHlink"/>
  <p:sldLayoutIdLst>
    <p:sldLayoutId id="2147483664" r:id="rId1"/>
    <p:sldLayoutId id="2147483649" r:id="rId2"/>
    <p:sldLayoutId id="2147483650" r:id="rId3"/>
    <p:sldLayoutId id="2147483676" r:id="rId4"/>
    <p:sldLayoutId id="2147483677" r:id="rId5"/>
    <p:sldLayoutId id="2147483678" r:id="rId6"/>
    <p:sldLayoutId id="2147483679" r:id="rId7"/>
    <p:sldLayoutId id="2147483680" r:id="rId8"/>
    <p:sldLayoutId id="2147483681" r:id="rId9"/>
    <p:sldLayoutId id="2147483671" r:id="rId10"/>
    <p:sldLayoutId id="2147483673" r:id="rId11"/>
    <p:sldLayoutId id="2147483670" r:id="rId12"/>
    <p:sldLayoutId id="2147483669" r:id="rId13"/>
    <p:sldLayoutId id="2147483655"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hyperlink" Target="https://liveexample.pearsoncmg.com/html/WorldClockApp.html" TargetMode="External"/><Relationship Id="rId5" Type="http://schemas.openxmlformats.org/officeDocument/2006/relationships/hyperlink" Target="https://liveexample.pearsoncmg.com/html/WorldClockControl.html" TargetMode="External"/><Relationship Id="rId4" Type="http://schemas.openxmlformats.org/officeDocument/2006/relationships/hyperlink" Target="https://liveexample.pearsoncmg.com/html/WorldClock.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0.xml"/><Relationship Id="rId5" Type="http://schemas.openxmlformats.org/officeDocument/2006/relationships/hyperlink" Target="https://liveexample.pearsoncmg.com/html/CalendarApp.html" TargetMode="Externa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7.xml"/><Relationship Id="rId1" Type="http://schemas.openxmlformats.org/officeDocument/2006/relationships/slideLayout" Target="../slideLayouts/slideLayout10.xml"/><Relationship Id="rId5" Type="http://schemas.openxmlformats.org/officeDocument/2006/relationships/hyperlink" Target="https://liveexample.pearsoncmg.com/html/CalendarApp.html" TargetMode="External"/><Relationship Id="rId4" Type="http://schemas.openxmlformats.org/officeDocument/2006/relationships/hyperlink" Target="https://liveexample.pearsoncmg.com/html/CalendarPane.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hyperlink" Target="https://liveexample.pearsoncmg.com/html/NumberFormatDemo.html"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0.xml"/><Relationship Id="rId5" Type="http://schemas.openxmlformats.org/officeDocument/2006/relationships/hyperlink" Target="https://liveexample.pearsoncmg.com/html/ResourceBundleDemo.html" TargetMode="Externa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5.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98728-A241-43F4-95FF-6C49FEEA0911}"/>
              </a:ext>
              <a:ext uri="{C183D7F6-B498-43B3-948B-1728B52AA6E4}">
                <adec:decorative xmlns:adec="http://schemas.microsoft.com/office/drawing/2017/decorative" val="1"/>
              </a:ext>
            </a:extLst>
          </p:cNvPr>
          <p:cNvSpPr>
            <a:spLocks noGrp="1"/>
          </p:cNvSpPr>
          <p:nvPr>
            <p:ph type="title"/>
          </p:nvPr>
        </p:nvSpPr>
        <p:spPr>
          <a:xfrm>
            <a:off x="457199" y="158932"/>
            <a:ext cx="8229601" cy="987333"/>
          </a:xfrm>
        </p:spPr>
        <p:txBody>
          <a:bodyPr anchor="ctr"/>
          <a:lstStyle/>
          <a:p>
            <a:r>
              <a:rPr lang="en-US" sz="3200" dirty="0"/>
              <a:t>Introduction to Java Programming and Data Structures</a:t>
            </a:r>
          </a:p>
        </p:txBody>
      </p:sp>
      <p:sp>
        <p:nvSpPr>
          <p:cNvPr id="3" name="Content Placeholder 2">
            <a:extLst>
              <a:ext uri="{FF2B5EF4-FFF2-40B4-BE49-F238E27FC236}">
                <a16:creationId xmlns:a16="http://schemas.microsoft.com/office/drawing/2014/main" id="{ABE18F80-D4FC-4D8F-B2BD-E7BEE7E012B5}"/>
              </a:ext>
              <a:ext uri="{C183D7F6-B498-43B3-948B-1728B52AA6E4}">
                <adec:decorative xmlns:adec="http://schemas.microsoft.com/office/drawing/2017/decorative" val="1"/>
              </a:ext>
            </a:extLst>
          </p:cNvPr>
          <p:cNvSpPr>
            <a:spLocks noGrp="1"/>
          </p:cNvSpPr>
          <p:nvPr>
            <p:ph type="body" idx="1"/>
          </p:nvPr>
        </p:nvSpPr>
        <p:spPr>
          <a:xfrm>
            <a:off x="457200" y="1212419"/>
            <a:ext cx="8229600" cy="413524"/>
          </a:xfrm>
        </p:spPr>
        <p:txBody>
          <a:bodyPr anchor="ctr"/>
          <a:lstStyle/>
          <a:p>
            <a:r>
              <a:rPr lang="en-US" dirty="0">
                <a:solidFill>
                  <a:schemeClr val="tx2"/>
                </a:solidFill>
              </a:rPr>
              <a:t>Twelfth Edition</a:t>
            </a:r>
          </a:p>
        </p:txBody>
      </p:sp>
      <p:sp>
        <p:nvSpPr>
          <p:cNvPr id="5" name="Content Placeholder 4">
            <a:extLst>
              <a:ext uri="{FF2B5EF4-FFF2-40B4-BE49-F238E27FC236}">
                <a16:creationId xmlns:a16="http://schemas.microsoft.com/office/drawing/2014/main" id="{2D222376-7AD7-4443-B67A-120BE12F4DDB}"/>
              </a:ext>
              <a:ext uri="{C183D7F6-B498-43B3-948B-1728B52AA6E4}">
                <adec:decorative xmlns:adec="http://schemas.microsoft.com/office/drawing/2017/decorative" val="1"/>
              </a:ext>
            </a:extLst>
          </p:cNvPr>
          <p:cNvSpPr>
            <a:spLocks noGrp="1"/>
          </p:cNvSpPr>
          <p:nvPr>
            <p:ph sz="quarter" idx="14"/>
          </p:nvPr>
        </p:nvSpPr>
        <p:spPr>
          <a:xfrm>
            <a:off x="5029200" y="1906104"/>
            <a:ext cx="3657600" cy="1186345"/>
          </a:xfrm>
        </p:spPr>
        <p:txBody>
          <a:bodyPr/>
          <a:lstStyle/>
          <a:p>
            <a:pPr marL="0" algn="ctr"/>
            <a:r>
              <a:rPr lang="en-US" b="1" dirty="0">
                <a:latin typeface="+mn-lt"/>
              </a:rPr>
              <a:t>Chapter 36</a:t>
            </a:r>
          </a:p>
        </p:txBody>
      </p:sp>
      <p:sp>
        <p:nvSpPr>
          <p:cNvPr id="6" name="Content Placeholder 5">
            <a:extLst>
              <a:ext uri="{FF2B5EF4-FFF2-40B4-BE49-F238E27FC236}">
                <a16:creationId xmlns:a16="http://schemas.microsoft.com/office/drawing/2014/main" id="{82FD4EC9-4778-4E2F-B136-2A176CA2BA69}"/>
              </a:ext>
              <a:ext uri="{C183D7F6-B498-43B3-948B-1728B52AA6E4}">
                <adec:decorative xmlns:adec="http://schemas.microsoft.com/office/drawing/2017/decorative" val="1"/>
              </a:ext>
            </a:extLst>
          </p:cNvPr>
          <p:cNvSpPr>
            <a:spLocks noGrp="1"/>
          </p:cNvSpPr>
          <p:nvPr>
            <p:ph sz="quarter" idx="15"/>
          </p:nvPr>
        </p:nvSpPr>
        <p:spPr>
          <a:xfrm>
            <a:off x="5029200" y="3252789"/>
            <a:ext cx="3657600" cy="1589177"/>
          </a:xfrm>
        </p:spPr>
        <p:txBody>
          <a:bodyPr/>
          <a:lstStyle/>
          <a:p>
            <a:r>
              <a:rPr lang="en-US" altLang="en-US" sz="2400" dirty="0"/>
              <a:t>Internationalization</a:t>
            </a:r>
            <a:endParaRPr lang="en-US" dirty="0"/>
          </a:p>
        </p:txBody>
      </p:sp>
      <p:pic>
        <p:nvPicPr>
          <p:cNvPr id="7" name="Picture 6" descr="Front Cover: Introduction to Java Programming and Data Structures Twelfth Edition by Liang.">
            <a:extLst>
              <a:ext uri="{FF2B5EF4-FFF2-40B4-BE49-F238E27FC236}">
                <a16:creationId xmlns:a16="http://schemas.microsoft.com/office/drawing/2014/main" id="{5F16D7D7-ECE6-4B8A-A1F3-15ADBADE58C8}"/>
              </a:ext>
            </a:extLst>
          </p:cNvPr>
          <p:cNvPicPr>
            <a:picLocks noChangeAspect="1"/>
          </p:cNvPicPr>
          <p:nvPr/>
        </p:nvPicPr>
        <p:blipFill>
          <a:blip r:embed="rId3"/>
          <a:stretch>
            <a:fillRect/>
          </a:stretch>
        </p:blipFill>
        <p:spPr>
          <a:xfrm>
            <a:off x="591091" y="1697633"/>
            <a:ext cx="3776850" cy="4523213"/>
          </a:xfrm>
          <a:prstGeom prst="rect">
            <a:avLst/>
          </a:prstGeom>
          <a:ln w="9525">
            <a:solidFill>
              <a:schemeClr val="tx1"/>
            </a:solidFill>
          </a:ln>
        </p:spPr>
      </p:pic>
      <p:sp>
        <p:nvSpPr>
          <p:cNvPr id="8" name="Content Placeholder 7">
            <a:extLst>
              <a:ext uri="{FF2B5EF4-FFF2-40B4-BE49-F238E27FC236}">
                <a16:creationId xmlns:a16="http://schemas.microsoft.com/office/drawing/2014/main" id="{C8E88D28-1A9F-4FC4-946F-10B4629D1438}"/>
              </a:ext>
              <a:ext uri="{C183D7F6-B498-43B3-948B-1728B52AA6E4}">
                <adec:decorative xmlns:adec="http://schemas.microsoft.com/office/drawing/2017/decorative" val="1"/>
              </a:ext>
            </a:extLst>
          </p:cNvPr>
          <p:cNvSpPr>
            <a:spLocks noGrp="1"/>
          </p:cNvSpPr>
          <p:nvPr>
            <p:ph sz="quarter" idx="17"/>
          </p:nvPr>
        </p:nvSpPr>
        <p:spPr>
          <a:xfrm>
            <a:off x="2173000" y="6415232"/>
            <a:ext cx="6589712" cy="228600"/>
          </a:xfrm>
        </p:spPr>
        <p:txBody>
          <a:bodyPr/>
          <a:lstStyle/>
          <a:p>
            <a:pPr marL="0" indent="0"/>
            <a:r>
              <a:rPr lang="en-US" altLang="en-US" sz="1200" b="0" dirty="0">
                <a:latin typeface="Verdana"/>
                <a:ea typeface="Verdana" panose="020B0604030504040204" pitchFamily="34" charset="0"/>
                <a:cs typeface="Verdana" panose="020B0604030504040204" pitchFamily="34" charset="0"/>
              </a:rPr>
              <a:t>Copyright © </a:t>
            </a:r>
            <a:r>
              <a:rPr lang="en-IN" dirty="0"/>
              <a:t>2020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pic>
        <p:nvPicPr>
          <p:cNvPr id="22" name="Picture Placeholder 21" descr="Pearson Logo">
            <a:extLst>
              <a:ext uri="{FF2B5EF4-FFF2-40B4-BE49-F238E27FC236}">
                <a16:creationId xmlns:a16="http://schemas.microsoft.com/office/drawing/2014/main" id="{463657D3-0029-4FB6-A24C-CAB832988B4E}"/>
              </a:ext>
            </a:extLst>
          </p:cNvPr>
          <p:cNvPicPr>
            <a:picLocks noGrp="1" noChangeAspect="1"/>
          </p:cNvPicPr>
          <p:nvPr>
            <p:ph type="pic" sz="quarter" idx="16"/>
          </p:nvPr>
        </p:nvPicPr>
        <p:blipFill>
          <a:blip r:embed="rId4"/>
          <a:srcRect t="22152" b="22152"/>
          <a:stretch>
            <a:fillRect/>
          </a:stretch>
        </p:blipFill>
        <p:spPr>
          <a:xfrm>
            <a:off x="315677" y="6420639"/>
            <a:ext cx="1176574" cy="296443"/>
          </a:xfrm>
        </p:spPr>
      </p:pic>
    </p:spTree>
    <p:extLst>
      <p:ext uri="{BB962C8B-B14F-4D97-AF65-F5344CB8AC3E}">
        <p14:creationId xmlns:p14="http://schemas.microsoft.com/office/powerpoint/2010/main" val="3801335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A909-383C-4DE7-8AAC-CD315824734D}"/>
              </a:ext>
            </a:extLst>
          </p:cNvPr>
          <p:cNvSpPr>
            <a:spLocks noGrp="1"/>
          </p:cNvSpPr>
          <p:nvPr>
            <p:ph type="title"/>
          </p:nvPr>
        </p:nvSpPr>
        <p:spPr/>
        <p:txBody>
          <a:bodyPr/>
          <a:lstStyle/>
          <a:p>
            <a:r>
              <a:rPr lang="en-US" altLang="en-US" dirty="0"/>
              <a:t>The </a:t>
            </a:r>
            <a:r>
              <a:rPr lang="en-US" altLang="en-US" dirty="0" err="1">
                <a:latin typeface="Courier New" panose="02070309020205020404" pitchFamily="49" charset="0"/>
              </a:rPr>
              <a:t>DateFormat</a:t>
            </a:r>
            <a:r>
              <a:rPr lang="en-US" altLang="en-US" dirty="0"/>
              <a:t> Class</a:t>
            </a:r>
            <a:endParaRPr lang="en-IN" dirty="0"/>
          </a:p>
        </p:txBody>
      </p:sp>
      <p:sp>
        <p:nvSpPr>
          <p:cNvPr id="3" name="Content Placeholder 2">
            <a:extLst>
              <a:ext uri="{FF2B5EF4-FFF2-40B4-BE49-F238E27FC236}">
                <a16:creationId xmlns:a16="http://schemas.microsoft.com/office/drawing/2014/main" id="{04387254-34DB-4E9E-935F-BC06F6918525}"/>
              </a:ext>
            </a:extLst>
          </p:cNvPr>
          <p:cNvSpPr>
            <a:spLocks noGrp="1"/>
          </p:cNvSpPr>
          <p:nvPr>
            <p:ph sz="quarter" idx="13"/>
          </p:nvPr>
        </p:nvSpPr>
        <p:spPr>
          <a:xfrm>
            <a:off x="457200" y="1556327"/>
            <a:ext cx="8229600" cy="1552633"/>
          </a:xfrm>
        </p:spPr>
        <p:txBody>
          <a:bodyPr/>
          <a:lstStyle/>
          <a:p>
            <a:pPr marL="432" indent="0">
              <a:buNone/>
            </a:pPr>
            <a:r>
              <a:rPr lang="en-US" altLang="en-US" sz="2200" dirty="0"/>
              <a:t>The </a:t>
            </a:r>
            <a:r>
              <a:rPr lang="en-US" altLang="en-US" sz="2200" dirty="0" err="1">
                <a:latin typeface="Courier New" panose="02070309020205020404" pitchFamily="49" charset="0"/>
              </a:rPr>
              <a:t>DateFormat</a:t>
            </a:r>
            <a:r>
              <a:rPr lang="en-US" altLang="en-US" sz="2200" dirty="0"/>
              <a:t> class is an abstract class that provides many class methods for obtaining default date and time formatters based on the default or a given locale and a number of formatting styles, including </a:t>
            </a:r>
            <a:r>
              <a:rPr lang="en-US" altLang="en-US" sz="2200" dirty="0">
                <a:latin typeface="Courier New" panose="02070309020205020404" pitchFamily="49" charset="0"/>
              </a:rPr>
              <a:t>FULL</a:t>
            </a:r>
            <a:r>
              <a:rPr lang="en-US" altLang="en-US" sz="2200" dirty="0"/>
              <a:t>, </a:t>
            </a:r>
            <a:r>
              <a:rPr lang="en-US" altLang="en-US" sz="2200" dirty="0">
                <a:latin typeface="Courier New" panose="02070309020205020404" pitchFamily="49" charset="0"/>
              </a:rPr>
              <a:t>LONG</a:t>
            </a:r>
            <a:r>
              <a:rPr lang="en-US" altLang="en-US" sz="2200" dirty="0"/>
              <a:t>, </a:t>
            </a:r>
            <a:r>
              <a:rPr lang="en-US" altLang="en-US" sz="2200" dirty="0">
                <a:latin typeface="Courier New" panose="02070309020205020404" pitchFamily="49" charset="0"/>
              </a:rPr>
              <a:t>MEDIUM</a:t>
            </a:r>
            <a:r>
              <a:rPr lang="en-US" altLang="en-US" sz="2200" dirty="0"/>
              <a:t>, and </a:t>
            </a:r>
            <a:r>
              <a:rPr lang="en-US" altLang="en-US" sz="2200" dirty="0">
                <a:latin typeface="Courier New" panose="02070309020205020404" pitchFamily="49" charset="0"/>
              </a:rPr>
              <a:t>SHORT</a:t>
            </a:r>
            <a:r>
              <a:rPr lang="en-US" altLang="en-US" sz="2200" dirty="0"/>
              <a:t>.</a:t>
            </a:r>
            <a:endParaRPr lang="en-US" altLang="en-US" sz="2200" dirty="0">
              <a:latin typeface="Book Antiqua" panose="02040602050305030304" pitchFamily="18" charset="0"/>
            </a:endParaRPr>
          </a:p>
        </p:txBody>
      </p:sp>
      <p:pic>
        <p:nvPicPr>
          <p:cNvPr id="5" name="Content Placeholder 4" descr="Codes and descriptions for java.text.DateFormat. For long description in Notes pane, press F6.">
            <a:extLst>
              <a:ext uri="{FF2B5EF4-FFF2-40B4-BE49-F238E27FC236}">
                <a16:creationId xmlns:a16="http://schemas.microsoft.com/office/drawing/2014/main" id="{05822388-0DB7-4572-989F-37F795C591E8}"/>
              </a:ext>
            </a:extLst>
          </p:cNvPr>
          <p:cNvPicPr>
            <a:picLocks noGrp="1" noChangeAspect="1"/>
          </p:cNvPicPr>
          <p:nvPr>
            <p:ph sz="quarter" idx="14"/>
          </p:nvPr>
        </p:nvPicPr>
        <p:blipFill>
          <a:blip r:embed="rId3"/>
          <a:stretch>
            <a:fillRect/>
          </a:stretch>
        </p:blipFill>
        <p:spPr>
          <a:xfrm>
            <a:off x="498461" y="3354939"/>
            <a:ext cx="7650187" cy="2801789"/>
          </a:xfrm>
          <a:prstGeom prst="rect">
            <a:avLst/>
          </a:prstGeom>
        </p:spPr>
      </p:pic>
    </p:spTree>
    <p:extLst>
      <p:ext uri="{BB962C8B-B14F-4D97-AF65-F5344CB8AC3E}">
        <p14:creationId xmlns:p14="http://schemas.microsoft.com/office/powerpoint/2010/main" val="1854575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2A596-6624-460F-B66D-674751FE4FDE}"/>
              </a:ext>
            </a:extLst>
          </p:cNvPr>
          <p:cNvSpPr>
            <a:spLocks noGrp="1"/>
          </p:cNvSpPr>
          <p:nvPr>
            <p:ph type="title"/>
          </p:nvPr>
        </p:nvSpPr>
        <p:spPr/>
        <p:txBody>
          <a:bodyPr/>
          <a:lstStyle/>
          <a:p>
            <a:r>
              <a:rPr lang="en-US" altLang="en-US" dirty="0" err="1">
                <a:latin typeface="Courier New" panose="02070309020205020404" pitchFamily="49" charset="0"/>
              </a:rPr>
              <a:t>DateFormat</a:t>
            </a:r>
            <a:r>
              <a:rPr lang="en-US" altLang="en-US" dirty="0"/>
              <a:t> Formats</a:t>
            </a:r>
            <a:endParaRPr lang="en-IN" dirty="0"/>
          </a:p>
        </p:txBody>
      </p:sp>
      <p:sp>
        <p:nvSpPr>
          <p:cNvPr id="4" name="Content Placeholder 3">
            <a:extLst>
              <a:ext uri="{FF2B5EF4-FFF2-40B4-BE49-F238E27FC236}">
                <a16:creationId xmlns:a16="http://schemas.microsoft.com/office/drawing/2014/main" id="{CE4662F9-08A3-4AFA-85CD-66D5925DF5C9}"/>
              </a:ext>
            </a:extLst>
          </p:cNvPr>
          <p:cNvSpPr>
            <a:spLocks noGrp="1"/>
          </p:cNvSpPr>
          <p:nvPr>
            <p:ph sz="quarter" idx="13"/>
          </p:nvPr>
        </p:nvSpPr>
        <p:spPr>
          <a:xfrm>
            <a:off x="457200" y="1554920"/>
            <a:ext cx="8382000" cy="4663335"/>
          </a:xfrm>
        </p:spPr>
        <p:txBody>
          <a:bodyPr/>
          <a:lstStyle/>
          <a:p>
            <a:r>
              <a:rPr lang="en-US" altLang="en-US" dirty="0">
                <a:latin typeface="Courier New" panose="02070309020205020404" pitchFamily="49" charset="0"/>
              </a:rPr>
              <a:t>SHORT</a:t>
            </a:r>
            <a:r>
              <a:rPr lang="en-US" altLang="en-US" dirty="0"/>
              <a:t> is completely numeric, such as</a:t>
            </a:r>
            <a:br>
              <a:rPr lang="en-US" altLang="en-US" dirty="0"/>
            </a:br>
            <a:r>
              <a:rPr lang="en-US" altLang="en-US" dirty="0">
                <a:latin typeface="Courier New" panose="02070309020205020404" pitchFamily="49" charset="0"/>
              </a:rPr>
              <a:t>12.13.52</a:t>
            </a:r>
            <a:r>
              <a:rPr lang="en-US" altLang="en-US" dirty="0"/>
              <a:t> or </a:t>
            </a:r>
            <a:r>
              <a:rPr lang="en-US" altLang="en-US" dirty="0">
                <a:latin typeface="Courier New" panose="02070309020205020404" pitchFamily="49" charset="0"/>
              </a:rPr>
              <a:t>3:30pm</a:t>
            </a:r>
            <a:endParaRPr lang="en-US" altLang="en-US" dirty="0"/>
          </a:p>
          <a:p>
            <a:r>
              <a:rPr lang="en-US" altLang="en-US" dirty="0">
                <a:latin typeface="Courier New" panose="02070309020205020404" pitchFamily="49" charset="0"/>
              </a:rPr>
              <a:t>MEDIUM</a:t>
            </a:r>
            <a:r>
              <a:rPr lang="en-US" altLang="en-US" dirty="0"/>
              <a:t> is longer, such as </a:t>
            </a:r>
            <a:r>
              <a:rPr lang="en-US" altLang="en-US" dirty="0">
                <a:latin typeface="Courier New" panose="02070309020205020404" pitchFamily="49" charset="0"/>
              </a:rPr>
              <a:t>Jan 12, 1952</a:t>
            </a:r>
          </a:p>
          <a:p>
            <a:r>
              <a:rPr lang="en-US" altLang="en-US" dirty="0">
                <a:latin typeface="Courier New" panose="02070309020205020404" pitchFamily="49" charset="0"/>
              </a:rPr>
              <a:t>LONG</a:t>
            </a:r>
            <a:r>
              <a:rPr lang="en-US" altLang="en-US" dirty="0"/>
              <a:t> is even longer, such as </a:t>
            </a:r>
            <a:r>
              <a:rPr lang="en-US" altLang="en-US" dirty="0">
                <a:latin typeface="Courier New" panose="02070309020205020404" pitchFamily="49" charset="0"/>
              </a:rPr>
              <a:t>January 12, 1952</a:t>
            </a:r>
            <a:r>
              <a:rPr lang="en-US" altLang="en-US" dirty="0"/>
              <a:t> or </a:t>
            </a:r>
            <a:r>
              <a:rPr lang="en-US" altLang="en-US" dirty="0">
                <a:latin typeface="Courier New" panose="02070309020205020404" pitchFamily="49" charset="0"/>
              </a:rPr>
              <a:t>3:30:32pm</a:t>
            </a:r>
          </a:p>
          <a:p>
            <a:r>
              <a:rPr lang="en-US" altLang="en-US" dirty="0">
                <a:latin typeface="Courier New" panose="02070309020205020404" pitchFamily="49" charset="0"/>
              </a:rPr>
              <a:t>FULL</a:t>
            </a:r>
            <a:r>
              <a:rPr lang="en-US" altLang="en-US" dirty="0"/>
              <a:t> is completely specified, such as </a:t>
            </a:r>
            <a:r>
              <a:rPr lang="en-US" altLang="en-US" dirty="0">
                <a:latin typeface="Courier New" panose="02070309020205020404" pitchFamily="49" charset="0"/>
              </a:rPr>
              <a:t>Tuesday, April 12, 1952 AD </a:t>
            </a:r>
            <a:r>
              <a:rPr lang="en-US" altLang="en-US" dirty="0"/>
              <a:t>or </a:t>
            </a:r>
            <a:r>
              <a:rPr lang="en-US" altLang="en-US" dirty="0">
                <a:latin typeface="Courier New" panose="02070309020205020404" pitchFamily="49" charset="0"/>
              </a:rPr>
              <a:t>3:30:42pm PST</a:t>
            </a:r>
            <a:endParaRPr lang="en-IN" dirty="0"/>
          </a:p>
        </p:txBody>
      </p:sp>
    </p:spTree>
    <p:extLst>
      <p:ext uri="{BB962C8B-B14F-4D97-AF65-F5344CB8AC3E}">
        <p14:creationId xmlns:p14="http://schemas.microsoft.com/office/powerpoint/2010/main" val="649464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3D106-D55D-43AF-91B5-1B1EF13DED86}"/>
              </a:ext>
            </a:extLst>
          </p:cNvPr>
          <p:cNvSpPr>
            <a:spLocks noGrp="1"/>
          </p:cNvSpPr>
          <p:nvPr>
            <p:ph type="title"/>
          </p:nvPr>
        </p:nvSpPr>
        <p:spPr/>
        <p:txBody>
          <a:bodyPr/>
          <a:lstStyle/>
          <a:p>
            <a:r>
              <a:rPr lang="en-US" altLang="en-US" dirty="0"/>
              <a:t>Creating a </a:t>
            </a:r>
            <a:r>
              <a:rPr lang="en-US" altLang="en-US" dirty="0" err="1">
                <a:latin typeface="Courier New" panose="02070309020205020404" pitchFamily="49" charset="0"/>
              </a:rPr>
              <a:t>DateFormat</a:t>
            </a:r>
            <a:endParaRPr lang="en-IN" dirty="0"/>
          </a:p>
        </p:txBody>
      </p:sp>
      <p:sp>
        <p:nvSpPr>
          <p:cNvPr id="3" name="Content Placeholder 2">
            <a:extLst>
              <a:ext uri="{FF2B5EF4-FFF2-40B4-BE49-F238E27FC236}">
                <a16:creationId xmlns:a16="http://schemas.microsoft.com/office/drawing/2014/main" id="{323EBB5A-5A33-41D9-98F2-418A5679EA18}"/>
              </a:ext>
            </a:extLst>
          </p:cNvPr>
          <p:cNvSpPr>
            <a:spLocks noGrp="1"/>
          </p:cNvSpPr>
          <p:nvPr>
            <p:ph sz="quarter" idx="13"/>
          </p:nvPr>
        </p:nvSpPr>
        <p:spPr>
          <a:xfrm>
            <a:off x="457200" y="1552574"/>
            <a:ext cx="8214360" cy="901065"/>
          </a:xfrm>
        </p:spPr>
        <p:txBody>
          <a:bodyPr/>
          <a:lstStyle/>
          <a:p>
            <a:pPr marL="0" indent="0">
              <a:buNone/>
            </a:pPr>
            <a:r>
              <a:rPr lang="en-US" altLang="en-US" dirty="0"/>
              <a:t>You can use the </a:t>
            </a:r>
            <a:r>
              <a:rPr lang="en-US" altLang="en-US" dirty="0" err="1">
                <a:latin typeface="Courier New" panose="02070309020205020404" pitchFamily="49" charset="0"/>
              </a:rPr>
              <a:t>getDateTimeInstance</a:t>
            </a:r>
            <a:r>
              <a:rPr lang="en-US" altLang="en-US" dirty="0">
                <a:latin typeface="Courier New" panose="02070309020205020404" pitchFamily="49" charset="0"/>
              </a:rPr>
              <a:t>()</a:t>
            </a:r>
            <a:r>
              <a:rPr lang="en-US" altLang="en-US" dirty="0"/>
              <a:t> method</a:t>
            </a:r>
            <a:br>
              <a:rPr lang="en-US" altLang="en-US" dirty="0"/>
            </a:br>
            <a:r>
              <a:rPr lang="en-US" altLang="en-US" dirty="0"/>
              <a:t>to obtain a </a:t>
            </a:r>
            <a:r>
              <a:rPr lang="en-US" altLang="en-US" dirty="0" err="1">
                <a:latin typeface="Courier New" panose="02070309020205020404" pitchFamily="49" charset="0"/>
              </a:rPr>
              <a:t>DateFormat</a:t>
            </a:r>
            <a:r>
              <a:rPr lang="en-US" altLang="en-US" dirty="0"/>
              <a:t> object:</a:t>
            </a:r>
            <a:endParaRPr lang="en-US" altLang="en-US" dirty="0">
              <a:latin typeface="Book Antiqua" panose="02040602050305030304" pitchFamily="18" charset="0"/>
            </a:endParaRPr>
          </a:p>
        </p:txBody>
      </p:sp>
      <p:sp>
        <p:nvSpPr>
          <p:cNvPr id="4" name="Content Placeholder 3">
            <a:extLst>
              <a:ext uri="{FF2B5EF4-FFF2-40B4-BE49-F238E27FC236}">
                <a16:creationId xmlns:a16="http://schemas.microsoft.com/office/drawing/2014/main" id="{BFBF27C3-D256-4E3D-A468-F6E97EAACCEE}"/>
              </a:ext>
            </a:extLst>
          </p:cNvPr>
          <p:cNvSpPr>
            <a:spLocks noGrp="1"/>
          </p:cNvSpPr>
          <p:nvPr>
            <p:ph sz="quarter" idx="14"/>
          </p:nvPr>
        </p:nvSpPr>
        <p:spPr>
          <a:xfrm>
            <a:off x="457200" y="2689211"/>
            <a:ext cx="8549640" cy="1334149"/>
          </a:xfrm>
        </p:spPr>
        <p:txBody>
          <a:bodyPr/>
          <a:lstStyle/>
          <a:p>
            <a:pPr marL="182563" indent="-182563">
              <a:buNone/>
            </a:pPr>
            <a:r>
              <a:rPr lang="en-US" altLang="en-US" dirty="0">
                <a:latin typeface="Courier New" panose="02070309020205020404" pitchFamily="49" charset="0"/>
              </a:rPr>
              <a:t>public static final </a:t>
            </a:r>
            <a:r>
              <a:rPr lang="en-US" altLang="en-US" dirty="0" err="1">
                <a:latin typeface="Courier New" panose="02070309020205020404" pitchFamily="49" charset="0"/>
              </a:rPr>
              <a:t>DateFormat</a:t>
            </a:r>
            <a:r>
              <a:rPr lang="en-US" altLang="en-US" dirty="0">
                <a:latin typeface="Courier New" panose="02070309020205020404" pitchFamily="49" charset="0"/>
              </a:rPr>
              <a:t> </a:t>
            </a:r>
            <a:r>
              <a:rPr lang="en-US" altLang="en-US" dirty="0" err="1">
                <a:latin typeface="Courier New" panose="02070309020205020404" pitchFamily="49" charset="0"/>
              </a:rPr>
              <a:t>getDateTimeInstance</a:t>
            </a:r>
            <a:r>
              <a:rPr lang="en-US" altLang="en-US" dirty="0">
                <a:latin typeface="Courier New" panose="02070309020205020404" pitchFamily="49" charset="0"/>
              </a:rPr>
              <a:t>(int </a:t>
            </a:r>
            <a:r>
              <a:rPr lang="en-US" altLang="en-US" dirty="0" err="1">
                <a:latin typeface="Courier New" panose="02070309020205020404" pitchFamily="49" charset="0"/>
              </a:rPr>
              <a:t>dateStyle</a:t>
            </a:r>
            <a:r>
              <a:rPr lang="en-US" altLang="en-US" dirty="0">
                <a:latin typeface="Courier New" panose="02070309020205020404" pitchFamily="49" charset="0"/>
              </a:rPr>
              <a:t>, int </a:t>
            </a:r>
            <a:r>
              <a:rPr lang="en-US" altLang="en-US" dirty="0" err="1">
                <a:latin typeface="Courier New" panose="02070309020205020404" pitchFamily="49" charset="0"/>
              </a:rPr>
              <a:t>timeStyle</a:t>
            </a:r>
            <a:r>
              <a:rPr lang="en-US" altLang="en-US" dirty="0">
                <a:latin typeface="Courier New" panose="02070309020205020404" pitchFamily="49" charset="0"/>
              </a:rPr>
              <a:t>, Locale </a:t>
            </a:r>
            <a:r>
              <a:rPr lang="en-US" altLang="en-US" dirty="0" err="1">
                <a:latin typeface="Courier New" panose="02070309020205020404" pitchFamily="49" charset="0"/>
              </a:rPr>
              <a:t>aLocale</a:t>
            </a:r>
            <a:r>
              <a:rPr lang="en-US" altLang="en-US" dirty="0">
                <a:latin typeface="Courier New" panose="02070309020205020404" pitchFamily="49" charset="0"/>
              </a:rPr>
              <a:t>)</a:t>
            </a:r>
            <a:endParaRPr lang="en-US" altLang="en-US" sz="2800" dirty="0"/>
          </a:p>
        </p:txBody>
      </p:sp>
      <p:sp>
        <p:nvSpPr>
          <p:cNvPr id="5" name="Content Placeholder 4">
            <a:extLst>
              <a:ext uri="{FF2B5EF4-FFF2-40B4-BE49-F238E27FC236}">
                <a16:creationId xmlns:a16="http://schemas.microsoft.com/office/drawing/2014/main" id="{D1A2A33D-581D-43E8-A075-FF64F7C8819D}"/>
              </a:ext>
            </a:extLst>
          </p:cNvPr>
          <p:cNvSpPr>
            <a:spLocks noGrp="1"/>
          </p:cNvSpPr>
          <p:nvPr>
            <p:ph sz="quarter" idx="15"/>
          </p:nvPr>
        </p:nvSpPr>
        <p:spPr>
          <a:xfrm>
            <a:off x="457200" y="4235037"/>
            <a:ext cx="8382000" cy="1022763"/>
          </a:xfrm>
        </p:spPr>
        <p:txBody>
          <a:bodyPr/>
          <a:lstStyle/>
          <a:p>
            <a:pPr marL="432" indent="0">
              <a:buNone/>
            </a:pPr>
            <a:r>
              <a:rPr lang="en-US" altLang="en-US" dirty="0"/>
              <a:t>This gets the date and time formatter with the given</a:t>
            </a:r>
            <a:br>
              <a:rPr lang="en-US" altLang="en-US" dirty="0"/>
            </a:br>
            <a:r>
              <a:rPr lang="en-US" altLang="en-US" dirty="0"/>
              <a:t>formatting styles for the given locale.</a:t>
            </a:r>
            <a:endParaRPr lang="en-US" altLang="en-US" dirty="0">
              <a:latin typeface="Book Antiqua" panose="02040602050305030304" pitchFamily="18" charset="0"/>
            </a:endParaRPr>
          </a:p>
        </p:txBody>
      </p:sp>
    </p:spTree>
    <p:extLst>
      <p:ext uri="{BB962C8B-B14F-4D97-AF65-F5344CB8AC3E}">
        <p14:creationId xmlns:p14="http://schemas.microsoft.com/office/powerpoint/2010/main" val="3119653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3D106-D55D-43AF-91B5-1B1EF13DED86}"/>
              </a:ext>
            </a:extLst>
          </p:cNvPr>
          <p:cNvSpPr>
            <a:spLocks noGrp="1"/>
          </p:cNvSpPr>
          <p:nvPr>
            <p:ph type="title"/>
          </p:nvPr>
        </p:nvSpPr>
        <p:spPr/>
        <p:txBody>
          <a:bodyPr/>
          <a:lstStyle/>
          <a:p>
            <a:r>
              <a:rPr lang="en-US" altLang="en-US" dirty="0"/>
              <a:t>The </a:t>
            </a:r>
            <a:r>
              <a:rPr lang="en-US" altLang="en-US" dirty="0" err="1">
                <a:latin typeface="Courier New" panose="02070309020205020404" pitchFamily="49" charset="0"/>
              </a:rPr>
              <a:t>SimpleDateFormat</a:t>
            </a:r>
            <a:r>
              <a:rPr lang="en-US" altLang="en-US" dirty="0"/>
              <a:t> Class</a:t>
            </a:r>
            <a:endParaRPr lang="en-IN" dirty="0"/>
          </a:p>
        </p:txBody>
      </p:sp>
      <p:sp>
        <p:nvSpPr>
          <p:cNvPr id="3" name="Content Placeholder 2">
            <a:extLst>
              <a:ext uri="{FF2B5EF4-FFF2-40B4-BE49-F238E27FC236}">
                <a16:creationId xmlns:a16="http://schemas.microsoft.com/office/drawing/2014/main" id="{323EBB5A-5A33-41D9-98F2-418A5679EA18}"/>
              </a:ext>
            </a:extLst>
          </p:cNvPr>
          <p:cNvSpPr>
            <a:spLocks noGrp="1"/>
          </p:cNvSpPr>
          <p:nvPr>
            <p:ph sz="quarter" idx="13"/>
          </p:nvPr>
        </p:nvSpPr>
        <p:spPr>
          <a:xfrm>
            <a:off x="457200" y="1552574"/>
            <a:ext cx="8214360" cy="1693546"/>
          </a:xfrm>
        </p:spPr>
        <p:txBody>
          <a:bodyPr/>
          <a:lstStyle/>
          <a:p>
            <a:pPr marL="0" indent="0">
              <a:buFont typeface="Monotype Sorts"/>
              <a:buNone/>
            </a:pPr>
            <a:r>
              <a:rPr lang="en-US" altLang="en-US" dirty="0"/>
              <a:t>The date and time formatting subclass, such as </a:t>
            </a:r>
            <a:r>
              <a:rPr lang="en-US" altLang="en-US" dirty="0" err="1">
                <a:latin typeface="Courier New" panose="02070309020205020404" pitchFamily="49" charset="0"/>
              </a:rPr>
              <a:t>SimpleDateFormat</a:t>
            </a:r>
            <a:r>
              <a:rPr lang="en-US" altLang="en-US" dirty="0"/>
              <a:t>, enables you to choose any user-defined patterns for date and time formatting. To specify the time format, use a time pattern string:</a:t>
            </a:r>
            <a:endParaRPr lang="en-US" altLang="en-US" sz="2800" dirty="0">
              <a:latin typeface="Book Antiqua" panose="02040602050305030304" pitchFamily="18" charset="0"/>
            </a:endParaRPr>
          </a:p>
        </p:txBody>
      </p:sp>
      <p:sp>
        <p:nvSpPr>
          <p:cNvPr id="4" name="Content Placeholder 3">
            <a:extLst>
              <a:ext uri="{FF2B5EF4-FFF2-40B4-BE49-F238E27FC236}">
                <a16:creationId xmlns:a16="http://schemas.microsoft.com/office/drawing/2014/main" id="{BFBF27C3-D256-4E3D-A468-F6E97EAACCEE}"/>
              </a:ext>
            </a:extLst>
          </p:cNvPr>
          <p:cNvSpPr>
            <a:spLocks noGrp="1"/>
          </p:cNvSpPr>
          <p:nvPr>
            <p:ph sz="quarter" idx="14"/>
          </p:nvPr>
        </p:nvSpPr>
        <p:spPr>
          <a:xfrm>
            <a:off x="457200" y="3403584"/>
            <a:ext cx="8420100" cy="838216"/>
          </a:xfrm>
        </p:spPr>
        <p:txBody>
          <a:bodyPr/>
          <a:lstStyle/>
          <a:p>
            <a:pPr marL="274638" indent="-274638">
              <a:lnSpc>
                <a:spcPct val="90000"/>
              </a:lnSpc>
              <a:buFont typeface="Monotype Sorts"/>
              <a:buNone/>
            </a:pPr>
            <a:r>
              <a:rPr lang="en-US" altLang="en-US" dirty="0">
                <a:latin typeface="Courier New" panose="02070309020205020404" pitchFamily="49" charset="0"/>
              </a:rPr>
              <a:t>formatter = new </a:t>
            </a:r>
            <a:r>
              <a:rPr lang="en-US" altLang="en-US" dirty="0" err="1">
                <a:latin typeface="Courier New" panose="02070309020205020404" pitchFamily="49" charset="0"/>
              </a:rPr>
              <a:t>SimpleDateFormat</a:t>
            </a:r>
            <a:r>
              <a:rPr lang="en-US" altLang="en-US" dirty="0">
                <a:latin typeface="Courier New" panose="02070309020205020404" pitchFamily="49" charset="0"/>
              </a:rPr>
              <a:t>("yyyy.MM.dd G 'at' </a:t>
            </a:r>
            <a:r>
              <a:rPr lang="en-US" altLang="en-US" dirty="0" err="1">
                <a:latin typeface="Courier New" panose="02070309020205020404" pitchFamily="49" charset="0"/>
              </a:rPr>
              <a:t>hh:mm:ss</a:t>
            </a:r>
            <a:r>
              <a:rPr lang="en-US" altLang="en-US" dirty="0">
                <a:latin typeface="Courier New" panose="02070309020205020404" pitchFamily="49" charset="0"/>
              </a:rPr>
              <a:t> Z");</a:t>
            </a:r>
          </a:p>
        </p:txBody>
      </p:sp>
      <p:sp>
        <p:nvSpPr>
          <p:cNvPr id="5" name="Content Placeholder 4">
            <a:extLst>
              <a:ext uri="{FF2B5EF4-FFF2-40B4-BE49-F238E27FC236}">
                <a16:creationId xmlns:a16="http://schemas.microsoft.com/office/drawing/2014/main" id="{D1A2A33D-581D-43E8-A075-FF64F7C8819D}"/>
              </a:ext>
            </a:extLst>
          </p:cNvPr>
          <p:cNvSpPr>
            <a:spLocks noGrp="1"/>
          </p:cNvSpPr>
          <p:nvPr>
            <p:ph sz="quarter" idx="15"/>
          </p:nvPr>
        </p:nvSpPr>
        <p:spPr>
          <a:xfrm>
            <a:off x="457200" y="4420896"/>
            <a:ext cx="7318375" cy="603922"/>
          </a:xfrm>
        </p:spPr>
        <p:txBody>
          <a:bodyPr/>
          <a:lstStyle/>
          <a:p>
            <a:pPr marL="0" indent="0">
              <a:lnSpc>
                <a:spcPct val="90000"/>
              </a:lnSpc>
              <a:buFont typeface="Monotype Sorts"/>
              <a:buNone/>
            </a:pPr>
            <a:r>
              <a:rPr lang="en-US" altLang="en-US" dirty="0">
                <a:latin typeface="Courier New" panose="02070309020205020404" pitchFamily="49" charset="0"/>
              </a:rPr>
              <a:t>1997.11.12 AD at 04:10:18 PST</a:t>
            </a:r>
            <a:endParaRPr lang="en-US" altLang="en-US" sz="2800" dirty="0">
              <a:latin typeface="Book Antiqua" panose="02040602050305030304" pitchFamily="18" charset="0"/>
            </a:endParaRPr>
          </a:p>
        </p:txBody>
      </p:sp>
    </p:spTree>
    <p:extLst>
      <p:ext uri="{BB962C8B-B14F-4D97-AF65-F5344CB8AC3E}">
        <p14:creationId xmlns:p14="http://schemas.microsoft.com/office/powerpoint/2010/main" val="2249706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F1DD9-4A3B-48D7-ADF4-25AC60FB8ABB}"/>
              </a:ext>
            </a:extLst>
          </p:cNvPr>
          <p:cNvSpPr>
            <a:spLocks noGrp="1"/>
          </p:cNvSpPr>
          <p:nvPr>
            <p:ph type="title"/>
          </p:nvPr>
        </p:nvSpPr>
        <p:spPr/>
        <p:txBody>
          <a:bodyPr/>
          <a:lstStyle/>
          <a:p>
            <a:r>
              <a:rPr lang="en-IN" sz="3200" dirty="0"/>
              <a:t>Example: Displaying an International Clock </a:t>
            </a:r>
          </a:p>
        </p:txBody>
      </p:sp>
      <p:sp>
        <p:nvSpPr>
          <p:cNvPr id="3" name="Content Placeholder 2">
            <a:extLst>
              <a:ext uri="{FF2B5EF4-FFF2-40B4-BE49-F238E27FC236}">
                <a16:creationId xmlns:a16="http://schemas.microsoft.com/office/drawing/2014/main" id="{BDFC5F0A-5995-45D7-9BE3-B40445591964}"/>
              </a:ext>
            </a:extLst>
          </p:cNvPr>
          <p:cNvSpPr>
            <a:spLocks noGrp="1"/>
          </p:cNvSpPr>
          <p:nvPr>
            <p:ph sz="quarter" idx="13"/>
          </p:nvPr>
        </p:nvSpPr>
        <p:spPr/>
        <p:txBody>
          <a:bodyPr/>
          <a:lstStyle/>
          <a:p>
            <a:r>
              <a:rPr lang="en-IN" dirty="0"/>
              <a:t>Objective: Write a program that displays a clock to show the current time based on the specified locale and time zone. The locale and time zone are selected from the combo boxes that contain the available locales and time zones in the system.</a:t>
            </a:r>
          </a:p>
        </p:txBody>
      </p:sp>
    </p:spTree>
    <p:extLst>
      <p:ext uri="{BB962C8B-B14F-4D97-AF65-F5344CB8AC3E}">
        <p14:creationId xmlns:p14="http://schemas.microsoft.com/office/powerpoint/2010/main" val="2536667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06358-A26B-4BEE-B8CD-1335EED0142E}"/>
              </a:ext>
            </a:extLst>
          </p:cNvPr>
          <p:cNvSpPr>
            <a:spLocks noGrp="1"/>
          </p:cNvSpPr>
          <p:nvPr>
            <p:ph type="title"/>
          </p:nvPr>
        </p:nvSpPr>
        <p:spPr/>
        <p:txBody>
          <a:bodyPr/>
          <a:lstStyle/>
          <a:p>
            <a:r>
              <a:rPr lang="en-IN" dirty="0"/>
              <a:t>Example </a:t>
            </a:r>
            <a:r>
              <a:rPr lang="en-IN" sz="2000" b="0" dirty="0"/>
              <a:t>(1 of 4)</a:t>
            </a:r>
          </a:p>
        </p:txBody>
      </p:sp>
      <p:pic>
        <p:nvPicPr>
          <p:cNvPr id="4" name="Content Placeholder 3" descr="Two screenshots shows a window titled, World Clock Control. For long description in Notes pane, press F6.">
            <a:extLst>
              <a:ext uri="{FF2B5EF4-FFF2-40B4-BE49-F238E27FC236}">
                <a16:creationId xmlns:a16="http://schemas.microsoft.com/office/drawing/2014/main" id="{8D4D7EE4-C689-425E-AC41-BFECD84E8548}"/>
              </a:ext>
            </a:extLst>
          </p:cNvPr>
          <p:cNvPicPr>
            <a:picLocks noGrp="1" noChangeAspect="1"/>
          </p:cNvPicPr>
          <p:nvPr>
            <p:ph sz="quarter" idx="13"/>
          </p:nvPr>
        </p:nvPicPr>
        <p:blipFill>
          <a:blip r:embed="rId3"/>
          <a:stretch>
            <a:fillRect/>
          </a:stretch>
        </p:blipFill>
        <p:spPr>
          <a:xfrm>
            <a:off x="1171614" y="2009199"/>
            <a:ext cx="6803946" cy="3754003"/>
          </a:xfrm>
          <a:prstGeom prst="rect">
            <a:avLst/>
          </a:prstGeom>
        </p:spPr>
      </p:pic>
    </p:spTree>
    <p:extLst>
      <p:ext uri="{BB962C8B-B14F-4D97-AF65-F5344CB8AC3E}">
        <p14:creationId xmlns:p14="http://schemas.microsoft.com/office/powerpoint/2010/main" val="3694362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1FF99-0683-466A-A38F-24C9AA47A8DC}"/>
              </a:ext>
            </a:extLst>
          </p:cNvPr>
          <p:cNvSpPr>
            <a:spLocks noGrp="1"/>
          </p:cNvSpPr>
          <p:nvPr>
            <p:ph type="title"/>
          </p:nvPr>
        </p:nvSpPr>
        <p:spPr/>
        <p:txBody>
          <a:bodyPr/>
          <a:lstStyle/>
          <a:p>
            <a:r>
              <a:rPr lang="en-IN" dirty="0"/>
              <a:t>Example </a:t>
            </a:r>
            <a:r>
              <a:rPr lang="en-IN" sz="2000" b="0" dirty="0"/>
              <a:t>(2 of 4)</a:t>
            </a:r>
            <a:endParaRPr lang="en-IN" dirty="0"/>
          </a:p>
        </p:txBody>
      </p:sp>
      <p:pic>
        <p:nvPicPr>
          <p:cNvPr id="16" name="Content Placeholder 15" descr="A diagram shows WorldClock leading to javafx.scene.layout. For long description in Notes pane, press F6.">
            <a:extLst>
              <a:ext uri="{FF2B5EF4-FFF2-40B4-BE49-F238E27FC236}">
                <a16:creationId xmlns:a16="http://schemas.microsoft.com/office/drawing/2014/main" id="{8F960190-59DA-49D2-9519-FC481807584E}"/>
              </a:ext>
            </a:extLst>
          </p:cNvPr>
          <p:cNvPicPr>
            <a:picLocks noGrp="1" noChangeAspect="1"/>
          </p:cNvPicPr>
          <p:nvPr>
            <p:ph sz="quarter" idx="13"/>
          </p:nvPr>
        </p:nvPicPr>
        <p:blipFill>
          <a:blip r:embed="rId3"/>
          <a:stretch>
            <a:fillRect/>
          </a:stretch>
        </p:blipFill>
        <p:spPr>
          <a:xfrm>
            <a:off x="832420" y="1737869"/>
            <a:ext cx="7479159" cy="2601531"/>
          </a:xfrm>
          <a:prstGeom prst="rect">
            <a:avLst/>
          </a:prstGeom>
        </p:spPr>
      </p:pic>
      <p:sp>
        <p:nvSpPr>
          <p:cNvPr id="10" name="Text Placeholder 9">
            <a:extLst>
              <a:ext uri="{FF2B5EF4-FFF2-40B4-BE49-F238E27FC236}">
                <a16:creationId xmlns:a16="http://schemas.microsoft.com/office/drawing/2014/main" id="{CC2FA83F-CF0F-4745-B130-9AF666BDC422}"/>
              </a:ext>
            </a:extLst>
          </p:cNvPr>
          <p:cNvSpPr>
            <a:spLocks noGrp="1"/>
          </p:cNvSpPr>
          <p:nvPr>
            <p:ph type="body" sz="quarter" idx="20"/>
          </p:nvPr>
        </p:nvSpPr>
        <p:spPr>
          <a:xfrm>
            <a:off x="935038" y="5220970"/>
            <a:ext cx="1645920" cy="468630"/>
          </a:xfrm>
        </p:spPr>
        <p:txBody>
          <a:bodyPr/>
          <a:lstStyle/>
          <a:p>
            <a:pPr marL="432" indent="0">
              <a:buNone/>
            </a:pPr>
            <a:r>
              <a:rPr lang="en-US" altLang="en-US" sz="2000" dirty="0" err="1">
                <a:hlinkClick r:id="rId4"/>
              </a:rPr>
              <a:t>WorldClock</a:t>
            </a:r>
            <a:endParaRPr lang="en-US" altLang="en-US" sz="2000" dirty="0">
              <a:hlinkClick r:id="rId4"/>
            </a:endParaRPr>
          </a:p>
        </p:txBody>
      </p:sp>
      <p:sp>
        <p:nvSpPr>
          <p:cNvPr id="11" name="Text Placeholder 10">
            <a:extLst>
              <a:ext uri="{FF2B5EF4-FFF2-40B4-BE49-F238E27FC236}">
                <a16:creationId xmlns:a16="http://schemas.microsoft.com/office/drawing/2014/main" id="{3C855FB4-D4C4-4729-9724-439F89FA983E}"/>
              </a:ext>
            </a:extLst>
          </p:cNvPr>
          <p:cNvSpPr>
            <a:spLocks noGrp="1"/>
          </p:cNvSpPr>
          <p:nvPr>
            <p:ph type="body" sz="quarter" idx="21"/>
          </p:nvPr>
        </p:nvSpPr>
        <p:spPr>
          <a:xfrm>
            <a:off x="3246120" y="5277486"/>
            <a:ext cx="2377440" cy="472440"/>
          </a:xfrm>
        </p:spPr>
        <p:txBody>
          <a:bodyPr/>
          <a:lstStyle/>
          <a:p>
            <a:pPr marL="432" indent="0">
              <a:buNone/>
            </a:pPr>
            <a:r>
              <a:rPr lang="en-US" altLang="en-US" sz="2000" dirty="0" err="1">
                <a:hlinkClick r:id="rId5"/>
              </a:rPr>
              <a:t>WorldClockControl</a:t>
            </a:r>
            <a:endParaRPr lang="en-US" altLang="en-US" sz="2000" dirty="0">
              <a:hlinkClick r:id="rId5"/>
            </a:endParaRPr>
          </a:p>
        </p:txBody>
      </p:sp>
      <p:sp>
        <p:nvSpPr>
          <p:cNvPr id="12" name="Text Placeholder 11">
            <a:extLst>
              <a:ext uri="{FF2B5EF4-FFF2-40B4-BE49-F238E27FC236}">
                <a16:creationId xmlns:a16="http://schemas.microsoft.com/office/drawing/2014/main" id="{7B9D8B16-8625-4C9A-9EFD-FCCA81BE6A45}"/>
              </a:ext>
            </a:extLst>
          </p:cNvPr>
          <p:cNvSpPr>
            <a:spLocks noGrp="1"/>
          </p:cNvSpPr>
          <p:nvPr>
            <p:ph type="body" sz="quarter" idx="22"/>
          </p:nvPr>
        </p:nvSpPr>
        <p:spPr>
          <a:xfrm>
            <a:off x="6288722" y="5253356"/>
            <a:ext cx="1981200" cy="496570"/>
          </a:xfrm>
        </p:spPr>
        <p:txBody>
          <a:bodyPr/>
          <a:lstStyle/>
          <a:p>
            <a:pPr marL="432" indent="0">
              <a:buNone/>
            </a:pPr>
            <a:r>
              <a:rPr lang="en-IN" sz="2000" dirty="0" err="1">
                <a:hlinkClick r:id="rId6"/>
              </a:rPr>
              <a:t>WorldClockApp</a:t>
            </a:r>
            <a:endParaRPr lang="en-IN" sz="2000" dirty="0">
              <a:hlinkClick r:id="rId6"/>
            </a:endParaRPr>
          </a:p>
        </p:txBody>
      </p:sp>
    </p:spTree>
    <p:extLst>
      <p:ext uri="{BB962C8B-B14F-4D97-AF65-F5344CB8AC3E}">
        <p14:creationId xmlns:p14="http://schemas.microsoft.com/office/powerpoint/2010/main" val="4202181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8A067-3E93-4E0B-8014-9F0D10B27525}"/>
              </a:ext>
            </a:extLst>
          </p:cNvPr>
          <p:cNvSpPr>
            <a:spLocks noGrp="1"/>
          </p:cNvSpPr>
          <p:nvPr>
            <p:ph type="title"/>
          </p:nvPr>
        </p:nvSpPr>
        <p:spPr/>
        <p:txBody>
          <a:bodyPr/>
          <a:lstStyle/>
          <a:p>
            <a:r>
              <a:rPr lang="en-IN" dirty="0"/>
              <a:t>Example: Displaying a Calendar</a:t>
            </a:r>
          </a:p>
        </p:txBody>
      </p:sp>
      <p:sp>
        <p:nvSpPr>
          <p:cNvPr id="3" name="Content Placeholder 2">
            <a:extLst>
              <a:ext uri="{FF2B5EF4-FFF2-40B4-BE49-F238E27FC236}">
                <a16:creationId xmlns:a16="http://schemas.microsoft.com/office/drawing/2014/main" id="{5B299668-BF17-4B31-AFA4-D9782A128FDE}"/>
              </a:ext>
            </a:extLst>
          </p:cNvPr>
          <p:cNvSpPr>
            <a:spLocks noGrp="1"/>
          </p:cNvSpPr>
          <p:nvPr>
            <p:ph sz="quarter" idx="13"/>
          </p:nvPr>
        </p:nvSpPr>
        <p:spPr/>
        <p:txBody>
          <a:bodyPr/>
          <a:lstStyle/>
          <a:p>
            <a:r>
              <a:rPr lang="en-IN" dirty="0"/>
              <a:t>Objective: Display the calendar based on the specified locale. The user can specify a locale from a combo box that consists of a list of all the available locales supported by the system.</a:t>
            </a:r>
          </a:p>
        </p:txBody>
      </p:sp>
    </p:spTree>
    <p:extLst>
      <p:ext uri="{BB962C8B-B14F-4D97-AF65-F5344CB8AC3E}">
        <p14:creationId xmlns:p14="http://schemas.microsoft.com/office/powerpoint/2010/main" val="2643272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BBA9E-B9DF-4F6C-BB0B-744055C3CFD4}"/>
              </a:ext>
            </a:extLst>
          </p:cNvPr>
          <p:cNvSpPr>
            <a:spLocks noGrp="1"/>
          </p:cNvSpPr>
          <p:nvPr>
            <p:ph type="title"/>
          </p:nvPr>
        </p:nvSpPr>
        <p:spPr/>
        <p:txBody>
          <a:bodyPr/>
          <a:lstStyle/>
          <a:p>
            <a:r>
              <a:rPr lang="en-IN" dirty="0"/>
              <a:t>Example </a:t>
            </a:r>
            <a:r>
              <a:rPr lang="en-IN" sz="2000" b="0" dirty="0"/>
              <a:t>(3 of 4)</a:t>
            </a:r>
            <a:endParaRPr lang="en-IN" dirty="0"/>
          </a:p>
        </p:txBody>
      </p:sp>
      <p:pic>
        <p:nvPicPr>
          <p:cNvPr id="16" name="Content Placeholder 15" descr="A screenshot of CalendarApp shows the calendar for the month of December 20 14. The drop down menu for Select a locale has English (Malta) en MT selected. The buttons for Prior and Next are at the bottom.">
            <a:extLst>
              <a:ext uri="{FF2B5EF4-FFF2-40B4-BE49-F238E27FC236}">
                <a16:creationId xmlns:a16="http://schemas.microsoft.com/office/drawing/2014/main" id="{51EBA27C-D1F3-43DA-A5DB-5BC0630A2B2D}"/>
              </a:ext>
            </a:extLst>
          </p:cNvPr>
          <p:cNvPicPr>
            <a:picLocks noGrp="1" noChangeAspect="1"/>
          </p:cNvPicPr>
          <p:nvPr>
            <p:ph sz="quarter" idx="13"/>
          </p:nvPr>
        </p:nvPicPr>
        <p:blipFill>
          <a:blip r:embed="rId3"/>
          <a:stretch>
            <a:fillRect/>
          </a:stretch>
        </p:blipFill>
        <p:spPr>
          <a:xfrm>
            <a:off x="977970" y="1775157"/>
            <a:ext cx="3560938" cy="2365028"/>
          </a:xfrm>
          <a:prstGeom prst="rect">
            <a:avLst/>
          </a:prstGeom>
        </p:spPr>
      </p:pic>
      <p:pic>
        <p:nvPicPr>
          <p:cNvPr id="17" name="Content Placeholder 16" descr="A screenshot of CalendarApp shows the calendar for the month of December 20 14. The drop down menu for Select a locale has Spanish (Cuba) es CU selected. The buttons for Prior and Next are at the bottom.">
            <a:extLst>
              <a:ext uri="{FF2B5EF4-FFF2-40B4-BE49-F238E27FC236}">
                <a16:creationId xmlns:a16="http://schemas.microsoft.com/office/drawing/2014/main" id="{08E6ED69-6726-4BAA-900B-ADD37446E198}"/>
              </a:ext>
            </a:extLst>
          </p:cNvPr>
          <p:cNvPicPr>
            <a:picLocks noGrp="1" noChangeAspect="1"/>
          </p:cNvPicPr>
          <p:nvPr>
            <p:ph sz="quarter" idx="14"/>
          </p:nvPr>
        </p:nvPicPr>
        <p:blipFill>
          <a:blip r:embed="rId4"/>
          <a:stretch>
            <a:fillRect/>
          </a:stretch>
        </p:blipFill>
        <p:spPr>
          <a:xfrm>
            <a:off x="4926834" y="1780377"/>
            <a:ext cx="3466092" cy="2298572"/>
          </a:xfrm>
          <a:prstGeom prst="rect">
            <a:avLst/>
          </a:prstGeom>
        </p:spPr>
      </p:pic>
      <p:sp>
        <p:nvSpPr>
          <p:cNvPr id="10" name="Text Placeholder 9">
            <a:extLst>
              <a:ext uri="{FF2B5EF4-FFF2-40B4-BE49-F238E27FC236}">
                <a16:creationId xmlns:a16="http://schemas.microsoft.com/office/drawing/2014/main" id="{3DAD6288-7AA4-48E2-9673-7C4C43D9CC7A}"/>
              </a:ext>
            </a:extLst>
          </p:cNvPr>
          <p:cNvSpPr>
            <a:spLocks noGrp="1"/>
          </p:cNvSpPr>
          <p:nvPr>
            <p:ph type="body" sz="quarter" idx="20"/>
          </p:nvPr>
        </p:nvSpPr>
        <p:spPr>
          <a:xfrm>
            <a:off x="3479728" y="5236210"/>
            <a:ext cx="2118360" cy="567690"/>
          </a:xfrm>
        </p:spPr>
        <p:txBody>
          <a:bodyPr/>
          <a:lstStyle/>
          <a:p>
            <a:pPr marL="432" indent="0">
              <a:buNone/>
            </a:pPr>
            <a:r>
              <a:rPr lang="en-US" altLang="en-US" dirty="0" err="1">
                <a:hlinkClick r:id="rId5"/>
              </a:rPr>
              <a:t>CalendarApp</a:t>
            </a:r>
            <a:endParaRPr lang="en-US" altLang="en-US" dirty="0">
              <a:hlinkClick r:id="rId5"/>
            </a:endParaRPr>
          </a:p>
        </p:txBody>
      </p:sp>
    </p:spTree>
    <p:extLst>
      <p:ext uri="{BB962C8B-B14F-4D97-AF65-F5344CB8AC3E}">
        <p14:creationId xmlns:p14="http://schemas.microsoft.com/office/powerpoint/2010/main" val="3060939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1FF99-0683-466A-A38F-24C9AA47A8DC}"/>
              </a:ext>
            </a:extLst>
          </p:cNvPr>
          <p:cNvSpPr>
            <a:spLocks noGrp="1"/>
          </p:cNvSpPr>
          <p:nvPr>
            <p:ph type="title"/>
          </p:nvPr>
        </p:nvSpPr>
        <p:spPr/>
        <p:txBody>
          <a:bodyPr/>
          <a:lstStyle/>
          <a:p>
            <a:r>
              <a:rPr lang="en-IN" dirty="0"/>
              <a:t>Example </a:t>
            </a:r>
            <a:r>
              <a:rPr lang="en-IN" sz="2000" b="0" dirty="0"/>
              <a:t>(4 of 4)</a:t>
            </a:r>
            <a:endParaRPr lang="en-IN" dirty="0"/>
          </a:p>
        </p:txBody>
      </p:sp>
      <p:pic>
        <p:nvPicPr>
          <p:cNvPr id="5" name="Content Placeholder 4" descr="A diagram shows CalendarPane leading to javafx.scene.layout. For long description in Notes pane, press F6.">
            <a:extLst>
              <a:ext uri="{FF2B5EF4-FFF2-40B4-BE49-F238E27FC236}">
                <a16:creationId xmlns:a16="http://schemas.microsoft.com/office/drawing/2014/main" id="{690DC4BD-559C-48C5-A642-DF7AA550773A}"/>
              </a:ext>
            </a:extLst>
          </p:cNvPr>
          <p:cNvPicPr>
            <a:picLocks noGrp="1" noChangeAspect="1"/>
          </p:cNvPicPr>
          <p:nvPr>
            <p:ph sz="quarter" idx="13"/>
          </p:nvPr>
        </p:nvPicPr>
        <p:blipFill>
          <a:blip r:embed="rId3"/>
          <a:stretch>
            <a:fillRect/>
          </a:stretch>
        </p:blipFill>
        <p:spPr>
          <a:xfrm>
            <a:off x="1831158" y="1799811"/>
            <a:ext cx="5481683" cy="3462637"/>
          </a:xfrm>
          <a:prstGeom prst="rect">
            <a:avLst/>
          </a:prstGeom>
        </p:spPr>
      </p:pic>
      <p:sp>
        <p:nvSpPr>
          <p:cNvPr id="10" name="Text Placeholder 9">
            <a:extLst>
              <a:ext uri="{FF2B5EF4-FFF2-40B4-BE49-F238E27FC236}">
                <a16:creationId xmlns:a16="http://schemas.microsoft.com/office/drawing/2014/main" id="{CC2FA83F-CF0F-4745-B130-9AF666BDC422}"/>
              </a:ext>
            </a:extLst>
          </p:cNvPr>
          <p:cNvSpPr>
            <a:spLocks noGrp="1"/>
          </p:cNvSpPr>
          <p:nvPr>
            <p:ph type="body" sz="quarter" idx="20"/>
          </p:nvPr>
        </p:nvSpPr>
        <p:spPr>
          <a:xfrm>
            <a:off x="2072857" y="5571489"/>
            <a:ext cx="1991563" cy="537211"/>
          </a:xfrm>
        </p:spPr>
        <p:txBody>
          <a:bodyPr/>
          <a:lstStyle/>
          <a:p>
            <a:pPr>
              <a:spcBef>
                <a:spcPct val="0"/>
              </a:spcBef>
              <a:buClrTx/>
              <a:buSzTx/>
              <a:buFontTx/>
              <a:buNone/>
            </a:pPr>
            <a:r>
              <a:rPr lang="en-US" altLang="en-US" sz="2000" dirty="0" err="1">
                <a:hlinkClick r:id="rId4"/>
              </a:rPr>
              <a:t>CalendarPane</a:t>
            </a:r>
            <a:endParaRPr lang="en-US" altLang="en-US" sz="2000" dirty="0">
              <a:hlinkClick r:id="rId4"/>
            </a:endParaRPr>
          </a:p>
        </p:txBody>
      </p:sp>
      <p:sp>
        <p:nvSpPr>
          <p:cNvPr id="11" name="Text Placeholder 10">
            <a:extLst>
              <a:ext uri="{FF2B5EF4-FFF2-40B4-BE49-F238E27FC236}">
                <a16:creationId xmlns:a16="http://schemas.microsoft.com/office/drawing/2014/main" id="{3C855FB4-D4C4-4729-9724-439F89FA983E}"/>
              </a:ext>
            </a:extLst>
          </p:cNvPr>
          <p:cNvSpPr>
            <a:spLocks noGrp="1"/>
          </p:cNvSpPr>
          <p:nvPr>
            <p:ph type="body" sz="quarter" idx="21"/>
          </p:nvPr>
        </p:nvSpPr>
        <p:spPr>
          <a:xfrm>
            <a:off x="5168900" y="5628006"/>
            <a:ext cx="1765300" cy="480694"/>
          </a:xfrm>
        </p:spPr>
        <p:txBody>
          <a:bodyPr/>
          <a:lstStyle/>
          <a:p>
            <a:pPr>
              <a:spcBef>
                <a:spcPct val="0"/>
              </a:spcBef>
              <a:buClrTx/>
              <a:buSzTx/>
              <a:buFontTx/>
              <a:buNone/>
            </a:pPr>
            <a:r>
              <a:rPr lang="en-US" altLang="en-US" sz="2000" dirty="0" err="1">
                <a:hlinkClick r:id="rId5"/>
              </a:rPr>
              <a:t>CalendarApp</a:t>
            </a:r>
            <a:endParaRPr lang="en-US" altLang="en-US" sz="2000" dirty="0">
              <a:hlinkClick r:id="rId5"/>
            </a:endParaRPr>
          </a:p>
        </p:txBody>
      </p:sp>
    </p:spTree>
    <p:extLst>
      <p:ext uri="{BB962C8B-B14F-4D97-AF65-F5344CB8AC3E}">
        <p14:creationId xmlns:p14="http://schemas.microsoft.com/office/powerpoint/2010/main" val="3929006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80ABE-DD82-4E61-82F4-9CE9A73FDD4A}"/>
              </a:ext>
            </a:extLst>
          </p:cNvPr>
          <p:cNvSpPr>
            <a:spLocks noGrp="1"/>
          </p:cNvSpPr>
          <p:nvPr>
            <p:ph type="title"/>
          </p:nvPr>
        </p:nvSpPr>
        <p:spPr/>
        <p:txBody>
          <a:bodyPr/>
          <a:lstStyle/>
          <a:p>
            <a:r>
              <a:rPr lang="en-IN" dirty="0"/>
              <a:t>Objectives</a:t>
            </a:r>
            <a:endParaRPr lang="en-IN" sz="2000" b="0" dirty="0"/>
          </a:p>
        </p:txBody>
      </p:sp>
      <p:sp>
        <p:nvSpPr>
          <p:cNvPr id="3" name="Content Placeholder 2">
            <a:extLst>
              <a:ext uri="{FF2B5EF4-FFF2-40B4-BE49-F238E27FC236}">
                <a16:creationId xmlns:a16="http://schemas.microsoft.com/office/drawing/2014/main" id="{EC849E00-522C-4586-BDAC-74B47EAB08FC}"/>
              </a:ext>
            </a:extLst>
          </p:cNvPr>
          <p:cNvSpPr>
            <a:spLocks noGrp="1"/>
          </p:cNvSpPr>
          <p:nvPr>
            <p:ph sz="quarter" idx="13"/>
          </p:nvPr>
        </p:nvSpPr>
        <p:spPr>
          <a:xfrm>
            <a:off x="457199" y="1554920"/>
            <a:ext cx="8218489" cy="4860628"/>
          </a:xfrm>
        </p:spPr>
        <p:txBody>
          <a:bodyPr/>
          <a:lstStyle/>
          <a:p>
            <a:pPr marL="432" indent="0">
              <a:spcBef>
                <a:spcPts val="600"/>
              </a:spcBef>
              <a:buNone/>
              <a:defRPr/>
            </a:pPr>
            <a:r>
              <a:rPr lang="en-US" b="1" dirty="0">
                <a:solidFill>
                  <a:srgbClr val="007FA3"/>
                </a:solidFill>
              </a:rPr>
              <a:t>36.1 </a:t>
            </a:r>
            <a:r>
              <a:rPr lang="en-IN" dirty="0"/>
              <a:t>To describe Java's internationalization features (§36.1).</a:t>
            </a:r>
          </a:p>
          <a:p>
            <a:pPr marL="432" indent="0">
              <a:spcBef>
                <a:spcPts val="600"/>
              </a:spcBef>
              <a:buNone/>
              <a:defRPr/>
            </a:pPr>
            <a:r>
              <a:rPr lang="en-US" b="1" dirty="0">
                <a:solidFill>
                  <a:srgbClr val="007FA3"/>
                </a:solidFill>
              </a:rPr>
              <a:t>36.2 </a:t>
            </a:r>
            <a:r>
              <a:rPr lang="en-IN" dirty="0"/>
              <a:t>To construct a locale with language, country, and variant (§36.2).</a:t>
            </a:r>
          </a:p>
          <a:p>
            <a:pPr marL="432" indent="0">
              <a:spcBef>
                <a:spcPts val="600"/>
              </a:spcBef>
              <a:buNone/>
              <a:defRPr/>
            </a:pPr>
            <a:r>
              <a:rPr lang="en-US" b="1" dirty="0">
                <a:solidFill>
                  <a:srgbClr val="007FA3"/>
                </a:solidFill>
              </a:rPr>
              <a:t>36.3 </a:t>
            </a:r>
            <a:r>
              <a:rPr lang="en-IN" dirty="0"/>
              <a:t>To display date and time based on locale (§36.3).</a:t>
            </a:r>
          </a:p>
          <a:p>
            <a:pPr marL="432" indent="0">
              <a:spcBef>
                <a:spcPts val="600"/>
              </a:spcBef>
              <a:buNone/>
              <a:defRPr/>
            </a:pPr>
            <a:r>
              <a:rPr lang="en-US" b="1" dirty="0">
                <a:solidFill>
                  <a:srgbClr val="007FA3"/>
                </a:solidFill>
              </a:rPr>
              <a:t>36.4 </a:t>
            </a:r>
            <a:r>
              <a:rPr lang="en-IN" dirty="0"/>
              <a:t>To display numbers, currencies, and percentages based on locale (§36.4).</a:t>
            </a:r>
          </a:p>
          <a:p>
            <a:pPr marL="432" indent="0">
              <a:spcBef>
                <a:spcPts val="600"/>
              </a:spcBef>
              <a:buNone/>
              <a:defRPr/>
            </a:pPr>
            <a:r>
              <a:rPr lang="en-US" b="1" dirty="0">
                <a:solidFill>
                  <a:srgbClr val="007FA3"/>
                </a:solidFill>
              </a:rPr>
              <a:t>36.5 </a:t>
            </a:r>
            <a:r>
              <a:rPr lang="en-IN" dirty="0"/>
              <a:t>To develop applications for international audiences using resource bundles (§36.5).</a:t>
            </a:r>
          </a:p>
          <a:p>
            <a:pPr marL="432" indent="0">
              <a:spcBef>
                <a:spcPts val="600"/>
              </a:spcBef>
              <a:buNone/>
              <a:defRPr/>
            </a:pPr>
            <a:r>
              <a:rPr lang="en-US" b="1" dirty="0">
                <a:solidFill>
                  <a:srgbClr val="007FA3"/>
                </a:solidFill>
              </a:rPr>
              <a:t>36.6 </a:t>
            </a:r>
            <a:r>
              <a:rPr lang="en-IN" dirty="0"/>
              <a:t>To specify encoding schemes for text I/O (§36.6).</a:t>
            </a:r>
          </a:p>
        </p:txBody>
      </p:sp>
    </p:spTree>
    <p:extLst>
      <p:ext uri="{BB962C8B-B14F-4D97-AF65-F5344CB8AC3E}">
        <p14:creationId xmlns:p14="http://schemas.microsoft.com/office/powerpoint/2010/main" val="2192847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AF9B9-D7F0-4385-8DE7-0B0E63E685AD}"/>
              </a:ext>
            </a:extLst>
          </p:cNvPr>
          <p:cNvSpPr>
            <a:spLocks noGrp="1"/>
          </p:cNvSpPr>
          <p:nvPr>
            <p:ph type="title"/>
          </p:nvPr>
        </p:nvSpPr>
        <p:spPr/>
        <p:txBody>
          <a:bodyPr/>
          <a:lstStyle/>
          <a:p>
            <a:r>
              <a:rPr lang="en-IN" dirty="0"/>
              <a:t>Formatting Numbers</a:t>
            </a:r>
            <a:endParaRPr lang="en-IN" sz="2000" b="0" dirty="0"/>
          </a:p>
        </p:txBody>
      </p:sp>
      <p:sp>
        <p:nvSpPr>
          <p:cNvPr id="3" name="Content Placeholder 2">
            <a:extLst>
              <a:ext uri="{FF2B5EF4-FFF2-40B4-BE49-F238E27FC236}">
                <a16:creationId xmlns:a16="http://schemas.microsoft.com/office/drawing/2014/main" id="{D9D938F0-D081-4C69-93CA-277C9C74059F}"/>
              </a:ext>
            </a:extLst>
          </p:cNvPr>
          <p:cNvSpPr>
            <a:spLocks noGrp="1"/>
          </p:cNvSpPr>
          <p:nvPr>
            <p:ph sz="quarter" idx="13"/>
          </p:nvPr>
        </p:nvSpPr>
        <p:spPr>
          <a:xfrm>
            <a:off x="457200" y="1554921"/>
            <a:ext cx="8232775" cy="2851980"/>
          </a:xfrm>
        </p:spPr>
        <p:txBody>
          <a:bodyPr/>
          <a:lstStyle/>
          <a:p>
            <a:pPr marL="0" indent="0">
              <a:buFont typeface="Monotype Sorts"/>
              <a:buNone/>
            </a:pPr>
            <a:r>
              <a:rPr lang="en-US" altLang="en-US" dirty="0"/>
              <a:t>Formatting numbers as currency or percentages is highly locale dependent.</a:t>
            </a:r>
          </a:p>
          <a:p>
            <a:pPr marL="0" indent="0">
              <a:buFont typeface="Monotype Sorts"/>
              <a:buNone/>
            </a:pPr>
            <a:r>
              <a:rPr lang="en-US" altLang="en-US" dirty="0"/>
              <a:t>For example, number 5000.50 is displayed as $5,000.50 in the US currency, but the same number is displayed as 5 000,50 F in the French currency.</a:t>
            </a:r>
          </a:p>
        </p:txBody>
      </p:sp>
    </p:spTree>
    <p:extLst>
      <p:ext uri="{BB962C8B-B14F-4D97-AF65-F5344CB8AC3E}">
        <p14:creationId xmlns:p14="http://schemas.microsoft.com/office/powerpoint/2010/main" val="34662140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B94FF-CF6D-4E4F-8AE5-5B6FE914801C}"/>
              </a:ext>
            </a:extLst>
          </p:cNvPr>
          <p:cNvSpPr>
            <a:spLocks noGrp="1"/>
          </p:cNvSpPr>
          <p:nvPr>
            <p:ph type="title"/>
          </p:nvPr>
        </p:nvSpPr>
        <p:spPr/>
        <p:txBody>
          <a:bodyPr/>
          <a:lstStyle/>
          <a:p>
            <a:r>
              <a:rPr lang="en-US" altLang="en-US" dirty="0"/>
              <a:t>The </a:t>
            </a:r>
            <a:r>
              <a:rPr lang="en-US" altLang="en-US" dirty="0" err="1">
                <a:latin typeface="Courier New" panose="02070309020205020404" pitchFamily="49" charset="0"/>
              </a:rPr>
              <a:t>NumberFormat</a:t>
            </a:r>
            <a:r>
              <a:rPr lang="en-US" altLang="en-US" dirty="0"/>
              <a:t> Class </a:t>
            </a:r>
            <a:r>
              <a:rPr lang="en-US" altLang="en-US" sz="2000" b="0" dirty="0"/>
              <a:t>(1 of 3)</a:t>
            </a:r>
            <a:endParaRPr lang="en-IN" sz="2000" b="0" dirty="0"/>
          </a:p>
        </p:txBody>
      </p:sp>
      <p:pic>
        <p:nvPicPr>
          <p:cNvPr id="4" name="Content Placeholder 3" descr="Codes and descriptions for java.text.NumberFormat.  For long description in Notes pane, press F6.">
            <a:extLst>
              <a:ext uri="{FF2B5EF4-FFF2-40B4-BE49-F238E27FC236}">
                <a16:creationId xmlns:a16="http://schemas.microsoft.com/office/drawing/2014/main" id="{C425537F-CDD8-4AF6-8221-B061FD474A66}"/>
              </a:ext>
            </a:extLst>
          </p:cNvPr>
          <p:cNvPicPr>
            <a:picLocks noGrp="1" noChangeAspect="1"/>
          </p:cNvPicPr>
          <p:nvPr>
            <p:ph sz="quarter" idx="13"/>
          </p:nvPr>
        </p:nvPicPr>
        <p:blipFill>
          <a:blip r:embed="rId3"/>
          <a:stretch>
            <a:fillRect/>
          </a:stretch>
        </p:blipFill>
        <p:spPr>
          <a:xfrm>
            <a:off x="2347612" y="1554163"/>
            <a:ext cx="4451951" cy="4664075"/>
          </a:xfrm>
          <a:prstGeom prst="rect">
            <a:avLst/>
          </a:prstGeom>
        </p:spPr>
      </p:pic>
    </p:spTree>
    <p:extLst>
      <p:ext uri="{BB962C8B-B14F-4D97-AF65-F5344CB8AC3E}">
        <p14:creationId xmlns:p14="http://schemas.microsoft.com/office/powerpoint/2010/main" val="2838674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59096-D653-4713-A36C-D8E460CF48F6}"/>
              </a:ext>
            </a:extLst>
          </p:cNvPr>
          <p:cNvSpPr>
            <a:spLocks noGrp="1"/>
          </p:cNvSpPr>
          <p:nvPr>
            <p:ph type="title"/>
          </p:nvPr>
        </p:nvSpPr>
        <p:spPr/>
        <p:txBody>
          <a:bodyPr/>
          <a:lstStyle/>
          <a:p>
            <a:r>
              <a:rPr lang="en-US" altLang="en-US" dirty="0"/>
              <a:t>The </a:t>
            </a:r>
            <a:r>
              <a:rPr lang="en-US" altLang="en-US" dirty="0" err="1">
                <a:latin typeface="Courier New" panose="02070309020205020404" pitchFamily="49" charset="0"/>
              </a:rPr>
              <a:t>NumberFormat</a:t>
            </a:r>
            <a:r>
              <a:rPr lang="en-US" altLang="en-US" dirty="0"/>
              <a:t> Class </a:t>
            </a:r>
            <a:r>
              <a:rPr lang="en-US" altLang="en-US" sz="2000" b="0" dirty="0"/>
              <a:t>(2 of 3)</a:t>
            </a:r>
            <a:endParaRPr lang="en-IN" sz="2000" b="0" dirty="0"/>
          </a:p>
        </p:txBody>
      </p:sp>
      <p:sp>
        <p:nvSpPr>
          <p:cNvPr id="3" name="Content Placeholder 2">
            <a:extLst>
              <a:ext uri="{FF2B5EF4-FFF2-40B4-BE49-F238E27FC236}">
                <a16:creationId xmlns:a16="http://schemas.microsoft.com/office/drawing/2014/main" id="{9C733741-409B-4345-8CE2-CA120D3B1009}"/>
              </a:ext>
            </a:extLst>
          </p:cNvPr>
          <p:cNvSpPr>
            <a:spLocks noGrp="1"/>
          </p:cNvSpPr>
          <p:nvPr>
            <p:ph sz="quarter" idx="13"/>
          </p:nvPr>
        </p:nvSpPr>
        <p:spPr/>
        <p:txBody>
          <a:bodyPr/>
          <a:lstStyle/>
          <a:p>
            <a:pPr marL="0" indent="0">
              <a:buFont typeface="Monotype Sorts"/>
              <a:buNone/>
            </a:pPr>
            <a:r>
              <a:rPr lang="en-US" altLang="en-US" dirty="0"/>
              <a:t>use one of the factory class methods to get a formatter.</a:t>
            </a:r>
          </a:p>
          <a:p>
            <a:pPr marL="0" indent="0">
              <a:buFont typeface="Monotype Sorts"/>
              <a:buNone/>
            </a:pPr>
            <a:r>
              <a:rPr lang="en-US" altLang="en-US" dirty="0"/>
              <a:t>Use </a:t>
            </a:r>
            <a:r>
              <a:rPr lang="en-US" altLang="en-US" dirty="0" err="1"/>
              <a:t>getInstance</a:t>
            </a:r>
            <a:r>
              <a:rPr lang="en-US" altLang="en-US" dirty="0"/>
              <a:t>() or </a:t>
            </a:r>
            <a:r>
              <a:rPr lang="en-US" altLang="en-US" dirty="0" err="1"/>
              <a:t>getNumberInstance</a:t>
            </a:r>
            <a:r>
              <a:rPr lang="en-US" altLang="en-US" dirty="0"/>
              <a:t>() to get the normal number format.</a:t>
            </a:r>
          </a:p>
          <a:p>
            <a:pPr marL="0" indent="0">
              <a:buFont typeface="Monotype Sorts"/>
              <a:buNone/>
            </a:pPr>
            <a:r>
              <a:rPr lang="en-US" altLang="en-US" dirty="0"/>
              <a:t>Use </a:t>
            </a:r>
            <a:r>
              <a:rPr lang="en-US" altLang="en-US" dirty="0" err="1"/>
              <a:t>getCurrencyInstance</a:t>
            </a:r>
            <a:r>
              <a:rPr lang="en-US" altLang="en-US" dirty="0"/>
              <a:t>() to get the currency number format.</a:t>
            </a:r>
          </a:p>
          <a:p>
            <a:pPr marL="0" indent="0">
              <a:buFont typeface="Monotype Sorts"/>
              <a:buNone/>
            </a:pPr>
            <a:r>
              <a:rPr lang="en-US" altLang="en-US" dirty="0"/>
              <a:t>Use </a:t>
            </a:r>
            <a:r>
              <a:rPr lang="en-US" altLang="en-US" dirty="0" err="1"/>
              <a:t>getPercentInstance</a:t>
            </a:r>
            <a:r>
              <a:rPr lang="en-US" altLang="en-US" dirty="0"/>
              <a:t>() to get a format for displaying percentages. With this format, a fraction like 0.53 is displayed as 53%.</a:t>
            </a:r>
          </a:p>
        </p:txBody>
      </p:sp>
    </p:spTree>
    <p:extLst>
      <p:ext uri="{BB962C8B-B14F-4D97-AF65-F5344CB8AC3E}">
        <p14:creationId xmlns:p14="http://schemas.microsoft.com/office/powerpoint/2010/main" val="39255821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1A65A-94C1-487C-9711-52D245E0FFC6}"/>
              </a:ext>
            </a:extLst>
          </p:cNvPr>
          <p:cNvSpPr>
            <a:spLocks noGrp="1"/>
          </p:cNvSpPr>
          <p:nvPr>
            <p:ph type="title"/>
          </p:nvPr>
        </p:nvSpPr>
        <p:spPr/>
        <p:txBody>
          <a:bodyPr/>
          <a:lstStyle/>
          <a:p>
            <a:r>
              <a:rPr lang="en-US" altLang="en-US" dirty="0"/>
              <a:t>The </a:t>
            </a:r>
            <a:r>
              <a:rPr lang="en-US" altLang="en-US" dirty="0" err="1">
                <a:latin typeface="Courier New" panose="02070309020205020404" pitchFamily="49" charset="0"/>
              </a:rPr>
              <a:t>NumberFormat</a:t>
            </a:r>
            <a:r>
              <a:rPr lang="en-US" altLang="en-US" dirty="0"/>
              <a:t> Class </a:t>
            </a:r>
            <a:r>
              <a:rPr lang="en-US" altLang="en-US" sz="2000" b="0" dirty="0"/>
              <a:t>(3 of 3)</a:t>
            </a:r>
            <a:endParaRPr lang="en-IN" dirty="0"/>
          </a:p>
        </p:txBody>
      </p:sp>
      <p:sp>
        <p:nvSpPr>
          <p:cNvPr id="3" name="Content Placeholder 2">
            <a:extLst>
              <a:ext uri="{FF2B5EF4-FFF2-40B4-BE49-F238E27FC236}">
                <a16:creationId xmlns:a16="http://schemas.microsoft.com/office/drawing/2014/main" id="{36954B18-7069-4D26-85CF-82D24DC73017}"/>
              </a:ext>
            </a:extLst>
          </p:cNvPr>
          <p:cNvSpPr>
            <a:spLocks noGrp="1"/>
          </p:cNvSpPr>
          <p:nvPr>
            <p:ph sz="quarter" idx="13"/>
          </p:nvPr>
        </p:nvSpPr>
        <p:spPr>
          <a:xfrm>
            <a:off x="457200" y="1552574"/>
            <a:ext cx="8122920" cy="870585"/>
          </a:xfrm>
        </p:spPr>
        <p:txBody>
          <a:bodyPr/>
          <a:lstStyle/>
          <a:p>
            <a:pPr marL="432" indent="0">
              <a:buNone/>
            </a:pPr>
            <a:r>
              <a:rPr lang="en-IN" sz="2200" dirty="0"/>
              <a:t>For example, to display a number in percentages, you can use the following code to create a formatter for the given locale.</a:t>
            </a:r>
          </a:p>
        </p:txBody>
      </p:sp>
      <p:sp>
        <p:nvSpPr>
          <p:cNvPr id="4" name="Content Placeholder 3">
            <a:extLst>
              <a:ext uri="{FF2B5EF4-FFF2-40B4-BE49-F238E27FC236}">
                <a16:creationId xmlns:a16="http://schemas.microsoft.com/office/drawing/2014/main" id="{FF5CDE97-E991-4060-B17C-F774DA022C1F}"/>
              </a:ext>
            </a:extLst>
          </p:cNvPr>
          <p:cNvSpPr>
            <a:spLocks noGrp="1"/>
          </p:cNvSpPr>
          <p:nvPr>
            <p:ph sz="quarter" idx="14"/>
          </p:nvPr>
        </p:nvSpPr>
        <p:spPr>
          <a:xfrm>
            <a:off x="457200" y="2515714"/>
            <a:ext cx="7318375" cy="1102025"/>
          </a:xfrm>
        </p:spPr>
        <p:txBody>
          <a:bodyPr/>
          <a:lstStyle/>
          <a:p>
            <a:pPr lvl="1">
              <a:spcAft>
                <a:spcPts val="1200"/>
              </a:spcAft>
              <a:buFontTx/>
              <a:buNone/>
            </a:pPr>
            <a:r>
              <a:rPr lang="en-US" altLang="en-US" sz="2200" dirty="0" err="1"/>
              <a:t>NumberFormat</a:t>
            </a:r>
            <a:r>
              <a:rPr lang="en-US" altLang="en-US" sz="2200" dirty="0"/>
              <a:t> </a:t>
            </a:r>
            <a:r>
              <a:rPr lang="en-US" altLang="en-US" sz="2200" dirty="0" err="1"/>
              <a:t>percForm</a:t>
            </a:r>
            <a:r>
              <a:rPr lang="en-US" altLang="en-US" sz="2200" dirty="0"/>
              <a:t> </a:t>
            </a:r>
          </a:p>
          <a:p>
            <a:pPr lvl="1">
              <a:spcAft>
                <a:spcPts val="1200"/>
              </a:spcAft>
              <a:buFontTx/>
              <a:buNone/>
            </a:pPr>
            <a:r>
              <a:rPr lang="en-US" altLang="en-US" sz="2200" dirty="0" err="1"/>
              <a:t>NumberFormat.getPercentInstance</a:t>
            </a:r>
            <a:r>
              <a:rPr lang="en-US" altLang="en-US" sz="2200" dirty="0"/>
              <a:t>(locale);</a:t>
            </a:r>
          </a:p>
        </p:txBody>
      </p:sp>
      <p:sp>
        <p:nvSpPr>
          <p:cNvPr id="5" name="Content Placeholder 4">
            <a:extLst>
              <a:ext uri="{FF2B5EF4-FFF2-40B4-BE49-F238E27FC236}">
                <a16:creationId xmlns:a16="http://schemas.microsoft.com/office/drawing/2014/main" id="{BA52FC35-3030-46C0-8FA8-D75752560E28}"/>
              </a:ext>
            </a:extLst>
          </p:cNvPr>
          <p:cNvSpPr>
            <a:spLocks noGrp="1"/>
          </p:cNvSpPr>
          <p:nvPr>
            <p:ph sz="quarter" idx="15"/>
          </p:nvPr>
        </p:nvSpPr>
        <p:spPr>
          <a:xfrm>
            <a:off x="457200" y="3843614"/>
            <a:ext cx="8122920" cy="866300"/>
          </a:xfrm>
        </p:spPr>
        <p:txBody>
          <a:bodyPr/>
          <a:lstStyle/>
          <a:p>
            <a:pPr marL="432" indent="0">
              <a:buNone/>
            </a:pPr>
            <a:r>
              <a:rPr lang="en-IN" sz="2200" dirty="0"/>
              <a:t>You can then use </a:t>
            </a:r>
            <a:r>
              <a:rPr lang="en-IN" sz="2200" dirty="0" err="1"/>
              <a:t>percForm</a:t>
            </a:r>
            <a:r>
              <a:rPr lang="en-IN" sz="2200" dirty="0"/>
              <a:t> to format a number into a string like this:</a:t>
            </a:r>
          </a:p>
        </p:txBody>
      </p:sp>
      <p:sp>
        <p:nvSpPr>
          <p:cNvPr id="6" name="Content Placeholder 5">
            <a:extLst>
              <a:ext uri="{FF2B5EF4-FFF2-40B4-BE49-F238E27FC236}">
                <a16:creationId xmlns:a16="http://schemas.microsoft.com/office/drawing/2014/main" id="{6AC31573-F433-4E41-AEB3-C3264FBB574E}"/>
              </a:ext>
            </a:extLst>
          </p:cNvPr>
          <p:cNvSpPr>
            <a:spLocks noGrp="1"/>
          </p:cNvSpPr>
          <p:nvPr>
            <p:ph sz="quarter" idx="16"/>
          </p:nvPr>
        </p:nvSpPr>
        <p:spPr>
          <a:xfrm>
            <a:off x="457200" y="4875384"/>
            <a:ext cx="5151120" cy="504336"/>
          </a:xfrm>
        </p:spPr>
        <p:txBody>
          <a:bodyPr/>
          <a:lstStyle/>
          <a:p>
            <a:pPr marL="432" indent="0">
              <a:buNone/>
            </a:pPr>
            <a:r>
              <a:rPr lang="en-US" altLang="en-US" sz="2200" dirty="0"/>
              <a:t>String s = </a:t>
            </a:r>
            <a:r>
              <a:rPr lang="en-US" altLang="en-US" sz="2200" dirty="0" err="1"/>
              <a:t>percForm.format</a:t>
            </a:r>
            <a:r>
              <a:rPr lang="en-US" altLang="en-US" sz="2200" dirty="0"/>
              <a:t>(0.075);</a:t>
            </a:r>
          </a:p>
        </p:txBody>
      </p:sp>
    </p:spTree>
    <p:extLst>
      <p:ext uri="{BB962C8B-B14F-4D97-AF65-F5344CB8AC3E}">
        <p14:creationId xmlns:p14="http://schemas.microsoft.com/office/powerpoint/2010/main" val="11060901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BBA9E-B9DF-4F6C-BB0B-744055C3CFD4}"/>
              </a:ext>
            </a:extLst>
          </p:cNvPr>
          <p:cNvSpPr>
            <a:spLocks noGrp="1"/>
          </p:cNvSpPr>
          <p:nvPr>
            <p:ph type="title"/>
          </p:nvPr>
        </p:nvSpPr>
        <p:spPr/>
        <p:txBody>
          <a:bodyPr/>
          <a:lstStyle/>
          <a:p>
            <a:r>
              <a:rPr lang="en-IN" dirty="0"/>
              <a:t>Example: Formatting Numbers</a:t>
            </a:r>
          </a:p>
        </p:txBody>
      </p:sp>
      <p:sp>
        <p:nvSpPr>
          <p:cNvPr id="4" name="Content Placeholder 3">
            <a:extLst>
              <a:ext uri="{FF2B5EF4-FFF2-40B4-BE49-F238E27FC236}">
                <a16:creationId xmlns:a16="http://schemas.microsoft.com/office/drawing/2014/main" id="{9A140CFE-FB40-4B3D-A0B5-DBE270C85932}"/>
              </a:ext>
            </a:extLst>
          </p:cNvPr>
          <p:cNvSpPr>
            <a:spLocks noGrp="1"/>
          </p:cNvSpPr>
          <p:nvPr>
            <p:ph sz="quarter" idx="13"/>
          </p:nvPr>
        </p:nvSpPr>
        <p:spPr>
          <a:xfrm>
            <a:off x="457200" y="1552575"/>
            <a:ext cx="3672840" cy="3476625"/>
          </a:xfrm>
        </p:spPr>
        <p:txBody>
          <a:bodyPr/>
          <a:lstStyle/>
          <a:p>
            <a:pPr marL="432" indent="0">
              <a:buNone/>
            </a:pPr>
            <a:r>
              <a:rPr lang="en-US" altLang="en-US" dirty="0"/>
              <a:t>Objective: This example creates a loan calculator similar to the one in Listing 15.6. This new loan calculator allows the user to choose locales, and displays numbers in locale-sensitive format.</a:t>
            </a:r>
            <a:endParaRPr lang="en-US" altLang="en-US" dirty="0">
              <a:latin typeface="Courier"/>
            </a:endParaRPr>
          </a:p>
        </p:txBody>
      </p:sp>
      <p:pic>
        <p:nvPicPr>
          <p:cNvPr id="7" name="Content Placeholder 6" descr="A screenshot shows Number Formatting Demo dialog box. For long description in Notes pane, press F6.">
            <a:extLst>
              <a:ext uri="{FF2B5EF4-FFF2-40B4-BE49-F238E27FC236}">
                <a16:creationId xmlns:a16="http://schemas.microsoft.com/office/drawing/2014/main" id="{FC4B2CA5-56D7-4AC1-A4EB-D055B0E3F3EB}"/>
              </a:ext>
            </a:extLst>
          </p:cNvPr>
          <p:cNvPicPr>
            <a:picLocks noGrp="1" noChangeAspect="1"/>
          </p:cNvPicPr>
          <p:nvPr>
            <p:ph sz="quarter" idx="14"/>
          </p:nvPr>
        </p:nvPicPr>
        <p:blipFill>
          <a:blip r:embed="rId3"/>
          <a:stretch>
            <a:fillRect/>
          </a:stretch>
        </p:blipFill>
        <p:spPr>
          <a:xfrm>
            <a:off x="4763758" y="1683770"/>
            <a:ext cx="4005603" cy="3059399"/>
          </a:xfrm>
          <a:prstGeom prst="rect">
            <a:avLst/>
          </a:prstGeom>
        </p:spPr>
      </p:pic>
      <p:sp>
        <p:nvSpPr>
          <p:cNvPr id="10" name="Text Placeholder 9">
            <a:extLst>
              <a:ext uri="{FF2B5EF4-FFF2-40B4-BE49-F238E27FC236}">
                <a16:creationId xmlns:a16="http://schemas.microsoft.com/office/drawing/2014/main" id="{3DAD6288-7AA4-48E2-9673-7C4C43D9CC7A}"/>
              </a:ext>
            </a:extLst>
          </p:cNvPr>
          <p:cNvSpPr>
            <a:spLocks noGrp="1"/>
          </p:cNvSpPr>
          <p:nvPr>
            <p:ph type="body" sz="quarter" idx="20"/>
          </p:nvPr>
        </p:nvSpPr>
        <p:spPr>
          <a:xfrm>
            <a:off x="2833088" y="5480050"/>
            <a:ext cx="3411641" cy="565150"/>
          </a:xfrm>
        </p:spPr>
        <p:txBody>
          <a:bodyPr/>
          <a:lstStyle/>
          <a:p>
            <a:pPr>
              <a:spcBef>
                <a:spcPct val="0"/>
              </a:spcBef>
              <a:buClrTx/>
              <a:buSzTx/>
              <a:buFontTx/>
              <a:buNone/>
            </a:pPr>
            <a:r>
              <a:rPr lang="en-US" altLang="en-US" dirty="0" err="1">
                <a:hlinkClick r:id="rId4"/>
              </a:rPr>
              <a:t>NumberFormatDemo</a:t>
            </a:r>
            <a:endParaRPr lang="en-US" altLang="en-US" dirty="0">
              <a:hlinkClick r:id="rId4"/>
            </a:endParaRPr>
          </a:p>
        </p:txBody>
      </p:sp>
    </p:spTree>
    <p:extLst>
      <p:ext uri="{BB962C8B-B14F-4D97-AF65-F5344CB8AC3E}">
        <p14:creationId xmlns:p14="http://schemas.microsoft.com/office/powerpoint/2010/main" val="30118452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67D84-CA72-4B11-9ECC-E6C20F1F56C1}"/>
              </a:ext>
            </a:extLst>
          </p:cNvPr>
          <p:cNvSpPr>
            <a:spLocks noGrp="1"/>
          </p:cNvSpPr>
          <p:nvPr>
            <p:ph type="title"/>
          </p:nvPr>
        </p:nvSpPr>
        <p:spPr/>
        <p:txBody>
          <a:bodyPr/>
          <a:lstStyle/>
          <a:p>
            <a:r>
              <a:rPr lang="en-IN" dirty="0"/>
              <a:t>Resource Bundles (Optional)</a:t>
            </a:r>
          </a:p>
        </p:txBody>
      </p:sp>
      <p:sp>
        <p:nvSpPr>
          <p:cNvPr id="3" name="Content Placeholder 2">
            <a:extLst>
              <a:ext uri="{FF2B5EF4-FFF2-40B4-BE49-F238E27FC236}">
                <a16:creationId xmlns:a16="http://schemas.microsoft.com/office/drawing/2014/main" id="{540FCB1B-8753-45A3-ACAB-8928DE336546}"/>
              </a:ext>
            </a:extLst>
          </p:cNvPr>
          <p:cNvSpPr>
            <a:spLocks noGrp="1"/>
          </p:cNvSpPr>
          <p:nvPr>
            <p:ph sz="quarter" idx="13"/>
          </p:nvPr>
        </p:nvSpPr>
        <p:spPr>
          <a:xfrm>
            <a:off x="457200" y="1554920"/>
            <a:ext cx="8442960" cy="4663335"/>
          </a:xfrm>
        </p:spPr>
        <p:txBody>
          <a:bodyPr/>
          <a:lstStyle/>
          <a:p>
            <a:pPr marL="0" indent="0">
              <a:buFont typeface="Monotype Sorts"/>
              <a:buNone/>
            </a:pPr>
            <a:r>
              <a:rPr lang="en-US" altLang="en-US" dirty="0"/>
              <a:t>A </a:t>
            </a:r>
            <a:r>
              <a:rPr lang="en-US" altLang="en-US" b="1" dirty="0"/>
              <a:t>resource bundle</a:t>
            </a:r>
            <a:r>
              <a:rPr lang="en-US" altLang="en-US" dirty="0"/>
              <a:t> is a Java class file or a text file that provides locale-specific information. This information can be accessed by Java programs dynamically.</a:t>
            </a:r>
          </a:p>
          <a:p>
            <a:pPr marL="0" indent="0">
              <a:buFont typeface="Monotype Sorts"/>
              <a:buNone/>
            </a:pPr>
            <a:r>
              <a:rPr lang="en-US" altLang="en-US" dirty="0"/>
              <a:t>When your program needs a locale-specific resource, a message string for example, your program can load the string from the resource bundle that is appropriate for the desired locale. In this way, you can write program code that is largely independent of the user's locale isolating most, if not all, of the locale-specific information in resource bundles.</a:t>
            </a:r>
          </a:p>
        </p:txBody>
      </p:sp>
    </p:spTree>
    <p:extLst>
      <p:ext uri="{BB962C8B-B14F-4D97-AF65-F5344CB8AC3E}">
        <p14:creationId xmlns:p14="http://schemas.microsoft.com/office/powerpoint/2010/main" val="7847792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701A3-1A20-423E-9D8B-CBDF598AC991}"/>
              </a:ext>
            </a:extLst>
          </p:cNvPr>
          <p:cNvSpPr>
            <a:spLocks noGrp="1"/>
          </p:cNvSpPr>
          <p:nvPr>
            <p:ph type="title"/>
          </p:nvPr>
        </p:nvSpPr>
        <p:spPr/>
        <p:txBody>
          <a:bodyPr/>
          <a:lstStyle/>
          <a:p>
            <a:r>
              <a:rPr lang="en-IN" dirty="0"/>
              <a:t>Example: Using Resource Bundles</a:t>
            </a:r>
          </a:p>
        </p:txBody>
      </p:sp>
      <p:sp>
        <p:nvSpPr>
          <p:cNvPr id="3" name="Content Placeholder 2">
            <a:extLst>
              <a:ext uri="{FF2B5EF4-FFF2-40B4-BE49-F238E27FC236}">
                <a16:creationId xmlns:a16="http://schemas.microsoft.com/office/drawing/2014/main" id="{A01557F9-B667-4AD8-A0C3-C44527B40934}"/>
              </a:ext>
            </a:extLst>
          </p:cNvPr>
          <p:cNvSpPr>
            <a:spLocks noGrp="1"/>
          </p:cNvSpPr>
          <p:nvPr>
            <p:ph sz="quarter" idx="13"/>
          </p:nvPr>
        </p:nvSpPr>
        <p:spPr>
          <a:xfrm>
            <a:off x="457200" y="1554921"/>
            <a:ext cx="8232775" cy="1770170"/>
          </a:xfrm>
        </p:spPr>
        <p:txBody>
          <a:bodyPr/>
          <a:lstStyle/>
          <a:p>
            <a:r>
              <a:rPr lang="en-IN" dirty="0"/>
              <a:t>Objective: This example modifies the </a:t>
            </a:r>
            <a:r>
              <a:rPr lang="en-IN" dirty="0" err="1"/>
              <a:t>NumberFormattingDemo</a:t>
            </a:r>
            <a:r>
              <a:rPr lang="en-IN" dirty="0"/>
              <a:t> program in the preceding example to display messages, title, and button labels in English, Chinese, and French languages.</a:t>
            </a:r>
          </a:p>
        </p:txBody>
      </p:sp>
    </p:spTree>
    <p:extLst>
      <p:ext uri="{BB962C8B-B14F-4D97-AF65-F5344CB8AC3E}">
        <p14:creationId xmlns:p14="http://schemas.microsoft.com/office/powerpoint/2010/main" val="2829065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BBA9E-B9DF-4F6C-BB0B-744055C3CFD4}"/>
              </a:ext>
            </a:extLst>
          </p:cNvPr>
          <p:cNvSpPr>
            <a:spLocks noGrp="1"/>
          </p:cNvSpPr>
          <p:nvPr>
            <p:ph type="title"/>
          </p:nvPr>
        </p:nvSpPr>
        <p:spPr/>
        <p:txBody>
          <a:bodyPr/>
          <a:lstStyle/>
          <a:p>
            <a:r>
              <a:rPr lang="en-IN" dirty="0"/>
              <a:t>Example </a:t>
            </a:r>
            <a:r>
              <a:rPr lang="en-IN" sz="2000" b="0" dirty="0"/>
              <a:t>(1 of 2)</a:t>
            </a:r>
            <a:endParaRPr lang="en-IN" dirty="0"/>
          </a:p>
        </p:txBody>
      </p:sp>
      <p:pic>
        <p:nvPicPr>
          <p:cNvPr id="5" name="Content Placeholder 4" descr="A screenshot shows dialog box in the previous image in English.">
            <a:extLst>
              <a:ext uri="{FF2B5EF4-FFF2-40B4-BE49-F238E27FC236}">
                <a16:creationId xmlns:a16="http://schemas.microsoft.com/office/drawing/2014/main" id="{F2918E7B-4412-43B3-B5AD-E749084F0791}"/>
              </a:ext>
            </a:extLst>
          </p:cNvPr>
          <p:cNvPicPr>
            <a:picLocks noGrp="1" noChangeAspect="1"/>
          </p:cNvPicPr>
          <p:nvPr>
            <p:ph sz="quarter" idx="13"/>
          </p:nvPr>
        </p:nvPicPr>
        <p:blipFill>
          <a:blip r:embed="rId3"/>
          <a:stretch>
            <a:fillRect/>
          </a:stretch>
        </p:blipFill>
        <p:spPr>
          <a:xfrm>
            <a:off x="1116689" y="1893478"/>
            <a:ext cx="3344461" cy="2365028"/>
          </a:xfrm>
          <a:prstGeom prst="rect">
            <a:avLst/>
          </a:prstGeom>
        </p:spPr>
      </p:pic>
      <p:pic>
        <p:nvPicPr>
          <p:cNvPr id="8" name="Content Placeholder 7" descr="A screenshot shows dialog box in the previous image in French.">
            <a:extLst>
              <a:ext uri="{FF2B5EF4-FFF2-40B4-BE49-F238E27FC236}">
                <a16:creationId xmlns:a16="http://schemas.microsoft.com/office/drawing/2014/main" id="{437E7B77-CF58-4A41-BDB6-1C182A481062}"/>
              </a:ext>
            </a:extLst>
          </p:cNvPr>
          <p:cNvPicPr>
            <a:picLocks noGrp="1" noChangeAspect="1"/>
          </p:cNvPicPr>
          <p:nvPr>
            <p:ph sz="quarter" idx="14"/>
          </p:nvPr>
        </p:nvPicPr>
        <p:blipFill>
          <a:blip r:embed="rId4"/>
          <a:stretch>
            <a:fillRect/>
          </a:stretch>
        </p:blipFill>
        <p:spPr>
          <a:xfrm>
            <a:off x="5308952" y="1911783"/>
            <a:ext cx="3250496" cy="2298572"/>
          </a:xfrm>
          <a:prstGeom prst="rect">
            <a:avLst/>
          </a:prstGeom>
        </p:spPr>
      </p:pic>
      <p:sp>
        <p:nvSpPr>
          <p:cNvPr id="10" name="Text Placeholder 9">
            <a:extLst>
              <a:ext uri="{FF2B5EF4-FFF2-40B4-BE49-F238E27FC236}">
                <a16:creationId xmlns:a16="http://schemas.microsoft.com/office/drawing/2014/main" id="{3DAD6288-7AA4-48E2-9673-7C4C43D9CC7A}"/>
              </a:ext>
            </a:extLst>
          </p:cNvPr>
          <p:cNvSpPr>
            <a:spLocks noGrp="1"/>
          </p:cNvSpPr>
          <p:nvPr>
            <p:ph type="body" sz="quarter" idx="20"/>
          </p:nvPr>
        </p:nvSpPr>
        <p:spPr>
          <a:xfrm>
            <a:off x="2833088" y="5236210"/>
            <a:ext cx="3411641" cy="605790"/>
          </a:xfrm>
        </p:spPr>
        <p:txBody>
          <a:bodyPr/>
          <a:lstStyle/>
          <a:p>
            <a:pPr>
              <a:spcBef>
                <a:spcPct val="0"/>
              </a:spcBef>
              <a:buClrTx/>
              <a:buSzTx/>
              <a:buFontTx/>
              <a:buNone/>
            </a:pPr>
            <a:r>
              <a:rPr lang="en-US" altLang="en-US" dirty="0" err="1">
                <a:hlinkClick r:id="rId5"/>
              </a:rPr>
              <a:t>ResourceBundleDemo</a:t>
            </a:r>
            <a:endParaRPr lang="en-US" altLang="en-US" dirty="0">
              <a:hlinkClick r:id="rId5"/>
            </a:endParaRPr>
          </a:p>
        </p:txBody>
      </p:sp>
    </p:spTree>
    <p:extLst>
      <p:ext uri="{BB962C8B-B14F-4D97-AF65-F5344CB8AC3E}">
        <p14:creationId xmlns:p14="http://schemas.microsoft.com/office/powerpoint/2010/main" val="25114290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5" name="Title 4">
            <a:extLst>
              <a:ext uri="{FF2B5EF4-FFF2-40B4-BE49-F238E27FC236}">
                <a16:creationId xmlns:a16="http://schemas.microsoft.com/office/drawing/2014/main" id="{E47FF819-0D5D-491A-BF8F-B42813E7390C}"/>
              </a:ext>
            </a:extLst>
          </p:cNvPr>
          <p:cNvSpPr>
            <a:spLocks noGrp="1"/>
          </p:cNvSpPr>
          <p:nvPr>
            <p:ph type="title"/>
          </p:nvPr>
        </p:nvSpPr>
        <p:spPr/>
        <p:txBody>
          <a:bodyPr/>
          <a:lstStyle/>
          <a:p>
            <a:r>
              <a:rPr lang="en-US" dirty="0"/>
              <a:t>Copyright</a:t>
            </a: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6184" y="2317359"/>
            <a:ext cx="1277815" cy="1434026"/>
          </a:xfrm>
          <a:prstGeom prst="rect">
            <a:avLst/>
          </a:prstGeom>
        </p:spPr>
      </p:pic>
      <p:sp>
        <p:nvSpPr>
          <p:cNvPr id="2" name="Text Placeholder 1">
            <a:extLst>
              <a:ext uri="{FF2B5EF4-FFF2-40B4-BE49-F238E27FC236}">
                <a16:creationId xmlns:a16="http://schemas.microsoft.com/office/drawing/2014/main" id="{AD5FAE7B-F718-4307-B112-AD6256157E8F}"/>
              </a:ext>
            </a:extLst>
          </p:cNvPr>
          <p:cNvSpPr>
            <a:spLocks noGrp="1"/>
          </p:cNvSpPr>
          <p:nvPr>
            <p:ph type="body" idx="4294967295"/>
          </p:nvPr>
        </p:nvSpPr>
        <p:spPr>
          <a:xfrm>
            <a:off x="1606061" y="1852246"/>
            <a:ext cx="6858001" cy="2854836"/>
          </a:xfrm>
          <a:ln/>
        </p:spPr>
        <p:style>
          <a:lnRef idx="2">
            <a:schemeClr val="dk1"/>
          </a:lnRef>
          <a:fillRef idx="1">
            <a:schemeClr val="lt1"/>
          </a:fillRef>
          <a:effectRef idx="0">
            <a:schemeClr val="dk1"/>
          </a:effectRef>
          <a:fontRef idx="minor">
            <a:schemeClr val="dk1"/>
          </a:fontRef>
        </p:style>
        <p:txBody>
          <a:bodyPr lIns="182880" tIns="182880" rIns="182880" bIns="182880" anchor="ctr"/>
          <a:lstStyle/>
          <a:p>
            <a:pPr marL="101600" indent="0">
              <a:buNone/>
            </a:pPr>
            <a:r>
              <a:rPr lang="en-US" b="1" dirty="0"/>
              <a:t>This work is protected by United States copyright laws and is</a:t>
            </a:r>
            <a:r>
              <a:rPr lang="en-US" b="1" baseline="0" dirty="0"/>
              <a:t> </a:t>
            </a:r>
            <a:r>
              <a:rPr lang="en-US" b="1" dirty="0"/>
              <a:t>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68B3E-EC06-4B30-BE31-9B00EA8EC355}"/>
              </a:ext>
            </a:extLst>
          </p:cNvPr>
          <p:cNvSpPr>
            <a:spLocks noGrp="1"/>
          </p:cNvSpPr>
          <p:nvPr>
            <p:ph type="title"/>
          </p:nvPr>
        </p:nvSpPr>
        <p:spPr/>
        <p:txBody>
          <a:bodyPr/>
          <a:lstStyle/>
          <a:p>
            <a:r>
              <a:rPr lang="en-IN" dirty="0"/>
              <a:t>Java’s International Support</a:t>
            </a:r>
          </a:p>
        </p:txBody>
      </p:sp>
      <p:sp>
        <p:nvSpPr>
          <p:cNvPr id="3" name="Content Placeholder 2">
            <a:extLst>
              <a:ext uri="{FF2B5EF4-FFF2-40B4-BE49-F238E27FC236}">
                <a16:creationId xmlns:a16="http://schemas.microsoft.com/office/drawing/2014/main" id="{56A175E1-5854-4D37-87D9-8E94C99ADDE6}"/>
              </a:ext>
            </a:extLst>
          </p:cNvPr>
          <p:cNvSpPr>
            <a:spLocks noGrp="1"/>
          </p:cNvSpPr>
          <p:nvPr>
            <p:ph sz="quarter" idx="13"/>
          </p:nvPr>
        </p:nvSpPr>
        <p:spPr>
          <a:xfrm>
            <a:off x="457200" y="1554920"/>
            <a:ext cx="8388220" cy="4663335"/>
          </a:xfrm>
        </p:spPr>
        <p:txBody>
          <a:bodyPr/>
          <a:lstStyle/>
          <a:p>
            <a:pPr marL="432000" indent="-432000">
              <a:buFont typeface="+mj-lt"/>
              <a:buAutoNum type="arabicPeriod"/>
            </a:pPr>
            <a:r>
              <a:rPr lang="en-IN" sz="2200" dirty="0"/>
              <a:t>Use </a:t>
            </a:r>
            <a:r>
              <a:rPr lang="en-IN" sz="2200" b="1" dirty="0"/>
              <a:t>Unicode</a:t>
            </a:r>
          </a:p>
          <a:p>
            <a:pPr marL="432000" indent="-432000">
              <a:buFont typeface="+mj-lt"/>
              <a:buAutoNum type="arabicPeriod"/>
            </a:pPr>
            <a:r>
              <a:rPr lang="en-IN" sz="2200" dirty="0"/>
              <a:t>Provide the Locale class to encapsulate information about a specific locale. A </a:t>
            </a:r>
            <a:r>
              <a:rPr lang="en-IN" sz="2200" u="sng" dirty="0"/>
              <a:t>Locale</a:t>
            </a:r>
            <a:r>
              <a:rPr lang="en-IN" sz="2200" dirty="0"/>
              <a:t> object determines how locale-sensitive information, such as date, time, and number, is displayed, and how locale-sensitive operations, such as sorting strings, are performed.</a:t>
            </a:r>
          </a:p>
          <a:p>
            <a:pPr marL="432000" indent="-432000">
              <a:buFont typeface="+mj-lt"/>
              <a:buAutoNum type="arabicPeriod"/>
            </a:pPr>
            <a:r>
              <a:rPr lang="en-IN" sz="2200" dirty="0"/>
              <a:t>Use the </a:t>
            </a:r>
            <a:r>
              <a:rPr lang="en-IN" sz="2200" dirty="0" err="1"/>
              <a:t>ResourceBundle</a:t>
            </a:r>
            <a:r>
              <a:rPr lang="en-IN" sz="2200" dirty="0"/>
              <a:t> class to separate locale-specific information such as status messages and the G</a:t>
            </a:r>
            <a:r>
              <a:rPr lang="en-IN" sz="100" dirty="0"/>
              <a:t> </a:t>
            </a:r>
            <a:r>
              <a:rPr lang="en-IN" sz="2200" dirty="0"/>
              <a:t>U</a:t>
            </a:r>
            <a:r>
              <a:rPr lang="en-IN" sz="100" dirty="0"/>
              <a:t> </a:t>
            </a:r>
            <a:r>
              <a:rPr lang="en-IN" sz="2200" dirty="0"/>
              <a:t>I component labels from the program. The information is stored outside the source code and can be accessed and loaded dynamically at runtime from a </a:t>
            </a:r>
            <a:r>
              <a:rPr lang="en-IN" sz="2200" u="sng" dirty="0" err="1"/>
              <a:t>ResourceBundle</a:t>
            </a:r>
            <a:r>
              <a:rPr lang="en-IN" sz="2200" dirty="0"/>
              <a:t>, rather than hard-coded into the program.</a:t>
            </a:r>
          </a:p>
        </p:txBody>
      </p:sp>
    </p:spTree>
    <p:extLst>
      <p:ext uri="{BB962C8B-B14F-4D97-AF65-F5344CB8AC3E}">
        <p14:creationId xmlns:p14="http://schemas.microsoft.com/office/powerpoint/2010/main" val="3404326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F2EBB-5F94-4A94-AF59-DA9F8CB652F1}"/>
              </a:ext>
            </a:extLst>
          </p:cNvPr>
          <p:cNvSpPr>
            <a:spLocks noGrp="1"/>
          </p:cNvSpPr>
          <p:nvPr>
            <p:ph type="title"/>
          </p:nvPr>
        </p:nvSpPr>
        <p:spPr/>
        <p:txBody>
          <a:bodyPr/>
          <a:lstStyle/>
          <a:p>
            <a:r>
              <a:rPr lang="en-US" altLang="en-US" dirty="0"/>
              <a:t>The </a:t>
            </a:r>
            <a:r>
              <a:rPr lang="en-US" altLang="en-US" dirty="0">
                <a:latin typeface="Courier New" panose="02070309020205020404" pitchFamily="49" charset="0"/>
              </a:rPr>
              <a:t>Locale</a:t>
            </a:r>
            <a:r>
              <a:rPr lang="en-US" altLang="en-US" dirty="0"/>
              <a:t> Class</a:t>
            </a:r>
            <a:endParaRPr lang="en-IN" dirty="0"/>
          </a:p>
        </p:txBody>
      </p:sp>
      <p:sp>
        <p:nvSpPr>
          <p:cNvPr id="3" name="Content Placeholder 2">
            <a:extLst>
              <a:ext uri="{FF2B5EF4-FFF2-40B4-BE49-F238E27FC236}">
                <a16:creationId xmlns:a16="http://schemas.microsoft.com/office/drawing/2014/main" id="{ABD32AF5-CBD9-4660-AFB9-35DBC7356FC4}"/>
              </a:ext>
            </a:extLst>
          </p:cNvPr>
          <p:cNvSpPr>
            <a:spLocks noGrp="1"/>
          </p:cNvSpPr>
          <p:nvPr>
            <p:ph sz="quarter" idx="13"/>
          </p:nvPr>
        </p:nvSpPr>
        <p:spPr>
          <a:xfrm>
            <a:off x="457200" y="1556327"/>
            <a:ext cx="8229600" cy="1491673"/>
          </a:xfrm>
        </p:spPr>
        <p:txBody>
          <a:bodyPr/>
          <a:lstStyle/>
          <a:p>
            <a:pPr marL="432" indent="0">
              <a:buNone/>
            </a:pPr>
            <a:r>
              <a:rPr lang="en-US" altLang="en-US" sz="2200" dirty="0"/>
              <a:t>A </a:t>
            </a:r>
            <a:r>
              <a:rPr lang="en-US" altLang="en-US" sz="2200" dirty="0">
                <a:latin typeface="Courier New" panose="02070309020205020404" pitchFamily="49" charset="0"/>
              </a:rPr>
              <a:t>Locale</a:t>
            </a:r>
            <a:r>
              <a:rPr lang="en-US" altLang="en-US" sz="2200" dirty="0"/>
              <a:t> object represents a specific geographical, political, or cultural region. An operation that requires a </a:t>
            </a:r>
            <a:r>
              <a:rPr lang="en-US" altLang="en-US" sz="2200" dirty="0">
                <a:latin typeface="Courier New" panose="02070309020205020404" pitchFamily="49" charset="0"/>
              </a:rPr>
              <a:t>Locale</a:t>
            </a:r>
            <a:r>
              <a:rPr lang="en-US" altLang="en-US" sz="2200" dirty="0"/>
              <a:t> to perform its task is called </a:t>
            </a:r>
            <a:r>
              <a:rPr lang="en-US" altLang="en-US" sz="2200" b="1" dirty="0"/>
              <a:t>locale-sensitive</a:t>
            </a:r>
            <a:r>
              <a:rPr lang="en-US" altLang="en-US" sz="2200" i="1" dirty="0"/>
              <a:t>.</a:t>
            </a:r>
            <a:r>
              <a:rPr lang="en-US" altLang="en-US" sz="2200" dirty="0"/>
              <a:t> You can use </a:t>
            </a:r>
            <a:r>
              <a:rPr lang="en-US" altLang="en-US" sz="2200" dirty="0">
                <a:latin typeface="Courier New" panose="02070309020205020404" pitchFamily="49" charset="0"/>
              </a:rPr>
              <a:t>Locale</a:t>
            </a:r>
            <a:r>
              <a:rPr lang="en-US" altLang="en-US" sz="2200" dirty="0"/>
              <a:t> to tailor information to the user.</a:t>
            </a:r>
            <a:endParaRPr lang="en-US" altLang="en-US" sz="2200" dirty="0">
              <a:latin typeface="Book Antiqua" panose="02040602050305030304" pitchFamily="18" charset="0"/>
            </a:endParaRPr>
          </a:p>
        </p:txBody>
      </p:sp>
      <p:pic>
        <p:nvPicPr>
          <p:cNvPr id="5" name="Content Placeholder 4" descr="Codes and descriptions for java.util.Local. For long description in Notes pane, press F6.">
            <a:extLst>
              <a:ext uri="{FF2B5EF4-FFF2-40B4-BE49-F238E27FC236}">
                <a16:creationId xmlns:a16="http://schemas.microsoft.com/office/drawing/2014/main" id="{5B000901-7D79-45AB-B975-E6B04BAE6874}"/>
              </a:ext>
            </a:extLst>
          </p:cNvPr>
          <p:cNvPicPr>
            <a:picLocks noGrp="1" noChangeAspect="1"/>
          </p:cNvPicPr>
          <p:nvPr>
            <p:ph sz="quarter" idx="14"/>
          </p:nvPr>
        </p:nvPicPr>
        <p:blipFill>
          <a:blip r:embed="rId3"/>
          <a:stretch>
            <a:fillRect/>
          </a:stretch>
        </p:blipFill>
        <p:spPr>
          <a:xfrm>
            <a:off x="1332558" y="3138033"/>
            <a:ext cx="6478883" cy="3193688"/>
          </a:xfrm>
          <a:prstGeom prst="rect">
            <a:avLst/>
          </a:prstGeom>
        </p:spPr>
      </p:pic>
    </p:spTree>
    <p:extLst>
      <p:ext uri="{BB962C8B-B14F-4D97-AF65-F5344CB8AC3E}">
        <p14:creationId xmlns:p14="http://schemas.microsoft.com/office/powerpoint/2010/main" val="2619965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9A33E-F8C6-4819-8D63-866FF935CF5D}"/>
              </a:ext>
            </a:extLst>
          </p:cNvPr>
          <p:cNvSpPr>
            <a:spLocks noGrp="1"/>
          </p:cNvSpPr>
          <p:nvPr>
            <p:ph type="title"/>
          </p:nvPr>
        </p:nvSpPr>
        <p:spPr/>
        <p:txBody>
          <a:bodyPr/>
          <a:lstStyle/>
          <a:p>
            <a:r>
              <a:rPr lang="en-IN" dirty="0"/>
              <a:t>Creating a Locale</a:t>
            </a:r>
          </a:p>
        </p:txBody>
      </p:sp>
      <p:sp>
        <p:nvSpPr>
          <p:cNvPr id="3" name="Content Placeholder 2">
            <a:extLst>
              <a:ext uri="{FF2B5EF4-FFF2-40B4-BE49-F238E27FC236}">
                <a16:creationId xmlns:a16="http://schemas.microsoft.com/office/drawing/2014/main" id="{AD94F737-7544-4BB5-87BC-C8DE4F0531F8}"/>
              </a:ext>
            </a:extLst>
          </p:cNvPr>
          <p:cNvSpPr>
            <a:spLocks noGrp="1"/>
          </p:cNvSpPr>
          <p:nvPr>
            <p:ph sz="quarter" idx="13"/>
          </p:nvPr>
        </p:nvSpPr>
        <p:spPr>
          <a:xfrm>
            <a:off x="457200" y="1552574"/>
            <a:ext cx="8199120" cy="794386"/>
          </a:xfrm>
        </p:spPr>
        <p:txBody>
          <a:bodyPr/>
          <a:lstStyle/>
          <a:p>
            <a:pPr marL="432" indent="0">
              <a:buNone/>
            </a:pPr>
            <a:r>
              <a:rPr lang="en-US" altLang="en-US" sz="2200" dirty="0"/>
              <a:t>To create a </a:t>
            </a:r>
            <a:r>
              <a:rPr lang="en-US" altLang="en-US" sz="2200" dirty="0">
                <a:latin typeface="Courier New" panose="02070309020205020404" pitchFamily="49" charset="0"/>
              </a:rPr>
              <a:t>Locale</a:t>
            </a:r>
            <a:r>
              <a:rPr lang="en-US" altLang="en-US" sz="2200" dirty="0"/>
              <a:t> object, you can use the following constructor in </a:t>
            </a:r>
            <a:r>
              <a:rPr lang="en-US" altLang="en-US" sz="2200" dirty="0">
                <a:latin typeface="Courier New" panose="02070309020205020404" pitchFamily="49" charset="0"/>
              </a:rPr>
              <a:t>Locale</a:t>
            </a:r>
            <a:r>
              <a:rPr lang="en-US" altLang="en-US" sz="2200" dirty="0"/>
              <a:t> class:</a:t>
            </a:r>
            <a:endParaRPr lang="en-US" altLang="en-US" sz="2200" dirty="0">
              <a:latin typeface="Book Antiqua" panose="02040602050305030304" pitchFamily="18" charset="0"/>
            </a:endParaRPr>
          </a:p>
        </p:txBody>
      </p:sp>
      <p:sp>
        <p:nvSpPr>
          <p:cNvPr id="5" name="Content Placeholder 4">
            <a:extLst>
              <a:ext uri="{FF2B5EF4-FFF2-40B4-BE49-F238E27FC236}">
                <a16:creationId xmlns:a16="http://schemas.microsoft.com/office/drawing/2014/main" id="{E887CADA-0DC3-4CCD-B6CB-2F94D71CB7CD}"/>
              </a:ext>
            </a:extLst>
          </p:cNvPr>
          <p:cNvSpPr>
            <a:spLocks noGrp="1"/>
          </p:cNvSpPr>
          <p:nvPr>
            <p:ph sz="quarter" idx="14"/>
          </p:nvPr>
        </p:nvSpPr>
        <p:spPr>
          <a:xfrm>
            <a:off x="457200" y="2437807"/>
            <a:ext cx="8382000" cy="1124169"/>
          </a:xfrm>
        </p:spPr>
        <p:txBody>
          <a:bodyPr/>
          <a:lstStyle/>
          <a:p>
            <a:pPr marL="0" indent="0">
              <a:spcBef>
                <a:spcPts val="600"/>
              </a:spcBef>
              <a:buFont typeface="Monotype Sorts"/>
              <a:buNone/>
            </a:pPr>
            <a:r>
              <a:rPr lang="en-US" altLang="en-US" sz="2000" dirty="0">
                <a:latin typeface="Courier New" panose="02070309020205020404" pitchFamily="49" charset="0"/>
              </a:rPr>
              <a:t>Locale(String language, String country)</a:t>
            </a:r>
          </a:p>
          <a:p>
            <a:pPr marL="0" indent="0">
              <a:spcBef>
                <a:spcPts val="600"/>
              </a:spcBef>
              <a:buFont typeface="Monotype Sorts"/>
              <a:buNone/>
            </a:pPr>
            <a:r>
              <a:rPr lang="en-US" altLang="en-US" sz="2000" dirty="0">
                <a:latin typeface="Courier New" panose="02070309020205020404" pitchFamily="49" charset="0"/>
              </a:rPr>
              <a:t>Locale(String language, String country, String variant)</a:t>
            </a:r>
            <a:endParaRPr lang="en-IN" sz="2000" dirty="0"/>
          </a:p>
        </p:txBody>
      </p:sp>
      <p:sp>
        <p:nvSpPr>
          <p:cNvPr id="6" name="Content Placeholder 5">
            <a:extLst>
              <a:ext uri="{FF2B5EF4-FFF2-40B4-BE49-F238E27FC236}">
                <a16:creationId xmlns:a16="http://schemas.microsoft.com/office/drawing/2014/main" id="{FCE9EE08-D532-4169-8602-E2443285EC4D}"/>
              </a:ext>
            </a:extLst>
          </p:cNvPr>
          <p:cNvSpPr>
            <a:spLocks noGrp="1"/>
          </p:cNvSpPr>
          <p:nvPr>
            <p:ph sz="quarter" idx="15"/>
          </p:nvPr>
        </p:nvSpPr>
        <p:spPr>
          <a:xfrm>
            <a:off x="457200" y="3667983"/>
            <a:ext cx="7650480" cy="2124989"/>
          </a:xfrm>
        </p:spPr>
        <p:txBody>
          <a:bodyPr/>
          <a:lstStyle/>
          <a:p>
            <a:pPr marL="0" indent="0">
              <a:spcBef>
                <a:spcPts val="600"/>
              </a:spcBef>
              <a:buFont typeface="Monotype Sorts"/>
              <a:buNone/>
            </a:pPr>
            <a:r>
              <a:rPr lang="en-US" altLang="en-US" sz="2000" dirty="0">
                <a:latin typeface="Courier New" panose="02070309020205020404" pitchFamily="49" charset="0"/>
              </a:rPr>
              <a:t>Example:</a:t>
            </a:r>
          </a:p>
          <a:p>
            <a:pPr marL="0" indent="0">
              <a:spcBef>
                <a:spcPts val="600"/>
              </a:spcBef>
              <a:buFont typeface="Monotype Sorts"/>
              <a:buNone/>
            </a:pPr>
            <a:r>
              <a:rPr lang="en-US" altLang="en-US" sz="2000" dirty="0">
                <a:latin typeface="Courier New" panose="02070309020205020404" pitchFamily="49" charset="0"/>
              </a:rPr>
              <a:t>new Locale(“</a:t>
            </a:r>
            <a:r>
              <a:rPr lang="en-US" altLang="en-US" sz="2000" dirty="0" err="1">
                <a:latin typeface="Courier New" panose="02070309020205020404" pitchFamily="49" charset="0"/>
              </a:rPr>
              <a:t>en</a:t>
            </a:r>
            <a:r>
              <a:rPr lang="en-US" altLang="en-US" sz="2000" dirty="0">
                <a:latin typeface="Courier New" panose="02070309020205020404" pitchFamily="49" charset="0"/>
              </a:rPr>
              <a:t>”, “US”);</a:t>
            </a:r>
          </a:p>
          <a:p>
            <a:pPr marL="0" indent="0">
              <a:spcBef>
                <a:spcPts val="600"/>
              </a:spcBef>
              <a:buFont typeface="Monotype Sorts"/>
              <a:buNone/>
            </a:pPr>
            <a:r>
              <a:rPr lang="en-US" altLang="en-US" sz="2000" dirty="0">
                <a:latin typeface="Courier New" panose="02070309020205020404" pitchFamily="49" charset="0"/>
              </a:rPr>
              <a:t>new Locale(“</a:t>
            </a:r>
            <a:r>
              <a:rPr lang="en-US" altLang="en-US" sz="2000" dirty="0" err="1">
                <a:latin typeface="Courier New" panose="02070309020205020404" pitchFamily="49" charset="0"/>
              </a:rPr>
              <a:t>fr</a:t>
            </a:r>
            <a:r>
              <a:rPr lang="en-US" altLang="en-US" sz="2000" dirty="0">
                <a:latin typeface="Courier New" panose="02070309020205020404" pitchFamily="49" charset="0"/>
              </a:rPr>
              <a:t>”, “CA”);</a:t>
            </a:r>
          </a:p>
          <a:p>
            <a:pPr marL="0" indent="0">
              <a:spcBef>
                <a:spcPts val="600"/>
              </a:spcBef>
              <a:buFont typeface="Monotype Sorts"/>
              <a:buNone/>
            </a:pPr>
            <a:r>
              <a:rPr lang="en-US" altLang="en-US" sz="2000" dirty="0" err="1">
                <a:latin typeface="Courier New" panose="02070309020205020404" pitchFamily="49" charset="0"/>
              </a:rPr>
              <a:t>Locale.CANADA</a:t>
            </a:r>
            <a:endParaRPr lang="en-US" altLang="en-US" sz="2000" dirty="0">
              <a:latin typeface="Courier New" panose="02070309020205020404" pitchFamily="49" charset="0"/>
            </a:endParaRPr>
          </a:p>
          <a:p>
            <a:pPr marL="0" indent="0">
              <a:spcBef>
                <a:spcPts val="600"/>
              </a:spcBef>
              <a:buFont typeface="Monotype Sorts"/>
              <a:buNone/>
            </a:pPr>
            <a:r>
              <a:rPr lang="en-US" altLang="en-US" sz="2000" dirty="0" err="1">
                <a:latin typeface="Courier New" panose="02070309020205020404" pitchFamily="49" charset="0"/>
              </a:rPr>
              <a:t>Locale.CANADA_FRENCH</a:t>
            </a:r>
            <a:endParaRPr lang="en-IN" sz="2000" dirty="0"/>
          </a:p>
        </p:txBody>
      </p:sp>
    </p:spTree>
    <p:extLst>
      <p:ext uri="{BB962C8B-B14F-4D97-AF65-F5344CB8AC3E}">
        <p14:creationId xmlns:p14="http://schemas.microsoft.com/office/powerpoint/2010/main" val="688534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33692-3378-4D6D-88AA-2C1A30770894}"/>
              </a:ext>
            </a:extLst>
          </p:cNvPr>
          <p:cNvSpPr>
            <a:spLocks noGrp="1"/>
          </p:cNvSpPr>
          <p:nvPr>
            <p:ph type="title"/>
          </p:nvPr>
        </p:nvSpPr>
        <p:spPr/>
        <p:txBody>
          <a:bodyPr/>
          <a:lstStyle/>
          <a:p>
            <a:r>
              <a:rPr lang="en-IN" dirty="0"/>
              <a:t>The Locale-Sensitive Operations</a:t>
            </a:r>
          </a:p>
        </p:txBody>
      </p:sp>
      <p:sp>
        <p:nvSpPr>
          <p:cNvPr id="3" name="Content Placeholder 2">
            <a:extLst>
              <a:ext uri="{FF2B5EF4-FFF2-40B4-BE49-F238E27FC236}">
                <a16:creationId xmlns:a16="http://schemas.microsoft.com/office/drawing/2014/main" id="{60C87EB0-E3FA-4E5F-9C7C-D2826DF56999}"/>
              </a:ext>
            </a:extLst>
          </p:cNvPr>
          <p:cNvSpPr>
            <a:spLocks noGrp="1"/>
          </p:cNvSpPr>
          <p:nvPr>
            <p:ph sz="quarter" idx="13"/>
          </p:nvPr>
        </p:nvSpPr>
        <p:spPr>
          <a:xfrm>
            <a:off x="457200" y="1556326"/>
            <a:ext cx="8229600" cy="3152833"/>
          </a:xfrm>
        </p:spPr>
        <p:txBody>
          <a:bodyPr/>
          <a:lstStyle/>
          <a:p>
            <a:pPr marL="432" indent="0">
              <a:buNone/>
            </a:pPr>
            <a:r>
              <a:rPr lang="en-IN" sz="2000" dirty="0"/>
              <a:t>An operation that requires a Locale to perform its task is called </a:t>
            </a:r>
            <a:r>
              <a:rPr lang="en-IN" sz="2000" b="1" dirty="0"/>
              <a:t>locale-sensitive</a:t>
            </a:r>
            <a:r>
              <a:rPr lang="en-IN" sz="2000" dirty="0"/>
              <a:t>. Displaying a number as a date or time, for example, is a locale-sensitive operation; the number should be formatted according to the customs and conventions of the user's locale.</a:t>
            </a:r>
          </a:p>
          <a:p>
            <a:pPr marL="432" indent="0">
              <a:buNone/>
            </a:pPr>
            <a:r>
              <a:rPr lang="en-IN" sz="2000" dirty="0"/>
              <a:t>Several classes in the Java class libraries contain locale-sensitive methods. Date, Calendar, </a:t>
            </a:r>
            <a:r>
              <a:rPr lang="en-IN" sz="2000" dirty="0" err="1"/>
              <a:t>DateFormat</a:t>
            </a:r>
            <a:r>
              <a:rPr lang="en-IN" sz="2000" dirty="0"/>
              <a:t>, and </a:t>
            </a:r>
            <a:r>
              <a:rPr lang="en-IN" sz="2000" dirty="0" err="1"/>
              <a:t>NumberFormat</a:t>
            </a:r>
            <a:r>
              <a:rPr lang="en-IN" sz="2000" dirty="0"/>
              <a:t>, for example, are locale-sensitive. All the locale-sensitive classes contain a static method, </a:t>
            </a:r>
            <a:r>
              <a:rPr lang="en-IN" sz="2000" dirty="0" err="1"/>
              <a:t>getAvailableLocales</a:t>
            </a:r>
            <a:r>
              <a:rPr lang="en-IN" sz="2000" dirty="0"/>
              <a:t>(), which returns an array of the locales they support. For example,</a:t>
            </a:r>
          </a:p>
        </p:txBody>
      </p:sp>
      <p:sp>
        <p:nvSpPr>
          <p:cNvPr id="4" name="Content Placeholder 3">
            <a:extLst>
              <a:ext uri="{FF2B5EF4-FFF2-40B4-BE49-F238E27FC236}">
                <a16:creationId xmlns:a16="http://schemas.microsoft.com/office/drawing/2014/main" id="{78A70CA3-BC27-4BF2-B232-96E9560B6899}"/>
              </a:ext>
            </a:extLst>
          </p:cNvPr>
          <p:cNvSpPr>
            <a:spLocks noGrp="1"/>
          </p:cNvSpPr>
          <p:nvPr>
            <p:ph sz="quarter" idx="14"/>
          </p:nvPr>
        </p:nvSpPr>
        <p:spPr>
          <a:xfrm>
            <a:off x="457200" y="4896975"/>
            <a:ext cx="8229600" cy="822614"/>
          </a:xfrm>
        </p:spPr>
        <p:txBody>
          <a:bodyPr/>
          <a:lstStyle/>
          <a:p>
            <a:pPr lvl="1">
              <a:lnSpc>
                <a:spcPct val="90000"/>
              </a:lnSpc>
              <a:buFontTx/>
              <a:buNone/>
            </a:pPr>
            <a:r>
              <a:rPr lang="en-US" altLang="en-US" sz="2000" dirty="0">
                <a:cs typeface="Times New Roman" panose="02020603050405020304" pitchFamily="18" charset="0"/>
              </a:rPr>
              <a:t>Locale[] </a:t>
            </a:r>
            <a:r>
              <a:rPr lang="en-US" altLang="en-US" sz="2000" dirty="0" err="1">
                <a:cs typeface="Times New Roman" panose="02020603050405020304" pitchFamily="18" charset="0"/>
              </a:rPr>
              <a:t>availableLocales</a:t>
            </a:r>
            <a:r>
              <a:rPr lang="en-US" altLang="en-US" sz="2000" dirty="0">
                <a:cs typeface="Times New Roman" panose="02020603050405020304" pitchFamily="18" charset="0"/>
              </a:rPr>
              <a:t> = </a:t>
            </a:r>
            <a:r>
              <a:rPr lang="en-US" altLang="en-US" sz="2000" dirty="0" err="1">
                <a:cs typeface="Times New Roman" panose="02020603050405020304" pitchFamily="18" charset="0"/>
              </a:rPr>
              <a:t>Calendar.getAvailableLocales</a:t>
            </a:r>
            <a:r>
              <a:rPr lang="en-US" altLang="en-US" sz="2000" dirty="0">
                <a:cs typeface="Times New Roman" panose="02020603050405020304" pitchFamily="18" charset="0"/>
              </a:rPr>
              <a:t>();</a:t>
            </a:r>
          </a:p>
          <a:p>
            <a:pPr lvl="1">
              <a:lnSpc>
                <a:spcPct val="90000"/>
              </a:lnSpc>
              <a:buFontTx/>
              <a:buNone/>
            </a:pPr>
            <a:r>
              <a:rPr lang="en-US" altLang="en-US" sz="2000" dirty="0">
                <a:cs typeface="Times New Roman" panose="02020603050405020304" pitchFamily="18" charset="0"/>
              </a:rPr>
              <a:t>returns all the locales for which calendars are installed.</a:t>
            </a:r>
          </a:p>
        </p:txBody>
      </p:sp>
    </p:spTree>
    <p:extLst>
      <p:ext uri="{BB962C8B-B14F-4D97-AF65-F5344CB8AC3E}">
        <p14:creationId xmlns:p14="http://schemas.microsoft.com/office/powerpoint/2010/main" val="3282784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0E3C0-D0CB-494F-96F2-3673A00D2AAC}"/>
              </a:ext>
            </a:extLst>
          </p:cNvPr>
          <p:cNvSpPr>
            <a:spLocks noGrp="1"/>
          </p:cNvSpPr>
          <p:nvPr>
            <p:ph type="title"/>
          </p:nvPr>
        </p:nvSpPr>
        <p:spPr/>
        <p:txBody>
          <a:bodyPr/>
          <a:lstStyle/>
          <a:p>
            <a:r>
              <a:rPr lang="en-IN" dirty="0"/>
              <a:t>Processing Date and Time</a:t>
            </a:r>
          </a:p>
        </p:txBody>
      </p:sp>
      <p:sp>
        <p:nvSpPr>
          <p:cNvPr id="3" name="Content Placeholder 2">
            <a:extLst>
              <a:ext uri="{FF2B5EF4-FFF2-40B4-BE49-F238E27FC236}">
                <a16:creationId xmlns:a16="http://schemas.microsoft.com/office/drawing/2014/main" id="{BEDB5C90-3544-4269-A6F4-811EF5DB4DB8}"/>
              </a:ext>
            </a:extLst>
          </p:cNvPr>
          <p:cNvSpPr>
            <a:spLocks noGrp="1"/>
          </p:cNvSpPr>
          <p:nvPr>
            <p:ph sz="quarter" idx="13"/>
          </p:nvPr>
        </p:nvSpPr>
        <p:spPr>
          <a:xfrm>
            <a:off x="457200" y="1552574"/>
            <a:ext cx="4011769" cy="962026"/>
          </a:xfrm>
        </p:spPr>
        <p:txBody>
          <a:bodyPr/>
          <a:lstStyle/>
          <a:p>
            <a:pPr marL="432" indent="0">
              <a:buNone/>
            </a:pPr>
            <a:r>
              <a:rPr lang="en-IN" sz="2000" dirty="0" err="1"/>
              <a:t>java.util.Date</a:t>
            </a:r>
            <a:endParaRPr lang="en-IN" sz="2000" dirty="0"/>
          </a:p>
          <a:p>
            <a:pPr marL="0" indent="182563">
              <a:buNone/>
            </a:pPr>
            <a:r>
              <a:rPr lang="en-IN" sz="2000" dirty="0"/>
              <a:t>Introduced in Chapter 9.</a:t>
            </a:r>
          </a:p>
        </p:txBody>
      </p:sp>
      <p:sp>
        <p:nvSpPr>
          <p:cNvPr id="4" name="Content Placeholder 3">
            <a:extLst>
              <a:ext uri="{FF2B5EF4-FFF2-40B4-BE49-F238E27FC236}">
                <a16:creationId xmlns:a16="http://schemas.microsoft.com/office/drawing/2014/main" id="{A17C9A90-C0F4-454A-AE21-23E9E3263614}"/>
              </a:ext>
            </a:extLst>
          </p:cNvPr>
          <p:cNvSpPr>
            <a:spLocks noGrp="1"/>
          </p:cNvSpPr>
          <p:nvPr>
            <p:ph sz="quarter" idx="14"/>
          </p:nvPr>
        </p:nvSpPr>
        <p:spPr>
          <a:xfrm>
            <a:off x="457200" y="2556207"/>
            <a:ext cx="7086600" cy="997526"/>
          </a:xfrm>
        </p:spPr>
        <p:txBody>
          <a:bodyPr/>
          <a:lstStyle/>
          <a:p>
            <a:pPr marL="17463" indent="-17463">
              <a:buFont typeface="Monotype Sorts"/>
              <a:buNone/>
            </a:pPr>
            <a:r>
              <a:rPr lang="en-US" altLang="en-US" sz="2000" dirty="0" err="1">
                <a:cs typeface="Times New Roman" panose="02020603050405020304" pitchFamily="18" charset="0"/>
              </a:rPr>
              <a:t>java.util.Calendar</a:t>
            </a:r>
            <a:r>
              <a:rPr lang="en-US" altLang="en-US" sz="2000" dirty="0">
                <a:cs typeface="Times New Roman" panose="02020603050405020304" pitchFamily="18" charset="0"/>
              </a:rPr>
              <a:t> and </a:t>
            </a:r>
            <a:r>
              <a:rPr lang="en-US" altLang="en-US" sz="2000" dirty="0" err="1">
                <a:cs typeface="Times New Roman" panose="02020603050405020304" pitchFamily="18" charset="0"/>
              </a:rPr>
              <a:t>java.util.GregorianCalendar</a:t>
            </a:r>
            <a:endParaRPr lang="en-US" altLang="en-US" sz="2000" dirty="0">
              <a:cs typeface="Times New Roman" panose="02020603050405020304" pitchFamily="18" charset="0"/>
            </a:endParaRPr>
          </a:p>
          <a:p>
            <a:pPr marL="17463" indent="165100">
              <a:buFont typeface="Monotype Sorts"/>
              <a:buNone/>
            </a:pPr>
            <a:r>
              <a:rPr lang="en-US" altLang="en-US" sz="2000" dirty="0">
                <a:cs typeface="Times New Roman" panose="02020603050405020304" pitchFamily="18" charset="0"/>
              </a:rPr>
              <a:t>Introduced in Chapter 13.</a:t>
            </a:r>
          </a:p>
        </p:txBody>
      </p:sp>
      <p:sp>
        <p:nvSpPr>
          <p:cNvPr id="5" name="Content Placeholder 4">
            <a:extLst>
              <a:ext uri="{FF2B5EF4-FFF2-40B4-BE49-F238E27FC236}">
                <a16:creationId xmlns:a16="http://schemas.microsoft.com/office/drawing/2014/main" id="{4FCB4ACE-4866-437A-962F-BEB9221F5F8C}"/>
              </a:ext>
            </a:extLst>
          </p:cNvPr>
          <p:cNvSpPr>
            <a:spLocks noGrp="1"/>
          </p:cNvSpPr>
          <p:nvPr>
            <p:ph sz="quarter" idx="15"/>
          </p:nvPr>
        </p:nvSpPr>
        <p:spPr>
          <a:xfrm>
            <a:off x="457200" y="3608796"/>
            <a:ext cx="8473440" cy="2056673"/>
          </a:xfrm>
        </p:spPr>
        <p:txBody>
          <a:bodyPr/>
          <a:lstStyle/>
          <a:p>
            <a:pPr marL="432" indent="0">
              <a:buNone/>
            </a:pPr>
            <a:r>
              <a:rPr lang="en-US" altLang="en-US" sz="2000" dirty="0">
                <a:cs typeface="Times New Roman" panose="02020603050405020304" pitchFamily="18" charset="0"/>
              </a:rPr>
              <a:t>Different locales have different conventions for displaying date and time. Should the year, month, or day be displayed first? Should slashes, periods, or colons be used to separate fields of the date? What are the names of the months in the language? The </a:t>
            </a:r>
            <a:r>
              <a:rPr lang="en-US" altLang="en-US" sz="2000" dirty="0" err="1">
                <a:cs typeface="Times New Roman" panose="02020603050405020304" pitchFamily="18" charset="0"/>
              </a:rPr>
              <a:t>java.text.DateFormat</a:t>
            </a:r>
            <a:r>
              <a:rPr lang="en-US" altLang="en-US" sz="2000" dirty="0">
                <a:cs typeface="Times New Roman" panose="02020603050405020304" pitchFamily="18" charset="0"/>
              </a:rPr>
              <a:t> class can be used to format date and time in a locale-sensitive way for display to the user.</a:t>
            </a:r>
          </a:p>
        </p:txBody>
      </p:sp>
    </p:spTree>
    <p:extLst>
      <p:ext uri="{BB962C8B-B14F-4D97-AF65-F5344CB8AC3E}">
        <p14:creationId xmlns:p14="http://schemas.microsoft.com/office/powerpoint/2010/main" val="2539864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7711E-56A2-4166-917F-53F9738F923A}"/>
              </a:ext>
            </a:extLst>
          </p:cNvPr>
          <p:cNvSpPr>
            <a:spLocks noGrp="1"/>
          </p:cNvSpPr>
          <p:nvPr>
            <p:ph type="title"/>
          </p:nvPr>
        </p:nvSpPr>
        <p:spPr/>
        <p:txBody>
          <a:bodyPr/>
          <a:lstStyle/>
          <a:p>
            <a:r>
              <a:rPr lang="en-US" altLang="en-US" dirty="0"/>
              <a:t>The </a:t>
            </a:r>
            <a:r>
              <a:rPr lang="en-US" altLang="en-US" dirty="0" err="1">
                <a:latin typeface="Courier New" panose="02070309020205020404" pitchFamily="49" charset="0"/>
              </a:rPr>
              <a:t>TimeZone</a:t>
            </a:r>
            <a:r>
              <a:rPr lang="en-US" altLang="en-US" dirty="0"/>
              <a:t> Class</a:t>
            </a:r>
            <a:endParaRPr lang="en-IN" dirty="0"/>
          </a:p>
        </p:txBody>
      </p:sp>
      <p:sp>
        <p:nvSpPr>
          <p:cNvPr id="3" name="Content Placeholder 2">
            <a:extLst>
              <a:ext uri="{FF2B5EF4-FFF2-40B4-BE49-F238E27FC236}">
                <a16:creationId xmlns:a16="http://schemas.microsoft.com/office/drawing/2014/main" id="{4D1B6B7F-3F54-4473-B789-CDE6A08150B1}"/>
              </a:ext>
            </a:extLst>
          </p:cNvPr>
          <p:cNvSpPr>
            <a:spLocks noGrp="1"/>
          </p:cNvSpPr>
          <p:nvPr>
            <p:ph sz="quarter" idx="13"/>
          </p:nvPr>
        </p:nvSpPr>
        <p:spPr>
          <a:xfrm>
            <a:off x="457200" y="1554920"/>
            <a:ext cx="8503920" cy="4663335"/>
          </a:xfrm>
        </p:spPr>
        <p:txBody>
          <a:bodyPr/>
          <a:lstStyle/>
          <a:p>
            <a:pPr marL="432" indent="0">
              <a:buNone/>
            </a:pPr>
            <a:r>
              <a:rPr lang="en-US" altLang="en-US" sz="2200" dirty="0" err="1">
                <a:cs typeface="Times New Roman" panose="02020603050405020304" pitchFamily="18" charset="0"/>
              </a:rPr>
              <a:t>TimeZone</a:t>
            </a:r>
            <a:r>
              <a:rPr lang="en-US" altLang="en-US" sz="2200" dirty="0">
                <a:cs typeface="Times New Roman" panose="02020603050405020304" pitchFamily="18" charset="0"/>
              </a:rPr>
              <a:t> represents a time zone offset and also figures out daylight savings. To get a </a:t>
            </a:r>
            <a:r>
              <a:rPr lang="en-US" altLang="en-US" sz="2200" dirty="0" err="1">
                <a:cs typeface="Times New Roman" panose="02020603050405020304" pitchFamily="18" charset="0"/>
              </a:rPr>
              <a:t>TimeZone</a:t>
            </a:r>
            <a:r>
              <a:rPr lang="en-US" altLang="en-US" sz="2200" dirty="0">
                <a:cs typeface="Times New Roman" panose="02020603050405020304" pitchFamily="18" charset="0"/>
              </a:rPr>
              <a:t> object for a specified time zone ID, use </a:t>
            </a:r>
            <a:r>
              <a:rPr lang="en-US" altLang="en-US" sz="2200" dirty="0" err="1">
                <a:cs typeface="Times New Roman" panose="02020603050405020304" pitchFamily="18" charset="0"/>
              </a:rPr>
              <a:t>TimeZone.getTimeZone</a:t>
            </a:r>
            <a:r>
              <a:rPr lang="en-US" altLang="en-US" sz="2200" dirty="0">
                <a:cs typeface="Times New Roman" panose="02020603050405020304" pitchFamily="18" charset="0"/>
              </a:rPr>
              <a:t>(id). To set a time zone in a Calendar object, use the </a:t>
            </a:r>
            <a:r>
              <a:rPr lang="en-US" altLang="en-US" sz="2200" dirty="0" err="1">
                <a:cs typeface="Times New Roman" panose="02020603050405020304" pitchFamily="18" charset="0"/>
              </a:rPr>
              <a:t>setTimeZone</a:t>
            </a:r>
            <a:r>
              <a:rPr lang="en-US" altLang="en-US" sz="2200" dirty="0">
                <a:cs typeface="Times New Roman" panose="02020603050405020304" pitchFamily="18" charset="0"/>
              </a:rPr>
              <a:t> method with a time zone ID. For example, </a:t>
            </a:r>
            <a:r>
              <a:rPr lang="en-US" altLang="en-US" sz="2200" dirty="0" err="1">
                <a:cs typeface="Times New Roman" panose="02020603050405020304" pitchFamily="18" charset="0"/>
              </a:rPr>
              <a:t>cal.setTimeZone</a:t>
            </a:r>
            <a:r>
              <a:rPr lang="en-US" altLang="en-US" sz="2200" dirty="0">
                <a:cs typeface="Times New Roman" panose="02020603050405020304" pitchFamily="18" charset="0"/>
              </a:rPr>
              <a:t>(</a:t>
            </a:r>
            <a:r>
              <a:rPr lang="en-US" altLang="en-US" sz="2200" dirty="0" err="1">
                <a:cs typeface="Times New Roman" panose="02020603050405020304" pitchFamily="18" charset="0"/>
              </a:rPr>
              <a:t>TimeZone.getTimeZone</a:t>
            </a:r>
            <a:r>
              <a:rPr lang="en-US" altLang="en-US" sz="2200" dirty="0">
                <a:cs typeface="Times New Roman" panose="02020603050405020304" pitchFamily="18" charset="0"/>
              </a:rPr>
              <a:t>("CST")) sets the time zone to Central Standard Time. To find all the available time zones supported in Java, use the static method </a:t>
            </a:r>
            <a:r>
              <a:rPr lang="en-US" altLang="en-US" sz="2200" dirty="0" err="1">
                <a:cs typeface="Times New Roman" panose="02020603050405020304" pitchFamily="18" charset="0"/>
              </a:rPr>
              <a:t>getAvailableIDs</a:t>
            </a:r>
            <a:r>
              <a:rPr lang="en-US" altLang="en-US" sz="2200" dirty="0">
                <a:cs typeface="Times New Roman" panose="02020603050405020304" pitchFamily="18" charset="0"/>
              </a:rPr>
              <a:t>() in the </a:t>
            </a:r>
            <a:r>
              <a:rPr lang="en-US" altLang="en-US" sz="2200" dirty="0" err="1">
                <a:cs typeface="Times New Roman" panose="02020603050405020304" pitchFamily="18" charset="0"/>
              </a:rPr>
              <a:t>TimeZone</a:t>
            </a:r>
            <a:r>
              <a:rPr lang="en-US" altLang="en-US" sz="2200" dirty="0">
                <a:cs typeface="Times New Roman" panose="02020603050405020304" pitchFamily="18" charset="0"/>
              </a:rPr>
              <a:t> class. In general, the international time zone ID is a string in the form of continent/city like Europe/Berlin, Asia/Taipei, and America/Washington. You can also use the static method </a:t>
            </a:r>
            <a:r>
              <a:rPr lang="en-US" altLang="en-US" sz="2200" dirty="0" err="1">
                <a:cs typeface="Times New Roman" panose="02020603050405020304" pitchFamily="18" charset="0"/>
              </a:rPr>
              <a:t>getDefault</a:t>
            </a:r>
            <a:r>
              <a:rPr lang="en-US" altLang="en-US" sz="2200" dirty="0">
                <a:cs typeface="Times New Roman" panose="02020603050405020304" pitchFamily="18" charset="0"/>
              </a:rPr>
              <a:t>() in the </a:t>
            </a:r>
            <a:r>
              <a:rPr lang="en-US" altLang="en-US" sz="2200" dirty="0" err="1">
                <a:cs typeface="Times New Roman" panose="02020603050405020304" pitchFamily="18" charset="0"/>
              </a:rPr>
              <a:t>TimeZone</a:t>
            </a:r>
            <a:r>
              <a:rPr lang="en-US" altLang="en-US" sz="2200" dirty="0">
                <a:cs typeface="Times New Roman" panose="02020603050405020304" pitchFamily="18" charset="0"/>
              </a:rPr>
              <a:t> class to obtain the default time zone on the host machine.</a:t>
            </a:r>
            <a:endParaRPr lang="en-US" altLang="en-US" sz="2200" dirty="0"/>
          </a:p>
        </p:txBody>
      </p:sp>
    </p:spTree>
    <p:extLst>
      <p:ext uri="{BB962C8B-B14F-4D97-AF65-F5344CB8AC3E}">
        <p14:creationId xmlns:p14="http://schemas.microsoft.com/office/powerpoint/2010/main" val="1245851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A106-8FC9-4E39-BD82-20759028B037}"/>
              </a:ext>
            </a:extLst>
          </p:cNvPr>
          <p:cNvSpPr>
            <a:spLocks noGrp="1"/>
          </p:cNvSpPr>
          <p:nvPr>
            <p:ph type="title"/>
          </p:nvPr>
        </p:nvSpPr>
        <p:spPr/>
        <p:txBody>
          <a:bodyPr/>
          <a:lstStyle/>
          <a:p>
            <a:r>
              <a:rPr lang="en-IN" dirty="0"/>
              <a:t>Creating a </a:t>
            </a:r>
            <a:r>
              <a:rPr lang="en-IN" dirty="0" err="1"/>
              <a:t>TimeZone</a:t>
            </a:r>
            <a:endParaRPr lang="en-IN" dirty="0"/>
          </a:p>
        </p:txBody>
      </p:sp>
      <p:sp>
        <p:nvSpPr>
          <p:cNvPr id="3" name="Content Placeholder 2">
            <a:extLst>
              <a:ext uri="{FF2B5EF4-FFF2-40B4-BE49-F238E27FC236}">
                <a16:creationId xmlns:a16="http://schemas.microsoft.com/office/drawing/2014/main" id="{AF7FF57A-C31D-4545-B080-39E43BC8745E}"/>
              </a:ext>
            </a:extLst>
          </p:cNvPr>
          <p:cNvSpPr>
            <a:spLocks noGrp="1"/>
          </p:cNvSpPr>
          <p:nvPr>
            <p:ph sz="quarter" idx="13"/>
          </p:nvPr>
        </p:nvSpPr>
        <p:spPr>
          <a:xfrm>
            <a:off x="457200" y="1556327"/>
            <a:ext cx="8229600" cy="2139373"/>
          </a:xfrm>
        </p:spPr>
        <p:txBody>
          <a:bodyPr/>
          <a:lstStyle/>
          <a:p>
            <a:pPr marL="432" indent="0">
              <a:buNone/>
            </a:pPr>
            <a:r>
              <a:rPr lang="en-US" altLang="en-US" dirty="0"/>
              <a:t>You can also get a </a:t>
            </a:r>
            <a:r>
              <a:rPr lang="en-US" altLang="en-US" dirty="0" err="1">
                <a:latin typeface="Courier New" panose="02070309020205020404" pitchFamily="49" charset="0"/>
              </a:rPr>
              <a:t>TimeZone</a:t>
            </a:r>
            <a:r>
              <a:rPr lang="en-US" altLang="en-US" dirty="0"/>
              <a:t> object by using the class method </a:t>
            </a:r>
            <a:r>
              <a:rPr lang="en-US" altLang="en-US" dirty="0" err="1">
                <a:latin typeface="Courier New" panose="02070309020205020404" pitchFamily="49" charset="0"/>
              </a:rPr>
              <a:t>getTimeZone</a:t>
            </a:r>
            <a:r>
              <a:rPr lang="en-US" altLang="en-US" dirty="0">
                <a:latin typeface="Courier New" panose="02070309020205020404" pitchFamily="49" charset="0"/>
              </a:rPr>
              <a:t>()</a:t>
            </a:r>
            <a:r>
              <a:rPr lang="en-US" altLang="en-US" dirty="0"/>
              <a:t>, along with a time zone I</a:t>
            </a:r>
            <a:r>
              <a:rPr lang="en-US" altLang="en-US" sz="100" dirty="0"/>
              <a:t> </a:t>
            </a:r>
            <a:r>
              <a:rPr lang="en-US" altLang="en-US" dirty="0"/>
              <a:t>D. For example, the time zone I</a:t>
            </a:r>
            <a:r>
              <a:rPr lang="en-US" altLang="en-US" sz="100" dirty="0"/>
              <a:t> </a:t>
            </a:r>
            <a:r>
              <a:rPr lang="en-US" altLang="en-US" dirty="0"/>
              <a:t>D for central standard time is </a:t>
            </a:r>
            <a:r>
              <a:rPr lang="en-US" altLang="en-US" dirty="0">
                <a:latin typeface="Courier New" panose="02070309020205020404" pitchFamily="49" charset="0"/>
              </a:rPr>
              <a:t>CST</a:t>
            </a:r>
            <a:r>
              <a:rPr lang="en-US" altLang="en-US" dirty="0"/>
              <a:t>. Therefore, you can get a C</a:t>
            </a:r>
            <a:r>
              <a:rPr lang="en-US" altLang="en-US" sz="100" dirty="0"/>
              <a:t> </a:t>
            </a:r>
            <a:r>
              <a:rPr lang="en-US" altLang="en-US" dirty="0"/>
              <a:t>S</a:t>
            </a:r>
            <a:r>
              <a:rPr lang="en-US" altLang="en-US" sz="100" dirty="0"/>
              <a:t> </a:t>
            </a:r>
            <a:r>
              <a:rPr lang="en-US" altLang="en-US" dirty="0"/>
              <a:t>T </a:t>
            </a:r>
            <a:r>
              <a:rPr lang="en-US" altLang="en-US" dirty="0" err="1">
                <a:latin typeface="Courier New" panose="02070309020205020404" pitchFamily="49" charset="0"/>
              </a:rPr>
              <a:t>TimeZone</a:t>
            </a:r>
            <a:r>
              <a:rPr lang="en-US" altLang="en-US" dirty="0"/>
              <a:t> object with the following:</a:t>
            </a:r>
            <a:endParaRPr lang="en-US" altLang="en-US" dirty="0">
              <a:latin typeface="Book Antiqua" panose="02040602050305030304" pitchFamily="18" charset="0"/>
            </a:endParaRPr>
          </a:p>
        </p:txBody>
      </p:sp>
      <p:sp>
        <p:nvSpPr>
          <p:cNvPr id="4" name="Content Placeholder 3">
            <a:extLst>
              <a:ext uri="{FF2B5EF4-FFF2-40B4-BE49-F238E27FC236}">
                <a16:creationId xmlns:a16="http://schemas.microsoft.com/office/drawing/2014/main" id="{4D9B3FDA-10CF-4D2D-A73B-E9D6B729B190}"/>
              </a:ext>
            </a:extLst>
          </p:cNvPr>
          <p:cNvSpPr>
            <a:spLocks noGrp="1"/>
          </p:cNvSpPr>
          <p:nvPr>
            <p:ph sz="quarter" idx="14"/>
          </p:nvPr>
        </p:nvSpPr>
        <p:spPr>
          <a:xfrm>
            <a:off x="457200" y="3948779"/>
            <a:ext cx="8229600" cy="509207"/>
          </a:xfrm>
        </p:spPr>
        <p:txBody>
          <a:bodyPr/>
          <a:lstStyle/>
          <a:p>
            <a:pPr marL="432" indent="0">
              <a:buNone/>
            </a:pPr>
            <a:r>
              <a:rPr lang="en-US" altLang="en-US" dirty="0" err="1">
                <a:latin typeface="Courier New" panose="02070309020205020404" pitchFamily="49" charset="0"/>
              </a:rPr>
              <a:t>TimeZone</a:t>
            </a:r>
            <a:r>
              <a:rPr lang="en-US" altLang="en-US" dirty="0">
                <a:latin typeface="Courier New" panose="02070309020205020404" pitchFamily="49" charset="0"/>
              </a:rPr>
              <a:t> </a:t>
            </a:r>
            <a:r>
              <a:rPr lang="en-US" altLang="en-US" dirty="0" err="1">
                <a:latin typeface="Courier New" panose="02070309020205020404" pitchFamily="49" charset="0"/>
              </a:rPr>
              <a:t>tz</a:t>
            </a:r>
            <a:r>
              <a:rPr lang="en-US" altLang="en-US" dirty="0">
                <a:latin typeface="Courier New" panose="02070309020205020404" pitchFamily="49" charset="0"/>
              </a:rPr>
              <a:t> = </a:t>
            </a:r>
            <a:r>
              <a:rPr lang="en-US" altLang="en-US" dirty="0" err="1">
                <a:latin typeface="Courier New" panose="02070309020205020404" pitchFamily="49" charset="0"/>
              </a:rPr>
              <a:t>TimeZone.getTimeZone</a:t>
            </a:r>
            <a:r>
              <a:rPr lang="en-US" altLang="en-US" dirty="0">
                <a:latin typeface="Courier New" panose="02070309020205020404" pitchFamily="49" charset="0"/>
              </a:rPr>
              <a:t>("CST");</a:t>
            </a:r>
            <a:endParaRPr lang="en-US" altLang="en-US" dirty="0">
              <a:latin typeface="Book Antiqua" panose="02040602050305030304" pitchFamily="18" charset="0"/>
            </a:endParaRPr>
          </a:p>
        </p:txBody>
      </p:sp>
    </p:spTree>
    <p:extLst>
      <p:ext uri="{BB962C8B-B14F-4D97-AF65-F5344CB8AC3E}">
        <p14:creationId xmlns:p14="http://schemas.microsoft.com/office/powerpoint/2010/main" val="2567408209"/>
      </p:ext>
    </p:extLst>
  </p:cSld>
  <p:clrMapOvr>
    <a:masterClrMapping/>
  </p:clrMapOvr>
</p:sld>
</file>

<file path=ppt/theme/theme1.xml><?xml version="1.0" encoding="utf-8"?>
<a:theme xmlns:a="http://schemas.openxmlformats.org/drawingml/2006/main" name="USH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SHE_slide options">
  <a:themeElements>
    <a:clrScheme name="Custom 40">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33399"/>
      </a:hlink>
      <a:folHlink>
        <a:srgbClr val="7030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6D90B95B22DD945BDFF45EB84A5E21C" ma:contentTypeVersion="11" ma:contentTypeDescription="Create a new document." ma:contentTypeScope="" ma:versionID="d64c759ff087fb2f361248d72b503ae0">
  <xsd:schema xmlns:xsd="http://www.w3.org/2001/XMLSchema" xmlns:xs="http://www.w3.org/2001/XMLSchema" xmlns:p="http://schemas.microsoft.com/office/2006/metadata/properties" xmlns:ns2="7c1bd8dc-4e40-424f-a15f-9ffcd522197f" xmlns:ns3="6125ffc9-2c56-435e-8267-1393444907b2" targetNamespace="http://schemas.microsoft.com/office/2006/metadata/properties" ma:root="true" ma:fieldsID="7322cfddf5e3a731f65b591fdc9947f5" ns2:_="" ns3:_="">
    <xsd:import namespace="7c1bd8dc-4e40-424f-a15f-9ffcd522197f"/>
    <xsd:import namespace="6125ffc9-2c56-435e-8267-1393444907b2"/>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1bd8dc-4e40-424f-a15f-9ffcd522197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125ffc9-2c56-435e-8267-1393444907b2"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0B2CA9B-F06A-41AD-897B-78C0D71EFE64}"/>
</file>

<file path=customXml/itemProps2.xml><?xml version="1.0" encoding="utf-8"?>
<ds:datastoreItem xmlns:ds="http://schemas.openxmlformats.org/officeDocument/2006/customXml" ds:itemID="{C2A2ACD8-CEA9-4D7E-B6E2-299F9B551E47}"/>
</file>

<file path=customXml/itemProps3.xml><?xml version="1.0" encoding="utf-8"?>
<ds:datastoreItem xmlns:ds="http://schemas.openxmlformats.org/officeDocument/2006/customXml" ds:itemID="{E78ED8E8-6EA6-4829-92E2-1D6FDF9F5A85}"/>
</file>

<file path=docProps/app.xml><?xml version="1.0" encoding="utf-8"?>
<Properties xmlns="http://schemas.openxmlformats.org/officeDocument/2006/extended-properties" xmlns:vt="http://schemas.openxmlformats.org/officeDocument/2006/docPropsVTypes">
  <TotalTime>148393</TotalTime>
  <Words>3370</Words>
  <Application>Microsoft Office PowerPoint</Application>
  <PresentationFormat>On-screen Show (4:3)</PresentationFormat>
  <Paragraphs>219</Paragraphs>
  <Slides>28</Slides>
  <Notes>11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28</vt:i4>
      </vt:variant>
    </vt:vector>
  </HeadingPairs>
  <TitlesOfParts>
    <vt:vector size="38" baseType="lpstr">
      <vt:lpstr>Times New Roman</vt:lpstr>
      <vt:lpstr>Courier New</vt:lpstr>
      <vt:lpstr>Arial</vt:lpstr>
      <vt:lpstr>Courier</vt:lpstr>
      <vt:lpstr>Monotype Sorts</vt:lpstr>
      <vt:lpstr>Book Antiqua</vt:lpstr>
      <vt:lpstr>Verdana</vt:lpstr>
      <vt:lpstr>Noto Sans Symbols</vt:lpstr>
      <vt:lpstr>USHE</vt:lpstr>
      <vt:lpstr>USHE_slide options</vt:lpstr>
      <vt:lpstr>Introduction to Java Programming and Data Structures</vt:lpstr>
      <vt:lpstr>Objectives</vt:lpstr>
      <vt:lpstr>Java’s International Support</vt:lpstr>
      <vt:lpstr>The Locale Class</vt:lpstr>
      <vt:lpstr>Creating a Locale</vt:lpstr>
      <vt:lpstr>The Locale-Sensitive Operations</vt:lpstr>
      <vt:lpstr>Processing Date and Time</vt:lpstr>
      <vt:lpstr>The TimeZone Class</vt:lpstr>
      <vt:lpstr>Creating a TimeZone</vt:lpstr>
      <vt:lpstr>The DateFormat Class</vt:lpstr>
      <vt:lpstr>DateFormat Formats</vt:lpstr>
      <vt:lpstr>Creating a DateFormat</vt:lpstr>
      <vt:lpstr>The SimpleDateFormat Class</vt:lpstr>
      <vt:lpstr>Example: Displaying an International Clock </vt:lpstr>
      <vt:lpstr>Example (1 of 4)</vt:lpstr>
      <vt:lpstr>Example (2 of 4)</vt:lpstr>
      <vt:lpstr>Example: Displaying a Calendar</vt:lpstr>
      <vt:lpstr>Example (3 of 4)</vt:lpstr>
      <vt:lpstr>Example (4 of 4)</vt:lpstr>
      <vt:lpstr>Formatting Numbers</vt:lpstr>
      <vt:lpstr>The NumberFormat Class (1 of 3)</vt:lpstr>
      <vt:lpstr>The NumberFormat Class (2 of 3)</vt:lpstr>
      <vt:lpstr>The NumberFormat Class (3 of 3)</vt:lpstr>
      <vt:lpstr>Example: Formatting Numbers</vt:lpstr>
      <vt:lpstr>Resource Bundles (Optional)</vt:lpstr>
      <vt:lpstr>Example: Using Resource Bundles</vt:lpstr>
      <vt:lpstr>Example (1 of 2)</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 Programming and Data Structures, Twelfth Edition, Chapter 36, Internationalization</dc:title>
  <dc:subject>IT</dc:subject>
  <dc:creator>Liang</dc:creator>
  <cp:keywords>Introduction to Java Programming and Data Structures</cp:keywords>
  <dc:description>This deck contains code snippets and symbols, screen reader users may need to increase verbosity levels; Long description alt-text is inserted in the notes pane; This presentation contains the hyperlinks located in Notes Pane.</dc:description>
  <cp:lastModifiedBy>AnnMarie Short</cp:lastModifiedBy>
  <cp:revision>1025</cp:revision>
  <dcterms:modified xsi:type="dcterms:W3CDTF">2021-03-24T18:58:23Z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0x01010086D90B95B22DD945BDFF45EB84A5E21C</vt:lpwstr>
  </property>
</Properties>
</file>