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B25BF11-CD31-2A4E-BDE6-E947C3CABE47}">
          <p14:sldIdLst>
            <p14:sldId id="256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6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91" d="100"/>
          <a:sy n="91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86831-4CB7-F147-9DBC-ED536322BD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B5C0A-B4FE-224A-A74D-F04CA0E46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7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BB89F1B-1C56-4C43-B89E-6F208746F19F}" type="datetime1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6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F795-AC28-5F41-BDD8-BF0AB1BE7104}" type="datetime1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62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B7203BB-27E2-5446-B033-448686C10830}" type="datetime1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2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B846-87E0-F347-BDDB-C84C4E6BDD6A}" type="datetime1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632DA7-F2DA-D345-B849-3D6A08C8D58C}" type="datetime1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32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44E01E-0F10-FA4C-8F87-93D6F4852B88}" type="datetime1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59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EF7749-E4DB-E64C-B134-F7FCEC512BC8}" type="datetime1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5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6-C0DA-AA43-BDF5-FA2ACA509F07}" type="datetime1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E2D9A56-BFEC-3C48-9593-7455D900D5CF}" type="datetime1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5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2336-9907-5D49-AE76-46A52D1B9B0B}" type="datetime1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6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EFD959E-A4EC-9C45-A9EC-D259ACAE2848}" type="datetime1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4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86B6-0F95-6F43-9458-5A9FED976D18}" type="datetime1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9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Банки — Сегментация пользователей по потреблению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Спринт 17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45979-AEDF-3B4D-8EFC-DA6496F100B2}"/>
              </a:ext>
            </a:extLst>
          </p:cNvPr>
          <p:cNvSpPr txBox="1"/>
          <p:nvPr/>
        </p:nvSpPr>
        <p:spPr>
          <a:xfrm>
            <a:off x="9601201" y="5657671"/>
            <a:ext cx="2146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Отчет подготовил </a:t>
            </a:r>
          </a:p>
          <a:p>
            <a:r>
              <a:rPr lang="ru-RU" dirty="0" err="1"/>
              <a:t>Лихоузов</a:t>
            </a:r>
            <a:r>
              <a:rPr lang="ru-RU" dirty="0"/>
              <a:t> Кирилл</a:t>
            </a:r>
          </a:p>
          <a:p>
            <a:r>
              <a:rPr lang="ru-RU" dirty="0"/>
              <a:t>8-557-54353</a:t>
            </a:r>
          </a:p>
          <a:p>
            <a:r>
              <a:rPr lang="ru-RU" dirty="0"/>
              <a:t>14/04/2022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73176-A118-334C-BA74-9A1552B4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60000"/>
          </a:xfrm>
        </p:spPr>
        <p:txBody>
          <a:bodyPr/>
          <a:lstStyle/>
          <a:p>
            <a:fld id="{716A12B6-8E89-4367-AEB8-A6C75547131F}" type="slidenum">
              <a:rPr lang="ru-RU" sz="900" smtClean="0">
                <a:ln>
                  <a:solidFill>
                    <a:schemeClr val="tx1"/>
                  </a:solidFill>
                </a:ln>
              </a:rPr>
              <a:t>1</a:t>
            </a:fld>
            <a:endParaRPr lang="ru-RU" sz="9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F9818D-CF70-0AA0-51E5-232C05229F96}"/>
              </a:ext>
            </a:extLst>
          </p:cNvPr>
          <p:cNvSpPr/>
          <p:nvPr/>
        </p:nvSpPr>
        <p:spPr>
          <a:xfrm>
            <a:off x="4197930" y="1305981"/>
            <a:ext cx="3796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FFFFFF"/>
                </a:solidFill>
                <a:latin typeface="YS Text"/>
              </a:rPr>
              <a:t>Выпускной проект</a:t>
            </a:r>
            <a:endParaRPr lang="ru-RU" sz="3600" b="0" i="0" u="none" strike="noStrike" dirty="0">
              <a:solidFill>
                <a:srgbClr val="FFFFFF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391277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F0401-DE22-A867-6E68-2132C5B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Портрет сегментов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6D5B5-7CCE-1790-4AFE-D13CC60C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Сегмент 0: </a:t>
            </a:r>
          </a:p>
          <a:p>
            <a:pPr lvl="1"/>
            <a:r>
              <a:rPr lang="ru-RU" dirty="0"/>
              <a:t>клиенты с балансом 100-140к единиц</a:t>
            </a:r>
          </a:p>
          <a:p>
            <a:pPr lvl="1"/>
            <a:r>
              <a:rPr lang="ru-RU" dirty="0"/>
              <a:t>много клиентов покинувших банк</a:t>
            </a:r>
          </a:p>
          <a:p>
            <a:pPr lvl="1"/>
            <a:r>
              <a:rPr lang="ru-RU" dirty="0"/>
              <a:t>все из </a:t>
            </a:r>
            <a:r>
              <a:rPr lang="ru-RU" dirty="0" err="1"/>
              <a:t>Ростова</a:t>
            </a:r>
            <a:r>
              <a:rPr lang="ru-RU" dirty="0"/>
              <a:t> Великого</a:t>
            </a:r>
          </a:p>
          <a:p>
            <a:r>
              <a:rPr lang="ru-RU" dirty="0"/>
              <a:t>Сегмент 1:</a:t>
            </a:r>
          </a:p>
          <a:p>
            <a:pPr lvl="1"/>
            <a:r>
              <a:rPr lang="ru-RU" dirty="0"/>
              <a:t>все мужчины</a:t>
            </a:r>
          </a:p>
          <a:p>
            <a:pPr lvl="1"/>
            <a:r>
              <a:rPr lang="ru-RU" dirty="0"/>
              <a:t>все из Ярославля</a:t>
            </a:r>
          </a:p>
          <a:p>
            <a:r>
              <a:rPr lang="ru-RU" dirty="0"/>
              <a:t>Сегмент 2: </a:t>
            </a:r>
          </a:p>
          <a:p>
            <a:pPr lvl="1"/>
            <a:r>
              <a:rPr lang="ru-RU" dirty="0"/>
              <a:t>все из Рыбинска</a:t>
            </a:r>
          </a:p>
          <a:p>
            <a:r>
              <a:rPr lang="ru-RU" dirty="0"/>
              <a:t>Сегмент 3:</a:t>
            </a:r>
          </a:p>
          <a:p>
            <a:pPr lvl="1"/>
            <a:r>
              <a:rPr lang="ru-RU" dirty="0"/>
              <a:t>все женщины</a:t>
            </a:r>
          </a:p>
          <a:p>
            <a:pPr lvl="1"/>
            <a:r>
              <a:rPr lang="ru-RU" dirty="0"/>
              <a:t>все из Ярославля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674E3-32FF-E6DB-6C34-B4530898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05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F0401-DE22-A867-6E68-2132C5B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Портрет сегментов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674E3-32FF-E6DB-6C34-B4530898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11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3359798-FABE-4286-FFC1-386EC7A30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19" y="165369"/>
            <a:ext cx="4787900" cy="30353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9778B9-6F03-2498-5B46-A296A2FDE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509" y="3200669"/>
            <a:ext cx="4030491" cy="30353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32727F-A17A-89E4-7CF1-B8B52BE80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94" y="3200669"/>
            <a:ext cx="3673915" cy="30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764B4-BBD2-B341-8C25-E8BF48F4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7D48A-58A7-954D-B23A-702F7A3B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407" y="953835"/>
            <a:ext cx="7188590" cy="5248622"/>
          </a:xfrm>
        </p:spPr>
        <p:txBody>
          <a:bodyPr>
            <a:normAutofit/>
          </a:bodyPr>
          <a:lstStyle/>
          <a:p>
            <a:r>
              <a:rPr lang="ru-RU" dirty="0"/>
              <a:t>Провели предварительный анализ данных</a:t>
            </a:r>
            <a:r>
              <a:rPr lang="en-US" dirty="0"/>
              <a:t>, </a:t>
            </a:r>
            <a:r>
              <a:rPr lang="ru-RU" dirty="0"/>
              <a:t>сформировали портрет клиента</a:t>
            </a:r>
          </a:p>
          <a:p>
            <a:r>
              <a:rPr lang="ru-RU" dirty="0"/>
              <a:t>Проверили две гипотез</a:t>
            </a:r>
            <a:r>
              <a:rPr lang="en-US" dirty="0"/>
              <a:t>, </a:t>
            </a:r>
            <a:r>
              <a:rPr lang="ru-RU" dirty="0"/>
              <a:t>обе опровергли</a:t>
            </a:r>
          </a:p>
          <a:p>
            <a:r>
              <a:rPr lang="ru-RU" dirty="0"/>
              <a:t>Провели сегментацию пользователей по потреблению</a:t>
            </a:r>
          </a:p>
          <a:p>
            <a:r>
              <a:rPr lang="ru-RU" dirty="0"/>
              <a:t>основное разбиение по кластерам произошло по признаку города проживания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 кластер 0 попали клиенты из </a:t>
            </a:r>
            <a:r>
              <a:rPr lang="ru-RU" dirty="0" err="1"/>
              <a:t>Ростова</a:t>
            </a:r>
            <a:r>
              <a:rPr lang="ru-RU" dirty="0"/>
              <a:t> Великого</a:t>
            </a:r>
            <a:endParaRPr lang="en-US" dirty="0"/>
          </a:p>
          <a:p>
            <a:pPr lvl="1"/>
            <a:r>
              <a:rPr lang="ru-RU" dirty="0"/>
              <a:t>в кластер 2 - из Рыбинска</a:t>
            </a:r>
            <a:endParaRPr lang="en-US" dirty="0"/>
          </a:p>
          <a:p>
            <a:pPr lvl="1"/>
            <a:r>
              <a:rPr lang="ru-RU" dirty="0"/>
              <a:t>в кластера 1 и 3 - из Ярославля, причем в кластере 1 - все мужчины, в кластере 3 - все женщины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A40F63-46A2-3E49-BC29-30E7A23B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99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F34C0-0F0F-1B09-748B-1BEEF86F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1195D-486A-B595-441C-4A42EB07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953835"/>
            <a:ext cx="6991643" cy="5248622"/>
          </a:xfrm>
        </p:spPr>
        <p:txBody>
          <a:bodyPr/>
          <a:lstStyle/>
          <a:p>
            <a:r>
              <a:rPr lang="ru-RU" dirty="0"/>
              <a:t>Учитывая большой отток клиентов из </a:t>
            </a:r>
            <a:r>
              <a:rPr lang="ru-RU" dirty="0" err="1"/>
              <a:t>Ростова</a:t>
            </a:r>
            <a:r>
              <a:rPr lang="ru-RU" dirty="0"/>
              <a:t> Великого, можно им (сегмент 0) предлагать больше программ лояльности, возможно дебетовые карты с повышенным </a:t>
            </a:r>
            <a:r>
              <a:rPr lang="ru-RU" dirty="0" err="1"/>
              <a:t>кэшбэком</a:t>
            </a:r>
            <a:r>
              <a:rPr lang="ru-RU" dirty="0"/>
              <a:t>, либо кредитные карты с большим </a:t>
            </a:r>
            <a:r>
              <a:rPr lang="ru-RU" dirty="0" err="1"/>
              <a:t>грейс</a:t>
            </a:r>
            <a:r>
              <a:rPr lang="ru-RU" dirty="0"/>
              <a:t> периодом, либо предлагать бонусы по программе Приведи Друга</a:t>
            </a:r>
          </a:p>
          <a:p>
            <a:r>
              <a:rPr lang="ru-RU" dirty="0"/>
              <a:t>У сегмента 3 видим наименьшее медианное значение баланса на счете, при этом зарплата на уровне других сегментов. Поэтому им можно предложить </a:t>
            </a:r>
            <a:r>
              <a:rPr lang="ru-RU" dirty="0" err="1"/>
              <a:t>бОльшую</a:t>
            </a:r>
            <a:r>
              <a:rPr lang="ru-RU" dirty="0"/>
              <a:t> закредитованность, то есть программы ипотеки, кредитов, кредитных карт</a:t>
            </a:r>
          </a:p>
          <a:p>
            <a:r>
              <a:rPr lang="ru-RU" dirty="0"/>
              <a:t>Сегменты 2 и 3 без явных аномалий, поэтому по ним предлагается повторить анализ через месяц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3D9108-494E-BAA3-0553-5287B2B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93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CA89F-A612-634C-858D-799413A1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6360E-4C93-C242-B0F6-898BBFEC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Задача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Проанализировать клиентов регионального банка и сегментировать пользователей по количеству потребляемых продуктов.</a:t>
            </a:r>
            <a:endParaRPr lang="en-US" dirty="0"/>
          </a:p>
          <a:p>
            <a:r>
              <a:rPr lang="ru-RU" b="1" dirty="0"/>
              <a:t>Заказчики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Департамент Розничного бизнеса</a:t>
            </a:r>
            <a:endParaRPr lang="ru-RU" b="1" dirty="0"/>
          </a:p>
          <a:p>
            <a:r>
              <a:rPr lang="ru-RU" b="1" dirty="0"/>
              <a:t>Цель</a:t>
            </a:r>
          </a:p>
          <a:p>
            <a:pPr marL="0" indent="0">
              <a:buNone/>
            </a:pPr>
            <a:r>
              <a:rPr lang="ru-RU" dirty="0"/>
              <a:t>Предложение определенных продуктов для удержания клиентов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3C1B7-BE51-8149-90D4-FE18B65C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CA89F-A612-634C-858D-799413A1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02" y="2771956"/>
            <a:ext cx="3486421" cy="1729706"/>
          </a:xfrm>
        </p:spPr>
        <p:txBody>
          <a:bodyPr/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6360E-4C93-C242-B0F6-898BBFEC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Источники данных для </a:t>
            </a:r>
            <a:r>
              <a:rPr lang="ru-RU" dirty="0" err="1"/>
              <a:t>дашборда</a:t>
            </a:r>
            <a:r>
              <a:rPr lang="ru-RU" dirty="0"/>
              <a:t>: данные о клиентах банка «</a:t>
            </a:r>
            <a:r>
              <a:rPr lang="ru-RU" dirty="0" err="1"/>
              <a:t>Метанпром</a:t>
            </a:r>
            <a:r>
              <a:rPr lang="ru-RU" dirty="0"/>
              <a:t>». Банк располагается в Ярославле и областных городах: </a:t>
            </a:r>
            <a:r>
              <a:rPr lang="ru-RU" dirty="0" err="1"/>
              <a:t>Ростов</a:t>
            </a:r>
            <a:r>
              <a:rPr lang="ru-RU" dirty="0"/>
              <a:t> Великий и Рыбинск. (таблица </a:t>
            </a:r>
            <a:r>
              <a:rPr lang="en" dirty="0" err="1"/>
              <a:t>bank_dataset</a:t>
            </a:r>
            <a:r>
              <a:rPr lang="en" dirty="0"/>
              <a:t>)</a:t>
            </a:r>
          </a:p>
          <a:p>
            <a:r>
              <a:rPr lang="ru-RU" dirty="0"/>
              <a:t>База данных, в которой будут храниться агрегированные данные: дополнительные агрегированные таблицы в БД </a:t>
            </a:r>
            <a:r>
              <a:rPr lang="en" dirty="0" err="1"/>
              <a:t>zen</a:t>
            </a:r>
            <a:endParaRPr lang="en" dirty="0"/>
          </a:p>
          <a:p>
            <a:r>
              <a:rPr lang="ru-RU" dirty="0"/>
              <a:t>Частота обновления данных: один раз в сутки, в полночь по </a:t>
            </a:r>
            <a:r>
              <a:rPr lang="en" dirty="0"/>
              <a:t>UTC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3C1B7-BE51-8149-90D4-FE18B65C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1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CA89F-A612-634C-858D-799413A1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771956"/>
            <a:ext cx="3752185" cy="1729706"/>
          </a:xfrm>
        </p:spPr>
        <p:txBody>
          <a:bodyPr>
            <a:normAutofit/>
          </a:bodyPr>
          <a:lstStyle/>
          <a:p>
            <a:r>
              <a:rPr lang="ru-RU" dirty="0"/>
              <a:t>Первичный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6360E-4C93-C242-B0F6-898BBFEC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10к наблюдений</a:t>
            </a:r>
          </a:p>
          <a:p>
            <a:r>
              <a:rPr lang="ru-RU" dirty="0"/>
              <a:t>имеются пропуски в поле </a:t>
            </a:r>
            <a:r>
              <a:rPr lang="en" dirty="0"/>
              <a:t>balance </a:t>
            </a:r>
            <a:r>
              <a:rPr lang="ru-RU" dirty="0"/>
              <a:t>в Ярославле и Рыбинске</a:t>
            </a:r>
            <a:r>
              <a:rPr lang="en-US" dirty="0"/>
              <a:t>. </a:t>
            </a:r>
            <a:r>
              <a:rPr lang="ru-RU" dirty="0"/>
              <a:t>Скорее всего, это связано с тем, что закрытые кредитки не проставляются нулевыми суммами, а фиксируются как пропуски</a:t>
            </a:r>
          </a:p>
          <a:p>
            <a:r>
              <a:rPr lang="ru-RU" dirty="0"/>
              <a:t>отсутствие дублей строк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3C1B7-BE51-8149-90D4-FE18B65C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DCA0F-3E93-90C1-57D5-856E11F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Портрет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5A5F0-7F78-A16C-C9C3-87C0B2A6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75" y="1825967"/>
            <a:ext cx="5218113" cy="445813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38 лет</a:t>
            </a:r>
          </a:p>
          <a:p>
            <a:r>
              <a:rPr lang="ru-RU" dirty="0"/>
              <a:t>сумма на счету - 120к</a:t>
            </a:r>
          </a:p>
          <a:p>
            <a:r>
              <a:rPr lang="ru-RU" dirty="0"/>
              <a:t>имеет 2 продукта</a:t>
            </a:r>
          </a:p>
          <a:p>
            <a:r>
              <a:rPr lang="ru-RU" dirty="0"/>
              <a:t>имеет кредитку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средний возраст ушедших клиентов 45 лет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зарплата 100к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C688B9-F6D0-690A-A61C-4CA454DC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736BFD-71D0-3213-E5AB-E71C29B8F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338" y="3578860"/>
            <a:ext cx="4254500" cy="29591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E919F8-2B0F-6A6C-C214-E013F33D4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48" y="372794"/>
            <a:ext cx="4178652" cy="29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31BDD-1ED0-233B-F5E0-B0DC8798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Сильная корреляция оттока с возрастом клиента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F432AD8-F7A0-5DE0-AB7F-F3EA180D6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10" y="320040"/>
            <a:ext cx="7805716" cy="589788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474536-7756-601D-8301-BA751863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37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C1DA-60C9-9830-6F2C-785706E9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Молодые чаще остаются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9E98-3330-FAD1-0765-550B8C6E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7" y="-1363239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Возраст ушедших клиентов сильно смещен в большую сторону, относительно тех, кто остался клиентом банка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35A57-9BC9-49E6-083B-F1792AEA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366A28-8BF9-CE8F-7363-D5CFFF762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06" y="1791969"/>
            <a:ext cx="6404965" cy="40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0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4A629-BED0-AC31-21CC-113DFE0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гипотез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84D68-7F43-C6C2-5098-230EDEEA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i="1" dirty="0"/>
              <a:t>Нулевые гипотезы не были отвержены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 нулевые гипотезы (</a:t>
            </a:r>
            <a:r>
              <a:rPr lang="en" dirty="0"/>
              <a:t>H0) </a:t>
            </a:r>
            <a:r>
              <a:rPr lang="ru-RU" dirty="0"/>
              <a:t>были взяты утверждения: </a:t>
            </a:r>
          </a:p>
          <a:p>
            <a:pPr lvl="1"/>
            <a:r>
              <a:rPr lang="ru-RU" dirty="0"/>
              <a:t>Средние доходы между теми клиентами, которые пользуются двумя продуктами банка, и теми, которые пользуются одним, одинаковые</a:t>
            </a:r>
          </a:p>
          <a:p>
            <a:pPr lvl="1"/>
            <a:r>
              <a:rPr lang="ru-RU" dirty="0"/>
              <a:t>Средние доходы между теми клиентами, у которых есть кредитная карта и теми, у кого ее нет, одинаковые</a:t>
            </a:r>
          </a:p>
          <a:p>
            <a:r>
              <a:rPr lang="ru-RU" dirty="0"/>
              <a:t>Альтернативные гипотезы (</a:t>
            </a:r>
            <a:r>
              <a:rPr lang="en" dirty="0"/>
              <a:t>H1): </a:t>
            </a:r>
            <a:r>
              <a:rPr lang="ru-RU" dirty="0"/>
              <a:t>Средний доходы различны (соответственно для каждой </a:t>
            </a:r>
            <a:r>
              <a:rPr lang="en" dirty="0"/>
              <a:t>H0)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83B960-4116-C521-905E-F2CE5692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03AE5-12A4-BF26-5B22-9D211008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683369" cy="2456442"/>
          </a:xfrm>
        </p:spPr>
        <p:txBody>
          <a:bodyPr/>
          <a:lstStyle/>
          <a:p>
            <a:r>
              <a:rPr lang="ru-RU" dirty="0"/>
              <a:t>Кластеризация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 err="1"/>
              <a:t>дендрограмма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707BD6A-2B32-0A08-E1A8-A17935DA6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06" y="640080"/>
            <a:ext cx="7535694" cy="504326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FF4386-59F4-6A2D-23E1-64578E58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9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4086F9-C771-D0A9-A363-839B6C8F18EF}"/>
              </a:ext>
            </a:extLst>
          </p:cNvPr>
          <p:cNvSpPr/>
          <p:nvPr/>
        </p:nvSpPr>
        <p:spPr>
          <a:xfrm>
            <a:off x="4831080" y="5736102"/>
            <a:ext cx="680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Helvetica Neue" panose="02000503000000020004" pitchFamily="2" charset="0"/>
              </a:rPr>
              <a:t>Дендрограмма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показывает о достаточности 4 кластеров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040417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{BCA67371-FF7B-8149-B5CB-D9F3403D2AA6}tf16401369</Template>
  <TotalTime>121</TotalTime>
  <Words>484</Words>
  <Application>Microsoft Macintosh PowerPoint</Application>
  <PresentationFormat>Широкоэкранный</PresentationFormat>
  <Paragraphs>89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Helvetica Neue</vt:lpstr>
      <vt:lpstr>Rockwell</vt:lpstr>
      <vt:lpstr>Wingdings</vt:lpstr>
      <vt:lpstr>YS Text</vt:lpstr>
      <vt:lpstr>Атлас</vt:lpstr>
      <vt:lpstr>Банки — Сегментация пользователей по потреблению</vt:lpstr>
      <vt:lpstr>Intro</vt:lpstr>
      <vt:lpstr>Источник данных</vt:lpstr>
      <vt:lpstr>Первичный анализ данных</vt:lpstr>
      <vt:lpstr>Портрет клиента</vt:lpstr>
      <vt:lpstr>Сильная корреляция оттока с возрастом клиента</vt:lpstr>
      <vt:lpstr>Молодые чаще остаются</vt:lpstr>
      <vt:lpstr>Проверка гипотез</vt:lpstr>
      <vt:lpstr>Кластеризация: дендрограмма</vt:lpstr>
      <vt:lpstr>Портрет сегментов</vt:lpstr>
      <vt:lpstr>Портрет сегментов</vt:lpstr>
      <vt:lpstr>Summary</vt:lpstr>
      <vt:lpstr>Предложения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</dc:title>
  <dc:creator>Drewleks</dc:creator>
  <cp:lastModifiedBy>kiss120810@gmail.com</cp:lastModifiedBy>
  <cp:revision>9</cp:revision>
  <dcterms:created xsi:type="dcterms:W3CDTF">2020-04-03T17:27:58Z</dcterms:created>
  <dcterms:modified xsi:type="dcterms:W3CDTF">2022-04-14T19:05:52Z</dcterms:modified>
</cp:coreProperties>
</file>