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97" r:id="rId7"/>
    <p:sldId id="310" r:id="rId8"/>
    <p:sldId id="298" r:id="rId9"/>
    <p:sldId id="299" r:id="rId10"/>
    <p:sldId id="311" r:id="rId11"/>
    <p:sldId id="300" r:id="rId12"/>
    <p:sldId id="309" r:id="rId13"/>
    <p:sldId id="301" r:id="rId14"/>
    <p:sldId id="308" r:id="rId15"/>
    <p:sldId id="302" r:id="rId16"/>
    <p:sldId id="312" r:id="rId17"/>
    <p:sldId id="303" r:id="rId18"/>
    <p:sldId id="305" r:id="rId19"/>
    <p:sldId id="306" r:id="rId20"/>
    <p:sldId id="30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Barlow" panose="020B0604020202020204" charset="0"/>
      <p:regular r:id="rId31"/>
      <p:bold r:id="rId32"/>
      <p:italic r:id="rId33"/>
      <p:boldItalic r:id="rId34"/>
    </p:embeddedFont>
    <p:embeddedFont>
      <p:font typeface="Barlow Light" panose="020B0604020202020204" charset="0"/>
      <p:regular r:id="rId35"/>
      <p:bold r:id="rId36"/>
      <p:italic r:id="rId37"/>
      <p:boldItalic r:id="rId38"/>
    </p:embeddedFont>
    <p:embeddedFont>
      <p:font typeface="Raleway Thin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DD"/>
    <a:srgbClr val="007BB9"/>
    <a:srgbClr val="3A3F50"/>
    <a:srgbClr val="00ACB0"/>
    <a:srgbClr val="A9DE00"/>
    <a:srgbClr val="7FDE00"/>
    <a:srgbClr val="FD7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édio 1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1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628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52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38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42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2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21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47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64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1190617@isep.ipp.p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1200615@isep.ipp.pt" TargetMode="External"/><Relationship Id="rId4" Type="http://schemas.openxmlformats.org/officeDocument/2006/relationships/hyperlink" Target="mailto:1200607@isep.ip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50127" y="1863578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Projeto Integrador</a:t>
            </a:r>
            <a:br>
              <a:rPr lang="en" sz="4000" dirty="0" smtClean="0"/>
            </a:br>
            <a:r>
              <a:rPr lang="en" sz="4000" dirty="0" smtClean="0"/>
              <a:t>4º Semestre LEI</a:t>
            </a:r>
            <a:endParaRPr sz="4000" dirty="0"/>
          </a:p>
        </p:txBody>
      </p:sp>
      <p:pic>
        <p:nvPicPr>
          <p:cNvPr id="339" name="Imagem 338" descr="Uma imagem com texto&#10;&#10;Descrição gerada automaticamente">
            <a:extLst>
              <a:ext uri="{FF2B5EF4-FFF2-40B4-BE49-F238E27FC236}">
                <a16:creationId xmlns:a16="http://schemas.microsoft.com/office/drawing/2014/main" id="{7B2529F6-41C2-4B08-B239-2C9E7984F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04" b="-1848"/>
          <a:stretch/>
        </p:blipFill>
        <p:spPr>
          <a:xfrm>
            <a:off x="166054" y="4542219"/>
            <a:ext cx="686002" cy="60128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84296" y="3254498"/>
            <a:ext cx="28777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22/06/2021</a:t>
            </a:r>
            <a:endParaRPr lang="pt-PT" sz="1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2DC - G5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1190617 </a:t>
            </a:r>
            <a:r>
              <a:rPr lang="pt-PT" sz="1000" b="1" dirty="0">
                <a:solidFill>
                  <a:schemeClr val="bg1">
                    <a:lumMod val="50000"/>
                  </a:schemeClr>
                </a:solidFill>
              </a:rPr>
              <a:t>Gonçalo </a:t>
            </a:r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Corredoura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1200607 </a:t>
            </a:r>
            <a:r>
              <a:rPr lang="pt-PT" sz="1000" b="1" dirty="0">
                <a:solidFill>
                  <a:schemeClr val="bg1">
                    <a:lumMod val="50000"/>
                  </a:schemeClr>
                </a:solidFill>
              </a:rPr>
              <a:t>Beatriz </a:t>
            </a:r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Lira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1200615 </a:t>
            </a:r>
            <a:r>
              <a:rPr lang="pt-PT" sz="1000" b="1" dirty="0">
                <a:solidFill>
                  <a:schemeClr val="bg1">
                    <a:lumMod val="50000"/>
                  </a:schemeClr>
                </a:solidFill>
              </a:rPr>
              <a:t>João Moreira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Crítica aos Resultados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199" y="1995750"/>
            <a:ext cx="5640901" cy="2640900"/>
          </a:xfrm>
        </p:spPr>
        <p:txBody>
          <a:bodyPr/>
          <a:lstStyle/>
          <a:p>
            <a:r>
              <a:rPr lang="pt-PT" dirty="0" smtClean="0"/>
              <a:t>Melhoria da comunicação e da gestão do tempo;</a:t>
            </a:r>
          </a:p>
          <a:p>
            <a:r>
              <a:rPr lang="pt-PT" dirty="0" smtClean="0"/>
              <a:t>A aplicação responde aos requisitos propostos;</a:t>
            </a:r>
          </a:p>
          <a:p>
            <a:r>
              <a:rPr lang="pt-PT" dirty="0" smtClean="0"/>
              <a:t>Algumas funcionalidades pouco eficientes.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/>
          </a:p>
        </p:txBody>
      </p:sp>
      <p:grpSp>
        <p:nvGrpSpPr>
          <p:cNvPr id="22" name="Google Shape;4801;p49"/>
          <p:cNvGrpSpPr/>
          <p:nvPr/>
        </p:nvGrpSpPr>
        <p:grpSpPr>
          <a:xfrm>
            <a:off x="6614427" y="1146950"/>
            <a:ext cx="2034598" cy="2881873"/>
            <a:chOff x="3984000" y="1594200"/>
            <a:chExt cx="357800" cy="506800"/>
          </a:xfrm>
        </p:grpSpPr>
        <p:sp>
          <p:nvSpPr>
            <p:cNvPr id="23" name="Google Shape;4802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4803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8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Processo de Engenharia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Desenvolvimento de Software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1" name="Google Shape;2623;p47"/>
          <p:cNvGrpSpPr/>
          <p:nvPr/>
        </p:nvGrpSpPr>
        <p:grpSpPr>
          <a:xfrm>
            <a:off x="5257801" y="1070263"/>
            <a:ext cx="3227846" cy="3013363"/>
            <a:chOff x="1926580" y="602477"/>
            <a:chExt cx="4456273" cy="4762466"/>
          </a:xfrm>
        </p:grpSpPr>
        <p:sp>
          <p:nvSpPr>
            <p:cNvPr id="102" name="Google Shape;2624;p4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625;p4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626;p4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627;p4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628;p4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629;p4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630;p4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631;p4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632;p4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633;p4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634;p4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635;p4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636;p4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637;p4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638;p4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639;p4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640;p4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641;p4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642;p4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643;p4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644;p4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645;p4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646;p4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647;p4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648;p4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649;p4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650;p4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651;p4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652;p4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653;p4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654;p4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655;p4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656;p4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657;p4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658;p4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659;p4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660;p4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661;p4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662;p4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663;p4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664;p4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665;p4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666;p4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667;p4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668;p4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669;p4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670;p4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671;p4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672;p4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673;p4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674;p4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675;p4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676;p4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677;p4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678;p4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679;p4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680;p4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681;p4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682;p4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683;p4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684;p4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685;p4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86;p4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87;p4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88;p4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89;p4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90;p4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91;p4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92;p4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93;p4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94;p4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95;p4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96;p4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97;p4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98;p4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99;p4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700;p4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701;p4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702;p4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703;p4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704;p4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705;p4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706;p4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707;p4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708;p4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709;p4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710;p4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711;p4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712;p4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713;p4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714;p4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715;p4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716;p4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717;p4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718;p4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719;p4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720;p4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721;p4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722;p4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723;p4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724;p4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725;p4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726;p4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727;p4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728;p4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729;p4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730;p4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731;p4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732;p4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733;p4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734;p4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735;p4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736;p4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737;p4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738;p4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739;p4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740;p4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741;p4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2742;p4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2743;p4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2744;p4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2745;p4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2746;p4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2747;p4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2748;p4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2749;p4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2750;p4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2751;p4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2752;p4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2753;p4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2754;p4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2755;p4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2756;p4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2757;p4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2758;p4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2759;p4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2760;p4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2761;p4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2762;p4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2763;p4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2764;p4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2765;p4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2766;p4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767;p4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2768;p4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2769;p4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" name="Google Shape;2770;p4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345" name="Google Shape;2771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2772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2773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2774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2775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" name="Google Shape;2776;p4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2777;p4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9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7034645" cy="1082700"/>
          </a:xfrm>
        </p:spPr>
        <p:txBody>
          <a:bodyPr/>
          <a:lstStyle/>
          <a:p>
            <a:r>
              <a:rPr lang="pt-PT" dirty="0" smtClean="0"/>
              <a:t>Evidências do Processo de Engenharia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Utilização do software </a:t>
            </a:r>
            <a:r>
              <a:rPr lang="pt-PT" dirty="0" err="1" smtClean="0"/>
              <a:t>Jira</a:t>
            </a:r>
            <a:r>
              <a:rPr lang="pt-PT" dirty="0" smtClean="0"/>
              <a:t>;</a:t>
            </a:r>
          </a:p>
          <a:p>
            <a:r>
              <a:rPr lang="pt-PT" dirty="0" smtClean="0"/>
              <a:t>Reuniões diárias na plataforma </a:t>
            </a:r>
            <a:r>
              <a:rPr lang="pt-PT" dirty="0" err="1" smtClean="0"/>
              <a:t>Discord</a:t>
            </a:r>
            <a:r>
              <a:rPr lang="pt-PT" dirty="0" smtClean="0"/>
              <a:t>;</a:t>
            </a:r>
          </a:p>
          <a:p>
            <a:r>
              <a:rPr lang="pt-PT" dirty="0" smtClean="0"/>
              <a:t>Sprint </a:t>
            </a:r>
            <a:r>
              <a:rPr lang="pt-PT" dirty="0" err="1" smtClean="0"/>
              <a:t>Planning</a:t>
            </a:r>
            <a:r>
              <a:rPr lang="pt-PT" dirty="0" smtClean="0"/>
              <a:t>;</a:t>
            </a:r>
          </a:p>
          <a:p>
            <a:r>
              <a:rPr lang="pt-PT" dirty="0" smtClean="0"/>
              <a:t>Sprint </a:t>
            </a:r>
            <a:r>
              <a:rPr lang="pt-PT" dirty="0" err="1" smtClean="0"/>
              <a:t>Review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12</a:t>
            </a:fld>
            <a:endParaRPr lang="pt-PT"/>
          </a:p>
        </p:txBody>
      </p:sp>
      <p:grpSp>
        <p:nvGrpSpPr>
          <p:cNvPr id="5" name="Google Shape;5341;p50"/>
          <p:cNvGrpSpPr/>
          <p:nvPr/>
        </p:nvGrpSpPr>
        <p:grpSpPr>
          <a:xfrm>
            <a:off x="6295535" y="2004770"/>
            <a:ext cx="1732019" cy="1731236"/>
            <a:chOff x="10918386" y="5493571"/>
            <a:chExt cx="712518" cy="712196"/>
          </a:xfrm>
        </p:grpSpPr>
        <p:sp>
          <p:nvSpPr>
            <p:cNvPr id="10" name="Google Shape;5346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347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48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349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350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51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52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53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63" y="2108592"/>
            <a:ext cx="699043" cy="39321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05" l="9699" r="899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8100" y="2042355"/>
            <a:ext cx="973726" cy="54711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17" y="3235012"/>
            <a:ext cx="818702" cy="46052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538" y="3088496"/>
            <a:ext cx="1093691" cy="7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Cenário de Deployment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Diferentes Ambientes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5399;p50"/>
          <p:cNvGrpSpPr/>
          <p:nvPr/>
        </p:nvGrpSpPr>
        <p:grpSpPr>
          <a:xfrm>
            <a:off x="5762550" y="1427777"/>
            <a:ext cx="2804533" cy="2243649"/>
            <a:chOff x="4607809" y="5664627"/>
            <a:chExt cx="742883" cy="594312"/>
          </a:xfrm>
        </p:grpSpPr>
        <p:sp>
          <p:nvSpPr>
            <p:cNvPr id="221" name="Google Shape;5400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5401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5402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5403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5404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5405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5406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5407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Ambientes Virtuais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14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1534411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3A3F50"/>
                </a:solidFill>
                <a:latin typeface="Barlow Light" panose="020B0604020202020204" charset="0"/>
              </a:rPr>
              <a:t>Colaborador</a:t>
            </a:r>
            <a:endParaRPr lang="pt-PT" b="1" dirty="0">
              <a:solidFill>
                <a:srgbClr val="3A3F50"/>
              </a:solidFill>
              <a:latin typeface="Barlow Light" panose="020B060402020202020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57200" y="1920217"/>
            <a:ext cx="2047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3A3F50"/>
                </a:solidFill>
                <a:latin typeface="Barlow Light" panose="020B0604020202020204" charset="0"/>
              </a:rPr>
              <a:t>Input</a:t>
            </a:r>
            <a:r>
              <a:rPr lang="pt-PT" dirty="0" smtClean="0">
                <a:solidFill>
                  <a:srgbClr val="3A3F50"/>
                </a:solidFill>
                <a:latin typeface="Barlow Light" panose="020B0604020202020204" charset="0"/>
              </a:rPr>
              <a:t>: login com dados do colaborador</a:t>
            </a:r>
            <a:endParaRPr lang="pt-PT" dirty="0">
              <a:solidFill>
                <a:srgbClr val="3A3F50"/>
              </a:solidFill>
              <a:latin typeface="Barlow Light" panose="020B060402020202020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" y="2521466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3A3F50"/>
                </a:solidFill>
                <a:latin typeface="Barlow Light" panose="020B0604020202020204" charset="0"/>
              </a:rPr>
              <a:t>Output</a:t>
            </a:r>
            <a:r>
              <a:rPr lang="pt-PT" dirty="0" smtClean="0">
                <a:solidFill>
                  <a:srgbClr val="3A3F50"/>
                </a:solidFill>
                <a:latin typeface="Barlow Light" panose="020B0604020202020204" charset="0"/>
              </a:rPr>
              <a:t>: página HTML</a:t>
            </a:r>
            <a:endParaRPr lang="pt-PT" dirty="0">
              <a:solidFill>
                <a:srgbClr val="3A3F50"/>
              </a:solidFill>
              <a:latin typeface="Barlow Light" panose="020B0604020202020204" charset="0"/>
            </a:endParaRPr>
          </a:p>
        </p:txBody>
      </p:sp>
      <p:pic>
        <p:nvPicPr>
          <p:cNvPr id="1026" name="Picture 2" descr="https://media.discordapp.net/attachments/819634675462701089/856276600868700170/Dashboard.png?width=840&amp;height=47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3"/>
          <a:stretch/>
        </p:blipFill>
        <p:spPr bwMode="auto">
          <a:xfrm>
            <a:off x="2504209" y="1534411"/>
            <a:ext cx="6248725" cy="33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Produto Final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60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61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34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45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8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313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5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36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40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7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19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2044;p33"/>
          <p:cNvGrpSpPr/>
          <p:nvPr/>
        </p:nvGrpSpPr>
        <p:grpSpPr>
          <a:xfrm flipH="1">
            <a:off x="4651860" y="969920"/>
            <a:ext cx="758441" cy="1177419"/>
            <a:chOff x="6492887" y="4126007"/>
            <a:chExt cx="271993" cy="422295"/>
          </a:xfrm>
        </p:grpSpPr>
        <p:sp>
          <p:nvSpPr>
            <p:cNvPr id="316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338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10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Sugestões de Melhoria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Maior </a:t>
            </a:r>
            <a:r>
              <a:rPr lang="pt-PT" smtClean="0"/>
              <a:t>articulação professor/aluno</a:t>
            </a:r>
            <a:r>
              <a:rPr lang="pt-PT" dirty="0" smtClean="0"/>
              <a:t>;</a:t>
            </a:r>
            <a:endParaRPr lang="pt-PT" dirty="0" smtClean="0"/>
          </a:p>
          <a:p>
            <a:r>
              <a:rPr lang="pt-PT" dirty="0" smtClean="0"/>
              <a:t>Maior articulação entre docentes;</a:t>
            </a:r>
          </a:p>
          <a:p>
            <a:r>
              <a:rPr lang="pt-PT" dirty="0" smtClean="0"/>
              <a:t>Fórum mais dinâmico e organizado.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16</a:t>
            </a:fld>
            <a:endParaRPr lang="pt-PT"/>
          </a:p>
        </p:txBody>
      </p:sp>
      <p:grpSp>
        <p:nvGrpSpPr>
          <p:cNvPr id="5" name="Google Shape;4846;p49"/>
          <p:cNvGrpSpPr/>
          <p:nvPr/>
        </p:nvGrpSpPr>
        <p:grpSpPr>
          <a:xfrm>
            <a:off x="6408717" y="1040267"/>
            <a:ext cx="1929690" cy="3145768"/>
            <a:chOff x="6730350" y="2315900"/>
            <a:chExt cx="257700" cy="420100"/>
          </a:xfrm>
        </p:grpSpPr>
        <p:sp>
          <p:nvSpPr>
            <p:cNvPr id="6" name="Google Shape;4847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4848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4849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4850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4851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23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Competências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Antes VS Depois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4898;p49"/>
          <p:cNvGrpSpPr/>
          <p:nvPr/>
        </p:nvGrpSpPr>
        <p:grpSpPr>
          <a:xfrm>
            <a:off x="5561940" y="1408714"/>
            <a:ext cx="3279371" cy="2404422"/>
            <a:chOff x="4610450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221" name="Google Shape;4899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2" name="Google Shape;4900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2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Autoavaliação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3653900"/>
            <a:ext cx="1776845" cy="488372"/>
          </a:xfrm>
        </p:spPr>
        <p:txBody>
          <a:bodyPr/>
          <a:lstStyle/>
          <a:p>
            <a:pPr marL="114300" indent="0">
              <a:buNone/>
            </a:pPr>
            <a:r>
              <a:rPr lang="pt-PT" dirty="0" smtClean="0"/>
              <a:t>Legenda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18</a:t>
            </a:fld>
            <a:endParaRPr lang="pt-PT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99234"/>
              </p:ext>
            </p:extLst>
          </p:nvPr>
        </p:nvGraphicFramePr>
        <p:xfrm>
          <a:off x="623453" y="1688300"/>
          <a:ext cx="7846284" cy="181445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82707">
                  <a:extLst>
                    <a:ext uri="{9D8B030D-6E8A-4147-A177-3AD203B41FA5}">
                      <a16:colId xmlns:a16="http://schemas.microsoft.com/office/drawing/2014/main" val="3760837929"/>
                    </a:ext>
                  </a:extLst>
                </a:gridCol>
                <a:gridCol w="784628">
                  <a:extLst>
                    <a:ext uri="{9D8B030D-6E8A-4147-A177-3AD203B41FA5}">
                      <a16:colId xmlns:a16="http://schemas.microsoft.com/office/drawing/2014/main" val="3836517541"/>
                    </a:ext>
                  </a:extLst>
                </a:gridCol>
                <a:gridCol w="882707">
                  <a:extLst>
                    <a:ext uri="{9D8B030D-6E8A-4147-A177-3AD203B41FA5}">
                      <a16:colId xmlns:a16="http://schemas.microsoft.com/office/drawing/2014/main" val="765592683"/>
                    </a:ext>
                  </a:extLst>
                </a:gridCol>
                <a:gridCol w="882707">
                  <a:extLst>
                    <a:ext uri="{9D8B030D-6E8A-4147-A177-3AD203B41FA5}">
                      <a16:colId xmlns:a16="http://schemas.microsoft.com/office/drawing/2014/main" val="691582479"/>
                    </a:ext>
                  </a:extLst>
                </a:gridCol>
                <a:gridCol w="882707">
                  <a:extLst>
                    <a:ext uri="{9D8B030D-6E8A-4147-A177-3AD203B41FA5}">
                      <a16:colId xmlns:a16="http://schemas.microsoft.com/office/drawing/2014/main" val="4010356220"/>
                    </a:ext>
                  </a:extLst>
                </a:gridCol>
                <a:gridCol w="882707">
                  <a:extLst>
                    <a:ext uri="{9D8B030D-6E8A-4147-A177-3AD203B41FA5}">
                      <a16:colId xmlns:a16="http://schemas.microsoft.com/office/drawing/2014/main" val="839656899"/>
                    </a:ext>
                  </a:extLst>
                </a:gridCol>
                <a:gridCol w="882707">
                  <a:extLst>
                    <a:ext uri="{9D8B030D-6E8A-4147-A177-3AD203B41FA5}">
                      <a16:colId xmlns:a16="http://schemas.microsoft.com/office/drawing/2014/main" val="3278896454"/>
                    </a:ext>
                  </a:extLst>
                </a:gridCol>
                <a:gridCol w="882707">
                  <a:extLst>
                    <a:ext uri="{9D8B030D-6E8A-4147-A177-3AD203B41FA5}">
                      <a16:colId xmlns:a16="http://schemas.microsoft.com/office/drawing/2014/main" val="3474768679"/>
                    </a:ext>
                  </a:extLst>
                </a:gridCol>
                <a:gridCol w="882707">
                  <a:extLst>
                    <a:ext uri="{9D8B030D-6E8A-4147-A177-3AD203B41FA5}">
                      <a16:colId xmlns:a16="http://schemas.microsoft.com/office/drawing/2014/main" val="457443089"/>
                    </a:ext>
                  </a:extLst>
                </a:gridCol>
              </a:tblGrid>
              <a:tr h="245196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 dirty="0">
                          <a:effectLst/>
                        </a:rPr>
                        <a:t>Java</a:t>
                      </a:r>
                      <a:endParaRPr lang="pt-PT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Trabalho em Equipa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 dirty="0">
                          <a:effectLst/>
                        </a:rPr>
                        <a:t>Comunicação</a:t>
                      </a:r>
                      <a:endParaRPr lang="pt-PT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Apresentações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04695"/>
                  </a:ext>
                </a:extLst>
              </a:tr>
              <a:tr h="24519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Antes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Depois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Antes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Depois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Antes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Depois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Antes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Depois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extLst>
                  <a:ext uri="{0D108BD9-81ED-4DB2-BD59-A6C34878D82A}">
                    <a16:rowId xmlns:a16="http://schemas.microsoft.com/office/drawing/2014/main" val="2491650084"/>
                  </a:ext>
                </a:extLst>
              </a:tr>
              <a:tr h="4413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solidFill>
                            <a:srgbClr val="3A3F50"/>
                          </a:solidFill>
                          <a:effectLst/>
                        </a:rPr>
                        <a:t>Beatriz</a:t>
                      </a:r>
                      <a:endParaRPr lang="pt-PT" sz="1400" b="0" i="0" u="none" strike="noStrike" dirty="0">
                        <a:solidFill>
                          <a:srgbClr val="3A3F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 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 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extLst>
                  <a:ext uri="{0D108BD9-81ED-4DB2-BD59-A6C34878D82A}">
                    <a16:rowId xmlns:a16="http://schemas.microsoft.com/office/drawing/2014/main" val="3007009744"/>
                  </a:ext>
                </a:extLst>
              </a:tr>
              <a:tr h="4413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Gonçalo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extLst>
                  <a:ext uri="{0D108BD9-81ED-4DB2-BD59-A6C34878D82A}">
                    <a16:rowId xmlns:a16="http://schemas.microsoft.com/office/drawing/2014/main" val="1736716583"/>
                  </a:ext>
                </a:extLst>
              </a:tr>
              <a:tr h="4413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João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 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 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0" marR="12260" marT="12260" marB="0" anchor="b"/>
                </a:tc>
                <a:extLst>
                  <a:ext uri="{0D108BD9-81ED-4DB2-BD59-A6C34878D82A}">
                    <a16:rowId xmlns:a16="http://schemas.microsoft.com/office/drawing/2014/main" val="384014663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930095" y="4229096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3A3F50"/>
                </a:solidFill>
                <a:latin typeface="Barlow Light" panose="020B0604020202020204" charset="0"/>
              </a:rPr>
              <a:t>Bom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57200" y="4229099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3A3F50"/>
                </a:solidFill>
                <a:latin typeface="Barlow Light" panose="020B0604020202020204" charset="0"/>
              </a:rPr>
              <a:t>Muito Fraco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179532" y="422909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3A3F50"/>
                </a:solidFill>
                <a:latin typeface="Barlow Light" panose="020B0604020202020204" charset="0"/>
              </a:rPr>
              <a:t>Fraco</a:t>
            </a:r>
            <a:endParaRPr lang="pt-PT" dirty="0">
              <a:solidFill>
                <a:srgbClr val="3A3F50"/>
              </a:solidFill>
              <a:latin typeface="Barlow Light" panose="020B060402020202020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83361" y="422909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3A3F50"/>
                </a:solidFill>
                <a:latin typeface="Barlow Light" panose="020B0604020202020204" charset="0"/>
              </a:rPr>
              <a:t>Muito Bom</a:t>
            </a:r>
            <a:endParaRPr lang="pt-PT" dirty="0">
              <a:solidFill>
                <a:srgbClr val="3A3F50"/>
              </a:solidFill>
              <a:latin typeface="Barlow Light" panose="020B060402020202020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731955" y="422909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3A3F50"/>
                </a:solidFill>
                <a:latin typeface="Barlow Light" panose="020B0604020202020204" charset="0"/>
              </a:rPr>
              <a:t>Excelente</a:t>
            </a:r>
            <a:endParaRPr lang="pt-PT" dirty="0">
              <a:solidFill>
                <a:srgbClr val="3A3F50"/>
              </a:solidFill>
              <a:latin typeface="Barlow Light" panose="020B06040202020202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7254" y="4623703"/>
            <a:ext cx="234300" cy="23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Oval 16"/>
          <p:cNvSpPr/>
          <p:nvPr/>
        </p:nvSpPr>
        <p:spPr>
          <a:xfrm>
            <a:off x="2388248" y="4616894"/>
            <a:ext cx="234300" cy="234300"/>
          </a:xfrm>
          <a:prstGeom prst="ellipse">
            <a:avLst/>
          </a:prstGeom>
          <a:solidFill>
            <a:srgbClr val="FD7E1F"/>
          </a:solidFill>
          <a:ln>
            <a:solidFill>
              <a:srgbClr val="FD7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3758424" y="4620727"/>
            <a:ext cx="234300" cy="234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/>
          <p:cNvSpPr/>
          <p:nvPr/>
        </p:nvSpPr>
        <p:spPr>
          <a:xfrm>
            <a:off x="5085616" y="4623703"/>
            <a:ext cx="234300" cy="234300"/>
          </a:xfrm>
          <a:prstGeom prst="ellipse">
            <a:avLst/>
          </a:prstGeom>
          <a:solidFill>
            <a:srgbClr val="A9DE00"/>
          </a:solidFill>
          <a:ln>
            <a:solidFill>
              <a:srgbClr val="A9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/>
          <p:cNvSpPr/>
          <p:nvPr/>
        </p:nvSpPr>
        <p:spPr>
          <a:xfrm>
            <a:off x="6486546" y="4616894"/>
            <a:ext cx="234300" cy="23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/>
          <p:cNvSpPr/>
          <p:nvPr/>
        </p:nvSpPr>
        <p:spPr>
          <a:xfrm>
            <a:off x="1778134" y="2267345"/>
            <a:ext cx="234300" cy="234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/>
          <p:cNvSpPr/>
          <p:nvPr/>
        </p:nvSpPr>
        <p:spPr>
          <a:xfrm>
            <a:off x="2575615" y="2267345"/>
            <a:ext cx="234300" cy="234300"/>
          </a:xfrm>
          <a:prstGeom prst="ellipse">
            <a:avLst/>
          </a:prstGeom>
          <a:solidFill>
            <a:srgbClr val="A9DE00"/>
          </a:solidFill>
          <a:ln>
            <a:solidFill>
              <a:srgbClr val="A9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22"/>
          <p:cNvSpPr txBox="1"/>
          <p:nvPr/>
        </p:nvSpPr>
        <p:spPr>
          <a:xfrm>
            <a:off x="3428978" y="4229096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3A3F50"/>
                </a:solidFill>
                <a:latin typeface="Barlow Light" panose="020B0604020202020204" charset="0"/>
              </a:rPr>
              <a:t>Razoável</a:t>
            </a:r>
            <a:endParaRPr lang="pt-PT" dirty="0">
              <a:solidFill>
                <a:srgbClr val="3A3F50"/>
              </a:solidFill>
              <a:latin typeface="Barlow Light" panose="020B060402020202020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100675" y="4613682"/>
            <a:ext cx="234300" cy="234300"/>
          </a:xfrm>
          <a:prstGeom prst="ellipse">
            <a:avLst/>
          </a:prstGeom>
          <a:solidFill>
            <a:srgbClr val="00ACB0"/>
          </a:solidFill>
          <a:ln>
            <a:solidFill>
              <a:srgbClr val="00A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/>
          <p:cNvSpPr/>
          <p:nvPr/>
        </p:nvSpPr>
        <p:spPr>
          <a:xfrm>
            <a:off x="3515999" y="2267345"/>
            <a:ext cx="234300" cy="234300"/>
          </a:xfrm>
          <a:prstGeom prst="ellipse">
            <a:avLst/>
          </a:prstGeom>
          <a:solidFill>
            <a:srgbClr val="FD7E1F"/>
          </a:solidFill>
          <a:ln>
            <a:solidFill>
              <a:srgbClr val="FD7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Oval 25"/>
          <p:cNvSpPr/>
          <p:nvPr/>
        </p:nvSpPr>
        <p:spPr>
          <a:xfrm>
            <a:off x="4331640" y="2267345"/>
            <a:ext cx="234300" cy="23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/>
          <p:cNvSpPr/>
          <p:nvPr/>
        </p:nvSpPr>
        <p:spPr>
          <a:xfrm>
            <a:off x="5246271" y="2267345"/>
            <a:ext cx="234300" cy="234300"/>
          </a:xfrm>
          <a:prstGeom prst="ellipse">
            <a:avLst/>
          </a:prstGeom>
          <a:solidFill>
            <a:srgbClr val="FD7E1F"/>
          </a:solidFill>
          <a:ln>
            <a:solidFill>
              <a:srgbClr val="FD7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6150634" y="2267345"/>
            <a:ext cx="234300" cy="23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/>
          <p:cNvSpPr/>
          <p:nvPr/>
        </p:nvSpPr>
        <p:spPr>
          <a:xfrm>
            <a:off x="7006881" y="2267345"/>
            <a:ext cx="234300" cy="234300"/>
          </a:xfrm>
          <a:prstGeom prst="ellipse">
            <a:avLst/>
          </a:prstGeom>
          <a:solidFill>
            <a:srgbClr val="A9DE00"/>
          </a:solidFill>
          <a:ln>
            <a:solidFill>
              <a:srgbClr val="A9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/>
          <p:cNvSpPr/>
          <p:nvPr/>
        </p:nvSpPr>
        <p:spPr>
          <a:xfrm>
            <a:off x="7866375" y="2267345"/>
            <a:ext cx="234300" cy="23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1778134" y="3172357"/>
            <a:ext cx="234300" cy="234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2575615" y="3172357"/>
            <a:ext cx="234300" cy="234300"/>
          </a:xfrm>
          <a:prstGeom prst="ellipse">
            <a:avLst/>
          </a:prstGeom>
          <a:solidFill>
            <a:srgbClr val="A9DE00"/>
          </a:solidFill>
          <a:ln>
            <a:solidFill>
              <a:srgbClr val="A9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5241137" y="3172357"/>
            <a:ext cx="234300" cy="234300"/>
          </a:xfrm>
          <a:prstGeom prst="ellipse">
            <a:avLst/>
          </a:prstGeom>
          <a:solidFill>
            <a:srgbClr val="FD7E1F"/>
          </a:solidFill>
          <a:ln>
            <a:solidFill>
              <a:srgbClr val="FD7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6150634" y="3167966"/>
            <a:ext cx="234300" cy="23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7006881" y="3167966"/>
            <a:ext cx="234300" cy="234300"/>
          </a:xfrm>
          <a:prstGeom prst="ellipse">
            <a:avLst/>
          </a:prstGeom>
          <a:solidFill>
            <a:srgbClr val="A9DE00"/>
          </a:solidFill>
          <a:ln>
            <a:solidFill>
              <a:srgbClr val="A9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/>
          <p:cNvSpPr/>
          <p:nvPr/>
        </p:nvSpPr>
        <p:spPr>
          <a:xfrm>
            <a:off x="7863128" y="3167966"/>
            <a:ext cx="234300" cy="23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/>
          <p:cNvSpPr/>
          <p:nvPr/>
        </p:nvSpPr>
        <p:spPr>
          <a:xfrm>
            <a:off x="3515999" y="3170160"/>
            <a:ext cx="234300" cy="234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4331640" y="3165680"/>
            <a:ext cx="234300" cy="234300"/>
          </a:xfrm>
          <a:prstGeom prst="ellipse">
            <a:avLst/>
          </a:prstGeom>
          <a:solidFill>
            <a:srgbClr val="A9DE00"/>
          </a:solidFill>
          <a:ln>
            <a:solidFill>
              <a:srgbClr val="A9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1778134" y="2719851"/>
            <a:ext cx="234300" cy="234300"/>
          </a:xfrm>
          <a:prstGeom prst="ellipse">
            <a:avLst/>
          </a:prstGeom>
          <a:solidFill>
            <a:srgbClr val="A9DE00"/>
          </a:solidFill>
          <a:ln>
            <a:solidFill>
              <a:srgbClr val="A9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2562414" y="2719851"/>
            <a:ext cx="234300" cy="23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Oval 40"/>
          <p:cNvSpPr/>
          <p:nvPr/>
        </p:nvSpPr>
        <p:spPr>
          <a:xfrm>
            <a:off x="3515999" y="2718752"/>
            <a:ext cx="234300" cy="234300"/>
          </a:xfrm>
          <a:prstGeom prst="ellipse">
            <a:avLst/>
          </a:prstGeom>
          <a:solidFill>
            <a:srgbClr val="A9DE00"/>
          </a:solidFill>
          <a:ln>
            <a:solidFill>
              <a:srgbClr val="A9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/>
          <p:cNvSpPr/>
          <p:nvPr/>
        </p:nvSpPr>
        <p:spPr>
          <a:xfrm>
            <a:off x="5237715" y="2718752"/>
            <a:ext cx="234300" cy="234300"/>
          </a:xfrm>
          <a:prstGeom prst="ellipse">
            <a:avLst/>
          </a:prstGeom>
          <a:solidFill>
            <a:srgbClr val="A9DE00"/>
          </a:solidFill>
          <a:ln>
            <a:solidFill>
              <a:srgbClr val="A9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/>
          <p:cNvSpPr/>
          <p:nvPr/>
        </p:nvSpPr>
        <p:spPr>
          <a:xfrm>
            <a:off x="6150634" y="2718752"/>
            <a:ext cx="234300" cy="23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/>
          <p:cNvSpPr/>
          <p:nvPr/>
        </p:nvSpPr>
        <p:spPr>
          <a:xfrm>
            <a:off x="4331640" y="2718752"/>
            <a:ext cx="234300" cy="23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/>
          <p:cNvSpPr/>
          <p:nvPr/>
        </p:nvSpPr>
        <p:spPr>
          <a:xfrm>
            <a:off x="7006881" y="2718752"/>
            <a:ext cx="234300" cy="234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/>
          <p:cNvSpPr/>
          <p:nvPr/>
        </p:nvSpPr>
        <p:spPr>
          <a:xfrm>
            <a:off x="7863128" y="2718752"/>
            <a:ext cx="234300" cy="234300"/>
          </a:xfrm>
          <a:prstGeom prst="ellipse">
            <a:avLst/>
          </a:prstGeom>
          <a:solidFill>
            <a:srgbClr val="A9DE00"/>
          </a:solidFill>
          <a:ln>
            <a:solidFill>
              <a:srgbClr val="A9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41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Obrigado!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Alguma questão?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Email dos estudantes: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PT" dirty="0" smtClean="0">
                <a:hlinkClick r:id="rId3"/>
              </a:rPr>
              <a:t>1190617@isep.ipp.pt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1200607@isep.ipp.pt</a:t>
            </a:r>
            <a:endParaRPr lang="pt-PT" dirty="0"/>
          </a:p>
          <a:p>
            <a:r>
              <a:rPr lang="pt-PT" dirty="0" smtClean="0">
                <a:hlinkClick r:id="rId5"/>
              </a:rPr>
              <a:t>1200615@isep.ipp.pt</a:t>
            </a:r>
            <a:endParaRPr lang="pt-PT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66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Temas a Abordar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758637"/>
            <a:ext cx="8191825" cy="2967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pt-PT" dirty="0" smtClean="0"/>
              <a:t>Breve descrição do projeto, slide 3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t-PT" dirty="0" smtClean="0"/>
              <a:t>Liderança, slide 4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t-PT" dirty="0" smtClean="0"/>
              <a:t>Trabalho em equipa, slide 6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t-PT" dirty="0" smtClean="0"/>
              <a:t>Resultados atingidos, slide 9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t-PT" dirty="0" smtClean="0"/>
              <a:t>Processo de Engenharia, slide 11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t-PT" dirty="0" smtClean="0"/>
              <a:t>Cenário de Deployment, slide 13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t-PT" dirty="0" smtClean="0"/>
              <a:t>Produto Final, slide 15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t-PT" dirty="0" smtClean="0"/>
              <a:t>Competências, slide 17</a:t>
            </a:r>
            <a:endParaRPr dirty="0"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50127" y="1863578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Projeto Integrador</a:t>
            </a:r>
            <a:br>
              <a:rPr lang="en" sz="4000" dirty="0" smtClean="0"/>
            </a:br>
            <a:r>
              <a:rPr lang="en" sz="4000" dirty="0" smtClean="0"/>
              <a:t>4º Semestre LEI</a:t>
            </a:r>
            <a:endParaRPr sz="4000" dirty="0"/>
          </a:p>
        </p:txBody>
      </p:sp>
      <p:pic>
        <p:nvPicPr>
          <p:cNvPr id="339" name="Imagem 338" descr="Uma imagem com texto&#10;&#10;Descrição gerada automaticamente">
            <a:extLst>
              <a:ext uri="{FF2B5EF4-FFF2-40B4-BE49-F238E27FC236}">
                <a16:creationId xmlns:a16="http://schemas.microsoft.com/office/drawing/2014/main" id="{7B2529F6-41C2-4B08-B239-2C9E7984F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04" b="-1848"/>
          <a:stretch/>
        </p:blipFill>
        <p:spPr>
          <a:xfrm>
            <a:off x="166054" y="4542219"/>
            <a:ext cx="686002" cy="60128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84296" y="3254498"/>
            <a:ext cx="28777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22/06/2021</a:t>
            </a:r>
            <a:endParaRPr lang="pt-PT" sz="1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2DC - G5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1190617 </a:t>
            </a:r>
            <a:r>
              <a:rPr lang="pt-PT" sz="1000" b="1" dirty="0">
                <a:solidFill>
                  <a:schemeClr val="bg1">
                    <a:lumMod val="50000"/>
                  </a:schemeClr>
                </a:solidFill>
              </a:rPr>
              <a:t>Gonçalo </a:t>
            </a:r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Corredoura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1200607 </a:t>
            </a:r>
            <a:r>
              <a:rPr lang="pt-PT" sz="1000" b="1" dirty="0">
                <a:solidFill>
                  <a:schemeClr val="bg1">
                    <a:lumMod val="50000"/>
                  </a:schemeClr>
                </a:solidFill>
              </a:rPr>
              <a:t>Beatriz </a:t>
            </a:r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Lira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000" b="1" dirty="0" smtClean="0">
                <a:solidFill>
                  <a:schemeClr val="bg1">
                    <a:lumMod val="50000"/>
                  </a:schemeClr>
                </a:solidFill>
              </a:rPr>
              <a:t>1200615 </a:t>
            </a:r>
            <a:r>
              <a:rPr lang="pt-PT" sz="1000" b="1" dirty="0">
                <a:solidFill>
                  <a:schemeClr val="bg1">
                    <a:lumMod val="50000"/>
                  </a:schemeClr>
                </a:solidFill>
              </a:rPr>
              <a:t>João Moreira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10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Projeto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Help Service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5" name="Google Shape;597;p17"/>
          <p:cNvGrpSpPr/>
          <p:nvPr/>
        </p:nvGrpSpPr>
        <p:grpSpPr>
          <a:xfrm>
            <a:off x="5526580" y="1197010"/>
            <a:ext cx="2928488" cy="3139481"/>
            <a:chOff x="2183550" y="65875"/>
            <a:chExt cx="4483981" cy="4807045"/>
          </a:xfrm>
        </p:grpSpPr>
        <p:sp>
          <p:nvSpPr>
            <p:cNvPr id="26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84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95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63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9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86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90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7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9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9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65" y="1056448"/>
            <a:ext cx="2023218" cy="2023218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Liderança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Como foi aplicada no projeto?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PT" sz="2400" dirty="0"/>
              <a:t>“Liderança é uma tendência de influenciar as pessoas para trabalharem entusiasticamente tendo como fim atingir os objetivos identificados</a:t>
            </a:r>
            <a:r>
              <a:rPr lang="pt-PT" sz="2400" dirty="0" smtClean="0"/>
              <a:t>.”</a:t>
            </a:r>
          </a:p>
          <a:p>
            <a:pPr marL="0" lvl="0" indent="0">
              <a:buNone/>
            </a:pPr>
            <a:r>
              <a:rPr lang="pt-PT" sz="2400" b="1" dirty="0" smtClean="0"/>
              <a:t>Allport</a:t>
            </a:r>
            <a:r>
              <a:rPr lang="pt-PT" sz="2400" b="1" dirty="0"/>
              <a:t>, </a:t>
            </a:r>
            <a:r>
              <a:rPr lang="pt-PT" sz="2400" b="1" dirty="0" smtClean="0"/>
              <a:t>2010</a:t>
            </a:r>
            <a:endParaRPr sz="2400" b="1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40791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Trabalho em Equipa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SWOT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112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11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06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4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6286500" cy="1082700"/>
          </a:xfrm>
        </p:spPr>
        <p:txBody>
          <a:bodyPr/>
          <a:lstStyle/>
          <a:p>
            <a:r>
              <a:rPr lang="pt-PT" dirty="0"/>
              <a:t>Trabalho em Equipa no Projeto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2337955" cy="498068"/>
          </a:xfrm>
        </p:spPr>
        <p:txBody>
          <a:bodyPr/>
          <a:lstStyle/>
          <a:p>
            <a:r>
              <a:rPr lang="pt-PT" dirty="0"/>
              <a:t>Reuniões </a:t>
            </a:r>
            <a:r>
              <a:rPr lang="pt-PT" dirty="0" smtClean="0"/>
              <a:t>diárias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2"/>
          </p:nvPr>
        </p:nvSpPr>
        <p:spPr>
          <a:xfrm>
            <a:off x="2795155" y="1995750"/>
            <a:ext cx="3109913" cy="498068"/>
          </a:xfrm>
        </p:spPr>
        <p:txBody>
          <a:bodyPr/>
          <a:lstStyle/>
          <a:p>
            <a:r>
              <a:rPr lang="pt-PT" dirty="0"/>
              <a:t>Comunicação entre </a:t>
            </a:r>
            <a:r>
              <a:rPr lang="pt-PT" dirty="0" smtClean="0"/>
              <a:t>todos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sp>
        <p:nvSpPr>
          <p:cNvPr id="8" name="Marcador de Posição do Texto 3"/>
          <p:cNvSpPr txBox="1">
            <a:spLocks/>
          </p:cNvSpPr>
          <p:nvPr/>
        </p:nvSpPr>
        <p:spPr>
          <a:xfrm>
            <a:off x="5905068" y="1995749"/>
            <a:ext cx="3109913" cy="64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pt-PT" dirty="0"/>
              <a:t>Esclarecimento de dúvidas no </a:t>
            </a:r>
            <a:r>
              <a:rPr lang="pt-PT" dirty="0" smtClean="0"/>
              <a:t>momento</a:t>
            </a:r>
            <a:endParaRPr lang="pt-PT" dirty="0"/>
          </a:p>
        </p:txBody>
      </p:sp>
      <p:pic>
        <p:nvPicPr>
          <p:cNvPr id="2050" name="Picture 2" descr="https://cdn.discordapp.com/attachments/819634675462701089/851970615073832990/Captur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66" y="2832439"/>
            <a:ext cx="7462122" cy="231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oogle Shape;5290;p50"/>
          <p:cNvGrpSpPr/>
          <p:nvPr/>
        </p:nvGrpSpPr>
        <p:grpSpPr>
          <a:xfrm>
            <a:off x="7397862" y="436589"/>
            <a:ext cx="1251163" cy="1251711"/>
            <a:chOff x="557511" y="3214925"/>
            <a:chExt cx="719836" cy="720150"/>
          </a:xfrm>
        </p:grpSpPr>
        <p:sp>
          <p:nvSpPr>
            <p:cNvPr id="11" name="Google Shape;5291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92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93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94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/>
              <a:t>Análise SWOT</a:t>
            </a:r>
            <a:endParaRPr dirty="0"/>
          </a:p>
        </p:txBody>
      </p:sp>
      <p:sp>
        <p:nvSpPr>
          <p:cNvPr id="2334" name="Google Shape;2334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Equipa pró-ativa, unida e com capacidade de entreajuda 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Pouco familiarizados com o tipo de produto em desenvolvimento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Contacto direto com o CEO da empresa Armis</a:t>
            </a:r>
            <a:endParaRPr lang="pt-PT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 smtClean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pt-PT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Grupo só com 3 elementos e uma sobrecarga de trabalho</a:t>
            </a:r>
            <a:endParaRPr lang="pt-PT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r">
              <a:buClr>
                <a:schemeClr val="dk1"/>
              </a:buClr>
              <a:buSzPts val="1100"/>
            </a:pPr>
            <a:endParaRPr lang="pt-PT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pt-PT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 lang="pt-PT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524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Resultados Atingidos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Crítica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221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0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333</Words>
  <Application>Microsoft Office PowerPoint</Application>
  <PresentationFormat>Apresentação no Ecrã (16:9)</PresentationFormat>
  <Paragraphs>150</Paragraphs>
  <Slides>20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7" baseType="lpstr">
      <vt:lpstr>Calibri</vt:lpstr>
      <vt:lpstr>Raleway</vt:lpstr>
      <vt:lpstr>Barlow</vt:lpstr>
      <vt:lpstr>Barlow Light</vt:lpstr>
      <vt:lpstr>Raleway Thin</vt:lpstr>
      <vt:lpstr>Arial</vt:lpstr>
      <vt:lpstr>Gaoler template</vt:lpstr>
      <vt:lpstr>Projeto Integrador 4º Semestre LEI</vt:lpstr>
      <vt:lpstr>Temas a Abordar</vt:lpstr>
      <vt:lpstr>Projeto</vt:lpstr>
      <vt:lpstr>Liderança</vt:lpstr>
      <vt:lpstr>Apresentação do PowerPoint</vt:lpstr>
      <vt:lpstr>Trabalho em Equipa</vt:lpstr>
      <vt:lpstr>Trabalho em Equipa no Projeto</vt:lpstr>
      <vt:lpstr>Análise SWOT</vt:lpstr>
      <vt:lpstr>Resultados Atingidos</vt:lpstr>
      <vt:lpstr>Análise Crítica aos Resultados</vt:lpstr>
      <vt:lpstr>Processo de Engenharia</vt:lpstr>
      <vt:lpstr>Evidências do Processo de Engenharia</vt:lpstr>
      <vt:lpstr>Cenário de Deployment</vt:lpstr>
      <vt:lpstr>Ambientes Virtuais</vt:lpstr>
      <vt:lpstr>Produto Final</vt:lpstr>
      <vt:lpstr>Sugestões de Melhoria</vt:lpstr>
      <vt:lpstr>Competências</vt:lpstr>
      <vt:lpstr>Autoavaliação</vt:lpstr>
      <vt:lpstr>Obrigado!</vt:lpstr>
      <vt:lpstr>Projeto Integrador 4º Semestre LEI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4º Semestre LEI</dc:title>
  <dc:creator>Bea</dc:creator>
  <cp:lastModifiedBy>Bea</cp:lastModifiedBy>
  <cp:revision>41</cp:revision>
  <dcterms:modified xsi:type="dcterms:W3CDTF">2021-06-20T21:04:06Z</dcterms:modified>
</cp:coreProperties>
</file>