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1" r:id="rId4"/>
    <p:sldId id="268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1" r:id="rId20"/>
    <p:sldId id="310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5" r:id="rId31"/>
    <p:sldId id="326" r:id="rId32"/>
    <p:sldId id="327" r:id="rId33"/>
    <p:sldId id="321" r:id="rId34"/>
    <p:sldId id="322" r:id="rId35"/>
    <p:sldId id="323" r:id="rId36"/>
    <p:sldId id="32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439B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A357-066C-2CF1-5CD6-6DA93D866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13D73-D46A-0D70-25D0-5D51345F4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ADF08-634D-F1E9-38AA-74C99EF2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2D4A4-7986-A1CD-4FB2-78EB3C60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54A14-C543-DFD7-3A9B-2AFA0866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1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26CA-3AA4-A745-2912-B2FE6881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E8405-8950-FF67-437C-7E98E46CF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6FB78-40BA-3089-8F07-5FB39774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543D8-2685-8740-2762-E5B74620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CEBA1-A56F-F2E1-F57E-0EB78FA5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F5F4C-B731-95E2-6202-FD121CB17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B8183-DC57-C79B-863D-01FCFB710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A2B95-0B37-CB46-C0A7-557740D9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391A0-7747-75FD-7033-31E3B5DD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9F6E-4194-6C74-CA06-C4917D5F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7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E6AC-41E3-D684-1DE1-C222D077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861DF-7DC3-4837-408F-6D9DD860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86DBA-AE8B-C988-B59C-3424DBB3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F2B0D-421D-2B51-5D47-6120C4A7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89BA-92BE-FECF-09EF-A01ED5E1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FF09-3A79-05AA-ABB3-2C59EFD7C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4DD53-3671-0FD3-8B8D-6E5FCAC73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F2B5D-F8BD-14F4-F45D-B7461796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E0AA2-A29F-6918-E894-0D47D7FF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610E1-BD49-F56D-EA6E-360317C5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9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6306-261E-87BB-A2E4-43216F4C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D926-40F3-AE0F-2829-7C245AE6A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1C3AF-80CA-045F-B1A7-238496FDE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42126-DE3D-B139-F351-644635D0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C5140-88A9-A988-FB71-91C5B2A0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9FD3-4422-6BE5-89D6-42E477DB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AB1C-2E34-EC5E-8FD0-4A8486C5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FB194-8D1D-244C-0B14-02EDABD96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8F736-155C-E308-300F-7835A9C4A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5FF43-229D-BCB1-7361-8E337EDB8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0CBDC-BCB1-BB2A-645F-552C9AE6B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8C680-24E1-69E9-C02A-34801E8A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D8E6F-5466-CD3B-8672-7BD96FF7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2C154-CA61-A6F1-AACA-CFAE366E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9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6649-6E13-AEB4-715C-178485FB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9B53A-0451-17A8-FF34-4CAA4BD5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8AAE5-0A92-DF52-87CC-54D1C3AE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AD83D-0D55-2E86-9483-6083AC98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1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146BB-B385-5288-E275-453992D6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38352-66BC-42C0-3C75-AC1475E7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044B7-D076-4D9E-1515-DFD1226A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A0B1-27B2-932F-B585-72877A93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1A5C4-95BA-53C6-3D16-CDE0928C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D5BA9-70EE-5312-AC25-9EE52C954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EFE4B-4504-5799-2BDE-D67D54820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0D246-E84C-5F3E-A0D3-90161D22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82D04-A7FA-61B9-DAB4-B53D27FE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2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A613-3815-FFE8-6141-E58F6BE5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AEFEA-9A17-70BD-5F8E-0CE8BD325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5CE9D-FDA4-9716-FC98-03C4AA294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633F8-B921-4701-1A65-B0526CDF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461E-A9EB-194D-B1FC-067A407EB5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D3459-7E63-8313-6CEB-C3F3FC33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4A8FB-B40A-FF4C-7B86-02FC41DF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3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A2B62-CC5F-D11B-B7F0-3344847F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7EF57-2259-AF94-25FB-9BF06A0A0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F2103-AC22-0A12-407F-41415D3F1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461E-A9EB-194D-B1FC-067A407EB53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BCCEB-70C8-9F73-B6BF-1A800A970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CB086-B6B9-F8BD-CDF0-228154B34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7279F-49DE-ED47-995A-E4953A315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1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BB7EEBA-59FD-EDF8-44D9-5FBE14C2E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510" y="-492681"/>
            <a:ext cx="7772400" cy="64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8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B9AC-571F-623D-932E-7B198B395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66439B"/>
                </a:solidFill>
              </a:rPr>
              <a:t>Purpose of Availability Zones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D8CC-0499-6CBE-FBB0-7FB7725FA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Redundancy: Protects workloads from issues in a single data center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Ensures high availability and fault tolerance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1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A2A5-2C37-1F63-2894-23DCF816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66439B"/>
                </a:solidFill>
                <a:effectLst/>
              </a:rPr>
              <a:t>AWS Security and Identity</a:t>
            </a:r>
            <a:endParaRPr lang="en-US" sz="3600" dirty="0">
              <a:solidFill>
                <a:srgbClr val="66439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4BDB4-4484-E2A5-0196-11B9E0284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439B"/>
                </a:solidFill>
                <a:effectLst/>
                <a:latin typeface="+mj-lt"/>
              </a:rPr>
              <a:t>Ensuring data and infrastructure protection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439B"/>
                </a:solidFill>
                <a:effectLst/>
                <a:latin typeface="+mj-lt"/>
              </a:rPr>
              <a:t>Managing access and identity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439B"/>
                </a:solidFill>
                <a:effectLst/>
                <a:latin typeface="+mj-lt"/>
              </a:rPr>
              <a:t>AWS offers various solutions for security and identity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7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E1EA-EBEF-F3E4-BAA0-CDAE9584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66439B"/>
                </a:solidFill>
                <a:effectLst/>
              </a:rPr>
              <a:t>Data Protection Services</a:t>
            </a:r>
            <a:endParaRPr lang="en-US" sz="3600" dirty="0">
              <a:solidFill>
                <a:srgbClr val="66439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76E68-FE7E-63BD-A58D-BC38FADCD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Amazon Macie: Discover and protect sensitive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Key Management Service: Store and manage encryption keys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</a:t>
            </a:r>
            <a:r>
              <a:rPr lang="en-US" sz="1800" b="0" i="0" dirty="0" err="1">
                <a:solidFill>
                  <a:srgbClr val="66439B"/>
                </a:solidFill>
                <a:effectLst/>
                <a:latin typeface="+mj-lt"/>
              </a:rPr>
              <a:t>CloudHSM</a:t>
            </a: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: Hardware-based key storage and regulatory compliance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Certificate Manager: Provision, manage, and deploy SSL/TLS certificates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Secrets Manager: Rotate, manage, and retrieve secrets</a:t>
            </a:r>
          </a:p>
        </p:txBody>
      </p:sp>
    </p:spTree>
    <p:extLst>
      <p:ext uri="{BB962C8B-B14F-4D97-AF65-F5344CB8AC3E}">
        <p14:creationId xmlns:p14="http://schemas.microsoft.com/office/powerpoint/2010/main" val="621751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0A89-B2B7-DB39-ACCA-AA1E2A965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66439B"/>
                </a:solidFill>
                <a:effectLst/>
              </a:rPr>
              <a:t>Infrastructure Protection Services</a:t>
            </a:r>
            <a:endParaRPr lang="en-US" sz="3600" dirty="0">
              <a:solidFill>
                <a:srgbClr val="66439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A518-5895-4BD8-CA85-B2007405D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Shield: Denial of service protection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Web Application Firewall (WAF): Filter malicious website traffic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Firewall Manager: Centrally manage firewall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55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AD2F-79EE-645F-6139-E6FB6DA7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66439B"/>
                </a:solidFill>
                <a:effectLst/>
              </a:rPr>
              <a:t>Threat Detection Services</a:t>
            </a:r>
            <a:endParaRPr lang="en-US" sz="3600" dirty="0">
              <a:solidFill>
                <a:srgbClr val="66439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C63F-E8C0-4FB0-3F28-BFC905137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Amazon </a:t>
            </a:r>
            <a:r>
              <a:rPr lang="en-US" sz="1800" b="0" i="0" dirty="0" err="1">
                <a:solidFill>
                  <a:srgbClr val="66439B"/>
                </a:solidFill>
                <a:effectLst/>
                <a:latin typeface="+mj-lt"/>
              </a:rPr>
              <a:t>GuardDuty</a:t>
            </a: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: Automatically detect threats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Amazon Inspector: Analyze application security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Config: Record and evaluate configurations of AWS resources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CloudTrail: Track user activity and API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04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462E-A817-8C19-7A66-EE0C98CB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66439B"/>
                </a:solidFill>
                <a:effectLst/>
              </a:rPr>
              <a:t>Identity Management Services</a:t>
            </a:r>
            <a:endParaRPr lang="en-US" sz="3600" dirty="0">
              <a:solidFill>
                <a:srgbClr val="66439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0D1E-2B1C-7F68-3E2B-BE7F4E9CB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Identity and Access Management (IAM): Securely manage access to AWS accounts, services, and resources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Single Sign-On: Implement cloud single sign-on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Amazon Cognito: Manage identity inside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Directory Service: Implement and manage Microsoft Active Directory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Organizations: Centrally govern and manage multiple AWS accounts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20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72B0-3316-720E-FEBD-2F348E9C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66439B"/>
                </a:solidFill>
                <a:effectLst/>
              </a:rPr>
              <a:t>Introduction to AWS Compute</a:t>
            </a:r>
            <a:endParaRPr lang="en-US" sz="3600" dirty="0">
              <a:solidFill>
                <a:srgbClr val="66439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85144-6396-B8D5-A918-4A208D62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Compute for any workload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Instances, Containers, and Serverless Computing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Processing of data and hosting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08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9CE2-5003-51D7-2CD3-356971F8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66439B"/>
                </a:solidFill>
                <a:effectLst/>
              </a:rPr>
              <a:t>Instances (Virtual Machines)</a:t>
            </a:r>
            <a:endParaRPr lang="en-US" sz="3600" dirty="0">
              <a:solidFill>
                <a:srgbClr val="66439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EB54E-C6DF-3305-05C8-D5B20ED2C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Amazon EC2: Secure and resizable virtual machines in the cloud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Amazon EC2 Spot: Run fault-tolerant workloads for a reduced cost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Amazon EC2 Auto Scaling: Automatically adjust computing capacity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Amazon LightSail: Easy-to-use cloud platform for applications and websites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176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3146-B112-9C3C-1D81-7344F422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6439B"/>
                </a:solidFill>
                <a:effectLst/>
              </a:rPr>
              <a:t>Containers</a:t>
            </a:r>
            <a:endParaRPr lang="en-US" dirty="0">
              <a:solidFill>
                <a:srgbClr val="66439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DA4CF-EFAF-5050-05A4-924A5CD48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Amazon ECS: Run secure, reliable, and scalable containers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Amazon ECR: Store, manage, and deploy container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Amazon EKS: Fully managed Kubernetes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00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F229-6CD2-C519-D34D-8C8849E0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66439B"/>
                </a:solidFill>
              </a:rPr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50812-7E17-67DA-477A-D4B127AB4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Solve dependency and versioning issues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Package program, libraries, and dependencies into a self-contained unit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Package program with specific versions of libraries and dependencies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Ensure consistent execution on any computer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BABE-2167-8405-8EDF-D3DFAF677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943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AWS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306662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CB3A-5D2A-C57B-28B8-C8106BC8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66439B"/>
                </a:solidFill>
              </a:rPr>
              <a:t>Serverless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C0C43-64B4-9F67-35B6-BE051FF4D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6439B"/>
                </a:solidFill>
                <a:effectLst/>
                <a:latin typeface="+mj-lt"/>
              </a:rPr>
              <a:t>AWS Lambda: Run code without servers</a:t>
            </a:r>
            <a:endParaRPr lang="en-US" dirty="0">
              <a:solidFill>
                <a:srgbClr val="66439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1823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0E1D-1445-2DE1-0F1C-1789C9FE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66439B"/>
                </a:solidFill>
              </a:rPr>
              <a:t>AWS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99B3-A7F5-F915-1518-87BFBBE06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Lambda: A serverless compute service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Executes code in response to events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Simplifies management and reduces cost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91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C6C0-A623-8D14-B4AE-47572160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66439B"/>
                </a:solidFill>
                <a:effectLst/>
              </a:rPr>
              <a:t>How Lambda Works</a:t>
            </a:r>
            <a:endParaRPr lang="en-US" sz="3600" dirty="0">
              <a:solidFill>
                <a:srgbClr val="66439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278E9-7B75-DBDF-356C-9EE5B150E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Write code in supported languages (e.g., Python, Node.js, Java)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Create a Lambda function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Define the event source (e.g., API Gateway, S3, CloudWatch)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manages the underlying infrastructure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20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C6A3D-49B8-E186-F7AC-768F9DAF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66439B"/>
                </a:solidFill>
                <a:effectLst/>
              </a:rPr>
              <a:t>Benefits of AWS Lambda</a:t>
            </a:r>
            <a:endParaRPr lang="en-US" sz="3600" dirty="0">
              <a:solidFill>
                <a:srgbClr val="66439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AB32-D420-EEB6-7EF0-D447D8BF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No need to manage servers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Automatic scaling based on demand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Pay only for compute time consumed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Supports multiple languages and runtimes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56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E331-A960-C283-F784-EE78F716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66439B"/>
                </a:solidFill>
                <a:effectLst/>
              </a:rPr>
              <a:t>Use Cases for Lambda</a:t>
            </a:r>
            <a:endParaRPr lang="en-US" sz="3600" dirty="0">
              <a:solidFill>
                <a:srgbClr val="66439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9C13B-C583-C48E-DA35-976DECDDC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Data processing: Stream processing, ETL jobs, real-time analytics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Web applications: Backend APIs, microservices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highlight>
                  <a:srgbClr val="FFFF00"/>
                </a:highlight>
                <a:latin typeface="+mj-lt"/>
              </a:rPr>
              <a:t>Automation: Scheduled tasks, infrastructure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Event-driven tasks: Notifications, image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4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26DF-D851-93B4-FD4F-D6D355AB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66439B"/>
                </a:solidFill>
                <a:effectLst/>
              </a:rPr>
              <a:t>Introduction to AWS Storage</a:t>
            </a:r>
            <a:endParaRPr lang="en-US" sz="3600" dirty="0">
              <a:solidFill>
                <a:srgbClr val="66439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7988-121A-3D19-68FC-AFDFCF718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Cloud storage: Store and access data using cloud services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Types of storage: File-based, Block, Object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offers a range of storage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01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8581-E42B-01ED-383B-A515BCF0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66439B"/>
                </a:solidFill>
                <a:effectLst/>
              </a:rPr>
              <a:t>File-Based Storage</a:t>
            </a:r>
            <a:endParaRPr lang="en-US" sz="3600" dirty="0">
              <a:solidFill>
                <a:srgbClr val="66439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56C62-9722-856A-1733-F3066E8CB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Traditional storage type, used by home computers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Organize files in folders and directories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Services: Amazon Elastic File System (EFS), Amazon </a:t>
            </a:r>
            <a:r>
              <a:rPr lang="en-US" sz="1800" b="0" i="0" dirty="0" err="1">
                <a:solidFill>
                  <a:srgbClr val="66439B"/>
                </a:solidFill>
                <a:effectLst/>
                <a:latin typeface="+mj-lt"/>
              </a:rPr>
              <a:t>FSx</a:t>
            </a: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 for Windows File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34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F55C-3AAC-1B6B-1798-D76754AD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66439B"/>
                </a:solidFill>
                <a:effectLst/>
              </a:rPr>
              <a:t>Block Storage</a:t>
            </a:r>
            <a:endParaRPr lang="en-US" sz="3600" dirty="0">
              <a:solidFill>
                <a:srgbClr val="66439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706B-1111-B276-8D56-536C9F269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Files split into equal-sized chunks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Commonly used by server-based operating systems and databases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Service: Amazon Elastic Block Store (EBS)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69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5D03-3E2A-741A-F305-D65F6BDE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66439B"/>
                </a:solidFill>
                <a:effectLst/>
              </a:rPr>
              <a:t>Object Storage</a:t>
            </a:r>
            <a:endParaRPr lang="en-US" sz="3600" dirty="0">
              <a:solidFill>
                <a:srgbClr val="66439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0E512-ED31-8FD9-73F9-E6D5999E0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Files stored as objects with unique identifiers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Flat memory model for easy retrieval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Service: Amazon Simple Storage Service (S3)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45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4BEF-0B4C-0F85-1B11-1EA17DB3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66439B"/>
                </a:solidFill>
                <a:effectLst/>
              </a:rPr>
              <a:t>Backup and Data Migration</a:t>
            </a:r>
            <a:endParaRPr lang="en-US" sz="3600" dirty="0">
              <a:solidFill>
                <a:srgbClr val="66439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8EBBF-DBD4-863E-0F94-DD039B95C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Backup: Centrally manage and automate backups across AWS services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Storage Gateway: Hybrid cloud storage with on-premise access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Data Sync: Faster data transfer to and from AWS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1BC8-E875-6E5F-EF6F-D55C6E9A2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5" y="94841"/>
            <a:ext cx="9511645" cy="800705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7030A0"/>
                </a:solidFill>
              </a:rPr>
              <a:t>What is the </a:t>
            </a:r>
            <a:r>
              <a:rPr lang="en-US" sz="3600" dirty="0" err="1">
                <a:solidFill>
                  <a:srgbClr val="7030A0"/>
                </a:solidFill>
              </a:rPr>
              <a:t>aws</a:t>
            </a:r>
            <a:r>
              <a:rPr lang="en-US" sz="3600" dirty="0">
                <a:solidFill>
                  <a:srgbClr val="7030A0"/>
                </a:solidFill>
              </a:rPr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A77D6-8535-1F1E-0503-860FF694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355" y="1066227"/>
            <a:ext cx="9144000" cy="431647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is the world's leading cloud computing platform, offering a wide range of services and benefits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Owned by Amazon.com, Inc.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Provides a wide range of cloud-based services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Your choice in cloud provider depends on your needs, preferences, and organization's requirements</a:t>
            </a:r>
          </a:p>
        </p:txBody>
      </p:sp>
    </p:spTree>
    <p:extLst>
      <p:ext uri="{BB962C8B-B14F-4D97-AF65-F5344CB8AC3E}">
        <p14:creationId xmlns:p14="http://schemas.microsoft.com/office/powerpoint/2010/main" val="1185658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192D-C861-0456-D52C-B2390738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66439B"/>
                </a:solidFill>
              </a:rPr>
              <a:t>AWS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37B0B-6EF4-8EEA-A8A7-62EA0DA90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Databases store organized collections of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offers a variety of managed database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43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63C2-E2CF-BD40-F183-1BA00CA4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66439B"/>
                </a:solidFill>
              </a:rPr>
              <a:t>AWS Database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F8AA-FC2A-1620-5A2A-045E3870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Relational Databases: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Amazon Aurora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Amazon RDS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Amazon Redshift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NoSQL Databases: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Amazon DynamoDB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In-Memory Databases: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Amazon </a:t>
            </a:r>
            <a:r>
              <a:rPr lang="en-US" sz="1800" b="0" i="0" dirty="0" err="1">
                <a:solidFill>
                  <a:srgbClr val="66439B"/>
                </a:solidFill>
                <a:effectLst/>
                <a:latin typeface="+mj-lt"/>
              </a:rPr>
              <a:t>ElastiCache</a:t>
            </a:r>
            <a:endParaRPr lang="en-US" sz="1800" b="0" i="0" dirty="0">
              <a:solidFill>
                <a:srgbClr val="66439B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Document Databases: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Amazon </a:t>
            </a:r>
            <a:r>
              <a:rPr lang="en-US" sz="1800" b="0" i="0" dirty="0" err="1">
                <a:solidFill>
                  <a:srgbClr val="66439B"/>
                </a:solidFill>
                <a:effectLst/>
                <a:latin typeface="+mj-lt"/>
              </a:rPr>
              <a:t>DocumentDB</a:t>
            </a:r>
            <a:endParaRPr lang="en-US" sz="1800" b="0" i="0" dirty="0">
              <a:solidFill>
                <a:srgbClr val="66439B"/>
              </a:solidFill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2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3E64-058E-1768-166E-9928FB8B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rgbClr val="66439B"/>
                </a:solidFill>
              </a:rPr>
              <a:t>UseCases</a:t>
            </a:r>
            <a:r>
              <a:rPr lang="en-US" sz="3600" dirty="0">
                <a:solidFill>
                  <a:srgbClr val="66439B"/>
                </a:solidFill>
              </a:rPr>
              <a:t> of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ABBD-76DB-75CE-8C53-F1F91A951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Traditional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Web applications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Analytics and data warehousing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Content management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Caching and session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52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935B1-77BF-2499-E5E8-4239AB1E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66439B"/>
                </a:solidFill>
              </a:rPr>
              <a:t>AWS </a:t>
            </a:r>
            <a:r>
              <a:rPr lang="en-US" sz="3600" b="1" i="0" dirty="0">
                <a:solidFill>
                  <a:srgbClr val="66439B"/>
                </a:solidFill>
                <a:effectLst/>
              </a:rPr>
              <a:t>Networking Basics and the Internet</a:t>
            </a:r>
            <a:endParaRPr lang="en-US" sz="3600" dirty="0">
              <a:solidFill>
                <a:srgbClr val="66439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8A6E-7B18-C3F3-3D68-5509745F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Networking involves connecting computers using technologies and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The internet is a global network that connects computers worldwide.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provides essential technologies and services for the internet to function effectively.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77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879-9B11-7D7D-6206-E03E5336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66439B"/>
                </a:solidFill>
              </a:rPr>
              <a:t>Network Services on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5D41B-A0D6-2CE0-5FE3-9B99EFAE4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-Amazon VPC (Virtual Private Cloud):</a:t>
            </a:r>
          </a:p>
          <a:p>
            <a:pPr lvl="1"/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Defines and provisions isolated virtual networks for AWS resources.</a:t>
            </a:r>
          </a:p>
          <a:p>
            <a:pPr lvl="1"/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Allows you to customize network configurations, including IP addressing, subnets, and routing tables.</a:t>
            </a:r>
          </a:p>
          <a:p>
            <a:pPr lvl="1"/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Provides advanced security features such as network access control lists (ACLs) and security groups.</a:t>
            </a:r>
          </a:p>
          <a:p>
            <a:pPr lvl="1"/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Supports VPN (Virtual Private Network) connections for secure communication with on-premises networks.</a:t>
            </a:r>
          </a:p>
          <a:p>
            <a:pPr marL="0" indent="0" algn="l">
              <a:buNone/>
            </a:pPr>
            <a:r>
              <a:rPr lang="en-US" dirty="0">
                <a:latin typeface="+mj-lt"/>
              </a:rPr>
              <a:t>-</a:t>
            </a:r>
            <a:r>
              <a:rPr lang="en-US" sz="1900" b="0" i="0" dirty="0">
                <a:solidFill>
                  <a:srgbClr val="66439B"/>
                </a:solidFill>
                <a:effectLst/>
                <a:latin typeface="+mj-lt"/>
              </a:rPr>
              <a:t>AWS Transit Gateway: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900" b="0" i="0" dirty="0">
                <a:solidFill>
                  <a:srgbClr val="66439B"/>
                </a:solidFill>
                <a:effectLst/>
                <a:latin typeface="+mj-lt"/>
              </a:rPr>
              <a:t>Simplifies network connectivity by acting as a hub that connects multiple Amazon VPCs and on-premises networks.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900" b="0" i="0" dirty="0">
                <a:solidFill>
                  <a:srgbClr val="66439B"/>
                </a:solidFill>
                <a:effectLst/>
                <a:latin typeface="+mj-lt"/>
              </a:rPr>
              <a:t>Streamlines network management and reduces operational overhead by centralizing routing and security policies.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900" b="0" i="0" dirty="0">
                <a:solidFill>
                  <a:srgbClr val="66439B"/>
                </a:solidFill>
                <a:effectLst/>
                <a:latin typeface="+mj-lt"/>
              </a:rPr>
              <a:t>Enables scalable and efficient communication between VPCs and on-premises resources.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900" b="0" i="0" dirty="0">
                <a:solidFill>
                  <a:srgbClr val="66439B"/>
                </a:solidFill>
                <a:effectLst/>
                <a:latin typeface="+mj-lt"/>
              </a:rPr>
              <a:t>Supports advanced features like VPC peering, route propagation, and transit VPCs.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4007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3CFC-B762-6CC1-98A7-9B2BC4C2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66439B"/>
                </a:solidFill>
              </a:rPr>
              <a:t>Network Services on AWS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9265-90CD-001D-19D8-AE4ADD469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-AWS Private Link:</a:t>
            </a:r>
          </a:p>
          <a:p>
            <a:pPr lvl="1"/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Enables private and secure connectivity between Amazon VPCs and on-premises applications.</a:t>
            </a:r>
          </a:p>
          <a:p>
            <a:pPr lvl="1"/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Allows you to expose services privately, eliminating the need for public IP addresses.</a:t>
            </a:r>
          </a:p>
          <a:p>
            <a:pPr lvl="1"/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Offers a seamless and consistent user experience by keeping traffic within the AWS network.</a:t>
            </a:r>
          </a:p>
          <a:p>
            <a:pPr lvl="1"/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Facilitates integration with AWS services, third-party SaaS applications, and partner solutions.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-Amazon Route 53:</a:t>
            </a:r>
          </a:p>
          <a:p>
            <a:pPr lvl="1"/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Offers a scalable and highly available domain name system (DNS) web service.</a:t>
            </a:r>
          </a:p>
          <a:p>
            <a:pPr lvl="1"/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Hosts managed DNS for your applications, translating domain names into IP addresses.</a:t>
            </a:r>
          </a:p>
          <a:p>
            <a:pPr lvl="1"/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Provides features like routing policies, health checks, and traffic management to ensure efficient application delivery.</a:t>
            </a:r>
          </a:p>
          <a:p>
            <a:pPr lvl="1"/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Supports domain registration, DNS failover, and global load balancing for improved availability.</a:t>
            </a:r>
          </a:p>
          <a:p>
            <a:endParaRPr lang="en-US" sz="1800" dirty="0">
              <a:solidFill>
                <a:srgbClr val="66439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182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0E5A-8C4A-372E-8903-0237F50F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66439B"/>
                </a:solidFill>
              </a:rPr>
              <a:t>Network Services on AWS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44CE9-EBF2-2E23-96DC-271AB94C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-Elastic Load Balancing:</a:t>
            </a:r>
          </a:p>
          <a:p>
            <a:pPr lvl="1"/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Automatically distributes incoming network traffic across multiple resources (e.g., EC2 instances, containers, IP addresses).</a:t>
            </a:r>
          </a:p>
          <a:p>
            <a:pPr lvl="1"/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Improves application availability and fault tolerance by evenly distributing traffic.</a:t>
            </a:r>
          </a:p>
          <a:p>
            <a:pPr lvl="1"/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Supports different load balancing types, including Application Load Balancer, Network Load Balancer, and Classic Load Balancer.</a:t>
            </a:r>
          </a:p>
          <a:p>
            <a:pPr lvl="1"/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Integrates with other AWS services like Auto Scaling for dynamic capacity adjustments.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Amazon CloudFront:</a:t>
            </a:r>
          </a:p>
          <a:p>
            <a:pPr lvl="1"/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Content delivery network (CDN) service that securely delivers data, videos, and applications globally.</a:t>
            </a:r>
          </a:p>
          <a:p>
            <a:pPr lvl="1"/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Caches content at edge locations for low-latency access and reduced network congestion.</a:t>
            </a:r>
          </a:p>
          <a:p>
            <a:pPr lvl="1"/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Offers high transfer speeds through optimized data transfer protocols, such as HTTP/2 and TCP Fast Open.</a:t>
            </a:r>
          </a:p>
          <a:p>
            <a:pPr lvl="1"/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Provides security features like HTTPS encryption, access control, and integration with AWS Web Application Firewall (WAF).</a:t>
            </a:r>
          </a:p>
          <a:p>
            <a:endParaRPr lang="en-US" sz="1800" dirty="0">
              <a:solidFill>
                <a:srgbClr val="66439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728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1B6F-8D7E-643F-29B3-A5565D00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AWS Services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67331-3489-A2B0-D118-CFB1A763B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Compute services: Amazon EC2, AWS Lambda, Amazon </a:t>
            </a:r>
            <a:r>
              <a:rPr lang="en-US" sz="1800" b="0" i="0" dirty="0" err="1">
                <a:solidFill>
                  <a:srgbClr val="66439B"/>
                </a:solidFill>
                <a:effectLst/>
                <a:latin typeface="+mj-lt"/>
              </a:rPr>
              <a:t>Lightsail</a:t>
            </a:r>
            <a:endParaRPr lang="en-US" sz="1800" b="0" i="0" dirty="0">
              <a:solidFill>
                <a:srgbClr val="66439B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Storage services: Amazon S3, Amazon EBS, Amazon Glacier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Database services: Amazon RDS, Amazon DynamoDB, Amazon Aurora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Networking and content delivery: Amazon VPC, Amazon CloudFront, AWS Direct Connect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Security and identity: AWS IAM, Amazon Cognito, AWS Shield</a:t>
            </a:r>
          </a:p>
          <a:p>
            <a:pPr marL="0" indent="0">
              <a:buNone/>
            </a:pPr>
            <a:endParaRPr lang="en-US" sz="1800" dirty="0">
              <a:solidFill>
                <a:srgbClr val="6643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FE8F-CC9C-0829-F800-8D3F929C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66439B"/>
                </a:solidFill>
              </a:rPr>
              <a:t>AWS Market Share and 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65C8C-B479-56D0-CEE8-627C28691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holds 32% of the cloud computing market share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Major competitors: Microsoft Azure (19%), Google Cloud (7%)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is the preferred choice for many startups, enterprises, and government agencies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77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9E5E-45BC-7610-F803-4F00066E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66439B"/>
                </a:solidFill>
                <a:effectLst/>
              </a:rPr>
              <a:t>AWS Regions and Availability Zones</a:t>
            </a:r>
            <a:endParaRPr lang="en-US" sz="3600" dirty="0">
              <a:solidFill>
                <a:srgbClr val="66439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119C-C410-AB73-C051-0DA6A4F94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Regions: Physical locations with data centers hosting AWS services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AWS Availability Zones: Multiple isolated and physically separate zones within a region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93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B2F1-8253-C220-993C-86F67E14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374151"/>
                </a:solidFill>
                <a:effectLst/>
              </a:rPr>
              <a:t>AWS Regions Around the World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C6B97-AED1-CFCC-06B8-5E8117D2D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North America: Ohio, Oregon, North California, North Virginia, GovCloud West, GovCloud East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South America: Sao Paulo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Europe: Frankfurt, London, Paris, Ireland, Milan, Stockholm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Middle East: Bahrain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Africa: Cape Town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Asia Pacific: Singapore, Beijing, Sydney, Tokyo, Seoul, Ningxia, Osaka, Mumbai, Hong Kong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New Region Announced: Melbourne, Australia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7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71CC-25C6-0092-C94D-C6F2E94E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66439B"/>
                </a:solidFill>
              </a:rPr>
              <a:t>AWS Region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47142C-C31C-14A4-31E8-12B90B322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200" y="1787525"/>
            <a:ext cx="8117039" cy="4351338"/>
          </a:xfrm>
        </p:spPr>
      </p:pic>
    </p:spTree>
    <p:extLst>
      <p:ext uri="{BB962C8B-B14F-4D97-AF65-F5344CB8AC3E}">
        <p14:creationId xmlns:p14="http://schemas.microsoft.com/office/powerpoint/2010/main" val="392867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42D2-DA35-D5B5-75E3-3761D033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66439B"/>
                </a:solidFill>
              </a:rPr>
              <a:t>AWS Availability Zones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72C9B-5E48-A476-8952-EE89CE976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Each region has multiple availability zones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Independent power, cooling, and physical security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66439B"/>
                </a:solidFill>
                <a:effectLst/>
                <a:latin typeface="+mj-lt"/>
              </a:rPr>
              <a:t>Connected via redundant, ultra-high-speed, low-latency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35298</TotalTime>
  <Words>1436</Words>
  <Application>Microsoft Office PowerPoint</Application>
  <PresentationFormat>Widescreen</PresentationFormat>
  <Paragraphs>176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AWS Cloud Computing</vt:lpstr>
      <vt:lpstr>What is the aws?</vt:lpstr>
      <vt:lpstr>AWS Services Overview</vt:lpstr>
      <vt:lpstr>AWS Market Share and Competitors</vt:lpstr>
      <vt:lpstr>AWS Regions and Availability Zones</vt:lpstr>
      <vt:lpstr>AWS Regions Around the World</vt:lpstr>
      <vt:lpstr>AWS Region</vt:lpstr>
      <vt:lpstr>AWS Availability Zones</vt:lpstr>
      <vt:lpstr>Purpose of Availability Zones</vt:lpstr>
      <vt:lpstr>AWS Security and Identity</vt:lpstr>
      <vt:lpstr>Data Protection Services</vt:lpstr>
      <vt:lpstr>Infrastructure Protection Services</vt:lpstr>
      <vt:lpstr>Threat Detection Services</vt:lpstr>
      <vt:lpstr>Identity Management Services</vt:lpstr>
      <vt:lpstr>Introduction to AWS Compute</vt:lpstr>
      <vt:lpstr>Instances (Virtual Machines)</vt:lpstr>
      <vt:lpstr>Containers</vt:lpstr>
      <vt:lpstr>Containers</vt:lpstr>
      <vt:lpstr>Serverless</vt:lpstr>
      <vt:lpstr>AWS Lambda</vt:lpstr>
      <vt:lpstr>How Lambda Works</vt:lpstr>
      <vt:lpstr>Benefits of AWS Lambda</vt:lpstr>
      <vt:lpstr>Use Cases for Lambda</vt:lpstr>
      <vt:lpstr>Introduction to AWS Storage</vt:lpstr>
      <vt:lpstr>File-Based Storage</vt:lpstr>
      <vt:lpstr>Block Storage</vt:lpstr>
      <vt:lpstr>Object Storage</vt:lpstr>
      <vt:lpstr>Backup and Data Migration</vt:lpstr>
      <vt:lpstr>AWS Database</vt:lpstr>
      <vt:lpstr>AWS Database types</vt:lpstr>
      <vt:lpstr>UseCases of Database</vt:lpstr>
      <vt:lpstr>AWS Networking Basics and the Internet</vt:lpstr>
      <vt:lpstr>Network Services on AWS</vt:lpstr>
      <vt:lpstr>Network Services on AWS</vt:lpstr>
      <vt:lpstr>Network Services on AWS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A. Ali</dc:creator>
  <cp:lastModifiedBy>RAIHAN KHAN</cp:lastModifiedBy>
  <cp:revision>71</cp:revision>
  <dcterms:created xsi:type="dcterms:W3CDTF">2023-01-24T23:17:45Z</dcterms:created>
  <dcterms:modified xsi:type="dcterms:W3CDTF">2023-05-13T05:03:02Z</dcterms:modified>
</cp:coreProperties>
</file>