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76" r:id="rId4"/>
    <p:sldId id="277" r:id="rId5"/>
    <p:sldId id="279" r:id="rId6"/>
    <p:sldId id="280" r:id="rId7"/>
    <p:sldId id="278" r:id="rId8"/>
    <p:sldId id="281" r:id="rId9"/>
    <p:sldId id="264" r:id="rId10"/>
    <p:sldId id="282" r:id="rId11"/>
    <p:sldId id="283" r:id="rId12"/>
    <p:sldId id="265"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439B"/>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A357-066C-2CF1-5CD6-6DA93D866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13D73-D46A-0D70-25D0-5D51345F4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ADF08-634D-F1E9-38AA-74C99EF2BFE5}"/>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CFF2D4A4-7986-A1CD-4FB2-78EB3C603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54A14-C543-DFD7-3A9B-2AFA0866344B}"/>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49951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26CA-3AA4-A745-2912-B2FE68811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E8405-8950-FF67-437C-7E98E46CF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6FB78-40BA-3089-8F07-5FB397742AD4}"/>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FFE543D8-2685-8740-2762-E5B74620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CEBA1-A56F-F2E1-F57E-0EB78FA5D28D}"/>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3861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F5F4C-B731-95E2-6202-FD121CB17F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B8183-DC57-C79B-863D-01FCFB710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A2B95-0B37-CB46-C0A7-557740D9D8D1}"/>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FA6391A0-7747-75FD-7033-31E3B5DD7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9F6E-4194-6C74-CA06-C4917D5F415B}"/>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66237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6AC-41E3-D684-1DE1-C222D077C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861DF-7DC3-4837-408F-6D9DD860E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86DBA-AE8B-C988-B59C-3424DBB3E0A8}"/>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48BF2B0D-421D-2B51-5D47-6120C4A78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89BA-92BE-FECF-09EF-A01ED5E1F3A4}"/>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174799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FF09-3A79-05AA-ABB3-2C59EFD7C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DD53-3671-0FD3-8B8D-6E5FCAC73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F2B5D-F8BD-14F4-F45D-B74617961FA0}"/>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DFEE0AA2-A29F-6918-E894-0D47D7FF9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610E1-BD49-F56D-EA6E-360317C5B58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8720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6306-261E-87BB-A2E4-43216F4CB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CD926-40F3-AE0F-2829-7C245AE6A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C3AF-80CA-045F-B1A7-238496FDE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42126-DE3D-B139-F351-644635D08D8D}"/>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6" name="Footer Placeholder 5">
            <a:extLst>
              <a:ext uri="{FF2B5EF4-FFF2-40B4-BE49-F238E27FC236}">
                <a16:creationId xmlns:a16="http://schemas.microsoft.com/office/drawing/2014/main" id="{936C5140-88A9-A988-FB71-91C5B2A0F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79FD3-4422-6BE5-89D6-42E477DB36A9}"/>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1013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B1C-2E34-EC5E-8FD0-4A8486C52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FB194-8D1D-244C-0B14-02EDABD96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8F736-155C-E308-300F-7835A9C4A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5FF43-229D-BCB1-7361-8E337EDB8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0CBDC-BCB1-BB2A-645F-552C9AE6B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8C680-24E1-69E9-C02A-34801E8A1F66}"/>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8" name="Footer Placeholder 7">
            <a:extLst>
              <a:ext uri="{FF2B5EF4-FFF2-40B4-BE49-F238E27FC236}">
                <a16:creationId xmlns:a16="http://schemas.microsoft.com/office/drawing/2014/main" id="{018D8E6F-5466-CD3B-8672-7BD96FF7A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2C154-CA61-A6F1-AACA-CFAE366EDD93}"/>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538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6649-6E13-AEB4-715C-178485FBA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9B53A-0451-17A8-FF34-4CAA4BD53DEB}"/>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4" name="Footer Placeholder 3">
            <a:extLst>
              <a:ext uri="{FF2B5EF4-FFF2-40B4-BE49-F238E27FC236}">
                <a16:creationId xmlns:a16="http://schemas.microsoft.com/office/drawing/2014/main" id="{ABB8AAE5-0A92-DF52-87CC-54D1C3AE6D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6AD83D-0D55-2E86-9483-6083AC98A7F8}"/>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77941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146BB-B385-5288-E275-453992D62E61}"/>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3" name="Footer Placeholder 2">
            <a:extLst>
              <a:ext uri="{FF2B5EF4-FFF2-40B4-BE49-F238E27FC236}">
                <a16:creationId xmlns:a16="http://schemas.microsoft.com/office/drawing/2014/main" id="{EFB38352-66BC-42C0-3C75-AC1475E72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044B7-D076-4D9E-1515-DFD1226A2163}"/>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314489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A0B1-27B2-932F-B585-72877A93E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A1A5C4-95BA-53C6-3D16-CDE0928C1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3D5BA9-70EE-5312-AC25-9EE52C954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EFE4B-4504-5799-2BDE-D67D54820F02}"/>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6" name="Footer Placeholder 5">
            <a:extLst>
              <a:ext uri="{FF2B5EF4-FFF2-40B4-BE49-F238E27FC236}">
                <a16:creationId xmlns:a16="http://schemas.microsoft.com/office/drawing/2014/main" id="{3AF0D246-E84C-5F3E-A0D3-90161D22C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82D04-A7FA-61B9-DAB4-B53D27FE785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305532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A613-3815-FFE8-6141-E58F6BE5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2AEFEA-9A17-70BD-5F8E-0CE8BD325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5CE9D-FDA4-9716-FC98-03C4AA294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633F8-B921-4701-1A65-B0526CDF94B4}"/>
              </a:ext>
            </a:extLst>
          </p:cNvPr>
          <p:cNvSpPr>
            <a:spLocks noGrp="1"/>
          </p:cNvSpPr>
          <p:nvPr>
            <p:ph type="dt" sz="half" idx="10"/>
          </p:nvPr>
        </p:nvSpPr>
        <p:spPr/>
        <p:txBody>
          <a:bodyPr/>
          <a:lstStyle/>
          <a:p>
            <a:fld id="{3EC4461E-A9EB-194D-B1FC-067A407EB537}" type="datetimeFigureOut">
              <a:rPr lang="en-US" smtClean="0"/>
              <a:t>3/4/23</a:t>
            </a:fld>
            <a:endParaRPr lang="en-US"/>
          </a:p>
        </p:txBody>
      </p:sp>
      <p:sp>
        <p:nvSpPr>
          <p:cNvPr id="6" name="Footer Placeholder 5">
            <a:extLst>
              <a:ext uri="{FF2B5EF4-FFF2-40B4-BE49-F238E27FC236}">
                <a16:creationId xmlns:a16="http://schemas.microsoft.com/office/drawing/2014/main" id="{723D3459-7E63-8313-6CEB-C3F3FC331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4A8FB-B40A-FF4C-7B86-02FC41DFB0DF}"/>
              </a:ext>
            </a:extLst>
          </p:cNvPr>
          <p:cNvSpPr>
            <a:spLocks noGrp="1"/>
          </p:cNvSpPr>
          <p:nvPr>
            <p:ph type="sldNum" sz="quarter" idx="12"/>
          </p:nvPr>
        </p:nvSpPr>
        <p:spPr/>
        <p:txBody>
          <a:bodyPr/>
          <a:lstStyle/>
          <a:p>
            <a:fld id="{9AE7279F-49DE-ED47-995A-E4953A315527}" type="slidenum">
              <a:rPr lang="en-US" smtClean="0"/>
              <a:t>‹#›</a:t>
            </a:fld>
            <a:endParaRPr lang="en-US"/>
          </a:p>
        </p:txBody>
      </p:sp>
    </p:spTree>
    <p:extLst>
      <p:ext uri="{BB962C8B-B14F-4D97-AF65-F5344CB8AC3E}">
        <p14:creationId xmlns:p14="http://schemas.microsoft.com/office/powerpoint/2010/main" val="299183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A2B62-CC5F-D11B-B7F0-3344847F5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47EF57-2259-AF94-25FB-9BF06A0A0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F2103-AC22-0A12-407F-41415D3F1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461E-A9EB-194D-B1FC-067A407EB537}" type="datetimeFigureOut">
              <a:rPr lang="en-US" smtClean="0"/>
              <a:t>3/4/23</a:t>
            </a:fld>
            <a:endParaRPr lang="en-US"/>
          </a:p>
        </p:txBody>
      </p:sp>
      <p:sp>
        <p:nvSpPr>
          <p:cNvPr id="5" name="Footer Placeholder 4">
            <a:extLst>
              <a:ext uri="{FF2B5EF4-FFF2-40B4-BE49-F238E27FC236}">
                <a16:creationId xmlns:a16="http://schemas.microsoft.com/office/drawing/2014/main" id="{87CBCCEB-70C8-9F73-B6BF-1A800A970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5CB086-B6B9-F8BD-CDF0-228154B3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7279F-49DE-ED47-995A-E4953A315527}" type="slidenum">
              <a:rPr lang="en-US" smtClean="0"/>
              <a:t>‹#›</a:t>
            </a:fld>
            <a:endParaRPr lang="en-US"/>
          </a:p>
        </p:txBody>
      </p:sp>
    </p:spTree>
    <p:extLst>
      <p:ext uri="{BB962C8B-B14F-4D97-AF65-F5344CB8AC3E}">
        <p14:creationId xmlns:p14="http://schemas.microsoft.com/office/powerpoint/2010/main" val="2521613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8BB7EEBA-59FD-EDF8-44D9-5FBE14C2EFDF}"/>
              </a:ext>
            </a:extLst>
          </p:cNvPr>
          <p:cNvPicPr>
            <a:picLocks noChangeAspect="1"/>
          </p:cNvPicPr>
          <p:nvPr/>
        </p:nvPicPr>
        <p:blipFill>
          <a:blip r:embed="rId2"/>
          <a:stretch>
            <a:fillRect/>
          </a:stretch>
        </p:blipFill>
        <p:spPr>
          <a:xfrm>
            <a:off x="1474510" y="-492681"/>
            <a:ext cx="7772400" cy="6426477"/>
          </a:xfrm>
          <a:prstGeom prst="rect">
            <a:avLst/>
          </a:prstGeom>
        </p:spPr>
      </p:pic>
    </p:spTree>
    <p:extLst>
      <p:ext uri="{BB962C8B-B14F-4D97-AF65-F5344CB8AC3E}">
        <p14:creationId xmlns:p14="http://schemas.microsoft.com/office/powerpoint/2010/main" val="47448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CICD Pipeline</a:t>
            </a:r>
          </a:p>
        </p:txBody>
      </p:sp>
      <p:pic>
        <p:nvPicPr>
          <p:cNvPr id="5" name="Picture 4" descr="Diagram, timeline&#10;&#10;Description automatically generated">
            <a:extLst>
              <a:ext uri="{FF2B5EF4-FFF2-40B4-BE49-F238E27FC236}">
                <a16:creationId xmlns:a16="http://schemas.microsoft.com/office/drawing/2014/main" id="{1DF03EA2-FE97-1819-48BF-C5BA176C4713}"/>
              </a:ext>
            </a:extLst>
          </p:cNvPr>
          <p:cNvPicPr>
            <a:picLocks noChangeAspect="1"/>
          </p:cNvPicPr>
          <p:nvPr/>
        </p:nvPicPr>
        <p:blipFill>
          <a:blip r:embed="rId2"/>
          <a:stretch>
            <a:fillRect/>
          </a:stretch>
        </p:blipFill>
        <p:spPr>
          <a:xfrm>
            <a:off x="1134053" y="1062814"/>
            <a:ext cx="7772400" cy="2631281"/>
          </a:xfrm>
          <a:prstGeom prst="rect">
            <a:avLst/>
          </a:prstGeom>
        </p:spPr>
      </p:pic>
    </p:spTree>
    <p:extLst>
      <p:ext uri="{BB962C8B-B14F-4D97-AF65-F5344CB8AC3E}">
        <p14:creationId xmlns:p14="http://schemas.microsoft.com/office/powerpoint/2010/main" val="250401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CICD………Continued</a:t>
            </a:r>
          </a:p>
        </p:txBody>
      </p:sp>
      <p:pic>
        <p:nvPicPr>
          <p:cNvPr id="5" name="Picture 4" descr="Diagram&#10;&#10;Description automatically generated">
            <a:extLst>
              <a:ext uri="{FF2B5EF4-FFF2-40B4-BE49-F238E27FC236}">
                <a16:creationId xmlns:a16="http://schemas.microsoft.com/office/drawing/2014/main" id="{EC8B3DE4-721B-249C-1F41-50A49D389791}"/>
              </a:ext>
            </a:extLst>
          </p:cNvPr>
          <p:cNvPicPr>
            <a:picLocks noChangeAspect="1"/>
          </p:cNvPicPr>
          <p:nvPr/>
        </p:nvPicPr>
        <p:blipFill>
          <a:blip r:embed="rId2"/>
          <a:stretch>
            <a:fillRect/>
          </a:stretch>
        </p:blipFill>
        <p:spPr>
          <a:xfrm>
            <a:off x="1524000" y="1041400"/>
            <a:ext cx="8623726" cy="2973388"/>
          </a:xfrm>
          <a:prstGeom prst="rect">
            <a:avLst/>
          </a:prstGeom>
        </p:spPr>
      </p:pic>
    </p:spTree>
    <p:extLst>
      <p:ext uri="{BB962C8B-B14F-4D97-AF65-F5344CB8AC3E}">
        <p14:creationId xmlns:p14="http://schemas.microsoft.com/office/powerpoint/2010/main" val="333107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Culture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DevOps culture is about collaboration between dev and ops</a:t>
            </a:r>
          </a:p>
          <a:p>
            <a:pPr marL="342900" indent="-342900" algn="l">
              <a:buFont typeface="Arial" panose="020B0604020202020204" pitchFamily="34" charset="0"/>
              <a:buChar char="•"/>
            </a:pPr>
            <a:r>
              <a:rPr lang="en-US" sz="1800" dirty="0">
                <a:solidFill>
                  <a:srgbClr val="66439B"/>
                </a:solidFill>
              </a:rPr>
              <a:t>Under the traditional separation between Dev and Ops, Dev and Ops have different and opposing goals</a:t>
            </a:r>
          </a:p>
          <a:p>
            <a:pPr marL="342900" indent="-342900" algn="l">
              <a:buFont typeface="Arial" panose="020B0604020202020204" pitchFamily="34" charset="0"/>
              <a:buChar char="•"/>
            </a:pPr>
            <a:r>
              <a:rPr lang="en-US" sz="1800" dirty="0">
                <a:solidFill>
                  <a:srgbClr val="66439B"/>
                </a:solidFill>
              </a:rPr>
              <a:t>The goal of the development is to deliver feature in the hand of customer as quickly as possible- so their goal is speed</a:t>
            </a:r>
          </a:p>
          <a:p>
            <a:pPr marL="342900" indent="-342900" algn="l">
              <a:buFont typeface="Arial" panose="020B0604020202020204" pitchFamily="34" charset="0"/>
              <a:buChar char="•"/>
            </a:pPr>
            <a:r>
              <a:rPr lang="en-US" sz="1800" dirty="0">
                <a:solidFill>
                  <a:srgbClr val="66439B"/>
                </a:solidFill>
              </a:rPr>
              <a:t>The goal of the operation team is to maintain the stability of the system and minimize downtime</a:t>
            </a:r>
          </a:p>
        </p:txBody>
      </p:sp>
    </p:spTree>
    <p:extLst>
      <p:ext uri="{BB962C8B-B14F-4D97-AF65-F5344CB8AC3E}">
        <p14:creationId xmlns:p14="http://schemas.microsoft.com/office/powerpoint/2010/main" val="52317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Culture….continued</a:t>
            </a:r>
          </a:p>
        </p:txBody>
      </p:sp>
      <p:pic>
        <p:nvPicPr>
          <p:cNvPr id="5" name="Picture 4" descr="Timeline&#10;&#10;Description automatically generated with medium confidence">
            <a:extLst>
              <a:ext uri="{FF2B5EF4-FFF2-40B4-BE49-F238E27FC236}">
                <a16:creationId xmlns:a16="http://schemas.microsoft.com/office/drawing/2014/main" id="{46F53968-3382-02B0-1449-7B35AFF3CB06}"/>
              </a:ext>
            </a:extLst>
          </p:cNvPr>
          <p:cNvPicPr>
            <a:picLocks noChangeAspect="1"/>
          </p:cNvPicPr>
          <p:nvPr/>
        </p:nvPicPr>
        <p:blipFill>
          <a:blip r:embed="rId2"/>
          <a:stretch>
            <a:fillRect/>
          </a:stretch>
        </p:blipFill>
        <p:spPr>
          <a:xfrm>
            <a:off x="1524000" y="1222375"/>
            <a:ext cx="7772400" cy="3397290"/>
          </a:xfrm>
          <a:prstGeom prst="rect">
            <a:avLst/>
          </a:prstGeom>
        </p:spPr>
      </p:pic>
    </p:spTree>
    <p:extLst>
      <p:ext uri="{BB962C8B-B14F-4D97-AF65-F5344CB8AC3E}">
        <p14:creationId xmlns:p14="http://schemas.microsoft.com/office/powerpoint/2010/main" val="281983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Culture….Continued</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These two goals end up becoming oppositions to one another because one of the worst thing for stability is changes. Every time you change a system you introduce a risk of instability.</a:t>
            </a:r>
          </a:p>
          <a:p>
            <a:pPr marL="342900" indent="-342900" algn="l">
              <a:buFont typeface="Arial" panose="020B0604020202020204" pitchFamily="34" charset="0"/>
              <a:buChar char="•"/>
            </a:pPr>
            <a:r>
              <a:rPr lang="en-US" sz="1800" dirty="0">
                <a:solidFill>
                  <a:srgbClr val="66439B"/>
                </a:solidFill>
              </a:rPr>
              <a:t>So, while operations team is trying to maintain stability, development team is trying to deploy as many changes as possible. In order for them to deliver features in the hands of customers they have to deliver changes. And every one of them changes poses a risk for stability. So, these two goals are opposition to one another. And even if these teams want to cooperate because these opposing goals, they end up being opposition to one another. Development teams are often measured by the speed of their delivery. Operations team are measured by minimizing downtime. That's why Dev &amp; Ops have a great incentive to fight against each other &amp; be an opposition to each other.</a:t>
            </a:r>
          </a:p>
        </p:txBody>
      </p:sp>
    </p:spTree>
    <p:extLst>
      <p:ext uri="{BB962C8B-B14F-4D97-AF65-F5344CB8AC3E}">
        <p14:creationId xmlns:p14="http://schemas.microsoft.com/office/powerpoint/2010/main" val="284846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Culture…..Continued</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With DevOps, Dev and Ops work together and share the same goal.</a:t>
            </a:r>
          </a:p>
          <a:p>
            <a:pPr marL="342900" indent="-342900" algn="l">
              <a:buFont typeface="Arial" panose="020B0604020202020204" pitchFamily="34" charset="0"/>
              <a:buChar char="•"/>
            </a:pPr>
            <a:r>
              <a:rPr lang="en-US" sz="1800" dirty="0">
                <a:solidFill>
                  <a:srgbClr val="66439B"/>
                </a:solidFill>
              </a:rPr>
              <a:t>In DevOps culture Developers and operation team are one group &amp; they both share the same goals. And they are both measured according to those same goals. Both speed and stability are very important. What DevOps culture discovered is, when dev and ops together they are able to deliver both speed and stability to the organization.</a:t>
            </a:r>
          </a:p>
        </p:txBody>
      </p:sp>
    </p:spTree>
    <p:extLst>
      <p:ext uri="{BB962C8B-B14F-4D97-AF65-F5344CB8AC3E}">
        <p14:creationId xmlns:p14="http://schemas.microsoft.com/office/powerpoint/2010/main" val="343412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Culture…..Continued</a:t>
            </a:r>
          </a:p>
        </p:txBody>
      </p:sp>
      <p:pic>
        <p:nvPicPr>
          <p:cNvPr id="5" name="Picture 4" descr="Graphical user interface, text, application&#10;&#10;Description automatically generated">
            <a:extLst>
              <a:ext uri="{FF2B5EF4-FFF2-40B4-BE49-F238E27FC236}">
                <a16:creationId xmlns:a16="http://schemas.microsoft.com/office/drawing/2014/main" id="{12BA70E0-1265-6CE4-962D-E73CA27373BF}"/>
              </a:ext>
            </a:extLst>
          </p:cNvPr>
          <p:cNvPicPr>
            <a:picLocks noChangeAspect="1"/>
          </p:cNvPicPr>
          <p:nvPr/>
        </p:nvPicPr>
        <p:blipFill>
          <a:blip r:embed="rId2"/>
          <a:stretch>
            <a:fillRect/>
          </a:stretch>
        </p:blipFill>
        <p:spPr>
          <a:xfrm>
            <a:off x="1524000" y="1336675"/>
            <a:ext cx="7772400" cy="3359362"/>
          </a:xfrm>
          <a:prstGeom prst="rect">
            <a:avLst/>
          </a:prstGeom>
        </p:spPr>
      </p:pic>
    </p:spTree>
    <p:extLst>
      <p:ext uri="{BB962C8B-B14F-4D97-AF65-F5344CB8AC3E}">
        <p14:creationId xmlns:p14="http://schemas.microsoft.com/office/powerpoint/2010/main" val="195314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Goals Of DevOps Culture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 and Ops are playing on the same team (in traditional culture Dev and Ops are in the opposing team, in order for one team to win the other team has to lose. In order for good speed of delivery stability has to compromise or in order to maintain good stability, speed has to be compromised)</a:t>
            </a:r>
          </a:p>
          <a:p>
            <a:pPr marL="342900" indent="-342900" algn="l">
              <a:buFont typeface="Arial" panose="020B0604020202020204" pitchFamily="34" charset="0"/>
              <a:buChar char="•"/>
            </a:pPr>
            <a:r>
              <a:rPr lang="en-US" sz="1800" dirty="0">
                <a:solidFill>
                  <a:srgbClr val="66439B"/>
                </a:solidFill>
              </a:rPr>
              <a:t>Dev and Ops share the same goals (usually same measurement what means is that Developers are hold accountable for stability as much as they are hold accountable for delivering new features and operation engineers are hold accountable for speed of delivery just as much as they are hold accountable for stability)</a:t>
            </a:r>
          </a:p>
        </p:txBody>
      </p:sp>
    </p:spTree>
    <p:extLst>
      <p:ext uri="{BB962C8B-B14F-4D97-AF65-F5344CB8AC3E}">
        <p14:creationId xmlns:p14="http://schemas.microsoft.com/office/powerpoint/2010/main" val="324479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Goals Of DevOps Culture….Continued</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Fast time-to-market (TTM) (Time from code being finished and deployed to production and working, and faster the time to market is the most successful the organization will be)</a:t>
            </a:r>
          </a:p>
          <a:p>
            <a:pPr marL="342900" indent="-342900" algn="l">
              <a:buFont typeface="Arial" panose="020B0604020202020204" pitchFamily="34" charset="0"/>
              <a:buChar char="•"/>
            </a:pPr>
            <a:r>
              <a:rPr lang="en-US" sz="1800" dirty="0">
                <a:solidFill>
                  <a:srgbClr val="66439B"/>
                </a:solidFill>
              </a:rPr>
              <a:t>Few Production failures</a:t>
            </a:r>
          </a:p>
          <a:p>
            <a:pPr marL="342900" indent="-342900" algn="l">
              <a:buFont typeface="Arial" panose="020B0604020202020204" pitchFamily="34" charset="0"/>
              <a:buChar char="•"/>
            </a:pPr>
            <a:r>
              <a:rPr lang="en-US" sz="1800" dirty="0">
                <a:solidFill>
                  <a:srgbClr val="66439B"/>
                </a:solidFill>
              </a:rPr>
              <a:t>Immediate recovery from failures (in real world failures are going to happen, mistakes are going to be made, things are going to break any organization that doesn’t recognize that is deluding themselves. So, what you do? The best thing to do is ensure that you have a system in place when those things does happen you can recover quickly and immediately. The faster you can recover from problem the less impact they will have. Best case scenario is you can recover from a failure before customer can even notice. And engineers in DevOps culture will make that a possibility.)</a:t>
            </a:r>
          </a:p>
          <a:p>
            <a:pPr marL="342900" indent="-342900" algn="l">
              <a:buFont typeface="Arial" panose="020B0604020202020204" pitchFamily="34" charset="0"/>
              <a:buChar char="•"/>
            </a:pPr>
            <a:endParaRPr lang="en-US" sz="1800" dirty="0">
              <a:solidFill>
                <a:srgbClr val="66439B"/>
              </a:solidFill>
            </a:endParaRPr>
          </a:p>
        </p:txBody>
      </p:sp>
    </p:spTree>
    <p:extLst>
      <p:ext uri="{BB962C8B-B14F-4D97-AF65-F5344CB8AC3E}">
        <p14:creationId xmlns:p14="http://schemas.microsoft.com/office/powerpoint/2010/main" val="337372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Build Automation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dirty="0">
                <a:solidFill>
                  <a:srgbClr val="66439B"/>
                </a:solidFill>
              </a:rPr>
              <a:t>What is Build Automation?</a:t>
            </a:r>
          </a:p>
          <a:p>
            <a:pPr marL="285750" indent="-285750" algn="l">
              <a:buFont typeface="Arial" panose="020B0604020202020204" pitchFamily="34" charset="0"/>
              <a:buChar char="•"/>
            </a:pPr>
            <a:r>
              <a:rPr lang="en-US" sz="1800" dirty="0">
                <a:solidFill>
                  <a:srgbClr val="66439B"/>
                </a:solidFill>
              </a:rPr>
              <a:t>Build Automation is the automation of process of preparing code for deployment to a live environment</a:t>
            </a:r>
          </a:p>
          <a:p>
            <a:pPr marL="285750" indent="-285750" algn="l">
              <a:buFont typeface="Arial" panose="020B0604020202020204" pitchFamily="34" charset="0"/>
              <a:buChar char="•"/>
            </a:pPr>
            <a:r>
              <a:rPr lang="en-US" sz="1800" dirty="0">
                <a:solidFill>
                  <a:srgbClr val="66439B"/>
                </a:solidFill>
              </a:rPr>
              <a:t>Depending on what languages are used, code needs to be compiled, linted, minified, transformed, unit tested </a:t>
            </a:r>
            <a:r>
              <a:rPr lang="en-US" sz="1800" dirty="0" err="1">
                <a:solidFill>
                  <a:srgbClr val="66439B"/>
                </a:solidFill>
              </a:rPr>
              <a:t>etc</a:t>
            </a:r>
            <a:endParaRPr lang="en-US" sz="1800" dirty="0">
              <a:solidFill>
                <a:srgbClr val="66439B"/>
              </a:solidFill>
            </a:endParaRPr>
          </a:p>
          <a:p>
            <a:pPr marL="285750" indent="-285750" algn="l">
              <a:buFont typeface="Arial" panose="020B0604020202020204" pitchFamily="34" charset="0"/>
              <a:buChar char="•"/>
            </a:pPr>
            <a:r>
              <a:rPr lang="en-US" sz="1800" dirty="0">
                <a:solidFill>
                  <a:srgbClr val="66439B"/>
                </a:solidFill>
              </a:rPr>
              <a:t>Build automation means taking these steps and doing them in a consistent, automated way using a script or tool</a:t>
            </a:r>
          </a:p>
          <a:p>
            <a:pPr marL="285750" indent="-285750" algn="l">
              <a:buFont typeface="Arial" panose="020B0604020202020204" pitchFamily="34" charset="0"/>
              <a:buChar char="•"/>
            </a:pPr>
            <a:r>
              <a:rPr lang="en-US" sz="1800" dirty="0">
                <a:solidFill>
                  <a:srgbClr val="66439B"/>
                </a:solidFill>
              </a:rPr>
              <a:t>The tools of build automation often differ depending on what programming languages and frameworks are used, but they have one thing in common: automation!</a:t>
            </a:r>
          </a:p>
          <a:p>
            <a:pPr marL="285750" indent="-285750" algn="l">
              <a:buFont typeface="Arial" panose="020B0604020202020204" pitchFamily="34" charset="0"/>
              <a:buChar char="•"/>
            </a:pPr>
            <a:endParaRPr lang="en-US" sz="1800" dirty="0">
              <a:solidFill>
                <a:srgbClr val="66439B"/>
              </a:solidFill>
            </a:endParaRPr>
          </a:p>
        </p:txBody>
      </p:sp>
    </p:spTree>
    <p:extLst>
      <p:ext uri="{BB962C8B-B14F-4D97-AF65-F5344CB8AC3E}">
        <p14:creationId xmlns:p14="http://schemas.microsoft.com/office/powerpoint/2010/main" val="17061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Defining DevOps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DevOps – Dev (Development) + Ops (Operations</a:t>
            </a:r>
          </a:p>
          <a:p>
            <a:pPr marL="342900" indent="-342900" algn="l">
              <a:buFont typeface="Arial" panose="020B0604020202020204" pitchFamily="34" charset="0"/>
              <a:buChar char="•"/>
            </a:pPr>
            <a:r>
              <a:rPr lang="en-US" sz="1800" dirty="0">
                <a:solidFill>
                  <a:srgbClr val="66439B"/>
                </a:solidFill>
              </a:rPr>
              <a:t>Different people define DevOps in a variety of different ways</a:t>
            </a:r>
          </a:p>
          <a:p>
            <a:pPr marL="342900" indent="-342900" algn="l">
              <a:buFont typeface="Arial" panose="020B0604020202020204" pitchFamily="34" charset="0"/>
              <a:buChar char="•"/>
            </a:pPr>
            <a:r>
              <a:rPr lang="en-US" sz="1800" dirty="0">
                <a:solidFill>
                  <a:srgbClr val="66439B"/>
                </a:solidFill>
              </a:rPr>
              <a:t>The definition below from Wikipedia is a good starting point:</a:t>
            </a:r>
          </a:p>
          <a:p>
            <a:pPr marL="0" indent="0">
              <a:buNone/>
            </a:pPr>
            <a:r>
              <a:rPr lang="en-US" sz="1800" dirty="0">
                <a:solidFill>
                  <a:srgbClr val="66439B"/>
                </a:solidFill>
              </a:rPr>
              <a:t>“DevOps is a software engineering cultural practice that aims at unifying software development (dev) and software operations (ops…</a:t>
            </a:r>
          </a:p>
          <a:p>
            <a:pPr marL="0" indent="0">
              <a:buNone/>
            </a:pPr>
            <a:r>
              <a:rPr lang="en-US" sz="1800" dirty="0">
                <a:solidFill>
                  <a:srgbClr val="66439B"/>
                </a:solidFill>
              </a:rPr>
              <a:t>DevOps aims at shorter development cycles, increased deployment frequency, more dependable releases, in close alignment with business objectives.”</a:t>
            </a:r>
          </a:p>
          <a:p>
            <a:pPr algn="l"/>
            <a:r>
              <a:rPr lang="en-US" sz="1800" dirty="0">
                <a:solidFill>
                  <a:srgbClr val="66439B"/>
                </a:solidFill>
              </a:rPr>
              <a:t>Wikipedia (Feb 2018)</a:t>
            </a:r>
          </a:p>
        </p:txBody>
      </p:sp>
    </p:spTree>
    <p:extLst>
      <p:ext uri="{BB962C8B-B14F-4D97-AF65-F5344CB8AC3E}">
        <p14:creationId xmlns:p14="http://schemas.microsoft.com/office/powerpoint/2010/main" val="1185658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Build Automation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dirty="0">
                <a:solidFill>
                  <a:srgbClr val="66439B"/>
                </a:solidFill>
              </a:rPr>
              <a:t>Usually, build automation looks like running a command line tool that builds code using configuration files and/or scripts that are treated part of the source code.</a:t>
            </a:r>
          </a:p>
          <a:p>
            <a:pPr marL="285750" indent="-285750" algn="l">
              <a:buFont typeface="Arial" panose="020B0604020202020204" pitchFamily="34" charset="0"/>
              <a:buChar char="•"/>
            </a:pPr>
            <a:r>
              <a:rPr lang="en-US" sz="1800" dirty="0">
                <a:solidFill>
                  <a:srgbClr val="66439B"/>
                </a:solidFill>
              </a:rPr>
              <a:t>Build automation tool is independent of IDE</a:t>
            </a:r>
          </a:p>
          <a:p>
            <a:pPr marL="285750" indent="-285750" algn="l">
              <a:buFont typeface="Arial" panose="020B0604020202020204" pitchFamily="34" charset="0"/>
              <a:buChar char="•"/>
            </a:pPr>
            <a:r>
              <a:rPr lang="en-US" sz="1800" dirty="0">
                <a:solidFill>
                  <a:srgbClr val="66439B"/>
                </a:solidFill>
              </a:rPr>
              <a:t>Even if you can build within an IDE, it should be able to work same way outside of IDE</a:t>
            </a:r>
          </a:p>
          <a:p>
            <a:pPr marL="285750" indent="-285750" algn="l">
              <a:buFont typeface="Arial" panose="020B0604020202020204" pitchFamily="34" charset="0"/>
              <a:buChar char="•"/>
            </a:pPr>
            <a:r>
              <a:rPr lang="en-US" sz="1800" dirty="0">
                <a:solidFill>
                  <a:srgbClr val="66439B"/>
                </a:solidFill>
              </a:rPr>
              <a:t>As much as possible, build automation should be agnostic of the configuration of the machine that it is built on</a:t>
            </a:r>
          </a:p>
          <a:p>
            <a:pPr marL="285750" indent="-285750" algn="l">
              <a:buFont typeface="Arial" panose="020B0604020202020204" pitchFamily="34" charset="0"/>
              <a:buChar char="•"/>
            </a:pPr>
            <a:r>
              <a:rPr lang="en-US" sz="1800" dirty="0">
                <a:solidFill>
                  <a:srgbClr val="66439B"/>
                </a:solidFill>
              </a:rPr>
              <a:t>Your code should be able to build on someone else’s machine same way it builds on yours</a:t>
            </a:r>
          </a:p>
        </p:txBody>
      </p:sp>
    </p:spTree>
    <p:extLst>
      <p:ext uri="{BB962C8B-B14F-4D97-AF65-F5344CB8AC3E}">
        <p14:creationId xmlns:p14="http://schemas.microsoft.com/office/powerpoint/2010/main" val="177101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build automation?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dirty="0">
                <a:solidFill>
                  <a:srgbClr val="66439B"/>
                </a:solidFill>
              </a:rPr>
              <a:t>Build automation is fast-automation handles task that would otherwise need to be done manually</a:t>
            </a:r>
          </a:p>
          <a:p>
            <a:pPr marL="285750" indent="-285750" algn="l">
              <a:buFont typeface="Arial" panose="020B0604020202020204" pitchFamily="34" charset="0"/>
              <a:buChar char="•"/>
            </a:pPr>
            <a:r>
              <a:rPr lang="en-US" sz="1800" dirty="0">
                <a:solidFill>
                  <a:srgbClr val="66439B"/>
                </a:solidFill>
              </a:rPr>
              <a:t>Build automation is consistent - The build happens the same way every time, removing problems and confusions that can happen with manual builds.</a:t>
            </a:r>
          </a:p>
          <a:p>
            <a:pPr marL="285750" indent="-285750" algn="l">
              <a:buFont typeface="Arial" panose="020B0604020202020204" pitchFamily="34" charset="0"/>
              <a:buChar char="•"/>
            </a:pPr>
            <a:r>
              <a:rPr lang="en-US" sz="1800" dirty="0">
                <a:solidFill>
                  <a:srgbClr val="66439B"/>
                </a:solidFill>
              </a:rPr>
              <a:t>Build automation is repeatable -  The build can be done multiple times with the same result. Any version of the source code can always be transformed into deployable code in a consistent way</a:t>
            </a:r>
          </a:p>
          <a:p>
            <a:pPr marL="285750" indent="-285750" algn="l">
              <a:buFont typeface="Arial" panose="020B0604020202020204" pitchFamily="34" charset="0"/>
              <a:buChar char="•"/>
            </a:pPr>
            <a:r>
              <a:rPr lang="en-US" sz="1800" dirty="0">
                <a:solidFill>
                  <a:srgbClr val="66439B"/>
                </a:solidFill>
              </a:rPr>
              <a:t>Build automation is portable - The build can be done same way on any machine. Anyone on the team can build on their machine, as well as on a shared build server. Building code doesn’t depend on specific people or machines.</a:t>
            </a:r>
          </a:p>
          <a:p>
            <a:pPr marL="285750" indent="-285750" algn="l">
              <a:buFont typeface="Arial" panose="020B0604020202020204" pitchFamily="34" charset="0"/>
              <a:buChar char="•"/>
            </a:pPr>
            <a:r>
              <a:rPr lang="en-US" sz="1800" dirty="0">
                <a:solidFill>
                  <a:srgbClr val="66439B"/>
                </a:solidFill>
              </a:rPr>
              <a:t>Build automation is reliable – There will be fewer problems caused by bad builds</a:t>
            </a: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310379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Build Automation</a:t>
            </a:r>
          </a:p>
        </p:txBody>
      </p:sp>
      <p:pic>
        <p:nvPicPr>
          <p:cNvPr id="5" name="Picture 4" descr="Timeline&#10;&#10;Description automatically generated">
            <a:extLst>
              <a:ext uri="{FF2B5EF4-FFF2-40B4-BE49-F238E27FC236}">
                <a16:creationId xmlns:a16="http://schemas.microsoft.com/office/drawing/2014/main" id="{D1E2766D-6144-DD65-31FA-BD582C7AC146}"/>
              </a:ext>
            </a:extLst>
          </p:cNvPr>
          <p:cNvPicPr>
            <a:picLocks noChangeAspect="1"/>
          </p:cNvPicPr>
          <p:nvPr/>
        </p:nvPicPr>
        <p:blipFill>
          <a:blip r:embed="rId2"/>
          <a:stretch>
            <a:fillRect/>
          </a:stretch>
        </p:blipFill>
        <p:spPr>
          <a:xfrm>
            <a:off x="1524000" y="1165225"/>
            <a:ext cx="7772400" cy="2703877"/>
          </a:xfrm>
          <a:prstGeom prst="rect">
            <a:avLst/>
          </a:prstGeom>
        </p:spPr>
      </p:pic>
    </p:spTree>
    <p:extLst>
      <p:ext uri="{BB962C8B-B14F-4D97-AF65-F5344CB8AC3E}">
        <p14:creationId xmlns:p14="http://schemas.microsoft.com/office/powerpoint/2010/main" val="287063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Continious Integration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dirty="0">
                <a:solidFill>
                  <a:srgbClr val="66439B"/>
                </a:solidFill>
              </a:rPr>
              <a:t>Continious Integration (CI): the practice of frequently merging code changes done by developers.</a:t>
            </a:r>
          </a:p>
          <a:p>
            <a:pPr marL="285750" indent="-285750" algn="l">
              <a:buFont typeface="Arial" panose="020B0604020202020204" pitchFamily="34" charset="0"/>
              <a:buChar char="•"/>
            </a:pPr>
            <a:r>
              <a:rPr lang="en-US" sz="1800" dirty="0">
                <a:solidFill>
                  <a:srgbClr val="66439B"/>
                </a:solidFill>
              </a:rPr>
              <a:t>Traditionally developers would work separately, perhaps for weeks at a time, and then merge all of their work together at the end in one large front.</a:t>
            </a:r>
          </a:p>
          <a:p>
            <a:pPr marL="285750" indent="-285750" algn="l">
              <a:buFont typeface="Arial" panose="020B0604020202020204" pitchFamily="34" charset="0"/>
              <a:buChar char="•"/>
            </a:pPr>
            <a:r>
              <a:rPr lang="en-US" sz="1800" dirty="0">
                <a:solidFill>
                  <a:srgbClr val="66439B"/>
                </a:solidFill>
              </a:rPr>
              <a:t>Continious integration means merging consistently throughout the day, usually with the execution of automated tests to detect any problems caused by the merge</a:t>
            </a:r>
          </a:p>
          <a:p>
            <a:pPr marL="285750" indent="-285750" algn="l">
              <a:buFont typeface="Arial" panose="020B0604020202020204" pitchFamily="34" charset="0"/>
              <a:buChar char="•"/>
            </a:pPr>
            <a:r>
              <a:rPr lang="en-US" sz="1800" dirty="0">
                <a:solidFill>
                  <a:srgbClr val="66439B"/>
                </a:solidFill>
              </a:rPr>
              <a:t>Merging all the time could be a lot of work, so to avoid that it should be automated</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757500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Continious Integration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dirty="0">
                <a:solidFill>
                  <a:srgbClr val="66439B"/>
                </a:solidFill>
              </a:rPr>
              <a:t>Continious integration usually done with the help of a CI server</a:t>
            </a:r>
          </a:p>
          <a:p>
            <a:pPr marL="285750" indent="-285750" algn="l">
              <a:buFont typeface="Arial" panose="020B0604020202020204" pitchFamily="34" charset="0"/>
              <a:buChar char="•"/>
            </a:pPr>
            <a:r>
              <a:rPr lang="en-US" sz="1800" dirty="0">
                <a:solidFill>
                  <a:srgbClr val="66439B"/>
                </a:solidFill>
              </a:rPr>
              <a:t>When a developer commits a code change, the ci server sees the change and automatically performs a build, also executing automated tests</a:t>
            </a:r>
          </a:p>
          <a:p>
            <a:pPr marL="285750" indent="-285750" algn="l">
              <a:buFont typeface="Arial" panose="020B0604020202020204" pitchFamily="34" charset="0"/>
              <a:buChar char="•"/>
            </a:pPr>
            <a:r>
              <a:rPr lang="en-US" sz="1800" dirty="0">
                <a:solidFill>
                  <a:srgbClr val="66439B"/>
                </a:solidFill>
              </a:rPr>
              <a:t>This occurs multiple times a day</a:t>
            </a:r>
          </a:p>
          <a:p>
            <a:pPr marL="285750" indent="-285750" algn="l">
              <a:buFont typeface="Arial" panose="020B0604020202020204" pitchFamily="34" charset="0"/>
              <a:buChar char="•"/>
            </a:pPr>
            <a:r>
              <a:rPr lang="en-US" sz="1800" dirty="0">
                <a:solidFill>
                  <a:srgbClr val="66439B"/>
                </a:solidFill>
              </a:rPr>
              <a:t>If there is any problem with the build, the ci server immediately and automatically notifies the developer</a:t>
            </a:r>
          </a:p>
          <a:p>
            <a:pPr marL="285750" indent="-285750" algn="l">
              <a:buFont typeface="Arial" panose="020B0604020202020204" pitchFamily="34" charset="0"/>
              <a:buChar char="•"/>
            </a:pPr>
            <a:r>
              <a:rPr lang="en-US" sz="1800" dirty="0">
                <a:solidFill>
                  <a:srgbClr val="66439B"/>
                </a:solidFill>
              </a:rPr>
              <a:t>If anyone commits the code that “breaks the build” they are responsible for fixing the problem or rolling back their changes immediately so that other developers can continue working</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158825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Continious Integration?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b="0" i="0" dirty="0">
                <a:solidFill>
                  <a:srgbClr val="66439B"/>
                </a:solidFill>
                <a:effectLst/>
              </a:rPr>
              <a:t>Early detection of certain types of bugs- if code does not compile or an automated test fails, the developers are notified and can fix it immediately. The sooner those bugs are detected , the easier they are to fix!</a:t>
            </a:r>
          </a:p>
          <a:p>
            <a:pPr marL="285750" indent="-285750" algn="l">
              <a:buFont typeface="Arial" panose="020B0604020202020204" pitchFamily="34" charset="0"/>
              <a:buChar char="•"/>
            </a:pPr>
            <a:r>
              <a:rPr lang="en-US" sz="1800" b="0" i="0" dirty="0">
                <a:solidFill>
                  <a:srgbClr val="66439B"/>
                </a:solidFill>
                <a:effectLst/>
              </a:rPr>
              <a:t>Eliminate the scramble just before the big release- The code is constantly merged, so there is no need to do a big merge at the end.</a:t>
            </a:r>
            <a:endParaRPr lang="en-US" sz="1800" dirty="0">
              <a:solidFill>
                <a:srgbClr val="66439B"/>
              </a:solidFill>
            </a:endParaRPr>
          </a:p>
          <a:p>
            <a:pPr marL="285750" indent="-285750" algn="l">
              <a:buFont typeface="Arial" panose="020B0604020202020204" pitchFamily="34" charset="0"/>
              <a:buChar char="•"/>
            </a:pPr>
            <a:r>
              <a:rPr lang="en-US" sz="1800" b="0" i="0" dirty="0">
                <a:solidFill>
                  <a:srgbClr val="66439B"/>
                </a:solidFill>
                <a:effectLst/>
              </a:rPr>
              <a:t>Make frequent releases possible- Code is always in a state that can be deployed to production</a:t>
            </a:r>
          </a:p>
          <a:p>
            <a:pPr marL="285750" indent="-285750" algn="l">
              <a:buFont typeface="Arial" panose="020B0604020202020204" pitchFamily="34" charset="0"/>
              <a:buChar char="•"/>
            </a:pPr>
            <a:r>
              <a:rPr lang="en-US" sz="1800" b="0" i="0" dirty="0">
                <a:solidFill>
                  <a:srgbClr val="66439B"/>
                </a:solidFill>
                <a:effectLst/>
              </a:rPr>
              <a:t>Makes continuous testing possible- Since the code can always be run, QA testers can get their hands on all throughout the development process, not just at the end.</a:t>
            </a:r>
            <a:endParaRPr lang="en-US" sz="1800" dirty="0">
              <a:solidFill>
                <a:srgbClr val="66439B"/>
              </a:solidFill>
            </a:endParaRPr>
          </a:p>
          <a:p>
            <a:pPr marL="285750" indent="-285750" algn="l">
              <a:buFont typeface="Arial" panose="020B0604020202020204" pitchFamily="34" charset="0"/>
              <a:buChar char="•"/>
            </a:pPr>
            <a:r>
              <a:rPr lang="en-US" sz="1800" b="0" i="0" dirty="0">
                <a:solidFill>
                  <a:srgbClr val="66439B"/>
                </a:solidFill>
                <a:effectLst/>
              </a:rPr>
              <a:t>Encourages good coding practices- Frequent commits encourages simple, modular code</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11433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Continious Delivery and Continious Deployment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dirty="0">
                <a:solidFill>
                  <a:srgbClr val="66439B"/>
                </a:solidFill>
              </a:rPr>
              <a:t>What is Continious Delivery?</a:t>
            </a:r>
          </a:p>
          <a:p>
            <a:pPr marL="285750" indent="-285750" algn="l">
              <a:buFont typeface="Arial" panose="020B0604020202020204" pitchFamily="34" charset="0"/>
              <a:buChar char="•"/>
            </a:pPr>
            <a:r>
              <a:rPr lang="en-US" sz="1800" b="0" i="0" dirty="0">
                <a:solidFill>
                  <a:srgbClr val="66439B"/>
                </a:solidFill>
                <a:effectLst/>
              </a:rPr>
              <a:t>Continuous Delivery (CD): the practice of continuously maintaining code in a deployable state</a:t>
            </a:r>
          </a:p>
          <a:p>
            <a:pPr marL="285750" indent="-285750" algn="l">
              <a:buFont typeface="Arial" panose="020B0604020202020204" pitchFamily="34" charset="0"/>
              <a:buChar char="•"/>
            </a:pPr>
            <a:r>
              <a:rPr lang="en-US" sz="1800" b="0" i="0" dirty="0">
                <a:solidFill>
                  <a:srgbClr val="66439B"/>
                </a:solidFill>
                <a:effectLst/>
              </a:rPr>
              <a:t>Regardless of whether or not the decision is made to deploy, the code is always in a state that is able to deploy</a:t>
            </a:r>
          </a:p>
          <a:p>
            <a:pPr marL="285750" indent="-285750" algn="l">
              <a:buFont typeface="Arial" panose="020B0604020202020204" pitchFamily="34" charset="0"/>
              <a:buChar char="•"/>
            </a:pPr>
            <a:r>
              <a:rPr lang="en-US" sz="1800" dirty="0">
                <a:solidFill>
                  <a:srgbClr val="66439B"/>
                </a:solidFill>
                <a:effectLst/>
              </a:rPr>
              <a:t>Some use the term continuous delivery and continuous deployment interchangeably or simply use the abbreviation CD</a:t>
            </a:r>
          </a:p>
          <a:p>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101940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Continious Deployment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171450" indent="-171450" algn="l">
              <a:buFont typeface="Arial" panose="020B0604020202020204" pitchFamily="34" charset="0"/>
              <a:buChar char="•"/>
            </a:pPr>
            <a:r>
              <a:rPr lang="en-US" sz="1800" b="0" i="0" dirty="0">
                <a:solidFill>
                  <a:srgbClr val="66439B"/>
                </a:solidFill>
                <a:effectLst/>
              </a:rPr>
              <a:t>Continuous Deployment: the practice of frequently deploying small code changes to production</a:t>
            </a:r>
          </a:p>
          <a:p>
            <a:pPr marL="171450" indent="-171450" algn="l">
              <a:buFont typeface="Arial" panose="020B0604020202020204" pitchFamily="34" charset="0"/>
              <a:buChar char="•"/>
            </a:pPr>
            <a:r>
              <a:rPr lang="en-US" sz="1800" b="0" i="0" dirty="0">
                <a:solidFill>
                  <a:srgbClr val="66439B"/>
                </a:solidFill>
                <a:effectLst/>
              </a:rPr>
              <a:t>Continuous delivery is keeping the code in a deployable state. Continuous deployment is actually doing the deployment frequently.</a:t>
            </a:r>
          </a:p>
          <a:p>
            <a:pPr marL="171450" indent="-171450" algn="l">
              <a:buFont typeface="Arial" panose="020B0604020202020204" pitchFamily="34" charset="0"/>
              <a:buChar char="•"/>
            </a:pPr>
            <a:r>
              <a:rPr lang="en-US" sz="1800" b="0" i="0" dirty="0">
                <a:solidFill>
                  <a:srgbClr val="66439B"/>
                </a:solidFill>
                <a:effectLst/>
              </a:rPr>
              <a:t>Some companies that do continuous deployment, deploy to production multiple times a day</a:t>
            </a:r>
          </a:p>
          <a:p>
            <a:pPr marL="171450" indent="-171450" algn="l">
              <a:buFont typeface="Arial" panose="020B0604020202020204" pitchFamily="34" charset="0"/>
              <a:buChar char="•"/>
            </a:pPr>
            <a:r>
              <a:rPr lang="en-US" sz="1800" b="0" i="0" dirty="0">
                <a:solidFill>
                  <a:srgbClr val="66439B"/>
                </a:solidFill>
                <a:effectLst/>
              </a:rPr>
              <a:t>There is no standard for how often you should deploy, but in general the more often you deploy the better!</a:t>
            </a:r>
          </a:p>
          <a:p>
            <a:pPr marL="171450" indent="-171450" algn="l">
              <a:buFont typeface="Arial" panose="020B0604020202020204" pitchFamily="34" charset="0"/>
              <a:buChar char="•"/>
            </a:pPr>
            <a:r>
              <a:rPr lang="en-US" sz="1800" b="0" i="0" dirty="0">
                <a:solidFill>
                  <a:srgbClr val="66439B"/>
                </a:solidFill>
                <a:effectLst/>
              </a:rPr>
              <a:t>With continuous deployment, deployment to production are routine and commonplace. They are not a big scary event</a:t>
            </a:r>
          </a:p>
          <a:p>
            <a:pPr algn="l"/>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3169295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fontScale="90000"/>
          </a:bodyPr>
          <a:lstStyle/>
          <a:p>
            <a:pPr algn="l"/>
            <a:r>
              <a:rPr lang="en-US" sz="3600" dirty="0">
                <a:solidFill>
                  <a:srgbClr val="66439B"/>
                </a:solidFill>
              </a:rPr>
              <a:t>What does Continious Delivery and Deployment look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171450" indent="-171450" algn="l">
              <a:buFont typeface="Arial" panose="020B0604020202020204" pitchFamily="34" charset="0"/>
              <a:buChar char="•"/>
            </a:pPr>
            <a:r>
              <a:rPr lang="en-US" sz="1800" b="0" i="0" dirty="0">
                <a:solidFill>
                  <a:srgbClr val="66439B"/>
                </a:solidFill>
                <a:effectLst/>
              </a:rPr>
              <a:t>Each version of the code goes through a series of stages such as automated build, automated testing, and manual acceptance testing. The result of this process is an artifact or package that is able to be deployed.</a:t>
            </a:r>
          </a:p>
          <a:p>
            <a:pPr marL="171450" indent="-171450" algn="l">
              <a:buFont typeface="Arial" panose="020B0604020202020204" pitchFamily="34" charset="0"/>
              <a:buChar char="•"/>
            </a:pPr>
            <a:r>
              <a:rPr lang="en-US" sz="1800" b="0" i="0" dirty="0">
                <a:solidFill>
                  <a:srgbClr val="66439B"/>
                </a:solidFill>
                <a:effectLst/>
              </a:rPr>
              <a:t>When the decision is made to deploy, the deployment is automated. What the automated deployment looks like depends on the architecture, but no matter what the architecture is, the deployment is automated.</a:t>
            </a:r>
          </a:p>
          <a:p>
            <a:pPr marL="171450" indent="-171450" algn="l">
              <a:buFont typeface="Arial" panose="020B0604020202020204" pitchFamily="34" charset="0"/>
              <a:buChar char="•"/>
            </a:pPr>
            <a:r>
              <a:rPr lang="en-US" sz="1800" b="0" i="0" dirty="0">
                <a:solidFill>
                  <a:srgbClr val="66439B"/>
                </a:solidFill>
                <a:effectLst/>
              </a:rPr>
              <a:t>If a deployment cause a problem, it is quickly and reliable rolled back using an automated process (hopefully before customer even notices the problem)</a:t>
            </a:r>
          </a:p>
          <a:p>
            <a:pPr marL="171450" indent="-171450" algn="l">
              <a:buFont typeface="Arial" panose="020B0604020202020204" pitchFamily="34" charset="0"/>
              <a:buChar char="•"/>
            </a:pPr>
            <a:r>
              <a:rPr lang="en-US" sz="1800" b="0" i="0" dirty="0">
                <a:solidFill>
                  <a:srgbClr val="66439B"/>
                </a:solidFill>
                <a:effectLst/>
              </a:rPr>
              <a:t>Rollbacks aren’t a big deal because the developers can redeploy a fixed version as soon as they have one available.</a:t>
            </a:r>
          </a:p>
          <a:p>
            <a:pPr marL="171450" indent="-171450" algn="l">
              <a:buFont typeface="Arial" panose="020B0604020202020204" pitchFamily="34" charset="0"/>
              <a:buChar char="•"/>
            </a:pPr>
            <a:r>
              <a:rPr lang="en-US" sz="1800" b="0" i="0" dirty="0">
                <a:solidFill>
                  <a:srgbClr val="66439B"/>
                </a:solidFill>
                <a:effectLst/>
              </a:rPr>
              <a:t>No one grips their desks in fear during a deployment, even if the deployment does cause a problem</a:t>
            </a:r>
          </a:p>
          <a:p>
            <a:pPr algn="l"/>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965707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fontScale="90000"/>
          </a:bodyPr>
          <a:lstStyle/>
          <a:p>
            <a:pPr algn="l"/>
            <a:r>
              <a:rPr lang="en-US" sz="3600" dirty="0">
                <a:solidFill>
                  <a:srgbClr val="66439B"/>
                </a:solidFill>
              </a:rPr>
              <a:t>Why do Continious Delivery and Continious Deployment?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171450" indent="-171450" algn="l">
              <a:buFont typeface="Arial" panose="020B0604020202020204" pitchFamily="34" charset="0"/>
              <a:buChar char="•"/>
            </a:pPr>
            <a:r>
              <a:rPr lang="en-US" sz="1800" b="0" i="0" dirty="0">
                <a:solidFill>
                  <a:srgbClr val="66439B"/>
                </a:solidFill>
                <a:effectLst/>
              </a:rPr>
              <a:t>Faster time to market - Get features into the hands of customers more quickly rather than waiting for a lengthy deployment process that doesn’t happen often</a:t>
            </a:r>
          </a:p>
          <a:p>
            <a:pPr marL="171450" indent="-171450" algn="l">
              <a:buFont typeface="Arial" panose="020B0604020202020204" pitchFamily="34" charset="0"/>
              <a:buChar char="•"/>
            </a:pPr>
            <a:r>
              <a:rPr lang="en-US" sz="1800" b="0" i="0" dirty="0">
                <a:solidFill>
                  <a:srgbClr val="66439B"/>
                </a:solidFill>
                <a:effectLst/>
              </a:rPr>
              <a:t>Fewer problems caused by the deployment process- Since the deployment process is frequently used, any problems with the process are more easily discovered.</a:t>
            </a:r>
          </a:p>
          <a:p>
            <a:pPr marL="171450" indent="-171450" algn="l">
              <a:buFont typeface="Arial" panose="020B0604020202020204" pitchFamily="34" charset="0"/>
              <a:buChar char="•"/>
            </a:pPr>
            <a:r>
              <a:rPr lang="en-US" sz="1800" b="0" i="0" dirty="0">
                <a:solidFill>
                  <a:srgbClr val="66439B"/>
                </a:solidFill>
                <a:effectLst/>
              </a:rPr>
              <a:t>Lower Risk - The more changes are deployed at once the higher the risk. Frequent deployments of only a few are changes are less risky</a:t>
            </a:r>
            <a:endParaRPr lang="en-US" sz="1800" dirty="0">
              <a:solidFill>
                <a:srgbClr val="66439B"/>
              </a:solidFill>
            </a:endParaRPr>
          </a:p>
          <a:p>
            <a:pPr marL="171450" indent="-171450" algn="l">
              <a:buFont typeface="Arial" panose="020B0604020202020204" pitchFamily="34" charset="0"/>
              <a:buChar char="•"/>
            </a:pPr>
            <a:r>
              <a:rPr lang="en-US" sz="1800" b="0" i="0" dirty="0">
                <a:solidFill>
                  <a:srgbClr val="66439B"/>
                </a:solidFill>
                <a:effectLst/>
              </a:rPr>
              <a:t>Reliable rollbacks- Robust automation means rollbacks are a reliable way to ensure stability for customers, and rollbacks don’t hurt developers because they can roll forward with a fix as soon as they have one.</a:t>
            </a:r>
          </a:p>
          <a:p>
            <a:pPr marL="171450" indent="-171450" algn="l">
              <a:buFont typeface="Arial" panose="020B0604020202020204" pitchFamily="34" charset="0"/>
              <a:buChar char="•"/>
            </a:pPr>
            <a:r>
              <a:rPr lang="en-US" sz="1800" b="0" i="0" dirty="0">
                <a:solidFill>
                  <a:srgbClr val="66439B"/>
                </a:solidFill>
                <a:effectLst/>
              </a:rPr>
              <a:t>Fearless Deployments- Robust automation plus the ability to rollback quickly means deployments are commonplace, everyday events rather than big scary events.</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45702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Is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Devops is first a Culture of collaboration between developers and operations people</a:t>
            </a:r>
          </a:p>
          <a:p>
            <a:pPr marL="342900" indent="-342900" algn="l">
              <a:buFont typeface="Arial" panose="020B0604020202020204" pitchFamily="34" charset="0"/>
              <a:buChar char="•"/>
            </a:pPr>
            <a:r>
              <a:rPr lang="en-US" sz="1800" dirty="0">
                <a:solidFill>
                  <a:srgbClr val="66439B"/>
                </a:solidFill>
              </a:rPr>
              <a:t>This culture has given rise a particular set of practices</a:t>
            </a:r>
          </a:p>
          <a:p>
            <a:pPr marL="342900" indent="-342900" algn="l">
              <a:buFont typeface="Arial" panose="020B0604020202020204" pitchFamily="34" charset="0"/>
              <a:buChar char="•"/>
            </a:pPr>
            <a:r>
              <a:rPr lang="en-US" sz="1800" dirty="0">
                <a:solidFill>
                  <a:srgbClr val="66439B"/>
                </a:solidFill>
              </a:rPr>
              <a:t>DevOps is a grassroots movement by practitioners for practioners</a:t>
            </a:r>
          </a:p>
          <a:p>
            <a:pPr marL="342900" indent="-342900" algn="l">
              <a:buFont typeface="Arial" panose="020B0604020202020204" pitchFamily="34" charset="0"/>
              <a:buChar char="•"/>
            </a:pPr>
            <a:endParaRPr lang="en-US" sz="1800" dirty="0">
              <a:solidFill>
                <a:srgbClr val="66439B"/>
              </a:solidFill>
            </a:endParaRPr>
          </a:p>
        </p:txBody>
      </p:sp>
    </p:spTree>
    <p:extLst>
      <p:ext uri="{BB962C8B-B14F-4D97-AF65-F5344CB8AC3E}">
        <p14:creationId xmlns:p14="http://schemas.microsoft.com/office/powerpoint/2010/main" val="1921008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Infrastructure as Code (IaC)</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What is Infrastructure as Code?</a:t>
            </a:r>
          </a:p>
          <a:p>
            <a:pPr marL="285750" indent="-285750" algn="l">
              <a:buFont typeface="Arial" panose="020B0604020202020204" pitchFamily="34" charset="0"/>
              <a:buChar char="•"/>
            </a:pPr>
            <a:r>
              <a:rPr lang="en-US" sz="1800" b="0" i="0" dirty="0">
                <a:solidFill>
                  <a:srgbClr val="66439B"/>
                </a:solidFill>
                <a:effectLst/>
              </a:rPr>
              <a:t>IaC: manage and provision infrastructure through code and automation.</a:t>
            </a:r>
          </a:p>
          <a:p>
            <a:pPr marL="285750" indent="-285750" algn="l">
              <a:buFont typeface="Arial" panose="020B0604020202020204" pitchFamily="34" charset="0"/>
              <a:buChar char="•"/>
            </a:pPr>
            <a:r>
              <a:rPr lang="en-US" sz="1800" b="0" i="0" dirty="0">
                <a:solidFill>
                  <a:srgbClr val="66439B"/>
                </a:solidFill>
                <a:effectLst/>
              </a:rPr>
              <a:t>With infrastructure as code, instead of doing thins manually, you use automation and code to create and change:</a:t>
            </a:r>
          </a:p>
          <a:p>
            <a:pPr marL="742950" lvl="1" indent="-285750" algn="l">
              <a:buFont typeface="Arial" panose="020B0604020202020204" pitchFamily="34" charset="0"/>
              <a:buChar char="•"/>
            </a:pPr>
            <a:r>
              <a:rPr lang="en-US" sz="1800" b="0" i="0" dirty="0">
                <a:solidFill>
                  <a:srgbClr val="66439B"/>
                </a:solidFill>
                <a:effectLst/>
              </a:rPr>
              <a:t>Servers</a:t>
            </a:r>
            <a:endParaRPr lang="en-US" sz="1800" dirty="0">
              <a:solidFill>
                <a:srgbClr val="66439B"/>
              </a:solidFill>
            </a:endParaRPr>
          </a:p>
          <a:p>
            <a:pPr marL="742950" lvl="1" indent="-285750" algn="l">
              <a:buFont typeface="Arial" panose="020B0604020202020204" pitchFamily="34" charset="0"/>
              <a:buChar char="•"/>
            </a:pPr>
            <a:r>
              <a:rPr lang="en-US" sz="1800" b="0" i="0" dirty="0">
                <a:solidFill>
                  <a:srgbClr val="66439B"/>
                </a:solidFill>
                <a:effectLst/>
              </a:rPr>
              <a:t>Instances</a:t>
            </a:r>
          </a:p>
          <a:p>
            <a:pPr marL="742950" lvl="1" indent="-285750" algn="l">
              <a:buFont typeface="Arial" panose="020B0604020202020204" pitchFamily="34" charset="0"/>
              <a:buChar char="•"/>
            </a:pPr>
            <a:r>
              <a:rPr lang="en-US" sz="1800" b="0" i="0" dirty="0">
                <a:solidFill>
                  <a:srgbClr val="66439B"/>
                </a:solidFill>
                <a:effectLst/>
              </a:rPr>
              <a:t>Environments</a:t>
            </a:r>
          </a:p>
          <a:p>
            <a:pPr marL="742950" lvl="1" indent="-285750" algn="l">
              <a:buFont typeface="Arial" panose="020B0604020202020204" pitchFamily="34" charset="0"/>
              <a:buChar char="•"/>
            </a:pPr>
            <a:r>
              <a:rPr lang="en-US" sz="1800" b="0" i="0" dirty="0">
                <a:solidFill>
                  <a:srgbClr val="66439B"/>
                </a:solidFill>
                <a:effectLst/>
              </a:rPr>
              <a:t>Containers</a:t>
            </a:r>
            <a:endParaRPr lang="en-US" sz="1800" dirty="0">
              <a:solidFill>
                <a:srgbClr val="66439B"/>
              </a:solidFill>
            </a:endParaRPr>
          </a:p>
          <a:p>
            <a:pPr marL="742950" lvl="1" indent="-285750" algn="l">
              <a:buFont typeface="Arial" panose="020B0604020202020204" pitchFamily="34" charset="0"/>
              <a:buChar char="•"/>
            </a:pPr>
            <a:r>
              <a:rPr lang="en-US" sz="1800" b="0" i="0" dirty="0">
                <a:solidFill>
                  <a:srgbClr val="66439B"/>
                </a:solidFill>
                <a:effectLst/>
              </a:rPr>
              <a:t>Other infrastructure</a:t>
            </a:r>
            <a:endParaRPr lang="en-US" sz="1800" dirty="0">
              <a:solidFill>
                <a:srgbClr val="66439B"/>
              </a:solidFill>
            </a:endParaRP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1979820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Infrastructure as Code look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Without infrastructure as code, you might:</a:t>
            </a:r>
          </a:p>
          <a:p>
            <a:pPr lvl="1" algn="l"/>
            <a:r>
              <a:rPr lang="en-US" sz="1800" b="0" i="0" dirty="0">
                <a:solidFill>
                  <a:srgbClr val="66439B"/>
                </a:solidFill>
                <a:effectLst/>
              </a:rPr>
              <a:t>SSH into a host</a:t>
            </a:r>
            <a:endParaRPr lang="en-US" sz="1800" dirty="0">
              <a:solidFill>
                <a:srgbClr val="66439B"/>
              </a:solidFill>
            </a:endParaRPr>
          </a:p>
          <a:p>
            <a:pPr lvl="1" algn="l"/>
            <a:r>
              <a:rPr lang="en-US" sz="1800" b="0" i="0" dirty="0">
                <a:solidFill>
                  <a:srgbClr val="66439B"/>
                </a:solidFill>
                <a:effectLst/>
              </a:rPr>
              <a:t>issue a series of commands to perform the change</a:t>
            </a:r>
          </a:p>
          <a:p>
            <a:pPr algn="l"/>
            <a:r>
              <a:rPr lang="en-US" sz="1800" b="0" i="0" dirty="0">
                <a:solidFill>
                  <a:srgbClr val="66439B"/>
                </a:solidFill>
                <a:effectLst/>
              </a:rPr>
              <a:t>With infrastructure as code:</a:t>
            </a:r>
            <a:endParaRPr lang="en-US" sz="1800" dirty="0">
              <a:solidFill>
                <a:srgbClr val="66439B"/>
              </a:solidFill>
            </a:endParaRPr>
          </a:p>
          <a:p>
            <a:pPr lvl="1" algn="l"/>
            <a:r>
              <a:rPr lang="en-US" sz="1800" b="0" i="0" dirty="0">
                <a:solidFill>
                  <a:srgbClr val="66439B"/>
                </a:solidFill>
                <a:effectLst/>
              </a:rPr>
              <a:t>Change some code or configuration files that can be used with an automation tool to perform changes</a:t>
            </a:r>
          </a:p>
          <a:p>
            <a:pPr lvl="1" algn="l"/>
            <a:r>
              <a:rPr lang="en-US" sz="1800" b="0" i="0" dirty="0">
                <a:solidFill>
                  <a:srgbClr val="66439B"/>
                </a:solidFill>
                <a:effectLst/>
              </a:rPr>
              <a:t>Commit them to source control</a:t>
            </a:r>
          </a:p>
          <a:p>
            <a:pPr lvl="1" algn="l"/>
            <a:r>
              <a:rPr lang="en-US" sz="1800" b="0" i="0" dirty="0">
                <a:solidFill>
                  <a:srgbClr val="66439B"/>
                </a:solidFill>
                <a:effectLst/>
              </a:rPr>
              <a:t>Use an automation tool to enact the changes defined in the code and/or configuration files</a:t>
            </a:r>
          </a:p>
          <a:p>
            <a:pPr algn="l"/>
            <a:r>
              <a:rPr lang="en-US" sz="1800" b="0" i="0" dirty="0">
                <a:solidFill>
                  <a:srgbClr val="66439B"/>
                </a:solidFill>
                <a:effectLst/>
              </a:rPr>
              <a:t>With IAC provisioning new resources and changing existing resources are both done through automation</a:t>
            </a:r>
            <a:endParaRPr lang="en-US" sz="1800" dirty="0">
              <a:solidFill>
                <a:srgbClr val="66439B"/>
              </a:solidFill>
            </a:endParaRPr>
          </a:p>
          <a:p>
            <a:pPr algn="l"/>
            <a:endParaRPr lang="en-US" sz="1600" dirty="0">
              <a:solidFill>
                <a:srgbClr val="222222"/>
              </a:solidFill>
              <a:latin typeface="Helvetica Neue" panose="02000503000000020004" pitchFamily="2" charset="0"/>
            </a:endParaRPr>
          </a:p>
        </p:txBody>
      </p:sp>
    </p:spTree>
    <p:extLst>
      <p:ext uri="{BB962C8B-B14F-4D97-AF65-F5344CB8AC3E}">
        <p14:creationId xmlns:p14="http://schemas.microsoft.com/office/powerpoint/2010/main" val="248362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Infrastructure as Code?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285750" indent="-285750" algn="l">
              <a:buFont typeface="Arial" panose="020B0604020202020204" pitchFamily="34" charset="0"/>
              <a:buChar char="•"/>
            </a:pPr>
            <a:r>
              <a:rPr lang="en-US" sz="1800" b="0" i="0" dirty="0">
                <a:solidFill>
                  <a:srgbClr val="66439B"/>
                </a:solidFill>
                <a:effectLst/>
              </a:rPr>
              <a:t>Consistency in creation and management of resources- The same automation will run the same way every time.</a:t>
            </a:r>
          </a:p>
          <a:p>
            <a:pPr marL="285750" indent="-285750" algn="l">
              <a:buFont typeface="Arial" panose="020B0604020202020204" pitchFamily="34" charset="0"/>
              <a:buChar char="•"/>
            </a:pPr>
            <a:r>
              <a:rPr lang="en-US" sz="1800" b="0" i="0" dirty="0">
                <a:solidFill>
                  <a:srgbClr val="66439B"/>
                </a:solidFill>
                <a:effectLst/>
              </a:rPr>
              <a:t>Reusability- Code can be used to make the same change consistently across multiple hosts and can be used again in the future.</a:t>
            </a:r>
            <a:endParaRPr lang="en-US" sz="1800" dirty="0">
              <a:solidFill>
                <a:srgbClr val="66439B"/>
              </a:solidFill>
            </a:endParaRPr>
          </a:p>
          <a:p>
            <a:pPr marL="285750" indent="-285750" algn="l">
              <a:buFont typeface="Arial" panose="020B0604020202020204" pitchFamily="34" charset="0"/>
              <a:buChar char="•"/>
            </a:pPr>
            <a:r>
              <a:rPr lang="en-US" sz="1800" b="0" i="0" dirty="0">
                <a:solidFill>
                  <a:srgbClr val="66439B"/>
                </a:solidFill>
                <a:effectLst/>
              </a:rPr>
              <a:t>Scalability- Need a new instance? You can have the one configured exactly the same way as the existing instances in minutes (or seconds).</a:t>
            </a:r>
          </a:p>
          <a:p>
            <a:pPr marL="285750" indent="-285750" algn="l">
              <a:buFont typeface="Arial" panose="020B0604020202020204" pitchFamily="34" charset="0"/>
              <a:buChar char="•"/>
            </a:pPr>
            <a:r>
              <a:rPr lang="en-US" sz="1800" b="0" i="0" dirty="0">
                <a:solidFill>
                  <a:srgbClr val="66439B"/>
                </a:solidFill>
                <a:effectLst/>
              </a:rPr>
              <a:t>Self-documenting- With IaC, changes to infrastructure document themselves to a degree. The way a server is configured can be viewed in source control, rather than being a matter of who logged in to the server and did something.</a:t>
            </a:r>
            <a:endParaRPr lang="en-US" sz="1800" dirty="0">
              <a:solidFill>
                <a:srgbClr val="66439B"/>
              </a:solidFill>
            </a:endParaRPr>
          </a:p>
          <a:p>
            <a:pPr marL="285750" indent="-285750" algn="l">
              <a:buFont typeface="Arial" panose="020B0604020202020204" pitchFamily="34" charset="0"/>
              <a:buChar char="•"/>
            </a:pPr>
            <a:r>
              <a:rPr lang="en-US" sz="1800" b="0" i="0" dirty="0">
                <a:solidFill>
                  <a:srgbClr val="66439B"/>
                </a:solidFill>
                <a:effectLst/>
              </a:rPr>
              <a:t>Simplify and complexity- Complex infrastructure can be stood up quickly once they are defined as code. A group of several  independent servers can be provisioned on demand.</a:t>
            </a:r>
            <a:endParaRPr lang="en-US" sz="1800" dirty="0">
              <a:solidFill>
                <a:srgbClr val="66439B"/>
              </a:solidFill>
            </a:endParaRPr>
          </a:p>
        </p:txBody>
      </p:sp>
    </p:spTree>
    <p:extLst>
      <p:ext uri="{BB962C8B-B14F-4D97-AF65-F5344CB8AC3E}">
        <p14:creationId xmlns:p14="http://schemas.microsoft.com/office/powerpoint/2010/main" val="2884968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Configuration Management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What is configuration management?</a:t>
            </a:r>
          </a:p>
          <a:p>
            <a:pPr marL="285750" indent="-285750" algn="l">
              <a:buFont typeface="Arial" panose="020B0604020202020204" pitchFamily="34" charset="0"/>
              <a:buChar char="•"/>
            </a:pPr>
            <a:r>
              <a:rPr lang="en-US" sz="1800" b="0" i="0" dirty="0">
                <a:solidFill>
                  <a:srgbClr val="66439B"/>
                </a:solidFill>
                <a:effectLst/>
              </a:rPr>
              <a:t>Configuration management: maintaining and changing the state of pieces of infrastructure in a consistent, maintainable, and stable way.</a:t>
            </a:r>
          </a:p>
          <a:p>
            <a:pPr marL="285750" indent="-285750" algn="l">
              <a:buFont typeface="Arial" panose="020B0604020202020204" pitchFamily="34" charset="0"/>
              <a:buChar char="•"/>
            </a:pPr>
            <a:r>
              <a:rPr lang="en-US" sz="1800" b="0" i="0" dirty="0">
                <a:solidFill>
                  <a:srgbClr val="66439B"/>
                </a:solidFill>
                <a:effectLst/>
              </a:rPr>
              <a:t>Changes always need to happen- Configuration management is about doing them in a maintainable way.</a:t>
            </a:r>
          </a:p>
          <a:p>
            <a:pPr marL="285750" indent="-285750" algn="l">
              <a:buFont typeface="Arial" panose="020B0604020202020204" pitchFamily="34" charset="0"/>
              <a:buChar char="•"/>
            </a:pPr>
            <a:r>
              <a:rPr lang="en-US" sz="1800" b="0" i="0" dirty="0">
                <a:solidFill>
                  <a:srgbClr val="66439B"/>
                </a:solidFill>
                <a:effectLst/>
              </a:rPr>
              <a:t>Configuration management allows you to minimize configuration drift- the small changes that accumulate over time and make systems different from one another and harder to manage.</a:t>
            </a:r>
          </a:p>
          <a:p>
            <a:pPr marL="285750" indent="-285750" algn="l">
              <a:buFont typeface="Arial" panose="020B0604020202020204" pitchFamily="34" charset="0"/>
              <a:buChar char="•"/>
            </a:pPr>
            <a:r>
              <a:rPr lang="en-US" sz="1800" b="0" i="0" dirty="0">
                <a:solidFill>
                  <a:srgbClr val="66439B"/>
                </a:solidFill>
                <a:effectLst/>
              </a:rPr>
              <a:t>Infrastructure as code is very beneficial for configuration management.</a:t>
            </a:r>
          </a:p>
        </p:txBody>
      </p:sp>
    </p:spTree>
    <p:extLst>
      <p:ext uri="{BB962C8B-B14F-4D97-AF65-F5344CB8AC3E}">
        <p14:creationId xmlns:p14="http://schemas.microsoft.com/office/powerpoint/2010/main" val="991891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fontScale="90000"/>
          </a:bodyPr>
          <a:lstStyle/>
          <a:p>
            <a:pPr algn="l"/>
            <a:r>
              <a:rPr lang="en-US" sz="3600" dirty="0">
                <a:solidFill>
                  <a:srgbClr val="66439B"/>
                </a:solidFill>
              </a:rPr>
              <a:t>What does configuration management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lnSpcReduction="10000"/>
          </a:bodyPr>
          <a:lstStyle/>
          <a:p>
            <a:pPr algn="l"/>
            <a:r>
              <a:rPr lang="en-US" sz="1800" b="0" i="0" dirty="0">
                <a:solidFill>
                  <a:srgbClr val="66439B"/>
                </a:solidFill>
                <a:effectLst/>
              </a:rPr>
              <a:t>Here is an example</a:t>
            </a:r>
          </a:p>
          <a:p>
            <a:pPr marL="285750" indent="-285750" algn="l">
              <a:buFont typeface="Arial" panose="020B0604020202020204" pitchFamily="34" charset="0"/>
              <a:buChar char="•"/>
            </a:pPr>
            <a:r>
              <a:rPr lang="en-US" sz="1800" b="0" i="0" dirty="0">
                <a:solidFill>
                  <a:srgbClr val="66439B"/>
                </a:solidFill>
                <a:effectLst/>
              </a:rPr>
              <a:t>You need to upgrade a software package on a bunch of servers </a:t>
            </a:r>
          </a:p>
          <a:p>
            <a:pPr marL="742950" lvl="1" indent="-285750" algn="l">
              <a:buFont typeface="Arial" panose="020B0604020202020204" pitchFamily="34" charset="0"/>
              <a:buChar char="•"/>
            </a:pPr>
            <a:r>
              <a:rPr lang="en-US" sz="1800" b="0" i="0" dirty="0">
                <a:solidFill>
                  <a:srgbClr val="66439B"/>
                </a:solidFill>
                <a:effectLst/>
              </a:rPr>
              <a:t>Without good configuration management, you log into each server and perform the upgrade. However, this can lead to a lot of problems. Perhaps one server was missed due to poor documentation, or perhaps something doesn’t work while the versions are temporarily mismatched between servers, causing a lot of downtime while you do the upgrade.</a:t>
            </a:r>
          </a:p>
          <a:p>
            <a:pPr marL="742950" lvl="1" indent="-285750" algn="l">
              <a:buFont typeface="Arial" panose="020B0604020202020204" pitchFamily="34" charset="0"/>
              <a:buChar char="•"/>
            </a:pPr>
            <a:r>
              <a:rPr lang="en-US" sz="1800" i="0" dirty="0">
                <a:solidFill>
                  <a:srgbClr val="66439B"/>
                </a:solidFill>
                <a:effectLst/>
              </a:rPr>
              <a:t>With good configuration management you define the new version of the software package in a configuration file or tool and automatically roll out the changes to all of the servers.</a:t>
            </a:r>
          </a:p>
          <a:p>
            <a:pPr marL="285750" indent="-285750" algn="l">
              <a:buFont typeface="Arial" panose="020B0604020202020204" pitchFamily="34" charset="0"/>
              <a:buChar char="•"/>
            </a:pPr>
            <a:r>
              <a:rPr lang="en-US" sz="1800" b="0" i="0" dirty="0">
                <a:solidFill>
                  <a:srgbClr val="66439B"/>
                </a:solidFill>
                <a:effectLst/>
              </a:rPr>
              <a:t>Configuration management is about managing your configuration somewhere outside of the server themselves.</a:t>
            </a:r>
          </a:p>
          <a:p>
            <a:pPr algn="l"/>
            <a:endParaRPr lang="en-US" sz="2200" i="0" dirty="0">
              <a:solidFill>
                <a:srgbClr val="222222"/>
              </a:solidFill>
              <a:effectLst/>
            </a:endParaRPr>
          </a:p>
          <a:p>
            <a:br>
              <a:rPr lang="en-US" dirty="0"/>
            </a:br>
            <a:endParaRPr lang="en-US" sz="1400" b="0" i="0" dirty="0">
              <a:solidFill>
                <a:srgbClr val="66439B"/>
              </a:solidFill>
              <a:effectLst/>
            </a:endParaRPr>
          </a:p>
        </p:txBody>
      </p:sp>
    </p:spTree>
    <p:extLst>
      <p:ext uri="{BB962C8B-B14F-4D97-AF65-F5344CB8AC3E}">
        <p14:creationId xmlns:p14="http://schemas.microsoft.com/office/powerpoint/2010/main" val="1523547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Configuration Management?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b="0" i="0" dirty="0">
                <a:solidFill>
                  <a:srgbClr val="66439B"/>
                </a:solidFill>
                <a:effectLst/>
              </a:rPr>
              <a:t>Save time- It takes less time to change the configuration</a:t>
            </a:r>
          </a:p>
          <a:p>
            <a:pPr marL="342900" indent="-342900" algn="l">
              <a:buFont typeface="Arial" panose="020B0604020202020204" pitchFamily="34" charset="0"/>
              <a:buChar char="•"/>
            </a:pPr>
            <a:r>
              <a:rPr lang="en-US" sz="1800" b="0" i="0" dirty="0">
                <a:solidFill>
                  <a:srgbClr val="66439B"/>
                </a:solidFill>
                <a:effectLst/>
              </a:rPr>
              <a:t>Insight- With good configuration management, you can know about the state of all pieces of a large and complex infrastructure</a:t>
            </a:r>
          </a:p>
          <a:p>
            <a:pPr marL="342900" indent="-342900" algn="l">
              <a:buFont typeface="Arial" panose="020B0604020202020204" pitchFamily="34" charset="0"/>
              <a:buChar char="•"/>
            </a:pPr>
            <a:r>
              <a:rPr lang="en-US" sz="1800" b="0" i="0" dirty="0">
                <a:solidFill>
                  <a:srgbClr val="66439B"/>
                </a:solidFill>
                <a:effectLst/>
              </a:rPr>
              <a:t>Maintainability- A more maintainable infrastructure is easier to change in a stable way.</a:t>
            </a:r>
            <a:endParaRPr lang="en-US" sz="1800" dirty="0">
              <a:solidFill>
                <a:srgbClr val="66439B"/>
              </a:solidFill>
            </a:endParaRPr>
          </a:p>
          <a:p>
            <a:pPr marL="342900" indent="-342900" algn="l">
              <a:buFont typeface="Arial" panose="020B0604020202020204" pitchFamily="34" charset="0"/>
              <a:buChar char="•"/>
            </a:pPr>
            <a:r>
              <a:rPr lang="en-US" sz="1800" b="0" i="0" dirty="0">
                <a:solidFill>
                  <a:srgbClr val="66439B"/>
                </a:solidFill>
                <a:effectLst/>
              </a:rPr>
              <a:t>Less configuration drift- It is easier to keep a standard configuration across a multiple of hosts.</a:t>
            </a:r>
            <a:endParaRPr lang="en-US" sz="1800" i="0" dirty="0">
              <a:solidFill>
                <a:srgbClr val="66439B"/>
              </a:solidFill>
              <a:effectLst/>
            </a:endParaRPr>
          </a:p>
          <a:p>
            <a:br>
              <a:rPr lang="en-US" dirty="0"/>
            </a:br>
            <a:endParaRPr lang="en-US" sz="1400" b="0" i="0" dirty="0">
              <a:solidFill>
                <a:srgbClr val="66439B"/>
              </a:solidFill>
              <a:effectLst/>
            </a:endParaRPr>
          </a:p>
        </p:txBody>
      </p:sp>
    </p:spTree>
    <p:extLst>
      <p:ext uri="{BB962C8B-B14F-4D97-AF65-F5344CB8AC3E}">
        <p14:creationId xmlns:p14="http://schemas.microsoft.com/office/powerpoint/2010/main" val="378425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Orchestration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What is Orchestration?</a:t>
            </a:r>
          </a:p>
          <a:p>
            <a:pPr marL="342900" indent="-342900" algn="l">
              <a:buFont typeface="Arial" panose="020B0604020202020204" pitchFamily="34" charset="0"/>
              <a:buChar char="•"/>
            </a:pPr>
            <a:r>
              <a:rPr lang="en-US" sz="1800" b="0" i="0" dirty="0">
                <a:solidFill>
                  <a:srgbClr val="66439B"/>
                </a:solidFill>
                <a:effectLst/>
              </a:rPr>
              <a:t>Orchestration: automation that supports processes and workflows, such as provisioning resources.</a:t>
            </a:r>
          </a:p>
          <a:p>
            <a:pPr marL="342900" indent="-342900" algn="l">
              <a:buFont typeface="Arial" panose="020B0604020202020204" pitchFamily="34" charset="0"/>
              <a:buChar char="•"/>
            </a:pPr>
            <a:r>
              <a:rPr lang="en-US" sz="1800" b="0" i="0" dirty="0">
                <a:solidFill>
                  <a:srgbClr val="66439B"/>
                </a:solidFill>
                <a:effectLst/>
              </a:rPr>
              <a:t>With orchestration, managing a complex is less like being a builder and more like conducting an orchestra</a:t>
            </a:r>
          </a:p>
          <a:p>
            <a:pPr marL="342900" indent="-342900" algn="l">
              <a:buFont typeface="Arial" panose="020B0604020202020204" pitchFamily="34" charset="0"/>
              <a:buChar char="•"/>
            </a:pPr>
            <a:r>
              <a:rPr lang="en-US" sz="1800" b="0" i="0" dirty="0">
                <a:solidFill>
                  <a:srgbClr val="66439B"/>
                </a:solidFill>
                <a:effectLst/>
              </a:rPr>
              <a:t>Instead of going out and creating a piece of infrastructure, the conductor simply signals what needs to be done and the orchestration performs it</a:t>
            </a:r>
          </a:p>
          <a:p>
            <a:pPr marL="800100" lvl="1" indent="-342900" algn="l">
              <a:buFont typeface="Arial" panose="020B0604020202020204" pitchFamily="34" charset="0"/>
              <a:buChar char="•"/>
            </a:pPr>
            <a:r>
              <a:rPr lang="en-US" sz="1800" b="0" i="0" dirty="0">
                <a:solidFill>
                  <a:srgbClr val="66439B"/>
                </a:solidFill>
                <a:effectLst/>
              </a:rPr>
              <a:t>The conductor does not need to control every detail.</a:t>
            </a:r>
          </a:p>
          <a:p>
            <a:pPr marL="800100" lvl="1" indent="-342900" algn="l">
              <a:buFont typeface="Arial" panose="020B0604020202020204" pitchFamily="34" charset="0"/>
              <a:buChar char="•"/>
            </a:pPr>
            <a:r>
              <a:rPr lang="en-US" sz="1800" b="0" i="0" dirty="0">
                <a:solidFill>
                  <a:srgbClr val="66439B"/>
                </a:solidFill>
                <a:effectLst/>
              </a:rPr>
              <a:t>The musicians (automation) are able to perform their piece only a little bit of guidance</a:t>
            </a:r>
            <a:br>
              <a:rPr lang="en-US" dirty="0"/>
            </a:br>
            <a:endParaRPr lang="en-US" sz="1000" b="0" i="0" dirty="0">
              <a:solidFill>
                <a:srgbClr val="66439B"/>
              </a:solidFill>
              <a:effectLst/>
            </a:endParaRPr>
          </a:p>
        </p:txBody>
      </p:sp>
    </p:spTree>
    <p:extLst>
      <p:ext uri="{BB962C8B-B14F-4D97-AF65-F5344CB8AC3E}">
        <p14:creationId xmlns:p14="http://schemas.microsoft.com/office/powerpoint/2010/main" val="3695526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Orchestration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Here is an example:</a:t>
            </a:r>
          </a:p>
          <a:p>
            <a:pPr marL="800100" lvl="1" indent="-342900" algn="l">
              <a:buFont typeface="Arial" panose="020B0604020202020204" pitchFamily="34" charset="0"/>
              <a:buChar char="•"/>
            </a:pPr>
            <a:r>
              <a:rPr lang="en-US" sz="1800" b="0" i="0" dirty="0">
                <a:solidFill>
                  <a:srgbClr val="66439B"/>
                </a:solidFill>
                <a:effectLst/>
              </a:rPr>
              <a:t>A customer requests more resources for a web service that is about to see a heavy increase in usage due to a planned marketing effort.</a:t>
            </a:r>
          </a:p>
          <a:p>
            <a:pPr marL="800100" lvl="1" indent="-342900" algn="l">
              <a:buFont typeface="Arial" panose="020B0604020202020204" pitchFamily="34" charset="0"/>
              <a:buChar char="•"/>
            </a:pPr>
            <a:r>
              <a:rPr lang="en-US" sz="1800" b="0" i="0" dirty="0">
                <a:solidFill>
                  <a:srgbClr val="66439B"/>
                </a:solidFill>
                <a:effectLst/>
              </a:rPr>
              <a:t>Instead of manually standing up new nodes, operations engineer use an orchestration tool to request five more nodes to support the service.</a:t>
            </a:r>
          </a:p>
          <a:p>
            <a:pPr marL="800100" lvl="1" indent="-342900" algn="l">
              <a:buFont typeface="Arial" panose="020B0604020202020204" pitchFamily="34" charset="0"/>
              <a:buChar char="•"/>
            </a:pPr>
            <a:r>
              <a:rPr lang="en-US" sz="1800" b="0" i="0" dirty="0">
                <a:solidFill>
                  <a:srgbClr val="66439B"/>
                </a:solidFill>
                <a:effectLst/>
              </a:rPr>
              <a:t>A few moments later, the tool has five new nodes up &amp; running.</a:t>
            </a:r>
          </a:p>
          <a:p>
            <a:pPr algn="l"/>
            <a:r>
              <a:rPr lang="en-US" sz="1800" b="0" i="0" dirty="0">
                <a:solidFill>
                  <a:srgbClr val="66439B"/>
                </a:solidFill>
                <a:effectLst/>
              </a:rPr>
              <a:t>A much cooler example:</a:t>
            </a:r>
          </a:p>
          <a:p>
            <a:pPr marL="800100" lvl="1" indent="-342900" algn="l">
              <a:buFont typeface="Arial" panose="020B0604020202020204" pitchFamily="34" charset="0"/>
              <a:buChar char="•"/>
            </a:pPr>
            <a:r>
              <a:rPr lang="en-US" sz="1800" b="0" i="0" dirty="0">
                <a:solidFill>
                  <a:srgbClr val="66439B"/>
                </a:solidFill>
                <a:effectLst/>
              </a:rPr>
              <a:t>A monitoring tool detects an increased load on the service</a:t>
            </a:r>
          </a:p>
          <a:p>
            <a:pPr marL="800100" lvl="1" indent="-342900" algn="l">
              <a:buFont typeface="Arial" panose="020B0604020202020204" pitchFamily="34" charset="0"/>
              <a:buChar char="•"/>
            </a:pPr>
            <a:r>
              <a:rPr lang="en-US" sz="1800" b="0" i="0" dirty="0">
                <a:solidFill>
                  <a:srgbClr val="66439B"/>
                </a:solidFill>
                <a:effectLst/>
              </a:rPr>
              <a:t>An orchestration tool responds to this by spinning up additional resource to handle the loa</a:t>
            </a:r>
          </a:p>
          <a:p>
            <a:pPr marL="800100" lvl="1" indent="-342900" algn="l">
              <a:buFont typeface="Arial" panose="020B0604020202020204" pitchFamily="34" charset="0"/>
              <a:buChar char="•"/>
            </a:pPr>
            <a:r>
              <a:rPr lang="en-US" sz="1800" b="0" i="0" dirty="0">
                <a:solidFill>
                  <a:srgbClr val="66439B"/>
                </a:solidFill>
                <a:effectLst/>
              </a:rPr>
              <a:t>When the load decreases again, the tool spins the additional resources back down, freeing them up to be used by something else</a:t>
            </a:r>
          </a:p>
          <a:p>
            <a:pPr marL="800100" lvl="1" indent="-342900" algn="l">
              <a:buFont typeface="Arial" panose="020B0604020202020204" pitchFamily="34" charset="0"/>
              <a:buChar char="•"/>
            </a:pPr>
            <a:r>
              <a:rPr lang="en-US" sz="1800" b="0" i="0" dirty="0">
                <a:solidFill>
                  <a:srgbClr val="66439B"/>
                </a:solidFill>
                <a:effectLst/>
              </a:rPr>
              <a:t>All of this happens when the engineer is getting coffee. This is how Netflix does their resource provisioning</a:t>
            </a: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909602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Orchestration?</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b="0" i="0" dirty="0">
                <a:solidFill>
                  <a:srgbClr val="66439B"/>
                </a:solidFill>
                <a:effectLst/>
              </a:rPr>
              <a:t>Scalability- Resources can be quickly increased or decreased to meet changing needs</a:t>
            </a:r>
          </a:p>
          <a:p>
            <a:pPr marL="342900" indent="-342900" algn="l">
              <a:buFont typeface="Arial" panose="020B0604020202020204" pitchFamily="34" charset="0"/>
              <a:buChar char="•"/>
            </a:pPr>
            <a:r>
              <a:rPr lang="en-US" sz="1800" b="0" i="0" dirty="0">
                <a:solidFill>
                  <a:srgbClr val="66439B"/>
                </a:solidFill>
                <a:effectLst/>
              </a:rPr>
              <a:t>Stability- Automation tools can automatically respond to fix problems before users see them</a:t>
            </a:r>
            <a:endParaRPr lang="en-US" sz="1800" dirty="0">
              <a:solidFill>
                <a:srgbClr val="66439B"/>
              </a:solidFill>
            </a:endParaRPr>
          </a:p>
          <a:p>
            <a:pPr marL="342900" indent="-342900" algn="l">
              <a:buFont typeface="Arial" panose="020B0604020202020204" pitchFamily="34" charset="0"/>
              <a:buChar char="•"/>
            </a:pPr>
            <a:r>
              <a:rPr lang="en-US" sz="1800" b="0" i="0" dirty="0">
                <a:solidFill>
                  <a:srgbClr val="66439B"/>
                </a:solidFill>
                <a:effectLst/>
              </a:rPr>
              <a:t>Save Time- Certain tasks and workflows can be automated, freeing up engineer’s time</a:t>
            </a:r>
          </a:p>
          <a:p>
            <a:pPr marL="342900" indent="-342900" algn="l">
              <a:buFont typeface="Arial" panose="020B0604020202020204" pitchFamily="34" charset="0"/>
              <a:buChar char="•"/>
            </a:pPr>
            <a:r>
              <a:rPr lang="en-US" sz="1800" b="0" i="0" dirty="0">
                <a:solidFill>
                  <a:srgbClr val="66439B"/>
                </a:solidFill>
                <a:effectLst/>
              </a:rPr>
              <a:t>Self-service- Orchestration can be used to offer resources to customers in self-service fashion. (Example- amazon web services)</a:t>
            </a:r>
            <a:endParaRPr lang="en-US" sz="1800" dirty="0">
              <a:solidFill>
                <a:srgbClr val="66439B"/>
              </a:solidFill>
            </a:endParaRPr>
          </a:p>
          <a:p>
            <a:pPr marL="342900" indent="-342900" algn="l">
              <a:buFont typeface="Arial" panose="020B0604020202020204" pitchFamily="34" charset="0"/>
              <a:buChar char="•"/>
            </a:pPr>
            <a:r>
              <a:rPr lang="en-US" sz="1800" b="0" i="0" dirty="0">
                <a:solidFill>
                  <a:srgbClr val="66439B"/>
                </a:solidFill>
                <a:effectLst/>
              </a:rPr>
              <a:t>Granular insight into resource usage- Orchestration tool give greater into how many resources are being used by what software, services or customers</a:t>
            </a: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94471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Monitoring</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What is monitoring?</a:t>
            </a:r>
          </a:p>
          <a:p>
            <a:pPr marL="342900" indent="-342900" algn="l">
              <a:buFont typeface="Arial" panose="020B0604020202020204" pitchFamily="34" charset="0"/>
              <a:buChar char="•"/>
            </a:pPr>
            <a:r>
              <a:rPr lang="en-US" sz="1800" b="0" i="0" dirty="0">
                <a:solidFill>
                  <a:srgbClr val="66439B"/>
                </a:solidFill>
                <a:effectLst/>
              </a:rPr>
              <a:t>Monitoring: The collection and presentation of data about the performance and stability of services and infrastructure.</a:t>
            </a:r>
          </a:p>
          <a:p>
            <a:pPr marL="342900" indent="-342900" algn="l">
              <a:buFont typeface="Arial" panose="020B0604020202020204" pitchFamily="34" charset="0"/>
              <a:buChar char="•"/>
            </a:pPr>
            <a:r>
              <a:rPr lang="en-US" sz="1800" b="0" i="0" dirty="0">
                <a:solidFill>
                  <a:srgbClr val="66439B"/>
                </a:solidFill>
                <a:effectLst/>
              </a:rPr>
              <a:t>Monitoring tools collect data over things such as:</a:t>
            </a:r>
          </a:p>
          <a:p>
            <a:pPr marL="800100" lvl="1" indent="-342900" algn="l">
              <a:buFont typeface="Arial" panose="020B0604020202020204" pitchFamily="34" charset="0"/>
              <a:buChar char="•"/>
            </a:pPr>
            <a:r>
              <a:rPr lang="en-US" sz="1800" b="0" i="0" dirty="0">
                <a:solidFill>
                  <a:srgbClr val="66439B"/>
                </a:solidFill>
                <a:effectLst/>
              </a:rPr>
              <a:t>Usage of memory</a:t>
            </a:r>
          </a:p>
          <a:p>
            <a:pPr marL="800100" lvl="1" indent="-342900" algn="l">
              <a:buFont typeface="Arial" panose="020B0604020202020204" pitchFamily="34" charset="0"/>
              <a:buChar char="•"/>
            </a:pPr>
            <a:r>
              <a:rPr lang="en-US" sz="1800" b="0" i="0" dirty="0">
                <a:solidFill>
                  <a:srgbClr val="66439B"/>
                </a:solidFill>
                <a:effectLst/>
              </a:rPr>
              <a:t>Cpu</a:t>
            </a:r>
          </a:p>
          <a:p>
            <a:pPr marL="800100" lvl="1" indent="-342900" algn="l">
              <a:buFont typeface="Arial" panose="020B0604020202020204" pitchFamily="34" charset="0"/>
              <a:buChar char="•"/>
            </a:pPr>
            <a:r>
              <a:rPr lang="en-US" sz="1800" b="0" i="0" dirty="0">
                <a:solidFill>
                  <a:srgbClr val="66439B"/>
                </a:solidFill>
                <a:effectLst/>
              </a:rPr>
              <a:t>Disk I/o</a:t>
            </a:r>
          </a:p>
          <a:p>
            <a:pPr marL="800100" lvl="1" indent="-342900" algn="l">
              <a:buFont typeface="Arial" panose="020B0604020202020204" pitchFamily="34" charset="0"/>
              <a:buChar char="•"/>
            </a:pPr>
            <a:r>
              <a:rPr lang="en-US" sz="1800" b="0" i="0" dirty="0">
                <a:solidFill>
                  <a:srgbClr val="66439B"/>
                </a:solidFill>
                <a:effectLst/>
              </a:rPr>
              <a:t>Other resources over time</a:t>
            </a:r>
          </a:p>
          <a:p>
            <a:pPr marL="800100" lvl="1" indent="-342900" algn="l">
              <a:buFont typeface="Arial" panose="020B0604020202020204" pitchFamily="34" charset="0"/>
              <a:buChar char="•"/>
            </a:pPr>
            <a:r>
              <a:rPr lang="en-US" sz="1800" b="0" i="0" dirty="0">
                <a:solidFill>
                  <a:srgbClr val="66439B"/>
                </a:solidFill>
                <a:effectLst/>
              </a:rPr>
              <a:t>Application logs</a:t>
            </a:r>
          </a:p>
          <a:p>
            <a:pPr marL="800100" lvl="1" indent="-342900" algn="l">
              <a:buFont typeface="Arial" panose="020B0604020202020204" pitchFamily="34" charset="0"/>
              <a:buChar char="•"/>
            </a:pPr>
            <a:r>
              <a:rPr lang="en-US" sz="1800" b="0" i="0" dirty="0">
                <a:solidFill>
                  <a:srgbClr val="66439B"/>
                </a:solidFill>
                <a:effectLst/>
              </a:rPr>
              <a:t>Network traffic</a:t>
            </a:r>
          </a:p>
          <a:p>
            <a:pPr marL="342900" indent="-342900" algn="l">
              <a:buFont typeface="Arial" panose="020B0604020202020204" pitchFamily="34" charset="0"/>
              <a:buChar char="•"/>
            </a:pPr>
            <a:r>
              <a:rPr lang="en-US" sz="1800" b="0" i="0" dirty="0">
                <a:solidFill>
                  <a:srgbClr val="66439B"/>
                </a:solidFill>
                <a:effectLst/>
              </a:rPr>
              <a:t>The collected data is presented in various forms, such as charts and graphs, or in the form of real-time notifications about problems</a:t>
            </a: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109521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Is Not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DevOps is not tools, but Tools are essential to success in DevOps</a:t>
            </a:r>
          </a:p>
          <a:p>
            <a:pPr marL="342900" indent="-342900" algn="l">
              <a:buFont typeface="Arial" panose="020B0604020202020204" pitchFamily="34" charset="0"/>
              <a:buChar char="•"/>
            </a:pPr>
            <a:r>
              <a:rPr lang="en-US" sz="1800" dirty="0">
                <a:solidFill>
                  <a:srgbClr val="66439B"/>
                </a:solidFill>
              </a:rPr>
              <a:t>DevOps is not a product</a:t>
            </a:r>
          </a:p>
          <a:p>
            <a:pPr marL="342900" indent="-342900" algn="l">
              <a:buFont typeface="Arial" panose="020B0604020202020204" pitchFamily="34" charset="0"/>
              <a:buChar char="•"/>
            </a:pPr>
            <a:endParaRPr lang="en-US" sz="1800" dirty="0">
              <a:solidFill>
                <a:srgbClr val="66439B"/>
              </a:solidFill>
            </a:endParaRPr>
          </a:p>
        </p:txBody>
      </p:sp>
    </p:spTree>
    <p:extLst>
      <p:ext uri="{BB962C8B-B14F-4D97-AF65-F5344CB8AC3E}">
        <p14:creationId xmlns:p14="http://schemas.microsoft.com/office/powerpoint/2010/main" val="2314280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monitoring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i="0" dirty="0">
                <a:solidFill>
                  <a:srgbClr val="66439B"/>
                </a:solidFill>
                <a:effectLst/>
              </a:rPr>
              <a:t>Real time notifications:</a:t>
            </a:r>
          </a:p>
          <a:p>
            <a:pPr marL="342900" indent="-342900" algn="l">
              <a:buFont typeface="Arial" panose="020B0604020202020204" pitchFamily="34" charset="0"/>
              <a:buChar char="•"/>
            </a:pPr>
            <a:r>
              <a:rPr lang="en-US" sz="1800" b="0" i="0" dirty="0">
                <a:solidFill>
                  <a:srgbClr val="66439B"/>
                </a:solidFill>
                <a:effectLst/>
              </a:rPr>
              <a:t>Performance on the website beginning to slow down</a:t>
            </a:r>
          </a:p>
          <a:p>
            <a:pPr marL="342900" indent="-342900" algn="l">
              <a:buFont typeface="Arial" panose="020B0604020202020204" pitchFamily="34" charset="0"/>
              <a:buChar char="•"/>
            </a:pPr>
            <a:r>
              <a:rPr lang="en-US" sz="1800" b="0" i="0" dirty="0">
                <a:solidFill>
                  <a:srgbClr val="66439B"/>
                </a:solidFill>
                <a:effectLst/>
              </a:rPr>
              <a:t>A monitoring tool detects that response times are growing</a:t>
            </a:r>
          </a:p>
          <a:p>
            <a:pPr algn="l">
              <a:buFont typeface="Arial" panose="020B0604020202020204" pitchFamily="34" charset="0"/>
              <a:buChar char="•"/>
            </a:pPr>
            <a:r>
              <a:rPr lang="en-US" sz="1800" dirty="0">
                <a:solidFill>
                  <a:srgbClr val="66439B"/>
                </a:solidFill>
                <a:effectLst/>
              </a:rPr>
              <a:t>     An administrator is immediately notified and is able to intervene before downtime occurs</a:t>
            </a: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3445580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does monitoring looks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r>
              <a:rPr lang="en-US" sz="1800" b="0" dirty="0">
                <a:solidFill>
                  <a:srgbClr val="66439B"/>
                </a:solidFill>
                <a:effectLst/>
              </a:rPr>
              <a:t>Postmortem analysis:</a:t>
            </a:r>
          </a:p>
          <a:p>
            <a:pPr marL="285750" indent="-285750" algn="l">
              <a:buFont typeface="Arial" panose="020B0604020202020204" pitchFamily="34" charset="0"/>
              <a:buChar char="•"/>
            </a:pPr>
            <a:r>
              <a:rPr lang="en-US" sz="1800" b="0" i="0" dirty="0">
                <a:solidFill>
                  <a:srgbClr val="66439B"/>
                </a:solidFill>
                <a:effectLst/>
              </a:rPr>
              <a:t>Something went wrong in production last night</a:t>
            </a:r>
          </a:p>
          <a:p>
            <a:pPr marL="285750" indent="-285750" algn="l">
              <a:buFont typeface="Arial" panose="020B0604020202020204" pitchFamily="34" charset="0"/>
              <a:buChar char="•"/>
            </a:pPr>
            <a:r>
              <a:rPr lang="en-US" sz="1800" b="0" i="0" dirty="0">
                <a:solidFill>
                  <a:srgbClr val="66439B"/>
                </a:solidFill>
                <a:effectLst/>
              </a:rPr>
              <a:t>It is working now, but we don’t know what caused It</a:t>
            </a:r>
          </a:p>
          <a:p>
            <a:pPr marL="285750" indent="-285750" algn="l">
              <a:buFont typeface="Arial" panose="020B0604020202020204" pitchFamily="34" charset="0"/>
              <a:buChar char="•"/>
            </a:pPr>
            <a:r>
              <a:rPr lang="en-US" sz="1800" b="0" i="0" dirty="0">
                <a:solidFill>
                  <a:srgbClr val="66439B"/>
                </a:solidFill>
                <a:effectLst/>
              </a:rPr>
              <a:t>Luckily monitoring tools collected a lot of data during the outage</a:t>
            </a:r>
          </a:p>
          <a:p>
            <a:pPr marL="285750" indent="-285750" algn="l">
              <a:buFont typeface="Arial" panose="020B0604020202020204" pitchFamily="34" charset="0"/>
              <a:buChar char="•"/>
            </a:pPr>
            <a:r>
              <a:rPr lang="en-US" sz="1800" b="0" i="0" dirty="0">
                <a:solidFill>
                  <a:srgbClr val="66439B"/>
                </a:solidFill>
                <a:effectLst/>
              </a:rPr>
              <a:t>With that data, developers and operations engineers are able to determine the root cause ( a poorly performing sql query) and fix it</a:t>
            </a:r>
            <a:r>
              <a:rPr lang="en-US" sz="1100" b="0" i="0" dirty="0">
                <a:solidFill>
                  <a:srgbClr val="66439B"/>
                </a:solidFill>
                <a:effectLst/>
                <a:latin typeface="Helvetica Neue" panose="02000503000000020004" pitchFamily="2" charset="0"/>
              </a:rPr>
              <a:t>. </a:t>
            </a:r>
          </a:p>
          <a:p>
            <a:pPr algn="l"/>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4293599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do Monitoring?</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lnSpcReduction="10000"/>
          </a:bodyPr>
          <a:lstStyle/>
          <a:p>
            <a:pPr marL="171450" indent="-171450" algn="l">
              <a:buFont typeface="Arial" panose="020B0604020202020204" pitchFamily="34" charset="0"/>
              <a:buChar char="•"/>
            </a:pPr>
            <a:r>
              <a:rPr lang="en-US" sz="1800" b="0" i="0" dirty="0">
                <a:solidFill>
                  <a:srgbClr val="66439B"/>
                </a:solidFill>
                <a:effectLst/>
              </a:rPr>
              <a:t>Fast recovery: The sooner a problem is detected, the sooner it can be fixed. You want to know about a problem before your customer does</a:t>
            </a:r>
          </a:p>
          <a:p>
            <a:pPr marL="171450" indent="-171450" algn="l">
              <a:buFont typeface="Arial" panose="020B0604020202020204" pitchFamily="34" charset="0"/>
              <a:buChar char="•"/>
            </a:pPr>
            <a:br>
              <a:rPr lang="en-US" sz="1800" b="0" i="0" dirty="0">
                <a:solidFill>
                  <a:srgbClr val="66439B"/>
                </a:solidFill>
                <a:effectLst/>
              </a:rPr>
            </a:br>
            <a:r>
              <a:rPr lang="en-US" sz="1800" b="0" i="0" dirty="0">
                <a:solidFill>
                  <a:srgbClr val="66439B"/>
                </a:solidFill>
                <a:effectLst/>
              </a:rPr>
              <a:t>Better root cause analysis: The more data you have, the easier it is to determine the root cause of a problem</a:t>
            </a:r>
          </a:p>
          <a:p>
            <a:pPr marL="171450" indent="-171450" algn="l">
              <a:buFont typeface="Arial" panose="020B0604020202020204" pitchFamily="34" charset="0"/>
              <a:buChar char="•"/>
            </a:pPr>
            <a:r>
              <a:rPr lang="en-US" sz="1800" b="0" i="0" dirty="0">
                <a:solidFill>
                  <a:srgbClr val="66439B"/>
                </a:solidFill>
                <a:effectLst/>
              </a:rPr>
              <a:t>Visibility across teams- Good monitoring tools give useful data to both developers and operations people about the performance of code in production</a:t>
            </a:r>
            <a:endParaRPr lang="en-US" sz="1800" dirty="0">
              <a:solidFill>
                <a:srgbClr val="66439B"/>
              </a:solidFill>
            </a:endParaRPr>
          </a:p>
          <a:p>
            <a:pPr marL="171450" indent="-171450" algn="l">
              <a:buFont typeface="Arial" panose="020B0604020202020204" pitchFamily="34" charset="0"/>
              <a:buChar char="•"/>
            </a:pPr>
            <a:r>
              <a:rPr lang="en-US" sz="1800" b="0" i="0" dirty="0">
                <a:solidFill>
                  <a:srgbClr val="66439B"/>
                </a:solidFill>
                <a:effectLst/>
              </a:rPr>
              <a:t>Automated response: Monitoring data can be used alongside orchestration to provide automated responses to events such as automated recovery from failures</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3806191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Microservices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lnSpcReduction="10000"/>
          </a:bodyPr>
          <a:lstStyle/>
          <a:p>
            <a:pPr algn="l"/>
            <a:r>
              <a:rPr lang="en-US" sz="1800" b="0" i="0" dirty="0">
                <a:solidFill>
                  <a:srgbClr val="66439B"/>
                </a:solidFill>
                <a:effectLst/>
              </a:rPr>
              <a:t>Wha</a:t>
            </a:r>
            <a:r>
              <a:rPr lang="en-US" sz="1800" dirty="0">
                <a:solidFill>
                  <a:srgbClr val="66439B"/>
                </a:solidFill>
              </a:rPr>
              <a:t>t are Microservices?</a:t>
            </a:r>
          </a:p>
          <a:p>
            <a:pPr marL="285750" indent="-285750" algn="l">
              <a:buFont typeface="Arial" panose="020B0604020202020204" pitchFamily="34" charset="0"/>
              <a:buChar char="•"/>
            </a:pPr>
            <a:r>
              <a:rPr lang="en-US" sz="1800" b="0" i="0" dirty="0">
                <a:solidFill>
                  <a:srgbClr val="66439B"/>
                </a:solidFill>
                <a:effectLst/>
              </a:rPr>
              <a:t>Microservices: A micro service architecture breaks an application up into collection of small, loosely-coupled services</a:t>
            </a:r>
          </a:p>
          <a:p>
            <a:pPr marL="285750" indent="-285750" algn="l">
              <a:buFont typeface="Arial" panose="020B0604020202020204" pitchFamily="34" charset="0"/>
              <a:buChar char="•"/>
            </a:pPr>
            <a:r>
              <a:rPr lang="en-US" sz="1800" b="0" i="0" dirty="0">
                <a:solidFill>
                  <a:srgbClr val="66439B"/>
                </a:solidFill>
                <a:effectLst/>
              </a:rPr>
              <a:t>Traditionally, apps used a monolithic architecture . In monolithic architecture, all features and services are part of one large application</a:t>
            </a:r>
            <a:endParaRPr lang="en-US" sz="1800" dirty="0">
              <a:solidFill>
                <a:srgbClr val="66439B"/>
              </a:solidFill>
            </a:endParaRPr>
          </a:p>
          <a:p>
            <a:pPr marL="285750" indent="-285750" algn="l">
              <a:buFont typeface="Arial" panose="020B0604020202020204" pitchFamily="34" charset="0"/>
              <a:buChar char="•"/>
            </a:pPr>
            <a:r>
              <a:rPr lang="en-US" sz="1800" b="0" i="0" dirty="0">
                <a:solidFill>
                  <a:srgbClr val="66439B"/>
                </a:solidFill>
                <a:effectLst/>
              </a:rPr>
              <a:t>Microservices are small: each microservice implements only a small piece of an application’s overall functionality</a:t>
            </a:r>
          </a:p>
          <a:p>
            <a:pPr marL="285750" indent="-285750" algn="l">
              <a:buFont typeface="Arial" panose="020B0604020202020204" pitchFamily="34" charset="0"/>
              <a:buChar char="•"/>
            </a:pPr>
            <a:r>
              <a:rPr lang="en-US" sz="1800" b="0" i="0" dirty="0">
                <a:solidFill>
                  <a:srgbClr val="66439B"/>
                </a:solidFill>
                <a:effectLst/>
              </a:rPr>
              <a:t>Microservices are loosely coupled: Different microservices interact with each other using stable and well-defined APIs. This means they are independent of one another</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2451109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What do Microservices look like?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fontScale="92500" lnSpcReduction="20000"/>
          </a:bodyPr>
          <a:lstStyle/>
          <a:p>
            <a:pPr marL="285750" indent="-285750" algn="l">
              <a:buFont typeface="Arial" panose="020B0604020202020204" pitchFamily="34" charset="0"/>
              <a:buChar char="•"/>
            </a:pPr>
            <a:r>
              <a:rPr lang="en-US" sz="1800" b="0" i="0" dirty="0">
                <a:solidFill>
                  <a:srgbClr val="66439B"/>
                </a:solidFill>
                <a:effectLst/>
              </a:rPr>
              <a:t>There are many different ways to structure and organize a microservice architecture.</a:t>
            </a:r>
          </a:p>
          <a:p>
            <a:pPr marL="285750" indent="-285750" algn="l">
              <a:buFont typeface="Arial" panose="020B0604020202020204" pitchFamily="34" charset="0"/>
              <a:buChar char="•"/>
            </a:pPr>
            <a:r>
              <a:rPr lang="en-US" sz="1800" b="0" i="0" dirty="0">
                <a:solidFill>
                  <a:srgbClr val="66439B"/>
                </a:solidFill>
                <a:effectLst/>
              </a:rPr>
              <a:t>For example, a pet shop application might have:</a:t>
            </a:r>
          </a:p>
          <a:p>
            <a:pPr marL="628650" lvl="1" indent="-171450" algn="l">
              <a:buFont typeface="Arial" panose="020B0604020202020204" pitchFamily="34" charset="0"/>
              <a:buChar char="•"/>
            </a:pPr>
            <a:r>
              <a:rPr lang="en-US" sz="1800" b="0" i="0" dirty="0">
                <a:solidFill>
                  <a:srgbClr val="66439B"/>
                </a:solidFill>
                <a:effectLst/>
              </a:rPr>
              <a:t>A pet inventory service</a:t>
            </a:r>
          </a:p>
          <a:p>
            <a:pPr marL="628650" lvl="1" indent="-171450" algn="l">
              <a:buFont typeface="Arial" panose="020B0604020202020204" pitchFamily="34" charset="0"/>
              <a:buChar char="•"/>
            </a:pPr>
            <a:r>
              <a:rPr lang="en-US" sz="1800" b="0" i="0" dirty="0">
                <a:solidFill>
                  <a:srgbClr val="66439B"/>
                </a:solidFill>
                <a:effectLst/>
              </a:rPr>
              <a:t>A customer details service</a:t>
            </a:r>
          </a:p>
          <a:p>
            <a:pPr marL="628650" lvl="1" indent="-171450" algn="l">
              <a:buFont typeface="Arial" panose="020B0604020202020204" pitchFamily="34" charset="0"/>
              <a:buChar char="•"/>
            </a:pPr>
            <a:r>
              <a:rPr lang="en-US" sz="1800" b="0" i="0" dirty="0">
                <a:solidFill>
                  <a:srgbClr val="66439B"/>
                </a:solidFill>
                <a:effectLst/>
              </a:rPr>
              <a:t>An authentication service</a:t>
            </a:r>
          </a:p>
          <a:p>
            <a:pPr marL="628650" lvl="1" indent="-171450" algn="l">
              <a:buFont typeface="Arial" panose="020B0604020202020204" pitchFamily="34" charset="0"/>
              <a:buChar char="•"/>
            </a:pPr>
            <a:r>
              <a:rPr lang="en-US" sz="1800" b="0" i="0" dirty="0">
                <a:solidFill>
                  <a:srgbClr val="66439B"/>
                </a:solidFill>
                <a:effectLst/>
              </a:rPr>
              <a:t>A pet adoption request service</a:t>
            </a:r>
          </a:p>
          <a:p>
            <a:pPr marL="628650" lvl="1" indent="-171450" algn="l">
              <a:buFont typeface="Arial" panose="020B0604020202020204" pitchFamily="34" charset="0"/>
              <a:buChar char="•"/>
            </a:pPr>
            <a:r>
              <a:rPr lang="en-US" sz="1800" b="0" i="0" dirty="0">
                <a:solidFill>
                  <a:srgbClr val="66439B"/>
                </a:solidFill>
                <a:effectLst/>
              </a:rPr>
              <a:t>A payment processing service</a:t>
            </a:r>
          </a:p>
          <a:p>
            <a:pPr marL="171450" indent="-171450" algn="l">
              <a:buFont typeface="Arial" panose="020B0604020202020204" pitchFamily="34" charset="0"/>
              <a:buChar char="•"/>
            </a:pPr>
            <a:r>
              <a:rPr lang="en-US" sz="1800" b="0" i="0" dirty="0">
                <a:solidFill>
                  <a:srgbClr val="66439B"/>
                </a:solidFill>
                <a:effectLst/>
              </a:rPr>
              <a:t>Each of these is its own codebase and a separate running processes (or processes). They can all be be built, deployed, and scaled separately. </a:t>
            </a:r>
          </a:p>
          <a:p>
            <a:pPr algn="l"/>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2259332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Why use Microservices?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fontScale="85000" lnSpcReduction="10000"/>
          </a:bodyPr>
          <a:lstStyle/>
          <a:p>
            <a:pPr algn="l">
              <a:buFont typeface="Arial" panose="020B0604020202020204" pitchFamily="34" charset="0"/>
              <a:buChar char="•"/>
            </a:pPr>
            <a:r>
              <a:rPr lang="en-US" sz="1800" b="0" i="0" dirty="0">
                <a:solidFill>
                  <a:srgbClr val="66439B"/>
                </a:solidFill>
                <a:effectLst/>
              </a:rPr>
              <a:t> Modularity - Microservices encourage modularity. In monolithic apps, individual pieces become tightly coupled, and complexity grows. Eventually, it is very hard to change anything without breaking something.</a:t>
            </a:r>
          </a:p>
          <a:p>
            <a:pPr algn="l">
              <a:buFont typeface="Arial" panose="020B0604020202020204" pitchFamily="34" charset="0"/>
              <a:buChar char="•"/>
            </a:pPr>
            <a:r>
              <a:rPr lang="en-US" sz="1800" b="0" i="0" dirty="0">
                <a:solidFill>
                  <a:srgbClr val="66439B"/>
                </a:solidFill>
                <a:effectLst/>
              </a:rPr>
              <a:t> Technological flexibility: You don’t need to use the same language and technologies for every part of the app. You can use the best tool for each job.</a:t>
            </a:r>
          </a:p>
          <a:p>
            <a:pPr algn="l">
              <a:buFont typeface="Arial" panose="020B0604020202020204" pitchFamily="34" charset="0"/>
              <a:buChar char="•"/>
            </a:pPr>
            <a:r>
              <a:rPr lang="en-US" sz="1800" b="0" i="0" dirty="0">
                <a:solidFill>
                  <a:srgbClr val="66439B"/>
                </a:solidFill>
                <a:effectLst/>
              </a:rPr>
              <a:t> Optimized scalability: You can scale individual parts of the app based upon resource usage and load. With a monolith, you have to scale up the entire application, even if only aspect of the service actually needs to be scaled.</a:t>
            </a:r>
          </a:p>
          <a:p>
            <a:pPr algn="l">
              <a:buFont typeface="Arial" panose="020B0604020202020204" pitchFamily="34" charset="0"/>
              <a:buChar char="•"/>
            </a:pPr>
            <a:r>
              <a:rPr lang="en-US" sz="1800" b="0" i="0" dirty="0">
                <a:solidFill>
                  <a:srgbClr val="66439B"/>
                </a:solidFill>
                <a:effectLst/>
              </a:rPr>
              <a:t> Microservices aren’t always the best choice. For smaller, simpler apps a monolith might be easier to manage</a:t>
            </a:r>
          </a:p>
          <a:p>
            <a:pPr algn="l">
              <a:buFont typeface="Arial" panose="020B0604020202020204" pitchFamily="34" charset="0"/>
              <a:buChar char="•"/>
            </a:pPr>
            <a:endParaRPr lang="en-US" sz="1100" b="0" i="0" dirty="0">
              <a:solidFill>
                <a:srgbClr val="222222"/>
              </a:solidFill>
              <a:effectLst/>
              <a:latin typeface="Helvetica Neue" panose="02000503000000020004" pitchFamily="2" charset="0"/>
            </a:endParaRPr>
          </a:p>
          <a:p>
            <a:br>
              <a:rPr lang="en-US" sz="1100" dirty="0"/>
            </a:b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2831031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DevOps Tools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fontScale="92500" lnSpcReduction="20000"/>
          </a:bodyPr>
          <a:lstStyle/>
          <a:p>
            <a:pPr algn="l"/>
            <a:r>
              <a:rPr lang="en-US" sz="1800" b="0" i="0" dirty="0">
                <a:solidFill>
                  <a:srgbClr val="66439B"/>
                </a:solidFill>
                <a:effectLst/>
              </a:rPr>
              <a:t>Introduction to DevOps Tools</a:t>
            </a:r>
          </a:p>
          <a:p>
            <a:pPr algn="l"/>
            <a:endParaRPr lang="en-US" sz="1800" dirty="0">
              <a:solidFill>
                <a:srgbClr val="66439B"/>
              </a:solidFill>
            </a:endParaRPr>
          </a:p>
          <a:p>
            <a:pPr algn="l"/>
            <a:r>
              <a:rPr lang="en-US" sz="1800" b="0" i="0" dirty="0">
                <a:solidFill>
                  <a:srgbClr val="66439B"/>
                </a:solidFill>
                <a:effectLst/>
              </a:rPr>
              <a:t>The roles of Tools in DevOps</a:t>
            </a:r>
          </a:p>
          <a:p>
            <a:pPr algn="l"/>
            <a:endParaRPr lang="en-US" sz="1800" dirty="0">
              <a:solidFill>
                <a:srgbClr val="66439B"/>
              </a:solidFill>
            </a:endParaRPr>
          </a:p>
          <a:p>
            <a:pPr marL="171450" indent="-171450" algn="l">
              <a:buFont typeface="Arial" panose="020B0604020202020204" pitchFamily="34" charset="0"/>
              <a:buChar char="•"/>
            </a:pPr>
            <a:r>
              <a:rPr lang="en-US" sz="1800" b="0" i="0" dirty="0">
                <a:solidFill>
                  <a:srgbClr val="66439B"/>
                </a:solidFill>
                <a:effectLst/>
              </a:rPr>
              <a:t>DevOps is not set of tools</a:t>
            </a:r>
          </a:p>
          <a:p>
            <a:pPr marL="171450" indent="-171450" algn="l">
              <a:buFont typeface="Arial" panose="020B0604020202020204" pitchFamily="34" charset="0"/>
              <a:buChar char="•"/>
            </a:pPr>
            <a:r>
              <a:rPr lang="en-US" sz="1800" b="0" i="0" dirty="0">
                <a:solidFill>
                  <a:srgbClr val="66439B"/>
                </a:solidFill>
                <a:effectLst/>
              </a:rPr>
              <a:t>But how can we achieve high speed of delivery while maintaining stability? TOOLS</a:t>
            </a:r>
          </a:p>
          <a:p>
            <a:pPr marL="171450" indent="-171450" algn="l">
              <a:buFont typeface="Arial" panose="020B0604020202020204" pitchFamily="34" charset="0"/>
              <a:buChar char="•"/>
            </a:pPr>
            <a:r>
              <a:rPr lang="en-US" sz="1800" b="0" i="0" dirty="0">
                <a:solidFill>
                  <a:srgbClr val="66439B"/>
                </a:solidFill>
                <a:effectLst/>
              </a:rPr>
              <a:t>The DevOps community has created wide range of powerful tools</a:t>
            </a:r>
          </a:p>
          <a:p>
            <a:pPr marL="171450" indent="-171450" algn="l">
              <a:buFont typeface="Arial" panose="020B0604020202020204" pitchFamily="34" charset="0"/>
              <a:buChar char="•"/>
            </a:pPr>
            <a:r>
              <a:rPr lang="en-US" sz="1800" b="0" i="0" dirty="0">
                <a:solidFill>
                  <a:srgbClr val="66439B"/>
                </a:solidFill>
                <a:effectLst/>
              </a:rPr>
              <a:t>Part of doing DevOps Is identifying the tools you need and learning how to use them</a:t>
            </a:r>
          </a:p>
          <a:p>
            <a:br>
              <a:rPr lang="en-US" sz="1100" dirty="0"/>
            </a:b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889378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Build Automation Tools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lnSpcReduction="10000"/>
          </a:bodyPr>
          <a:lstStyle/>
          <a:p>
            <a:pPr marL="171450" indent="-171450" algn="l">
              <a:buFont typeface="Arial" panose="020B0604020202020204" pitchFamily="34" charset="0"/>
              <a:buChar char="•"/>
            </a:pPr>
            <a:r>
              <a:rPr lang="en-US" sz="1800" b="0" i="0" dirty="0">
                <a:solidFill>
                  <a:srgbClr val="66439B"/>
                </a:solidFill>
                <a:effectLst/>
              </a:rPr>
              <a:t>Build Automation- Automated processing of code in preparation for deployment</a:t>
            </a:r>
          </a:p>
          <a:p>
            <a:pPr marL="171450" indent="-171450" algn="l">
              <a:buFont typeface="Arial" panose="020B0604020202020204" pitchFamily="34" charset="0"/>
              <a:buChar char="•"/>
            </a:pPr>
            <a:r>
              <a:rPr lang="en-US" sz="1800" b="0" i="0" dirty="0">
                <a:solidFill>
                  <a:srgbClr val="66439B"/>
                </a:solidFill>
                <a:effectLst/>
              </a:rPr>
              <a:t>What tool you use for build automation usually depends on programming languages and frameworks</a:t>
            </a:r>
          </a:p>
          <a:p>
            <a:pPr marL="171450" indent="-171450" algn="l">
              <a:buFont typeface="Arial" panose="020B0604020202020204" pitchFamily="34" charset="0"/>
              <a:buChar char="•"/>
            </a:pPr>
            <a:r>
              <a:rPr lang="en-US" sz="1800" b="0" i="0" dirty="0">
                <a:solidFill>
                  <a:srgbClr val="66439B"/>
                </a:solidFill>
                <a:effectLst/>
              </a:rPr>
              <a:t>A few examples:</a:t>
            </a:r>
          </a:p>
          <a:p>
            <a:pPr marL="628650" lvl="1" indent="-171450" algn="l">
              <a:buFont typeface="Arial" panose="020B0604020202020204" pitchFamily="34" charset="0"/>
              <a:buChar char="•"/>
            </a:pPr>
            <a:r>
              <a:rPr lang="en-US" sz="1800" b="0" i="0" dirty="0">
                <a:solidFill>
                  <a:srgbClr val="66439B"/>
                </a:solidFill>
                <a:effectLst/>
              </a:rPr>
              <a:t>Java: ant, maven, cradle</a:t>
            </a:r>
          </a:p>
          <a:p>
            <a:pPr marL="628650" lvl="1" indent="-171450" algn="l">
              <a:buFont typeface="Arial" panose="020B0604020202020204" pitchFamily="34" charset="0"/>
              <a:buChar char="•"/>
            </a:pPr>
            <a:r>
              <a:rPr lang="en-US" sz="1800" b="0" i="0" dirty="0">
                <a:solidFill>
                  <a:srgbClr val="66439B"/>
                </a:solidFill>
                <a:effectLst/>
              </a:rPr>
              <a:t>Javascript: nom, grunt, gulp</a:t>
            </a:r>
          </a:p>
          <a:p>
            <a:pPr marL="628650" lvl="1" indent="-171450" algn="l">
              <a:buFont typeface="Arial" panose="020B0604020202020204" pitchFamily="34" charset="0"/>
              <a:buChar char="•"/>
            </a:pPr>
            <a:r>
              <a:rPr lang="en-US" sz="1800" b="0" i="0" dirty="0">
                <a:solidFill>
                  <a:srgbClr val="66439B"/>
                </a:solidFill>
                <a:effectLst/>
              </a:rPr>
              <a:t>Make: widely used in linux based system</a:t>
            </a:r>
          </a:p>
          <a:p>
            <a:pPr marL="628650" lvl="1" indent="-171450" algn="l">
              <a:buFont typeface="Arial" panose="020B0604020202020204" pitchFamily="34" charset="0"/>
              <a:buChar char="•"/>
            </a:pPr>
            <a:r>
              <a:rPr lang="en-US" sz="1800" b="0" i="0" dirty="0">
                <a:solidFill>
                  <a:srgbClr val="66439B"/>
                </a:solidFill>
                <a:effectLst/>
              </a:rPr>
              <a:t>Packer: build machine images and container</a:t>
            </a:r>
            <a:endParaRPr lang="en-US" sz="1800" dirty="0">
              <a:solidFill>
                <a:srgbClr val="66439B"/>
              </a:solidFill>
            </a:endParaRPr>
          </a:p>
          <a:p>
            <a:pPr marL="628650" lvl="1" indent="-171450" algn="l">
              <a:buFont typeface="Arial" panose="020B0604020202020204" pitchFamily="34" charset="0"/>
              <a:buChar char="•"/>
            </a:pPr>
            <a:br>
              <a:rPr lang="en-US" sz="700" dirty="0"/>
            </a:br>
            <a:br>
              <a:rPr lang="en-US" sz="1000" b="0" i="0" dirty="0">
                <a:solidFill>
                  <a:srgbClr val="222222"/>
                </a:solidFill>
                <a:effectLst/>
                <a:latin typeface="Arial" panose="020B0604020202020204" pitchFamily="34" charset="0"/>
              </a:rPr>
            </a:br>
            <a:endParaRPr lang="en-US" sz="10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2864489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Continious Integration Tools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fontScale="25000" lnSpcReduction="20000"/>
          </a:bodyPr>
          <a:lstStyle/>
          <a:p>
            <a:pPr algn="l"/>
            <a:r>
              <a:rPr lang="en-US" sz="4500" b="0" i="0" dirty="0">
                <a:solidFill>
                  <a:srgbClr val="66439B"/>
                </a:solidFill>
                <a:effectLst/>
              </a:rPr>
              <a:t>Continuous integration tools</a:t>
            </a:r>
          </a:p>
          <a:p>
            <a:pPr algn="l"/>
            <a:endParaRPr lang="en-US" sz="4500" dirty="0">
              <a:solidFill>
                <a:srgbClr val="66439B"/>
              </a:solidFill>
            </a:endParaRPr>
          </a:p>
          <a:p>
            <a:pPr algn="l"/>
            <a:r>
              <a:rPr lang="en-US" sz="4500" b="0" i="0" dirty="0">
                <a:solidFill>
                  <a:srgbClr val="66439B"/>
                </a:solidFill>
                <a:effectLst/>
              </a:rPr>
              <a:t>Jenkins:</a:t>
            </a:r>
          </a:p>
          <a:p>
            <a:pPr marL="628650" lvl="1" indent="-171450" algn="l">
              <a:buFont typeface="Arial" panose="020B0604020202020204" pitchFamily="34" charset="0"/>
              <a:buChar char="•"/>
            </a:pPr>
            <a:r>
              <a:rPr lang="en-US" sz="4500" b="0" i="0" dirty="0">
                <a:solidFill>
                  <a:srgbClr val="66439B"/>
                </a:solidFill>
                <a:effectLst/>
              </a:rPr>
              <a:t>Open source - fork of Hudson</a:t>
            </a:r>
          </a:p>
          <a:p>
            <a:pPr marL="628650" lvl="1" indent="-171450" algn="l">
              <a:buFont typeface="Arial" panose="020B0604020202020204" pitchFamily="34" charset="0"/>
              <a:buChar char="•"/>
            </a:pPr>
            <a:r>
              <a:rPr lang="en-US" sz="4500" b="0" i="0" dirty="0">
                <a:solidFill>
                  <a:srgbClr val="66439B"/>
                </a:solidFill>
                <a:effectLst/>
              </a:rPr>
              <a:t>Widely used</a:t>
            </a:r>
          </a:p>
          <a:p>
            <a:pPr marL="628650" lvl="1" indent="-171450" algn="l">
              <a:buFont typeface="Arial" panose="020B0604020202020204" pitchFamily="34" charset="0"/>
              <a:buChar char="•"/>
            </a:pPr>
            <a:r>
              <a:rPr lang="en-US" sz="4500" b="0" i="0" dirty="0">
                <a:solidFill>
                  <a:srgbClr val="66439B"/>
                </a:solidFill>
                <a:effectLst/>
              </a:rPr>
              <a:t>Java servlet-based</a:t>
            </a:r>
          </a:p>
          <a:p>
            <a:pPr lvl="1" algn="l"/>
            <a:endParaRPr lang="en-US" sz="4500" dirty="0">
              <a:solidFill>
                <a:srgbClr val="66439B"/>
              </a:solidFill>
            </a:endParaRPr>
          </a:p>
          <a:p>
            <a:pPr algn="l"/>
            <a:r>
              <a:rPr lang="en-US" sz="4500" dirty="0">
                <a:solidFill>
                  <a:srgbClr val="66439B"/>
                </a:solidFill>
              </a:rPr>
              <a:t>Travis CI</a:t>
            </a:r>
          </a:p>
          <a:p>
            <a:pPr marL="628650" lvl="1" indent="-171450" algn="l">
              <a:buFont typeface="Arial" panose="020B0604020202020204" pitchFamily="34" charset="0"/>
              <a:buChar char="•"/>
            </a:pPr>
            <a:r>
              <a:rPr lang="en-US" sz="4500" b="0" i="0" dirty="0">
                <a:solidFill>
                  <a:srgbClr val="66439B"/>
                </a:solidFill>
                <a:effectLst/>
              </a:rPr>
              <a:t>Open source</a:t>
            </a:r>
          </a:p>
          <a:p>
            <a:pPr marL="628650" lvl="1" indent="-171450" algn="l">
              <a:buFont typeface="Arial" panose="020B0604020202020204" pitchFamily="34" charset="0"/>
              <a:buChar char="•"/>
            </a:pPr>
            <a:r>
              <a:rPr lang="en-US" sz="4500" b="0" i="0" dirty="0">
                <a:solidFill>
                  <a:srgbClr val="66439B"/>
                </a:solidFill>
                <a:effectLst/>
              </a:rPr>
              <a:t>Build around GitHub integration</a:t>
            </a:r>
          </a:p>
          <a:p>
            <a:pPr marL="628650" lvl="1" indent="-171450" algn="l">
              <a:buFont typeface="Arial" panose="020B0604020202020204" pitchFamily="34" charset="0"/>
              <a:buChar char="•"/>
            </a:pPr>
            <a:r>
              <a:rPr lang="en-US" sz="4500" b="0" i="0" dirty="0">
                <a:solidFill>
                  <a:srgbClr val="66439B"/>
                </a:solidFill>
                <a:effectLst/>
              </a:rPr>
              <a:t>Executes build in clean vms</a:t>
            </a:r>
          </a:p>
          <a:p>
            <a:pPr lvl="1" algn="l"/>
            <a:endParaRPr lang="en-US" sz="4500" dirty="0">
              <a:solidFill>
                <a:srgbClr val="66439B"/>
              </a:solidFill>
            </a:endParaRPr>
          </a:p>
          <a:p>
            <a:pPr algn="l"/>
            <a:r>
              <a:rPr lang="en-US" sz="4500" b="0" i="0" dirty="0">
                <a:solidFill>
                  <a:srgbClr val="66439B"/>
                </a:solidFill>
                <a:effectLst/>
              </a:rPr>
              <a:t>Bamboo</a:t>
            </a:r>
          </a:p>
          <a:p>
            <a:pPr marL="628650" lvl="1" indent="-171450" algn="l">
              <a:buFont typeface="Arial" panose="020B0604020202020204" pitchFamily="34" charset="0"/>
              <a:buChar char="•"/>
            </a:pPr>
            <a:r>
              <a:rPr lang="en-US" sz="4500" b="0" i="0" dirty="0">
                <a:solidFill>
                  <a:srgbClr val="66439B"/>
                </a:solidFill>
                <a:effectLst/>
              </a:rPr>
              <a:t>Enterprise product by Atlassian</a:t>
            </a:r>
          </a:p>
          <a:p>
            <a:pPr marL="628650" lvl="1" indent="-171450" algn="l">
              <a:buFont typeface="Arial" panose="020B0604020202020204" pitchFamily="34" charset="0"/>
              <a:buChar char="•"/>
            </a:pPr>
            <a:r>
              <a:rPr lang="en-US" sz="4500" b="0" i="0" dirty="0">
                <a:solidFill>
                  <a:srgbClr val="66439B"/>
                </a:solidFill>
                <a:effectLst/>
              </a:rPr>
              <a:t>Out of-the-box integration with other Atlassian products like Jira and Confluence </a:t>
            </a:r>
            <a:br>
              <a:rPr lang="en-US" sz="4500" dirty="0"/>
            </a:br>
            <a:br>
              <a:rPr lang="en-US" sz="1000" b="0" i="0" dirty="0">
                <a:solidFill>
                  <a:srgbClr val="222222"/>
                </a:solidFill>
                <a:effectLst/>
                <a:latin typeface="Arial" panose="020B0604020202020204" pitchFamily="34" charset="0"/>
              </a:rPr>
            </a:br>
            <a:endParaRPr lang="en-US" sz="10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562032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Configuration Management Tools</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fontScale="92500" lnSpcReduction="10000"/>
          </a:bodyPr>
          <a:lstStyle/>
          <a:p>
            <a:pPr algn="l"/>
            <a:r>
              <a:rPr lang="en-US" sz="1900" b="0" i="0" dirty="0">
                <a:solidFill>
                  <a:srgbClr val="66439B"/>
                </a:solidFill>
                <a:effectLst/>
              </a:rPr>
              <a:t>Ansible:</a:t>
            </a:r>
          </a:p>
          <a:p>
            <a:pPr marL="342900" indent="-342900" algn="l">
              <a:buFont typeface="Arial" panose="020B0604020202020204" pitchFamily="34" charset="0"/>
              <a:buChar char="•"/>
            </a:pPr>
            <a:r>
              <a:rPr lang="en-US" sz="1900" b="0" i="0" dirty="0">
                <a:solidFill>
                  <a:srgbClr val="66439B"/>
                </a:solidFill>
                <a:effectLst/>
              </a:rPr>
              <a:t>Open source</a:t>
            </a:r>
          </a:p>
          <a:p>
            <a:pPr marL="342900" indent="-342900" algn="l">
              <a:buFont typeface="Arial" panose="020B0604020202020204" pitchFamily="34" charset="0"/>
              <a:buChar char="•"/>
            </a:pPr>
            <a:r>
              <a:rPr lang="en-US" sz="1900" b="0" i="0" dirty="0">
                <a:solidFill>
                  <a:srgbClr val="66439B"/>
                </a:solidFill>
                <a:effectLst/>
              </a:rPr>
              <a:t>Declarative configuration</a:t>
            </a:r>
          </a:p>
          <a:p>
            <a:pPr marL="342900" indent="-342900" algn="l">
              <a:buFont typeface="Arial" panose="020B0604020202020204" pitchFamily="34" charset="0"/>
              <a:buChar char="•"/>
            </a:pPr>
            <a:r>
              <a:rPr lang="en-US" sz="1900" b="0" i="0" dirty="0">
                <a:solidFill>
                  <a:srgbClr val="66439B"/>
                </a:solidFill>
                <a:effectLst/>
              </a:rPr>
              <a:t>YAML configuration files</a:t>
            </a:r>
          </a:p>
          <a:p>
            <a:pPr marL="342900" indent="-342900" algn="l">
              <a:buFont typeface="Arial" panose="020B0604020202020204" pitchFamily="34" charset="0"/>
              <a:buChar char="•"/>
            </a:pPr>
            <a:r>
              <a:rPr lang="en-US" sz="1900" b="0" i="0" dirty="0">
                <a:solidFill>
                  <a:srgbClr val="66439B"/>
                </a:solidFill>
                <a:effectLst/>
              </a:rPr>
              <a:t>No control server needed- but sensible tower is available</a:t>
            </a:r>
          </a:p>
          <a:p>
            <a:pPr marL="342900" indent="-342900" algn="l">
              <a:buFont typeface="Arial" panose="020B0604020202020204" pitchFamily="34" charset="0"/>
              <a:buChar char="•"/>
            </a:pPr>
            <a:r>
              <a:rPr lang="en-US" sz="1900" b="0" i="0" dirty="0">
                <a:solidFill>
                  <a:srgbClr val="66439B"/>
                </a:solidFill>
                <a:effectLst/>
              </a:rPr>
              <a:t>No agents needed, just python and </a:t>
            </a:r>
            <a:r>
              <a:rPr lang="en-US" sz="1900" b="0" i="0" dirty="0" err="1">
                <a:solidFill>
                  <a:srgbClr val="66439B"/>
                </a:solidFill>
                <a:effectLst/>
              </a:rPr>
              <a:t>ssh</a:t>
            </a:r>
            <a:endParaRPr lang="en-US" sz="1900" b="0" i="0" dirty="0">
              <a:solidFill>
                <a:srgbClr val="66439B"/>
              </a:solidFill>
              <a:effectLst/>
            </a:endParaRPr>
          </a:p>
          <a:p>
            <a:pPr lvl="1" algn="l"/>
            <a:br>
              <a:rPr lang="en-US" sz="4100" dirty="0"/>
            </a:br>
            <a:br>
              <a:rPr lang="en-US" sz="600" b="0" i="0" dirty="0">
                <a:solidFill>
                  <a:srgbClr val="222222"/>
                </a:solidFill>
                <a:effectLst/>
                <a:latin typeface="Arial" panose="020B0604020202020204" pitchFamily="34" charset="0"/>
              </a:rPr>
            </a:br>
            <a:endParaRPr lang="en-US" sz="600" b="0" i="0" dirty="0">
              <a:solidFill>
                <a:srgbClr val="222222"/>
              </a:solidFill>
              <a:effectLst/>
              <a:latin typeface="Arial" panose="020B0604020202020204" pitchFamily="34" charset="0"/>
            </a:endParaRPr>
          </a:p>
          <a:p>
            <a:pPr algn="l"/>
            <a:endParaRPr lang="en-US" sz="1800" dirty="0">
              <a:solidFill>
                <a:srgbClr val="66439B"/>
              </a:solidFill>
              <a:effectLst/>
            </a:endParaRPr>
          </a:p>
          <a:p>
            <a:pPr algn="l"/>
            <a:endParaRPr lang="en-US" dirty="0">
              <a:effectLst/>
              <a:latin typeface="Helvetica Neue" panose="02000503000000020004" pitchFamily="2" charset="0"/>
            </a:endParaRPr>
          </a:p>
          <a:p>
            <a:br>
              <a:rPr lang="en-US" dirty="0">
                <a:effectLst/>
                <a:latin typeface="Helvetica Neue" panose="02000503000000020004" pitchFamily="2" charset="0"/>
              </a:rPr>
            </a:br>
            <a:br>
              <a:rPr lang="en-US" dirty="0"/>
            </a:br>
            <a:endParaRPr lang="en-US" sz="600" b="0" i="0" dirty="0">
              <a:solidFill>
                <a:srgbClr val="66439B"/>
              </a:solidFill>
              <a:effectLst/>
            </a:endParaRPr>
          </a:p>
        </p:txBody>
      </p:sp>
    </p:spTree>
    <p:extLst>
      <p:ext uri="{BB962C8B-B14F-4D97-AF65-F5344CB8AC3E}">
        <p14:creationId xmlns:p14="http://schemas.microsoft.com/office/powerpoint/2010/main" val="158638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Software Development Lifecycle (SDLC)</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endParaRPr lang="en-US" sz="1800" dirty="0">
              <a:solidFill>
                <a:srgbClr val="66439B"/>
              </a:solidFill>
            </a:endParaRPr>
          </a:p>
        </p:txBody>
      </p:sp>
      <p:pic>
        <p:nvPicPr>
          <p:cNvPr id="7" name="Picture 6" descr="Diagram&#10;&#10;Description automatically generated">
            <a:extLst>
              <a:ext uri="{FF2B5EF4-FFF2-40B4-BE49-F238E27FC236}">
                <a16:creationId xmlns:a16="http://schemas.microsoft.com/office/drawing/2014/main" id="{2EB8B6C1-99DC-09CB-13D4-22AA9B75C865}"/>
              </a:ext>
            </a:extLst>
          </p:cNvPr>
          <p:cNvPicPr>
            <a:picLocks noChangeAspect="1"/>
          </p:cNvPicPr>
          <p:nvPr/>
        </p:nvPicPr>
        <p:blipFill>
          <a:blip r:embed="rId2"/>
          <a:stretch>
            <a:fillRect/>
          </a:stretch>
        </p:blipFill>
        <p:spPr>
          <a:xfrm>
            <a:off x="1156355" y="1066227"/>
            <a:ext cx="7772400" cy="3803262"/>
          </a:xfrm>
          <a:prstGeom prst="rect">
            <a:avLst/>
          </a:prstGeom>
        </p:spPr>
      </p:pic>
    </p:spTree>
    <p:extLst>
      <p:ext uri="{BB962C8B-B14F-4D97-AF65-F5344CB8AC3E}">
        <p14:creationId xmlns:p14="http://schemas.microsoft.com/office/powerpoint/2010/main" val="37628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Waterfall Vs Agile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endParaRPr lang="en-US" sz="1800" dirty="0">
              <a:solidFill>
                <a:srgbClr val="66439B"/>
              </a:solidFill>
            </a:endParaRPr>
          </a:p>
        </p:txBody>
      </p:sp>
      <p:pic>
        <p:nvPicPr>
          <p:cNvPr id="5" name="Picture 4" descr="Diagram&#10;&#10;Description automatically generated">
            <a:extLst>
              <a:ext uri="{FF2B5EF4-FFF2-40B4-BE49-F238E27FC236}">
                <a16:creationId xmlns:a16="http://schemas.microsoft.com/office/drawing/2014/main" id="{852E8E79-EBD0-AC34-DE48-913AA4299090}"/>
              </a:ext>
            </a:extLst>
          </p:cNvPr>
          <p:cNvPicPr>
            <a:picLocks noChangeAspect="1"/>
          </p:cNvPicPr>
          <p:nvPr/>
        </p:nvPicPr>
        <p:blipFill>
          <a:blip r:embed="rId2"/>
          <a:stretch>
            <a:fillRect/>
          </a:stretch>
        </p:blipFill>
        <p:spPr>
          <a:xfrm>
            <a:off x="1156355" y="1066227"/>
            <a:ext cx="7772400" cy="3142631"/>
          </a:xfrm>
          <a:prstGeom prst="rect">
            <a:avLst/>
          </a:prstGeom>
        </p:spPr>
      </p:pic>
    </p:spTree>
    <p:extLst>
      <p:ext uri="{BB962C8B-B14F-4D97-AF65-F5344CB8AC3E}">
        <p14:creationId xmlns:p14="http://schemas.microsoft.com/office/powerpoint/2010/main" val="315639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Waterfall vs Agile</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algn="l"/>
            <a:endParaRPr lang="en-US" sz="1800" dirty="0">
              <a:solidFill>
                <a:srgbClr val="66439B"/>
              </a:solidFill>
            </a:endParaRPr>
          </a:p>
        </p:txBody>
      </p:sp>
      <p:pic>
        <p:nvPicPr>
          <p:cNvPr id="5" name="Picture 4" descr="Graphical user interface, application&#10;&#10;Description automatically generated">
            <a:extLst>
              <a:ext uri="{FF2B5EF4-FFF2-40B4-BE49-F238E27FC236}">
                <a16:creationId xmlns:a16="http://schemas.microsoft.com/office/drawing/2014/main" id="{FD570692-4D5E-16B7-5FC5-1498E4A4D02E}"/>
              </a:ext>
            </a:extLst>
          </p:cNvPr>
          <p:cNvPicPr>
            <a:picLocks noChangeAspect="1"/>
          </p:cNvPicPr>
          <p:nvPr/>
        </p:nvPicPr>
        <p:blipFill>
          <a:blip r:embed="rId2"/>
          <a:stretch>
            <a:fillRect/>
          </a:stretch>
        </p:blipFill>
        <p:spPr>
          <a:xfrm>
            <a:off x="1156355" y="988168"/>
            <a:ext cx="7772400" cy="2918490"/>
          </a:xfrm>
          <a:prstGeom prst="rect">
            <a:avLst/>
          </a:prstGeom>
        </p:spPr>
      </p:pic>
    </p:spTree>
    <p:extLst>
      <p:ext uri="{BB962C8B-B14F-4D97-AF65-F5344CB8AC3E}">
        <p14:creationId xmlns:p14="http://schemas.microsoft.com/office/powerpoint/2010/main" val="254903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Agile Software Development</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DevOps grew out of the Agile software development movement</a:t>
            </a:r>
          </a:p>
          <a:p>
            <a:pPr marL="342900" indent="-342900" algn="l">
              <a:buFont typeface="Arial" panose="020B0604020202020204" pitchFamily="34" charset="0"/>
              <a:buChar char="•"/>
            </a:pPr>
            <a:r>
              <a:rPr lang="en-US" sz="1800" dirty="0">
                <a:solidFill>
                  <a:srgbClr val="66439B"/>
                </a:solidFill>
              </a:rPr>
              <a:t>Agile seeks to develop software in small, frequent cycles in order to deliver functionality to customers quickly and quickly respond to changing business goals</a:t>
            </a:r>
          </a:p>
          <a:p>
            <a:pPr marL="342900" indent="-342900" algn="l">
              <a:buFont typeface="Arial" panose="020B0604020202020204" pitchFamily="34" charset="0"/>
              <a:buChar char="•"/>
            </a:pPr>
            <a:r>
              <a:rPr lang="en-US" sz="1800" dirty="0">
                <a:solidFill>
                  <a:srgbClr val="66439B"/>
                </a:solidFill>
              </a:rPr>
              <a:t>DevOps and Agile often go hand-in-hand</a:t>
            </a:r>
          </a:p>
          <a:p>
            <a:pPr marL="342900" indent="-342900" algn="l">
              <a:buFont typeface="Arial" panose="020B0604020202020204" pitchFamily="34" charset="0"/>
              <a:buChar char="•"/>
            </a:pPr>
            <a:endParaRPr lang="en-US" sz="1800" dirty="0">
              <a:solidFill>
                <a:srgbClr val="66439B"/>
              </a:solidFill>
            </a:endParaRPr>
          </a:p>
          <a:p>
            <a:pPr algn="l"/>
            <a:endParaRPr lang="en-US" sz="1800" dirty="0">
              <a:solidFill>
                <a:srgbClr val="66439B"/>
              </a:solidFill>
            </a:endParaRPr>
          </a:p>
        </p:txBody>
      </p:sp>
    </p:spTree>
    <p:extLst>
      <p:ext uri="{BB962C8B-B14F-4D97-AF65-F5344CB8AC3E}">
        <p14:creationId xmlns:p14="http://schemas.microsoft.com/office/powerpoint/2010/main" val="965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BC8-E875-6E5F-EF6F-D55C6E9A2ACB}"/>
              </a:ext>
            </a:extLst>
          </p:cNvPr>
          <p:cNvSpPr>
            <a:spLocks noGrp="1"/>
          </p:cNvSpPr>
          <p:nvPr>
            <p:ph type="ctrTitle"/>
          </p:nvPr>
        </p:nvSpPr>
        <p:spPr>
          <a:xfrm>
            <a:off x="1524000" y="94841"/>
            <a:ext cx="9144000" cy="800705"/>
          </a:xfrm>
        </p:spPr>
        <p:txBody>
          <a:bodyPr>
            <a:normAutofit/>
          </a:bodyPr>
          <a:lstStyle/>
          <a:p>
            <a:pPr algn="l"/>
            <a:r>
              <a:rPr lang="en-US" sz="3600" dirty="0">
                <a:solidFill>
                  <a:srgbClr val="66439B"/>
                </a:solidFill>
              </a:rPr>
              <a:t>Roles and Responsibilities of a DevOps Engineer</a:t>
            </a:r>
          </a:p>
        </p:txBody>
      </p:sp>
      <p:sp>
        <p:nvSpPr>
          <p:cNvPr id="3" name="Subtitle 2">
            <a:extLst>
              <a:ext uri="{FF2B5EF4-FFF2-40B4-BE49-F238E27FC236}">
                <a16:creationId xmlns:a16="http://schemas.microsoft.com/office/drawing/2014/main" id="{312A77D6-8535-1F1E-0503-860FF694896F}"/>
              </a:ext>
            </a:extLst>
          </p:cNvPr>
          <p:cNvSpPr>
            <a:spLocks noGrp="1"/>
          </p:cNvSpPr>
          <p:nvPr>
            <p:ph type="subTitle" idx="1"/>
          </p:nvPr>
        </p:nvSpPr>
        <p:spPr>
          <a:xfrm>
            <a:off x="1156355" y="1066227"/>
            <a:ext cx="9144000" cy="4316478"/>
          </a:xfrm>
        </p:spPr>
        <p:txBody>
          <a:bodyPr>
            <a:normAutofit/>
          </a:bodyPr>
          <a:lstStyle/>
          <a:p>
            <a:pPr marL="342900" indent="-342900" algn="l">
              <a:buFont typeface="Arial" panose="020B0604020202020204" pitchFamily="34" charset="0"/>
              <a:buChar char="•"/>
            </a:pPr>
            <a:r>
              <a:rPr lang="en-US" sz="1800" dirty="0">
                <a:solidFill>
                  <a:srgbClr val="66439B"/>
                </a:solidFill>
              </a:rPr>
              <a:t>Almost all the duties of DevOps Engineer will revolve either Continuous Integration (CI) or Continuous Deployment (CD) or both </a:t>
            </a:r>
          </a:p>
          <a:p>
            <a:pPr marL="342900" indent="-342900" algn="l">
              <a:buFont typeface="Arial" panose="020B0604020202020204" pitchFamily="34" charset="0"/>
              <a:buChar char="•"/>
            </a:pPr>
            <a:r>
              <a:rPr lang="en-US" sz="1800" dirty="0">
                <a:solidFill>
                  <a:srgbClr val="66439B"/>
                </a:solidFill>
              </a:rPr>
              <a:t>Many companies hire DevOps Engineer to work on their CICD pipeline</a:t>
            </a:r>
          </a:p>
          <a:p>
            <a:pPr marL="342900" indent="-342900" algn="l">
              <a:buFont typeface="Arial" panose="020B0604020202020204" pitchFamily="34" charset="0"/>
              <a:buChar char="•"/>
            </a:pPr>
            <a:r>
              <a:rPr lang="en-US" sz="1800" dirty="0">
                <a:solidFill>
                  <a:srgbClr val="66439B"/>
                </a:solidFill>
              </a:rPr>
              <a:t>Based on the maturity level of the company ; a DevOps Engineer might work on whole pipeline or part of the pipeline</a:t>
            </a:r>
          </a:p>
          <a:p>
            <a:pPr marL="342900" indent="-342900" algn="l">
              <a:buFont typeface="Arial" panose="020B0604020202020204" pitchFamily="34" charset="0"/>
              <a:buChar char="•"/>
            </a:pPr>
            <a:r>
              <a:rPr lang="en-US" sz="1800" dirty="0">
                <a:solidFill>
                  <a:srgbClr val="66439B"/>
                </a:solidFill>
              </a:rPr>
              <a:t>The job of a DevOps Engineer is to help build a steam lined process (CICD pipeline) by which companies can release &amp; deploy their software faster</a:t>
            </a:r>
          </a:p>
        </p:txBody>
      </p:sp>
    </p:spTree>
    <p:extLst>
      <p:ext uri="{BB962C8B-B14F-4D97-AF65-F5344CB8AC3E}">
        <p14:creationId xmlns:p14="http://schemas.microsoft.com/office/powerpoint/2010/main" val="371758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30793</TotalTime>
  <Words>3680</Words>
  <Application>Microsoft Macintosh PowerPoint</Application>
  <PresentationFormat>Widescreen</PresentationFormat>
  <Paragraphs>300</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Helvetica Neue</vt:lpstr>
      <vt:lpstr>Office Theme</vt:lpstr>
      <vt:lpstr>PowerPoint Presentation</vt:lpstr>
      <vt:lpstr>Defining DevOps</vt:lpstr>
      <vt:lpstr>DevOps Is</vt:lpstr>
      <vt:lpstr>DevOps Is Not</vt:lpstr>
      <vt:lpstr>Software Development Lifecycle (SDLC)</vt:lpstr>
      <vt:lpstr>Waterfall Vs Agile</vt:lpstr>
      <vt:lpstr>Waterfall vs Agile</vt:lpstr>
      <vt:lpstr>Agile Software Development</vt:lpstr>
      <vt:lpstr>Roles and Responsibilities of a DevOps Engineer</vt:lpstr>
      <vt:lpstr>CICD Pipeline</vt:lpstr>
      <vt:lpstr>CICD………Continued</vt:lpstr>
      <vt:lpstr>DevOps Culture</vt:lpstr>
      <vt:lpstr>DevOps Culture….continued</vt:lpstr>
      <vt:lpstr>DevOps Culture….Continued</vt:lpstr>
      <vt:lpstr>DevOps Culture…..Continued</vt:lpstr>
      <vt:lpstr>DevOps Culture…..Continued</vt:lpstr>
      <vt:lpstr>Goals Of DevOps Culture</vt:lpstr>
      <vt:lpstr>Goals Of DevOps Culture….Continued</vt:lpstr>
      <vt:lpstr>Build Automation</vt:lpstr>
      <vt:lpstr>What does Build Automation Looks Like?</vt:lpstr>
      <vt:lpstr>Why do build automation?</vt:lpstr>
      <vt:lpstr>Build Automation</vt:lpstr>
      <vt:lpstr>Continious Integration</vt:lpstr>
      <vt:lpstr>What Does Continious Integration looks like?</vt:lpstr>
      <vt:lpstr>Why do Continious Integration?</vt:lpstr>
      <vt:lpstr>Continious Delivery and Continious Deployment</vt:lpstr>
      <vt:lpstr>Continious Deployment</vt:lpstr>
      <vt:lpstr>What does Continious Delivery and Deployment look like?</vt:lpstr>
      <vt:lpstr>Why do Continious Delivery and Continious Deployment?</vt:lpstr>
      <vt:lpstr>Infrastructure as Code (IaC)</vt:lpstr>
      <vt:lpstr>What Does Infrastructure as Code look like?</vt:lpstr>
      <vt:lpstr>Why do Infrastructure as Code?</vt:lpstr>
      <vt:lpstr>Configuration Management</vt:lpstr>
      <vt:lpstr>What does configuration management looks like?</vt:lpstr>
      <vt:lpstr>Why do Configuration Management?</vt:lpstr>
      <vt:lpstr>Orchestration</vt:lpstr>
      <vt:lpstr>What does Orchestration looks like?</vt:lpstr>
      <vt:lpstr>Why do Orchestration?</vt:lpstr>
      <vt:lpstr>Monitoring</vt:lpstr>
      <vt:lpstr>What does monitoring looks like?</vt:lpstr>
      <vt:lpstr>What does monitoring looks like?</vt:lpstr>
      <vt:lpstr>Why do Monitoring?</vt:lpstr>
      <vt:lpstr>Microservices</vt:lpstr>
      <vt:lpstr>What do Microservices look like?</vt:lpstr>
      <vt:lpstr>Why use Microservices?</vt:lpstr>
      <vt:lpstr>DevOps Tools</vt:lpstr>
      <vt:lpstr>Build Automation Tools</vt:lpstr>
      <vt:lpstr>Continious Integration Tools</vt:lpstr>
      <vt:lpstr>Configuration Management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 Ali</dc:creator>
  <cp:lastModifiedBy>Mohammad A. Ali</cp:lastModifiedBy>
  <cp:revision>4</cp:revision>
  <dcterms:created xsi:type="dcterms:W3CDTF">2023-01-24T23:17:45Z</dcterms:created>
  <dcterms:modified xsi:type="dcterms:W3CDTF">2023-03-04T13:42:13Z</dcterms:modified>
</cp:coreProperties>
</file>