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39B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0"/>
  </p:normalViewPr>
  <p:slideViewPr>
    <p:cSldViewPr snapToGrid="0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A357-066C-2CF1-5CD6-6DA93D866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13D73-D46A-0D70-25D0-5D51345F4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DF08-634D-F1E9-38AA-74C99EF2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D4A4-7986-A1CD-4FB2-78EB3C60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54A14-C543-DFD7-3A9B-2AFA0866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26CA-3AA4-A745-2912-B2FE6881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E8405-8950-FF67-437C-7E98E46CF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6FB78-40BA-3089-8F07-5FB39774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543D8-2685-8740-2762-E5B7462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EBA1-A56F-F2E1-F57E-0EB78FA5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F5F4C-B731-95E2-6202-FD121CB17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B8183-DC57-C79B-863D-01FCFB710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A2B95-0B37-CB46-C0A7-557740D9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391A0-7747-75FD-7033-31E3B5DD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9F6E-4194-6C74-CA06-C4917D5F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E6AC-41E3-D684-1DE1-C222D077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61DF-7DC3-4837-408F-6D9DD860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86DBA-AE8B-C988-B59C-3424DBB3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2B0D-421D-2B51-5D47-6120C4A7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89BA-92BE-FECF-09EF-A01ED5E1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FF09-3A79-05AA-ABB3-2C59EFD7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4DD53-3671-0FD3-8B8D-6E5FCAC73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2B5D-F8BD-14F4-F45D-B7461796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E0AA2-A29F-6918-E894-0D47D7FF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610E1-BD49-F56D-EA6E-360317C5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9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6306-261E-87BB-A2E4-43216F4C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D926-40F3-AE0F-2829-7C245AE6A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1C3AF-80CA-045F-B1A7-238496FDE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2126-DE3D-B139-F351-644635D0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C5140-88A9-A988-FB71-91C5B2A0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9FD3-4422-6BE5-89D6-42E477DB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AB1C-2E34-EC5E-8FD0-4A8486C5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FB194-8D1D-244C-0B14-02EDABD9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8F736-155C-E308-300F-7835A9C4A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5FF43-229D-BCB1-7361-8E337EDB8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0CBDC-BCB1-BB2A-645F-552C9AE6B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8C680-24E1-69E9-C02A-34801E8A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D8E6F-5466-CD3B-8672-7BD96FF7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2C154-CA61-A6F1-AACA-CFAE366E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9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6649-6E13-AEB4-715C-178485FB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9B53A-0451-17A8-FF34-4CAA4BD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8AAE5-0A92-DF52-87CC-54D1C3AE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AD83D-0D55-2E86-9483-6083AC98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146BB-B385-5288-E275-453992D6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38352-66BC-42C0-3C75-AC1475E7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044B7-D076-4D9E-1515-DFD1226A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A0B1-27B2-932F-B585-72877A93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1A5C4-95BA-53C6-3D16-CDE0928C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D5BA9-70EE-5312-AC25-9EE52C954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EFE4B-4504-5799-2BDE-D67D5482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0D246-E84C-5F3E-A0D3-90161D22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82D04-A7FA-61B9-DAB4-B53D27FE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A613-3815-FFE8-6141-E58F6BE5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AEFEA-9A17-70BD-5F8E-0CE8BD325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CE9D-FDA4-9716-FC98-03C4AA294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33F8-B921-4701-1A65-B0526CDF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3459-7E63-8313-6CEB-C3F3FC33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4A8FB-B40A-FF4C-7B86-02FC41DF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3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A2B62-CC5F-D11B-B7F0-3344847F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EF57-2259-AF94-25FB-9BF06A0A0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F2103-AC22-0A12-407F-41415D3F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461E-A9EB-194D-B1FC-067A407EB53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CCEB-70C8-9F73-B6BF-1A800A970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CB086-B6B9-F8BD-CDF0-228154B34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DevOps and the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3800" dirty="0">
                <a:solidFill>
                  <a:srgbClr val="66439B"/>
                </a:solidFill>
                <a:effectLst/>
              </a:rPr>
              <a:t>Devops and the cloud are not the same thing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66439B"/>
                </a:solidFill>
                <a:effectLst/>
              </a:rPr>
              <a:t>Devops - a culture of collaboration between Dev and Ops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66439B"/>
                </a:solidFill>
                <a:effectLst/>
              </a:rPr>
              <a:t>The cloud- remote servers on the internet that offer services in place of locally-hosted solutions. </a:t>
            </a:r>
          </a:p>
          <a:p>
            <a:pPr algn="l"/>
            <a:r>
              <a:rPr lang="en-US" sz="3800" dirty="0">
                <a:solidFill>
                  <a:srgbClr val="66439B"/>
                </a:solidFill>
                <a:effectLst/>
              </a:rPr>
              <a:t>“The cloud is somebody else’s computer.”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66439B"/>
                </a:solidFill>
                <a:effectLst/>
              </a:rPr>
              <a:t>Devops culture and practices are very useful in the world of the cloud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66439B"/>
                </a:solidFill>
                <a:effectLst/>
              </a:rPr>
              <a:t>DevOps and the cloud developed alongside one another, and many cloud services are built on DevOps practices.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66439B"/>
                </a:solidFill>
                <a:effectLst/>
              </a:rPr>
              <a:t>They can also be a tool for DevOps.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66439B"/>
                </a:solidFill>
                <a:effectLst/>
              </a:rPr>
              <a:t>Many cloud services offer feature that support DevOps practices.</a:t>
            </a:r>
          </a:p>
          <a:p>
            <a:pPr lvl="1" algn="l"/>
            <a:br>
              <a:rPr lang="en-US" sz="4100" dirty="0"/>
            </a:br>
            <a:br>
              <a:rPr lang="en-US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solidFill>
                <a:srgbClr val="66439B"/>
              </a:solidFill>
              <a:effectLst/>
            </a:endParaRPr>
          </a:p>
          <a:p>
            <a:pPr algn="l"/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/>
            </a:br>
            <a:endParaRPr lang="en-US" sz="600" b="0" i="0" dirty="0">
              <a:solidFill>
                <a:srgbClr val="66439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680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DevOps and Microsoft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>
                <a:solidFill>
                  <a:srgbClr val="66439B"/>
                </a:solidFill>
                <a:effectLst/>
              </a:rPr>
              <a:t>Continuous Integration, Delivery and Deployment</a:t>
            </a:r>
          </a:p>
          <a:p>
            <a:pPr algn="l"/>
            <a:r>
              <a:rPr lang="en-US" sz="1800" dirty="0">
                <a:solidFill>
                  <a:srgbClr val="66439B"/>
                </a:solidFill>
                <a:effectLst/>
              </a:rPr>
              <a:t>Visual Studio Team Services- Source control  and CI</a:t>
            </a:r>
          </a:p>
          <a:p>
            <a:pPr algn="l"/>
            <a:r>
              <a:rPr lang="en-US" sz="1800" dirty="0">
                <a:solidFill>
                  <a:srgbClr val="66439B"/>
                </a:solidFill>
                <a:effectLst/>
              </a:rPr>
              <a:t>Jenkins - CI for Java Apps</a:t>
            </a:r>
          </a:p>
          <a:p>
            <a:pPr algn="l"/>
            <a:r>
              <a:rPr lang="en-US" sz="1800" dirty="0">
                <a:solidFill>
                  <a:srgbClr val="66439B"/>
                </a:solidFill>
                <a:effectLst/>
              </a:rPr>
              <a:t>Continuous Deployment Triggers - automated deployment triggers integrated with CI</a:t>
            </a:r>
          </a:p>
          <a:p>
            <a:pPr algn="l"/>
            <a:endParaRPr lang="en-US" sz="1800" dirty="0">
              <a:solidFill>
                <a:srgbClr val="66439B"/>
              </a:solidFill>
              <a:effectLst/>
            </a:endParaRPr>
          </a:p>
          <a:p>
            <a:pPr lvl="1" algn="l"/>
            <a:br>
              <a:rPr lang="en-US" sz="4100" dirty="0"/>
            </a:br>
            <a:br>
              <a:rPr lang="en-US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solidFill>
                <a:srgbClr val="66439B"/>
              </a:solidFill>
              <a:effectLst/>
            </a:endParaRPr>
          </a:p>
          <a:p>
            <a:pPr algn="l"/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/>
            </a:br>
            <a:endParaRPr lang="en-US" sz="600" b="0" i="0" dirty="0">
              <a:solidFill>
                <a:srgbClr val="66439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278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Microsoft Azure Orchestration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66439B"/>
                </a:solidFill>
                <a:effectLst/>
              </a:rPr>
              <a:t>Azure Container Registry- repository of container images</a:t>
            </a:r>
          </a:p>
          <a:p>
            <a:pPr algn="l"/>
            <a:r>
              <a:rPr lang="en-US" sz="1800" dirty="0">
                <a:solidFill>
                  <a:srgbClr val="66439B"/>
                </a:solidFill>
                <a:effectLst/>
              </a:rPr>
              <a:t>Azure Container Service- Kubernetes Orchestration</a:t>
            </a:r>
          </a:p>
          <a:p>
            <a:pPr algn="l"/>
            <a:r>
              <a:rPr lang="en-US" sz="1800" dirty="0">
                <a:solidFill>
                  <a:srgbClr val="66439B"/>
                </a:solidFill>
                <a:effectLst/>
              </a:rPr>
              <a:t>Azure Web Apps- Cloud hosting for web apps integrated with DevOps pipeline</a:t>
            </a:r>
          </a:p>
          <a:p>
            <a:pPr algn="l"/>
            <a:endParaRPr lang="en-US" sz="1800" dirty="0">
              <a:solidFill>
                <a:srgbClr val="66439B"/>
              </a:solidFill>
              <a:effectLst/>
            </a:endParaRPr>
          </a:p>
          <a:p>
            <a:pPr lvl="1" algn="l"/>
            <a:br>
              <a:rPr lang="en-US" sz="4100" dirty="0"/>
            </a:br>
            <a:br>
              <a:rPr lang="en-US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solidFill>
                <a:srgbClr val="66439B"/>
              </a:solidFill>
              <a:effectLst/>
            </a:endParaRPr>
          </a:p>
          <a:p>
            <a:pPr algn="l"/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/>
            </a:br>
            <a:endParaRPr lang="en-US" sz="600" b="0" i="0" dirty="0">
              <a:solidFill>
                <a:srgbClr val="66439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74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DevOps and Amazon Web Services (AWS)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>
                <a:solidFill>
                  <a:srgbClr val="66439B"/>
                </a:solidFill>
                <a:effectLst/>
              </a:rPr>
              <a:t>Amazon EC2 (Elastic Compute Cloud)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  <a:effectLst/>
              </a:rPr>
              <a:t>SaaS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  <a:effectLst/>
              </a:rPr>
              <a:t>Easily Scalable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  <a:effectLst/>
              </a:rPr>
              <a:t>Full Control Over your Cloud Infrastructure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  <a:effectLst/>
              </a:rPr>
              <a:t>Integrate with tons of tools, both AWS and 3rd party</a:t>
            </a:r>
          </a:p>
          <a:p>
            <a:pPr lvl="1" algn="l"/>
            <a:br>
              <a:rPr lang="en-US" sz="4100" dirty="0"/>
            </a:br>
            <a:br>
              <a:rPr lang="en-US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solidFill>
                <a:srgbClr val="66439B"/>
              </a:solidFill>
              <a:effectLst/>
            </a:endParaRPr>
          </a:p>
          <a:p>
            <a:pPr algn="l"/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/>
            </a:br>
            <a:endParaRPr lang="en-US" sz="600" b="0" i="0" dirty="0">
              <a:solidFill>
                <a:srgbClr val="66439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106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AWS CICD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100" dirty="0">
                <a:solidFill>
                  <a:srgbClr val="66439B"/>
                </a:solidFill>
                <a:effectLst/>
              </a:rPr>
              <a:t>Continuous Integration, Delivery and Deployment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6439B"/>
                </a:solidFill>
                <a:effectLst/>
              </a:rPr>
              <a:t>AWS Codebuild - continuous 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6439B"/>
                </a:solidFill>
                <a:effectLst/>
              </a:rPr>
              <a:t>AWS CodeDeploy - continuous deployment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6439B"/>
                </a:solidFill>
                <a:effectLst/>
              </a:rPr>
              <a:t>AWS CodePipeline - full code pipeline from build to deploy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6439B"/>
                </a:solidFill>
                <a:effectLst/>
              </a:rPr>
              <a:t>AWS CodeStar - integrates all parts of the process with project management tools and JIRA issue tracking</a:t>
            </a:r>
          </a:p>
          <a:p>
            <a:pPr lvl="1" algn="l"/>
            <a:br>
              <a:rPr lang="en-US" sz="4100" dirty="0"/>
            </a:br>
            <a:br>
              <a:rPr lang="en-US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solidFill>
                <a:srgbClr val="66439B"/>
              </a:solidFill>
              <a:effectLst/>
            </a:endParaRPr>
          </a:p>
          <a:p>
            <a:pPr algn="l"/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/>
            </a:br>
            <a:endParaRPr lang="en-US" sz="600" b="0" i="0" dirty="0">
              <a:solidFill>
                <a:srgbClr val="66439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066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Traditional non cloud stack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6"/>
            <a:ext cx="9236582" cy="559105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6439B"/>
                </a:solidFill>
                <a:effectLst/>
              </a:rPr>
              <a:t> A traditional stack is a regular, self-hosted datacenter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6439B"/>
                </a:solidFill>
                <a:effectLst/>
              </a:rPr>
              <a:t> In a traditional stack, you are responsible for every layer of the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6439B"/>
                </a:solidFill>
                <a:effectLst/>
              </a:rPr>
              <a:t> You provide all of the architecture necessary to run your apps</a:t>
            </a:r>
          </a:p>
          <a:p>
            <a:pPr algn="l"/>
            <a:br>
              <a:rPr lang="en-US" sz="4100" dirty="0"/>
            </a:br>
            <a:br>
              <a:rPr lang="en-US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solidFill>
                <a:srgbClr val="66439B"/>
              </a:solidFill>
              <a:effectLst/>
            </a:endParaRPr>
          </a:p>
          <a:p>
            <a:pPr algn="l"/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/>
            </a:br>
            <a:endParaRPr lang="en-US" sz="600" b="0" i="0" dirty="0">
              <a:solidFill>
                <a:srgbClr val="66439B"/>
              </a:solidFill>
              <a:effectLst/>
            </a:endParaRPr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F3DF15A-DA57-7D73-F569-1399FDC7E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422525"/>
            <a:ext cx="23622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Infrastructure as a Server (IaaS)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3300" dirty="0">
                <a:solidFill>
                  <a:srgbClr val="66439B"/>
                </a:solidFill>
                <a:effectLst/>
              </a:rPr>
              <a:t>With infrastructure as service (IaaS), someone else provides the low-level infrastructure</a:t>
            </a:r>
          </a:p>
          <a:p>
            <a:pPr algn="l"/>
            <a:endParaRPr lang="en-US" sz="3300" dirty="0">
              <a:solidFill>
                <a:srgbClr val="66439B"/>
              </a:solidFill>
              <a:effectLst/>
            </a:endParaRPr>
          </a:p>
          <a:p>
            <a:pPr algn="l"/>
            <a:r>
              <a:rPr lang="en-US" sz="3300" dirty="0">
                <a:solidFill>
                  <a:srgbClr val="66439B"/>
                </a:solidFill>
                <a:effectLst/>
              </a:rPr>
              <a:t>The cloud provider gives you a bare OS</a:t>
            </a:r>
          </a:p>
          <a:p>
            <a:pPr algn="l"/>
            <a:endParaRPr lang="en-US" sz="3300" dirty="0">
              <a:solidFill>
                <a:srgbClr val="66439B"/>
              </a:solidFill>
              <a:effectLst/>
            </a:endParaRPr>
          </a:p>
          <a:p>
            <a:pPr algn="l"/>
            <a:r>
              <a:rPr lang="en-US" sz="3300" dirty="0">
                <a:solidFill>
                  <a:srgbClr val="66439B"/>
                </a:solidFill>
                <a:effectLst/>
              </a:rPr>
              <a:t>You are responsible for all installation and configuration above the </a:t>
            </a:r>
            <a:r>
              <a:rPr lang="en-US" sz="3300" dirty="0" err="1">
                <a:solidFill>
                  <a:srgbClr val="66439B"/>
                </a:solidFill>
                <a:effectLst/>
              </a:rPr>
              <a:t>os</a:t>
            </a:r>
            <a:r>
              <a:rPr lang="en-US" sz="3300" dirty="0">
                <a:solidFill>
                  <a:srgbClr val="66439B"/>
                </a:solidFill>
                <a:effectLst/>
              </a:rPr>
              <a:t> level</a:t>
            </a:r>
          </a:p>
          <a:p>
            <a:pPr algn="l"/>
            <a:r>
              <a:rPr lang="en-US" sz="3300" dirty="0">
                <a:solidFill>
                  <a:srgbClr val="66439B"/>
                </a:solidFill>
                <a:effectLst/>
              </a:rPr>
              <a:t>Examples:</a:t>
            </a:r>
          </a:p>
          <a:p>
            <a:pPr algn="l"/>
            <a:endParaRPr lang="en-US" sz="3300" dirty="0">
              <a:solidFill>
                <a:srgbClr val="66439B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66439B"/>
                </a:solidFill>
                <a:effectLst/>
              </a:rPr>
              <a:t> Amazon EC2 Instances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66439B"/>
                </a:solidFill>
                <a:effectLst/>
              </a:rPr>
              <a:t> Microsoft Azure VMs and containers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66439B"/>
                </a:solidFill>
                <a:effectLst/>
              </a:rPr>
              <a:t> Google Compute Engine</a:t>
            </a:r>
          </a:p>
          <a:p>
            <a:pPr lvl="1" algn="l"/>
            <a:br>
              <a:rPr lang="en-US" sz="4100" dirty="0"/>
            </a:br>
            <a:br>
              <a:rPr lang="en-US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solidFill>
                <a:srgbClr val="66439B"/>
              </a:solidFill>
              <a:effectLst/>
            </a:endParaRPr>
          </a:p>
          <a:p>
            <a:pPr algn="l"/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/>
            </a:br>
            <a:endParaRPr lang="en-US" sz="600" b="0" i="0" dirty="0">
              <a:solidFill>
                <a:srgbClr val="66439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349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Platform as a Service (PaaS)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3300" dirty="0">
                <a:solidFill>
                  <a:srgbClr val="66439B"/>
                </a:solidFill>
                <a:effectLst/>
              </a:rPr>
              <a:t>With platform as a service (PaaS), everything below the application and data layers is abstracted</a:t>
            </a:r>
          </a:p>
          <a:p>
            <a:pPr algn="l"/>
            <a:endParaRPr lang="en-US" sz="3300" dirty="0">
              <a:solidFill>
                <a:srgbClr val="66439B"/>
              </a:solidFill>
              <a:effectLst/>
            </a:endParaRPr>
          </a:p>
          <a:p>
            <a:pPr algn="l"/>
            <a:r>
              <a:rPr lang="en-US" sz="3300" dirty="0">
                <a:solidFill>
                  <a:srgbClr val="66439B"/>
                </a:solidFill>
                <a:effectLst/>
              </a:rPr>
              <a:t>The cloud provider gives you a way to deploy an app and use databases</a:t>
            </a:r>
          </a:p>
          <a:p>
            <a:pPr algn="l"/>
            <a:endParaRPr lang="en-US" sz="3300" dirty="0">
              <a:solidFill>
                <a:srgbClr val="66439B"/>
              </a:solidFill>
              <a:effectLst/>
            </a:endParaRPr>
          </a:p>
          <a:p>
            <a:pPr algn="l"/>
            <a:r>
              <a:rPr lang="en-US" sz="3300" dirty="0">
                <a:solidFill>
                  <a:srgbClr val="66439B"/>
                </a:solidFill>
                <a:effectLst/>
              </a:rPr>
              <a:t>You are only responsible for managing the app and the data</a:t>
            </a:r>
          </a:p>
          <a:p>
            <a:pPr algn="l"/>
            <a:r>
              <a:rPr lang="en-US" sz="3300" dirty="0">
                <a:solidFill>
                  <a:srgbClr val="66439B"/>
                </a:solidFill>
                <a:effectLst/>
              </a:rPr>
              <a:t>Examples:</a:t>
            </a:r>
          </a:p>
          <a:p>
            <a:pPr algn="l"/>
            <a:endParaRPr lang="en-US" sz="3300" dirty="0">
              <a:solidFill>
                <a:srgbClr val="66439B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66439B"/>
                </a:solidFill>
                <a:effectLst/>
              </a:rPr>
              <a:t> AWS Elastic Beanstalk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66439B"/>
                </a:solidFill>
                <a:effectLst/>
              </a:rPr>
              <a:t> Heroku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66439B"/>
                </a:solidFill>
              </a:rPr>
              <a:t> </a:t>
            </a:r>
            <a:r>
              <a:rPr lang="en-US" sz="3300" dirty="0">
                <a:solidFill>
                  <a:srgbClr val="66439B"/>
                </a:solidFill>
                <a:effectLst/>
              </a:rPr>
              <a:t>Google App Engine</a:t>
            </a:r>
          </a:p>
          <a:p>
            <a:pPr lvl="1" algn="l"/>
            <a:br>
              <a:rPr lang="en-US" sz="4100" dirty="0"/>
            </a:br>
            <a:br>
              <a:rPr lang="en-US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solidFill>
                <a:srgbClr val="66439B"/>
              </a:solidFill>
              <a:effectLst/>
            </a:endParaRPr>
          </a:p>
          <a:p>
            <a:pPr algn="l"/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/>
            </a:br>
            <a:endParaRPr lang="en-US" sz="600" b="0" i="0" dirty="0">
              <a:solidFill>
                <a:srgbClr val="66439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612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Software as a Service (SaaS)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600" dirty="0">
                <a:solidFill>
                  <a:srgbClr val="66439B"/>
                </a:solidFill>
                <a:effectLst/>
              </a:rPr>
              <a:t>With Software As A Service (SaaS), everything is managed</a:t>
            </a:r>
          </a:p>
          <a:p>
            <a:pPr algn="l"/>
            <a:endParaRPr lang="en-US" sz="2600" dirty="0">
              <a:solidFill>
                <a:srgbClr val="66439B"/>
              </a:solidFill>
              <a:effectLst/>
            </a:endParaRPr>
          </a:p>
          <a:p>
            <a:pPr algn="l"/>
            <a:r>
              <a:rPr lang="en-US" sz="2600" dirty="0">
                <a:solidFill>
                  <a:srgbClr val="66439B"/>
                </a:solidFill>
                <a:effectLst/>
              </a:rPr>
              <a:t>The cloud service provider gives you an application ready for use</a:t>
            </a:r>
          </a:p>
          <a:p>
            <a:pPr algn="l"/>
            <a:endParaRPr lang="en-US" sz="2600" dirty="0">
              <a:solidFill>
                <a:srgbClr val="66439B"/>
              </a:solidFill>
              <a:effectLst/>
            </a:endParaRPr>
          </a:p>
          <a:p>
            <a:pPr algn="l"/>
            <a:r>
              <a:rPr lang="en-US" sz="2600" dirty="0">
                <a:solidFill>
                  <a:srgbClr val="66439B"/>
                </a:solidFill>
                <a:effectLst/>
              </a:rPr>
              <a:t>You are only responsible for using the application</a:t>
            </a:r>
          </a:p>
          <a:p>
            <a:pPr algn="l"/>
            <a:endParaRPr lang="en-US" sz="2600" dirty="0">
              <a:solidFill>
                <a:srgbClr val="66439B"/>
              </a:solidFill>
              <a:effectLst/>
            </a:endParaRPr>
          </a:p>
          <a:p>
            <a:pPr algn="l"/>
            <a:r>
              <a:rPr lang="en-US" sz="2600" dirty="0">
                <a:solidFill>
                  <a:srgbClr val="66439B"/>
                </a:solidFill>
                <a:effectLst/>
              </a:rPr>
              <a:t>Examples: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66439B"/>
                </a:solidFill>
                <a:effectLst/>
              </a:rPr>
              <a:t>GMAIL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66439B"/>
                </a:solidFill>
                <a:effectLst/>
              </a:rPr>
              <a:t>Microsoft Office 365</a:t>
            </a:r>
          </a:p>
          <a:p>
            <a:pPr lvl="1" algn="l"/>
            <a:br>
              <a:rPr lang="en-US" sz="4100" dirty="0"/>
            </a:br>
            <a:br>
              <a:rPr lang="en-US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solidFill>
                <a:srgbClr val="66439B"/>
              </a:solidFill>
              <a:effectLst/>
            </a:endParaRPr>
          </a:p>
          <a:p>
            <a:pPr algn="l"/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/>
            </a:br>
            <a:endParaRPr lang="en-US" sz="600" b="0" i="0" dirty="0">
              <a:solidFill>
                <a:srgbClr val="66439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24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Serverless (FaaS)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6439B"/>
                </a:solidFill>
                <a:effectLst/>
              </a:rPr>
              <a:t>Serverless is also known as Function as service (FaaS)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6439B"/>
                </a:solidFill>
                <a:effectLst/>
              </a:rPr>
              <a:t>Serverless is different from the traditional application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6439B"/>
                </a:solidFill>
                <a:effectLst/>
              </a:rPr>
              <a:t>Everything is abstracted, You deploy small, single purpose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6439B"/>
                </a:solidFill>
                <a:effectLst/>
              </a:rPr>
              <a:t>You pay for the compute resources used by your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6439B"/>
                </a:solidFill>
                <a:effectLst/>
              </a:rPr>
              <a:t>Examples: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6439B"/>
                </a:solidFill>
                <a:effectLst/>
              </a:rPr>
              <a:t>AWS Lambda (AWS Serverless Platform)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6439B"/>
                </a:solidFill>
                <a:effectLst/>
              </a:rPr>
              <a:t>Azure Functions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66439B"/>
                </a:solidFill>
                <a:effectLst/>
              </a:rPr>
              <a:t>Google Cloud Functions</a:t>
            </a:r>
          </a:p>
          <a:p>
            <a:pPr lvl="1" algn="l"/>
            <a:br>
              <a:rPr lang="en-US" sz="4100" dirty="0"/>
            </a:br>
            <a:br>
              <a:rPr lang="en-US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solidFill>
                <a:srgbClr val="66439B"/>
              </a:solidFill>
              <a:effectLst/>
            </a:endParaRPr>
          </a:p>
          <a:p>
            <a:pPr algn="l"/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/>
            </a:br>
            <a:endParaRPr lang="en-US" sz="600" b="0" i="0" dirty="0">
              <a:solidFill>
                <a:srgbClr val="66439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554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DevOps and Google Cloud Platform (GCP)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3300" dirty="0">
                <a:solidFill>
                  <a:srgbClr val="66439B"/>
                </a:solidFill>
                <a:effectLst/>
              </a:rPr>
              <a:t>Google Cloud Platform Features</a:t>
            </a:r>
          </a:p>
          <a:p>
            <a:pPr algn="l"/>
            <a:r>
              <a:rPr lang="en-US" sz="3300" dirty="0">
                <a:solidFill>
                  <a:srgbClr val="66439B"/>
                </a:solidFill>
                <a:effectLst/>
              </a:rPr>
              <a:t>Google App Engine:</a:t>
            </a:r>
          </a:p>
          <a:p>
            <a:pPr algn="l"/>
            <a:endParaRPr lang="en-US" sz="3300" dirty="0">
              <a:solidFill>
                <a:srgbClr val="66439B"/>
              </a:solidFill>
              <a:effectLst/>
            </a:endParaRPr>
          </a:p>
          <a:p>
            <a:pPr algn="l"/>
            <a:r>
              <a:rPr lang="en-US" sz="3300" dirty="0">
                <a:solidFill>
                  <a:srgbClr val="66439B"/>
                </a:solidFill>
                <a:effectLst/>
              </a:rPr>
              <a:t>PaaS - Deploy your code, don’t worry about the rest</a:t>
            </a:r>
          </a:p>
          <a:p>
            <a:pPr algn="l"/>
            <a:endParaRPr lang="en-US" sz="3300" dirty="0">
              <a:solidFill>
                <a:srgbClr val="66439B"/>
              </a:solidFill>
              <a:effectLst/>
            </a:endParaRPr>
          </a:p>
          <a:p>
            <a:pPr algn="l"/>
            <a:r>
              <a:rPr lang="en-US" sz="3300" dirty="0">
                <a:solidFill>
                  <a:srgbClr val="66439B"/>
                </a:solidFill>
                <a:effectLst/>
              </a:rPr>
              <a:t>Built in support for micro services</a:t>
            </a:r>
          </a:p>
          <a:p>
            <a:pPr algn="l"/>
            <a:endParaRPr lang="en-US" sz="3300" dirty="0">
              <a:solidFill>
                <a:srgbClr val="66439B"/>
              </a:solidFill>
              <a:effectLst/>
            </a:endParaRPr>
          </a:p>
          <a:p>
            <a:pPr algn="l"/>
            <a:r>
              <a:rPr lang="en-US" sz="3300" dirty="0">
                <a:solidFill>
                  <a:srgbClr val="66439B"/>
                </a:solidFill>
                <a:effectLst/>
              </a:rPr>
              <a:t>Out-of-the-box autoscaling</a:t>
            </a:r>
          </a:p>
          <a:p>
            <a:pPr algn="l"/>
            <a:endParaRPr lang="en-US" sz="3300" dirty="0">
              <a:solidFill>
                <a:srgbClr val="66439B"/>
              </a:solidFill>
              <a:effectLst/>
            </a:endParaRPr>
          </a:p>
          <a:p>
            <a:pPr algn="l"/>
            <a:r>
              <a:rPr lang="en-US" sz="3300" dirty="0">
                <a:solidFill>
                  <a:srgbClr val="66439B"/>
                </a:solidFill>
                <a:effectLst/>
              </a:rPr>
              <a:t>Certain configurations can be considered server less</a:t>
            </a:r>
          </a:p>
          <a:p>
            <a:pPr lvl="1" algn="l"/>
            <a:br>
              <a:rPr lang="en-US" sz="4100" dirty="0"/>
            </a:br>
            <a:br>
              <a:rPr lang="en-US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solidFill>
                <a:srgbClr val="66439B"/>
              </a:solidFill>
              <a:effectLst/>
            </a:endParaRPr>
          </a:p>
          <a:p>
            <a:pPr algn="l"/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/>
            </a:br>
            <a:endParaRPr lang="en-US" sz="600" b="0" i="0" dirty="0">
              <a:solidFill>
                <a:srgbClr val="66439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861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Google Compute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66439B"/>
                </a:solidFill>
                <a:effectLst/>
              </a:rPr>
              <a:t>IaaS - Deploy and orchestrate clusters of VMs on Google’s architecture</a:t>
            </a:r>
          </a:p>
          <a:p>
            <a:pPr algn="l"/>
            <a:r>
              <a:rPr lang="en-US" sz="1800" dirty="0">
                <a:solidFill>
                  <a:srgbClr val="66439B"/>
                </a:solidFill>
                <a:effectLst/>
              </a:rPr>
              <a:t>Built in orchestration</a:t>
            </a:r>
          </a:p>
          <a:p>
            <a:pPr algn="l"/>
            <a:r>
              <a:rPr lang="en-US" sz="1800" dirty="0">
                <a:solidFill>
                  <a:srgbClr val="66439B"/>
                </a:solidFill>
                <a:effectLst/>
              </a:rPr>
              <a:t>Works with app engine</a:t>
            </a:r>
          </a:p>
          <a:p>
            <a:pPr algn="l"/>
            <a:r>
              <a:rPr lang="en-US" sz="1800" dirty="0">
                <a:solidFill>
                  <a:srgbClr val="66439B"/>
                </a:solidFill>
                <a:effectLst/>
              </a:rPr>
              <a:t>Can be managed with other tools like Ansible, Salt, Puppet and Chef</a:t>
            </a:r>
          </a:p>
          <a:p>
            <a:pPr lvl="1" algn="l"/>
            <a:br>
              <a:rPr lang="en-US" sz="4100" dirty="0"/>
            </a:br>
            <a:br>
              <a:rPr lang="en-US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solidFill>
                <a:srgbClr val="66439B"/>
              </a:solidFill>
              <a:effectLst/>
            </a:endParaRPr>
          </a:p>
          <a:p>
            <a:pPr algn="l"/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/>
            </a:br>
            <a:endParaRPr lang="en-US" sz="600" b="0" i="0" dirty="0">
              <a:solidFill>
                <a:srgbClr val="66439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721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66439B"/>
                </a:solidFill>
              </a:rPr>
              <a:t>Google Kubernetes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66439B"/>
                </a:solidFill>
                <a:effectLst/>
              </a:rPr>
              <a:t>Orchestration on GCP with Kubernetes</a:t>
            </a:r>
          </a:p>
          <a:p>
            <a:pPr algn="l"/>
            <a:r>
              <a:rPr lang="en-US" sz="1800" dirty="0">
                <a:solidFill>
                  <a:srgbClr val="66439B"/>
                </a:solidFill>
                <a:effectLst/>
              </a:rPr>
              <a:t>Do continuous integration with Jenkins on Kubernetes Engine</a:t>
            </a:r>
          </a:p>
          <a:p>
            <a:pPr lvl="1" algn="l"/>
            <a:br>
              <a:rPr lang="en-US" sz="4100" dirty="0"/>
            </a:br>
            <a:br>
              <a:rPr lang="en-US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solidFill>
                <a:srgbClr val="66439B"/>
              </a:solidFill>
              <a:effectLst/>
            </a:endParaRPr>
          </a:p>
          <a:p>
            <a:pPr algn="l"/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/>
            </a:br>
            <a:endParaRPr lang="en-US" sz="600" b="0" i="0" dirty="0">
              <a:solidFill>
                <a:srgbClr val="66439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318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30885</TotalTime>
  <Words>643</Words>
  <Application>Microsoft Macintosh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DevOps and the Cloud</vt:lpstr>
      <vt:lpstr>Traditional non cloud stack </vt:lpstr>
      <vt:lpstr>Infrastructure as a Server (IaaS)</vt:lpstr>
      <vt:lpstr>Platform as a Service (PaaS)</vt:lpstr>
      <vt:lpstr>Software as a Service (SaaS)</vt:lpstr>
      <vt:lpstr>Serverless (FaaS)</vt:lpstr>
      <vt:lpstr>DevOps and Google Cloud Platform (GCP)</vt:lpstr>
      <vt:lpstr>Google Compute Engine</vt:lpstr>
      <vt:lpstr>Google Kubernetes Engine</vt:lpstr>
      <vt:lpstr>DevOps and Microsoft Azure</vt:lpstr>
      <vt:lpstr>Microsoft Azure Orchestration</vt:lpstr>
      <vt:lpstr>DevOps and Amazon Web Services (AWS)</vt:lpstr>
      <vt:lpstr>AWS CICD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A. Ali</dc:creator>
  <cp:lastModifiedBy>Mohammad A. Ali</cp:lastModifiedBy>
  <cp:revision>5</cp:revision>
  <dcterms:created xsi:type="dcterms:W3CDTF">2023-01-24T23:17:45Z</dcterms:created>
  <dcterms:modified xsi:type="dcterms:W3CDTF">2023-03-11T03:49:01Z</dcterms:modified>
</cp:coreProperties>
</file>