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1" r:id="rId4"/>
    <p:sldId id="266" r:id="rId5"/>
    <p:sldId id="267" r:id="rId6"/>
    <p:sldId id="265" r:id="rId7"/>
    <p:sldId id="262" r:id="rId8"/>
    <p:sldId id="268" r:id="rId9"/>
    <p:sldId id="269" r:id="rId10"/>
    <p:sldId id="278" r:id="rId11"/>
    <p:sldId id="280" r:id="rId12"/>
    <p:sldId id="281" r:id="rId13"/>
    <p:sldId id="282" r:id="rId14"/>
    <p:sldId id="270" r:id="rId15"/>
    <p:sldId id="271" r:id="rId16"/>
    <p:sldId id="272" r:id="rId17"/>
    <p:sldId id="273" r:id="rId18"/>
    <p:sldId id="275" r:id="rId19"/>
    <p:sldId id="283" r:id="rId20"/>
    <p:sldId id="284" r:id="rId21"/>
    <p:sldId id="285" r:id="rId22"/>
    <p:sldId id="276" r:id="rId23"/>
    <p:sldId id="286" r:id="rId24"/>
    <p:sldId id="287"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439B"/>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4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A357-066C-2CF1-5CD6-6DA93D866C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613D73-D46A-0D70-25D0-5D51345F4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3ADF08-634D-F1E9-38AA-74C99EF2BFE5}"/>
              </a:ext>
            </a:extLst>
          </p:cNvPr>
          <p:cNvSpPr>
            <a:spLocks noGrp="1"/>
          </p:cNvSpPr>
          <p:nvPr>
            <p:ph type="dt" sz="half" idx="10"/>
          </p:nvPr>
        </p:nvSpPr>
        <p:spPr/>
        <p:txBody>
          <a:bodyPr/>
          <a:lstStyle/>
          <a:p>
            <a:fld id="{3EC4461E-A9EB-194D-B1FC-067A407EB537}" type="datetimeFigureOut">
              <a:rPr lang="en-US" smtClean="0"/>
              <a:t>3/11/2023</a:t>
            </a:fld>
            <a:endParaRPr lang="en-US"/>
          </a:p>
        </p:txBody>
      </p:sp>
      <p:sp>
        <p:nvSpPr>
          <p:cNvPr id="5" name="Footer Placeholder 4">
            <a:extLst>
              <a:ext uri="{FF2B5EF4-FFF2-40B4-BE49-F238E27FC236}">
                <a16:creationId xmlns:a16="http://schemas.microsoft.com/office/drawing/2014/main" id="{CFF2D4A4-7986-A1CD-4FB2-78EB3C603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54A14-C543-DFD7-3A9B-2AFA0866344B}"/>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499517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26CA-3AA4-A745-2912-B2FE688112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3E8405-8950-FF67-437C-7E98E46CF8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96FB78-40BA-3089-8F07-5FB397742AD4}"/>
              </a:ext>
            </a:extLst>
          </p:cNvPr>
          <p:cNvSpPr>
            <a:spLocks noGrp="1"/>
          </p:cNvSpPr>
          <p:nvPr>
            <p:ph type="dt" sz="half" idx="10"/>
          </p:nvPr>
        </p:nvSpPr>
        <p:spPr/>
        <p:txBody>
          <a:bodyPr/>
          <a:lstStyle/>
          <a:p>
            <a:fld id="{3EC4461E-A9EB-194D-B1FC-067A407EB537}" type="datetimeFigureOut">
              <a:rPr lang="en-US" smtClean="0"/>
              <a:t>3/11/2023</a:t>
            </a:fld>
            <a:endParaRPr lang="en-US"/>
          </a:p>
        </p:txBody>
      </p:sp>
      <p:sp>
        <p:nvSpPr>
          <p:cNvPr id="5" name="Footer Placeholder 4">
            <a:extLst>
              <a:ext uri="{FF2B5EF4-FFF2-40B4-BE49-F238E27FC236}">
                <a16:creationId xmlns:a16="http://schemas.microsoft.com/office/drawing/2014/main" id="{FFE543D8-2685-8740-2762-E5B746203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CEBA1-A56F-F2E1-F57E-0EB78FA5D28D}"/>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13861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1F5F4C-B731-95E2-6202-FD121CB17F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0B8183-DC57-C79B-863D-01FCFB7104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A2B95-0B37-CB46-C0A7-557740D9D8D1}"/>
              </a:ext>
            </a:extLst>
          </p:cNvPr>
          <p:cNvSpPr>
            <a:spLocks noGrp="1"/>
          </p:cNvSpPr>
          <p:nvPr>
            <p:ph type="dt" sz="half" idx="10"/>
          </p:nvPr>
        </p:nvSpPr>
        <p:spPr/>
        <p:txBody>
          <a:bodyPr/>
          <a:lstStyle/>
          <a:p>
            <a:fld id="{3EC4461E-A9EB-194D-B1FC-067A407EB537}" type="datetimeFigureOut">
              <a:rPr lang="en-US" smtClean="0"/>
              <a:t>3/11/2023</a:t>
            </a:fld>
            <a:endParaRPr lang="en-US"/>
          </a:p>
        </p:txBody>
      </p:sp>
      <p:sp>
        <p:nvSpPr>
          <p:cNvPr id="5" name="Footer Placeholder 4">
            <a:extLst>
              <a:ext uri="{FF2B5EF4-FFF2-40B4-BE49-F238E27FC236}">
                <a16:creationId xmlns:a16="http://schemas.microsoft.com/office/drawing/2014/main" id="{FA6391A0-7747-75FD-7033-31E3B5DD7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09F6E-4194-6C74-CA06-C4917D5F415B}"/>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1662375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E6AC-41E3-D684-1DE1-C222D077C8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5861DF-7DC3-4837-408F-6D9DD860EE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86DBA-AE8B-C988-B59C-3424DBB3E0A8}"/>
              </a:ext>
            </a:extLst>
          </p:cNvPr>
          <p:cNvSpPr>
            <a:spLocks noGrp="1"/>
          </p:cNvSpPr>
          <p:nvPr>
            <p:ph type="dt" sz="half" idx="10"/>
          </p:nvPr>
        </p:nvSpPr>
        <p:spPr/>
        <p:txBody>
          <a:bodyPr/>
          <a:lstStyle/>
          <a:p>
            <a:fld id="{3EC4461E-A9EB-194D-B1FC-067A407EB537}" type="datetimeFigureOut">
              <a:rPr lang="en-US" smtClean="0"/>
              <a:t>3/11/2023</a:t>
            </a:fld>
            <a:endParaRPr lang="en-US"/>
          </a:p>
        </p:txBody>
      </p:sp>
      <p:sp>
        <p:nvSpPr>
          <p:cNvPr id="5" name="Footer Placeholder 4">
            <a:extLst>
              <a:ext uri="{FF2B5EF4-FFF2-40B4-BE49-F238E27FC236}">
                <a16:creationId xmlns:a16="http://schemas.microsoft.com/office/drawing/2014/main" id="{48BF2B0D-421D-2B51-5D47-6120C4A78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389BA-92BE-FECF-09EF-A01ED5E1F3A4}"/>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174799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FF09-3A79-05AA-ABB3-2C59EFD7C6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04DD53-3671-0FD3-8B8D-6E5FCAC733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BF2B5D-F8BD-14F4-F45D-B74617961FA0}"/>
              </a:ext>
            </a:extLst>
          </p:cNvPr>
          <p:cNvSpPr>
            <a:spLocks noGrp="1"/>
          </p:cNvSpPr>
          <p:nvPr>
            <p:ph type="dt" sz="half" idx="10"/>
          </p:nvPr>
        </p:nvSpPr>
        <p:spPr/>
        <p:txBody>
          <a:bodyPr/>
          <a:lstStyle/>
          <a:p>
            <a:fld id="{3EC4461E-A9EB-194D-B1FC-067A407EB537}" type="datetimeFigureOut">
              <a:rPr lang="en-US" smtClean="0"/>
              <a:t>3/11/2023</a:t>
            </a:fld>
            <a:endParaRPr lang="en-US"/>
          </a:p>
        </p:txBody>
      </p:sp>
      <p:sp>
        <p:nvSpPr>
          <p:cNvPr id="5" name="Footer Placeholder 4">
            <a:extLst>
              <a:ext uri="{FF2B5EF4-FFF2-40B4-BE49-F238E27FC236}">
                <a16:creationId xmlns:a16="http://schemas.microsoft.com/office/drawing/2014/main" id="{DFEE0AA2-A29F-6918-E894-0D47D7FF9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610E1-BD49-F56D-EA6E-360317C5B58F}"/>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287209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6306-261E-87BB-A2E4-43216F4CB0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ACD926-40F3-AE0F-2829-7C245AE6AE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1C3AF-80CA-045F-B1A7-238496FDEE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342126-DE3D-B139-F351-644635D08D8D}"/>
              </a:ext>
            </a:extLst>
          </p:cNvPr>
          <p:cNvSpPr>
            <a:spLocks noGrp="1"/>
          </p:cNvSpPr>
          <p:nvPr>
            <p:ph type="dt" sz="half" idx="10"/>
          </p:nvPr>
        </p:nvSpPr>
        <p:spPr/>
        <p:txBody>
          <a:bodyPr/>
          <a:lstStyle/>
          <a:p>
            <a:fld id="{3EC4461E-A9EB-194D-B1FC-067A407EB537}" type="datetimeFigureOut">
              <a:rPr lang="en-US" smtClean="0"/>
              <a:t>3/11/2023</a:t>
            </a:fld>
            <a:endParaRPr lang="en-US"/>
          </a:p>
        </p:txBody>
      </p:sp>
      <p:sp>
        <p:nvSpPr>
          <p:cNvPr id="6" name="Footer Placeholder 5">
            <a:extLst>
              <a:ext uri="{FF2B5EF4-FFF2-40B4-BE49-F238E27FC236}">
                <a16:creationId xmlns:a16="http://schemas.microsoft.com/office/drawing/2014/main" id="{936C5140-88A9-A988-FB71-91C5B2A0FB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79FD3-4422-6BE5-89D6-42E477DB36A9}"/>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210135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AB1C-2E34-EC5E-8FD0-4A8486C521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FFB194-8D1D-244C-0B14-02EDABD966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08F736-155C-E308-300F-7835A9C4A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F5FF43-229D-BCB1-7361-8E337EDB81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F0CBDC-BCB1-BB2A-645F-552C9AE6BA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78C680-24E1-69E9-C02A-34801E8A1F66}"/>
              </a:ext>
            </a:extLst>
          </p:cNvPr>
          <p:cNvSpPr>
            <a:spLocks noGrp="1"/>
          </p:cNvSpPr>
          <p:nvPr>
            <p:ph type="dt" sz="half" idx="10"/>
          </p:nvPr>
        </p:nvSpPr>
        <p:spPr/>
        <p:txBody>
          <a:bodyPr/>
          <a:lstStyle/>
          <a:p>
            <a:fld id="{3EC4461E-A9EB-194D-B1FC-067A407EB537}" type="datetimeFigureOut">
              <a:rPr lang="en-US" smtClean="0"/>
              <a:t>3/11/2023</a:t>
            </a:fld>
            <a:endParaRPr lang="en-US"/>
          </a:p>
        </p:txBody>
      </p:sp>
      <p:sp>
        <p:nvSpPr>
          <p:cNvPr id="8" name="Footer Placeholder 7">
            <a:extLst>
              <a:ext uri="{FF2B5EF4-FFF2-40B4-BE49-F238E27FC236}">
                <a16:creationId xmlns:a16="http://schemas.microsoft.com/office/drawing/2014/main" id="{018D8E6F-5466-CD3B-8672-7BD96FF7AE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22C154-CA61-A6F1-AACA-CFAE366EDD93}"/>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53879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6649-6E13-AEB4-715C-178485FBA4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C9B53A-0451-17A8-FF34-4CAA4BD53DEB}"/>
              </a:ext>
            </a:extLst>
          </p:cNvPr>
          <p:cNvSpPr>
            <a:spLocks noGrp="1"/>
          </p:cNvSpPr>
          <p:nvPr>
            <p:ph type="dt" sz="half" idx="10"/>
          </p:nvPr>
        </p:nvSpPr>
        <p:spPr/>
        <p:txBody>
          <a:bodyPr/>
          <a:lstStyle/>
          <a:p>
            <a:fld id="{3EC4461E-A9EB-194D-B1FC-067A407EB537}" type="datetimeFigureOut">
              <a:rPr lang="en-US" smtClean="0"/>
              <a:t>3/11/2023</a:t>
            </a:fld>
            <a:endParaRPr lang="en-US"/>
          </a:p>
        </p:txBody>
      </p:sp>
      <p:sp>
        <p:nvSpPr>
          <p:cNvPr id="4" name="Footer Placeholder 3">
            <a:extLst>
              <a:ext uri="{FF2B5EF4-FFF2-40B4-BE49-F238E27FC236}">
                <a16:creationId xmlns:a16="http://schemas.microsoft.com/office/drawing/2014/main" id="{ABB8AAE5-0A92-DF52-87CC-54D1C3AE6D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6AD83D-0D55-2E86-9483-6083AC98A7F8}"/>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77941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A146BB-B385-5288-E275-453992D62E61}"/>
              </a:ext>
            </a:extLst>
          </p:cNvPr>
          <p:cNvSpPr>
            <a:spLocks noGrp="1"/>
          </p:cNvSpPr>
          <p:nvPr>
            <p:ph type="dt" sz="half" idx="10"/>
          </p:nvPr>
        </p:nvSpPr>
        <p:spPr/>
        <p:txBody>
          <a:bodyPr/>
          <a:lstStyle/>
          <a:p>
            <a:fld id="{3EC4461E-A9EB-194D-B1FC-067A407EB537}" type="datetimeFigureOut">
              <a:rPr lang="en-US" smtClean="0"/>
              <a:t>3/11/2023</a:t>
            </a:fld>
            <a:endParaRPr lang="en-US"/>
          </a:p>
        </p:txBody>
      </p:sp>
      <p:sp>
        <p:nvSpPr>
          <p:cNvPr id="3" name="Footer Placeholder 2">
            <a:extLst>
              <a:ext uri="{FF2B5EF4-FFF2-40B4-BE49-F238E27FC236}">
                <a16:creationId xmlns:a16="http://schemas.microsoft.com/office/drawing/2014/main" id="{EFB38352-66BC-42C0-3C75-AC1475E724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F044B7-D076-4D9E-1515-DFD1226A2163}"/>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314489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EA0B1-27B2-932F-B585-72877A93E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A1A5C4-95BA-53C6-3D16-CDE0928C16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3D5BA9-70EE-5312-AC25-9EE52C954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0EFE4B-4504-5799-2BDE-D67D54820F02}"/>
              </a:ext>
            </a:extLst>
          </p:cNvPr>
          <p:cNvSpPr>
            <a:spLocks noGrp="1"/>
          </p:cNvSpPr>
          <p:nvPr>
            <p:ph type="dt" sz="half" idx="10"/>
          </p:nvPr>
        </p:nvSpPr>
        <p:spPr/>
        <p:txBody>
          <a:bodyPr/>
          <a:lstStyle/>
          <a:p>
            <a:fld id="{3EC4461E-A9EB-194D-B1FC-067A407EB537}" type="datetimeFigureOut">
              <a:rPr lang="en-US" smtClean="0"/>
              <a:t>3/11/2023</a:t>
            </a:fld>
            <a:endParaRPr lang="en-US"/>
          </a:p>
        </p:txBody>
      </p:sp>
      <p:sp>
        <p:nvSpPr>
          <p:cNvPr id="6" name="Footer Placeholder 5">
            <a:extLst>
              <a:ext uri="{FF2B5EF4-FFF2-40B4-BE49-F238E27FC236}">
                <a16:creationId xmlns:a16="http://schemas.microsoft.com/office/drawing/2014/main" id="{3AF0D246-E84C-5F3E-A0D3-90161D22C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C82D04-A7FA-61B9-DAB4-B53D27FE785F}"/>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3055321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6A613-3815-FFE8-6141-E58F6BE52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2AEFEA-9A17-70BD-5F8E-0CE8BD325E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A5CE9D-FDA4-9716-FC98-03C4AA294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C633F8-B921-4701-1A65-B0526CDF94B4}"/>
              </a:ext>
            </a:extLst>
          </p:cNvPr>
          <p:cNvSpPr>
            <a:spLocks noGrp="1"/>
          </p:cNvSpPr>
          <p:nvPr>
            <p:ph type="dt" sz="half" idx="10"/>
          </p:nvPr>
        </p:nvSpPr>
        <p:spPr/>
        <p:txBody>
          <a:bodyPr/>
          <a:lstStyle/>
          <a:p>
            <a:fld id="{3EC4461E-A9EB-194D-B1FC-067A407EB537}" type="datetimeFigureOut">
              <a:rPr lang="en-US" smtClean="0"/>
              <a:t>3/11/2023</a:t>
            </a:fld>
            <a:endParaRPr lang="en-US"/>
          </a:p>
        </p:txBody>
      </p:sp>
      <p:sp>
        <p:nvSpPr>
          <p:cNvPr id="6" name="Footer Placeholder 5">
            <a:extLst>
              <a:ext uri="{FF2B5EF4-FFF2-40B4-BE49-F238E27FC236}">
                <a16:creationId xmlns:a16="http://schemas.microsoft.com/office/drawing/2014/main" id="{723D3459-7E63-8313-6CEB-C3F3FC331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4A8FB-B40A-FF4C-7B86-02FC41DFB0DF}"/>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2991838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EA2B62-CC5F-D11B-B7F0-3344847F58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47EF57-2259-AF94-25FB-9BF06A0A0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F2103-AC22-0A12-407F-41415D3F13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4461E-A9EB-194D-B1FC-067A407EB537}" type="datetimeFigureOut">
              <a:rPr lang="en-US" smtClean="0"/>
              <a:t>3/11/2023</a:t>
            </a:fld>
            <a:endParaRPr lang="en-US"/>
          </a:p>
        </p:txBody>
      </p:sp>
      <p:sp>
        <p:nvSpPr>
          <p:cNvPr id="5" name="Footer Placeholder 4">
            <a:extLst>
              <a:ext uri="{FF2B5EF4-FFF2-40B4-BE49-F238E27FC236}">
                <a16:creationId xmlns:a16="http://schemas.microsoft.com/office/drawing/2014/main" id="{87CBCCEB-70C8-9F73-B6BF-1A800A9701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5CB086-B6B9-F8BD-CDF0-228154B34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7279F-49DE-ED47-995A-E4953A315527}" type="slidenum">
              <a:rPr lang="en-US" smtClean="0"/>
              <a:t>‹#›</a:t>
            </a:fld>
            <a:endParaRPr lang="en-US"/>
          </a:p>
        </p:txBody>
      </p:sp>
    </p:spTree>
    <p:extLst>
      <p:ext uri="{BB962C8B-B14F-4D97-AF65-F5344CB8AC3E}">
        <p14:creationId xmlns:p14="http://schemas.microsoft.com/office/powerpoint/2010/main" val="2521613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learn.microsoft.com/en-us/windows/wsl/instal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pic>
        <p:nvPicPr>
          <p:cNvPr id="8" name="Picture 7" descr="Logo&#10;&#10;Description automatically generated">
            <a:extLst>
              <a:ext uri="{FF2B5EF4-FFF2-40B4-BE49-F238E27FC236}">
                <a16:creationId xmlns:a16="http://schemas.microsoft.com/office/drawing/2014/main" id="{8BB7EEBA-59FD-EDF8-44D9-5FBE14C2EFDF}"/>
              </a:ext>
            </a:extLst>
          </p:cNvPr>
          <p:cNvPicPr>
            <a:picLocks noChangeAspect="1"/>
          </p:cNvPicPr>
          <p:nvPr/>
        </p:nvPicPr>
        <p:blipFill>
          <a:blip r:embed="rId2"/>
          <a:stretch>
            <a:fillRect/>
          </a:stretch>
        </p:blipFill>
        <p:spPr>
          <a:xfrm>
            <a:off x="1474510" y="-492681"/>
            <a:ext cx="7772400" cy="6426477"/>
          </a:xfrm>
          <a:prstGeom prst="rect">
            <a:avLst/>
          </a:prstGeom>
        </p:spPr>
      </p:pic>
    </p:spTree>
    <p:extLst>
      <p:ext uri="{BB962C8B-B14F-4D97-AF65-F5344CB8AC3E}">
        <p14:creationId xmlns:p14="http://schemas.microsoft.com/office/powerpoint/2010/main" val="47448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7B0C-510C-7CD3-6856-541988351D41}"/>
              </a:ext>
            </a:extLst>
          </p:cNvPr>
          <p:cNvSpPr>
            <a:spLocks noGrp="1"/>
          </p:cNvSpPr>
          <p:nvPr>
            <p:ph type="title"/>
          </p:nvPr>
        </p:nvSpPr>
        <p:spPr/>
        <p:txBody>
          <a:bodyPr>
            <a:normAutofit/>
          </a:bodyPr>
          <a:lstStyle/>
          <a:p>
            <a:r>
              <a:rPr lang="en-US" sz="3600" dirty="0">
                <a:solidFill>
                  <a:srgbClr val="66439B"/>
                </a:solidFill>
              </a:rPr>
              <a:t>The Operating System as an Intermediary</a:t>
            </a:r>
          </a:p>
        </p:txBody>
      </p:sp>
      <p:sp>
        <p:nvSpPr>
          <p:cNvPr id="3" name="Content Placeholder 2">
            <a:extLst>
              <a:ext uri="{FF2B5EF4-FFF2-40B4-BE49-F238E27FC236}">
                <a16:creationId xmlns:a16="http://schemas.microsoft.com/office/drawing/2014/main" id="{91A2D7D6-FF53-E91C-B10E-86B42DE06B9E}"/>
              </a:ext>
            </a:extLst>
          </p:cNvPr>
          <p:cNvSpPr>
            <a:spLocks noGrp="1"/>
          </p:cNvSpPr>
          <p:nvPr>
            <p:ph idx="1"/>
          </p:nvPr>
        </p:nvSpPr>
        <p:spPr/>
        <p:txBody>
          <a:bodyPr>
            <a:normAutofit/>
          </a:bodyPr>
          <a:lstStyle/>
          <a:p>
            <a:r>
              <a:rPr lang="en-US" sz="1800" dirty="0">
                <a:solidFill>
                  <a:srgbClr val="66439B"/>
                </a:solidFill>
              </a:rPr>
              <a:t>Applications use the operating system to communicate with the hardware</a:t>
            </a:r>
          </a:p>
          <a:p>
            <a:r>
              <a:rPr lang="en-US" sz="1800" dirty="0">
                <a:solidFill>
                  <a:srgbClr val="66439B"/>
                </a:solidFill>
              </a:rPr>
              <a:t>The operating system interacts with and controls the hardware</a:t>
            </a:r>
          </a:p>
          <a:p>
            <a:r>
              <a:rPr lang="en-US" sz="1800" dirty="0">
                <a:solidFill>
                  <a:srgbClr val="66439B"/>
                </a:solidFill>
              </a:rPr>
              <a:t>The operating system manages the fair usage of resources among applications</a:t>
            </a:r>
          </a:p>
          <a:p>
            <a:r>
              <a:rPr lang="en-US" sz="1800" dirty="0">
                <a:solidFill>
                  <a:srgbClr val="66439B"/>
                </a:solidFill>
              </a:rPr>
              <a:t>The operating system isolates the contents of different applications to prevent interference</a:t>
            </a:r>
          </a:p>
          <a:p>
            <a:r>
              <a:rPr lang="en-US" sz="1800" dirty="0">
                <a:solidFill>
                  <a:srgbClr val="66439B"/>
                </a:solidFill>
              </a:rPr>
              <a:t>When an application requests memory, it asks the operating system to get it from the hardware</a:t>
            </a:r>
          </a:p>
          <a:p>
            <a:r>
              <a:rPr lang="en-US" sz="1800" dirty="0">
                <a:solidFill>
                  <a:srgbClr val="66439B"/>
                </a:solidFill>
              </a:rPr>
              <a:t>When a user clicks on an application icon, the operating system interprets the click and starts the application, allocating resources like CPU and memory to it</a:t>
            </a:r>
          </a:p>
          <a:p>
            <a:r>
              <a:rPr lang="en-US" sz="1800" dirty="0">
                <a:solidFill>
                  <a:srgbClr val="66439B"/>
                </a:solidFill>
              </a:rPr>
              <a:t>The operating system has intelligent logic to decide which application gets how many resources, taking resources away from inactive applications and giving them to active ones</a:t>
            </a:r>
          </a:p>
        </p:txBody>
      </p:sp>
    </p:spTree>
    <p:extLst>
      <p:ext uri="{BB962C8B-B14F-4D97-AF65-F5344CB8AC3E}">
        <p14:creationId xmlns:p14="http://schemas.microsoft.com/office/powerpoint/2010/main" val="720001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BA60-03A6-27DC-BC5D-480C82CB8D8D}"/>
              </a:ext>
            </a:extLst>
          </p:cNvPr>
          <p:cNvSpPr>
            <a:spLocks noGrp="1"/>
          </p:cNvSpPr>
          <p:nvPr>
            <p:ph type="title"/>
          </p:nvPr>
        </p:nvSpPr>
        <p:spPr/>
        <p:txBody>
          <a:bodyPr>
            <a:normAutofit/>
          </a:bodyPr>
          <a:lstStyle/>
          <a:p>
            <a:r>
              <a:rPr lang="en-US" sz="3600" dirty="0">
                <a:solidFill>
                  <a:srgbClr val="66439B"/>
                </a:solidFill>
              </a:rPr>
              <a:t>Tasks of an Operating System</a:t>
            </a:r>
          </a:p>
        </p:txBody>
      </p:sp>
      <p:sp>
        <p:nvSpPr>
          <p:cNvPr id="3" name="Content Placeholder 2">
            <a:extLst>
              <a:ext uri="{FF2B5EF4-FFF2-40B4-BE49-F238E27FC236}">
                <a16:creationId xmlns:a16="http://schemas.microsoft.com/office/drawing/2014/main" id="{1918A1CA-92C7-9081-1078-3D64204A5928}"/>
              </a:ext>
            </a:extLst>
          </p:cNvPr>
          <p:cNvSpPr>
            <a:spLocks noGrp="1"/>
          </p:cNvSpPr>
          <p:nvPr>
            <p:ph idx="1"/>
          </p:nvPr>
        </p:nvSpPr>
        <p:spPr/>
        <p:txBody>
          <a:bodyPr>
            <a:normAutofit/>
          </a:bodyPr>
          <a:lstStyle/>
          <a:p>
            <a:r>
              <a:rPr lang="en-US" sz="1800" dirty="0">
                <a:solidFill>
                  <a:srgbClr val="66439B"/>
                </a:solidFill>
              </a:rPr>
              <a:t>Process Management</a:t>
            </a:r>
          </a:p>
          <a:p>
            <a:pPr lvl="1">
              <a:buFont typeface="Courier New" panose="02070309020205020404" pitchFamily="49" charset="0"/>
              <a:buChar char="o"/>
            </a:pPr>
            <a:r>
              <a:rPr lang="en-US" sz="1400" dirty="0">
                <a:solidFill>
                  <a:srgbClr val="66439B"/>
                </a:solidFill>
              </a:rPr>
              <a:t>Manages CPU resources and schedules processes</a:t>
            </a:r>
          </a:p>
          <a:p>
            <a:pPr lvl="1">
              <a:buFont typeface="Courier New" panose="02070309020205020404" pitchFamily="49" charset="0"/>
              <a:buChar char="o"/>
            </a:pPr>
            <a:r>
              <a:rPr lang="en-US" sz="1400" dirty="0">
                <a:solidFill>
                  <a:srgbClr val="66439B"/>
                </a:solidFill>
              </a:rPr>
              <a:t>Ensures processes don't interfere with each other</a:t>
            </a:r>
          </a:p>
          <a:p>
            <a:pPr lvl="1">
              <a:buFont typeface="Courier New" panose="02070309020205020404" pitchFamily="49" charset="0"/>
              <a:buChar char="o"/>
            </a:pPr>
            <a:r>
              <a:rPr lang="en-US" sz="1400" dirty="0">
                <a:solidFill>
                  <a:srgbClr val="66439B"/>
                </a:solidFill>
              </a:rPr>
              <a:t>Enables multitasking and parallel processing</a:t>
            </a:r>
          </a:p>
          <a:p>
            <a:r>
              <a:rPr lang="en-US" sz="1800" dirty="0">
                <a:solidFill>
                  <a:srgbClr val="66439B"/>
                </a:solidFill>
              </a:rPr>
              <a:t>Memory Management</a:t>
            </a:r>
          </a:p>
          <a:p>
            <a:pPr lvl="1">
              <a:buFont typeface="Courier New" panose="02070309020205020404" pitchFamily="49" charset="0"/>
              <a:buChar char="o"/>
            </a:pPr>
            <a:r>
              <a:rPr lang="en-US" sz="1400" dirty="0">
                <a:solidFill>
                  <a:srgbClr val="66439B"/>
                </a:solidFill>
              </a:rPr>
              <a:t>Allocates and manages working memory (RAM)</a:t>
            </a:r>
          </a:p>
          <a:p>
            <a:pPr lvl="1">
              <a:buFont typeface="Courier New" panose="02070309020205020404" pitchFamily="49" charset="0"/>
              <a:buChar char="o"/>
            </a:pPr>
            <a:r>
              <a:rPr lang="en-US" sz="1400" dirty="0">
                <a:solidFill>
                  <a:srgbClr val="66439B"/>
                </a:solidFill>
              </a:rPr>
              <a:t>Swaps memory between processes as needed</a:t>
            </a:r>
          </a:p>
          <a:p>
            <a:pPr lvl="1">
              <a:buFont typeface="Courier New" panose="02070309020205020404" pitchFamily="49" charset="0"/>
              <a:buChar char="o"/>
            </a:pPr>
            <a:r>
              <a:rPr lang="en-US" sz="1400" dirty="0">
                <a:solidFill>
                  <a:srgbClr val="66439B"/>
                </a:solidFill>
              </a:rPr>
              <a:t>Improves system performance by optimizing memory usage</a:t>
            </a:r>
          </a:p>
          <a:p>
            <a:r>
              <a:rPr lang="en-US" sz="1800" dirty="0">
                <a:solidFill>
                  <a:srgbClr val="66439B"/>
                </a:solidFill>
              </a:rPr>
              <a:t>Storage Management</a:t>
            </a:r>
          </a:p>
          <a:p>
            <a:pPr lvl="1">
              <a:buFont typeface="Courier New" panose="02070309020205020404" pitchFamily="49" charset="0"/>
              <a:buChar char="o"/>
            </a:pPr>
            <a:r>
              <a:rPr lang="en-US" sz="1400" dirty="0">
                <a:solidFill>
                  <a:srgbClr val="66439B"/>
                </a:solidFill>
              </a:rPr>
              <a:t>Allocates space on secondary memory (hard drive)</a:t>
            </a:r>
          </a:p>
          <a:p>
            <a:pPr lvl="1">
              <a:buFont typeface="Courier New" panose="02070309020205020404" pitchFamily="49" charset="0"/>
              <a:buChar char="o"/>
            </a:pPr>
            <a:r>
              <a:rPr lang="en-US" sz="1400" dirty="0">
                <a:solidFill>
                  <a:srgbClr val="66439B"/>
                </a:solidFill>
              </a:rPr>
              <a:t>Structured storage with folders and directories</a:t>
            </a:r>
          </a:p>
          <a:p>
            <a:pPr lvl="1">
              <a:buFont typeface="Courier New" panose="02070309020205020404" pitchFamily="49" charset="0"/>
              <a:buChar char="o"/>
            </a:pPr>
            <a:r>
              <a:rPr lang="en-US" sz="1400" dirty="0">
                <a:solidFill>
                  <a:srgbClr val="66439B"/>
                </a:solidFill>
              </a:rPr>
              <a:t>Ensures data persistence and retrieval</a:t>
            </a:r>
          </a:p>
        </p:txBody>
      </p:sp>
    </p:spTree>
    <p:extLst>
      <p:ext uri="{BB962C8B-B14F-4D97-AF65-F5344CB8AC3E}">
        <p14:creationId xmlns:p14="http://schemas.microsoft.com/office/powerpoint/2010/main" val="4239190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A01B2-63A5-BFFA-24FD-81382D6E838B}"/>
              </a:ext>
            </a:extLst>
          </p:cNvPr>
          <p:cNvSpPr>
            <a:spLocks noGrp="1"/>
          </p:cNvSpPr>
          <p:nvPr>
            <p:ph type="title"/>
          </p:nvPr>
        </p:nvSpPr>
        <p:spPr/>
        <p:txBody>
          <a:bodyPr/>
          <a:lstStyle/>
          <a:p>
            <a:r>
              <a:rPr lang="en-US" sz="4400" dirty="0">
                <a:solidFill>
                  <a:srgbClr val="66439B"/>
                </a:solidFill>
              </a:rPr>
              <a:t>Tasks of an Operating System</a:t>
            </a:r>
            <a:endParaRPr lang="en-US" dirty="0"/>
          </a:p>
        </p:txBody>
      </p:sp>
      <p:sp>
        <p:nvSpPr>
          <p:cNvPr id="3" name="Content Placeholder 2">
            <a:extLst>
              <a:ext uri="{FF2B5EF4-FFF2-40B4-BE49-F238E27FC236}">
                <a16:creationId xmlns:a16="http://schemas.microsoft.com/office/drawing/2014/main" id="{A7A2BDB8-33BF-59E2-445C-5E1D2980649A}"/>
              </a:ext>
            </a:extLst>
          </p:cNvPr>
          <p:cNvSpPr>
            <a:spLocks noGrp="1"/>
          </p:cNvSpPr>
          <p:nvPr>
            <p:ph idx="1"/>
          </p:nvPr>
        </p:nvSpPr>
        <p:spPr/>
        <p:txBody>
          <a:bodyPr>
            <a:noAutofit/>
          </a:bodyPr>
          <a:lstStyle/>
          <a:p>
            <a:r>
              <a:rPr lang="en-US" sz="1800" dirty="0">
                <a:solidFill>
                  <a:srgbClr val="66439B"/>
                </a:solidFill>
              </a:rPr>
              <a:t>Input/Output Management</a:t>
            </a:r>
          </a:p>
          <a:p>
            <a:pPr lvl="1">
              <a:buFont typeface="Courier New" panose="02070309020205020404" pitchFamily="49" charset="0"/>
              <a:buChar char="o"/>
            </a:pPr>
            <a:r>
              <a:rPr lang="en-US" sz="1400" dirty="0">
                <a:solidFill>
                  <a:srgbClr val="66439B"/>
                </a:solidFill>
              </a:rPr>
              <a:t>Manages input/output devices like monitor, keyboard, and mouse</a:t>
            </a:r>
          </a:p>
          <a:p>
            <a:pPr lvl="1">
              <a:buFont typeface="Courier New" panose="02070309020205020404" pitchFamily="49" charset="0"/>
              <a:buChar char="o"/>
            </a:pPr>
            <a:r>
              <a:rPr lang="en-US" sz="1400" dirty="0">
                <a:solidFill>
                  <a:srgbClr val="66439B"/>
                </a:solidFill>
              </a:rPr>
              <a:t>Translates interactions between applications and devices</a:t>
            </a:r>
          </a:p>
          <a:p>
            <a:pPr lvl="1">
              <a:buFont typeface="Courier New" panose="02070309020205020404" pitchFamily="49" charset="0"/>
              <a:buChar char="o"/>
            </a:pPr>
            <a:r>
              <a:rPr lang="en-US" sz="1400" dirty="0">
                <a:solidFill>
                  <a:srgbClr val="66439B"/>
                </a:solidFill>
              </a:rPr>
              <a:t>Improves system performance with buffering and caching</a:t>
            </a:r>
            <a:endParaRPr lang="en-US" sz="1800" dirty="0">
              <a:solidFill>
                <a:srgbClr val="66439B"/>
              </a:solidFill>
            </a:endParaRPr>
          </a:p>
          <a:p>
            <a:r>
              <a:rPr lang="en-US" sz="1800" dirty="0">
                <a:solidFill>
                  <a:srgbClr val="66439B"/>
                </a:solidFill>
              </a:rPr>
              <a:t>Security Management</a:t>
            </a:r>
          </a:p>
          <a:p>
            <a:pPr lvl="1">
              <a:buFont typeface="Courier New" panose="02070309020205020404" pitchFamily="49" charset="0"/>
              <a:buChar char="o"/>
            </a:pPr>
            <a:r>
              <a:rPr lang="en-US" sz="1400" dirty="0">
                <a:solidFill>
                  <a:srgbClr val="66439B"/>
                </a:solidFill>
              </a:rPr>
              <a:t>Manages user accounts and permissions</a:t>
            </a:r>
          </a:p>
          <a:p>
            <a:pPr lvl="1">
              <a:buFont typeface="Courier New" panose="02070309020205020404" pitchFamily="49" charset="0"/>
              <a:buChar char="o"/>
            </a:pPr>
            <a:r>
              <a:rPr lang="en-US" sz="1400" dirty="0">
                <a:solidFill>
                  <a:srgbClr val="66439B"/>
                </a:solidFill>
              </a:rPr>
              <a:t>Protects against unauthorized access and malware</a:t>
            </a:r>
          </a:p>
          <a:p>
            <a:pPr lvl="1">
              <a:buFont typeface="Courier New" panose="02070309020205020404" pitchFamily="49" charset="0"/>
              <a:buChar char="o"/>
            </a:pPr>
            <a:r>
              <a:rPr lang="en-US" sz="1400" dirty="0">
                <a:solidFill>
                  <a:srgbClr val="66439B"/>
                </a:solidFill>
              </a:rPr>
              <a:t>Provides encryption and authentication mechanisms</a:t>
            </a:r>
            <a:endParaRPr lang="en-US" sz="1800" dirty="0">
              <a:solidFill>
                <a:srgbClr val="66439B"/>
              </a:solidFill>
            </a:endParaRPr>
          </a:p>
          <a:p>
            <a:r>
              <a:rPr lang="en-US" sz="1800" dirty="0">
                <a:solidFill>
                  <a:srgbClr val="66439B"/>
                </a:solidFill>
              </a:rPr>
              <a:t>Network Management</a:t>
            </a:r>
          </a:p>
          <a:p>
            <a:pPr lvl="1">
              <a:buFont typeface="Courier New" panose="02070309020205020404" pitchFamily="49" charset="0"/>
              <a:buChar char="o"/>
            </a:pPr>
            <a:r>
              <a:rPr lang="en-US" sz="1400" dirty="0">
                <a:solidFill>
                  <a:srgbClr val="66439B"/>
                </a:solidFill>
              </a:rPr>
              <a:t>Assigns IP addresses and manages network connections</a:t>
            </a:r>
          </a:p>
          <a:p>
            <a:pPr lvl="1">
              <a:buFont typeface="Courier New" panose="02070309020205020404" pitchFamily="49" charset="0"/>
              <a:buChar char="o"/>
            </a:pPr>
            <a:r>
              <a:rPr lang="en-US" sz="1400" dirty="0">
                <a:solidFill>
                  <a:srgbClr val="66439B"/>
                </a:solidFill>
              </a:rPr>
              <a:t>Ensures network security and reliability</a:t>
            </a:r>
          </a:p>
          <a:p>
            <a:pPr lvl="1">
              <a:buFont typeface="Courier New" panose="02070309020205020404" pitchFamily="49" charset="0"/>
              <a:buChar char="o"/>
            </a:pPr>
            <a:r>
              <a:rPr lang="en-US" sz="1400" dirty="0">
                <a:solidFill>
                  <a:srgbClr val="66439B"/>
                </a:solidFill>
              </a:rPr>
              <a:t>Enables communication between devices on the network</a:t>
            </a:r>
          </a:p>
        </p:txBody>
      </p:sp>
    </p:spTree>
    <p:extLst>
      <p:ext uri="{BB962C8B-B14F-4D97-AF65-F5344CB8AC3E}">
        <p14:creationId xmlns:p14="http://schemas.microsoft.com/office/powerpoint/2010/main" val="1835452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521B-A60A-FE6B-8CCA-A026C63A324E}"/>
              </a:ext>
            </a:extLst>
          </p:cNvPr>
          <p:cNvSpPr>
            <a:spLocks noGrp="1"/>
          </p:cNvSpPr>
          <p:nvPr>
            <p:ph type="title"/>
          </p:nvPr>
        </p:nvSpPr>
        <p:spPr/>
        <p:txBody>
          <a:bodyPr>
            <a:normAutofit/>
          </a:bodyPr>
          <a:lstStyle/>
          <a:p>
            <a:r>
              <a:rPr lang="en-US" sz="3600" dirty="0">
                <a:solidFill>
                  <a:srgbClr val="66439B"/>
                </a:solidFill>
              </a:rPr>
              <a:t>How an operating system is constructed or made up</a:t>
            </a:r>
          </a:p>
        </p:txBody>
      </p:sp>
      <p:sp>
        <p:nvSpPr>
          <p:cNvPr id="3" name="Content Placeholder 2">
            <a:extLst>
              <a:ext uri="{FF2B5EF4-FFF2-40B4-BE49-F238E27FC236}">
                <a16:creationId xmlns:a16="http://schemas.microsoft.com/office/drawing/2014/main" id="{A321D3FC-41F8-6F2C-55C1-976D193118A8}"/>
              </a:ext>
            </a:extLst>
          </p:cNvPr>
          <p:cNvSpPr>
            <a:spLocks noGrp="1"/>
          </p:cNvSpPr>
          <p:nvPr>
            <p:ph idx="1"/>
          </p:nvPr>
        </p:nvSpPr>
        <p:spPr/>
        <p:txBody>
          <a:bodyPr>
            <a:normAutofit/>
          </a:bodyPr>
          <a:lstStyle/>
          <a:p>
            <a:r>
              <a:rPr lang="en-US" sz="1800" dirty="0">
                <a:solidFill>
                  <a:srgbClr val="66439B"/>
                </a:solidFill>
              </a:rPr>
              <a:t>At the core, operating system has a kernel</a:t>
            </a:r>
          </a:p>
          <a:p>
            <a:r>
              <a:rPr lang="en-US" sz="1800" dirty="0">
                <a:solidFill>
                  <a:srgbClr val="66439B"/>
                </a:solidFill>
              </a:rPr>
              <a:t>Kernel is the part of an operating system that loads first</a:t>
            </a:r>
          </a:p>
          <a:p>
            <a:r>
              <a:rPr lang="en-US" sz="1800" dirty="0">
                <a:solidFill>
                  <a:srgbClr val="66439B"/>
                </a:solidFill>
              </a:rPr>
              <a:t>This the heart of every operating system</a:t>
            </a:r>
          </a:p>
        </p:txBody>
      </p:sp>
    </p:spTree>
    <p:extLst>
      <p:ext uri="{BB962C8B-B14F-4D97-AF65-F5344CB8AC3E}">
        <p14:creationId xmlns:p14="http://schemas.microsoft.com/office/powerpoint/2010/main" val="889780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58E3-E6E5-AB5D-56ED-7B90E32FB294}"/>
              </a:ext>
            </a:extLst>
          </p:cNvPr>
          <p:cNvSpPr>
            <a:spLocks noGrp="1"/>
          </p:cNvSpPr>
          <p:nvPr>
            <p:ph type="title"/>
          </p:nvPr>
        </p:nvSpPr>
        <p:spPr/>
        <p:txBody>
          <a:bodyPr>
            <a:normAutofit/>
          </a:bodyPr>
          <a:lstStyle/>
          <a:p>
            <a:r>
              <a:rPr lang="en-US" sz="3600" dirty="0">
                <a:solidFill>
                  <a:srgbClr val="7030A0"/>
                </a:solidFill>
              </a:rPr>
              <a:t>Anatomy of an Operating System</a:t>
            </a:r>
          </a:p>
        </p:txBody>
      </p:sp>
      <p:grpSp>
        <p:nvGrpSpPr>
          <p:cNvPr id="4" name="Group 3">
            <a:extLst>
              <a:ext uri="{FF2B5EF4-FFF2-40B4-BE49-F238E27FC236}">
                <a16:creationId xmlns:a16="http://schemas.microsoft.com/office/drawing/2014/main" id="{1A27DAA5-B415-7812-FFA9-161C09F80832}"/>
              </a:ext>
            </a:extLst>
          </p:cNvPr>
          <p:cNvGrpSpPr/>
          <p:nvPr/>
        </p:nvGrpSpPr>
        <p:grpSpPr>
          <a:xfrm>
            <a:off x="978090" y="1829331"/>
            <a:ext cx="9058939" cy="3463262"/>
            <a:chOff x="2785531" y="2565399"/>
            <a:chExt cx="8113187" cy="3191934"/>
          </a:xfrm>
        </p:grpSpPr>
        <p:sp>
          <p:nvSpPr>
            <p:cNvPr id="5" name="Rectangle 4">
              <a:extLst>
                <a:ext uri="{FF2B5EF4-FFF2-40B4-BE49-F238E27FC236}">
                  <a16:creationId xmlns:a16="http://schemas.microsoft.com/office/drawing/2014/main" id="{5BE7A3A5-3861-3C57-04DF-31F2E0E144DA}"/>
                </a:ext>
              </a:extLst>
            </p:cNvPr>
            <p:cNvSpPr/>
            <p:nvPr/>
          </p:nvSpPr>
          <p:spPr>
            <a:xfrm>
              <a:off x="2785533" y="5063067"/>
              <a:ext cx="3513667" cy="694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Hardware</a:t>
              </a:r>
            </a:p>
          </p:txBody>
        </p:sp>
        <p:sp>
          <p:nvSpPr>
            <p:cNvPr id="6" name="Rectangle 5">
              <a:extLst>
                <a:ext uri="{FF2B5EF4-FFF2-40B4-BE49-F238E27FC236}">
                  <a16:creationId xmlns:a16="http://schemas.microsoft.com/office/drawing/2014/main" id="{438B92C2-513C-B84F-A2AD-6BD68FBB72B9}"/>
                </a:ext>
              </a:extLst>
            </p:cNvPr>
            <p:cNvSpPr/>
            <p:nvPr/>
          </p:nvSpPr>
          <p:spPr>
            <a:xfrm>
              <a:off x="2785532" y="4292601"/>
              <a:ext cx="3513667" cy="694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Kernel</a:t>
              </a:r>
            </a:p>
          </p:txBody>
        </p:sp>
        <p:sp>
          <p:nvSpPr>
            <p:cNvPr id="7" name="Rectangle 6">
              <a:extLst>
                <a:ext uri="{FF2B5EF4-FFF2-40B4-BE49-F238E27FC236}">
                  <a16:creationId xmlns:a16="http://schemas.microsoft.com/office/drawing/2014/main" id="{7F4BB82C-3C46-2A04-542B-65EB55C5E4F1}"/>
                </a:ext>
              </a:extLst>
            </p:cNvPr>
            <p:cNvSpPr/>
            <p:nvPr/>
          </p:nvSpPr>
          <p:spPr>
            <a:xfrm>
              <a:off x="2785531" y="2565399"/>
              <a:ext cx="3513667" cy="168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a:t>
              </a:r>
            </a:p>
            <a:p>
              <a:pPr algn="ctr"/>
              <a:endParaRPr lang="en-US" dirty="0"/>
            </a:p>
            <a:p>
              <a:pPr algn="ctr"/>
              <a:endParaRPr lang="en-US" dirty="0"/>
            </a:p>
            <a:p>
              <a:pPr algn="ctr"/>
              <a:endParaRPr lang="en-US" dirty="0"/>
            </a:p>
            <a:p>
              <a:pPr algn="ctr"/>
              <a:endParaRPr lang="en-US" dirty="0"/>
            </a:p>
          </p:txBody>
        </p:sp>
        <p:sp>
          <p:nvSpPr>
            <p:cNvPr id="8" name="Rectangle 7">
              <a:extLst>
                <a:ext uri="{FF2B5EF4-FFF2-40B4-BE49-F238E27FC236}">
                  <a16:creationId xmlns:a16="http://schemas.microsoft.com/office/drawing/2014/main" id="{1E26627E-6DB2-6D4F-EF2C-5DA8DE526E7F}"/>
                </a:ext>
              </a:extLst>
            </p:cNvPr>
            <p:cNvSpPr/>
            <p:nvPr/>
          </p:nvSpPr>
          <p:spPr>
            <a:xfrm>
              <a:off x="4042833" y="3369734"/>
              <a:ext cx="2256365" cy="9228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Libraries/Drivers</a:t>
              </a:r>
            </a:p>
          </p:txBody>
        </p:sp>
        <p:sp>
          <p:nvSpPr>
            <p:cNvPr id="9" name="Right Brace 8">
              <a:extLst>
                <a:ext uri="{FF2B5EF4-FFF2-40B4-BE49-F238E27FC236}">
                  <a16:creationId xmlns:a16="http://schemas.microsoft.com/office/drawing/2014/main" id="{F7551E75-25C7-8AB3-735A-84E5E494527B}"/>
                </a:ext>
              </a:extLst>
            </p:cNvPr>
            <p:cNvSpPr/>
            <p:nvPr/>
          </p:nvSpPr>
          <p:spPr>
            <a:xfrm>
              <a:off x="6445250" y="2565399"/>
              <a:ext cx="592667" cy="168910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CDC961FD-6D24-731B-C2D9-89863CB9C92F}"/>
                </a:ext>
              </a:extLst>
            </p:cNvPr>
            <p:cNvSpPr/>
            <p:nvPr/>
          </p:nvSpPr>
          <p:spPr>
            <a:xfrm>
              <a:off x="6445250" y="4254501"/>
              <a:ext cx="592667" cy="732366"/>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C33FEEF-722C-081B-A674-C238050858B5}"/>
                </a:ext>
              </a:extLst>
            </p:cNvPr>
            <p:cNvSpPr txBox="1"/>
            <p:nvPr/>
          </p:nvSpPr>
          <p:spPr>
            <a:xfrm>
              <a:off x="7037917" y="3122083"/>
              <a:ext cx="1375833" cy="369332"/>
            </a:xfrm>
            <a:prstGeom prst="rect">
              <a:avLst/>
            </a:prstGeom>
            <a:noFill/>
          </p:spPr>
          <p:txBody>
            <a:bodyPr wrap="square" rtlCol="0">
              <a:spAutoFit/>
            </a:bodyPr>
            <a:lstStyle/>
            <a:p>
              <a:r>
                <a:rPr lang="en-US" dirty="0"/>
                <a:t>User Space</a:t>
              </a:r>
            </a:p>
          </p:txBody>
        </p:sp>
        <p:sp>
          <p:nvSpPr>
            <p:cNvPr id="12" name="TextBox 11">
              <a:extLst>
                <a:ext uri="{FF2B5EF4-FFF2-40B4-BE49-F238E27FC236}">
                  <a16:creationId xmlns:a16="http://schemas.microsoft.com/office/drawing/2014/main" id="{F406823F-F86C-B2DB-2AF3-98299D763F56}"/>
                </a:ext>
              </a:extLst>
            </p:cNvPr>
            <p:cNvSpPr txBox="1"/>
            <p:nvPr/>
          </p:nvSpPr>
          <p:spPr>
            <a:xfrm>
              <a:off x="7037917" y="4436018"/>
              <a:ext cx="1492250" cy="369332"/>
            </a:xfrm>
            <a:prstGeom prst="rect">
              <a:avLst/>
            </a:prstGeom>
            <a:noFill/>
          </p:spPr>
          <p:txBody>
            <a:bodyPr wrap="square" rtlCol="0">
              <a:spAutoFit/>
            </a:bodyPr>
            <a:lstStyle/>
            <a:p>
              <a:r>
                <a:rPr lang="en-US" dirty="0"/>
                <a:t>Kernel Space</a:t>
              </a:r>
            </a:p>
          </p:txBody>
        </p:sp>
        <p:sp>
          <p:nvSpPr>
            <p:cNvPr id="13" name="Right Brace 12">
              <a:extLst>
                <a:ext uri="{FF2B5EF4-FFF2-40B4-BE49-F238E27FC236}">
                  <a16:creationId xmlns:a16="http://schemas.microsoft.com/office/drawing/2014/main" id="{B0304617-BD9E-99F2-2479-52E6131BD9ED}"/>
                </a:ext>
              </a:extLst>
            </p:cNvPr>
            <p:cNvSpPr/>
            <p:nvPr/>
          </p:nvSpPr>
          <p:spPr>
            <a:xfrm>
              <a:off x="8813801" y="2569909"/>
              <a:ext cx="592667" cy="2416958"/>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15BCD94A-06DF-F3B8-D9B5-07AE52E09862}"/>
                </a:ext>
              </a:extLst>
            </p:cNvPr>
            <p:cNvSpPr txBox="1"/>
            <p:nvPr/>
          </p:nvSpPr>
          <p:spPr>
            <a:xfrm>
              <a:off x="9406468" y="3593722"/>
              <a:ext cx="1492250" cy="646331"/>
            </a:xfrm>
            <a:prstGeom prst="rect">
              <a:avLst/>
            </a:prstGeom>
            <a:noFill/>
          </p:spPr>
          <p:txBody>
            <a:bodyPr wrap="square" rtlCol="0">
              <a:spAutoFit/>
            </a:bodyPr>
            <a:lstStyle/>
            <a:p>
              <a:r>
                <a:rPr lang="en-US" dirty="0"/>
                <a:t>Operating System</a:t>
              </a:r>
            </a:p>
          </p:txBody>
        </p:sp>
      </p:grpSp>
    </p:spTree>
    <p:extLst>
      <p:ext uri="{BB962C8B-B14F-4D97-AF65-F5344CB8AC3E}">
        <p14:creationId xmlns:p14="http://schemas.microsoft.com/office/powerpoint/2010/main" val="13179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0C67-4718-0929-808E-AD706E1B9CF1}"/>
              </a:ext>
            </a:extLst>
          </p:cNvPr>
          <p:cNvSpPr>
            <a:spLocks noGrp="1"/>
          </p:cNvSpPr>
          <p:nvPr>
            <p:ph type="title"/>
          </p:nvPr>
        </p:nvSpPr>
        <p:spPr/>
        <p:txBody>
          <a:bodyPr>
            <a:normAutofit/>
          </a:bodyPr>
          <a:lstStyle/>
          <a:p>
            <a:r>
              <a:rPr lang="en-US" sz="3600" dirty="0">
                <a:solidFill>
                  <a:srgbClr val="7030A0"/>
                </a:solidFill>
              </a:rPr>
              <a:t>Operating system in details</a:t>
            </a:r>
          </a:p>
        </p:txBody>
      </p:sp>
      <p:sp>
        <p:nvSpPr>
          <p:cNvPr id="3" name="Content Placeholder 2">
            <a:extLst>
              <a:ext uri="{FF2B5EF4-FFF2-40B4-BE49-F238E27FC236}">
                <a16:creationId xmlns:a16="http://schemas.microsoft.com/office/drawing/2014/main" id="{190D4584-AE15-CEAE-C7EB-D035F9F971A8}"/>
              </a:ext>
            </a:extLst>
          </p:cNvPr>
          <p:cNvSpPr>
            <a:spLocks noGrp="1"/>
          </p:cNvSpPr>
          <p:nvPr>
            <p:ph idx="1"/>
          </p:nvPr>
        </p:nvSpPr>
        <p:spPr/>
        <p:txBody>
          <a:bodyPr>
            <a:normAutofit/>
          </a:bodyPr>
          <a:lstStyle/>
          <a:p>
            <a:pPr>
              <a:lnSpc>
                <a:spcPct val="110000"/>
              </a:lnSpc>
              <a:spcBef>
                <a:spcPts val="0"/>
              </a:spcBef>
            </a:pPr>
            <a:r>
              <a:rPr lang="en-US" sz="1800" b="1" dirty="0">
                <a:solidFill>
                  <a:srgbClr val="7030A0"/>
                </a:solidFill>
                <a:cs typeface="Times New Roman" panose="02020603050405020304" pitchFamily="18" charset="0"/>
              </a:rPr>
              <a:t>Kernel</a:t>
            </a:r>
            <a:r>
              <a:rPr lang="en-US" sz="1800" dirty="0">
                <a:solidFill>
                  <a:srgbClr val="7030A0"/>
                </a:solidFill>
                <a:cs typeface="Times New Roman" panose="02020603050405020304" pitchFamily="18" charset="0"/>
              </a:rPr>
              <a:t> - The kernel is a component of an operating system. It is the core of the operating system. This is what communicate with your hardware. Send information back and forth to your computer’s hardware</a:t>
            </a:r>
          </a:p>
          <a:p>
            <a:pPr>
              <a:lnSpc>
                <a:spcPct val="110000"/>
              </a:lnSpc>
              <a:spcBef>
                <a:spcPts val="0"/>
              </a:spcBef>
            </a:pPr>
            <a:r>
              <a:rPr lang="en-US" sz="1800" b="1" dirty="0">
                <a:solidFill>
                  <a:srgbClr val="7030A0"/>
                </a:solidFill>
                <a:cs typeface="Times New Roman" panose="02020603050405020304" pitchFamily="18" charset="0"/>
              </a:rPr>
              <a:t>Libraries/Drivers - </a:t>
            </a:r>
            <a:r>
              <a:rPr lang="en-US" sz="1800" dirty="0">
                <a:solidFill>
                  <a:srgbClr val="7030A0"/>
                </a:solidFill>
                <a:cs typeface="Times New Roman" panose="02020603050405020304" pitchFamily="18" charset="0"/>
              </a:rPr>
              <a:t>The kernel is assisted by pieces of software called libraries and drivers. Now these libraries will provide extra functionality, things that the kernel may need in order to perform its job efficiently. </a:t>
            </a:r>
          </a:p>
          <a:p>
            <a:pPr marL="0" indent="0">
              <a:lnSpc>
                <a:spcPct val="110000"/>
              </a:lnSpc>
              <a:spcBef>
                <a:spcPts val="0"/>
              </a:spcBef>
              <a:buNone/>
            </a:pPr>
            <a:r>
              <a:rPr lang="en-US" sz="1800" dirty="0">
                <a:solidFill>
                  <a:srgbClr val="7030A0"/>
                </a:solidFill>
                <a:cs typeface="Times New Roman" panose="02020603050405020304" pitchFamily="18" charset="0"/>
              </a:rPr>
              <a:t>    Device drivers are pieces of software that are designed to speak to certain types of hardware </a:t>
            </a:r>
          </a:p>
          <a:p>
            <a:pPr marL="0" indent="0">
              <a:lnSpc>
                <a:spcPct val="110000"/>
              </a:lnSpc>
              <a:spcBef>
                <a:spcPts val="0"/>
              </a:spcBef>
              <a:buNone/>
            </a:pPr>
            <a:r>
              <a:rPr lang="en-US" sz="1800" dirty="0">
                <a:solidFill>
                  <a:srgbClr val="7030A0"/>
                </a:solidFill>
                <a:cs typeface="Times New Roman" panose="02020603050405020304" pitchFamily="18" charset="0"/>
              </a:rPr>
              <a:t>    Like drivers for hard disk or video card or network card.</a:t>
            </a:r>
          </a:p>
          <a:p>
            <a:pPr marL="0" indent="0">
              <a:lnSpc>
                <a:spcPct val="110000"/>
              </a:lnSpc>
              <a:spcBef>
                <a:spcPts val="0"/>
              </a:spcBef>
              <a:buNone/>
            </a:pPr>
            <a:r>
              <a:rPr lang="en-US" sz="1800" dirty="0">
                <a:solidFill>
                  <a:srgbClr val="7030A0"/>
                </a:solidFill>
                <a:cs typeface="Times New Roman" panose="02020603050405020304" pitchFamily="18" charset="0"/>
              </a:rPr>
              <a:t>    For example: How to tell date and time on a system. Things like that of nature</a:t>
            </a:r>
          </a:p>
          <a:p>
            <a:pPr>
              <a:lnSpc>
                <a:spcPct val="110000"/>
              </a:lnSpc>
              <a:spcBef>
                <a:spcPts val="0"/>
              </a:spcBef>
            </a:pPr>
            <a:r>
              <a:rPr lang="en-US" sz="1800" b="1" dirty="0">
                <a:solidFill>
                  <a:srgbClr val="7030A0"/>
                </a:solidFill>
                <a:cs typeface="Times New Roman" panose="02020603050405020304" pitchFamily="18" charset="0"/>
              </a:rPr>
              <a:t>Application -  </a:t>
            </a:r>
            <a:r>
              <a:rPr lang="en-US" sz="1800" dirty="0">
                <a:solidFill>
                  <a:srgbClr val="7030A0"/>
                </a:solidFill>
                <a:cs typeface="Times New Roman" panose="02020603050405020304" pitchFamily="18" charset="0"/>
              </a:rPr>
              <a:t>If you think about top of all of this is the stack of applications. These are the programs that you interact with on your compute. For example, we are viewing this entire presentation inside of a web browser. Well, a web browser   is an  application, skype is an application</a:t>
            </a:r>
          </a:p>
          <a:p>
            <a:endParaRPr lang="en-US" dirty="0"/>
          </a:p>
        </p:txBody>
      </p:sp>
    </p:spTree>
    <p:extLst>
      <p:ext uri="{BB962C8B-B14F-4D97-AF65-F5344CB8AC3E}">
        <p14:creationId xmlns:p14="http://schemas.microsoft.com/office/powerpoint/2010/main" val="2834458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B0D39-BD2B-8FCC-7629-8D418167447F}"/>
              </a:ext>
            </a:extLst>
          </p:cNvPr>
          <p:cNvSpPr>
            <a:spLocks noGrp="1"/>
          </p:cNvSpPr>
          <p:nvPr>
            <p:ph type="title"/>
          </p:nvPr>
        </p:nvSpPr>
        <p:spPr/>
        <p:txBody>
          <a:bodyPr>
            <a:normAutofit/>
          </a:bodyPr>
          <a:lstStyle/>
          <a:p>
            <a:r>
              <a:rPr lang="en-US" sz="3600" dirty="0">
                <a:solidFill>
                  <a:srgbClr val="7030A0"/>
                </a:solidFill>
              </a:rPr>
              <a:t>Main component</a:t>
            </a:r>
          </a:p>
        </p:txBody>
      </p:sp>
      <p:sp>
        <p:nvSpPr>
          <p:cNvPr id="3" name="Content Placeholder 2">
            <a:extLst>
              <a:ext uri="{FF2B5EF4-FFF2-40B4-BE49-F238E27FC236}">
                <a16:creationId xmlns:a16="http://schemas.microsoft.com/office/drawing/2014/main" id="{7EFAE454-2E02-3145-8610-0FF529749471}"/>
              </a:ext>
            </a:extLst>
          </p:cNvPr>
          <p:cNvSpPr>
            <a:spLocks noGrp="1"/>
          </p:cNvSpPr>
          <p:nvPr>
            <p:ph idx="1"/>
          </p:nvPr>
        </p:nvSpPr>
        <p:spPr/>
        <p:txBody>
          <a:bodyPr/>
          <a:lstStyle/>
          <a:p>
            <a:r>
              <a:rPr lang="en-US" sz="1800" dirty="0">
                <a:solidFill>
                  <a:srgbClr val="7030A0"/>
                </a:solidFill>
                <a:cs typeface="Times New Roman" panose="02020603050405020304" pitchFamily="18" charset="0"/>
              </a:rPr>
              <a:t>Two Particular areas of an operating system</a:t>
            </a:r>
          </a:p>
          <a:p>
            <a:pPr marL="914400" lvl="1" indent="-457200">
              <a:buFont typeface="+mj-lt"/>
              <a:buAutoNum type="arabicPeriod"/>
            </a:pPr>
            <a:r>
              <a:rPr lang="en-US" sz="1800" b="1" dirty="0">
                <a:solidFill>
                  <a:srgbClr val="7030A0"/>
                </a:solidFill>
                <a:cs typeface="Times New Roman" panose="02020603050405020304" pitchFamily="18" charset="0"/>
              </a:rPr>
              <a:t>Kernel Space </a:t>
            </a:r>
            <a:r>
              <a:rPr lang="en-US" sz="1800" dirty="0">
                <a:solidFill>
                  <a:srgbClr val="7030A0"/>
                </a:solidFill>
                <a:cs typeface="Times New Roman" panose="02020603050405020304" pitchFamily="18" charset="0"/>
              </a:rPr>
              <a:t>- This space is for directly communicate with different types of hardware</a:t>
            </a:r>
          </a:p>
          <a:p>
            <a:pPr marL="914400" lvl="1" indent="-457200">
              <a:buFont typeface="+mj-lt"/>
              <a:buAutoNum type="arabicPeriod"/>
            </a:pPr>
            <a:r>
              <a:rPr lang="en-US" sz="1800" b="1" dirty="0">
                <a:solidFill>
                  <a:srgbClr val="7030A0"/>
                </a:solidFill>
                <a:cs typeface="Times New Roman" panose="02020603050405020304" pitchFamily="18" charset="0"/>
              </a:rPr>
              <a:t>User Space - </a:t>
            </a:r>
            <a:r>
              <a:rPr lang="en-US" sz="1800" dirty="0">
                <a:solidFill>
                  <a:srgbClr val="7030A0"/>
                </a:solidFill>
                <a:cs typeface="Times New Roman" panose="02020603050405020304" pitchFamily="18" charset="0"/>
              </a:rPr>
              <a:t>This space is what we interact with our daily basis. </a:t>
            </a:r>
          </a:p>
          <a:p>
            <a:pPr marL="457200" lvl="1" indent="0">
              <a:buNone/>
            </a:pPr>
            <a:r>
              <a:rPr lang="en-US" sz="1800" dirty="0">
                <a:solidFill>
                  <a:srgbClr val="7030A0"/>
                </a:solidFill>
                <a:cs typeface="Times New Roman" panose="02020603050405020304" pitchFamily="18" charset="0"/>
              </a:rPr>
              <a:t>For example: Saving documents, Working with applications, Browsing </a:t>
            </a:r>
            <a:r>
              <a:rPr lang="en-US" sz="1800" dirty="0" err="1">
                <a:solidFill>
                  <a:srgbClr val="7030A0"/>
                </a:solidFill>
                <a:cs typeface="Times New Roman" panose="02020603050405020304" pitchFamily="18" charset="0"/>
              </a:rPr>
              <a:t>espn</a:t>
            </a:r>
            <a:r>
              <a:rPr lang="en-US" sz="1800" dirty="0">
                <a:solidFill>
                  <a:srgbClr val="7030A0"/>
                </a:solidFill>
                <a:cs typeface="Times New Roman" panose="02020603050405020304" pitchFamily="18" charset="0"/>
              </a:rPr>
              <a:t>, fb or anything you name it</a:t>
            </a:r>
          </a:p>
          <a:p>
            <a:pPr marL="457200" lvl="1" indent="0">
              <a:buNone/>
            </a:pPr>
            <a:endParaRPr lang="en-US" sz="1800" dirty="0">
              <a:solidFill>
                <a:srgbClr val="7030A0"/>
              </a:solidFill>
              <a:cs typeface="Times New Roman" panose="02020603050405020304" pitchFamily="18" charset="0"/>
            </a:endParaRPr>
          </a:p>
          <a:p>
            <a:pPr marL="457200" lvl="1" indent="0">
              <a:buNone/>
            </a:pPr>
            <a:r>
              <a:rPr lang="en-US" sz="1800" b="1" dirty="0">
                <a:solidFill>
                  <a:srgbClr val="7030A0"/>
                </a:solidFill>
                <a:cs typeface="Times New Roman" panose="02020603050405020304" pitchFamily="18" charset="0"/>
              </a:rPr>
              <a:t>This is what makes up our Operating System</a:t>
            </a:r>
          </a:p>
          <a:p>
            <a:endParaRPr lang="en-US" dirty="0"/>
          </a:p>
        </p:txBody>
      </p:sp>
    </p:spTree>
    <p:extLst>
      <p:ext uri="{BB962C8B-B14F-4D97-AF65-F5344CB8AC3E}">
        <p14:creationId xmlns:p14="http://schemas.microsoft.com/office/powerpoint/2010/main" val="2765025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5CF7-184F-5D2B-1145-C5FB8E5C6794}"/>
              </a:ext>
            </a:extLst>
          </p:cNvPr>
          <p:cNvSpPr>
            <a:spLocks noGrp="1"/>
          </p:cNvSpPr>
          <p:nvPr>
            <p:ph type="title"/>
          </p:nvPr>
        </p:nvSpPr>
        <p:spPr/>
        <p:txBody>
          <a:bodyPr>
            <a:normAutofit/>
          </a:bodyPr>
          <a:lstStyle/>
          <a:p>
            <a:r>
              <a:rPr lang="en-US" sz="3600" dirty="0">
                <a:solidFill>
                  <a:srgbClr val="7030A0"/>
                </a:solidFill>
              </a:rPr>
              <a:t>Popular operating system</a:t>
            </a:r>
          </a:p>
        </p:txBody>
      </p:sp>
      <p:sp>
        <p:nvSpPr>
          <p:cNvPr id="3" name="Content Placeholder 2">
            <a:extLst>
              <a:ext uri="{FF2B5EF4-FFF2-40B4-BE49-F238E27FC236}">
                <a16:creationId xmlns:a16="http://schemas.microsoft.com/office/drawing/2014/main" id="{FE0F6755-5195-FB0D-8FA1-709354591C48}"/>
              </a:ext>
            </a:extLst>
          </p:cNvPr>
          <p:cNvSpPr>
            <a:spLocks noGrp="1"/>
          </p:cNvSpPr>
          <p:nvPr>
            <p:ph idx="1"/>
          </p:nvPr>
        </p:nvSpPr>
        <p:spPr/>
        <p:txBody>
          <a:bodyPr>
            <a:normAutofit/>
          </a:bodyPr>
          <a:lstStyle/>
          <a:p>
            <a:r>
              <a:rPr lang="en-US" sz="1800" dirty="0">
                <a:solidFill>
                  <a:srgbClr val="7030A0"/>
                </a:solidFill>
              </a:rPr>
              <a:t>Microsoft Windows operating system – the most popular one</a:t>
            </a:r>
          </a:p>
          <a:p>
            <a:pPr lvl="1"/>
            <a:r>
              <a:rPr lang="en-US" sz="1800" dirty="0">
                <a:solidFill>
                  <a:srgbClr val="7030A0"/>
                </a:solidFill>
              </a:rPr>
              <a:t>School, job and most likely we use it at home</a:t>
            </a:r>
          </a:p>
          <a:p>
            <a:pPr lvl="1"/>
            <a:r>
              <a:rPr lang="en-US" sz="1800" dirty="0">
                <a:solidFill>
                  <a:srgbClr val="7030A0"/>
                </a:solidFill>
              </a:rPr>
              <a:t>Pc vendors to pre-install their operating system on computers that are available for resale</a:t>
            </a:r>
          </a:p>
          <a:p>
            <a:pPr lvl="1"/>
            <a:r>
              <a:rPr lang="en-US" sz="1800" dirty="0">
                <a:solidFill>
                  <a:srgbClr val="7030A0"/>
                </a:solidFill>
              </a:rPr>
              <a:t>Dell, HP, MSI </a:t>
            </a:r>
          </a:p>
          <a:p>
            <a:pPr lvl="1"/>
            <a:r>
              <a:rPr lang="en-US" sz="1800" dirty="0">
                <a:solidFill>
                  <a:srgbClr val="7030A0"/>
                </a:solidFill>
              </a:rPr>
              <a:t>Corporate environment – The reason for using it because of Active Directory, which centralizes authentication and user logins across a corporate network.</a:t>
            </a:r>
          </a:p>
          <a:p>
            <a:pPr lvl="1"/>
            <a:endParaRPr lang="en-US" sz="1800" dirty="0">
              <a:solidFill>
                <a:srgbClr val="7030A0"/>
              </a:solidFill>
            </a:endParaRPr>
          </a:p>
          <a:p>
            <a:r>
              <a:rPr lang="en-US" sz="1800" dirty="0">
                <a:solidFill>
                  <a:srgbClr val="7030A0"/>
                </a:solidFill>
              </a:rPr>
              <a:t>Apple Operating system</a:t>
            </a:r>
          </a:p>
          <a:p>
            <a:pPr lvl="1"/>
            <a:r>
              <a:rPr lang="en-US" sz="1800" dirty="0">
                <a:solidFill>
                  <a:srgbClr val="7030A0"/>
                </a:solidFill>
              </a:rPr>
              <a:t>Unix style operating system</a:t>
            </a:r>
          </a:p>
          <a:p>
            <a:pPr lvl="1"/>
            <a:endParaRPr lang="en-US" sz="1800" dirty="0">
              <a:solidFill>
                <a:srgbClr val="7030A0"/>
              </a:solidFill>
            </a:endParaRPr>
          </a:p>
          <a:p>
            <a:endParaRPr lang="en-US" sz="1800" dirty="0">
              <a:solidFill>
                <a:srgbClr val="7030A0"/>
              </a:solidFill>
            </a:endParaRPr>
          </a:p>
        </p:txBody>
      </p:sp>
    </p:spTree>
    <p:extLst>
      <p:ext uri="{BB962C8B-B14F-4D97-AF65-F5344CB8AC3E}">
        <p14:creationId xmlns:p14="http://schemas.microsoft.com/office/powerpoint/2010/main" val="377841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F91D-4CE6-9FBD-7554-71CE8E97964C}"/>
              </a:ext>
            </a:extLst>
          </p:cNvPr>
          <p:cNvSpPr>
            <a:spLocks noGrp="1"/>
          </p:cNvSpPr>
          <p:nvPr>
            <p:ph type="title"/>
          </p:nvPr>
        </p:nvSpPr>
        <p:spPr/>
        <p:txBody>
          <a:bodyPr>
            <a:normAutofit/>
          </a:bodyPr>
          <a:lstStyle/>
          <a:p>
            <a:r>
              <a:rPr lang="en-US" sz="3600" dirty="0">
                <a:solidFill>
                  <a:srgbClr val="7030A0"/>
                </a:solidFill>
              </a:rPr>
              <a:t>How Linux came to Be</a:t>
            </a:r>
          </a:p>
        </p:txBody>
      </p:sp>
      <p:sp>
        <p:nvSpPr>
          <p:cNvPr id="3" name="Content Placeholder 2">
            <a:extLst>
              <a:ext uri="{FF2B5EF4-FFF2-40B4-BE49-F238E27FC236}">
                <a16:creationId xmlns:a16="http://schemas.microsoft.com/office/drawing/2014/main" id="{6FC6F506-FEC4-11EB-3CD7-BC1211F9B47D}"/>
              </a:ext>
            </a:extLst>
          </p:cNvPr>
          <p:cNvSpPr>
            <a:spLocks noGrp="1"/>
          </p:cNvSpPr>
          <p:nvPr>
            <p:ph idx="1"/>
          </p:nvPr>
        </p:nvSpPr>
        <p:spPr/>
        <p:txBody>
          <a:bodyPr>
            <a:normAutofit/>
          </a:bodyPr>
          <a:lstStyle/>
          <a:p>
            <a:pPr marL="0" indent="0">
              <a:buNone/>
            </a:pPr>
            <a:r>
              <a:rPr lang="en-US" sz="1800" dirty="0">
                <a:solidFill>
                  <a:srgbClr val="7030A0"/>
                </a:solidFill>
              </a:rPr>
              <a:t>Originate:</a:t>
            </a:r>
          </a:p>
          <a:p>
            <a:pPr lvl="1"/>
            <a:r>
              <a:rPr lang="en-US" sz="1800" dirty="0" err="1">
                <a:solidFill>
                  <a:srgbClr val="7030A0"/>
                </a:solidFill>
              </a:rPr>
              <a:t>Univerisy</a:t>
            </a:r>
            <a:r>
              <a:rPr lang="en-US" sz="1800" dirty="0">
                <a:solidFill>
                  <a:srgbClr val="7030A0"/>
                </a:solidFill>
              </a:rPr>
              <a:t> of Helsinki in </a:t>
            </a:r>
            <a:r>
              <a:rPr lang="en-US" sz="1800" dirty="0" err="1">
                <a:solidFill>
                  <a:srgbClr val="7030A0"/>
                </a:solidFill>
              </a:rPr>
              <a:t>Findland</a:t>
            </a:r>
            <a:r>
              <a:rPr lang="en-US" sz="1800" dirty="0">
                <a:solidFill>
                  <a:srgbClr val="7030A0"/>
                </a:solidFill>
              </a:rPr>
              <a:t> – Linus </a:t>
            </a:r>
          </a:p>
          <a:p>
            <a:pPr lvl="1"/>
            <a:r>
              <a:rPr lang="en-US" sz="1800" dirty="0">
                <a:solidFill>
                  <a:srgbClr val="7030A0"/>
                </a:solidFill>
              </a:rPr>
              <a:t>Clone of </a:t>
            </a:r>
            <a:r>
              <a:rPr lang="en-US" sz="1800" dirty="0" err="1">
                <a:solidFill>
                  <a:srgbClr val="7030A0"/>
                </a:solidFill>
              </a:rPr>
              <a:t>unix</a:t>
            </a:r>
            <a:r>
              <a:rPr lang="en-US" sz="1800" dirty="0">
                <a:solidFill>
                  <a:srgbClr val="7030A0"/>
                </a:solidFill>
              </a:rPr>
              <a:t> called </a:t>
            </a:r>
            <a:r>
              <a:rPr lang="en-US" sz="1800" dirty="0" err="1">
                <a:solidFill>
                  <a:srgbClr val="7030A0"/>
                </a:solidFill>
              </a:rPr>
              <a:t>minix</a:t>
            </a:r>
            <a:endParaRPr lang="en-US" sz="1800" dirty="0">
              <a:solidFill>
                <a:srgbClr val="7030A0"/>
              </a:solidFill>
            </a:endParaRPr>
          </a:p>
          <a:p>
            <a:pPr lvl="1"/>
            <a:r>
              <a:rPr lang="en-US" sz="1800" dirty="0">
                <a:solidFill>
                  <a:srgbClr val="7030A0"/>
                </a:solidFill>
              </a:rPr>
              <a:t>Unix was costly around that time 1990s</a:t>
            </a:r>
          </a:p>
          <a:p>
            <a:pPr lvl="1"/>
            <a:r>
              <a:rPr lang="en-US" sz="1800" dirty="0">
                <a:solidFill>
                  <a:srgbClr val="7030A0"/>
                </a:solidFill>
              </a:rPr>
              <a:t>Created his own kernel – the core of operating system</a:t>
            </a:r>
          </a:p>
          <a:p>
            <a:pPr marL="0" indent="0">
              <a:buNone/>
            </a:pPr>
            <a:r>
              <a:rPr lang="en-US" sz="1800" dirty="0">
                <a:solidFill>
                  <a:srgbClr val="7030A0"/>
                </a:solidFill>
              </a:rPr>
              <a:t>Gaining Maturity:</a:t>
            </a:r>
          </a:p>
          <a:p>
            <a:pPr lvl="1"/>
            <a:r>
              <a:rPr lang="en-US" sz="1800" dirty="0">
                <a:solidFill>
                  <a:srgbClr val="7030A0"/>
                </a:solidFill>
              </a:rPr>
              <a:t>Opensource – All the developers around the world contributed</a:t>
            </a:r>
          </a:p>
          <a:p>
            <a:pPr lvl="1"/>
            <a:r>
              <a:rPr lang="en-US" sz="1800" dirty="0">
                <a:solidFill>
                  <a:srgbClr val="7030A0"/>
                </a:solidFill>
              </a:rPr>
              <a:t>Popular by research scientist and professional skill programmers</a:t>
            </a:r>
          </a:p>
          <a:p>
            <a:pPr lvl="1"/>
            <a:r>
              <a:rPr lang="en-US" sz="1800" dirty="0">
                <a:solidFill>
                  <a:srgbClr val="7030A0"/>
                </a:solidFill>
              </a:rPr>
              <a:t>Designed to work within the existing operating system. Sub system</a:t>
            </a:r>
          </a:p>
          <a:p>
            <a:pPr lvl="1"/>
            <a:r>
              <a:rPr lang="en-US" sz="1800" dirty="0">
                <a:solidFill>
                  <a:srgbClr val="7030A0"/>
                </a:solidFill>
              </a:rPr>
              <a:t>Higher skilled users' ability to add own components and add new functionality</a:t>
            </a:r>
          </a:p>
          <a:p>
            <a:pPr lvl="1"/>
            <a:r>
              <a:rPr lang="en-US" sz="1800" dirty="0">
                <a:solidFill>
                  <a:srgbClr val="7030A0"/>
                </a:solidFill>
              </a:rPr>
              <a:t>As time went on, the </a:t>
            </a:r>
            <a:r>
              <a:rPr lang="en-US" sz="1800" dirty="0" err="1">
                <a:solidFill>
                  <a:srgbClr val="7030A0"/>
                </a:solidFill>
              </a:rPr>
              <a:t>linux</a:t>
            </a:r>
            <a:r>
              <a:rPr lang="en-US" sz="1800" dirty="0">
                <a:solidFill>
                  <a:srgbClr val="7030A0"/>
                </a:solidFill>
              </a:rPr>
              <a:t> kernel gained in maturity and was given the ability to run on other types of computer hardware, and thus was born the LINUX Operating system</a:t>
            </a:r>
          </a:p>
          <a:p>
            <a:pPr lvl="1"/>
            <a:endParaRPr lang="en-US" sz="1800" dirty="0">
              <a:solidFill>
                <a:srgbClr val="7030A0"/>
              </a:solidFill>
            </a:endParaRPr>
          </a:p>
          <a:p>
            <a:pPr marL="0" indent="0">
              <a:buNone/>
            </a:pPr>
            <a:endParaRPr lang="en-US" sz="1800" dirty="0">
              <a:solidFill>
                <a:srgbClr val="7030A0"/>
              </a:solidFill>
            </a:endParaRPr>
          </a:p>
          <a:p>
            <a:endParaRPr lang="en-US" sz="1800" dirty="0">
              <a:solidFill>
                <a:srgbClr val="7030A0"/>
              </a:solidFill>
            </a:endParaRPr>
          </a:p>
        </p:txBody>
      </p:sp>
    </p:spTree>
    <p:extLst>
      <p:ext uri="{BB962C8B-B14F-4D97-AF65-F5344CB8AC3E}">
        <p14:creationId xmlns:p14="http://schemas.microsoft.com/office/powerpoint/2010/main" val="2206581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AEE5-8264-2FE8-5B74-CD4EC70452BE}"/>
              </a:ext>
            </a:extLst>
          </p:cNvPr>
          <p:cNvSpPr>
            <a:spLocks noGrp="1"/>
          </p:cNvSpPr>
          <p:nvPr>
            <p:ph type="title"/>
          </p:nvPr>
        </p:nvSpPr>
        <p:spPr/>
        <p:txBody>
          <a:bodyPr>
            <a:normAutofit/>
          </a:bodyPr>
          <a:lstStyle/>
          <a:p>
            <a:r>
              <a:rPr lang="en-US" sz="3600" dirty="0">
                <a:solidFill>
                  <a:srgbClr val="66439B"/>
                </a:solidFill>
              </a:rPr>
              <a:t>Why is </a:t>
            </a:r>
            <a:r>
              <a:rPr lang="en-US" sz="3600" dirty="0" err="1">
                <a:solidFill>
                  <a:srgbClr val="66439B"/>
                </a:solidFill>
              </a:rPr>
              <a:t>linux</a:t>
            </a:r>
            <a:r>
              <a:rPr lang="en-US" sz="3600" dirty="0">
                <a:solidFill>
                  <a:srgbClr val="66439B"/>
                </a:solidFill>
              </a:rPr>
              <a:t> important</a:t>
            </a:r>
          </a:p>
        </p:txBody>
      </p:sp>
      <p:sp>
        <p:nvSpPr>
          <p:cNvPr id="3" name="Content Placeholder 2">
            <a:extLst>
              <a:ext uri="{FF2B5EF4-FFF2-40B4-BE49-F238E27FC236}">
                <a16:creationId xmlns:a16="http://schemas.microsoft.com/office/drawing/2014/main" id="{364FC03D-131C-DCD3-47ED-32AEBBEEDB07}"/>
              </a:ext>
            </a:extLst>
          </p:cNvPr>
          <p:cNvSpPr>
            <a:spLocks noGrp="1"/>
          </p:cNvSpPr>
          <p:nvPr>
            <p:ph idx="1"/>
          </p:nvPr>
        </p:nvSpPr>
        <p:spPr/>
        <p:txBody>
          <a:bodyPr>
            <a:normAutofit/>
          </a:bodyPr>
          <a:lstStyle/>
          <a:p>
            <a:r>
              <a:rPr lang="en-US" sz="1800" dirty="0">
                <a:solidFill>
                  <a:srgbClr val="66439B"/>
                </a:solidFill>
              </a:rPr>
              <a:t>Flexibility: Linux is incredibly flexible and can be used for a wide range of applications. It can run on anything from a small embedded system to a large server cluster.</a:t>
            </a:r>
          </a:p>
          <a:p>
            <a:r>
              <a:rPr lang="en-US" sz="1800" dirty="0">
                <a:solidFill>
                  <a:srgbClr val="66439B"/>
                </a:solidFill>
              </a:rPr>
              <a:t>Customization: Linux can be customized to meet specific needs. This makes it an ideal choice for developers who need to create specialized software.</a:t>
            </a:r>
          </a:p>
          <a:p>
            <a:r>
              <a:rPr lang="en-US" sz="1800" dirty="0">
                <a:solidFill>
                  <a:srgbClr val="66439B"/>
                </a:solidFill>
              </a:rPr>
              <a:t>Security: Linux is known for its security. Because it is open-source, bugs and vulnerabilities are quickly identified and patched.</a:t>
            </a:r>
          </a:p>
          <a:p>
            <a:r>
              <a:rPr lang="en-US" sz="1800" dirty="0">
                <a:solidFill>
                  <a:srgbClr val="66439B"/>
                </a:solidFill>
              </a:rPr>
              <a:t>Cost: Linux is free to use and distribute, which makes it a cost-effective choice for organizations of all sizes.</a:t>
            </a:r>
          </a:p>
        </p:txBody>
      </p:sp>
    </p:spTree>
    <p:extLst>
      <p:ext uri="{BB962C8B-B14F-4D97-AF65-F5344CB8AC3E}">
        <p14:creationId xmlns:p14="http://schemas.microsoft.com/office/powerpoint/2010/main" val="150837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BABE-2167-8405-8EDF-D3DFAF677F0B}"/>
              </a:ext>
            </a:extLst>
          </p:cNvPr>
          <p:cNvSpPr>
            <a:spLocks noGrp="1"/>
          </p:cNvSpPr>
          <p:nvPr>
            <p:ph type="title"/>
          </p:nvPr>
        </p:nvSpPr>
        <p:spPr>
          <a:xfrm>
            <a:off x="838200" y="2619437"/>
            <a:ext cx="10515600" cy="1325563"/>
          </a:xfrm>
        </p:spPr>
        <p:txBody>
          <a:bodyPr/>
          <a:lstStyle/>
          <a:p>
            <a:pPr algn="ctr"/>
            <a:r>
              <a:rPr lang="en-US" dirty="0">
                <a:solidFill>
                  <a:srgbClr val="7030A0"/>
                </a:solidFill>
              </a:rPr>
              <a:t>Linux Fundamental</a:t>
            </a:r>
          </a:p>
        </p:txBody>
      </p:sp>
    </p:spTree>
    <p:extLst>
      <p:ext uri="{BB962C8B-B14F-4D97-AF65-F5344CB8AC3E}">
        <p14:creationId xmlns:p14="http://schemas.microsoft.com/office/powerpoint/2010/main" val="2306662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6FD6-954F-2257-D57A-B956A669CB69}"/>
              </a:ext>
            </a:extLst>
          </p:cNvPr>
          <p:cNvSpPr>
            <a:spLocks noGrp="1"/>
          </p:cNvSpPr>
          <p:nvPr>
            <p:ph type="title"/>
          </p:nvPr>
        </p:nvSpPr>
        <p:spPr/>
        <p:txBody>
          <a:bodyPr>
            <a:normAutofit/>
          </a:bodyPr>
          <a:lstStyle/>
          <a:p>
            <a:r>
              <a:rPr lang="en-US" sz="3600" dirty="0">
                <a:solidFill>
                  <a:srgbClr val="66439B"/>
                </a:solidFill>
              </a:rPr>
              <a:t>Who uses </a:t>
            </a:r>
            <a:r>
              <a:rPr lang="en-US" sz="3600" dirty="0" err="1">
                <a:solidFill>
                  <a:srgbClr val="66439B"/>
                </a:solidFill>
              </a:rPr>
              <a:t>linux</a:t>
            </a:r>
            <a:endParaRPr lang="en-US" sz="3600" dirty="0">
              <a:solidFill>
                <a:srgbClr val="66439B"/>
              </a:solidFill>
            </a:endParaRPr>
          </a:p>
        </p:txBody>
      </p:sp>
      <p:sp>
        <p:nvSpPr>
          <p:cNvPr id="3" name="Content Placeholder 2">
            <a:extLst>
              <a:ext uri="{FF2B5EF4-FFF2-40B4-BE49-F238E27FC236}">
                <a16:creationId xmlns:a16="http://schemas.microsoft.com/office/drawing/2014/main" id="{C8502DAA-26CE-2896-5906-7601777A0271}"/>
              </a:ext>
            </a:extLst>
          </p:cNvPr>
          <p:cNvSpPr>
            <a:spLocks noGrp="1"/>
          </p:cNvSpPr>
          <p:nvPr>
            <p:ph idx="1"/>
          </p:nvPr>
        </p:nvSpPr>
        <p:spPr/>
        <p:txBody>
          <a:bodyPr>
            <a:normAutofit/>
          </a:bodyPr>
          <a:lstStyle/>
          <a:p>
            <a:r>
              <a:rPr lang="en-US" sz="1800" dirty="0">
                <a:solidFill>
                  <a:srgbClr val="66439B"/>
                </a:solidFill>
              </a:rPr>
              <a:t>Large tech companies such as Google, Facebook, and Amazon.</a:t>
            </a:r>
          </a:p>
          <a:p>
            <a:r>
              <a:rPr lang="en-US" sz="1800" dirty="0">
                <a:solidFill>
                  <a:srgbClr val="66439B"/>
                </a:solidFill>
              </a:rPr>
              <a:t>Governments around the world, including the United States Department of Defense and the Indian government.</a:t>
            </a:r>
          </a:p>
          <a:p>
            <a:r>
              <a:rPr lang="en-US" sz="1800" dirty="0">
                <a:solidFill>
                  <a:srgbClr val="66439B"/>
                </a:solidFill>
              </a:rPr>
              <a:t>Education institutions, such as universities and schools.</a:t>
            </a:r>
          </a:p>
          <a:p>
            <a:r>
              <a:rPr lang="en-US" sz="1800" dirty="0">
                <a:solidFill>
                  <a:srgbClr val="66439B"/>
                </a:solidFill>
              </a:rPr>
              <a:t>Individuals who want to use a free and open-source operating system.</a:t>
            </a:r>
          </a:p>
        </p:txBody>
      </p:sp>
    </p:spTree>
    <p:extLst>
      <p:ext uri="{BB962C8B-B14F-4D97-AF65-F5344CB8AC3E}">
        <p14:creationId xmlns:p14="http://schemas.microsoft.com/office/powerpoint/2010/main" val="3504037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B023-E884-2C38-0654-EAA3E369BA79}"/>
              </a:ext>
            </a:extLst>
          </p:cNvPr>
          <p:cNvSpPr>
            <a:spLocks noGrp="1"/>
          </p:cNvSpPr>
          <p:nvPr>
            <p:ph type="title"/>
          </p:nvPr>
        </p:nvSpPr>
        <p:spPr/>
        <p:txBody>
          <a:bodyPr>
            <a:normAutofit/>
          </a:bodyPr>
          <a:lstStyle/>
          <a:p>
            <a:r>
              <a:rPr lang="en-US" sz="3600" dirty="0">
                <a:solidFill>
                  <a:srgbClr val="66439B"/>
                </a:solidFill>
              </a:rPr>
              <a:t>Why learn </a:t>
            </a:r>
            <a:r>
              <a:rPr lang="en-US" sz="3600" dirty="0" err="1">
                <a:solidFill>
                  <a:srgbClr val="66439B"/>
                </a:solidFill>
              </a:rPr>
              <a:t>linux</a:t>
            </a:r>
            <a:r>
              <a:rPr lang="en-US" sz="3600" dirty="0">
                <a:solidFill>
                  <a:srgbClr val="66439B"/>
                </a:solidFill>
              </a:rPr>
              <a:t> as a DevOps engineer</a:t>
            </a:r>
          </a:p>
        </p:txBody>
      </p:sp>
      <p:sp>
        <p:nvSpPr>
          <p:cNvPr id="3" name="Content Placeholder 2">
            <a:extLst>
              <a:ext uri="{FF2B5EF4-FFF2-40B4-BE49-F238E27FC236}">
                <a16:creationId xmlns:a16="http://schemas.microsoft.com/office/drawing/2014/main" id="{DCA4EBE3-E54A-52E2-EDAA-58B5830FAFC1}"/>
              </a:ext>
            </a:extLst>
          </p:cNvPr>
          <p:cNvSpPr>
            <a:spLocks noGrp="1"/>
          </p:cNvSpPr>
          <p:nvPr>
            <p:ph idx="1"/>
          </p:nvPr>
        </p:nvSpPr>
        <p:spPr/>
        <p:txBody>
          <a:bodyPr>
            <a:normAutofit/>
          </a:bodyPr>
          <a:lstStyle/>
          <a:p>
            <a:r>
              <a:rPr lang="en-US" sz="1800" b="0" i="0" dirty="0">
                <a:solidFill>
                  <a:srgbClr val="66439B"/>
                </a:solidFill>
                <a:effectLst/>
              </a:rPr>
              <a:t>Command Line Interface (CLI): Linux is primarily managed through the CLI, which allows for precise control and automation. As a DevOps engineer, you will need to be comfortable using the CLI to perform tasks such as provisioning servers, deploying applications, and troubleshooting issues.</a:t>
            </a:r>
          </a:p>
          <a:p>
            <a:r>
              <a:rPr lang="en-US" sz="1800" b="0" i="0" dirty="0">
                <a:solidFill>
                  <a:srgbClr val="66439B"/>
                </a:solidFill>
                <a:effectLst/>
              </a:rPr>
              <a:t>Infrastructure as Code: DevOps engineers use infrastructure as code to automate the deployment and management of infrastructure. Linux is a key component of this automation, as most cloud providers and container platforms run on Linux.</a:t>
            </a:r>
          </a:p>
          <a:p>
            <a:r>
              <a:rPr lang="en-US" sz="1800" b="0" i="0" dirty="0">
                <a:solidFill>
                  <a:srgbClr val="66439B"/>
                </a:solidFill>
                <a:effectLst/>
              </a:rPr>
              <a:t>Docker and Containers: Docker, a popular containerization platform, runs on Linux. As a DevOps engineer, you will need to understand how to deploy and manage Docker containers, which requires a solid understanding of Linux.</a:t>
            </a:r>
          </a:p>
          <a:p>
            <a:r>
              <a:rPr lang="en-US" sz="1800" b="0" i="0" dirty="0">
                <a:solidFill>
                  <a:srgbClr val="66439B"/>
                </a:solidFill>
                <a:effectLst/>
              </a:rPr>
              <a:t>Troubleshooting: Inevitably, issues will arise in your infrastructure. As a DevOps engineer, you will need to be able to troubleshoot these issues, which often requires a solid understanding of Linux.</a:t>
            </a:r>
          </a:p>
          <a:p>
            <a:endParaRPr lang="en-US" sz="1800" b="0" i="0" dirty="0">
              <a:solidFill>
                <a:srgbClr val="66439B"/>
              </a:solidFill>
              <a:effectLst/>
            </a:endParaRPr>
          </a:p>
          <a:p>
            <a:endParaRPr lang="en-US" sz="1800" dirty="0">
              <a:solidFill>
                <a:srgbClr val="66439B"/>
              </a:solidFill>
            </a:endParaRPr>
          </a:p>
        </p:txBody>
      </p:sp>
    </p:spTree>
    <p:extLst>
      <p:ext uri="{BB962C8B-B14F-4D97-AF65-F5344CB8AC3E}">
        <p14:creationId xmlns:p14="http://schemas.microsoft.com/office/powerpoint/2010/main" val="3062187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462B-F8F4-2D96-4B6C-CF49CF062BB4}"/>
              </a:ext>
            </a:extLst>
          </p:cNvPr>
          <p:cNvSpPr>
            <a:spLocks noGrp="1"/>
          </p:cNvSpPr>
          <p:nvPr>
            <p:ph type="title"/>
          </p:nvPr>
        </p:nvSpPr>
        <p:spPr/>
        <p:txBody>
          <a:bodyPr>
            <a:normAutofit/>
          </a:bodyPr>
          <a:lstStyle/>
          <a:p>
            <a:r>
              <a:rPr lang="en-US" sz="3600" dirty="0">
                <a:solidFill>
                  <a:srgbClr val="7030A0"/>
                </a:solidFill>
              </a:rPr>
              <a:t>Linux distribution</a:t>
            </a:r>
          </a:p>
        </p:txBody>
      </p:sp>
      <p:sp>
        <p:nvSpPr>
          <p:cNvPr id="3" name="Content Placeholder 2">
            <a:extLst>
              <a:ext uri="{FF2B5EF4-FFF2-40B4-BE49-F238E27FC236}">
                <a16:creationId xmlns:a16="http://schemas.microsoft.com/office/drawing/2014/main" id="{9BF6DF75-1967-9196-A286-0D98D55EC7F8}"/>
              </a:ext>
            </a:extLst>
          </p:cNvPr>
          <p:cNvSpPr>
            <a:spLocks noGrp="1"/>
          </p:cNvSpPr>
          <p:nvPr>
            <p:ph idx="1"/>
          </p:nvPr>
        </p:nvSpPr>
        <p:spPr/>
        <p:txBody>
          <a:bodyPr>
            <a:normAutofit/>
          </a:bodyPr>
          <a:lstStyle/>
          <a:p>
            <a:pPr algn="l">
              <a:buFont typeface="Arial" panose="020B0604020202020204" pitchFamily="34" charset="0"/>
              <a:buChar char="•"/>
            </a:pPr>
            <a:r>
              <a:rPr lang="en-US" sz="1800" b="0" i="0" dirty="0">
                <a:solidFill>
                  <a:srgbClr val="66439B"/>
                </a:solidFill>
                <a:effectLst/>
              </a:rPr>
              <a:t>Linux is an open-source operating system that comes in many flavors, called distributions or distros for short.</a:t>
            </a:r>
          </a:p>
          <a:p>
            <a:pPr algn="l">
              <a:buFont typeface="Arial" panose="020B0604020202020204" pitchFamily="34" charset="0"/>
              <a:buChar char="•"/>
            </a:pPr>
            <a:r>
              <a:rPr lang="en-US" sz="1800" b="0" i="0" dirty="0">
                <a:solidFill>
                  <a:srgbClr val="66439B"/>
                </a:solidFill>
                <a:effectLst/>
              </a:rPr>
              <a:t>Each distribution includes a kernel (the core of the operating system), utilities, applications, and other software packages.</a:t>
            </a:r>
          </a:p>
        </p:txBody>
      </p:sp>
    </p:spTree>
    <p:extLst>
      <p:ext uri="{BB962C8B-B14F-4D97-AF65-F5344CB8AC3E}">
        <p14:creationId xmlns:p14="http://schemas.microsoft.com/office/powerpoint/2010/main" val="25417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2631-4EA0-CFAA-88D6-A75C71A35274}"/>
              </a:ext>
            </a:extLst>
          </p:cNvPr>
          <p:cNvSpPr>
            <a:spLocks noGrp="1"/>
          </p:cNvSpPr>
          <p:nvPr>
            <p:ph type="title"/>
          </p:nvPr>
        </p:nvSpPr>
        <p:spPr/>
        <p:txBody>
          <a:bodyPr>
            <a:normAutofit/>
          </a:bodyPr>
          <a:lstStyle/>
          <a:p>
            <a:r>
              <a:rPr lang="en-US" sz="3600" dirty="0">
                <a:solidFill>
                  <a:srgbClr val="66439B"/>
                </a:solidFill>
              </a:rPr>
              <a:t>Popular distributions</a:t>
            </a:r>
          </a:p>
        </p:txBody>
      </p:sp>
      <p:sp>
        <p:nvSpPr>
          <p:cNvPr id="3" name="Content Placeholder 2">
            <a:extLst>
              <a:ext uri="{FF2B5EF4-FFF2-40B4-BE49-F238E27FC236}">
                <a16:creationId xmlns:a16="http://schemas.microsoft.com/office/drawing/2014/main" id="{03BB811B-7838-A070-CEAE-A02EA745874F}"/>
              </a:ext>
            </a:extLst>
          </p:cNvPr>
          <p:cNvSpPr>
            <a:spLocks noGrp="1"/>
          </p:cNvSpPr>
          <p:nvPr>
            <p:ph idx="1"/>
          </p:nvPr>
        </p:nvSpPr>
        <p:spPr/>
        <p:txBody>
          <a:bodyPr>
            <a:normAutofit/>
          </a:bodyPr>
          <a:lstStyle/>
          <a:p>
            <a:r>
              <a:rPr lang="en-US" sz="1800" b="0" i="0" dirty="0">
                <a:solidFill>
                  <a:srgbClr val="66439B"/>
                </a:solidFill>
                <a:effectLst/>
              </a:rPr>
              <a:t>Ubuntu: Based on Debian, Ubuntu is known for its user-friendliness and a large community of users.</a:t>
            </a:r>
          </a:p>
          <a:p>
            <a:r>
              <a:rPr lang="en-US" sz="1800" b="0" i="0" dirty="0">
                <a:solidFill>
                  <a:srgbClr val="66439B"/>
                </a:solidFill>
                <a:effectLst/>
              </a:rPr>
              <a:t>Fedora: Developed by Red Hat, Fedora is focused on the latest technologies and is often used as a testing ground for new features.</a:t>
            </a:r>
          </a:p>
          <a:p>
            <a:r>
              <a:rPr lang="en-US" sz="1800" b="0" i="0" dirty="0">
                <a:solidFill>
                  <a:srgbClr val="66439B"/>
                </a:solidFill>
                <a:effectLst/>
              </a:rPr>
              <a:t>Debian: One of the oldest and most stable distributions, Debian is popular for its reliability and security.</a:t>
            </a:r>
          </a:p>
          <a:p>
            <a:r>
              <a:rPr lang="en-US" sz="1800" b="0" i="0" dirty="0">
                <a:solidFill>
                  <a:srgbClr val="66439B"/>
                </a:solidFill>
                <a:effectLst/>
              </a:rPr>
              <a:t>Arch Linux: A minimalist distribution that allows users to customize their system from the ground up.</a:t>
            </a:r>
          </a:p>
          <a:p>
            <a:r>
              <a:rPr lang="en-US" sz="1800" b="0" i="0" dirty="0">
                <a:solidFill>
                  <a:srgbClr val="66439B"/>
                </a:solidFill>
                <a:effectLst/>
              </a:rPr>
              <a:t>CentOS: A free enterprise-class distribution that is based on the source code of Red Hat Enterprise Linux.</a:t>
            </a:r>
          </a:p>
          <a:p>
            <a:r>
              <a:rPr lang="en-US" sz="1800" b="0" i="0" dirty="0">
                <a:solidFill>
                  <a:srgbClr val="66439B"/>
                </a:solidFill>
                <a:effectLst/>
              </a:rPr>
              <a:t>Mint: Based on Ubuntu, Mint is known for its ease of use and pre-installed multimedia codecs.</a:t>
            </a:r>
          </a:p>
          <a:p>
            <a:pPr marL="0" indent="0">
              <a:buNone/>
            </a:pPr>
            <a:endParaRPr lang="en-US" sz="1800" dirty="0">
              <a:solidFill>
                <a:srgbClr val="66439B"/>
              </a:solidFill>
            </a:endParaRPr>
          </a:p>
          <a:p>
            <a:pPr marL="0" indent="0">
              <a:buNone/>
            </a:pPr>
            <a:r>
              <a:rPr lang="en-US" sz="1800" dirty="0">
                <a:solidFill>
                  <a:srgbClr val="66439B"/>
                </a:solidFill>
              </a:rPr>
              <a:t>Note: </a:t>
            </a:r>
          </a:p>
          <a:p>
            <a:pPr marL="0" indent="0">
              <a:buNone/>
            </a:pPr>
            <a:r>
              <a:rPr lang="en-US" sz="1800" b="0" i="0" dirty="0">
                <a:solidFill>
                  <a:srgbClr val="66439B"/>
                </a:solidFill>
                <a:effectLst/>
              </a:rPr>
              <a:t>Each distribution has its own set of features, package manager, desktop environment, and default applications.</a:t>
            </a:r>
          </a:p>
          <a:p>
            <a:pPr marL="0" indent="0">
              <a:buNone/>
            </a:pPr>
            <a:r>
              <a:rPr lang="en-US" sz="1800" b="0" i="0" dirty="0">
                <a:solidFill>
                  <a:srgbClr val="66439B"/>
                </a:solidFill>
                <a:effectLst/>
              </a:rPr>
              <a:t>Users can choose a distribution that best suits their needs based on factors such as ease of use, stability, security, and customization.</a:t>
            </a:r>
            <a:endParaRPr lang="en-US" sz="1800" dirty="0">
              <a:solidFill>
                <a:srgbClr val="66439B"/>
              </a:solidFill>
            </a:endParaRPr>
          </a:p>
        </p:txBody>
      </p:sp>
    </p:spTree>
    <p:extLst>
      <p:ext uri="{BB962C8B-B14F-4D97-AF65-F5344CB8AC3E}">
        <p14:creationId xmlns:p14="http://schemas.microsoft.com/office/powerpoint/2010/main" val="3001188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21A36-86A0-A183-71F9-3BD04F28C5DE}"/>
              </a:ext>
            </a:extLst>
          </p:cNvPr>
          <p:cNvSpPr>
            <a:spLocks noGrp="1"/>
          </p:cNvSpPr>
          <p:nvPr>
            <p:ph type="title"/>
          </p:nvPr>
        </p:nvSpPr>
        <p:spPr/>
        <p:txBody>
          <a:bodyPr>
            <a:normAutofit/>
          </a:bodyPr>
          <a:lstStyle/>
          <a:p>
            <a:r>
              <a:rPr lang="en-US" sz="3600" dirty="0">
                <a:solidFill>
                  <a:srgbClr val="66439B"/>
                </a:solidFill>
              </a:rPr>
              <a:t>Introduction to command line interface</a:t>
            </a:r>
          </a:p>
        </p:txBody>
      </p:sp>
      <p:sp>
        <p:nvSpPr>
          <p:cNvPr id="3" name="Content Placeholder 2">
            <a:extLst>
              <a:ext uri="{FF2B5EF4-FFF2-40B4-BE49-F238E27FC236}">
                <a16:creationId xmlns:a16="http://schemas.microsoft.com/office/drawing/2014/main" id="{887C2938-50B9-B71F-52A3-6C3216460536}"/>
              </a:ext>
            </a:extLst>
          </p:cNvPr>
          <p:cNvSpPr>
            <a:spLocks noGrp="1"/>
          </p:cNvSpPr>
          <p:nvPr>
            <p:ph idx="1"/>
          </p:nvPr>
        </p:nvSpPr>
        <p:spPr/>
        <p:txBody>
          <a:bodyPr>
            <a:normAutofit/>
          </a:bodyPr>
          <a:lstStyle/>
          <a:p>
            <a:pPr marL="0" indent="0">
              <a:buNone/>
            </a:pPr>
            <a:r>
              <a:rPr lang="en-US" sz="1800" dirty="0">
                <a:solidFill>
                  <a:srgbClr val="66439B"/>
                </a:solidFill>
              </a:rPr>
              <a:t>GUI vs CLI vs Terminal</a:t>
            </a:r>
          </a:p>
          <a:p>
            <a:r>
              <a:rPr lang="en-US" sz="1800" dirty="0">
                <a:solidFill>
                  <a:srgbClr val="66439B"/>
                </a:solidFill>
              </a:rPr>
              <a:t>GUI - A graphical user interface, where we have graphical elements that you can interact with, like buttons. </a:t>
            </a:r>
          </a:p>
          <a:p>
            <a:r>
              <a:rPr lang="en-US" sz="1800" dirty="0">
                <a:solidFill>
                  <a:srgbClr val="66439B"/>
                </a:solidFill>
              </a:rPr>
              <a:t>CLI - Command Line interface, where users type in commands and see the results printed on the screen</a:t>
            </a:r>
          </a:p>
          <a:p>
            <a:r>
              <a:rPr lang="en-US" sz="1800" dirty="0">
                <a:solidFill>
                  <a:srgbClr val="66439B"/>
                </a:solidFill>
              </a:rPr>
              <a:t>Terminal - The </a:t>
            </a:r>
            <a:r>
              <a:rPr lang="en-US" sz="1800" dirty="0" err="1">
                <a:solidFill>
                  <a:srgbClr val="66439B"/>
                </a:solidFill>
              </a:rPr>
              <a:t>gui</a:t>
            </a:r>
            <a:r>
              <a:rPr lang="en-US" sz="1800" dirty="0">
                <a:solidFill>
                  <a:srgbClr val="66439B"/>
                </a:solidFill>
              </a:rPr>
              <a:t> window that you see on the screen. It takes commands and shows output</a:t>
            </a:r>
          </a:p>
          <a:p>
            <a:pPr marL="0" indent="0">
              <a:buNone/>
            </a:pPr>
            <a:endParaRPr lang="en-US" sz="1800" dirty="0">
              <a:solidFill>
                <a:srgbClr val="66439B"/>
              </a:solidFill>
            </a:endParaRPr>
          </a:p>
          <a:p>
            <a:endParaRPr lang="en-US" sz="1800" dirty="0">
              <a:solidFill>
                <a:srgbClr val="66439B"/>
              </a:solidFill>
            </a:endParaRPr>
          </a:p>
        </p:txBody>
      </p:sp>
    </p:spTree>
    <p:extLst>
      <p:ext uri="{BB962C8B-B14F-4D97-AF65-F5344CB8AC3E}">
        <p14:creationId xmlns:p14="http://schemas.microsoft.com/office/powerpoint/2010/main" val="2894782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1044-75FE-226E-608F-7EB3C9C7F353}"/>
              </a:ext>
            </a:extLst>
          </p:cNvPr>
          <p:cNvSpPr>
            <a:spLocks noGrp="1"/>
          </p:cNvSpPr>
          <p:nvPr>
            <p:ph type="title"/>
          </p:nvPr>
        </p:nvSpPr>
        <p:spPr/>
        <p:txBody>
          <a:bodyPr>
            <a:normAutofit/>
          </a:bodyPr>
          <a:lstStyle/>
          <a:p>
            <a:r>
              <a:rPr lang="en-US" sz="3600" dirty="0">
                <a:solidFill>
                  <a:srgbClr val="7030A0"/>
                </a:solidFill>
              </a:rPr>
              <a:t>Linux Installation</a:t>
            </a:r>
          </a:p>
        </p:txBody>
      </p:sp>
      <p:sp>
        <p:nvSpPr>
          <p:cNvPr id="3" name="Content Placeholder 2">
            <a:extLst>
              <a:ext uri="{FF2B5EF4-FFF2-40B4-BE49-F238E27FC236}">
                <a16:creationId xmlns:a16="http://schemas.microsoft.com/office/drawing/2014/main" id="{AF5FE598-0509-DFA3-E943-84DAA75ECBE1}"/>
              </a:ext>
            </a:extLst>
          </p:cNvPr>
          <p:cNvSpPr>
            <a:spLocks noGrp="1"/>
          </p:cNvSpPr>
          <p:nvPr>
            <p:ph idx="1"/>
          </p:nvPr>
        </p:nvSpPr>
        <p:spPr/>
        <p:txBody>
          <a:bodyPr>
            <a:normAutofit/>
          </a:bodyPr>
          <a:lstStyle/>
          <a:p>
            <a:r>
              <a:rPr lang="en-US" sz="1800" dirty="0">
                <a:solidFill>
                  <a:srgbClr val="7030A0"/>
                </a:solidFill>
              </a:rPr>
              <a:t>Setup for Mac users</a:t>
            </a:r>
          </a:p>
          <a:p>
            <a:pPr lvl="1"/>
            <a:r>
              <a:rPr lang="en-US" sz="1800" dirty="0">
                <a:solidFill>
                  <a:srgbClr val="7030A0"/>
                </a:solidFill>
              </a:rPr>
              <a:t>For mac, the user doesn’t have install anything, terminal has built in function to it. </a:t>
            </a:r>
          </a:p>
          <a:p>
            <a:r>
              <a:rPr lang="en-US" sz="1800" dirty="0">
                <a:solidFill>
                  <a:srgbClr val="7030A0"/>
                </a:solidFill>
              </a:rPr>
              <a:t>Setup for Windows(WSL)</a:t>
            </a:r>
          </a:p>
          <a:p>
            <a:pPr lvl="1"/>
            <a:r>
              <a:rPr lang="en-US" sz="1800" dirty="0">
                <a:solidFill>
                  <a:srgbClr val="7030A0"/>
                </a:solidFill>
                <a:hlinkClick r:id="rId2">
                  <a:extLst>
                    <a:ext uri="{A12FA001-AC4F-418D-AE19-62706E023703}">
                      <ahyp:hlinkClr xmlns:ahyp="http://schemas.microsoft.com/office/drawing/2018/hyperlinkcolor" val="tx"/>
                    </a:ext>
                  </a:extLst>
                </a:hlinkClick>
              </a:rPr>
              <a:t>https://learn.microsoft.com/en-us/windows/wsl/install</a:t>
            </a:r>
            <a:endParaRPr lang="en-US" sz="1800" dirty="0">
              <a:solidFill>
                <a:srgbClr val="7030A0"/>
              </a:solidFill>
            </a:endParaRPr>
          </a:p>
          <a:p>
            <a:pPr lvl="1"/>
            <a:r>
              <a:rPr lang="en-US" sz="1800" dirty="0">
                <a:solidFill>
                  <a:srgbClr val="7030A0"/>
                </a:solidFill>
              </a:rPr>
              <a:t>Follow the steps in </a:t>
            </a:r>
            <a:r>
              <a:rPr lang="en-US" sz="1800" dirty="0" err="1">
                <a:solidFill>
                  <a:srgbClr val="7030A0"/>
                </a:solidFill>
              </a:rPr>
              <a:t>powershell</a:t>
            </a:r>
            <a:endParaRPr lang="en-US" sz="1800" dirty="0">
              <a:solidFill>
                <a:srgbClr val="7030A0"/>
              </a:solidFill>
            </a:endParaRPr>
          </a:p>
          <a:p>
            <a:pPr lvl="1"/>
            <a:r>
              <a:rPr lang="en-US" sz="1800" dirty="0">
                <a:solidFill>
                  <a:srgbClr val="7030A0"/>
                </a:solidFill>
              </a:rPr>
              <a:t>Go to windows store</a:t>
            </a:r>
          </a:p>
          <a:p>
            <a:pPr lvl="1"/>
            <a:r>
              <a:rPr lang="en-US" sz="1800" dirty="0">
                <a:solidFill>
                  <a:srgbClr val="7030A0"/>
                </a:solidFill>
              </a:rPr>
              <a:t>Ubuntu 22.04.1 LTS or the latest – we will use ubuntu distribution</a:t>
            </a:r>
          </a:p>
          <a:p>
            <a:endParaRPr lang="en-US" sz="1800" dirty="0">
              <a:solidFill>
                <a:srgbClr val="7030A0"/>
              </a:solidFill>
            </a:endParaRPr>
          </a:p>
        </p:txBody>
      </p:sp>
    </p:spTree>
    <p:extLst>
      <p:ext uri="{BB962C8B-B14F-4D97-AF65-F5344CB8AC3E}">
        <p14:creationId xmlns:p14="http://schemas.microsoft.com/office/powerpoint/2010/main" val="1289941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7030A0"/>
                </a:solidFill>
              </a:rPr>
              <a:t>What is an operating system</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algn="l"/>
            <a:r>
              <a:rPr lang="en-US" sz="1800" dirty="0">
                <a:solidFill>
                  <a:srgbClr val="7030A0"/>
                </a:solidFill>
              </a:rPr>
              <a:t>Every computer is made up of some hardware components such as</a:t>
            </a:r>
          </a:p>
          <a:p>
            <a:pPr marL="742950" lvl="1" indent="-285750" algn="l">
              <a:buFont typeface="Arial" panose="020B0604020202020204" pitchFamily="34" charset="0"/>
              <a:buChar char="•"/>
            </a:pPr>
            <a:r>
              <a:rPr lang="en-US" sz="1800" dirty="0">
                <a:solidFill>
                  <a:srgbClr val="7030A0"/>
                </a:solidFill>
              </a:rPr>
              <a:t>CPU</a:t>
            </a:r>
          </a:p>
          <a:p>
            <a:pPr marL="742950" lvl="1" indent="-285750" algn="l">
              <a:buFont typeface="Arial" panose="020B0604020202020204" pitchFamily="34" charset="0"/>
              <a:buChar char="•"/>
            </a:pPr>
            <a:r>
              <a:rPr lang="en-US" sz="1800" dirty="0">
                <a:solidFill>
                  <a:srgbClr val="7030A0"/>
                </a:solidFill>
              </a:rPr>
              <a:t>Memory</a:t>
            </a:r>
          </a:p>
          <a:p>
            <a:pPr marL="742950" lvl="1" indent="-285750" algn="l">
              <a:buFont typeface="Arial" panose="020B0604020202020204" pitchFamily="34" charset="0"/>
              <a:buChar char="•"/>
            </a:pPr>
            <a:r>
              <a:rPr lang="en-US" sz="1800" dirty="0">
                <a:solidFill>
                  <a:srgbClr val="7030A0"/>
                </a:solidFill>
              </a:rPr>
              <a:t>Storage</a:t>
            </a:r>
          </a:p>
          <a:p>
            <a:pPr marL="742950" lvl="1" indent="-285750" algn="l">
              <a:buFont typeface="Arial" panose="020B0604020202020204" pitchFamily="34" charset="0"/>
              <a:buChar char="•"/>
            </a:pPr>
            <a:r>
              <a:rPr lang="en-US" sz="1800" dirty="0">
                <a:solidFill>
                  <a:srgbClr val="7030A0"/>
                </a:solidFill>
              </a:rPr>
              <a:t>I/O devices – such as monitor, mouse, keyboard</a:t>
            </a:r>
          </a:p>
          <a:p>
            <a:pPr lvl="1" algn="l"/>
            <a:endParaRPr lang="en-US" sz="1800" dirty="0">
              <a:solidFill>
                <a:srgbClr val="7030A0"/>
              </a:solidFill>
            </a:endParaRPr>
          </a:p>
          <a:p>
            <a:pPr algn="l"/>
            <a:r>
              <a:rPr lang="en-US" sz="1800" dirty="0">
                <a:solidFill>
                  <a:srgbClr val="7030A0"/>
                </a:solidFill>
              </a:rPr>
              <a:t>Applications running on a computer need to interact with these hardware resources to perform their task.</a:t>
            </a:r>
          </a:p>
          <a:p>
            <a:pPr algn="l"/>
            <a:r>
              <a:rPr lang="en-US" sz="1800" dirty="0">
                <a:solidFill>
                  <a:srgbClr val="7030A0"/>
                </a:solidFill>
              </a:rPr>
              <a:t>Applications themselves do not know how to interact with hardware components.</a:t>
            </a:r>
          </a:p>
        </p:txBody>
      </p:sp>
    </p:spTree>
    <p:extLst>
      <p:ext uri="{BB962C8B-B14F-4D97-AF65-F5344CB8AC3E}">
        <p14:creationId xmlns:p14="http://schemas.microsoft.com/office/powerpoint/2010/main" val="118565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9853E-0AD4-C52D-47A8-32ED60F5DF05}"/>
              </a:ext>
            </a:extLst>
          </p:cNvPr>
          <p:cNvSpPr>
            <a:spLocks noGrp="1"/>
          </p:cNvSpPr>
          <p:nvPr>
            <p:ph type="title"/>
          </p:nvPr>
        </p:nvSpPr>
        <p:spPr/>
        <p:txBody>
          <a:bodyPr>
            <a:normAutofit/>
          </a:bodyPr>
          <a:lstStyle/>
          <a:p>
            <a:r>
              <a:rPr lang="en-US" sz="3600" dirty="0">
                <a:solidFill>
                  <a:srgbClr val="7030A0"/>
                </a:solidFill>
              </a:rPr>
              <a:t>How do you interact with these hardware	</a:t>
            </a:r>
          </a:p>
        </p:txBody>
      </p:sp>
      <p:sp>
        <p:nvSpPr>
          <p:cNvPr id="3" name="Content Placeholder 2">
            <a:extLst>
              <a:ext uri="{FF2B5EF4-FFF2-40B4-BE49-F238E27FC236}">
                <a16:creationId xmlns:a16="http://schemas.microsoft.com/office/drawing/2014/main" id="{F0AC0135-79A8-7833-2D25-B823377A5D09}"/>
              </a:ext>
            </a:extLst>
          </p:cNvPr>
          <p:cNvSpPr>
            <a:spLocks noGrp="1"/>
          </p:cNvSpPr>
          <p:nvPr>
            <p:ph idx="1"/>
          </p:nvPr>
        </p:nvSpPr>
        <p:spPr/>
        <p:txBody>
          <a:bodyPr/>
          <a:lstStyle/>
          <a:p>
            <a:r>
              <a:rPr lang="en-US" sz="1800" dirty="0">
                <a:solidFill>
                  <a:srgbClr val="7030A0"/>
                </a:solidFill>
              </a:rPr>
              <a:t>Software applications – Chrome browser or Word</a:t>
            </a:r>
          </a:p>
          <a:p>
            <a:pPr lvl="1"/>
            <a:r>
              <a:rPr lang="en-US" sz="1800" dirty="0">
                <a:solidFill>
                  <a:srgbClr val="7030A0"/>
                </a:solidFill>
              </a:rPr>
              <a:t>Access the CPU</a:t>
            </a:r>
          </a:p>
          <a:p>
            <a:pPr lvl="1"/>
            <a:r>
              <a:rPr lang="en-US" sz="1800" dirty="0">
                <a:solidFill>
                  <a:srgbClr val="7030A0"/>
                </a:solidFill>
              </a:rPr>
              <a:t>Memory to process the data</a:t>
            </a:r>
          </a:p>
          <a:p>
            <a:pPr lvl="1"/>
            <a:r>
              <a:rPr lang="en-US" sz="1800" dirty="0">
                <a:solidFill>
                  <a:srgbClr val="7030A0"/>
                </a:solidFill>
              </a:rPr>
              <a:t>Interact with mouse/keyboard</a:t>
            </a:r>
          </a:p>
          <a:p>
            <a:pPr lvl="1"/>
            <a:r>
              <a:rPr lang="en-US" sz="1800" dirty="0">
                <a:solidFill>
                  <a:srgbClr val="7030A0"/>
                </a:solidFill>
              </a:rPr>
              <a:t>Display it on the screen</a:t>
            </a:r>
          </a:p>
          <a:p>
            <a:pPr marL="0" indent="0">
              <a:buNone/>
            </a:pPr>
            <a:endParaRPr lang="en-US" dirty="0"/>
          </a:p>
        </p:txBody>
      </p:sp>
    </p:spTree>
    <p:extLst>
      <p:ext uri="{BB962C8B-B14F-4D97-AF65-F5344CB8AC3E}">
        <p14:creationId xmlns:p14="http://schemas.microsoft.com/office/powerpoint/2010/main" val="197575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5074B-AEBC-B490-2277-23DD561A9AEC}"/>
              </a:ext>
            </a:extLst>
          </p:cNvPr>
          <p:cNvSpPr>
            <a:spLocks noGrp="1"/>
          </p:cNvSpPr>
          <p:nvPr>
            <p:ph type="title"/>
          </p:nvPr>
        </p:nvSpPr>
        <p:spPr/>
        <p:txBody>
          <a:bodyPr>
            <a:normAutofit/>
          </a:bodyPr>
          <a:lstStyle/>
          <a:p>
            <a:r>
              <a:rPr lang="en-US" sz="3600" dirty="0">
                <a:solidFill>
                  <a:srgbClr val="7030A0"/>
                </a:solidFill>
              </a:rPr>
              <a:t>                 How does application interact</a:t>
            </a:r>
          </a:p>
        </p:txBody>
      </p:sp>
      <p:sp>
        <p:nvSpPr>
          <p:cNvPr id="4" name="Rectangle 3">
            <a:extLst>
              <a:ext uri="{FF2B5EF4-FFF2-40B4-BE49-F238E27FC236}">
                <a16:creationId xmlns:a16="http://schemas.microsoft.com/office/drawing/2014/main" id="{16257CE5-64A3-0B6B-EED7-62867BDE49A2}"/>
              </a:ext>
            </a:extLst>
          </p:cNvPr>
          <p:cNvSpPr/>
          <p:nvPr/>
        </p:nvSpPr>
        <p:spPr>
          <a:xfrm>
            <a:off x="4183812" y="1502787"/>
            <a:ext cx="2489361" cy="7071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Chrome</a:t>
            </a:r>
          </a:p>
        </p:txBody>
      </p:sp>
      <p:sp>
        <p:nvSpPr>
          <p:cNvPr id="5" name="Rectangle 4">
            <a:extLst>
              <a:ext uri="{FF2B5EF4-FFF2-40B4-BE49-F238E27FC236}">
                <a16:creationId xmlns:a16="http://schemas.microsoft.com/office/drawing/2014/main" id="{54C4F8DC-780D-6424-AEC1-827C15C39852}"/>
              </a:ext>
            </a:extLst>
          </p:cNvPr>
          <p:cNvSpPr/>
          <p:nvPr/>
        </p:nvSpPr>
        <p:spPr>
          <a:xfrm>
            <a:off x="1050202" y="4891178"/>
            <a:ext cx="1296183" cy="61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6" name="Rectangle 5">
            <a:extLst>
              <a:ext uri="{FF2B5EF4-FFF2-40B4-BE49-F238E27FC236}">
                <a16:creationId xmlns:a16="http://schemas.microsoft.com/office/drawing/2014/main" id="{659B1145-598A-999B-5801-C55BEB039633}"/>
              </a:ext>
            </a:extLst>
          </p:cNvPr>
          <p:cNvSpPr/>
          <p:nvPr/>
        </p:nvSpPr>
        <p:spPr>
          <a:xfrm>
            <a:off x="6637243" y="4869612"/>
            <a:ext cx="1296183" cy="61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7" name="Rectangle 6">
            <a:extLst>
              <a:ext uri="{FF2B5EF4-FFF2-40B4-BE49-F238E27FC236}">
                <a16:creationId xmlns:a16="http://schemas.microsoft.com/office/drawing/2014/main" id="{C67CD959-A541-BDA3-F924-8494A3B717ED}"/>
              </a:ext>
            </a:extLst>
          </p:cNvPr>
          <p:cNvSpPr/>
          <p:nvPr/>
        </p:nvSpPr>
        <p:spPr>
          <a:xfrm>
            <a:off x="3960179" y="4912744"/>
            <a:ext cx="1296183" cy="61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8" name="Rectangle 7">
            <a:extLst>
              <a:ext uri="{FF2B5EF4-FFF2-40B4-BE49-F238E27FC236}">
                <a16:creationId xmlns:a16="http://schemas.microsoft.com/office/drawing/2014/main" id="{FF9F4B2A-3B92-5B47-2347-BEF82A731C0A}"/>
              </a:ext>
            </a:extLst>
          </p:cNvPr>
          <p:cNvSpPr/>
          <p:nvPr/>
        </p:nvSpPr>
        <p:spPr>
          <a:xfrm>
            <a:off x="9734127" y="4869611"/>
            <a:ext cx="1856842" cy="806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dirty="0"/>
              <a:t>/o devices mouse/keyboard</a:t>
            </a:r>
          </a:p>
        </p:txBody>
      </p:sp>
      <p:cxnSp>
        <p:nvCxnSpPr>
          <p:cNvPr id="9" name="Straight Arrow Connector 8">
            <a:extLst>
              <a:ext uri="{FF2B5EF4-FFF2-40B4-BE49-F238E27FC236}">
                <a16:creationId xmlns:a16="http://schemas.microsoft.com/office/drawing/2014/main" id="{0F1D4797-4077-BD90-DBC0-89C71956DAC8}"/>
              </a:ext>
            </a:extLst>
          </p:cNvPr>
          <p:cNvCxnSpPr>
            <a:cxnSpLocks/>
            <a:stCxn id="4" idx="2"/>
          </p:cNvCxnSpPr>
          <p:nvPr/>
        </p:nvCxnSpPr>
        <p:spPr>
          <a:xfrm flipH="1">
            <a:off x="1276539" y="2209939"/>
            <a:ext cx="4151954" cy="2878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F4B7F6B-FA4F-B050-1890-1DB6E0141A55}"/>
              </a:ext>
            </a:extLst>
          </p:cNvPr>
          <p:cNvCxnSpPr>
            <a:cxnSpLocks/>
            <a:stCxn id="4" idx="2"/>
            <a:endCxn id="7" idx="0"/>
          </p:cNvCxnSpPr>
          <p:nvPr/>
        </p:nvCxnSpPr>
        <p:spPr>
          <a:xfrm flipH="1">
            <a:off x="4608271" y="2209939"/>
            <a:ext cx="820222" cy="2702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8E1D745-9739-A309-72C9-54E4F67B3338}"/>
              </a:ext>
            </a:extLst>
          </p:cNvPr>
          <p:cNvCxnSpPr>
            <a:cxnSpLocks/>
            <a:stCxn id="4" idx="2"/>
            <a:endCxn id="6" idx="0"/>
          </p:cNvCxnSpPr>
          <p:nvPr/>
        </p:nvCxnSpPr>
        <p:spPr>
          <a:xfrm>
            <a:off x="5428493" y="2209939"/>
            <a:ext cx="1856842" cy="265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7B9771F-90FE-CBBF-EA17-5EEFBB1A9DB1}"/>
              </a:ext>
            </a:extLst>
          </p:cNvPr>
          <p:cNvCxnSpPr>
            <a:cxnSpLocks/>
            <a:stCxn id="4" idx="2"/>
          </p:cNvCxnSpPr>
          <p:nvPr/>
        </p:nvCxnSpPr>
        <p:spPr>
          <a:xfrm>
            <a:off x="5428493" y="2209939"/>
            <a:ext cx="5145955" cy="2681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07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1420-9CF2-3693-F22A-2F0D06C115B8}"/>
              </a:ext>
            </a:extLst>
          </p:cNvPr>
          <p:cNvSpPr>
            <a:spLocks noGrp="1"/>
          </p:cNvSpPr>
          <p:nvPr>
            <p:ph type="title"/>
          </p:nvPr>
        </p:nvSpPr>
        <p:spPr/>
        <p:txBody>
          <a:bodyPr>
            <a:normAutofit/>
          </a:bodyPr>
          <a:lstStyle/>
          <a:p>
            <a:r>
              <a:rPr lang="en-US" sz="3600" dirty="0">
                <a:solidFill>
                  <a:srgbClr val="7030A0"/>
                </a:solidFill>
              </a:rPr>
              <a:t>How does your application take the input and output the information?</a:t>
            </a:r>
          </a:p>
        </p:txBody>
      </p:sp>
      <p:sp>
        <p:nvSpPr>
          <p:cNvPr id="3" name="Content Placeholder 2">
            <a:extLst>
              <a:ext uri="{FF2B5EF4-FFF2-40B4-BE49-F238E27FC236}">
                <a16:creationId xmlns:a16="http://schemas.microsoft.com/office/drawing/2014/main" id="{DC043FB1-DD7E-54BD-4DBE-4DECBB0E80F4}"/>
              </a:ext>
            </a:extLst>
          </p:cNvPr>
          <p:cNvSpPr>
            <a:spLocks noGrp="1"/>
          </p:cNvSpPr>
          <p:nvPr>
            <p:ph idx="1"/>
          </p:nvPr>
        </p:nvSpPr>
        <p:spPr/>
        <p:txBody>
          <a:bodyPr>
            <a:normAutofit/>
          </a:bodyPr>
          <a:lstStyle/>
          <a:p>
            <a:r>
              <a:rPr lang="en-US" sz="1800" dirty="0">
                <a:solidFill>
                  <a:srgbClr val="7030A0"/>
                </a:solidFill>
              </a:rPr>
              <a:t>It doesn’t. The application do not actually know how to use hardware components and how to interact with them</a:t>
            </a:r>
          </a:p>
          <a:p>
            <a:r>
              <a:rPr lang="en-US" sz="1800" dirty="0">
                <a:solidFill>
                  <a:srgbClr val="7030A0"/>
                </a:solidFill>
              </a:rPr>
              <a:t>You can't install Chrome directly on a hardware because if you did, then the browser application must have the code that can talk to each and every hardware part. In the same way, every other application running on your computer will have to include some code to talk to all hardware components.</a:t>
            </a:r>
          </a:p>
          <a:p>
            <a:r>
              <a:rPr lang="en-US" sz="1800" dirty="0">
                <a:solidFill>
                  <a:srgbClr val="7030A0"/>
                </a:solidFill>
              </a:rPr>
              <a:t>Extremely inefficient because then every programmer for every application would need to implement all of this</a:t>
            </a:r>
          </a:p>
          <a:p>
            <a:endParaRPr lang="en-US" sz="1800" dirty="0">
              <a:solidFill>
                <a:srgbClr val="7030A0"/>
              </a:solidFill>
            </a:endParaRPr>
          </a:p>
        </p:txBody>
      </p:sp>
    </p:spTree>
    <p:extLst>
      <p:ext uri="{BB962C8B-B14F-4D97-AF65-F5344CB8AC3E}">
        <p14:creationId xmlns:p14="http://schemas.microsoft.com/office/powerpoint/2010/main" val="2529032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C73A5509-8FCA-AC1E-BA9F-04A61343FF14}"/>
              </a:ext>
            </a:extLst>
          </p:cNvPr>
          <p:cNvSpPr>
            <a:spLocks noGrp="1"/>
          </p:cNvSpPr>
          <p:nvPr>
            <p:ph type="title"/>
          </p:nvPr>
        </p:nvSpPr>
        <p:spPr>
          <a:xfrm>
            <a:off x="838200" y="365125"/>
            <a:ext cx="10515600" cy="1325563"/>
          </a:xfrm>
        </p:spPr>
        <p:txBody>
          <a:bodyPr>
            <a:normAutofit/>
          </a:bodyPr>
          <a:lstStyle/>
          <a:p>
            <a:pPr algn="ctr"/>
            <a:r>
              <a:rPr lang="en-US" sz="3600" dirty="0">
                <a:solidFill>
                  <a:srgbClr val="7030A0"/>
                </a:solidFill>
              </a:rPr>
              <a:t>Applications Interact</a:t>
            </a:r>
          </a:p>
        </p:txBody>
      </p:sp>
      <p:sp>
        <p:nvSpPr>
          <p:cNvPr id="26" name="Rectangle 25">
            <a:extLst>
              <a:ext uri="{FF2B5EF4-FFF2-40B4-BE49-F238E27FC236}">
                <a16:creationId xmlns:a16="http://schemas.microsoft.com/office/drawing/2014/main" id="{9F3A1D7B-D5A3-51C9-F6C8-FB342A6C6C05}"/>
              </a:ext>
            </a:extLst>
          </p:cNvPr>
          <p:cNvSpPr/>
          <p:nvPr/>
        </p:nvSpPr>
        <p:spPr>
          <a:xfrm>
            <a:off x="974785" y="1520295"/>
            <a:ext cx="2182483" cy="5952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Chrome</a:t>
            </a:r>
          </a:p>
        </p:txBody>
      </p:sp>
      <p:sp>
        <p:nvSpPr>
          <p:cNvPr id="27" name="Rectangle 26">
            <a:extLst>
              <a:ext uri="{FF2B5EF4-FFF2-40B4-BE49-F238E27FC236}">
                <a16:creationId xmlns:a16="http://schemas.microsoft.com/office/drawing/2014/main" id="{09DF719C-2BBF-1ECC-1288-09A13D4B0F14}"/>
              </a:ext>
            </a:extLst>
          </p:cNvPr>
          <p:cNvSpPr/>
          <p:nvPr/>
        </p:nvSpPr>
        <p:spPr>
          <a:xfrm>
            <a:off x="914400" y="4891177"/>
            <a:ext cx="1431985" cy="100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28" name="Rectangle 27">
            <a:extLst>
              <a:ext uri="{FF2B5EF4-FFF2-40B4-BE49-F238E27FC236}">
                <a16:creationId xmlns:a16="http://schemas.microsoft.com/office/drawing/2014/main" id="{56144A0A-2935-C9D2-70CB-CFEBD1922C03}"/>
              </a:ext>
            </a:extLst>
          </p:cNvPr>
          <p:cNvSpPr/>
          <p:nvPr/>
        </p:nvSpPr>
        <p:spPr>
          <a:xfrm>
            <a:off x="6501441" y="4869611"/>
            <a:ext cx="1431985" cy="100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29" name="Rectangle 28">
            <a:extLst>
              <a:ext uri="{FF2B5EF4-FFF2-40B4-BE49-F238E27FC236}">
                <a16:creationId xmlns:a16="http://schemas.microsoft.com/office/drawing/2014/main" id="{09DA22C0-6C01-5670-02C1-61C1537A7295}"/>
              </a:ext>
            </a:extLst>
          </p:cNvPr>
          <p:cNvSpPr/>
          <p:nvPr/>
        </p:nvSpPr>
        <p:spPr>
          <a:xfrm>
            <a:off x="3824377" y="4912743"/>
            <a:ext cx="1431985" cy="100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30" name="Rectangle 29">
            <a:extLst>
              <a:ext uri="{FF2B5EF4-FFF2-40B4-BE49-F238E27FC236}">
                <a16:creationId xmlns:a16="http://schemas.microsoft.com/office/drawing/2014/main" id="{27147B88-031E-91D3-6D3C-C7024F108063}"/>
              </a:ext>
            </a:extLst>
          </p:cNvPr>
          <p:cNvSpPr/>
          <p:nvPr/>
        </p:nvSpPr>
        <p:spPr>
          <a:xfrm>
            <a:off x="9598325" y="4869611"/>
            <a:ext cx="1431985" cy="100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dirty="0"/>
              <a:t>/o devices mouse/keyboard</a:t>
            </a:r>
          </a:p>
        </p:txBody>
      </p:sp>
      <p:sp>
        <p:nvSpPr>
          <p:cNvPr id="31" name="Rectangle 30">
            <a:extLst>
              <a:ext uri="{FF2B5EF4-FFF2-40B4-BE49-F238E27FC236}">
                <a16:creationId xmlns:a16="http://schemas.microsoft.com/office/drawing/2014/main" id="{F99A5354-264E-2B50-E409-D181DAE2686C}"/>
              </a:ext>
            </a:extLst>
          </p:cNvPr>
          <p:cNvSpPr/>
          <p:nvPr/>
        </p:nvSpPr>
        <p:spPr>
          <a:xfrm>
            <a:off x="4065916" y="1520294"/>
            <a:ext cx="2340635" cy="5952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Vscode</a:t>
            </a:r>
            <a:endParaRPr lang="en-US" dirty="0"/>
          </a:p>
        </p:txBody>
      </p:sp>
      <p:sp>
        <p:nvSpPr>
          <p:cNvPr id="32" name="Rectangle 31">
            <a:extLst>
              <a:ext uri="{FF2B5EF4-FFF2-40B4-BE49-F238E27FC236}">
                <a16:creationId xmlns:a16="http://schemas.microsoft.com/office/drawing/2014/main" id="{A5D2FF2A-31A2-ABB2-0243-5004ACBEA47D}"/>
              </a:ext>
            </a:extLst>
          </p:cNvPr>
          <p:cNvSpPr/>
          <p:nvPr/>
        </p:nvSpPr>
        <p:spPr>
          <a:xfrm>
            <a:off x="7315199" y="1554710"/>
            <a:ext cx="2458529" cy="5952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word</a:t>
            </a:r>
          </a:p>
        </p:txBody>
      </p:sp>
      <p:cxnSp>
        <p:nvCxnSpPr>
          <p:cNvPr id="33" name="Straight Arrow Connector 32">
            <a:extLst>
              <a:ext uri="{FF2B5EF4-FFF2-40B4-BE49-F238E27FC236}">
                <a16:creationId xmlns:a16="http://schemas.microsoft.com/office/drawing/2014/main" id="{01E2F91B-929A-26CB-2835-682EFFAB662B}"/>
              </a:ext>
            </a:extLst>
          </p:cNvPr>
          <p:cNvCxnSpPr/>
          <p:nvPr/>
        </p:nvCxnSpPr>
        <p:spPr>
          <a:xfrm flipH="1">
            <a:off x="1423358" y="2053087"/>
            <a:ext cx="741872" cy="2859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3AF17C1-BE15-9944-DF59-811DA3530098}"/>
              </a:ext>
            </a:extLst>
          </p:cNvPr>
          <p:cNvCxnSpPr>
            <a:stCxn id="26" idx="2"/>
          </p:cNvCxnSpPr>
          <p:nvPr/>
        </p:nvCxnSpPr>
        <p:spPr>
          <a:xfrm>
            <a:off x="2066027" y="2115518"/>
            <a:ext cx="2281686" cy="2754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16C0E4B-047F-8053-0C1E-B2C2E54589B1}"/>
              </a:ext>
            </a:extLst>
          </p:cNvPr>
          <p:cNvCxnSpPr>
            <a:stCxn id="26" idx="2"/>
          </p:cNvCxnSpPr>
          <p:nvPr/>
        </p:nvCxnSpPr>
        <p:spPr>
          <a:xfrm>
            <a:off x="2066027" y="2115518"/>
            <a:ext cx="5007633" cy="2626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9FFA399-7E44-2BEA-94DF-5B051C8DAB44}"/>
              </a:ext>
            </a:extLst>
          </p:cNvPr>
          <p:cNvCxnSpPr>
            <a:stCxn id="26" idx="2"/>
          </p:cNvCxnSpPr>
          <p:nvPr/>
        </p:nvCxnSpPr>
        <p:spPr>
          <a:xfrm>
            <a:off x="2066027" y="2115518"/>
            <a:ext cx="8190781" cy="2626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E7B416E-F37F-5602-E54D-CE092D8B04BB}"/>
              </a:ext>
            </a:extLst>
          </p:cNvPr>
          <p:cNvCxnSpPr>
            <a:endCxn id="27" idx="0"/>
          </p:cNvCxnSpPr>
          <p:nvPr/>
        </p:nvCxnSpPr>
        <p:spPr>
          <a:xfrm flipH="1">
            <a:off x="1630393" y="2260121"/>
            <a:ext cx="3625969" cy="2631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32B4C0B-8374-3DE2-4217-BCE797257FE3}"/>
              </a:ext>
            </a:extLst>
          </p:cNvPr>
          <p:cNvCxnSpPr>
            <a:stCxn id="31" idx="2"/>
          </p:cNvCxnSpPr>
          <p:nvPr/>
        </p:nvCxnSpPr>
        <p:spPr>
          <a:xfrm flipH="1">
            <a:off x="4347713" y="2115517"/>
            <a:ext cx="888521" cy="2689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5EDA6F-A4E9-15F8-3D7C-98F5AD904633}"/>
              </a:ext>
            </a:extLst>
          </p:cNvPr>
          <p:cNvCxnSpPr/>
          <p:nvPr/>
        </p:nvCxnSpPr>
        <p:spPr>
          <a:xfrm>
            <a:off x="5256362" y="2149933"/>
            <a:ext cx="1817298" cy="2592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C4B207-7652-BDCF-F909-B414EC06FD8D}"/>
              </a:ext>
            </a:extLst>
          </p:cNvPr>
          <p:cNvCxnSpPr>
            <a:endCxn id="30" idx="0"/>
          </p:cNvCxnSpPr>
          <p:nvPr/>
        </p:nvCxnSpPr>
        <p:spPr>
          <a:xfrm>
            <a:off x="5115464" y="2115517"/>
            <a:ext cx="5198854" cy="275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CA6BDC0-2DE8-7F3F-8709-0AA308FA1E15}"/>
              </a:ext>
            </a:extLst>
          </p:cNvPr>
          <p:cNvCxnSpPr/>
          <p:nvPr/>
        </p:nvCxnSpPr>
        <p:spPr>
          <a:xfrm flipH="1">
            <a:off x="1935192" y="2260121"/>
            <a:ext cx="6415178" cy="2544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F999D71-4974-8D1F-821C-48B905431239}"/>
              </a:ext>
            </a:extLst>
          </p:cNvPr>
          <p:cNvCxnSpPr/>
          <p:nvPr/>
        </p:nvCxnSpPr>
        <p:spPr>
          <a:xfrm flipH="1">
            <a:off x="4520242" y="2149933"/>
            <a:ext cx="3700732" cy="2654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2BDB52C-6CD1-B5AD-B5E6-77EF8B5354E4}"/>
              </a:ext>
            </a:extLst>
          </p:cNvPr>
          <p:cNvCxnSpPr/>
          <p:nvPr/>
        </p:nvCxnSpPr>
        <p:spPr>
          <a:xfrm flipH="1">
            <a:off x="7177177" y="2115517"/>
            <a:ext cx="914400" cy="2626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768A4DF-3D86-C536-AB02-8BD1AD32929A}"/>
              </a:ext>
            </a:extLst>
          </p:cNvPr>
          <p:cNvCxnSpPr>
            <a:endCxn id="30" idx="0"/>
          </p:cNvCxnSpPr>
          <p:nvPr/>
        </p:nvCxnSpPr>
        <p:spPr>
          <a:xfrm>
            <a:off x="8091577" y="2115517"/>
            <a:ext cx="2222741" cy="275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66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1B6F-8D7E-643F-29B3-A5565D000849}"/>
              </a:ext>
            </a:extLst>
          </p:cNvPr>
          <p:cNvSpPr>
            <a:spLocks noGrp="1"/>
          </p:cNvSpPr>
          <p:nvPr>
            <p:ph type="title"/>
          </p:nvPr>
        </p:nvSpPr>
        <p:spPr/>
        <p:txBody>
          <a:bodyPr>
            <a:normAutofit/>
          </a:bodyPr>
          <a:lstStyle/>
          <a:p>
            <a:r>
              <a:rPr lang="en-US" sz="3600" dirty="0">
                <a:solidFill>
                  <a:srgbClr val="7030A0"/>
                </a:solidFill>
              </a:rPr>
              <a:t>How does it work then</a:t>
            </a:r>
          </a:p>
        </p:txBody>
      </p:sp>
      <p:sp>
        <p:nvSpPr>
          <p:cNvPr id="3" name="Content Placeholder 2">
            <a:extLst>
              <a:ext uri="{FF2B5EF4-FFF2-40B4-BE49-F238E27FC236}">
                <a16:creationId xmlns:a16="http://schemas.microsoft.com/office/drawing/2014/main" id="{FDC67331-3489-A2B0-D118-CFB1A763B380}"/>
              </a:ext>
            </a:extLst>
          </p:cNvPr>
          <p:cNvSpPr>
            <a:spLocks noGrp="1"/>
          </p:cNvSpPr>
          <p:nvPr>
            <p:ph idx="1"/>
          </p:nvPr>
        </p:nvSpPr>
        <p:spPr/>
        <p:txBody>
          <a:bodyPr>
            <a:normAutofit/>
          </a:bodyPr>
          <a:lstStyle/>
          <a:p>
            <a:r>
              <a:rPr lang="en-US" sz="1800" dirty="0">
                <a:solidFill>
                  <a:srgbClr val="7030A0"/>
                </a:solidFill>
              </a:rPr>
              <a:t>Applications can all use an intermediary to talk to the hardware</a:t>
            </a:r>
          </a:p>
          <a:p>
            <a:r>
              <a:rPr lang="en-US" sz="1800" dirty="0">
                <a:solidFill>
                  <a:srgbClr val="7030A0"/>
                </a:solidFill>
              </a:rPr>
              <a:t>That Intermediary is the computer’s operating system. </a:t>
            </a:r>
          </a:p>
          <a:p>
            <a:pPr marL="0" indent="0">
              <a:buNone/>
            </a:pPr>
            <a:endParaRPr lang="en-US" sz="1800" dirty="0">
              <a:solidFill>
                <a:srgbClr val="7030A0"/>
              </a:solidFill>
            </a:endParaRPr>
          </a:p>
        </p:txBody>
      </p:sp>
    </p:spTree>
    <p:extLst>
      <p:ext uri="{BB962C8B-B14F-4D97-AF65-F5344CB8AC3E}">
        <p14:creationId xmlns:p14="http://schemas.microsoft.com/office/powerpoint/2010/main" val="264176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F1247-34CF-E4FB-B268-23B2308E6FAE}"/>
              </a:ext>
            </a:extLst>
          </p:cNvPr>
          <p:cNvSpPr>
            <a:spLocks noGrp="1"/>
          </p:cNvSpPr>
          <p:nvPr>
            <p:ph type="title"/>
          </p:nvPr>
        </p:nvSpPr>
        <p:spPr/>
        <p:txBody>
          <a:bodyPr>
            <a:normAutofit/>
          </a:bodyPr>
          <a:lstStyle/>
          <a:p>
            <a:pPr algn="ctr"/>
            <a:r>
              <a:rPr lang="en-US" sz="3600" dirty="0">
                <a:solidFill>
                  <a:srgbClr val="7030A0"/>
                </a:solidFill>
              </a:rPr>
              <a:t>Application</a:t>
            </a:r>
            <a:r>
              <a:rPr lang="en-US" sz="3600" dirty="0">
                <a:solidFill>
                  <a:srgbClr val="7030A0"/>
                </a:solidFill>
                <a:sym typeface="Wingdings" panose="05000000000000000000" pitchFamily="2" charset="2"/>
              </a:rPr>
              <a:t>OSHardware</a:t>
            </a:r>
            <a:endParaRPr lang="en-US" sz="3600" dirty="0">
              <a:solidFill>
                <a:srgbClr val="7030A0"/>
              </a:solidFill>
            </a:endParaRPr>
          </a:p>
        </p:txBody>
      </p:sp>
      <p:sp>
        <p:nvSpPr>
          <p:cNvPr id="4" name="Rectangle 3">
            <a:extLst>
              <a:ext uri="{FF2B5EF4-FFF2-40B4-BE49-F238E27FC236}">
                <a16:creationId xmlns:a16="http://schemas.microsoft.com/office/drawing/2014/main" id="{7BD30709-B66E-9803-605A-7C90E63C8C49}"/>
              </a:ext>
            </a:extLst>
          </p:cNvPr>
          <p:cNvSpPr/>
          <p:nvPr/>
        </p:nvSpPr>
        <p:spPr>
          <a:xfrm>
            <a:off x="1088365" y="1690686"/>
            <a:ext cx="2009955" cy="940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Application1 </a:t>
            </a:r>
          </a:p>
        </p:txBody>
      </p:sp>
      <p:sp>
        <p:nvSpPr>
          <p:cNvPr id="5" name="Rectangle 4">
            <a:extLst>
              <a:ext uri="{FF2B5EF4-FFF2-40B4-BE49-F238E27FC236}">
                <a16:creationId xmlns:a16="http://schemas.microsoft.com/office/drawing/2014/main" id="{2B92E914-1360-391B-2DD6-CD6F4BDFDF34}"/>
              </a:ext>
            </a:extLst>
          </p:cNvPr>
          <p:cNvSpPr/>
          <p:nvPr/>
        </p:nvSpPr>
        <p:spPr>
          <a:xfrm>
            <a:off x="4491486" y="1690686"/>
            <a:ext cx="2009955" cy="940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Application2</a:t>
            </a:r>
          </a:p>
        </p:txBody>
      </p:sp>
      <p:sp>
        <p:nvSpPr>
          <p:cNvPr id="6" name="Rectangle 5">
            <a:extLst>
              <a:ext uri="{FF2B5EF4-FFF2-40B4-BE49-F238E27FC236}">
                <a16:creationId xmlns:a16="http://schemas.microsoft.com/office/drawing/2014/main" id="{06F2617E-3A95-9E03-D267-F528AF71F891}"/>
              </a:ext>
            </a:extLst>
          </p:cNvPr>
          <p:cNvSpPr/>
          <p:nvPr/>
        </p:nvSpPr>
        <p:spPr>
          <a:xfrm>
            <a:off x="8088702" y="1690687"/>
            <a:ext cx="2009955" cy="940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Application3</a:t>
            </a:r>
          </a:p>
        </p:txBody>
      </p:sp>
      <p:sp>
        <p:nvSpPr>
          <p:cNvPr id="7" name="Rectangle 6">
            <a:extLst>
              <a:ext uri="{FF2B5EF4-FFF2-40B4-BE49-F238E27FC236}">
                <a16:creationId xmlns:a16="http://schemas.microsoft.com/office/drawing/2014/main" id="{90981A89-3954-4C1C-6FAF-044C75424472}"/>
              </a:ext>
            </a:extLst>
          </p:cNvPr>
          <p:cNvSpPr/>
          <p:nvPr/>
        </p:nvSpPr>
        <p:spPr>
          <a:xfrm>
            <a:off x="3244970" y="3676256"/>
            <a:ext cx="5702060" cy="5607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OS aka middleman</a:t>
            </a:r>
          </a:p>
        </p:txBody>
      </p:sp>
      <p:sp>
        <p:nvSpPr>
          <p:cNvPr id="8" name="Rectangle 7">
            <a:extLst>
              <a:ext uri="{FF2B5EF4-FFF2-40B4-BE49-F238E27FC236}">
                <a16:creationId xmlns:a16="http://schemas.microsoft.com/office/drawing/2014/main" id="{0DF2105D-DB90-DC7A-FB9B-C82B175130F5}"/>
              </a:ext>
            </a:extLst>
          </p:cNvPr>
          <p:cNvSpPr/>
          <p:nvPr/>
        </p:nvSpPr>
        <p:spPr>
          <a:xfrm>
            <a:off x="931653" y="5262115"/>
            <a:ext cx="1431985" cy="100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9" name="Rectangle 8">
            <a:extLst>
              <a:ext uri="{FF2B5EF4-FFF2-40B4-BE49-F238E27FC236}">
                <a16:creationId xmlns:a16="http://schemas.microsoft.com/office/drawing/2014/main" id="{A95F3F95-6329-35D0-AD70-3FAA6638CBBA}"/>
              </a:ext>
            </a:extLst>
          </p:cNvPr>
          <p:cNvSpPr/>
          <p:nvPr/>
        </p:nvSpPr>
        <p:spPr>
          <a:xfrm>
            <a:off x="6518694" y="5240549"/>
            <a:ext cx="1431985" cy="100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10" name="Rectangle 9">
            <a:extLst>
              <a:ext uri="{FF2B5EF4-FFF2-40B4-BE49-F238E27FC236}">
                <a16:creationId xmlns:a16="http://schemas.microsoft.com/office/drawing/2014/main" id="{4ED18D60-387A-D9CB-8082-3B44A04FC7AE}"/>
              </a:ext>
            </a:extLst>
          </p:cNvPr>
          <p:cNvSpPr/>
          <p:nvPr/>
        </p:nvSpPr>
        <p:spPr>
          <a:xfrm>
            <a:off x="3841630" y="5283681"/>
            <a:ext cx="1431985" cy="100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1" name="Rectangle 10">
            <a:extLst>
              <a:ext uri="{FF2B5EF4-FFF2-40B4-BE49-F238E27FC236}">
                <a16:creationId xmlns:a16="http://schemas.microsoft.com/office/drawing/2014/main" id="{40317039-AB80-5CD1-5A32-2516FED26A74}"/>
              </a:ext>
            </a:extLst>
          </p:cNvPr>
          <p:cNvSpPr/>
          <p:nvPr/>
        </p:nvSpPr>
        <p:spPr>
          <a:xfrm>
            <a:off x="9615578" y="5240549"/>
            <a:ext cx="1431985" cy="100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dirty="0"/>
              <a:t>/o devices mouse/keyboard</a:t>
            </a:r>
          </a:p>
        </p:txBody>
      </p:sp>
      <p:cxnSp>
        <p:nvCxnSpPr>
          <p:cNvPr id="12" name="Straight Arrow Connector 11">
            <a:extLst>
              <a:ext uri="{FF2B5EF4-FFF2-40B4-BE49-F238E27FC236}">
                <a16:creationId xmlns:a16="http://schemas.microsoft.com/office/drawing/2014/main" id="{ACA403FF-FEA6-A190-228D-E6943260553D}"/>
              </a:ext>
            </a:extLst>
          </p:cNvPr>
          <p:cNvCxnSpPr>
            <a:stCxn id="4" idx="2"/>
          </p:cNvCxnSpPr>
          <p:nvPr/>
        </p:nvCxnSpPr>
        <p:spPr>
          <a:xfrm>
            <a:off x="2093343" y="2631055"/>
            <a:ext cx="3004868" cy="1045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5C2DD82-F724-B1DA-16D3-7B70DAE20B57}"/>
              </a:ext>
            </a:extLst>
          </p:cNvPr>
          <p:cNvCxnSpPr>
            <a:stCxn id="5" idx="2"/>
          </p:cNvCxnSpPr>
          <p:nvPr/>
        </p:nvCxnSpPr>
        <p:spPr>
          <a:xfrm flipH="1">
            <a:off x="5477774" y="2631055"/>
            <a:ext cx="18690" cy="1045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27AE34A-5FCA-6B41-B236-44FCFC018233}"/>
              </a:ext>
            </a:extLst>
          </p:cNvPr>
          <p:cNvCxnSpPr/>
          <p:nvPr/>
        </p:nvCxnSpPr>
        <p:spPr>
          <a:xfrm flipH="1">
            <a:off x="6245525" y="2700068"/>
            <a:ext cx="2872596" cy="976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74A4072-4704-FE27-1CE7-2EB4D295DFC1}"/>
              </a:ext>
            </a:extLst>
          </p:cNvPr>
          <p:cNvCxnSpPr>
            <a:stCxn id="7" idx="2"/>
            <a:endCxn id="8" idx="0"/>
          </p:cNvCxnSpPr>
          <p:nvPr/>
        </p:nvCxnSpPr>
        <p:spPr>
          <a:xfrm flipH="1">
            <a:off x="1647646" y="4236975"/>
            <a:ext cx="4448354" cy="102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D6AF5C4-FB0D-7C97-21B4-4A3608B2EA8A}"/>
              </a:ext>
            </a:extLst>
          </p:cNvPr>
          <p:cNvCxnSpPr>
            <a:stCxn id="7" idx="2"/>
            <a:endCxn id="10" idx="0"/>
          </p:cNvCxnSpPr>
          <p:nvPr/>
        </p:nvCxnSpPr>
        <p:spPr>
          <a:xfrm flipH="1">
            <a:off x="4557623" y="4236975"/>
            <a:ext cx="1538377" cy="1046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A49D950-1EA7-357F-4F9F-E54BC071B22E}"/>
              </a:ext>
            </a:extLst>
          </p:cNvPr>
          <p:cNvCxnSpPr>
            <a:stCxn id="7" idx="2"/>
            <a:endCxn id="9" idx="0"/>
          </p:cNvCxnSpPr>
          <p:nvPr/>
        </p:nvCxnSpPr>
        <p:spPr>
          <a:xfrm>
            <a:off x="6096000" y="4236975"/>
            <a:ext cx="1138687" cy="1003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64C51A3-3E7D-A602-5C5F-A649FCA863C9}"/>
              </a:ext>
            </a:extLst>
          </p:cNvPr>
          <p:cNvCxnSpPr>
            <a:stCxn id="7" idx="2"/>
            <a:endCxn id="11" idx="0"/>
          </p:cNvCxnSpPr>
          <p:nvPr/>
        </p:nvCxnSpPr>
        <p:spPr>
          <a:xfrm>
            <a:off x="6096000" y="4236975"/>
            <a:ext cx="4235571" cy="1003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72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31013</TotalTime>
  <Words>1710</Words>
  <Application>Microsoft Office PowerPoint</Application>
  <PresentationFormat>Widescreen</PresentationFormat>
  <Paragraphs>172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Courier New</vt:lpstr>
      <vt:lpstr>Office Theme</vt:lpstr>
      <vt:lpstr>PowerPoint Presentation</vt:lpstr>
      <vt:lpstr>Linux Fundamental</vt:lpstr>
      <vt:lpstr>What is an operating system</vt:lpstr>
      <vt:lpstr>How do you interact with these hardware </vt:lpstr>
      <vt:lpstr>                 How does application interact</vt:lpstr>
      <vt:lpstr>How does your application take the input and output the information?</vt:lpstr>
      <vt:lpstr>Applications Interact</vt:lpstr>
      <vt:lpstr>How does it work then</vt:lpstr>
      <vt:lpstr>ApplicationOSHardware</vt:lpstr>
      <vt:lpstr>The Operating System as an Intermediary</vt:lpstr>
      <vt:lpstr>Tasks of an Operating System</vt:lpstr>
      <vt:lpstr>Tasks of an Operating System</vt:lpstr>
      <vt:lpstr>How an operating system is constructed or made up</vt:lpstr>
      <vt:lpstr>Anatomy of an Operating System</vt:lpstr>
      <vt:lpstr>Operating system in details</vt:lpstr>
      <vt:lpstr>Main component</vt:lpstr>
      <vt:lpstr>Popular operating system</vt:lpstr>
      <vt:lpstr>How Linux came to Be</vt:lpstr>
      <vt:lpstr>Why is linux important</vt:lpstr>
      <vt:lpstr>Who uses linux</vt:lpstr>
      <vt:lpstr>Why learn linux as a DevOps engineer</vt:lpstr>
      <vt:lpstr>Linux distribution</vt:lpstr>
      <vt:lpstr>Popular distributions</vt:lpstr>
      <vt:lpstr>Introduction to command line interface</vt:lpstr>
      <vt:lpstr>Linux Installation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 Ali</dc:creator>
  <cp:lastModifiedBy>RAIHAN KHAN</cp:lastModifiedBy>
  <cp:revision>26</cp:revision>
  <dcterms:created xsi:type="dcterms:W3CDTF">2023-01-24T23:17:45Z</dcterms:created>
  <dcterms:modified xsi:type="dcterms:W3CDTF">2023-03-12T03:21:38Z</dcterms:modified>
</cp:coreProperties>
</file>