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97" r:id="rId3"/>
    <p:sldId id="263" r:id="rId4"/>
    <p:sldId id="335" r:id="rId5"/>
    <p:sldId id="258" r:id="rId6"/>
    <p:sldId id="299" r:id="rId7"/>
    <p:sldId id="320" r:id="rId8"/>
    <p:sldId id="321" r:id="rId9"/>
    <p:sldId id="318" r:id="rId10"/>
    <p:sldId id="343" r:id="rId11"/>
    <p:sldId id="344" r:id="rId12"/>
    <p:sldId id="341" r:id="rId13"/>
    <p:sldId id="282" r:id="rId14"/>
    <p:sldId id="317" r:id="rId15"/>
    <p:sldId id="319" r:id="rId16"/>
    <p:sldId id="315" r:id="rId17"/>
    <p:sldId id="314" r:id="rId18"/>
    <p:sldId id="338" r:id="rId19"/>
    <p:sldId id="337" r:id="rId20"/>
    <p:sldId id="332" r:id="rId21"/>
    <p:sldId id="336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47">
          <p15:clr>
            <a:srgbClr val="A4A3A4"/>
          </p15:clr>
        </p15:guide>
        <p15:guide id="2" pos="35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2A3443"/>
    <a:srgbClr val="333F50"/>
    <a:srgbClr val="2B3542"/>
    <a:srgbClr val="171D24"/>
    <a:srgbClr val="535C67"/>
    <a:srgbClr val="7A808E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5387" autoAdjust="0"/>
  </p:normalViewPr>
  <p:slideViewPr>
    <p:cSldViewPr snapToGrid="0" showGuides="1">
      <p:cViewPr varScale="1">
        <p:scale>
          <a:sx n="67" d="100"/>
          <a:sy n="67" d="100"/>
        </p:scale>
        <p:origin x="-1026" y="-108"/>
      </p:cViewPr>
      <p:guideLst>
        <p:guide orient="horz" pos="1947"/>
        <p:guide pos="35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98584-4C7D-4A61-9001-DDFC95A35E15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FDC00-D148-4B3F-B75B-69B37CCD4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9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FDC00-D148-4B3F-B75B-69B37CCD47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0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60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FDC00-D148-4B3F-B75B-69B37CCD475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2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FDC00-D148-4B3F-B75B-69B37CCD475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3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2017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4726" y="3746040"/>
            <a:ext cx="303206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DT40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班项目实训组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5415" y="2525144"/>
            <a:ext cx="4231640" cy="1660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数 据 驾 驶 仓</a:t>
            </a:r>
          </a:p>
          <a:p>
            <a:r>
              <a:rPr kumimoji="1" lang="zh-CN" altLang="en-US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   项 目 答 辩</a:t>
            </a:r>
            <a:endParaRPr kumimoji="1" lang="zh-CN" altLang="en-US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182" y="2019869"/>
            <a:ext cx="800219" cy="30298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功能分析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231494"/>
            <a:ext cx="92746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用户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审核模块用短信验证方式提示用户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用户分析任务页面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——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表关联下拉菜单动态显示数据，根据不同的表关联显示分析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任务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管理员分析任务页面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——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完成新增分析任务功能，动态显示分析任务列表和任务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情况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选择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新增数据关系时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当选取一张数据表时自动获取对应表的所有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字段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添加新增数据关系时判断两个表所选的统一维度列类型是否一致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不一致则不允许添加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关系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6.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动态显示数据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关系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182" y="2019869"/>
            <a:ext cx="800219" cy="30298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功能分析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086" y="1828800"/>
            <a:ext cx="9274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7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通知消息里面 有个系统消息可以删除  导出结果就已明确说明不需要赘述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添加用户消息分页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功能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认证授权需要全部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改动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应用框架结构冗余，菜单栏的都是静态的，可以做成动态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的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11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用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</a:rPr>
              <a:t>adminlte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本身框架的登录和注册页面，并对页面进行优化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</a:rPr>
              <a:t>页面弹框的优化，还有其他需要的优化的页面</a:t>
            </a:r>
          </a:p>
        </p:txBody>
      </p:sp>
    </p:spTree>
    <p:extLst>
      <p:ext uri="{BB962C8B-B14F-4D97-AF65-F5344CB8AC3E}">
        <p14:creationId xmlns:p14="http://schemas.microsoft.com/office/powerpoint/2010/main" val="15861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31542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90850" y="2092766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4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76950" y="3052544"/>
            <a:ext cx="455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及使用工具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145190" y="3860800"/>
            <a:ext cx="4131577" cy="28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5590" y="-101639"/>
            <a:ext cx="12191999" cy="6858000"/>
          </a:xfrm>
          <a:prstGeom prst="parallelogram">
            <a:avLst>
              <a:gd name="adj" fmla="val 5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9935" y="453899"/>
            <a:ext cx="2419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63117" y="5684416"/>
            <a:ext cx="248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使用工具</a:t>
            </a:r>
          </a:p>
        </p:txBody>
      </p:sp>
      <p:sp>
        <p:nvSpPr>
          <p:cNvPr id="8" name="等腰三角形 7"/>
          <p:cNvSpPr/>
          <p:nvPr/>
        </p:nvSpPr>
        <p:spPr>
          <a:xfrm>
            <a:off x="2954112" y="1182396"/>
            <a:ext cx="1162050" cy="1103348"/>
          </a:xfrm>
          <a:prstGeom prst="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梯形 8"/>
          <p:cNvSpPr/>
          <p:nvPr/>
        </p:nvSpPr>
        <p:spPr>
          <a:xfrm>
            <a:off x="2603114" y="2270504"/>
            <a:ext cx="1872181" cy="666102"/>
          </a:xfrm>
          <a:prstGeom prst="trapezoid">
            <a:avLst>
              <a:gd name="adj" fmla="val 53744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2281319" y="2922721"/>
            <a:ext cx="2515624" cy="645829"/>
          </a:xfrm>
          <a:prstGeom prst="trapezoid">
            <a:avLst>
              <a:gd name="adj" fmla="val 4961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1934937" y="3573583"/>
            <a:ext cx="3218913" cy="673663"/>
          </a:xfrm>
          <a:prstGeom prst="trapezoid">
            <a:avLst>
              <a:gd name="adj" fmla="val 515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81725" y="1564057"/>
            <a:ext cx="925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CSS</a:t>
            </a: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JQuery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64205" y="3061970"/>
            <a:ext cx="776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容器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48778" y="3623779"/>
            <a:ext cx="117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OS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75295" y="2262843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96943" y="2875085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101743" y="3550445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516567" y="4225157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354150" y="1890667"/>
            <a:ext cx="176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开发涉及技术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617416" y="2467768"/>
            <a:ext cx="171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基础开发环境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961168" y="3122118"/>
            <a:ext cx="18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框架页面布局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312831" y="3803445"/>
            <a:ext cx="181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基础运行环境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52830" y="3081140"/>
            <a:ext cx="38401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165">
              <a:lnSpc>
                <a:spcPct val="130000"/>
              </a:lnSpc>
              <a:defRPr/>
            </a:pPr>
            <a:r>
              <a:rPr lang="zh-CN" altLang="en-US" sz="2000" kern="0" noProof="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AdminLTE、</a:t>
            </a:r>
            <a:r>
              <a:rPr lang="en-US" altLang="zh-CN" sz="2000" kern="0" noProof="0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Datatable</a:t>
            </a:r>
            <a:r>
              <a:rPr lang="zh-CN" altLang="en-US" sz="2000" kern="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sz="2000" kern="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sz="2000" kern="0" dirty="0" err="1">
                <a:latin typeface="Adobe 楷体 Std R" panose="02020400000000000000" pitchFamily="18" charset="-122"/>
                <a:ea typeface="Adobe 楷体 Std R" panose="02020400000000000000" pitchFamily="18" charset="-122"/>
                <a:sym typeface="+mn-ea"/>
              </a:rPr>
              <a:t>JointJS</a:t>
            </a:r>
            <a:endParaRPr lang="zh-CN" altLang="en-US" sz="2000" kern="0" noProof="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88786" y="3757278"/>
            <a:ext cx="29559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165">
              <a:lnSpc>
                <a:spcPct val="130000"/>
              </a:lnSpc>
              <a:defRPr/>
            </a:pPr>
            <a:r>
              <a:rPr lang="en-US" altLang="zh-CN" sz="2000" kern="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Win7,Win8, Win10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以及</a:t>
            </a:r>
            <a:r>
              <a:rPr lang="en-US" altLang="zh-CN" sz="2000" kern="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Linux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上运行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196318" y="2304560"/>
            <a:ext cx="970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Jsp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8060" y="4868807"/>
            <a:ext cx="77771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开发</a:t>
            </a:r>
            <a:r>
              <a:rPr lang="zh-CN" altLang="en-US" sz="2400" b="1" dirty="0" smtClean="0"/>
              <a:t>工具：</a:t>
            </a:r>
            <a:endParaRPr lang="en-US" altLang="zh-CN" sz="2400" b="1" dirty="0" smtClean="0"/>
          </a:p>
          <a:p>
            <a:r>
              <a:rPr lang="en-US" altLang="zh-CN" sz="2400" dirty="0" smtClean="0"/>
              <a:t>Eclipse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Photoshop CS6</a:t>
            </a:r>
            <a:r>
              <a:rPr lang="zh-CN" altLang="en-US" sz="2400" dirty="0" smtClean="0"/>
              <a:t>等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540991" y="1809287"/>
            <a:ext cx="302784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noProof="0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Shiro</a:t>
            </a:r>
            <a:r>
              <a:rPr lang="zh-CN" altLang="en-US" sz="2000" kern="0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sym typeface="+mn-ea"/>
              </a:rPr>
              <a:t>、</a:t>
            </a:r>
            <a:r>
              <a:rPr lang="en-US" altLang="zh-CN" sz="2000" kern="0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sym typeface="+mn-ea"/>
              </a:rPr>
              <a:t>Tiles</a:t>
            </a:r>
            <a:endParaRPr lang="en-US" altLang="zh-CN" sz="2000" kern="0" noProof="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1546" y="2485083"/>
            <a:ext cx="231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Maven</a:t>
            </a:r>
            <a:r>
              <a:rPr lang="zh-CN" altLang="en-US" sz="2000" kern="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sz="2000" kern="0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Git</a:t>
            </a:r>
            <a:endParaRPr lang="zh-CN" altLang="en-US" sz="2000" kern="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35" grpId="0"/>
      <p:bldP spid="36" grpId="0"/>
      <p:bldP spid="31" grpId="0"/>
      <p:bldP spid="14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01690" y="2700020"/>
            <a:ext cx="52736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进度计划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040120" y="3835021"/>
            <a:ext cx="3335892" cy="168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0"/>
            <a:ext cx="10706099" cy="68579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501" y="446049"/>
            <a:ext cx="328911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</a:t>
            </a:r>
          </a:p>
          <a:p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</a:p>
          <a:p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2799" y="1923200"/>
            <a:ext cx="28956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sz="9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矩形 10"/>
          <p:cNvSpPr/>
          <p:nvPr/>
        </p:nvSpPr>
        <p:spPr>
          <a:xfrm>
            <a:off x="5627688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96804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91200" y="2697506"/>
            <a:ext cx="34385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791200" y="3860800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437523" y="548687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591050" y="62301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379674" y="666251"/>
            <a:ext cx="2467137" cy="1827162"/>
            <a:chOff x="935622" y="1333847"/>
            <a:chExt cx="2313610" cy="1827162"/>
          </a:xfrm>
        </p:grpSpPr>
        <p:sp>
          <p:nvSpPr>
            <p:cNvPr id="22" name="文本框 21"/>
            <p:cNvSpPr txBox="1"/>
            <p:nvPr/>
          </p:nvSpPr>
          <p:spPr>
            <a:xfrm>
              <a:off x="1110438" y="2725468"/>
              <a:ext cx="861774" cy="4355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CN" alt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35622" y="1333847"/>
              <a:ext cx="231361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项目经理：</a:t>
              </a:r>
              <a:r>
                <a:rPr lang="zh-CN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艾斯</a:t>
              </a:r>
              <a:endPara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zh-CN" sz="7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</a:rPr>
                <a:t>页面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</a:rPr>
                <a:t>逻辑及测试</a:t>
              </a:r>
              <a:endParaRPr lang="en-US" altLang="zh-CN" sz="20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</a:rPr>
                <a:t>分析任务和启用任务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>
            <a:off x="118600" y="4440939"/>
            <a:ext cx="11896468" cy="71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320" y="3540939"/>
            <a:ext cx="990748" cy="1800000"/>
          </a:xfrm>
          <a:prstGeom prst="rect">
            <a:avLst/>
          </a:prstGeom>
        </p:spPr>
      </p:pic>
      <p:pic>
        <p:nvPicPr>
          <p:cNvPr id="36" name="图片 35"/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55" y="2057872"/>
            <a:ext cx="1350000" cy="1800000"/>
          </a:xfrm>
          <a:prstGeom prst="rect">
            <a:avLst/>
          </a:prstGeom>
        </p:spPr>
      </p:pic>
      <p:pic>
        <p:nvPicPr>
          <p:cNvPr id="37" name="图片 36"/>
          <p:cNvPicPr preferRelativeResize="0"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24" y="586812"/>
            <a:ext cx="1156511" cy="1800000"/>
          </a:xfrm>
          <a:prstGeom prst="rect">
            <a:avLst/>
          </a:prstGeom>
        </p:spPr>
      </p:pic>
      <p:pic>
        <p:nvPicPr>
          <p:cNvPr id="39" name="图片 38"/>
          <p:cNvPicPr preferRelativeResize="0"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0" y="4211298"/>
            <a:ext cx="1047386" cy="1800000"/>
          </a:xfrm>
          <a:prstGeom prst="rect">
            <a:avLst/>
          </a:prstGeom>
        </p:spPr>
      </p:pic>
      <p:pic>
        <p:nvPicPr>
          <p:cNvPr id="40" name="图片 39"/>
          <p:cNvPicPr preferRelativeResize="0"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10" y="464398"/>
            <a:ext cx="1405365" cy="1800000"/>
          </a:xfrm>
          <a:prstGeom prst="rect">
            <a:avLst/>
          </a:prstGeom>
        </p:spPr>
      </p:pic>
      <p:pic>
        <p:nvPicPr>
          <p:cNvPr id="41" name="图片 40"/>
          <p:cNvPicPr preferRelativeResize="0"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94" y="4252684"/>
            <a:ext cx="1141875" cy="1800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574153" y="4687734"/>
            <a:ext cx="2005180" cy="1521901"/>
            <a:chOff x="9762077" y="5029772"/>
            <a:chExt cx="2005180" cy="1521901"/>
          </a:xfrm>
        </p:grpSpPr>
        <p:sp>
          <p:nvSpPr>
            <p:cNvPr id="34" name="文本框 33"/>
            <p:cNvSpPr txBox="1"/>
            <p:nvPr/>
          </p:nvSpPr>
          <p:spPr>
            <a:xfrm>
              <a:off x="9762077" y="5566788"/>
              <a:ext cx="20051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组员</a:t>
              </a:r>
              <a:r>
                <a:rPr lang="zh-CN" altLang="en-US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：肖海</a:t>
              </a:r>
              <a:endParaRPr lang="en-US" altLang="zh-CN" sz="7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</a:rPr>
                <a:t>业务和前端页面优化和整合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395488" y="5029772"/>
              <a:ext cx="861774" cy="4355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CN" alt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66547" y="676506"/>
            <a:ext cx="1947697" cy="1811665"/>
            <a:chOff x="7968527" y="861227"/>
            <a:chExt cx="1947697" cy="1811665"/>
          </a:xfrm>
        </p:grpSpPr>
        <p:sp>
          <p:nvSpPr>
            <p:cNvPr id="33" name="文本框 32"/>
            <p:cNvSpPr txBox="1"/>
            <p:nvPr/>
          </p:nvSpPr>
          <p:spPr>
            <a:xfrm>
              <a:off x="7968527" y="861227"/>
              <a:ext cx="194769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组员</a:t>
              </a:r>
              <a:r>
                <a:rPr lang="zh-CN" altLang="en-US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：孙祺</a:t>
              </a:r>
            </a:p>
            <a:p>
              <a:endParaRPr lang="en-US" altLang="zh-CN" sz="7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</a:rPr>
                <a:t>消息中心基本代码注入</a:t>
              </a:r>
              <a:endParaRPr lang="en-US" altLang="zh-CN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537428" y="2237351"/>
              <a:ext cx="861774" cy="4355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CN" alt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99380" y="659353"/>
            <a:ext cx="2091359" cy="1822816"/>
            <a:chOff x="4261640" y="847467"/>
            <a:chExt cx="2091359" cy="1822816"/>
          </a:xfrm>
        </p:grpSpPr>
        <p:sp>
          <p:nvSpPr>
            <p:cNvPr id="31" name="文本框 30"/>
            <p:cNvSpPr txBox="1"/>
            <p:nvPr/>
          </p:nvSpPr>
          <p:spPr>
            <a:xfrm>
              <a:off x="4261640" y="847467"/>
              <a:ext cx="209135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组员：李如刚</a:t>
              </a:r>
              <a:endPara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zh-CN" sz="7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</a:rPr>
                <a:t>Excel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</a:rPr>
                <a:t>的上传和下载</a:t>
              </a:r>
              <a:endParaRPr lang="en-US" altLang="zh-CN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844255" y="2234742"/>
              <a:ext cx="861774" cy="4355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CN" alt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13242" y="4675757"/>
            <a:ext cx="2016602" cy="1598070"/>
            <a:chOff x="2205285" y="5058320"/>
            <a:chExt cx="2016602" cy="1598070"/>
          </a:xfrm>
        </p:grpSpPr>
        <p:sp>
          <p:nvSpPr>
            <p:cNvPr id="30" name="文本框 29"/>
            <p:cNvSpPr txBox="1"/>
            <p:nvPr/>
          </p:nvSpPr>
          <p:spPr>
            <a:xfrm>
              <a:off x="2205285" y="5594561"/>
              <a:ext cx="201660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技术经理：张磊</a:t>
              </a:r>
              <a:endPara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权限模块的实现</a:t>
              </a:r>
              <a:endParaRPr lang="en-US" altLang="zh-CN" sz="2000" dirty="0" smtClean="0">
                <a:solidFill>
                  <a:schemeClr val="bg1"/>
                </a:solidFill>
              </a:endParaRPr>
            </a:p>
            <a:p>
              <a:endParaRPr lang="en-US" altLang="zh-CN" sz="7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942720" y="5058320"/>
              <a:ext cx="861774" cy="4355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CN" alt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66834" y="4710942"/>
            <a:ext cx="1789341" cy="1341742"/>
            <a:chOff x="5957663" y="5002956"/>
            <a:chExt cx="1789341" cy="1341742"/>
          </a:xfrm>
        </p:grpSpPr>
        <p:sp>
          <p:nvSpPr>
            <p:cNvPr id="32" name="文本框 31"/>
            <p:cNvSpPr txBox="1"/>
            <p:nvPr/>
          </p:nvSpPr>
          <p:spPr>
            <a:xfrm>
              <a:off x="5957663" y="5506007"/>
              <a:ext cx="1789341" cy="838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组员</a:t>
              </a:r>
              <a:r>
                <a:rPr lang="zh-CN" altLang="en-US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：王斌</a:t>
              </a:r>
              <a:endPara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zh-CN" altLang="en-US" sz="105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</a:rPr>
                <a:t>短信验证</a:t>
              </a:r>
              <a:endParaRPr lang="en-US" altLang="zh-CN" sz="20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718084" y="5002956"/>
              <a:ext cx="861774" cy="4355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CN" alt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71373" y="4775569"/>
            <a:ext cx="2016602" cy="1628848"/>
            <a:chOff x="2309690" y="5058320"/>
            <a:chExt cx="2016602" cy="1628848"/>
          </a:xfrm>
        </p:grpSpPr>
        <p:sp>
          <p:nvSpPr>
            <p:cNvPr id="38" name="文本框 29"/>
            <p:cNvSpPr txBox="1"/>
            <p:nvPr/>
          </p:nvSpPr>
          <p:spPr>
            <a:xfrm>
              <a:off x="2309690" y="5594561"/>
              <a:ext cx="2016602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组员</a:t>
              </a:r>
              <a:r>
                <a:rPr lang="zh-CN" altLang="en-US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：宋德威   </a:t>
              </a:r>
              <a:endPara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数据关系的</a:t>
              </a:r>
              <a:r>
                <a:rPr lang="zh-CN" altLang="en-US" sz="2000" dirty="0">
                  <a:solidFill>
                    <a:schemeClr val="bg1"/>
                  </a:solidFill>
                </a:rPr>
                <a:t>相关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模块</a:t>
              </a:r>
              <a:endParaRPr lang="en-US" altLang="zh-CN" sz="2000" dirty="0" smtClean="0">
                <a:solidFill>
                  <a:schemeClr val="bg1"/>
                </a:solidFill>
              </a:endParaRPr>
            </a:p>
            <a:p>
              <a:endParaRPr lang="en-US" altLang="zh-CN" sz="7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文本框 47"/>
            <p:cNvSpPr txBox="1"/>
            <p:nvPr/>
          </p:nvSpPr>
          <p:spPr>
            <a:xfrm>
              <a:off x="2942720" y="5058320"/>
              <a:ext cx="861774" cy="4355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CN" alt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56" name="图片 55"/>
          <p:cNvPicPr preferRelativeResize="0"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9" y="2875757"/>
            <a:ext cx="1350000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32880" y="1925002"/>
            <a:ext cx="28956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矩形 10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14162" y="2663696"/>
            <a:ext cx="3438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418639" y="385665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310452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3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4577043" y="3106454"/>
            <a:ext cx="4842766" cy="830998"/>
            <a:chOff x="3229477" y="3727318"/>
            <a:chExt cx="4842766" cy="830998"/>
          </a:xfrm>
        </p:grpSpPr>
        <p:sp>
          <p:nvSpPr>
            <p:cNvPr id="5" name="矩形 4"/>
            <p:cNvSpPr/>
            <p:nvPr/>
          </p:nvSpPr>
          <p:spPr>
            <a:xfrm>
              <a:off x="3229477" y="3727319"/>
              <a:ext cx="48427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动态演示  </a:t>
              </a:r>
              <a:endParaRPr kumimoji="1"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虚尾箭头 14"/>
            <p:cNvSpPr/>
            <p:nvPr/>
          </p:nvSpPr>
          <p:spPr>
            <a:xfrm>
              <a:off x="6381688" y="3727318"/>
              <a:ext cx="1228299" cy="830997"/>
            </a:xfrm>
            <a:prstGeom prst="stripedRight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17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68099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4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710565" y="487045"/>
            <a:ext cx="2604135" cy="2604135"/>
          </a:xfrm>
          <a:prstGeom prst="ellipse">
            <a:avLst/>
          </a:prstGeom>
          <a:solidFill>
            <a:srgbClr val="535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7799705" y="3024505"/>
            <a:ext cx="2938780" cy="2938780"/>
            <a:chOff x="11707" y="4763"/>
            <a:chExt cx="4628" cy="4628"/>
          </a:xfrm>
        </p:grpSpPr>
        <p:sp>
          <p:nvSpPr>
            <p:cNvPr id="9" name="椭圆 8"/>
            <p:cNvSpPr/>
            <p:nvPr/>
          </p:nvSpPr>
          <p:spPr>
            <a:xfrm>
              <a:off x="11707" y="4763"/>
              <a:ext cx="4628" cy="4628"/>
            </a:xfrm>
            <a:prstGeom prst="ellipse">
              <a:avLst/>
            </a:prstGeom>
            <a:solidFill>
              <a:srgbClr val="535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97"/>
            <p:cNvSpPr/>
            <p:nvPr/>
          </p:nvSpPr>
          <p:spPr bwMode="auto">
            <a:xfrm>
              <a:off x="13330" y="6289"/>
              <a:ext cx="1745" cy="174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170"/>
                </a:cxn>
                <a:cxn ang="0">
                  <a:pos x="0" y="150"/>
                </a:cxn>
                <a:cxn ang="0">
                  <a:pos x="0" y="128"/>
                </a:cxn>
                <a:cxn ang="0">
                  <a:pos x="0" y="62"/>
                </a:cxn>
                <a:cxn ang="0">
                  <a:pos x="48" y="128"/>
                </a:cxn>
                <a:cxn ang="0">
                  <a:pos x="122" y="128"/>
                </a:cxn>
                <a:cxn ang="0">
                  <a:pos x="86" y="0"/>
                </a:cxn>
                <a:cxn ang="0">
                  <a:pos x="106" y="0"/>
                </a:cxn>
                <a:cxn ang="0">
                  <a:pos x="216" y="128"/>
                </a:cxn>
                <a:cxn ang="0">
                  <a:pos x="280" y="128"/>
                </a:cxn>
                <a:cxn ang="0">
                  <a:pos x="280" y="128"/>
                </a:cxn>
                <a:cxn ang="0">
                  <a:pos x="288" y="128"/>
                </a:cxn>
                <a:cxn ang="0">
                  <a:pos x="294" y="130"/>
                </a:cxn>
                <a:cxn ang="0">
                  <a:pos x="306" y="136"/>
                </a:cxn>
                <a:cxn ang="0">
                  <a:pos x="316" y="148"/>
                </a:cxn>
                <a:cxn ang="0">
                  <a:pos x="320" y="160"/>
                </a:cxn>
                <a:cxn ang="0">
                  <a:pos x="320" y="160"/>
                </a:cxn>
                <a:cxn ang="0">
                  <a:pos x="316" y="172"/>
                </a:cxn>
                <a:cxn ang="0">
                  <a:pos x="306" y="182"/>
                </a:cxn>
                <a:cxn ang="0">
                  <a:pos x="294" y="190"/>
                </a:cxn>
                <a:cxn ang="0">
                  <a:pos x="288" y="192"/>
                </a:cxn>
                <a:cxn ang="0">
                  <a:pos x="280" y="192"/>
                </a:cxn>
                <a:cxn ang="0">
                  <a:pos x="218" y="192"/>
                </a:cxn>
                <a:cxn ang="0">
                  <a:pos x="106" y="320"/>
                </a:cxn>
                <a:cxn ang="0">
                  <a:pos x="86" y="320"/>
                </a:cxn>
                <a:cxn ang="0">
                  <a:pos x="122" y="192"/>
                </a:cxn>
                <a:cxn ang="0">
                  <a:pos x="48" y="192"/>
                </a:cxn>
                <a:cxn ang="0">
                  <a:pos x="0" y="256"/>
                </a:cxn>
                <a:cxn ang="0">
                  <a:pos x="0" y="192"/>
                </a:cxn>
              </a:cxnLst>
              <a:rect l="0" t="0" r="r" b="b"/>
              <a:pathLst>
                <a:path w="320" h="320">
                  <a:moveTo>
                    <a:pt x="0" y="192"/>
                  </a:moveTo>
                  <a:lnTo>
                    <a:pt x="0" y="170"/>
                  </a:lnTo>
                  <a:lnTo>
                    <a:pt x="0" y="150"/>
                  </a:lnTo>
                  <a:lnTo>
                    <a:pt x="0" y="128"/>
                  </a:lnTo>
                  <a:lnTo>
                    <a:pt x="0" y="62"/>
                  </a:lnTo>
                  <a:lnTo>
                    <a:pt x="48" y="128"/>
                  </a:lnTo>
                  <a:lnTo>
                    <a:pt x="122" y="128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216" y="128"/>
                  </a:lnTo>
                  <a:lnTo>
                    <a:pt x="280" y="128"/>
                  </a:lnTo>
                  <a:lnTo>
                    <a:pt x="280" y="128"/>
                  </a:lnTo>
                  <a:lnTo>
                    <a:pt x="288" y="128"/>
                  </a:lnTo>
                  <a:lnTo>
                    <a:pt x="294" y="130"/>
                  </a:lnTo>
                  <a:lnTo>
                    <a:pt x="306" y="136"/>
                  </a:lnTo>
                  <a:lnTo>
                    <a:pt x="316" y="148"/>
                  </a:lnTo>
                  <a:lnTo>
                    <a:pt x="320" y="160"/>
                  </a:lnTo>
                  <a:lnTo>
                    <a:pt x="320" y="160"/>
                  </a:lnTo>
                  <a:lnTo>
                    <a:pt x="316" y="172"/>
                  </a:lnTo>
                  <a:lnTo>
                    <a:pt x="306" y="182"/>
                  </a:lnTo>
                  <a:lnTo>
                    <a:pt x="294" y="190"/>
                  </a:lnTo>
                  <a:lnTo>
                    <a:pt x="288" y="192"/>
                  </a:lnTo>
                  <a:lnTo>
                    <a:pt x="280" y="192"/>
                  </a:lnTo>
                  <a:lnTo>
                    <a:pt x="218" y="192"/>
                  </a:lnTo>
                  <a:lnTo>
                    <a:pt x="106" y="320"/>
                  </a:lnTo>
                  <a:lnTo>
                    <a:pt x="86" y="320"/>
                  </a:lnTo>
                  <a:lnTo>
                    <a:pt x="122" y="192"/>
                  </a:lnTo>
                  <a:lnTo>
                    <a:pt x="48" y="192"/>
                  </a:lnTo>
                  <a:lnTo>
                    <a:pt x="0" y="256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171D2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41348" y="1465595"/>
            <a:ext cx="32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10565" y="420370"/>
            <a:ext cx="2603500" cy="2603500"/>
            <a:chOff x="1119" y="662"/>
            <a:chExt cx="4100" cy="4100"/>
          </a:xfrm>
          <a:solidFill>
            <a:srgbClr val="2B3542"/>
          </a:solidFill>
        </p:grpSpPr>
        <p:sp>
          <p:nvSpPr>
            <p:cNvPr id="28" name="椭圆 27"/>
            <p:cNvSpPr/>
            <p:nvPr/>
          </p:nvSpPr>
          <p:spPr>
            <a:xfrm>
              <a:off x="1119" y="662"/>
              <a:ext cx="4101" cy="41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73" y="2203"/>
              <a:ext cx="3838" cy="1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8" name="椭圆 7"/>
          <p:cNvSpPr/>
          <p:nvPr/>
        </p:nvSpPr>
        <p:spPr>
          <a:xfrm>
            <a:off x="2682231" y="861695"/>
            <a:ext cx="5526405" cy="5526405"/>
          </a:xfrm>
          <a:prstGeom prst="ellipse">
            <a:avLst/>
          </a:prstGeom>
          <a:solidFill>
            <a:srgbClr val="7A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16" y="1205017"/>
            <a:ext cx="3314433" cy="66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  <a:sym typeface="+mn-ea"/>
              </a:rPr>
              <a:t>项目简介</a:t>
            </a:r>
            <a:endParaRPr lang="zh-CN" altLang="en-US" sz="32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83466" y="1816544"/>
            <a:ext cx="331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  <a:sym typeface="+mn-ea"/>
              </a:rPr>
              <a:t>项目需求分析</a:t>
            </a:r>
            <a:endParaRPr lang="zh-CN" altLang="en-US" sz="3600" b="1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81761" y="2986094"/>
            <a:ext cx="431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  <a:sym typeface="+mn-ea"/>
              </a:rPr>
              <a:t>系统设计及开发环境</a:t>
            </a:r>
            <a:endParaRPr lang="zh-CN" altLang="en-US" sz="3200" b="1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81761" y="3644466"/>
            <a:ext cx="3517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  <a:sym typeface="+mn-ea"/>
              </a:rPr>
              <a:t>系统进度计划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08869" y="4929847"/>
            <a:ext cx="3314433" cy="66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  <a:sym typeface="+mn-ea"/>
              </a:rPr>
              <a:t>项目总结</a:t>
            </a:r>
            <a:endParaRPr lang="zh-CN" altLang="en-US" sz="3200" b="1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93039" y="4312421"/>
            <a:ext cx="31670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</a:rPr>
              <a:t>团队介绍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0107" y="2868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0"/>
          <p:cNvSpPr txBox="1"/>
          <p:nvPr/>
        </p:nvSpPr>
        <p:spPr>
          <a:xfrm>
            <a:off x="3583466" y="2401319"/>
            <a:ext cx="331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  <a:sym typeface="+mn-ea"/>
              </a:rPr>
              <a:t>功能对比分析</a:t>
            </a:r>
            <a:endParaRPr lang="zh-CN" altLang="en-US" sz="3600" b="1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54114" y="1915342"/>
            <a:ext cx="28956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矩形 9"/>
          <p:cNvSpPr/>
          <p:nvPr/>
        </p:nvSpPr>
        <p:spPr>
          <a:xfrm>
            <a:off x="5576248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3911" y="2663696"/>
            <a:ext cx="34385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213924" y="385665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6766775" y="-180919"/>
            <a:ext cx="4272602" cy="295918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接触新框架：</a:t>
            </a:r>
            <a:r>
              <a:rPr lang="en-US" altLang="zh-CN" sz="2400" dirty="0" err="1"/>
              <a:t>AdminLET</a:t>
            </a:r>
            <a:r>
              <a:rPr lang="en-US" altLang="zh-CN" sz="2400" dirty="0"/>
              <a:t> …</a:t>
            </a:r>
            <a:endParaRPr lang="zh-CN" altLang="en-US" sz="2400" dirty="0"/>
          </a:p>
        </p:txBody>
      </p:sp>
      <p:sp>
        <p:nvSpPr>
          <p:cNvPr id="3" name="等腰三角形 2"/>
          <p:cNvSpPr/>
          <p:nvPr/>
        </p:nvSpPr>
        <p:spPr>
          <a:xfrm>
            <a:off x="842524" y="-233377"/>
            <a:ext cx="3896435" cy="2959182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接触新技术：</a:t>
            </a:r>
            <a:r>
              <a:rPr lang="en-US" altLang="zh-CN" sz="2400" dirty="0" err="1" smtClean="0"/>
              <a:t>GitHub</a:t>
            </a:r>
            <a:r>
              <a:rPr lang="en-US" altLang="zh-CN" sz="2400" dirty="0" smtClean="0"/>
              <a:t> …</a:t>
            </a:r>
            <a:endParaRPr lang="zh-CN" altLang="en-US" sz="2400" dirty="0"/>
          </a:p>
        </p:txBody>
      </p:sp>
      <p:sp>
        <p:nvSpPr>
          <p:cNvPr id="4" name="等腰三角形 3"/>
          <p:cNvSpPr/>
          <p:nvPr/>
        </p:nvSpPr>
        <p:spPr>
          <a:xfrm>
            <a:off x="699828" y="2499663"/>
            <a:ext cx="5053039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上传下载引起冲突</a:t>
            </a:r>
            <a:endParaRPr lang="zh-CN" altLang="en-US" sz="2000" dirty="0"/>
          </a:p>
        </p:txBody>
      </p:sp>
      <p:sp>
        <p:nvSpPr>
          <p:cNvPr id="5" name="等腰三角形 4"/>
          <p:cNvSpPr/>
          <p:nvPr/>
        </p:nvSpPr>
        <p:spPr>
          <a:xfrm>
            <a:off x="2434484" y="-627795"/>
            <a:ext cx="6870237" cy="4931133"/>
          </a:xfrm>
          <a:prstGeom prst="triangle">
            <a:avLst>
              <a:gd name="adj" fmla="val 48334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接触新环境：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       Maven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Nexus …</a:t>
            </a:r>
            <a:endParaRPr lang="zh-CN" altLang="en-US" sz="2400" dirty="0"/>
          </a:p>
        </p:txBody>
      </p:sp>
      <p:sp>
        <p:nvSpPr>
          <p:cNvPr id="9" name="等腰三角形 8"/>
          <p:cNvSpPr/>
          <p:nvPr/>
        </p:nvSpPr>
        <p:spPr>
          <a:xfrm>
            <a:off x="6766775" y="2540607"/>
            <a:ext cx="528651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动态建表无实体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675974" y="2608107"/>
            <a:ext cx="3836516" cy="1056606"/>
            <a:chOff x="5675974" y="2676347"/>
            <a:chExt cx="3836516" cy="1056606"/>
          </a:xfrm>
        </p:grpSpPr>
        <p:sp>
          <p:nvSpPr>
            <p:cNvPr id="6" name="矩形 5"/>
            <p:cNvSpPr/>
            <p:nvPr/>
          </p:nvSpPr>
          <p:spPr>
            <a:xfrm>
              <a:off x="5691577" y="2748102"/>
              <a:ext cx="3820913" cy="984851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8" name="矩形 7"/>
            <p:cNvSpPr/>
            <p:nvPr/>
          </p:nvSpPr>
          <p:spPr>
            <a:xfrm>
              <a:off x="5675974" y="2676347"/>
              <a:ext cx="3820913" cy="101566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0" b="1" spc="300" dirty="0" smtClean="0">
                  <a:ln w="1143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zh-CN" altLang="en-US" sz="6000" b="1" spc="300" dirty="0">
                <a:ln w="11430" cmpd="sng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144448" y="3105628"/>
            <a:ext cx="372962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>
                <a:ln>
                  <a:solidFill>
                    <a:sysClr val="windowText" lastClr="000000"/>
                  </a:solidFill>
                </a:ln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实训项目团队</a:t>
            </a:r>
          </a:p>
        </p:txBody>
      </p:sp>
      <p:sp>
        <p:nvSpPr>
          <p:cNvPr id="3" name="矩形 2"/>
          <p:cNvSpPr/>
          <p:nvPr/>
        </p:nvSpPr>
        <p:spPr>
          <a:xfrm>
            <a:off x="2555977" y="2461495"/>
            <a:ext cx="29779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ln>
                  <a:solidFill>
                    <a:sysClr val="windowText" lastClr="000000"/>
                  </a:solidFill>
                </a:ln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数据驾驶仓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809750" y="1695450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800350" y="1409700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438650" y="49987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591050" y="63322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00350" y="2237101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91200" y="2697506"/>
            <a:ext cx="34385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791200" y="3860800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18289182">
            <a:off x="8505240" y="1668344"/>
            <a:ext cx="1637932" cy="1534568"/>
          </a:xfrm>
          <a:custGeom>
            <a:avLst/>
            <a:gdLst>
              <a:gd name="connsiteX0" fmla="*/ 1290436 w 1637932"/>
              <a:gd name="connsiteY0" fmla="*/ 104339 h 1534568"/>
              <a:gd name="connsiteX1" fmla="*/ 1221945 w 1637932"/>
              <a:gd name="connsiteY1" fmla="*/ 317022 h 1534568"/>
              <a:gd name="connsiteX2" fmla="*/ 1280242 w 1637932"/>
              <a:gd name="connsiteY2" fmla="*/ 377856 h 1534568"/>
              <a:gd name="connsiteX3" fmla="*/ 1332363 w 1637932"/>
              <a:gd name="connsiteY3" fmla="*/ 451939 h 1534568"/>
              <a:gd name="connsiteX4" fmla="*/ 1410547 w 1637932"/>
              <a:gd name="connsiteY4" fmla="*/ 674104 h 1534568"/>
              <a:gd name="connsiteX5" fmla="*/ 1410559 w 1637932"/>
              <a:gd name="connsiteY5" fmla="*/ 674418 h 1534568"/>
              <a:gd name="connsiteX6" fmla="*/ 1637932 w 1637932"/>
              <a:gd name="connsiteY6" fmla="*/ 739771 h 1534568"/>
              <a:gd name="connsiteX7" fmla="*/ 1626701 w 1637932"/>
              <a:gd name="connsiteY7" fmla="*/ 875619 h 1534568"/>
              <a:gd name="connsiteX8" fmla="*/ 1392154 w 1637932"/>
              <a:gd name="connsiteY8" fmla="*/ 917214 h 1534568"/>
              <a:gd name="connsiteX9" fmla="*/ 1359597 w 1637932"/>
              <a:gd name="connsiteY9" fmla="*/ 1008278 h 1534568"/>
              <a:gd name="connsiteX10" fmla="*/ 1200716 w 1637932"/>
              <a:gd name="connsiteY10" fmla="*/ 1212967 h 1534568"/>
              <a:gd name="connsiteX11" fmla="*/ 1153637 w 1637932"/>
              <a:gd name="connsiteY11" fmla="*/ 1246090 h 1534568"/>
              <a:gd name="connsiteX12" fmla="*/ 1183792 w 1637932"/>
              <a:gd name="connsiteY12" fmla="*/ 1491749 h 1534568"/>
              <a:gd name="connsiteX13" fmla="*/ 1054381 w 1637932"/>
              <a:gd name="connsiteY13" fmla="*/ 1534568 h 1534568"/>
              <a:gd name="connsiteX14" fmla="*/ 926292 w 1637932"/>
              <a:gd name="connsiteY14" fmla="*/ 1338010 h 1534568"/>
              <a:gd name="connsiteX15" fmla="*/ 904468 w 1637932"/>
              <a:gd name="connsiteY15" fmla="*/ 1343272 h 1534568"/>
              <a:gd name="connsiteX16" fmla="*/ 650033 w 1637932"/>
              <a:gd name="connsiteY16" fmla="*/ 1322996 h 1534568"/>
              <a:gd name="connsiteX17" fmla="*/ 646378 w 1637932"/>
              <a:gd name="connsiteY17" fmla="*/ 1321590 h 1534568"/>
              <a:gd name="connsiteX18" fmla="*/ 483605 w 1637932"/>
              <a:gd name="connsiteY18" fmla="*/ 1512878 h 1534568"/>
              <a:gd name="connsiteX19" fmla="*/ 364484 w 1637932"/>
              <a:gd name="connsiteY19" fmla="*/ 1446616 h 1534568"/>
              <a:gd name="connsiteX20" fmla="*/ 427173 w 1637932"/>
              <a:gd name="connsiteY20" fmla="*/ 1200722 h 1534568"/>
              <a:gd name="connsiteX21" fmla="*/ 438951 w 1637932"/>
              <a:gd name="connsiteY21" fmla="*/ 1206662 h 1534568"/>
              <a:gd name="connsiteX22" fmla="*/ 426700 w 1637932"/>
              <a:gd name="connsiteY22" fmla="*/ 1197196 h 1534568"/>
              <a:gd name="connsiteX23" fmla="*/ 313483 w 1637932"/>
              <a:gd name="connsiteY23" fmla="*/ 1059358 h 1534568"/>
              <a:gd name="connsiteX24" fmla="*/ 267678 w 1637932"/>
              <a:gd name="connsiteY24" fmla="*/ 964435 h 1534568"/>
              <a:gd name="connsiteX25" fmla="*/ 245876 w 1637932"/>
              <a:gd name="connsiteY25" fmla="*/ 886798 h 1534568"/>
              <a:gd name="connsiteX26" fmla="*/ 0 w 1637932"/>
              <a:gd name="connsiteY26" fmla="*/ 804399 h 1534568"/>
              <a:gd name="connsiteX27" fmla="*/ 17124 w 1637932"/>
              <a:gd name="connsiteY27" fmla="*/ 669169 h 1534568"/>
              <a:gd name="connsiteX28" fmla="*/ 243066 w 1637932"/>
              <a:gd name="connsiteY28" fmla="*/ 639159 h 1534568"/>
              <a:gd name="connsiteX29" fmla="*/ 259883 w 1637932"/>
              <a:gd name="connsiteY29" fmla="*/ 569192 h 1534568"/>
              <a:gd name="connsiteX30" fmla="*/ 422714 w 1637932"/>
              <a:gd name="connsiteY30" fmla="*/ 317766 h 1534568"/>
              <a:gd name="connsiteX31" fmla="*/ 447591 w 1637932"/>
              <a:gd name="connsiteY31" fmla="*/ 299319 h 1534568"/>
              <a:gd name="connsiteX32" fmla="*/ 382584 w 1637932"/>
              <a:gd name="connsiteY32" fmla="*/ 60960 h 1534568"/>
              <a:gd name="connsiteX33" fmla="*/ 504504 w 1637932"/>
              <a:gd name="connsiteY33" fmla="*/ 0 h 1534568"/>
              <a:gd name="connsiteX34" fmla="*/ 667947 w 1637932"/>
              <a:gd name="connsiteY34" fmla="*/ 185731 h 1534568"/>
              <a:gd name="connsiteX35" fmla="*/ 741378 w 1637932"/>
              <a:gd name="connsiteY35" fmla="*/ 168025 h 1534568"/>
              <a:gd name="connsiteX36" fmla="*/ 995813 w 1637932"/>
              <a:gd name="connsiteY36" fmla="*/ 188301 h 1534568"/>
              <a:gd name="connsiteX37" fmla="*/ 1016288 w 1637932"/>
              <a:gd name="connsiteY37" fmla="*/ 196178 h 1534568"/>
              <a:gd name="connsiteX38" fmla="*/ 1175644 w 1637932"/>
              <a:gd name="connsiteY38" fmla="*/ 30832 h 153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37932" h="1534568">
                <a:moveTo>
                  <a:pt x="1290436" y="104339"/>
                </a:moveTo>
                <a:lnTo>
                  <a:pt x="1221945" y="317022"/>
                </a:lnTo>
                <a:lnTo>
                  <a:pt x="1280242" y="377856"/>
                </a:lnTo>
                <a:cubicBezTo>
                  <a:pt x="1299188" y="400848"/>
                  <a:pt x="1316638" y="425562"/>
                  <a:pt x="1332363" y="451939"/>
                </a:cubicBezTo>
                <a:cubicBezTo>
                  <a:pt x="1374297" y="522278"/>
                  <a:pt x="1399990" y="597786"/>
                  <a:pt x="1410547" y="674104"/>
                </a:cubicBezTo>
                <a:lnTo>
                  <a:pt x="1410559" y="674418"/>
                </a:lnTo>
                <a:lnTo>
                  <a:pt x="1637932" y="739771"/>
                </a:lnTo>
                <a:lnTo>
                  <a:pt x="1626701" y="875619"/>
                </a:lnTo>
                <a:lnTo>
                  <a:pt x="1392154" y="917214"/>
                </a:lnTo>
                <a:lnTo>
                  <a:pt x="1359597" y="1008278"/>
                </a:lnTo>
                <a:cubicBezTo>
                  <a:pt x="1323177" y="1085830"/>
                  <a:pt x="1269693" y="1156129"/>
                  <a:pt x="1200716" y="1212967"/>
                </a:cubicBezTo>
                <a:lnTo>
                  <a:pt x="1153637" y="1246090"/>
                </a:lnTo>
                <a:lnTo>
                  <a:pt x="1183792" y="1491749"/>
                </a:lnTo>
                <a:lnTo>
                  <a:pt x="1054381" y="1534568"/>
                </a:lnTo>
                <a:lnTo>
                  <a:pt x="926292" y="1338010"/>
                </a:lnTo>
                <a:lnTo>
                  <a:pt x="904468" y="1343272"/>
                </a:lnTo>
                <a:cubicBezTo>
                  <a:pt x="818611" y="1355148"/>
                  <a:pt x="731731" y="1347866"/>
                  <a:pt x="650033" y="1322996"/>
                </a:cubicBezTo>
                <a:lnTo>
                  <a:pt x="646378" y="1321590"/>
                </a:lnTo>
                <a:lnTo>
                  <a:pt x="483605" y="1512878"/>
                </a:lnTo>
                <a:lnTo>
                  <a:pt x="364484" y="1446616"/>
                </a:lnTo>
                <a:lnTo>
                  <a:pt x="427173" y="1200722"/>
                </a:lnTo>
                <a:lnTo>
                  <a:pt x="438951" y="1206662"/>
                </a:lnTo>
                <a:lnTo>
                  <a:pt x="426700" y="1197196"/>
                </a:lnTo>
                <a:cubicBezTo>
                  <a:pt x="383285" y="1158213"/>
                  <a:pt x="344933" y="1112112"/>
                  <a:pt x="313483" y="1059358"/>
                </a:cubicBezTo>
                <a:cubicBezTo>
                  <a:pt x="295137" y="1028585"/>
                  <a:pt x="279899" y="996822"/>
                  <a:pt x="267678" y="964435"/>
                </a:cubicBezTo>
                <a:lnTo>
                  <a:pt x="245876" y="886798"/>
                </a:lnTo>
                <a:lnTo>
                  <a:pt x="0" y="804399"/>
                </a:lnTo>
                <a:lnTo>
                  <a:pt x="17124" y="669169"/>
                </a:lnTo>
                <a:lnTo>
                  <a:pt x="243066" y="639159"/>
                </a:lnTo>
                <a:lnTo>
                  <a:pt x="259883" y="569192"/>
                </a:lnTo>
                <a:cubicBezTo>
                  <a:pt x="291172" y="474573"/>
                  <a:pt x="346280" y="387478"/>
                  <a:pt x="422714" y="317766"/>
                </a:cubicBezTo>
                <a:lnTo>
                  <a:pt x="447591" y="299319"/>
                </a:lnTo>
                <a:lnTo>
                  <a:pt x="382584" y="60960"/>
                </a:lnTo>
                <a:lnTo>
                  <a:pt x="504504" y="0"/>
                </a:lnTo>
                <a:lnTo>
                  <a:pt x="667947" y="185731"/>
                </a:lnTo>
                <a:lnTo>
                  <a:pt x="741378" y="168025"/>
                </a:lnTo>
                <a:cubicBezTo>
                  <a:pt x="827235" y="156150"/>
                  <a:pt x="914116" y="163432"/>
                  <a:pt x="995813" y="188301"/>
                </a:cubicBezTo>
                <a:lnTo>
                  <a:pt x="1016288" y="196178"/>
                </a:lnTo>
                <a:lnTo>
                  <a:pt x="1175644" y="308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16701318">
            <a:off x="7665054" y="2970576"/>
            <a:ext cx="1637932" cy="1534568"/>
          </a:xfrm>
          <a:custGeom>
            <a:avLst/>
            <a:gdLst>
              <a:gd name="connsiteX0" fmla="*/ 1290436 w 1637932"/>
              <a:gd name="connsiteY0" fmla="*/ 104339 h 1534568"/>
              <a:gd name="connsiteX1" fmla="*/ 1221945 w 1637932"/>
              <a:gd name="connsiteY1" fmla="*/ 317022 h 1534568"/>
              <a:gd name="connsiteX2" fmla="*/ 1280242 w 1637932"/>
              <a:gd name="connsiteY2" fmla="*/ 377856 h 1534568"/>
              <a:gd name="connsiteX3" fmla="*/ 1332363 w 1637932"/>
              <a:gd name="connsiteY3" fmla="*/ 451939 h 1534568"/>
              <a:gd name="connsiteX4" fmla="*/ 1410547 w 1637932"/>
              <a:gd name="connsiteY4" fmla="*/ 674104 h 1534568"/>
              <a:gd name="connsiteX5" fmla="*/ 1410559 w 1637932"/>
              <a:gd name="connsiteY5" fmla="*/ 674418 h 1534568"/>
              <a:gd name="connsiteX6" fmla="*/ 1637932 w 1637932"/>
              <a:gd name="connsiteY6" fmla="*/ 739771 h 1534568"/>
              <a:gd name="connsiteX7" fmla="*/ 1626701 w 1637932"/>
              <a:gd name="connsiteY7" fmla="*/ 875619 h 1534568"/>
              <a:gd name="connsiteX8" fmla="*/ 1392154 w 1637932"/>
              <a:gd name="connsiteY8" fmla="*/ 917214 h 1534568"/>
              <a:gd name="connsiteX9" fmla="*/ 1359597 w 1637932"/>
              <a:gd name="connsiteY9" fmla="*/ 1008278 h 1534568"/>
              <a:gd name="connsiteX10" fmla="*/ 1200716 w 1637932"/>
              <a:gd name="connsiteY10" fmla="*/ 1212967 h 1534568"/>
              <a:gd name="connsiteX11" fmla="*/ 1153637 w 1637932"/>
              <a:gd name="connsiteY11" fmla="*/ 1246090 h 1534568"/>
              <a:gd name="connsiteX12" fmla="*/ 1183792 w 1637932"/>
              <a:gd name="connsiteY12" fmla="*/ 1491749 h 1534568"/>
              <a:gd name="connsiteX13" fmla="*/ 1054381 w 1637932"/>
              <a:gd name="connsiteY13" fmla="*/ 1534568 h 1534568"/>
              <a:gd name="connsiteX14" fmla="*/ 926292 w 1637932"/>
              <a:gd name="connsiteY14" fmla="*/ 1338010 h 1534568"/>
              <a:gd name="connsiteX15" fmla="*/ 904468 w 1637932"/>
              <a:gd name="connsiteY15" fmla="*/ 1343272 h 1534568"/>
              <a:gd name="connsiteX16" fmla="*/ 650033 w 1637932"/>
              <a:gd name="connsiteY16" fmla="*/ 1322996 h 1534568"/>
              <a:gd name="connsiteX17" fmla="*/ 646378 w 1637932"/>
              <a:gd name="connsiteY17" fmla="*/ 1321590 h 1534568"/>
              <a:gd name="connsiteX18" fmla="*/ 483605 w 1637932"/>
              <a:gd name="connsiteY18" fmla="*/ 1512878 h 1534568"/>
              <a:gd name="connsiteX19" fmla="*/ 364484 w 1637932"/>
              <a:gd name="connsiteY19" fmla="*/ 1446616 h 1534568"/>
              <a:gd name="connsiteX20" fmla="*/ 427173 w 1637932"/>
              <a:gd name="connsiteY20" fmla="*/ 1200722 h 1534568"/>
              <a:gd name="connsiteX21" fmla="*/ 438951 w 1637932"/>
              <a:gd name="connsiteY21" fmla="*/ 1206662 h 1534568"/>
              <a:gd name="connsiteX22" fmla="*/ 426700 w 1637932"/>
              <a:gd name="connsiteY22" fmla="*/ 1197196 h 1534568"/>
              <a:gd name="connsiteX23" fmla="*/ 313483 w 1637932"/>
              <a:gd name="connsiteY23" fmla="*/ 1059358 h 1534568"/>
              <a:gd name="connsiteX24" fmla="*/ 267678 w 1637932"/>
              <a:gd name="connsiteY24" fmla="*/ 964435 h 1534568"/>
              <a:gd name="connsiteX25" fmla="*/ 245876 w 1637932"/>
              <a:gd name="connsiteY25" fmla="*/ 886798 h 1534568"/>
              <a:gd name="connsiteX26" fmla="*/ 0 w 1637932"/>
              <a:gd name="connsiteY26" fmla="*/ 804399 h 1534568"/>
              <a:gd name="connsiteX27" fmla="*/ 17124 w 1637932"/>
              <a:gd name="connsiteY27" fmla="*/ 669169 h 1534568"/>
              <a:gd name="connsiteX28" fmla="*/ 243066 w 1637932"/>
              <a:gd name="connsiteY28" fmla="*/ 639159 h 1534568"/>
              <a:gd name="connsiteX29" fmla="*/ 259883 w 1637932"/>
              <a:gd name="connsiteY29" fmla="*/ 569192 h 1534568"/>
              <a:gd name="connsiteX30" fmla="*/ 422714 w 1637932"/>
              <a:gd name="connsiteY30" fmla="*/ 317766 h 1534568"/>
              <a:gd name="connsiteX31" fmla="*/ 447591 w 1637932"/>
              <a:gd name="connsiteY31" fmla="*/ 299319 h 1534568"/>
              <a:gd name="connsiteX32" fmla="*/ 382584 w 1637932"/>
              <a:gd name="connsiteY32" fmla="*/ 60960 h 1534568"/>
              <a:gd name="connsiteX33" fmla="*/ 504504 w 1637932"/>
              <a:gd name="connsiteY33" fmla="*/ 0 h 1534568"/>
              <a:gd name="connsiteX34" fmla="*/ 667947 w 1637932"/>
              <a:gd name="connsiteY34" fmla="*/ 185731 h 1534568"/>
              <a:gd name="connsiteX35" fmla="*/ 741378 w 1637932"/>
              <a:gd name="connsiteY35" fmla="*/ 168025 h 1534568"/>
              <a:gd name="connsiteX36" fmla="*/ 995813 w 1637932"/>
              <a:gd name="connsiteY36" fmla="*/ 188301 h 1534568"/>
              <a:gd name="connsiteX37" fmla="*/ 1016288 w 1637932"/>
              <a:gd name="connsiteY37" fmla="*/ 196178 h 1534568"/>
              <a:gd name="connsiteX38" fmla="*/ 1175644 w 1637932"/>
              <a:gd name="connsiteY38" fmla="*/ 30832 h 153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37932" h="1534568">
                <a:moveTo>
                  <a:pt x="1290436" y="104339"/>
                </a:moveTo>
                <a:lnTo>
                  <a:pt x="1221945" y="317022"/>
                </a:lnTo>
                <a:lnTo>
                  <a:pt x="1280242" y="377856"/>
                </a:lnTo>
                <a:cubicBezTo>
                  <a:pt x="1299188" y="400848"/>
                  <a:pt x="1316638" y="425562"/>
                  <a:pt x="1332363" y="451939"/>
                </a:cubicBezTo>
                <a:cubicBezTo>
                  <a:pt x="1374297" y="522278"/>
                  <a:pt x="1399990" y="597786"/>
                  <a:pt x="1410547" y="674104"/>
                </a:cubicBezTo>
                <a:lnTo>
                  <a:pt x="1410559" y="674418"/>
                </a:lnTo>
                <a:lnTo>
                  <a:pt x="1637932" y="739771"/>
                </a:lnTo>
                <a:lnTo>
                  <a:pt x="1626701" y="875619"/>
                </a:lnTo>
                <a:lnTo>
                  <a:pt x="1392154" y="917214"/>
                </a:lnTo>
                <a:lnTo>
                  <a:pt x="1359597" y="1008278"/>
                </a:lnTo>
                <a:cubicBezTo>
                  <a:pt x="1323177" y="1085830"/>
                  <a:pt x="1269693" y="1156129"/>
                  <a:pt x="1200716" y="1212967"/>
                </a:cubicBezTo>
                <a:lnTo>
                  <a:pt x="1153637" y="1246090"/>
                </a:lnTo>
                <a:lnTo>
                  <a:pt x="1183792" y="1491749"/>
                </a:lnTo>
                <a:lnTo>
                  <a:pt x="1054381" y="1534568"/>
                </a:lnTo>
                <a:lnTo>
                  <a:pt x="926292" y="1338010"/>
                </a:lnTo>
                <a:lnTo>
                  <a:pt x="904468" y="1343272"/>
                </a:lnTo>
                <a:cubicBezTo>
                  <a:pt x="818611" y="1355148"/>
                  <a:pt x="731731" y="1347866"/>
                  <a:pt x="650033" y="1322996"/>
                </a:cubicBezTo>
                <a:lnTo>
                  <a:pt x="646378" y="1321590"/>
                </a:lnTo>
                <a:lnTo>
                  <a:pt x="483605" y="1512878"/>
                </a:lnTo>
                <a:lnTo>
                  <a:pt x="364484" y="1446616"/>
                </a:lnTo>
                <a:lnTo>
                  <a:pt x="427173" y="1200722"/>
                </a:lnTo>
                <a:lnTo>
                  <a:pt x="438951" y="1206662"/>
                </a:lnTo>
                <a:lnTo>
                  <a:pt x="426700" y="1197196"/>
                </a:lnTo>
                <a:cubicBezTo>
                  <a:pt x="383285" y="1158213"/>
                  <a:pt x="344933" y="1112112"/>
                  <a:pt x="313483" y="1059358"/>
                </a:cubicBezTo>
                <a:cubicBezTo>
                  <a:pt x="295137" y="1028585"/>
                  <a:pt x="279899" y="996822"/>
                  <a:pt x="267678" y="964435"/>
                </a:cubicBezTo>
                <a:lnTo>
                  <a:pt x="245876" y="886798"/>
                </a:lnTo>
                <a:lnTo>
                  <a:pt x="0" y="804399"/>
                </a:lnTo>
                <a:lnTo>
                  <a:pt x="17124" y="669169"/>
                </a:lnTo>
                <a:lnTo>
                  <a:pt x="243066" y="639159"/>
                </a:lnTo>
                <a:lnTo>
                  <a:pt x="259883" y="569192"/>
                </a:lnTo>
                <a:cubicBezTo>
                  <a:pt x="291172" y="474573"/>
                  <a:pt x="346280" y="387478"/>
                  <a:pt x="422714" y="317766"/>
                </a:cubicBezTo>
                <a:lnTo>
                  <a:pt x="447591" y="299319"/>
                </a:lnTo>
                <a:lnTo>
                  <a:pt x="382584" y="60960"/>
                </a:lnTo>
                <a:lnTo>
                  <a:pt x="504504" y="0"/>
                </a:lnTo>
                <a:lnTo>
                  <a:pt x="667947" y="185731"/>
                </a:lnTo>
                <a:lnTo>
                  <a:pt x="741378" y="168025"/>
                </a:lnTo>
                <a:cubicBezTo>
                  <a:pt x="827235" y="156150"/>
                  <a:pt x="914116" y="163432"/>
                  <a:pt x="995813" y="188301"/>
                </a:cubicBezTo>
                <a:lnTo>
                  <a:pt x="1016288" y="196178"/>
                </a:lnTo>
                <a:lnTo>
                  <a:pt x="1175644" y="308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605118" y="3237275"/>
            <a:ext cx="1159813" cy="2357898"/>
            <a:chOff x="7245723" y="3147447"/>
            <a:chExt cx="1159813" cy="2357898"/>
          </a:xfrm>
        </p:grpSpPr>
        <p:sp>
          <p:nvSpPr>
            <p:cNvPr id="15" name="任意多边形 14"/>
            <p:cNvSpPr/>
            <p:nvPr/>
          </p:nvSpPr>
          <p:spPr>
            <a:xfrm>
              <a:off x="7245723" y="3147447"/>
              <a:ext cx="1159813" cy="2261006"/>
            </a:xfrm>
            <a:custGeom>
              <a:avLst/>
              <a:gdLst>
                <a:gd name="connsiteX0" fmla="*/ 54764 w 1159813"/>
                <a:gd name="connsiteY0" fmla="*/ 0 h 2261006"/>
                <a:gd name="connsiteX1" fmla="*/ 166926 w 1159813"/>
                <a:gd name="connsiteY1" fmla="*/ 28840 h 2261006"/>
                <a:gd name="connsiteX2" fmla="*/ 1159813 w 1159813"/>
                <a:gd name="connsiteY2" fmla="*/ 1378409 h 2261006"/>
                <a:gd name="connsiteX3" fmla="*/ 918478 w 1159813"/>
                <a:gd name="connsiteY3" fmla="*/ 2168486 h 2261006"/>
                <a:gd name="connsiteX4" fmla="*/ 849293 w 1159813"/>
                <a:gd name="connsiteY4" fmla="*/ 2261006 h 2261006"/>
                <a:gd name="connsiteX5" fmla="*/ 745413 w 1159813"/>
                <a:gd name="connsiteY5" fmla="*/ 2184566 h 2261006"/>
                <a:gd name="connsiteX6" fmla="*/ 811418 w 1159813"/>
                <a:gd name="connsiteY6" fmla="*/ 2096300 h 2261006"/>
                <a:gd name="connsiteX7" fmla="*/ 1030703 w 1159813"/>
                <a:gd name="connsiteY7" fmla="*/ 1378409 h 2261006"/>
                <a:gd name="connsiteX8" fmla="*/ 5483 w 1159813"/>
                <a:gd name="connsiteY8" fmla="*/ 120506 h 2261006"/>
                <a:gd name="connsiteX9" fmla="*/ 0 w 1159813"/>
                <a:gd name="connsiteY9" fmla="*/ 119669 h 2261006"/>
                <a:gd name="connsiteX10" fmla="*/ 54764 w 1159813"/>
                <a:gd name="connsiteY10" fmla="*/ 0 h 226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813" h="2261006">
                  <a:moveTo>
                    <a:pt x="54764" y="0"/>
                  </a:moveTo>
                  <a:lnTo>
                    <a:pt x="166926" y="28840"/>
                  </a:lnTo>
                  <a:cubicBezTo>
                    <a:pt x="742155" y="207755"/>
                    <a:pt x="1159813" y="744307"/>
                    <a:pt x="1159813" y="1378409"/>
                  </a:cubicBezTo>
                  <a:cubicBezTo>
                    <a:pt x="1159813" y="1671072"/>
                    <a:pt x="1070845" y="1942954"/>
                    <a:pt x="918478" y="2168486"/>
                  </a:cubicBezTo>
                  <a:lnTo>
                    <a:pt x="849293" y="2261006"/>
                  </a:lnTo>
                  <a:lnTo>
                    <a:pt x="745413" y="2184566"/>
                  </a:lnTo>
                  <a:lnTo>
                    <a:pt x="811418" y="2096300"/>
                  </a:lnTo>
                  <a:cubicBezTo>
                    <a:pt x="949863" y="1891374"/>
                    <a:pt x="1030703" y="1644332"/>
                    <a:pt x="1030703" y="1378409"/>
                  </a:cubicBezTo>
                  <a:cubicBezTo>
                    <a:pt x="1030703" y="757922"/>
                    <a:pt x="590575" y="240233"/>
                    <a:pt x="5483" y="120506"/>
                  </a:cubicBezTo>
                  <a:lnTo>
                    <a:pt x="0" y="119669"/>
                  </a:lnTo>
                  <a:lnTo>
                    <a:pt x="547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3062183">
              <a:off x="7860784" y="5338519"/>
              <a:ext cx="273253" cy="1668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099013" y="1520588"/>
            <a:ext cx="538255" cy="979691"/>
            <a:chOff x="4974516" y="1573198"/>
            <a:chExt cx="538255" cy="979691"/>
          </a:xfrm>
        </p:grpSpPr>
        <p:sp>
          <p:nvSpPr>
            <p:cNvPr id="13" name="任意多边形 12"/>
            <p:cNvSpPr/>
            <p:nvPr/>
          </p:nvSpPr>
          <p:spPr>
            <a:xfrm>
              <a:off x="4974516" y="1697311"/>
              <a:ext cx="443478" cy="855578"/>
            </a:xfrm>
            <a:custGeom>
              <a:avLst/>
              <a:gdLst>
                <a:gd name="connsiteX0" fmla="*/ 367224 w 443478"/>
                <a:gd name="connsiteY0" fmla="*/ 0 h 855578"/>
                <a:gd name="connsiteX1" fmla="*/ 443478 w 443478"/>
                <a:gd name="connsiteY1" fmla="*/ 107262 h 855578"/>
                <a:gd name="connsiteX2" fmla="*/ 366350 w 443478"/>
                <a:gd name="connsiteY2" fmla="*/ 203612 h 855578"/>
                <a:gd name="connsiteX3" fmla="*/ 294969 w 443478"/>
                <a:gd name="connsiteY3" fmla="*/ 313989 h 855578"/>
                <a:gd name="connsiteX4" fmla="*/ 132460 w 443478"/>
                <a:gd name="connsiteY4" fmla="*/ 797268 h 855578"/>
                <a:gd name="connsiteX5" fmla="*/ 128098 w 443478"/>
                <a:gd name="connsiteY5" fmla="*/ 855578 h 855578"/>
                <a:gd name="connsiteX6" fmla="*/ 0 w 443478"/>
                <a:gd name="connsiteY6" fmla="*/ 838869 h 855578"/>
                <a:gd name="connsiteX7" fmla="*/ 4306 w 443478"/>
                <a:gd name="connsiteY7" fmla="*/ 781309 h 855578"/>
                <a:gd name="connsiteX8" fmla="*/ 183157 w 443478"/>
                <a:gd name="connsiteY8" fmla="*/ 249434 h 855578"/>
                <a:gd name="connsiteX9" fmla="*/ 350414 w 443478"/>
                <a:gd name="connsiteY9" fmla="*/ 17154 h 855578"/>
                <a:gd name="connsiteX10" fmla="*/ 367224 w 443478"/>
                <a:gd name="connsiteY10" fmla="*/ 0 h 85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3478" h="855578">
                  <a:moveTo>
                    <a:pt x="367224" y="0"/>
                  </a:moveTo>
                  <a:lnTo>
                    <a:pt x="443478" y="107262"/>
                  </a:lnTo>
                  <a:lnTo>
                    <a:pt x="366350" y="203612"/>
                  </a:lnTo>
                  <a:cubicBezTo>
                    <a:pt x="340973" y="238801"/>
                    <a:pt x="317130" y="275606"/>
                    <a:pt x="294969" y="313989"/>
                  </a:cubicBezTo>
                  <a:cubicBezTo>
                    <a:pt x="206328" y="467520"/>
                    <a:pt x="152998" y="631747"/>
                    <a:pt x="132460" y="797268"/>
                  </a:cubicBezTo>
                  <a:lnTo>
                    <a:pt x="128098" y="855578"/>
                  </a:lnTo>
                  <a:lnTo>
                    <a:pt x="0" y="838869"/>
                  </a:lnTo>
                  <a:lnTo>
                    <a:pt x="4306" y="781309"/>
                  </a:lnTo>
                  <a:cubicBezTo>
                    <a:pt x="26911" y="599144"/>
                    <a:pt x="85603" y="418403"/>
                    <a:pt x="183157" y="249434"/>
                  </a:cubicBezTo>
                  <a:cubicBezTo>
                    <a:pt x="231934" y="164950"/>
                    <a:pt x="288118" y="87408"/>
                    <a:pt x="350414" y="17154"/>
                  </a:cubicBezTo>
                  <a:lnTo>
                    <a:pt x="36722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2749660">
              <a:off x="5292731" y="1626412"/>
              <a:ext cx="273253" cy="16682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223681" y="2799954"/>
            <a:ext cx="593934" cy="1280320"/>
            <a:chOff x="4009031" y="2723774"/>
            <a:chExt cx="593934" cy="1280320"/>
          </a:xfrm>
        </p:grpSpPr>
        <p:sp>
          <p:nvSpPr>
            <p:cNvPr id="11" name="任意多边形 10"/>
            <p:cNvSpPr/>
            <p:nvPr/>
          </p:nvSpPr>
          <p:spPr>
            <a:xfrm>
              <a:off x="4076451" y="2723774"/>
              <a:ext cx="526514" cy="1124123"/>
            </a:xfrm>
            <a:custGeom>
              <a:avLst/>
              <a:gdLst>
                <a:gd name="connsiteX0" fmla="*/ 416589 w 526514"/>
                <a:gd name="connsiteY0" fmla="*/ 0 h 1124123"/>
                <a:gd name="connsiteX1" fmla="*/ 526514 w 526514"/>
                <a:gd name="connsiteY1" fmla="*/ 74666 h 1124123"/>
                <a:gd name="connsiteX2" fmla="*/ 505182 w 526514"/>
                <a:gd name="connsiteY2" fmla="*/ 93705 h 1124123"/>
                <a:gd name="connsiteX3" fmla="*/ 129110 w 526514"/>
                <a:gd name="connsiteY3" fmla="*/ 1001622 h 1124123"/>
                <a:gd name="connsiteX4" fmla="*/ 134822 w 526514"/>
                <a:gd name="connsiteY4" fmla="*/ 1121257 h 1124123"/>
                <a:gd name="connsiteX5" fmla="*/ 5849 w 526514"/>
                <a:gd name="connsiteY5" fmla="*/ 1124123 h 1124123"/>
                <a:gd name="connsiteX6" fmla="*/ 0 w 526514"/>
                <a:gd name="connsiteY6" fmla="*/ 1001623 h 1124123"/>
                <a:gd name="connsiteX7" fmla="*/ 413887 w 526514"/>
                <a:gd name="connsiteY7" fmla="*/ 2411 h 1124123"/>
                <a:gd name="connsiteX8" fmla="*/ 416589 w 526514"/>
                <a:gd name="connsiteY8" fmla="*/ 0 h 11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514" h="1124123">
                  <a:moveTo>
                    <a:pt x="416589" y="0"/>
                  </a:moveTo>
                  <a:lnTo>
                    <a:pt x="526514" y="74666"/>
                  </a:lnTo>
                  <a:lnTo>
                    <a:pt x="505182" y="93705"/>
                  </a:lnTo>
                  <a:cubicBezTo>
                    <a:pt x="254468" y="344420"/>
                    <a:pt x="129110" y="673021"/>
                    <a:pt x="129110" y="1001622"/>
                  </a:cubicBezTo>
                  <a:lnTo>
                    <a:pt x="134822" y="1121257"/>
                  </a:lnTo>
                  <a:lnTo>
                    <a:pt x="5849" y="1124123"/>
                  </a:lnTo>
                  <a:lnTo>
                    <a:pt x="0" y="1001623"/>
                  </a:lnTo>
                  <a:cubicBezTo>
                    <a:pt x="0" y="639980"/>
                    <a:pt x="137963" y="278336"/>
                    <a:pt x="413887" y="2411"/>
                  </a:cubicBezTo>
                  <a:lnTo>
                    <a:pt x="4165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4009031" y="3837268"/>
              <a:ext cx="273253" cy="1668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" name="文本框 68"/>
          <p:cNvSpPr txBox="1"/>
          <p:nvPr/>
        </p:nvSpPr>
        <p:spPr>
          <a:xfrm>
            <a:off x="8685756" y="2245543"/>
            <a:ext cx="131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选择规则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9"/>
          <p:cNvSpPr txBox="1"/>
          <p:nvPr/>
        </p:nvSpPr>
        <p:spPr>
          <a:xfrm>
            <a:off x="7826144" y="3530316"/>
            <a:ext cx="131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分析数据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306612" y="1260914"/>
            <a:ext cx="1323630" cy="1323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企业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306612" y="641789"/>
            <a:ext cx="736979" cy="73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  <a:p>
            <a:pPr algn="ctr"/>
            <a:r>
              <a:rPr lang="zh-CN" altLang="en-US" sz="1200" dirty="0" smtClean="0"/>
              <a:t>企业</a:t>
            </a:r>
            <a:r>
              <a:rPr lang="zh-CN" altLang="en-US" sz="1200" dirty="0"/>
              <a:t>用户</a:t>
            </a:r>
          </a:p>
          <a:p>
            <a:pPr algn="ctr"/>
            <a:endParaRPr lang="zh-CN" altLang="en-US" sz="1200" dirty="0"/>
          </a:p>
        </p:txBody>
      </p:sp>
      <p:sp>
        <p:nvSpPr>
          <p:cNvPr id="19" name="椭圆 18"/>
          <p:cNvSpPr/>
          <p:nvPr/>
        </p:nvSpPr>
        <p:spPr>
          <a:xfrm>
            <a:off x="2245363" y="649424"/>
            <a:ext cx="1187966" cy="118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企业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用户</a:t>
            </a:r>
            <a:endParaRPr lang="zh-CN" altLang="en-US" sz="1600" dirty="0"/>
          </a:p>
          <a:p>
            <a:pPr algn="ctr"/>
            <a:endParaRPr lang="zh-CN" altLang="en-US" sz="1600" dirty="0"/>
          </a:p>
        </p:txBody>
      </p:sp>
      <p:sp>
        <p:nvSpPr>
          <p:cNvPr id="21" name="椭圆 20"/>
          <p:cNvSpPr/>
          <p:nvPr/>
        </p:nvSpPr>
        <p:spPr>
          <a:xfrm>
            <a:off x="443148" y="1990597"/>
            <a:ext cx="736979" cy="73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  <a:p>
            <a:pPr algn="ctr"/>
            <a:r>
              <a:rPr lang="zh-CN" altLang="en-US" sz="1200" dirty="0" smtClean="0"/>
              <a:t>企业</a:t>
            </a:r>
            <a:r>
              <a:rPr lang="zh-CN" altLang="en-US" sz="1200" dirty="0"/>
              <a:t>用户</a:t>
            </a:r>
          </a:p>
          <a:p>
            <a:pPr algn="ctr"/>
            <a:endParaRPr lang="zh-CN" altLang="en-US" sz="1200" dirty="0"/>
          </a:p>
        </p:txBody>
      </p:sp>
      <p:sp>
        <p:nvSpPr>
          <p:cNvPr id="22" name="椭圆 21"/>
          <p:cNvSpPr/>
          <p:nvPr/>
        </p:nvSpPr>
        <p:spPr>
          <a:xfrm>
            <a:off x="537914" y="932267"/>
            <a:ext cx="736979" cy="73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  <a:p>
            <a:pPr algn="ctr"/>
            <a:r>
              <a:rPr lang="zh-CN" altLang="en-US" sz="1200" dirty="0" smtClean="0"/>
              <a:t>企业</a:t>
            </a:r>
            <a:r>
              <a:rPr lang="zh-CN" altLang="en-US" sz="1200" dirty="0"/>
              <a:t>用户</a:t>
            </a:r>
          </a:p>
          <a:p>
            <a:pPr algn="ctr"/>
            <a:endParaRPr lang="zh-CN" altLang="en-US" sz="1200" dirty="0"/>
          </a:p>
        </p:txBody>
      </p:sp>
      <p:sp>
        <p:nvSpPr>
          <p:cNvPr id="28" name="圆角右箭头 27"/>
          <p:cNvSpPr/>
          <p:nvPr/>
        </p:nvSpPr>
        <p:spPr>
          <a:xfrm rot="10800000" flipH="1">
            <a:off x="1140991" y="3087476"/>
            <a:ext cx="1475746" cy="1556634"/>
          </a:xfrm>
          <a:prstGeom prst="bentArrow">
            <a:avLst>
              <a:gd name="adj1" fmla="val 10734"/>
              <a:gd name="adj2" fmla="val 18989"/>
              <a:gd name="adj3" fmla="val 17602"/>
              <a:gd name="adj4" fmla="val 437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193953" y="4176215"/>
            <a:ext cx="1542197" cy="3506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039864" y="3373152"/>
            <a:ext cx="1840564" cy="1840337"/>
            <a:chOff x="3094456" y="3373152"/>
            <a:chExt cx="1840564" cy="184033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456" y="3373152"/>
              <a:ext cx="1840564" cy="1834995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3462004" y="4844157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上传数据</a:t>
              </a:r>
              <a:endParaRPr lang="zh-CN" altLang="en-US" dirty="0"/>
            </a:p>
          </p:txBody>
        </p:sp>
      </p:grpSp>
      <p:sp>
        <p:nvSpPr>
          <p:cNvPr id="4" name="任意多边形 3"/>
          <p:cNvSpPr/>
          <p:nvPr/>
        </p:nvSpPr>
        <p:spPr>
          <a:xfrm rot="10006781">
            <a:off x="9036706" y="3490488"/>
            <a:ext cx="2347410" cy="2365579"/>
          </a:xfrm>
          <a:custGeom>
            <a:avLst/>
            <a:gdLst>
              <a:gd name="connsiteX0" fmla="*/ 364349 w 2347410"/>
              <a:gd name="connsiteY0" fmla="*/ 2050649 h 2365579"/>
              <a:gd name="connsiteX1" fmla="*/ 274944 w 2347410"/>
              <a:gd name="connsiteY1" fmla="*/ 1947755 h 2365579"/>
              <a:gd name="connsiteX2" fmla="*/ 416920 w 2347410"/>
              <a:gd name="connsiteY2" fmla="*/ 1739077 h 2365579"/>
              <a:gd name="connsiteX3" fmla="*/ 415010 w 2347410"/>
              <a:gd name="connsiteY3" fmla="*/ 1736668 h 2365579"/>
              <a:gd name="connsiteX4" fmla="*/ 290251 w 2347410"/>
              <a:gd name="connsiteY4" fmla="*/ 1494579 h 2365579"/>
              <a:gd name="connsiteX5" fmla="*/ 271164 w 2347410"/>
              <a:gd name="connsiteY5" fmla="*/ 1422732 h 2365579"/>
              <a:gd name="connsiteX6" fmla="*/ 274907 w 2347410"/>
              <a:gd name="connsiteY6" fmla="*/ 1447104 h 2365579"/>
              <a:gd name="connsiteX7" fmla="*/ 15216 w 2347410"/>
              <a:gd name="connsiteY7" fmla="*/ 1424838 h 2365579"/>
              <a:gd name="connsiteX8" fmla="*/ 0 w 2347410"/>
              <a:gd name="connsiteY8" fmla="*/ 1289379 h 2365579"/>
              <a:gd name="connsiteX9" fmla="*/ 236598 w 2347410"/>
              <a:gd name="connsiteY9" fmla="*/ 1197647 h 2365579"/>
              <a:gd name="connsiteX10" fmla="*/ 239895 w 2347410"/>
              <a:gd name="connsiteY10" fmla="*/ 1219115 h 2365579"/>
              <a:gd name="connsiteX11" fmla="*/ 243450 w 2347410"/>
              <a:gd name="connsiteY11" fmla="*/ 1091910 h 2365579"/>
              <a:gd name="connsiteX12" fmla="*/ 287068 w 2347410"/>
              <a:gd name="connsiteY12" fmla="*/ 888874 h 2365579"/>
              <a:gd name="connsiteX13" fmla="*/ 291451 w 2347410"/>
              <a:gd name="connsiteY13" fmla="*/ 877877 h 2365579"/>
              <a:gd name="connsiteX14" fmla="*/ 93043 w 2347410"/>
              <a:gd name="connsiteY14" fmla="*/ 719817 h 2365579"/>
              <a:gd name="connsiteX15" fmla="*/ 155420 w 2347410"/>
              <a:gd name="connsiteY15" fmla="*/ 598616 h 2365579"/>
              <a:gd name="connsiteX16" fmla="*/ 403211 w 2347410"/>
              <a:gd name="connsiteY16" fmla="*/ 653322 h 2365579"/>
              <a:gd name="connsiteX17" fmla="*/ 395404 w 2347410"/>
              <a:gd name="connsiteY17" fmla="*/ 670134 h 2365579"/>
              <a:gd name="connsiteX18" fmla="*/ 462046 w 2347410"/>
              <a:gd name="connsiteY18" fmla="*/ 577789 h 2365579"/>
              <a:gd name="connsiteX19" fmla="*/ 560422 w 2347410"/>
              <a:gd name="connsiteY19" fmla="*/ 477568 h 2365579"/>
              <a:gd name="connsiteX20" fmla="*/ 611565 w 2347410"/>
              <a:gd name="connsiteY20" fmla="*/ 437022 h 2365579"/>
              <a:gd name="connsiteX21" fmla="*/ 593237 w 2347410"/>
              <a:gd name="connsiteY21" fmla="*/ 447135 h 2365579"/>
              <a:gd name="connsiteX22" fmla="*/ 524657 w 2347410"/>
              <a:gd name="connsiteY22" fmla="*/ 195675 h 2365579"/>
              <a:gd name="connsiteX23" fmla="*/ 646577 w 2347410"/>
              <a:gd name="connsiteY23" fmla="*/ 134715 h 2365579"/>
              <a:gd name="connsiteX24" fmla="*/ 811307 w 2347410"/>
              <a:gd name="connsiteY24" fmla="*/ 321908 h 2365579"/>
              <a:gd name="connsiteX25" fmla="*/ 961730 w 2347410"/>
              <a:gd name="connsiteY25" fmla="*/ 270158 h 2365579"/>
              <a:gd name="connsiteX26" fmla="*/ 1071481 w 2347410"/>
              <a:gd name="connsiteY26" fmla="*/ 253322 h 2365579"/>
              <a:gd name="connsiteX27" fmla="*/ 1038814 w 2347410"/>
              <a:gd name="connsiteY27" fmla="*/ 253343 h 2365579"/>
              <a:gd name="connsiteX28" fmla="*/ 1100073 w 2347410"/>
              <a:gd name="connsiteY28" fmla="*/ 0 h 2365579"/>
              <a:gd name="connsiteX29" fmla="*/ 1236275 w 2347410"/>
              <a:gd name="connsiteY29" fmla="*/ 5431 h 2365579"/>
              <a:gd name="connsiteX30" fmla="*/ 1290754 w 2347410"/>
              <a:gd name="connsiteY30" fmla="*/ 251180 h 2365579"/>
              <a:gd name="connsiteX31" fmla="*/ 1435910 w 2347410"/>
              <a:gd name="connsiteY31" fmla="*/ 278597 h 2365579"/>
              <a:gd name="connsiteX32" fmla="*/ 1590017 w 2347410"/>
              <a:gd name="connsiteY32" fmla="*/ 336746 h 2365579"/>
              <a:gd name="connsiteX33" fmla="*/ 1668277 w 2347410"/>
              <a:gd name="connsiteY33" fmla="*/ 379413 h 2365579"/>
              <a:gd name="connsiteX34" fmla="*/ 1867401 w 2347410"/>
              <a:gd name="connsiteY34" fmla="*/ 228197 h 2365579"/>
              <a:gd name="connsiteX35" fmla="*/ 1969529 w 2347410"/>
              <a:gd name="connsiteY35" fmla="*/ 318478 h 2365579"/>
              <a:gd name="connsiteX36" fmla="*/ 1860275 w 2347410"/>
              <a:gd name="connsiteY36" fmla="*/ 535760 h 2365579"/>
              <a:gd name="connsiteX37" fmla="*/ 1906890 w 2347410"/>
              <a:gd name="connsiteY37" fmla="*/ 583258 h 2365579"/>
              <a:gd name="connsiteX38" fmla="*/ 2058170 w 2347410"/>
              <a:gd name="connsiteY38" fmla="*/ 837562 h 2365579"/>
              <a:gd name="connsiteX39" fmla="*/ 2076866 w 2347410"/>
              <a:gd name="connsiteY39" fmla="*/ 897696 h 2365579"/>
              <a:gd name="connsiteX40" fmla="*/ 2072633 w 2347410"/>
              <a:gd name="connsiteY40" fmla="*/ 869974 h 2365579"/>
              <a:gd name="connsiteX41" fmla="*/ 2332305 w 2347410"/>
              <a:gd name="connsiteY41" fmla="*/ 892455 h 2365579"/>
              <a:gd name="connsiteX42" fmla="*/ 2347410 w 2347410"/>
              <a:gd name="connsiteY42" fmla="*/ 1027926 h 2365579"/>
              <a:gd name="connsiteX43" fmla="*/ 2122025 w 2347410"/>
              <a:gd name="connsiteY43" fmla="*/ 1115097 h 2365579"/>
              <a:gd name="connsiteX44" fmla="*/ 2123263 w 2347410"/>
              <a:gd name="connsiteY44" fmla="*/ 1123499 h 2365579"/>
              <a:gd name="connsiteX45" fmla="*/ 2096792 w 2347410"/>
              <a:gd name="connsiteY45" fmla="*/ 1418688 h 2365579"/>
              <a:gd name="connsiteX46" fmla="*/ 2074408 w 2347410"/>
              <a:gd name="connsiteY46" fmla="*/ 1491585 h 2365579"/>
              <a:gd name="connsiteX47" fmla="*/ 2275939 w 2347410"/>
              <a:gd name="connsiteY47" fmla="*/ 1634607 h 2365579"/>
              <a:gd name="connsiteX48" fmla="*/ 2220382 w 2347410"/>
              <a:gd name="connsiteY48" fmla="*/ 1759082 h 2365579"/>
              <a:gd name="connsiteX49" fmla="*/ 1969937 w 2347410"/>
              <a:gd name="connsiteY49" fmla="*/ 1718205 h 2365579"/>
              <a:gd name="connsiteX50" fmla="*/ 1983473 w 2347410"/>
              <a:gd name="connsiteY50" fmla="*/ 1684244 h 2365579"/>
              <a:gd name="connsiteX51" fmla="*/ 1917221 w 2347410"/>
              <a:gd name="connsiteY51" fmla="*/ 1778513 h 2365579"/>
              <a:gd name="connsiteX52" fmla="*/ 1837977 w 2347410"/>
              <a:gd name="connsiteY52" fmla="*/ 1865535 h 2365579"/>
              <a:gd name="connsiteX53" fmla="*/ 1750768 w 2347410"/>
              <a:gd name="connsiteY53" fmla="*/ 1940111 h 2365579"/>
              <a:gd name="connsiteX54" fmla="*/ 1836704 w 2347410"/>
              <a:gd name="connsiteY54" fmla="*/ 2163756 h 2365579"/>
              <a:gd name="connsiteX55" fmla="*/ 1721523 w 2347410"/>
              <a:gd name="connsiteY55" fmla="*/ 2236653 h 2365579"/>
              <a:gd name="connsiteX56" fmla="*/ 1535597 w 2347410"/>
              <a:gd name="connsiteY56" fmla="*/ 2063953 h 2365579"/>
              <a:gd name="connsiteX57" fmla="*/ 1544730 w 2347410"/>
              <a:gd name="connsiteY57" fmla="*/ 2057640 h 2365579"/>
              <a:gd name="connsiteX58" fmla="*/ 1446194 w 2347410"/>
              <a:gd name="connsiteY58" fmla="*/ 2092855 h 2365579"/>
              <a:gd name="connsiteX59" fmla="*/ 1223244 w 2347410"/>
              <a:gd name="connsiteY59" fmla="*/ 2129773 h 2365579"/>
              <a:gd name="connsiteX60" fmla="*/ 1186922 w 2347410"/>
              <a:gd name="connsiteY60" fmla="*/ 2129639 h 2365579"/>
              <a:gd name="connsiteX61" fmla="*/ 1118220 w 2347410"/>
              <a:gd name="connsiteY61" fmla="*/ 2365579 h 2365579"/>
              <a:gd name="connsiteX62" fmla="*/ 982412 w 2347410"/>
              <a:gd name="connsiteY62" fmla="*/ 2353877 h 2365579"/>
              <a:gd name="connsiteX63" fmla="*/ 938968 w 2347410"/>
              <a:gd name="connsiteY63" fmla="*/ 2103865 h 2365579"/>
              <a:gd name="connsiteX64" fmla="*/ 965984 w 2347410"/>
              <a:gd name="connsiteY64" fmla="*/ 2105093 h 2365579"/>
              <a:gd name="connsiteX65" fmla="*/ 950718 w 2347410"/>
              <a:gd name="connsiteY65" fmla="*/ 2102019 h 2365579"/>
              <a:gd name="connsiteX66" fmla="*/ 689379 w 2347410"/>
              <a:gd name="connsiteY66" fmla="*/ 1991663 h 2365579"/>
              <a:gd name="connsiteX67" fmla="*/ 609683 w 2347410"/>
              <a:gd name="connsiteY67" fmla="*/ 1937133 h 2365579"/>
              <a:gd name="connsiteX68" fmla="*/ 588945 w 2347410"/>
              <a:gd name="connsiteY68" fmla="*/ 1919629 h 2365579"/>
              <a:gd name="connsiteX69" fmla="*/ 590803 w 2347410"/>
              <a:gd name="connsiteY69" fmla="*/ 1921600 h 236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347410" h="2365579">
                <a:moveTo>
                  <a:pt x="364349" y="2050649"/>
                </a:moveTo>
                <a:lnTo>
                  <a:pt x="274944" y="1947755"/>
                </a:lnTo>
                <a:lnTo>
                  <a:pt x="416920" y="1739077"/>
                </a:lnTo>
                <a:lnTo>
                  <a:pt x="415010" y="1736668"/>
                </a:lnTo>
                <a:cubicBezTo>
                  <a:pt x="361537" y="1661931"/>
                  <a:pt x="319715" y="1580257"/>
                  <a:pt x="290251" y="1494579"/>
                </a:cubicBezTo>
                <a:lnTo>
                  <a:pt x="271164" y="1422732"/>
                </a:lnTo>
                <a:lnTo>
                  <a:pt x="274907" y="1447104"/>
                </a:lnTo>
                <a:lnTo>
                  <a:pt x="15216" y="1424838"/>
                </a:lnTo>
                <a:lnTo>
                  <a:pt x="0" y="1289379"/>
                </a:lnTo>
                <a:lnTo>
                  <a:pt x="236598" y="1197647"/>
                </a:lnTo>
                <a:lnTo>
                  <a:pt x="239895" y="1219115"/>
                </a:lnTo>
                <a:lnTo>
                  <a:pt x="243450" y="1091910"/>
                </a:lnTo>
                <a:cubicBezTo>
                  <a:pt x="250344" y="1023595"/>
                  <a:pt x="264784" y="955503"/>
                  <a:pt x="287068" y="888874"/>
                </a:cubicBezTo>
                <a:lnTo>
                  <a:pt x="291451" y="877877"/>
                </a:lnTo>
                <a:lnTo>
                  <a:pt x="93043" y="719817"/>
                </a:lnTo>
                <a:lnTo>
                  <a:pt x="155420" y="598616"/>
                </a:lnTo>
                <a:lnTo>
                  <a:pt x="403211" y="653322"/>
                </a:lnTo>
                <a:lnTo>
                  <a:pt x="395404" y="670134"/>
                </a:lnTo>
                <a:lnTo>
                  <a:pt x="462046" y="577789"/>
                </a:lnTo>
                <a:cubicBezTo>
                  <a:pt x="492615" y="541586"/>
                  <a:pt x="525529" y="508150"/>
                  <a:pt x="560422" y="477568"/>
                </a:cubicBezTo>
                <a:lnTo>
                  <a:pt x="611565" y="437022"/>
                </a:lnTo>
                <a:lnTo>
                  <a:pt x="593237" y="447135"/>
                </a:lnTo>
                <a:lnTo>
                  <a:pt x="524657" y="195675"/>
                </a:lnTo>
                <a:lnTo>
                  <a:pt x="646577" y="134715"/>
                </a:lnTo>
                <a:lnTo>
                  <a:pt x="811307" y="321908"/>
                </a:lnTo>
                <a:lnTo>
                  <a:pt x="961730" y="270158"/>
                </a:lnTo>
                <a:lnTo>
                  <a:pt x="1071481" y="253322"/>
                </a:lnTo>
                <a:lnTo>
                  <a:pt x="1038814" y="253343"/>
                </a:lnTo>
                <a:lnTo>
                  <a:pt x="1100073" y="0"/>
                </a:lnTo>
                <a:lnTo>
                  <a:pt x="1236275" y="5431"/>
                </a:lnTo>
                <a:lnTo>
                  <a:pt x="1290754" y="251180"/>
                </a:lnTo>
                <a:lnTo>
                  <a:pt x="1435910" y="278597"/>
                </a:lnTo>
                <a:cubicBezTo>
                  <a:pt x="1488191" y="293229"/>
                  <a:pt x="1539754" y="312565"/>
                  <a:pt x="1590017" y="336746"/>
                </a:cubicBezTo>
                <a:lnTo>
                  <a:pt x="1668277" y="379413"/>
                </a:lnTo>
                <a:lnTo>
                  <a:pt x="1867401" y="228197"/>
                </a:lnTo>
                <a:lnTo>
                  <a:pt x="1969529" y="318478"/>
                </a:lnTo>
                <a:lnTo>
                  <a:pt x="1860275" y="535760"/>
                </a:lnTo>
                <a:lnTo>
                  <a:pt x="1906890" y="583258"/>
                </a:lnTo>
                <a:cubicBezTo>
                  <a:pt x="1971084" y="660267"/>
                  <a:pt x="2021809" y="746279"/>
                  <a:pt x="2058170" y="837562"/>
                </a:cubicBezTo>
                <a:lnTo>
                  <a:pt x="2076866" y="897696"/>
                </a:lnTo>
                <a:lnTo>
                  <a:pt x="2072633" y="869974"/>
                </a:lnTo>
                <a:lnTo>
                  <a:pt x="2332305" y="892455"/>
                </a:lnTo>
                <a:lnTo>
                  <a:pt x="2347410" y="1027926"/>
                </a:lnTo>
                <a:lnTo>
                  <a:pt x="2122025" y="1115097"/>
                </a:lnTo>
                <a:lnTo>
                  <a:pt x="2123263" y="1123499"/>
                </a:lnTo>
                <a:cubicBezTo>
                  <a:pt x="2129999" y="1221596"/>
                  <a:pt x="2121474" y="1321236"/>
                  <a:pt x="2096792" y="1418688"/>
                </a:cubicBezTo>
                <a:lnTo>
                  <a:pt x="2074408" y="1491585"/>
                </a:lnTo>
                <a:lnTo>
                  <a:pt x="2275939" y="1634607"/>
                </a:lnTo>
                <a:lnTo>
                  <a:pt x="2220382" y="1759082"/>
                </a:lnTo>
                <a:lnTo>
                  <a:pt x="1969937" y="1718205"/>
                </a:lnTo>
                <a:lnTo>
                  <a:pt x="1983473" y="1684244"/>
                </a:lnTo>
                <a:lnTo>
                  <a:pt x="1917221" y="1778513"/>
                </a:lnTo>
                <a:cubicBezTo>
                  <a:pt x="1892406" y="1809448"/>
                  <a:pt x="1865921" y="1838472"/>
                  <a:pt x="1837977" y="1865535"/>
                </a:cubicBezTo>
                <a:lnTo>
                  <a:pt x="1750768" y="1940111"/>
                </a:lnTo>
                <a:lnTo>
                  <a:pt x="1836704" y="2163756"/>
                </a:lnTo>
                <a:lnTo>
                  <a:pt x="1721523" y="2236653"/>
                </a:lnTo>
                <a:lnTo>
                  <a:pt x="1535597" y="2063953"/>
                </a:lnTo>
                <a:lnTo>
                  <a:pt x="1544730" y="2057640"/>
                </a:lnTo>
                <a:lnTo>
                  <a:pt x="1446194" y="2092855"/>
                </a:lnTo>
                <a:cubicBezTo>
                  <a:pt x="1373752" y="2113960"/>
                  <a:pt x="1298869" y="2126402"/>
                  <a:pt x="1223244" y="2129773"/>
                </a:cubicBezTo>
                <a:lnTo>
                  <a:pt x="1186922" y="2129639"/>
                </a:lnTo>
                <a:lnTo>
                  <a:pt x="1118220" y="2365579"/>
                </a:lnTo>
                <a:lnTo>
                  <a:pt x="982412" y="2353877"/>
                </a:lnTo>
                <a:lnTo>
                  <a:pt x="938968" y="2103865"/>
                </a:lnTo>
                <a:lnTo>
                  <a:pt x="965984" y="2105093"/>
                </a:lnTo>
                <a:lnTo>
                  <a:pt x="950718" y="2102019"/>
                </a:lnTo>
                <a:cubicBezTo>
                  <a:pt x="860763" y="2079235"/>
                  <a:pt x="772671" y="2042685"/>
                  <a:pt x="689379" y="1991663"/>
                </a:cubicBezTo>
                <a:cubicBezTo>
                  <a:pt x="661614" y="1974656"/>
                  <a:pt x="635041" y="1956443"/>
                  <a:pt x="609683" y="1937133"/>
                </a:cubicBezTo>
                <a:lnTo>
                  <a:pt x="588945" y="1919629"/>
                </a:lnTo>
                <a:lnTo>
                  <a:pt x="590803" y="1921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70"/>
          <p:cNvSpPr txBox="1"/>
          <p:nvPr/>
        </p:nvSpPr>
        <p:spPr>
          <a:xfrm>
            <a:off x="9515104" y="4050022"/>
            <a:ext cx="131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查看结果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584359" y="4530338"/>
            <a:ext cx="1342909" cy="574214"/>
            <a:chOff x="9584359" y="4530338"/>
            <a:chExt cx="1342909" cy="57421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359" y="4543108"/>
              <a:ext cx="626052" cy="54779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333" y="4530338"/>
              <a:ext cx="593935" cy="5742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2" animBg="1"/>
      <p:bldP spid="3" grpId="0" animBg="1"/>
      <p:bldP spid="3" grpId="1" animBg="1"/>
      <p:bldP spid="8" grpId="0"/>
      <p:bldP spid="9" grpId="0"/>
      <p:bldP spid="17" grpId="0" animBg="1"/>
      <p:bldP spid="18" grpId="0" animBg="1"/>
      <p:bldP spid="19" grpId="0" animBg="1"/>
      <p:bldP spid="21" grpId="0" animBg="1"/>
      <p:bldP spid="22" grpId="0" animBg="1"/>
      <p:bldP spid="28" grpId="0" animBg="1"/>
      <p:bldP spid="29" grpId="2" animBg="1"/>
      <p:bldP spid="4" grpId="0" animBg="1"/>
      <p:bldP spid="4" grpId="1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01705" y="2699934"/>
            <a:ext cx="3597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需求分析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39818" y="3851953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13034" y="1514895"/>
            <a:ext cx="800219" cy="31700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系统功能罗列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13253" y="0"/>
            <a:ext cx="11136313" cy="6858000"/>
            <a:chOff x="913253" y="0"/>
            <a:chExt cx="11136313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913253" y="0"/>
              <a:ext cx="11136313" cy="6858000"/>
              <a:chOff x="1804865" y="0"/>
              <a:chExt cx="10145985" cy="685800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4865" y="0"/>
                <a:ext cx="10145985" cy="6858000"/>
              </a:xfrm>
              <a:prstGeom prst="rect">
                <a:avLst/>
              </a:prstGeom>
            </p:spPr>
          </p:pic>
          <p:grpSp>
            <p:nvGrpSpPr>
              <p:cNvPr id="15" name="组合 14"/>
              <p:cNvGrpSpPr/>
              <p:nvPr/>
            </p:nvGrpSpPr>
            <p:grpSpPr>
              <a:xfrm>
                <a:off x="2647667" y="791569"/>
                <a:ext cx="2051805" cy="2458277"/>
                <a:chOff x="2647667" y="791569"/>
                <a:chExt cx="2051805" cy="2458277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2647667" y="791569"/>
                  <a:ext cx="464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N</a:t>
                  </a:r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3370998" y="1282887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0070C0"/>
                      </a:solidFill>
                    </a:rPr>
                    <a:t>Y</a:t>
                  </a:r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12" name="组合 11"/>
                <p:cNvGrpSpPr/>
                <p:nvPr/>
              </p:nvGrpSpPr>
              <p:grpSpPr>
                <a:xfrm>
                  <a:off x="2816214" y="2279175"/>
                  <a:ext cx="1883258" cy="970671"/>
                  <a:chOff x="2829862" y="2279175"/>
                  <a:chExt cx="1883258" cy="970671"/>
                </a:xfrm>
              </p:grpSpPr>
              <p:sp>
                <p:nvSpPr>
                  <p:cNvPr id="6" name="文本框 5"/>
                  <p:cNvSpPr txBox="1"/>
                  <p:nvPr/>
                </p:nvSpPr>
                <p:spPr>
                  <a:xfrm flipH="1">
                    <a:off x="2829862" y="2279175"/>
                    <a:ext cx="2954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 smtClean="0">
                        <a:solidFill>
                          <a:srgbClr val="FF0000"/>
                        </a:solidFill>
                      </a:rPr>
                      <a:t>N</a:t>
                    </a:r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3596324" y="2279175"/>
                    <a:ext cx="1116796" cy="970671"/>
                    <a:chOff x="3596324" y="2279175"/>
                    <a:chExt cx="1116796" cy="970671"/>
                  </a:xfrm>
                </p:grpSpPr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4408228" y="2279175"/>
                      <a:ext cx="3048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3596324" y="2880514"/>
                      <a:ext cx="3048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6664" y="2446164"/>
              <a:ext cx="278637" cy="8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9" y="-5371"/>
            <a:ext cx="10177462" cy="68633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1476" y="2265532"/>
            <a:ext cx="800219" cy="30298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管理员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4" y="0"/>
            <a:ext cx="9934576" cy="68579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4182" y="2019869"/>
            <a:ext cx="800219" cy="30298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企业用户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31542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90850" y="2092766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76950" y="3052544"/>
            <a:ext cx="455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功能模块对比分析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145190" y="3860800"/>
            <a:ext cx="4131577" cy="28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463</Words>
  <Application>Microsoft Office PowerPoint</Application>
  <PresentationFormat>自定义</PresentationFormat>
  <Paragraphs>134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admin</cp:lastModifiedBy>
  <cp:revision>292</cp:revision>
  <dcterms:created xsi:type="dcterms:W3CDTF">2015-07-30T03:49:00Z</dcterms:created>
  <dcterms:modified xsi:type="dcterms:W3CDTF">2017-10-10T10:31:33Z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