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4" r:id="rId6"/>
    <p:sldId id="261" r:id="rId7"/>
    <p:sldId id="266" r:id="rId8"/>
    <p:sldId id="258" r:id="rId9"/>
    <p:sldId id="265" r:id="rId10"/>
    <p:sldId id="267" r:id="rId11"/>
    <p:sldId id="262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4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2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2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7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8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4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5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11/18/2019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2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60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b="1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785719F-1A65-49E3-AC9E-639309D4D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1" y="-9524"/>
            <a:ext cx="12191979" cy="6857990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652C6-48A8-4B7E-94C4-A6E2E1AF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1028699"/>
            <a:ext cx="9839304" cy="4210051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  <a:t>API GATEWAY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  <a:t>in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  <a:t>microservices</a:t>
            </a:r>
            <a:endParaRPr lang="en-IN" sz="13800" b="1" dirty="0"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701410-3EF3-4D86-B27C-27431F0B0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973" y="4519212"/>
            <a:ext cx="4235006" cy="2329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351BC0-665B-4C46-82DA-4EFD007D5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28736"/>
            <a:ext cx="3952875" cy="2329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2B582A3-2343-4328-B6E9-EBBD7996AA9D}"/>
              </a:ext>
            </a:extLst>
          </p:cNvPr>
          <p:cNvSpPr/>
          <p:nvPr/>
        </p:nvSpPr>
        <p:spPr>
          <a:xfrm>
            <a:off x="1" y="-28570"/>
            <a:ext cx="1104900" cy="4286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</p:spTree>
    <p:extLst>
      <p:ext uri="{BB962C8B-B14F-4D97-AF65-F5344CB8AC3E}">
        <p14:creationId xmlns:p14="http://schemas.microsoft.com/office/powerpoint/2010/main" val="484713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Drawbacks of 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7AEF-55B3-4F72-B329-04DCF9E95D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000" dirty="0"/>
              <a:t>Complexity</a:t>
            </a:r>
          </a:p>
          <a:p>
            <a:r>
              <a:rPr lang="en-IN" sz="2000" dirty="0"/>
              <a:t>Latency</a:t>
            </a:r>
          </a:p>
          <a:p>
            <a:r>
              <a:rPr lang="en-IN" sz="2000" dirty="0"/>
              <a:t>One point failure</a:t>
            </a:r>
          </a:p>
        </p:txBody>
      </p:sp>
    </p:spTree>
    <p:extLst>
      <p:ext uri="{BB962C8B-B14F-4D97-AF65-F5344CB8AC3E}">
        <p14:creationId xmlns:p14="http://schemas.microsoft.com/office/powerpoint/2010/main" val="371604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API gateway providers </a:t>
            </a:r>
            <a:r>
              <a:rPr lang="en-IN"/>
              <a:t>for microservices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CBDDB-0AB6-4C68-99DA-064C678EA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572" y="3766591"/>
            <a:ext cx="4235006" cy="2329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5D8F3B-4ECD-410C-BBB6-E4C253F28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554" y="2362479"/>
            <a:ext cx="3952875" cy="2329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757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7AEF-55B3-4F72-B329-04DCF9E9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29" y="1567542"/>
            <a:ext cx="10058400" cy="427808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6600" u="sng" dirty="0"/>
          </a:p>
          <a:p>
            <a:pPr marL="0" indent="0" algn="ctr">
              <a:buNone/>
            </a:pPr>
            <a:r>
              <a:rPr lang="en-IN" sz="6600" u="sng" dirty="0"/>
              <a:t>Thanks for your time</a:t>
            </a:r>
          </a:p>
        </p:txBody>
      </p:sp>
    </p:spTree>
    <p:extLst>
      <p:ext uri="{BB962C8B-B14F-4D97-AF65-F5344CB8AC3E}">
        <p14:creationId xmlns:p14="http://schemas.microsoft.com/office/powerpoint/2010/main" val="147484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Real life scenario – Online Docs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1BCDD-0A79-4751-9426-B30935BEECB2}"/>
              </a:ext>
            </a:extLst>
          </p:cNvPr>
          <p:cNvSpPr/>
          <p:nvPr/>
        </p:nvSpPr>
        <p:spPr>
          <a:xfrm>
            <a:off x="4800599" y="3300392"/>
            <a:ext cx="14954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End-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9D53A-1255-459E-8252-E027A125760E}"/>
              </a:ext>
            </a:extLst>
          </p:cNvPr>
          <p:cNvSpPr/>
          <p:nvPr/>
        </p:nvSpPr>
        <p:spPr>
          <a:xfrm>
            <a:off x="1952625" y="201419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Doctor’s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7F33-BD99-4854-BB7E-AB8C3DABA793}"/>
              </a:ext>
            </a:extLst>
          </p:cNvPr>
          <p:cNvSpPr/>
          <p:nvPr/>
        </p:nvSpPr>
        <p:spPr>
          <a:xfrm>
            <a:off x="714375" y="4422723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2D441-45D6-4CF7-9092-B3B87635C2A8}"/>
              </a:ext>
            </a:extLst>
          </p:cNvPr>
          <p:cNvSpPr/>
          <p:nvPr/>
        </p:nvSpPr>
        <p:spPr>
          <a:xfrm>
            <a:off x="3743324" y="5482628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49E8-69F7-4ACE-9B00-8DA77B33BF5D}"/>
              </a:ext>
            </a:extLst>
          </p:cNvPr>
          <p:cNvSpPr/>
          <p:nvPr/>
        </p:nvSpPr>
        <p:spPr>
          <a:xfrm>
            <a:off x="9105899" y="5090462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345F7-CEA1-4853-AAC9-8C7E05A64159}"/>
              </a:ext>
            </a:extLst>
          </p:cNvPr>
          <p:cNvSpPr/>
          <p:nvPr/>
        </p:nvSpPr>
        <p:spPr>
          <a:xfrm>
            <a:off x="8329612" y="2338367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details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C701C1-3B2E-44BB-BC79-8EE46BBC0F0C}"/>
              </a:ext>
            </a:extLst>
          </p:cNvPr>
          <p:cNvCxnSpPr>
            <a:endCxn id="9" idx="1"/>
          </p:cNvCxnSpPr>
          <p:nvPr/>
        </p:nvCxnSpPr>
        <p:spPr>
          <a:xfrm flipV="1">
            <a:off x="6296024" y="2819380"/>
            <a:ext cx="2033588" cy="60962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C4325B-8AA4-44F7-87E0-0D71F6B22ED3}"/>
              </a:ext>
            </a:extLst>
          </p:cNvPr>
          <p:cNvCxnSpPr>
            <a:cxnSpLocks/>
          </p:cNvCxnSpPr>
          <p:nvPr/>
        </p:nvCxnSpPr>
        <p:spPr>
          <a:xfrm>
            <a:off x="6296024" y="4214822"/>
            <a:ext cx="2809875" cy="985828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CCE3EE-73C1-4066-87CB-54E6FF19B2D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714875" y="4262417"/>
            <a:ext cx="833437" cy="122021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5BF1C1-4691-48B6-A53B-AA38549AC0A4}"/>
              </a:ext>
            </a:extLst>
          </p:cNvPr>
          <p:cNvCxnSpPr>
            <a:cxnSpLocks/>
          </p:cNvCxnSpPr>
          <p:nvPr/>
        </p:nvCxnSpPr>
        <p:spPr>
          <a:xfrm flipV="1">
            <a:off x="2064543" y="4067822"/>
            <a:ext cx="2736056" cy="53799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E5FE13-89C4-43E2-9A26-BAEA16F2A917}"/>
              </a:ext>
            </a:extLst>
          </p:cNvPr>
          <p:cNvCxnSpPr>
            <a:cxnSpLocks/>
          </p:cNvCxnSpPr>
          <p:nvPr/>
        </p:nvCxnSpPr>
        <p:spPr>
          <a:xfrm>
            <a:off x="3283743" y="2567360"/>
            <a:ext cx="1512094" cy="81193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69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7AEF-55B3-4F72-B329-04DCF9E95D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000" dirty="0"/>
              <a:t>How the client of microservices can access microservices efficiently and effectively</a:t>
            </a:r>
          </a:p>
          <a:p>
            <a:pPr lvl="1" algn="ctr"/>
            <a:r>
              <a:rPr lang="en-IN" sz="1800" dirty="0"/>
              <a:t>Each client has the address of each microservice?</a:t>
            </a:r>
          </a:p>
          <a:p>
            <a:pPr lvl="1" algn="ctr"/>
            <a:r>
              <a:rPr lang="en-IN" sz="1800" dirty="0"/>
              <a:t>Some mid layer to manage the address of microservices and clients have address of this mid layer service?</a:t>
            </a:r>
          </a:p>
        </p:txBody>
      </p:sp>
    </p:spTree>
    <p:extLst>
      <p:ext uri="{BB962C8B-B14F-4D97-AF65-F5344CB8AC3E}">
        <p14:creationId xmlns:p14="http://schemas.microsoft.com/office/powerpoint/2010/main" val="269846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Expectations from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7AEF-55B3-4F72-B329-04DCF9E95D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000" dirty="0"/>
              <a:t>Granularity/fine-details of API is deep in microservices.</a:t>
            </a:r>
          </a:p>
          <a:p>
            <a:r>
              <a:rPr lang="en-IN" sz="2000" dirty="0"/>
              <a:t>Different clients different services</a:t>
            </a:r>
          </a:p>
          <a:p>
            <a:r>
              <a:rPr lang="en-IN" sz="2000" dirty="0"/>
              <a:t>Latency need of clients</a:t>
            </a:r>
          </a:p>
          <a:p>
            <a:r>
              <a:rPr lang="en-IN" sz="2000" dirty="0"/>
              <a:t>Network performance</a:t>
            </a:r>
          </a:p>
          <a:p>
            <a:r>
              <a:rPr lang="en-IN" sz="2000" dirty="0"/>
              <a:t>Adaptability to location and address of microservices change</a:t>
            </a:r>
          </a:p>
          <a:p>
            <a:r>
              <a:rPr lang="en-IN" sz="2000" dirty="0"/>
              <a:t>Ability to adapt the change is microservices in future</a:t>
            </a:r>
          </a:p>
          <a:p>
            <a:r>
              <a:rPr lang="en-IN" sz="2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124311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Solution – API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1BCDD-0A79-4751-9426-B30935BEECB2}"/>
              </a:ext>
            </a:extLst>
          </p:cNvPr>
          <p:cNvSpPr/>
          <p:nvPr/>
        </p:nvSpPr>
        <p:spPr>
          <a:xfrm>
            <a:off x="416378" y="3429000"/>
            <a:ext cx="14954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End-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9D53A-1255-459E-8252-E027A125760E}"/>
              </a:ext>
            </a:extLst>
          </p:cNvPr>
          <p:cNvSpPr/>
          <p:nvPr/>
        </p:nvSpPr>
        <p:spPr>
          <a:xfrm>
            <a:off x="7659461" y="201419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Doctor’s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7F33-BD99-4854-BB7E-AB8C3DABA793}"/>
              </a:ext>
            </a:extLst>
          </p:cNvPr>
          <p:cNvSpPr/>
          <p:nvPr/>
        </p:nvSpPr>
        <p:spPr>
          <a:xfrm>
            <a:off x="7659461" y="3429000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2D441-45D6-4CF7-9092-B3B87635C2A8}"/>
              </a:ext>
            </a:extLst>
          </p:cNvPr>
          <p:cNvSpPr/>
          <p:nvPr/>
        </p:nvSpPr>
        <p:spPr>
          <a:xfrm>
            <a:off x="7659461" y="4893473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49E8-69F7-4ACE-9B00-8DA77B33BF5D}"/>
              </a:ext>
            </a:extLst>
          </p:cNvPr>
          <p:cNvSpPr/>
          <p:nvPr/>
        </p:nvSpPr>
        <p:spPr>
          <a:xfrm>
            <a:off x="9782175" y="3910012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345F7-CEA1-4853-AAC9-8C7E05A64159}"/>
              </a:ext>
            </a:extLst>
          </p:cNvPr>
          <p:cNvSpPr/>
          <p:nvPr/>
        </p:nvSpPr>
        <p:spPr>
          <a:xfrm>
            <a:off x="9782175" y="224058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details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41E15A-0801-479B-BEB5-964D1994DECD}"/>
              </a:ext>
            </a:extLst>
          </p:cNvPr>
          <p:cNvSpPr/>
          <p:nvPr/>
        </p:nvSpPr>
        <p:spPr>
          <a:xfrm>
            <a:off x="4332514" y="2014194"/>
            <a:ext cx="1495425" cy="438660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P</a:t>
            </a:r>
          </a:p>
          <a:p>
            <a:pPr algn="ctr"/>
            <a:r>
              <a:rPr lang="en-IN" sz="2800" b="1" dirty="0"/>
              <a:t>I</a:t>
            </a:r>
          </a:p>
          <a:p>
            <a:pPr algn="ctr"/>
            <a:r>
              <a:rPr lang="en-IN" sz="2800" b="1" dirty="0"/>
              <a:t>G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T</a:t>
            </a:r>
          </a:p>
          <a:p>
            <a:pPr algn="ctr"/>
            <a:r>
              <a:rPr lang="en-IN" sz="2800" b="1" dirty="0"/>
              <a:t>E</a:t>
            </a:r>
          </a:p>
          <a:p>
            <a:pPr algn="ctr"/>
            <a:r>
              <a:rPr lang="en-IN" sz="2800" b="1" dirty="0"/>
              <a:t>W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4A2A6-CCF9-4AD8-8FC0-B159E27A45DE}"/>
              </a:ext>
            </a:extLst>
          </p:cNvPr>
          <p:cNvCxnSpPr>
            <a:endCxn id="5" idx="1"/>
          </p:cNvCxnSpPr>
          <p:nvPr/>
        </p:nvCxnSpPr>
        <p:spPr>
          <a:xfrm flipV="1">
            <a:off x="5827939" y="2495207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8E21F8-F40C-4890-B8F6-538FA2D9BA1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27939" y="4391025"/>
            <a:ext cx="3954236" cy="759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5130A0-9886-4F66-AD0D-8A1FEF7AC190}"/>
              </a:ext>
            </a:extLst>
          </p:cNvPr>
          <p:cNvCxnSpPr/>
          <p:nvPr/>
        </p:nvCxnSpPr>
        <p:spPr>
          <a:xfrm flipV="1">
            <a:off x="5827939" y="3779048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6B7F29-E646-4194-8E84-2CB96AEC6B22}"/>
              </a:ext>
            </a:extLst>
          </p:cNvPr>
          <p:cNvCxnSpPr>
            <a:cxnSpLocks/>
          </p:cNvCxnSpPr>
          <p:nvPr/>
        </p:nvCxnSpPr>
        <p:spPr>
          <a:xfrm flipV="1">
            <a:off x="5827939" y="2811913"/>
            <a:ext cx="3954236" cy="967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4056E3-534D-4F0F-AE4A-4C48C4456994}"/>
              </a:ext>
            </a:extLst>
          </p:cNvPr>
          <p:cNvCxnSpPr>
            <a:cxnSpLocks/>
          </p:cNvCxnSpPr>
          <p:nvPr/>
        </p:nvCxnSpPr>
        <p:spPr>
          <a:xfrm flipV="1">
            <a:off x="5827939" y="5374485"/>
            <a:ext cx="1831522" cy="278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D4D427-90FE-4642-B2C1-F0A5E0D7D2D8}"/>
              </a:ext>
            </a:extLst>
          </p:cNvPr>
          <p:cNvCxnSpPr>
            <a:cxnSpLocks/>
          </p:cNvCxnSpPr>
          <p:nvPr/>
        </p:nvCxnSpPr>
        <p:spPr>
          <a:xfrm>
            <a:off x="1911803" y="3782960"/>
            <a:ext cx="2420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06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 err="1"/>
              <a:t>Api</a:t>
            </a:r>
            <a:r>
              <a:rPr lang="en-IN" dirty="0"/>
              <a:t> gateway..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51912F-3DEB-47E3-9BC1-9722960F0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518" y="2014193"/>
            <a:ext cx="9376682" cy="4408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2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 err="1"/>
              <a:t>Api</a:t>
            </a:r>
            <a:r>
              <a:rPr lang="en-IN" dirty="0"/>
              <a:t> gateway..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1C334F-6325-49A6-9887-F09FB394C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22714"/>
            <a:ext cx="9144000" cy="4354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82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 err="1"/>
              <a:t>Api</a:t>
            </a:r>
            <a:r>
              <a:rPr lang="en-IN" dirty="0"/>
              <a:t> gateway..</a:t>
            </a:r>
          </a:p>
        </p:txBody>
      </p:sp>
      <p:pic>
        <p:nvPicPr>
          <p:cNvPr id="4" name="Picture 2" descr="Image result for api gateway in microservices&quot;">
            <a:extLst>
              <a:ext uri="{FF2B5EF4-FFF2-40B4-BE49-F238E27FC236}">
                <a16:creationId xmlns:a16="http://schemas.microsoft.com/office/drawing/2014/main" id="{4A7CB455-A1BD-4757-8847-DEFEEB8F7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112" y="1328394"/>
            <a:ext cx="9434410" cy="5910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89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Advantages of 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7AEF-55B3-4F72-B329-04DCF9E95D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000" dirty="0"/>
              <a:t>Separation between clients and microservices</a:t>
            </a:r>
          </a:p>
          <a:p>
            <a:r>
              <a:rPr lang="en-IN" sz="2000" dirty="0"/>
              <a:t>Simplified clients</a:t>
            </a:r>
          </a:p>
          <a:p>
            <a:r>
              <a:rPr lang="en-IN" sz="2000" dirty="0"/>
              <a:t>Any change in location of microservices is not going to affect the clients</a:t>
            </a:r>
          </a:p>
          <a:p>
            <a:r>
              <a:rPr lang="en-IN" sz="2000" dirty="0"/>
              <a:t>Optimal API for each client as per requirement</a:t>
            </a:r>
          </a:p>
        </p:txBody>
      </p:sp>
    </p:spTree>
    <p:extLst>
      <p:ext uri="{BB962C8B-B14F-4D97-AF65-F5344CB8AC3E}">
        <p14:creationId xmlns:p14="http://schemas.microsoft.com/office/powerpoint/2010/main" val="42462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412434"/>
      </a:dk2>
      <a:lt2>
        <a:srgbClr val="E2E8E7"/>
      </a:lt2>
      <a:accent1>
        <a:srgbClr val="C34D5F"/>
      </a:accent1>
      <a:accent2>
        <a:srgbClr val="B13B7E"/>
      </a:accent2>
      <a:accent3>
        <a:srgbClr val="C34DC2"/>
      </a:accent3>
      <a:accent4>
        <a:srgbClr val="813BB1"/>
      </a:accent4>
      <a:accent5>
        <a:srgbClr val="624DC3"/>
      </a:accent5>
      <a:accent6>
        <a:srgbClr val="3B57B1"/>
      </a:accent6>
      <a:hlink>
        <a:srgbClr val="8763CB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196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Garamond</vt:lpstr>
      <vt:lpstr>Georgia Pro</vt:lpstr>
      <vt:lpstr>Georgia Pro Cond Black</vt:lpstr>
      <vt:lpstr>SavonVTI</vt:lpstr>
      <vt:lpstr>API GATEWAY in microservices</vt:lpstr>
      <vt:lpstr>Real life scenario – Online Docs App</vt:lpstr>
      <vt:lpstr>Problem statement</vt:lpstr>
      <vt:lpstr>Expectations from Microservices</vt:lpstr>
      <vt:lpstr>Solution – API gateway</vt:lpstr>
      <vt:lpstr>Api gateway..</vt:lpstr>
      <vt:lpstr>Api gateway..</vt:lpstr>
      <vt:lpstr>Api gateway..</vt:lpstr>
      <vt:lpstr>Advantages of API Gateway</vt:lpstr>
      <vt:lpstr>Drawbacks of API Gateway</vt:lpstr>
      <vt:lpstr>API gateway providers for microservices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GATEWAY</dc:title>
  <dc:creator>Arvind Maurya</dc:creator>
  <cp:lastModifiedBy>Arvind Maurya</cp:lastModifiedBy>
  <cp:revision>3</cp:revision>
  <dcterms:created xsi:type="dcterms:W3CDTF">2019-11-17T09:09:24Z</dcterms:created>
  <dcterms:modified xsi:type="dcterms:W3CDTF">2019-11-18T04:25:20Z</dcterms:modified>
</cp:coreProperties>
</file>