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9" r:id="rId3"/>
    <p:sldId id="257" r:id="rId4"/>
    <p:sldId id="260" r:id="rId5"/>
    <p:sldId id="264" r:id="rId6"/>
    <p:sldId id="261" r:id="rId7"/>
    <p:sldId id="266" r:id="rId8"/>
    <p:sldId id="258" r:id="rId9"/>
    <p:sldId id="265" r:id="rId10"/>
    <p:sldId id="267" r:id="rId11"/>
    <p:sldId id="262" r:id="rId12"/>
    <p:sldId id="270" r:id="rId13"/>
    <p:sldId id="276" r:id="rId14"/>
    <p:sldId id="272" r:id="rId15"/>
    <p:sldId id="277" r:id="rId16"/>
    <p:sldId id="283" r:id="rId17"/>
    <p:sldId id="280" r:id="rId18"/>
    <p:sldId id="281" r:id="rId19"/>
    <p:sldId id="282" r:id="rId20"/>
    <p:sldId id="273" r:id="rId21"/>
    <p:sldId id="284" r:id="rId22"/>
    <p:sldId id="278" r:id="rId23"/>
    <p:sldId id="274" r:id="rId24"/>
    <p:sldId id="279" r:id="rId25"/>
    <p:sldId id="275" r:id="rId26"/>
    <p:sldId id="271" r:id="rId27"/>
    <p:sldId id="26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49088-D59E-4EC1-A973-C40FCEAEB171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9D9BD-E7F1-4B50-B3E3-8F8F7F2AA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46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FAAFA0EE-FC22-403B-855F-DAAF8F492630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Follow us on https://facebook.com/greenlearner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4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C6DA-3E64-4C3C-BA46-C617B6E06949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2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DABC-2164-409F-B229-9168892EB728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F048-2037-4ADD-A1BA-BB671EDED226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2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927C907-611A-4922-B8D1-C95EC55F8EF1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Follow us on https://facebook.com/greenlearner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77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8BC9-9661-48F0-B5A3-41091A8EA392}" type="datetime1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8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A980-4AC7-47AC-99D6-21B66B274D39}" type="datetime1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8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E61E-3A42-40DA-BDA1-B7ACB1C7BE04}" type="datetime1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4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DC21-163D-4070-A07E-D7DB5B50B0A1}" type="datetime1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5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62C90643-F18E-4794-95F2-93E0F7C4F083}" type="datetime1">
              <a:rPr lang="en-US" smtClean="0"/>
              <a:t>11/21/2019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Follow us on https://facebook.com/greenlearner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2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20948EB-4B61-4CC1-9B49-5837A633AA85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/>
              <a:t>Follow us on https://facebook.com/greenlearner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60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CB3BB2D-4272-4975-8236-05D3D7A52D68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Follow us on https://facebook.com/greenlearner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2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b="1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0785719F-1A65-49E3-AC9E-639309D4D0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1" y="-9524"/>
            <a:ext cx="12191979" cy="6857990"/>
          </a:xfrm>
          <a:prstGeom prst="rect">
            <a:avLst/>
          </a:prstGeom>
        </p:spPr>
      </p:pic>
      <p:sp>
        <p:nvSpPr>
          <p:cNvPr id="16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D652C6-48A8-4B7E-94C4-A6E2E1AF0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125" y="1028699"/>
            <a:ext cx="9839304" cy="4210051"/>
          </a:xfrm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IN" sz="8000" b="1" dirty="0">
                <a:solidFill>
                  <a:schemeClr val="tx1"/>
                </a:solidFill>
                <a:latin typeface="Algerian" panose="04020705040A02060702" pitchFamily="82" charset="0"/>
              </a:rPr>
              <a:t>API GATEWAY</a:t>
            </a:r>
            <a:br>
              <a:rPr lang="en-IN" sz="80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8000" b="1" dirty="0">
                <a:solidFill>
                  <a:schemeClr val="tx1"/>
                </a:solidFill>
                <a:latin typeface="Algerian" panose="04020705040A02060702" pitchFamily="82" charset="0"/>
              </a:rPr>
              <a:t>in</a:t>
            </a:r>
            <a:br>
              <a:rPr lang="en-IN" sz="80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8000" b="1" dirty="0">
                <a:solidFill>
                  <a:schemeClr val="tx1"/>
                </a:solidFill>
                <a:latin typeface="Algerian" panose="04020705040A02060702" pitchFamily="82" charset="0"/>
              </a:rPr>
              <a:t>microservices</a:t>
            </a:r>
            <a:endParaRPr lang="en-IN" sz="13800" b="1" dirty="0">
              <a:latin typeface="Algerian" panose="04020705040A02060702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701410-3EF3-4D86-B27C-27431F0B0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6994" y="4519212"/>
            <a:ext cx="4235006" cy="1891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351BC0-665B-4C46-82DA-4EFD007D5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5" y="4519212"/>
            <a:ext cx="3952875" cy="18815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C2B582A3-2343-4328-B6E9-EBBD7996AA9D}"/>
              </a:ext>
            </a:extLst>
          </p:cNvPr>
          <p:cNvSpPr/>
          <p:nvPr/>
        </p:nvSpPr>
        <p:spPr>
          <a:xfrm>
            <a:off x="1" y="-28570"/>
            <a:ext cx="1381124" cy="42862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ARVIND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43555-B78F-4C62-9814-8C6193A9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713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Drawbacks of API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67AEF-55B3-4F72-B329-04DCF9E95D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000" dirty="0"/>
              <a:t>Complexity</a:t>
            </a:r>
          </a:p>
          <a:p>
            <a:r>
              <a:rPr lang="en-IN" sz="2000" dirty="0"/>
              <a:t>Latency</a:t>
            </a:r>
          </a:p>
          <a:p>
            <a:r>
              <a:rPr lang="en-IN" sz="2000" dirty="0"/>
              <a:t>One point failure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AC28D-F607-49B7-8F4B-C2AE53F7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371604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API gateway providers </a:t>
            </a:r>
            <a:r>
              <a:rPr lang="en-IN"/>
              <a:t>for microservices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3CBDDB-0AB6-4C68-99DA-064C678EA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572" y="3766591"/>
            <a:ext cx="4235006" cy="23292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5D8F3B-4ECD-410C-BBB6-E4C253F28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554" y="2362479"/>
            <a:ext cx="3952875" cy="23292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8AF80-D8B6-41FD-9FB7-E09678F9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398757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0785719F-1A65-49E3-AC9E-639309D4D0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1" y="-9524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D652C6-48A8-4B7E-94C4-A6E2E1AF0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125" y="333374"/>
            <a:ext cx="9496425" cy="4162426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br>
              <a:rPr lang="en-IN" sz="44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br>
              <a:rPr lang="en-IN" sz="44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6000" b="1" dirty="0">
                <a:solidFill>
                  <a:schemeClr val="tx1"/>
                </a:solidFill>
                <a:latin typeface="Algerian" panose="04020705040A02060702" pitchFamily="82" charset="0"/>
              </a:rPr>
              <a:t>API GATEWAY</a:t>
            </a:r>
            <a:br>
              <a:rPr lang="en-IN" sz="60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6000" b="1" dirty="0">
                <a:solidFill>
                  <a:schemeClr val="tx1"/>
                </a:solidFill>
                <a:latin typeface="Algerian" panose="04020705040A02060702" pitchFamily="82" charset="0"/>
              </a:rPr>
              <a:t>in</a:t>
            </a:r>
            <a:br>
              <a:rPr lang="en-IN" sz="60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6000" b="1" dirty="0">
                <a:solidFill>
                  <a:schemeClr val="tx1"/>
                </a:solidFill>
                <a:latin typeface="Algerian" panose="04020705040A02060702" pitchFamily="82" charset="0"/>
              </a:rPr>
              <a:t>microservices</a:t>
            </a:r>
            <a:br>
              <a:rPr lang="en-IN" sz="80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6700" b="1" u="sng" dirty="0">
                <a:solidFill>
                  <a:srgbClr val="FF0000"/>
                </a:solidFill>
                <a:latin typeface="Algerian" panose="04020705040A02060702" pitchFamily="82" charset="0"/>
              </a:rPr>
              <a:t>Netflix </a:t>
            </a:r>
            <a:r>
              <a:rPr lang="en-IN" sz="6700" b="1" u="sng" dirty="0" err="1">
                <a:solidFill>
                  <a:srgbClr val="FF0000"/>
                </a:solidFill>
                <a:latin typeface="Algerian" panose="04020705040A02060702" pitchFamily="82" charset="0"/>
              </a:rPr>
              <a:t>Zuul</a:t>
            </a:r>
            <a:br>
              <a:rPr lang="en-IN" sz="6700" b="1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r>
              <a:rPr lang="en-IN" sz="6700" b="1" dirty="0">
                <a:solidFill>
                  <a:srgbClr val="FFFF00"/>
                </a:solidFill>
                <a:latin typeface="Algerian" panose="04020705040A02060702" pitchFamily="82" charset="0"/>
              </a:rPr>
              <a:t>Routing requests</a:t>
            </a:r>
            <a:br>
              <a:rPr lang="en-IN" sz="8000" b="1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endParaRPr lang="en-IN" sz="138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C2B582A3-2343-4328-B6E9-EBBD7996AA9D}"/>
              </a:ext>
            </a:extLst>
          </p:cNvPr>
          <p:cNvSpPr/>
          <p:nvPr/>
        </p:nvSpPr>
        <p:spPr>
          <a:xfrm>
            <a:off x="1" y="-28570"/>
            <a:ext cx="1381124" cy="42862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ARVIND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9E28E8-6B4D-4759-9471-A270BA38F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825" y="4495800"/>
            <a:ext cx="4262193" cy="2028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CB787-CA0B-4A63-8585-D7FB76B4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19866"/>
            <a:ext cx="5730295" cy="228600"/>
          </a:xfrm>
        </p:spPr>
        <p:txBody>
          <a:bodyPr/>
          <a:lstStyle/>
          <a:p>
            <a:r>
              <a:rPr lang="en-US" dirty="0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4165002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Solution – API gateway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1BCDD-0A79-4751-9426-B30935BEECB2}"/>
              </a:ext>
            </a:extLst>
          </p:cNvPr>
          <p:cNvSpPr/>
          <p:nvPr/>
        </p:nvSpPr>
        <p:spPr>
          <a:xfrm>
            <a:off x="416378" y="3429000"/>
            <a:ext cx="14954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 End- 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9D53A-1255-459E-8252-E027A125760E}"/>
              </a:ext>
            </a:extLst>
          </p:cNvPr>
          <p:cNvSpPr/>
          <p:nvPr/>
        </p:nvSpPr>
        <p:spPr>
          <a:xfrm>
            <a:off x="7659461" y="2014194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Doctor’s details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DB7F33-BD99-4854-BB7E-AB8C3DABA793}"/>
              </a:ext>
            </a:extLst>
          </p:cNvPr>
          <p:cNvSpPr/>
          <p:nvPr/>
        </p:nvSpPr>
        <p:spPr>
          <a:xfrm>
            <a:off x="7659461" y="3429000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Patient details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2D441-45D6-4CF7-9092-B3B87635C2A8}"/>
              </a:ext>
            </a:extLst>
          </p:cNvPr>
          <p:cNvSpPr/>
          <p:nvPr/>
        </p:nvSpPr>
        <p:spPr>
          <a:xfrm>
            <a:off x="7659461" y="4893473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Medicine details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7949E8-69F7-4ACE-9B00-8DA77B33BF5D}"/>
              </a:ext>
            </a:extLst>
          </p:cNvPr>
          <p:cNvSpPr/>
          <p:nvPr/>
        </p:nvSpPr>
        <p:spPr>
          <a:xfrm>
            <a:off x="9782175" y="3910012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Location details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345F7-CEA1-4853-AAC9-8C7E05A64159}"/>
              </a:ext>
            </a:extLst>
          </p:cNvPr>
          <p:cNvSpPr/>
          <p:nvPr/>
        </p:nvSpPr>
        <p:spPr>
          <a:xfrm>
            <a:off x="9782175" y="2240584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Disease details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241E15A-0801-479B-BEB5-964D1994DECD}"/>
              </a:ext>
            </a:extLst>
          </p:cNvPr>
          <p:cNvSpPr/>
          <p:nvPr/>
        </p:nvSpPr>
        <p:spPr>
          <a:xfrm>
            <a:off x="4332514" y="2014194"/>
            <a:ext cx="1495425" cy="438660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P</a:t>
            </a:r>
          </a:p>
          <a:p>
            <a:pPr algn="ctr"/>
            <a:r>
              <a:rPr lang="en-IN" sz="2800" b="1" dirty="0"/>
              <a:t>I</a:t>
            </a:r>
          </a:p>
          <a:p>
            <a:pPr algn="ctr"/>
            <a:r>
              <a:rPr lang="en-IN" sz="2800" b="1" dirty="0"/>
              <a:t>G</a:t>
            </a:r>
          </a:p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T</a:t>
            </a:r>
          </a:p>
          <a:p>
            <a:pPr algn="ctr"/>
            <a:r>
              <a:rPr lang="en-IN" sz="2800" b="1" dirty="0"/>
              <a:t>E</a:t>
            </a:r>
          </a:p>
          <a:p>
            <a:pPr algn="ctr"/>
            <a:r>
              <a:rPr lang="en-IN" sz="2800" b="1" dirty="0"/>
              <a:t>W</a:t>
            </a:r>
          </a:p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74A2A6-CCF9-4AD8-8FC0-B159E27A45DE}"/>
              </a:ext>
            </a:extLst>
          </p:cNvPr>
          <p:cNvCxnSpPr>
            <a:endCxn id="5" idx="1"/>
          </p:cNvCxnSpPr>
          <p:nvPr/>
        </p:nvCxnSpPr>
        <p:spPr>
          <a:xfrm flipV="1">
            <a:off x="5827939" y="2495207"/>
            <a:ext cx="1831522" cy="481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8E21F8-F40C-4890-B8F6-538FA2D9BA1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827939" y="4391025"/>
            <a:ext cx="3954236" cy="7596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5130A0-9886-4F66-AD0D-8A1FEF7AC190}"/>
              </a:ext>
            </a:extLst>
          </p:cNvPr>
          <p:cNvCxnSpPr/>
          <p:nvPr/>
        </p:nvCxnSpPr>
        <p:spPr>
          <a:xfrm flipV="1">
            <a:off x="5827939" y="3779048"/>
            <a:ext cx="1831522" cy="481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6B7F29-E646-4194-8E84-2CB96AEC6B22}"/>
              </a:ext>
            </a:extLst>
          </p:cNvPr>
          <p:cNvCxnSpPr>
            <a:cxnSpLocks/>
          </p:cNvCxnSpPr>
          <p:nvPr/>
        </p:nvCxnSpPr>
        <p:spPr>
          <a:xfrm flipV="1">
            <a:off x="5827939" y="2811913"/>
            <a:ext cx="3954236" cy="9671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4056E3-534D-4F0F-AE4A-4C48C4456994}"/>
              </a:ext>
            </a:extLst>
          </p:cNvPr>
          <p:cNvCxnSpPr>
            <a:cxnSpLocks/>
          </p:cNvCxnSpPr>
          <p:nvPr/>
        </p:nvCxnSpPr>
        <p:spPr>
          <a:xfrm flipV="1">
            <a:off x="5827939" y="5374485"/>
            <a:ext cx="1831522" cy="278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D4D427-90FE-4642-B2C1-F0A5E0D7D2D8}"/>
              </a:ext>
            </a:extLst>
          </p:cNvPr>
          <p:cNvCxnSpPr>
            <a:cxnSpLocks/>
          </p:cNvCxnSpPr>
          <p:nvPr/>
        </p:nvCxnSpPr>
        <p:spPr>
          <a:xfrm>
            <a:off x="1911803" y="3782960"/>
            <a:ext cx="24207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93B82A6B-6883-4348-ACF1-3BF2EA31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1583103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0785719F-1A65-49E3-AC9E-639309D4D0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1" y="-9524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D652C6-48A8-4B7E-94C4-A6E2E1AF0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125" y="333374"/>
            <a:ext cx="9496425" cy="4162426"/>
          </a:xfrm>
          <a:solidFill>
            <a:srgbClr val="92D050"/>
          </a:solidFill>
          <a:scene3d>
            <a:camera prst="perspectiveLeft"/>
            <a:lightRig rig="threePt" dir="t"/>
          </a:scene3d>
        </p:spPr>
        <p:txBody>
          <a:bodyPr>
            <a:normAutofit fontScale="90000"/>
          </a:bodyPr>
          <a:lstStyle/>
          <a:p>
            <a: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  <a:t>API GATEWAY</a:t>
            </a:r>
            <a:b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  <a:t>in</a:t>
            </a:r>
            <a:b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  <a:t>microservices</a:t>
            </a:r>
            <a:br>
              <a:rPr lang="en-IN" sz="80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8000" b="1" u="sng" dirty="0">
                <a:solidFill>
                  <a:srgbClr val="FF0000"/>
                </a:solidFill>
                <a:latin typeface="Algerian" panose="04020705040A02060702" pitchFamily="82" charset="0"/>
              </a:rPr>
              <a:t>Netflix </a:t>
            </a:r>
            <a:r>
              <a:rPr lang="en-IN" sz="8000" b="1" u="sng" dirty="0" err="1">
                <a:solidFill>
                  <a:srgbClr val="FF0000"/>
                </a:solidFill>
                <a:latin typeface="Algerian" panose="04020705040A02060702" pitchFamily="82" charset="0"/>
              </a:rPr>
              <a:t>Zuul</a:t>
            </a:r>
            <a:br>
              <a:rPr lang="en-IN" sz="8000" b="1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r>
              <a:rPr lang="en-IN" sz="8000" b="1" dirty="0">
                <a:solidFill>
                  <a:srgbClr val="002060"/>
                </a:solidFill>
                <a:latin typeface="Algerian" panose="04020705040A02060702" pitchFamily="82" charset="0"/>
              </a:rPr>
              <a:t>How it works??</a:t>
            </a:r>
            <a:endParaRPr lang="en-IN" sz="13800" b="1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CB787-CA0B-4A63-8585-D7FB76B4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19866"/>
            <a:ext cx="5730295" cy="228600"/>
          </a:xfrm>
        </p:spPr>
        <p:txBody>
          <a:bodyPr/>
          <a:lstStyle/>
          <a:p>
            <a:r>
              <a:rPr lang="en-US" dirty="0"/>
              <a:t>Follow us on https://facebook.com/greenlearner</a:t>
            </a: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C2B582A3-2343-4328-B6E9-EBBD7996AA9D}"/>
              </a:ext>
            </a:extLst>
          </p:cNvPr>
          <p:cNvSpPr/>
          <p:nvPr/>
        </p:nvSpPr>
        <p:spPr>
          <a:xfrm>
            <a:off x="1" y="-28570"/>
            <a:ext cx="1381124" cy="42862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ARVIND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9E28E8-6B4D-4759-9471-A270BA38F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4903" y="4981560"/>
            <a:ext cx="4262193" cy="2028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0097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Solution – API gateway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1BCDD-0A79-4751-9426-B30935BEECB2}"/>
              </a:ext>
            </a:extLst>
          </p:cNvPr>
          <p:cNvSpPr/>
          <p:nvPr/>
        </p:nvSpPr>
        <p:spPr>
          <a:xfrm>
            <a:off x="416378" y="3429000"/>
            <a:ext cx="14954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 End- 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9D53A-1255-459E-8252-E027A125760E}"/>
              </a:ext>
            </a:extLst>
          </p:cNvPr>
          <p:cNvSpPr/>
          <p:nvPr/>
        </p:nvSpPr>
        <p:spPr>
          <a:xfrm>
            <a:off x="7659461" y="2014194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Doctor’s details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DB7F33-BD99-4854-BB7E-AB8C3DABA793}"/>
              </a:ext>
            </a:extLst>
          </p:cNvPr>
          <p:cNvSpPr/>
          <p:nvPr/>
        </p:nvSpPr>
        <p:spPr>
          <a:xfrm>
            <a:off x="7659461" y="3429000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Patient details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2D441-45D6-4CF7-9092-B3B87635C2A8}"/>
              </a:ext>
            </a:extLst>
          </p:cNvPr>
          <p:cNvSpPr/>
          <p:nvPr/>
        </p:nvSpPr>
        <p:spPr>
          <a:xfrm>
            <a:off x="7659461" y="4893473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Medicine details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7949E8-69F7-4ACE-9B00-8DA77B33BF5D}"/>
              </a:ext>
            </a:extLst>
          </p:cNvPr>
          <p:cNvSpPr/>
          <p:nvPr/>
        </p:nvSpPr>
        <p:spPr>
          <a:xfrm>
            <a:off x="9782175" y="3910012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Location details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345F7-CEA1-4853-AAC9-8C7E05A64159}"/>
              </a:ext>
            </a:extLst>
          </p:cNvPr>
          <p:cNvSpPr/>
          <p:nvPr/>
        </p:nvSpPr>
        <p:spPr>
          <a:xfrm>
            <a:off x="9782175" y="2240584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Disease details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241E15A-0801-479B-BEB5-964D1994DECD}"/>
              </a:ext>
            </a:extLst>
          </p:cNvPr>
          <p:cNvSpPr/>
          <p:nvPr/>
        </p:nvSpPr>
        <p:spPr>
          <a:xfrm>
            <a:off x="4332514" y="2014194"/>
            <a:ext cx="1495425" cy="438660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P</a:t>
            </a:r>
          </a:p>
          <a:p>
            <a:pPr algn="ctr"/>
            <a:r>
              <a:rPr lang="en-IN" sz="2800" b="1" dirty="0"/>
              <a:t>I</a:t>
            </a:r>
          </a:p>
          <a:p>
            <a:pPr algn="ctr"/>
            <a:r>
              <a:rPr lang="en-IN" sz="2800" b="1" dirty="0"/>
              <a:t>G</a:t>
            </a:r>
          </a:p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T</a:t>
            </a:r>
          </a:p>
          <a:p>
            <a:pPr algn="ctr"/>
            <a:r>
              <a:rPr lang="en-IN" sz="2800" b="1" dirty="0"/>
              <a:t>E</a:t>
            </a:r>
          </a:p>
          <a:p>
            <a:pPr algn="ctr"/>
            <a:r>
              <a:rPr lang="en-IN" sz="2800" b="1" dirty="0"/>
              <a:t>W</a:t>
            </a:r>
          </a:p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74A2A6-CCF9-4AD8-8FC0-B159E27A45DE}"/>
              </a:ext>
            </a:extLst>
          </p:cNvPr>
          <p:cNvCxnSpPr>
            <a:endCxn id="5" idx="1"/>
          </p:cNvCxnSpPr>
          <p:nvPr/>
        </p:nvCxnSpPr>
        <p:spPr>
          <a:xfrm flipV="1">
            <a:off x="5827939" y="2495207"/>
            <a:ext cx="1831522" cy="481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8E21F8-F40C-4890-B8F6-538FA2D9BA1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827939" y="4391025"/>
            <a:ext cx="3954236" cy="7596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5130A0-9886-4F66-AD0D-8A1FEF7AC190}"/>
              </a:ext>
            </a:extLst>
          </p:cNvPr>
          <p:cNvCxnSpPr/>
          <p:nvPr/>
        </p:nvCxnSpPr>
        <p:spPr>
          <a:xfrm flipV="1">
            <a:off x="5827939" y="3779048"/>
            <a:ext cx="1831522" cy="481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6B7F29-E646-4194-8E84-2CB96AEC6B22}"/>
              </a:ext>
            </a:extLst>
          </p:cNvPr>
          <p:cNvCxnSpPr>
            <a:cxnSpLocks/>
          </p:cNvCxnSpPr>
          <p:nvPr/>
        </p:nvCxnSpPr>
        <p:spPr>
          <a:xfrm flipV="1">
            <a:off x="5827939" y="2811913"/>
            <a:ext cx="3954236" cy="9671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4056E3-534D-4F0F-AE4A-4C48C4456994}"/>
              </a:ext>
            </a:extLst>
          </p:cNvPr>
          <p:cNvCxnSpPr>
            <a:cxnSpLocks/>
          </p:cNvCxnSpPr>
          <p:nvPr/>
        </p:nvCxnSpPr>
        <p:spPr>
          <a:xfrm flipV="1">
            <a:off x="5827939" y="5374485"/>
            <a:ext cx="1831522" cy="278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D4D427-90FE-4642-B2C1-F0A5E0D7D2D8}"/>
              </a:ext>
            </a:extLst>
          </p:cNvPr>
          <p:cNvCxnSpPr>
            <a:cxnSpLocks/>
          </p:cNvCxnSpPr>
          <p:nvPr/>
        </p:nvCxnSpPr>
        <p:spPr>
          <a:xfrm>
            <a:off x="1911803" y="3782960"/>
            <a:ext cx="24207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93B82A6B-6883-4348-ACF1-3BF2EA31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706574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9A747-193D-4042-9BA5-D3922F8DF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575" y="23570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IN" sz="5400" dirty="0">
                <a:solidFill>
                  <a:srgbClr val="00B050"/>
                </a:solidFill>
              </a:rPr>
              <a:t>ZUUL internal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4430C8-4036-440D-BA7C-53217B23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784436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93B82A6B-6883-4348-ACF1-3BF2EA31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  <p:sp>
        <p:nvSpPr>
          <p:cNvPr id="16" name="AutoShape 2">
            <a:extLst>
              <a:ext uri="{FF2B5EF4-FFF2-40B4-BE49-F238E27FC236}">
                <a16:creationId xmlns:a16="http://schemas.microsoft.com/office/drawing/2014/main" id="{308C2170-C197-4D2E-8E56-1C92A523D8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6925" y="-600075"/>
            <a:ext cx="4181475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9D15497-4407-4BC8-97E6-93B357B83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457200"/>
            <a:ext cx="117348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10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 err="1"/>
              <a:t>Zuul</a:t>
            </a:r>
            <a:r>
              <a:rPr lang="en-IN" dirty="0"/>
              <a:t> – Filters</a:t>
            </a:r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93B82A6B-6883-4348-ACF1-3BF2EA31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65286F8-7D2B-4E73-8B65-A2AF883F6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2085975"/>
            <a:ext cx="11229975" cy="463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17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 err="1"/>
              <a:t>Zuul</a:t>
            </a:r>
            <a:r>
              <a:rPr lang="en-IN" dirty="0"/>
              <a:t> – Filters</a:t>
            </a:r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93B82A6B-6883-4348-ACF1-3BF2EA31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2B38D0-9F65-4381-ADA5-124FA5590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3200" b="1" dirty="0"/>
              <a:t>Type</a:t>
            </a:r>
          </a:p>
          <a:p>
            <a:pPr algn="ctr"/>
            <a:r>
              <a:rPr lang="en-IN" sz="3200" b="1" dirty="0"/>
              <a:t>Execution Order</a:t>
            </a:r>
          </a:p>
          <a:p>
            <a:pPr algn="ctr"/>
            <a:r>
              <a:rPr lang="en-IN" sz="3200" b="1" dirty="0"/>
              <a:t>Criteria</a:t>
            </a:r>
          </a:p>
          <a:p>
            <a:pPr algn="ctr"/>
            <a:r>
              <a:rPr lang="en-IN" sz="3200" b="1" dirty="0"/>
              <a:t>Action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71928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Real life scenario – Online Docs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1BCDD-0A79-4751-9426-B30935BEECB2}"/>
              </a:ext>
            </a:extLst>
          </p:cNvPr>
          <p:cNvSpPr/>
          <p:nvPr/>
        </p:nvSpPr>
        <p:spPr>
          <a:xfrm>
            <a:off x="4800599" y="3300392"/>
            <a:ext cx="14954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 End- 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9D53A-1255-459E-8252-E027A125760E}"/>
              </a:ext>
            </a:extLst>
          </p:cNvPr>
          <p:cNvSpPr/>
          <p:nvPr/>
        </p:nvSpPr>
        <p:spPr>
          <a:xfrm>
            <a:off x="1952625" y="2014194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Doctor’s details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DB7F33-BD99-4854-BB7E-AB8C3DABA793}"/>
              </a:ext>
            </a:extLst>
          </p:cNvPr>
          <p:cNvSpPr/>
          <p:nvPr/>
        </p:nvSpPr>
        <p:spPr>
          <a:xfrm>
            <a:off x="714375" y="4422723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Patient details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2D441-45D6-4CF7-9092-B3B87635C2A8}"/>
              </a:ext>
            </a:extLst>
          </p:cNvPr>
          <p:cNvSpPr/>
          <p:nvPr/>
        </p:nvSpPr>
        <p:spPr>
          <a:xfrm>
            <a:off x="3743324" y="5482628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Medicine details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7949E8-69F7-4ACE-9B00-8DA77B33BF5D}"/>
              </a:ext>
            </a:extLst>
          </p:cNvPr>
          <p:cNvSpPr/>
          <p:nvPr/>
        </p:nvSpPr>
        <p:spPr>
          <a:xfrm>
            <a:off x="9105899" y="5090462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Location details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345F7-CEA1-4853-AAC9-8C7E05A64159}"/>
              </a:ext>
            </a:extLst>
          </p:cNvPr>
          <p:cNvSpPr/>
          <p:nvPr/>
        </p:nvSpPr>
        <p:spPr>
          <a:xfrm>
            <a:off x="8329612" y="2338367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Disease details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C701C1-3B2E-44BB-BC79-8EE46BBC0F0C}"/>
              </a:ext>
            </a:extLst>
          </p:cNvPr>
          <p:cNvCxnSpPr>
            <a:endCxn id="9" idx="1"/>
          </p:cNvCxnSpPr>
          <p:nvPr/>
        </p:nvCxnSpPr>
        <p:spPr>
          <a:xfrm flipV="1">
            <a:off x="6296024" y="2819380"/>
            <a:ext cx="2033588" cy="60962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C4325B-8AA4-44F7-87E0-0D71F6B22ED3}"/>
              </a:ext>
            </a:extLst>
          </p:cNvPr>
          <p:cNvCxnSpPr>
            <a:cxnSpLocks/>
          </p:cNvCxnSpPr>
          <p:nvPr/>
        </p:nvCxnSpPr>
        <p:spPr>
          <a:xfrm>
            <a:off x="6296024" y="4214822"/>
            <a:ext cx="2809875" cy="985828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CCE3EE-73C1-4066-87CB-54E6FF19B2D4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4714875" y="4262417"/>
            <a:ext cx="833437" cy="1220212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5BF1C1-4691-48B6-A53B-AA38549AC0A4}"/>
              </a:ext>
            </a:extLst>
          </p:cNvPr>
          <p:cNvCxnSpPr>
            <a:cxnSpLocks/>
          </p:cNvCxnSpPr>
          <p:nvPr/>
        </p:nvCxnSpPr>
        <p:spPr>
          <a:xfrm flipV="1">
            <a:off x="2064543" y="4067822"/>
            <a:ext cx="2736056" cy="537991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E5FE13-89C4-43E2-9A26-BAEA16F2A917}"/>
              </a:ext>
            </a:extLst>
          </p:cNvPr>
          <p:cNvCxnSpPr>
            <a:cxnSpLocks/>
          </p:cNvCxnSpPr>
          <p:nvPr/>
        </p:nvCxnSpPr>
        <p:spPr>
          <a:xfrm>
            <a:off x="3283743" y="2567360"/>
            <a:ext cx="1512094" cy="811937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31361378-F10D-4751-9450-A217823A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1812694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0785719F-1A65-49E3-AC9E-639309D4D0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1" y="-9524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D652C6-48A8-4B7E-94C4-A6E2E1AF0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125" y="333374"/>
            <a:ext cx="9496425" cy="4162426"/>
          </a:xfrm>
          <a:solidFill>
            <a:srgbClr val="92D050"/>
          </a:solidFill>
          <a:scene3d>
            <a:camera prst="perspectiveLeft"/>
            <a:lightRig rig="threePt" dir="t"/>
          </a:scene3d>
        </p:spPr>
        <p:txBody>
          <a:bodyPr>
            <a:normAutofit fontScale="90000"/>
          </a:bodyPr>
          <a:lstStyle/>
          <a:p>
            <a: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  <a:t>API GATEWAY</a:t>
            </a:r>
            <a:b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  <a:t>in</a:t>
            </a:r>
            <a:b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  <a:t>microservices</a:t>
            </a:r>
            <a:br>
              <a:rPr lang="en-IN" sz="80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8000" b="1" u="sng" dirty="0">
                <a:solidFill>
                  <a:srgbClr val="FF0000"/>
                </a:solidFill>
                <a:latin typeface="Algerian" panose="04020705040A02060702" pitchFamily="82" charset="0"/>
              </a:rPr>
              <a:t>Netflix </a:t>
            </a:r>
            <a:r>
              <a:rPr lang="en-IN" sz="8000" b="1" u="sng" dirty="0" err="1">
                <a:solidFill>
                  <a:srgbClr val="FF0000"/>
                </a:solidFill>
                <a:latin typeface="Algerian" panose="04020705040A02060702" pitchFamily="82" charset="0"/>
              </a:rPr>
              <a:t>Zuul</a:t>
            </a:r>
            <a:br>
              <a:rPr lang="en-IN" sz="8000" b="1">
                <a:solidFill>
                  <a:srgbClr val="FF0000"/>
                </a:solidFill>
                <a:latin typeface="Algerian" panose="04020705040A02060702" pitchFamily="82" charset="0"/>
              </a:rPr>
            </a:br>
            <a:r>
              <a:rPr lang="en-IN" sz="9600" b="1">
                <a:solidFill>
                  <a:srgbClr val="7030A0"/>
                </a:solidFill>
                <a:latin typeface="Algerian" panose="04020705040A02060702" pitchFamily="82" charset="0"/>
              </a:rPr>
              <a:t>Filters(Demo)</a:t>
            </a:r>
            <a:endParaRPr lang="en-IN" sz="13800" b="1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CB787-CA0B-4A63-8585-D7FB76B4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19866"/>
            <a:ext cx="5730295" cy="228600"/>
          </a:xfrm>
        </p:spPr>
        <p:txBody>
          <a:bodyPr/>
          <a:lstStyle/>
          <a:p>
            <a:r>
              <a:rPr lang="en-US" dirty="0"/>
              <a:t>Follow us on https://facebook.com/greenlearner</a:t>
            </a: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C2B582A3-2343-4328-B6E9-EBBD7996AA9D}"/>
              </a:ext>
            </a:extLst>
          </p:cNvPr>
          <p:cNvSpPr/>
          <p:nvPr/>
        </p:nvSpPr>
        <p:spPr>
          <a:xfrm>
            <a:off x="1" y="-28570"/>
            <a:ext cx="1381124" cy="42862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ARVIND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9E28E8-6B4D-4759-9471-A270BA38F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4903" y="4981560"/>
            <a:ext cx="4262193" cy="2028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042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 err="1"/>
              <a:t>Zuul</a:t>
            </a:r>
            <a:r>
              <a:rPr lang="en-IN" dirty="0"/>
              <a:t> – Filters</a:t>
            </a:r>
            <a:r>
              <a:rPr lang="en-IN" sz="2800" dirty="0">
                <a:solidFill>
                  <a:srgbClr val="00B0F0"/>
                </a:solidFill>
              </a:rPr>
              <a:t>(</a:t>
            </a:r>
            <a:r>
              <a:rPr lang="en-IN" sz="2800" dirty="0" err="1">
                <a:solidFill>
                  <a:srgbClr val="00B0F0"/>
                </a:solidFill>
              </a:rPr>
              <a:t>pre,post,error,route,custom</a:t>
            </a:r>
            <a:r>
              <a:rPr lang="en-IN" sz="2800" dirty="0">
                <a:solidFill>
                  <a:srgbClr val="00B0F0"/>
                </a:solidFill>
              </a:rPr>
              <a:t>)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93B82A6B-6883-4348-ACF1-3BF2EA31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2B38D0-9F65-4381-ADA5-124FA5590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3200" b="1" dirty="0"/>
              <a:t>Type</a:t>
            </a:r>
          </a:p>
          <a:p>
            <a:pPr algn="ctr"/>
            <a:r>
              <a:rPr lang="en-IN" sz="3200" b="1" dirty="0"/>
              <a:t>Execution Order</a:t>
            </a:r>
          </a:p>
          <a:p>
            <a:pPr algn="ctr"/>
            <a:r>
              <a:rPr lang="en-IN" sz="3200" b="1" dirty="0"/>
              <a:t>Criteria</a:t>
            </a:r>
          </a:p>
          <a:p>
            <a:pPr algn="ctr"/>
            <a:r>
              <a:rPr lang="en-IN" sz="3200" b="1" dirty="0"/>
              <a:t>Action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33374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Solution – API gateway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1BCDD-0A79-4751-9426-B30935BEECB2}"/>
              </a:ext>
            </a:extLst>
          </p:cNvPr>
          <p:cNvSpPr/>
          <p:nvPr/>
        </p:nvSpPr>
        <p:spPr>
          <a:xfrm>
            <a:off x="416378" y="3429000"/>
            <a:ext cx="14954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 End- 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9D53A-1255-459E-8252-E027A125760E}"/>
              </a:ext>
            </a:extLst>
          </p:cNvPr>
          <p:cNvSpPr/>
          <p:nvPr/>
        </p:nvSpPr>
        <p:spPr>
          <a:xfrm>
            <a:off x="7659461" y="2014194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Doctor’s details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DB7F33-BD99-4854-BB7E-AB8C3DABA793}"/>
              </a:ext>
            </a:extLst>
          </p:cNvPr>
          <p:cNvSpPr/>
          <p:nvPr/>
        </p:nvSpPr>
        <p:spPr>
          <a:xfrm>
            <a:off x="7659461" y="3429000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Patient details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2D441-45D6-4CF7-9092-B3B87635C2A8}"/>
              </a:ext>
            </a:extLst>
          </p:cNvPr>
          <p:cNvSpPr/>
          <p:nvPr/>
        </p:nvSpPr>
        <p:spPr>
          <a:xfrm>
            <a:off x="7659461" y="4893473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Medicine details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7949E8-69F7-4ACE-9B00-8DA77B33BF5D}"/>
              </a:ext>
            </a:extLst>
          </p:cNvPr>
          <p:cNvSpPr/>
          <p:nvPr/>
        </p:nvSpPr>
        <p:spPr>
          <a:xfrm>
            <a:off x="9782175" y="3910012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Location details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345F7-CEA1-4853-AAC9-8C7E05A64159}"/>
              </a:ext>
            </a:extLst>
          </p:cNvPr>
          <p:cNvSpPr/>
          <p:nvPr/>
        </p:nvSpPr>
        <p:spPr>
          <a:xfrm>
            <a:off x="9782175" y="2240584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Disease details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241E15A-0801-479B-BEB5-964D1994DECD}"/>
              </a:ext>
            </a:extLst>
          </p:cNvPr>
          <p:cNvSpPr/>
          <p:nvPr/>
        </p:nvSpPr>
        <p:spPr>
          <a:xfrm>
            <a:off x="4332514" y="2014194"/>
            <a:ext cx="1495425" cy="438660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P</a:t>
            </a:r>
          </a:p>
          <a:p>
            <a:pPr algn="ctr"/>
            <a:r>
              <a:rPr lang="en-IN" sz="2800" b="1" dirty="0"/>
              <a:t>I</a:t>
            </a:r>
          </a:p>
          <a:p>
            <a:pPr algn="ctr"/>
            <a:r>
              <a:rPr lang="en-IN" sz="2800" b="1" dirty="0"/>
              <a:t>G</a:t>
            </a:r>
          </a:p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T</a:t>
            </a:r>
          </a:p>
          <a:p>
            <a:pPr algn="ctr"/>
            <a:r>
              <a:rPr lang="en-IN" sz="2800" b="1" dirty="0"/>
              <a:t>E</a:t>
            </a:r>
          </a:p>
          <a:p>
            <a:pPr algn="ctr"/>
            <a:r>
              <a:rPr lang="en-IN" sz="2800" b="1" dirty="0"/>
              <a:t>W</a:t>
            </a:r>
          </a:p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74A2A6-CCF9-4AD8-8FC0-B159E27A45DE}"/>
              </a:ext>
            </a:extLst>
          </p:cNvPr>
          <p:cNvCxnSpPr>
            <a:endCxn id="5" idx="1"/>
          </p:cNvCxnSpPr>
          <p:nvPr/>
        </p:nvCxnSpPr>
        <p:spPr>
          <a:xfrm flipV="1">
            <a:off x="5827939" y="2495207"/>
            <a:ext cx="1831522" cy="481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8E21F8-F40C-4890-B8F6-538FA2D9BA1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827939" y="4391025"/>
            <a:ext cx="3954236" cy="7596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5130A0-9886-4F66-AD0D-8A1FEF7AC190}"/>
              </a:ext>
            </a:extLst>
          </p:cNvPr>
          <p:cNvCxnSpPr/>
          <p:nvPr/>
        </p:nvCxnSpPr>
        <p:spPr>
          <a:xfrm flipV="1">
            <a:off x="5827939" y="3779048"/>
            <a:ext cx="1831522" cy="481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6B7F29-E646-4194-8E84-2CB96AEC6B22}"/>
              </a:ext>
            </a:extLst>
          </p:cNvPr>
          <p:cNvCxnSpPr>
            <a:cxnSpLocks/>
          </p:cNvCxnSpPr>
          <p:nvPr/>
        </p:nvCxnSpPr>
        <p:spPr>
          <a:xfrm flipV="1">
            <a:off x="5827939" y="2811913"/>
            <a:ext cx="3954236" cy="9671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4056E3-534D-4F0F-AE4A-4C48C4456994}"/>
              </a:ext>
            </a:extLst>
          </p:cNvPr>
          <p:cNvCxnSpPr>
            <a:cxnSpLocks/>
          </p:cNvCxnSpPr>
          <p:nvPr/>
        </p:nvCxnSpPr>
        <p:spPr>
          <a:xfrm flipV="1">
            <a:off x="5827939" y="5374485"/>
            <a:ext cx="1831522" cy="278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D4D427-90FE-4642-B2C1-F0A5E0D7D2D8}"/>
              </a:ext>
            </a:extLst>
          </p:cNvPr>
          <p:cNvCxnSpPr>
            <a:cxnSpLocks/>
          </p:cNvCxnSpPr>
          <p:nvPr/>
        </p:nvCxnSpPr>
        <p:spPr>
          <a:xfrm>
            <a:off x="1911803" y="3782960"/>
            <a:ext cx="24207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93B82A6B-6883-4348-ACF1-3BF2EA31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2174573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0785719F-1A65-49E3-AC9E-639309D4D0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1" y="-9524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D652C6-48A8-4B7E-94C4-A6E2E1AF0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125" y="333374"/>
            <a:ext cx="9496425" cy="4162426"/>
          </a:xfrm>
          <a:solidFill>
            <a:srgbClr val="92D050"/>
          </a:solidFill>
          <a:scene3d>
            <a:camera prst="perspectiveLeft"/>
            <a:lightRig rig="threePt" dir="t"/>
          </a:scene3d>
        </p:spPr>
        <p:txBody>
          <a:bodyPr>
            <a:normAutofit fontScale="90000"/>
          </a:bodyPr>
          <a:lstStyle/>
          <a:p>
            <a: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  <a:t>API GATEWAY</a:t>
            </a:r>
            <a:b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  <a:t>in</a:t>
            </a:r>
            <a:b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  <a:t>microservices</a:t>
            </a:r>
            <a:br>
              <a:rPr lang="en-IN" sz="80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8000" b="1" u="sng" dirty="0">
                <a:solidFill>
                  <a:srgbClr val="FF0000"/>
                </a:solidFill>
                <a:latin typeface="Algerian" panose="04020705040A02060702" pitchFamily="82" charset="0"/>
              </a:rPr>
              <a:t>Netflix </a:t>
            </a:r>
            <a:r>
              <a:rPr lang="en-IN" sz="8000" b="1" u="sng" dirty="0" err="1">
                <a:solidFill>
                  <a:srgbClr val="FF0000"/>
                </a:solidFill>
                <a:latin typeface="Algerian" panose="04020705040A02060702" pitchFamily="82" charset="0"/>
              </a:rPr>
              <a:t>Zuul</a:t>
            </a:r>
            <a:br>
              <a:rPr lang="en-IN" sz="8000" b="1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r>
              <a:rPr lang="en-IN" sz="8900" b="1" dirty="0">
                <a:solidFill>
                  <a:srgbClr val="7030A0"/>
                </a:solidFill>
                <a:latin typeface="Algerian" panose="04020705040A02060702" pitchFamily="82" charset="0"/>
              </a:rPr>
              <a:t>LOGGING/AUDITING</a:t>
            </a:r>
            <a:endParaRPr lang="en-IN" sz="13800" b="1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CB787-CA0B-4A63-8585-D7FB76B4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19866"/>
            <a:ext cx="5730295" cy="228600"/>
          </a:xfrm>
        </p:spPr>
        <p:txBody>
          <a:bodyPr/>
          <a:lstStyle/>
          <a:p>
            <a:r>
              <a:rPr lang="en-US" dirty="0"/>
              <a:t>Follow us on https://facebook.com/greenlearner</a:t>
            </a: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C2B582A3-2343-4328-B6E9-EBBD7996AA9D}"/>
              </a:ext>
            </a:extLst>
          </p:cNvPr>
          <p:cNvSpPr/>
          <p:nvPr/>
        </p:nvSpPr>
        <p:spPr>
          <a:xfrm>
            <a:off x="1" y="-28570"/>
            <a:ext cx="1381124" cy="42862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ARVIND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9E28E8-6B4D-4759-9471-A270BA38F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4903" y="4981560"/>
            <a:ext cx="4262193" cy="2028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1444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Solution – API gateway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1BCDD-0A79-4751-9426-B30935BEECB2}"/>
              </a:ext>
            </a:extLst>
          </p:cNvPr>
          <p:cNvSpPr/>
          <p:nvPr/>
        </p:nvSpPr>
        <p:spPr>
          <a:xfrm>
            <a:off x="416378" y="3429000"/>
            <a:ext cx="14954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 End- 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9D53A-1255-459E-8252-E027A125760E}"/>
              </a:ext>
            </a:extLst>
          </p:cNvPr>
          <p:cNvSpPr/>
          <p:nvPr/>
        </p:nvSpPr>
        <p:spPr>
          <a:xfrm>
            <a:off x="7659461" y="2014194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Doctor’s details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DB7F33-BD99-4854-BB7E-AB8C3DABA793}"/>
              </a:ext>
            </a:extLst>
          </p:cNvPr>
          <p:cNvSpPr/>
          <p:nvPr/>
        </p:nvSpPr>
        <p:spPr>
          <a:xfrm>
            <a:off x="7659461" y="3429000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Patient details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2D441-45D6-4CF7-9092-B3B87635C2A8}"/>
              </a:ext>
            </a:extLst>
          </p:cNvPr>
          <p:cNvSpPr/>
          <p:nvPr/>
        </p:nvSpPr>
        <p:spPr>
          <a:xfrm>
            <a:off x="7659461" y="4893473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Medicine details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7949E8-69F7-4ACE-9B00-8DA77B33BF5D}"/>
              </a:ext>
            </a:extLst>
          </p:cNvPr>
          <p:cNvSpPr/>
          <p:nvPr/>
        </p:nvSpPr>
        <p:spPr>
          <a:xfrm>
            <a:off x="9782175" y="3910012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Location details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345F7-CEA1-4853-AAC9-8C7E05A64159}"/>
              </a:ext>
            </a:extLst>
          </p:cNvPr>
          <p:cNvSpPr/>
          <p:nvPr/>
        </p:nvSpPr>
        <p:spPr>
          <a:xfrm>
            <a:off x="9782175" y="2240584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Disease details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241E15A-0801-479B-BEB5-964D1994DECD}"/>
              </a:ext>
            </a:extLst>
          </p:cNvPr>
          <p:cNvSpPr/>
          <p:nvPr/>
        </p:nvSpPr>
        <p:spPr>
          <a:xfrm>
            <a:off x="4332514" y="2014194"/>
            <a:ext cx="1495425" cy="438660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P</a:t>
            </a:r>
          </a:p>
          <a:p>
            <a:pPr algn="ctr"/>
            <a:r>
              <a:rPr lang="en-IN" sz="2800" b="1" dirty="0"/>
              <a:t>I</a:t>
            </a:r>
          </a:p>
          <a:p>
            <a:pPr algn="ctr"/>
            <a:r>
              <a:rPr lang="en-IN" sz="2800" b="1" dirty="0"/>
              <a:t>G</a:t>
            </a:r>
          </a:p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T</a:t>
            </a:r>
          </a:p>
          <a:p>
            <a:pPr algn="ctr"/>
            <a:r>
              <a:rPr lang="en-IN" sz="2800" b="1" dirty="0"/>
              <a:t>E</a:t>
            </a:r>
          </a:p>
          <a:p>
            <a:pPr algn="ctr"/>
            <a:r>
              <a:rPr lang="en-IN" sz="2800" b="1" dirty="0"/>
              <a:t>W</a:t>
            </a:r>
          </a:p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74A2A6-CCF9-4AD8-8FC0-B159E27A45DE}"/>
              </a:ext>
            </a:extLst>
          </p:cNvPr>
          <p:cNvCxnSpPr>
            <a:endCxn id="5" idx="1"/>
          </p:cNvCxnSpPr>
          <p:nvPr/>
        </p:nvCxnSpPr>
        <p:spPr>
          <a:xfrm flipV="1">
            <a:off x="5827939" y="2495207"/>
            <a:ext cx="1831522" cy="481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8E21F8-F40C-4890-B8F6-538FA2D9BA1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827939" y="4391025"/>
            <a:ext cx="3954236" cy="7596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5130A0-9886-4F66-AD0D-8A1FEF7AC190}"/>
              </a:ext>
            </a:extLst>
          </p:cNvPr>
          <p:cNvCxnSpPr/>
          <p:nvPr/>
        </p:nvCxnSpPr>
        <p:spPr>
          <a:xfrm flipV="1">
            <a:off x="5827939" y="3779048"/>
            <a:ext cx="1831522" cy="481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6B7F29-E646-4194-8E84-2CB96AEC6B22}"/>
              </a:ext>
            </a:extLst>
          </p:cNvPr>
          <p:cNvCxnSpPr>
            <a:cxnSpLocks/>
          </p:cNvCxnSpPr>
          <p:nvPr/>
        </p:nvCxnSpPr>
        <p:spPr>
          <a:xfrm flipV="1">
            <a:off x="5827939" y="2811913"/>
            <a:ext cx="3954236" cy="9671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4056E3-534D-4F0F-AE4A-4C48C4456994}"/>
              </a:ext>
            </a:extLst>
          </p:cNvPr>
          <p:cNvCxnSpPr>
            <a:cxnSpLocks/>
          </p:cNvCxnSpPr>
          <p:nvPr/>
        </p:nvCxnSpPr>
        <p:spPr>
          <a:xfrm flipV="1">
            <a:off x="5827939" y="5374485"/>
            <a:ext cx="1831522" cy="278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D4D427-90FE-4642-B2C1-F0A5E0D7D2D8}"/>
              </a:ext>
            </a:extLst>
          </p:cNvPr>
          <p:cNvCxnSpPr>
            <a:cxnSpLocks/>
          </p:cNvCxnSpPr>
          <p:nvPr/>
        </p:nvCxnSpPr>
        <p:spPr>
          <a:xfrm>
            <a:off x="1911803" y="3782960"/>
            <a:ext cx="24207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93B82A6B-6883-4348-ACF1-3BF2EA31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3788687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0785719F-1A65-49E3-AC9E-639309D4D0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1" y="-9524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D652C6-48A8-4B7E-94C4-A6E2E1AF0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125" y="333374"/>
            <a:ext cx="9496425" cy="4162426"/>
          </a:xfrm>
          <a:solidFill>
            <a:srgbClr val="92D050"/>
          </a:solidFill>
          <a:scene3d>
            <a:camera prst="perspectiveLeft"/>
            <a:lightRig rig="threePt" dir="t"/>
          </a:scene3d>
        </p:spPr>
        <p:txBody>
          <a:bodyPr>
            <a:normAutofit fontScale="90000"/>
          </a:bodyPr>
          <a:lstStyle/>
          <a:p>
            <a: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  <a:t>API GATEWAY</a:t>
            </a:r>
            <a:b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  <a:t>in</a:t>
            </a:r>
            <a:b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5400" b="1" dirty="0">
                <a:solidFill>
                  <a:schemeClr val="tx1"/>
                </a:solidFill>
                <a:latin typeface="Algerian" panose="04020705040A02060702" pitchFamily="82" charset="0"/>
              </a:rPr>
              <a:t>microservices</a:t>
            </a:r>
            <a:br>
              <a:rPr lang="en-IN" sz="8000" b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8000" b="1" u="sng" dirty="0">
                <a:solidFill>
                  <a:srgbClr val="FF0000"/>
                </a:solidFill>
                <a:latin typeface="Algerian" panose="04020705040A02060702" pitchFamily="82" charset="0"/>
              </a:rPr>
              <a:t>Netflix </a:t>
            </a:r>
            <a:r>
              <a:rPr lang="en-IN" sz="8000" b="1" u="sng" dirty="0" err="1">
                <a:solidFill>
                  <a:srgbClr val="FF0000"/>
                </a:solidFill>
                <a:latin typeface="Algerian" panose="04020705040A02060702" pitchFamily="82" charset="0"/>
              </a:rPr>
              <a:t>Zuul</a:t>
            </a:r>
            <a:br>
              <a:rPr lang="en-IN" sz="8000" b="1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r>
              <a:rPr lang="en-IN" sz="8000" b="1" dirty="0">
                <a:solidFill>
                  <a:srgbClr val="00B050"/>
                </a:solidFill>
                <a:latin typeface="Algerian" panose="04020705040A02060702" pitchFamily="82" charset="0"/>
              </a:rPr>
              <a:t>security</a:t>
            </a:r>
            <a:endParaRPr lang="en-IN" sz="13800" b="1" dirty="0"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CB787-CA0B-4A63-8585-D7FB76B4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19866"/>
            <a:ext cx="5730295" cy="228600"/>
          </a:xfrm>
        </p:spPr>
        <p:txBody>
          <a:bodyPr/>
          <a:lstStyle/>
          <a:p>
            <a:r>
              <a:rPr lang="en-US" dirty="0"/>
              <a:t>Follow us on https://facebook.com/greenlearner</a:t>
            </a: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C2B582A3-2343-4328-B6E9-EBBD7996AA9D}"/>
              </a:ext>
            </a:extLst>
          </p:cNvPr>
          <p:cNvSpPr/>
          <p:nvPr/>
        </p:nvSpPr>
        <p:spPr>
          <a:xfrm>
            <a:off x="1" y="-28570"/>
            <a:ext cx="1381124" cy="42862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ARVIND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9E28E8-6B4D-4759-9471-A270BA38F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4903" y="4981560"/>
            <a:ext cx="4262193" cy="2028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4308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Solution – API gateway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1BCDD-0A79-4751-9426-B30935BEECB2}"/>
              </a:ext>
            </a:extLst>
          </p:cNvPr>
          <p:cNvSpPr/>
          <p:nvPr/>
        </p:nvSpPr>
        <p:spPr>
          <a:xfrm>
            <a:off x="416378" y="3429000"/>
            <a:ext cx="14954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 End- 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9D53A-1255-459E-8252-E027A125760E}"/>
              </a:ext>
            </a:extLst>
          </p:cNvPr>
          <p:cNvSpPr/>
          <p:nvPr/>
        </p:nvSpPr>
        <p:spPr>
          <a:xfrm>
            <a:off x="7659461" y="2014194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Doctor’s details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DB7F33-BD99-4854-BB7E-AB8C3DABA793}"/>
              </a:ext>
            </a:extLst>
          </p:cNvPr>
          <p:cNvSpPr/>
          <p:nvPr/>
        </p:nvSpPr>
        <p:spPr>
          <a:xfrm>
            <a:off x="7659461" y="3429000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Patient details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2D441-45D6-4CF7-9092-B3B87635C2A8}"/>
              </a:ext>
            </a:extLst>
          </p:cNvPr>
          <p:cNvSpPr/>
          <p:nvPr/>
        </p:nvSpPr>
        <p:spPr>
          <a:xfrm>
            <a:off x="7659461" y="4893473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Medicine details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7949E8-69F7-4ACE-9B00-8DA77B33BF5D}"/>
              </a:ext>
            </a:extLst>
          </p:cNvPr>
          <p:cNvSpPr/>
          <p:nvPr/>
        </p:nvSpPr>
        <p:spPr>
          <a:xfrm>
            <a:off x="9782175" y="3910012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Location details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345F7-CEA1-4853-AAC9-8C7E05A64159}"/>
              </a:ext>
            </a:extLst>
          </p:cNvPr>
          <p:cNvSpPr/>
          <p:nvPr/>
        </p:nvSpPr>
        <p:spPr>
          <a:xfrm>
            <a:off x="9782175" y="2240584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Disease details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241E15A-0801-479B-BEB5-964D1994DECD}"/>
              </a:ext>
            </a:extLst>
          </p:cNvPr>
          <p:cNvSpPr/>
          <p:nvPr/>
        </p:nvSpPr>
        <p:spPr>
          <a:xfrm>
            <a:off x="4332514" y="2014194"/>
            <a:ext cx="1495425" cy="438660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P</a:t>
            </a:r>
          </a:p>
          <a:p>
            <a:pPr algn="ctr"/>
            <a:r>
              <a:rPr lang="en-IN" sz="2800" b="1" dirty="0"/>
              <a:t>I</a:t>
            </a:r>
          </a:p>
          <a:p>
            <a:pPr algn="ctr"/>
            <a:r>
              <a:rPr lang="en-IN" sz="2800" b="1" dirty="0"/>
              <a:t>G</a:t>
            </a:r>
          </a:p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T</a:t>
            </a:r>
          </a:p>
          <a:p>
            <a:pPr algn="ctr"/>
            <a:r>
              <a:rPr lang="en-IN" sz="2800" b="1" dirty="0"/>
              <a:t>E</a:t>
            </a:r>
          </a:p>
          <a:p>
            <a:pPr algn="ctr"/>
            <a:r>
              <a:rPr lang="en-IN" sz="2800" b="1" dirty="0"/>
              <a:t>W</a:t>
            </a:r>
          </a:p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74A2A6-CCF9-4AD8-8FC0-B159E27A45DE}"/>
              </a:ext>
            </a:extLst>
          </p:cNvPr>
          <p:cNvCxnSpPr>
            <a:endCxn id="5" idx="1"/>
          </p:cNvCxnSpPr>
          <p:nvPr/>
        </p:nvCxnSpPr>
        <p:spPr>
          <a:xfrm flipV="1">
            <a:off x="5827939" y="2495207"/>
            <a:ext cx="1831522" cy="481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8E21F8-F40C-4890-B8F6-538FA2D9BA1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827939" y="4391025"/>
            <a:ext cx="3954236" cy="7596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5130A0-9886-4F66-AD0D-8A1FEF7AC190}"/>
              </a:ext>
            </a:extLst>
          </p:cNvPr>
          <p:cNvCxnSpPr/>
          <p:nvPr/>
        </p:nvCxnSpPr>
        <p:spPr>
          <a:xfrm flipV="1">
            <a:off x="5827939" y="3779048"/>
            <a:ext cx="1831522" cy="481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6B7F29-E646-4194-8E84-2CB96AEC6B22}"/>
              </a:ext>
            </a:extLst>
          </p:cNvPr>
          <p:cNvCxnSpPr>
            <a:cxnSpLocks/>
          </p:cNvCxnSpPr>
          <p:nvPr/>
        </p:nvCxnSpPr>
        <p:spPr>
          <a:xfrm flipV="1">
            <a:off x="5827939" y="2811913"/>
            <a:ext cx="3954236" cy="9671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4056E3-534D-4F0F-AE4A-4C48C4456994}"/>
              </a:ext>
            </a:extLst>
          </p:cNvPr>
          <p:cNvCxnSpPr>
            <a:cxnSpLocks/>
          </p:cNvCxnSpPr>
          <p:nvPr/>
        </p:nvCxnSpPr>
        <p:spPr>
          <a:xfrm flipV="1">
            <a:off x="5827939" y="5374485"/>
            <a:ext cx="1831522" cy="278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D4D427-90FE-4642-B2C1-F0A5E0D7D2D8}"/>
              </a:ext>
            </a:extLst>
          </p:cNvPr>
          <p:cNvCxnSpPr>
            <a:cxnSpLocks/>
          </p:cNvCxnSpPr>
          <p:nvPr/>
        </p:nvCxnSpPr>
        <p:spPr>
          <a:xfrm>
            <a:off x="1911803" y="3782960"/>
            <a:ext cx="24207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93B82A6B-6883-4348-ACF1-3BF2EA31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168082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67AEF-55B3-4F72-B329-04DCF9E95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429" y="1567542"/>
            <a:ext cx="10058400" cy="427808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6600" u="sng" dirty="0"/>
          </a:p>
          <a:p>
            <a:pPr marL="0" indent="0" algn="ctr">
              <a:buNone/>
            </a:pPr>
            <a:r>
              <a:rPr lang="en-IN" sz="6600" u="sng" dirty="0"/>
              <a:t>Thanks for your time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3BE71D0-10C0-4179-9309-9FE5130D7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147484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67AEF-55B3-4F72-B329-04DCF9E95D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000" dirty="0"/>
              <a:t>How the client of microservices can access microservices efficiently and effectively</a:t>
            </a:r>
          </a:p>
          <a:p>
            <a:pPr lvl="1" algn="ctr"/>
            <a:r>
              <a:rPr lang="en-IN" sz="1800" dirty="0"/>
              <a:t>Each client has the address of each microservice?</a:t>
            </a:r>
          </a:p>
          <a:p>
            <a:pPr lvl="1" algn="ctr"/>
            <a:r>
              <a:rPr lang="en-IN" sz="1800" dirty="0"/>
              <a:t>Some mid layer to manage the address of microservices and clients have address of this mid layer service?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74FD2-2738-4AA1-9F8A-9729DB2CE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269846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Expectations from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67AEF-55B3-4F72-B329-04DCF9E95D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000" dirty="0"/>
              <a:t>Granularity/fine-details of API is deep in microservices.</a:t>
            </a:r>
          </a:p>
          <a:p>
            <a:r>
              <a:rPr lang="en-IN" sz="2000" dirty="0"/>
              <a:t>Different clients different services</a:t>
            </a:r>
          </a:p>
          <a:p>
            <a:r>
              <a:rPr lang="en-IN" sz="2000" dirty="0"/>
              <a:t>Latency need of clients</a:t>
            </a:r>
          </a:p>
          <a:p>
            <a:r>
              <a:rPr lang="en-IN" sz="2000" dirty="0"/>
              <a:t>Network performance</a:t>
            </a:r>
          </a:p>
          <a:p>
            <a:r>
              <a:rPr lang="en-IN" sz="2000" dirty="0"/>
              <a:t>Adaptability to location and address of microservices change</a:t>
            </a:r>
          </a:p>
          <a:p>
            <a:r>
              <a:rPr lang="en-IN" sz="2000" dirty="0"/>
              <a:t>Ability to adapt the change is microservices in future</a:t>
            </a:r>
          </a:p>
          <a:p>
            <a:r>
              <a:rPr lang="en-IN" sz="2000" dirty="0"/>
              <a:t>High availability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88E7F-F669-4344-A93A-19EBA7C9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124311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Solution – API gateway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1BCDD-0A79-4751-9426-B30935BEECB2}"/>
              </a:ext>
            </a:extLst>
          </p:cNvPr>
          <p:cNvSpPr/>
          <p:nvPr/>
        </p:nvSpPr>
        <p:spPr>
          <a:xfrm>
            <a:off x="416378" y="3429000"/>
            <a:ext cx="14954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 End- 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9D53A-1255-459E-8252-E027A125760E}"/>
              </a:ext>
            </a:extLst>
          </p:cNvPr>
          <p:cNvSpPr/>
          <p:nvPr/>
        </p:nvSpPr>
        <p:spPr>
          <a:xfrm>
            <a:off x="7659461" y="2014194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Doctor’s details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DB7F33-BD99-4854-BB7E-AB8C3DABA793}"/>
              </a:ext>
            </a:extLst>
          </p:cNvPr>
          <p:cNvSpPr/>
          <p:nvPr/>
        </p:nvSpPr>
        <p:spPr>
          <a:xfrm>
            <a:off x="7659461" y="3429000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Patient details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2D441-45D6-4CF7-9092-B3B87635C2A8}"/>
              </a:ext>
            </a:extLst>
          </p:cNvPr>
          <p:cNvSpPr/>
          <p:nvPr/>
        </p:nvSpPr>
        <p:spPr>
          <a:xfrm>
            <a:off x="7659461" y="4893473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Medicine details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7949E8-69F7-4ACE-9B00-8DA77B33BF5D}"/>
              </a:ext>
            </a:extLst>
          </p:cNvPr>
          <p:cNvSpPr/>
          <p:nvPr/>
        </p:nvSpPr>
        <p:spPr>
          <a:xfrm>
            <a:off x="9782175" y="3910012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Location details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345F7-CEA1-4853-AAC9-8C7E05A64159}"/>
              </a:ext>
            </a:extLst>
          </p:cNvPr>
          <p:cNvSpPr/>
          <p:nvPr/>
        </p:nvSpPr>
        <p:spPr>
          <a:xfrm>
            <a:off x="9782175" y="2240584"/>
            <a:ext cx="13430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Disease details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241E15A-0801-479B-BEB5-964D1994DECD}"/>
              </a:ext>
            </a:extLst>
          </p:cNvPr>
          <p:cNvSpPr/>
          <p:nvPr/>
        </p:nvSpPr>
        <p:spPr>
          <a:xfrm>
            <a:off x="4332514" y="2014194"/>
            <a:ext cx="1495425" cy="438660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P</a:t>
            </a:r>
          </a:p>
          <a:p>
            <a:pPr algn="ctr"/>
            <a:r>
              <a:rPr lang="en-IN" sz="2800" b="1" dirty="0"/>
              <a:t>I</a:t>
            </a:r>
          </a:p>
          <a:p>
            <a:pPr algn="ctr"/>
            <a:r>
              <a:rPr lang="en-IN" sz="2800" b="1" dirty="0"/>
              <a:t>G</a:t>
            </a:r>
          </a:p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T</a:t>
            </a:r>
          </a:p>
          <a:p>
            <a:pPr algn="ctr"/>
            <a:r>
              <a:rPr lang="en-IN" sz="2800" b="1" dirty="0"/>
              <a:t>E</a:t>
            </a:r>
          </a:p>
          <a:p>
            <a:pPr algn="ctr"/>
            <a:r>
              <a:rPr lang="en-IN" sz="2800" b="1" dirty="0"/>
              <a:t>W</a:t>
            </a:r>
          </a:p>
          <a:p>
            <a:pPr algn="ctr"/>
            <a:r>
              <a:rPr lang="en-IN" sz="2800" b="1" dirty="0"/>
              <a:t>A</a:t>
            </a:r>
          </a:p>
          <a:p>
            <a:pPr algn="ctr"/>
            <a:r>
              <a:rPr lang="en-IN" sz="2800" b="1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74A2A6-CCF9-4AD8-8FC0-B159E27A45DE}"/>
              </a:ext>
            </a:extLst>
          </p:cNvPr>
          <p:cNvCxnSpPr>
            <a:endCxn id="5" idx="1"/>
          </p:cNvCxnSpPr>
          <p:nvPr/>
        </p:nvCxnSpPr>
        <p:spPr>
          <a:xfrm flipV="1">
            <a:off x="5827939" y="2495207"/>
            <a:ext cx="1831522" cy="481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8E21F8-F40C-4890-B8F6-538FA2D9BA1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827939" y="4391025"/>
            <a:ext cx="3954236" cy="7596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5130A0-9886-4F66-AD0D-8A1FEF7AC190}"/>
              </a:ext>
            </a:extLst>
          </p:cNvPr>
          <p:cNvCxnSpPr/>
          <p:nvPr/>
        </p:nvCxnSpPr>
        <p:spPr>
          <a:xfrm flipV="1">
            <a:off x="5827939" y="3779048"/>
            <a:ext cx="1831522" cy="481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6B7F29-E646-4194-8E84-2CB96AEC6B22}"/>
              </a:ext>
            </a:extLst>
          </p:cNvPr>
          <p:cNvCxnSpPr>
            <a:cxnSpLocks/>
          </p:cNvCxnSpPr>
          <p:nvPr/>
        </p:nvCxnSpPr>
        <p:spPr>
          <a:xfrm flipV="1">
            <a:off x="5827939" y="2811913"/>
            <a:ext cx="3954236" cy="9671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4056E3-534D-4F0F-AE4A-4C48C4456994}"/>
              </a:ext>
            </a:extLst>
          </p:cNvPr>
          <p:cNvCxnSpPr>
            <a:cxnSpLocks/>
          </p:cNvCxnSpPr>
          <p:nvPr/>
        </p:nvCxnSpPr>
        <p:spPr>
          <a:xfrm flipV="1">
            <a:off x="5827939" y="5374485"/>
            <a:ext cx="1831522" cy="278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D4D427-90FE-4642-B2C1-F0A5E0D7D2D8}"/>
              </a:ext>
            </a:extLst>
          </p:cNvPr>
          <p:cNvCxnSpPr>
            <a:cxnSpLocks/>
          </p:cNvCxnSpPr>
          <p:nvPr/>
        </p:nvCxnSpPr>
        <p:spPr>
          <a:xfrm>
            <a:off x="1911803" y="3782960"/>
            <a:ext cx="24207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93B82A6B-6883-4348-ACF1-3BF2EA31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3131066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 err="1"/>
              <a:t>Api</a:t>
            </a:r>
            <a:r>
              <a:rPr lang="en-IN" dirty="0"/>
              <a:t> gateway..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F51912F-3DEB-47E3-9BC1-9722960F0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518" y="2014193"/>
            <a:ext cx="9376682" cy="44083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78965-7247-4838-A1B1-DBC55A29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4007229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 err="1"/>
              <a:t>Api</a:t>
            </a:r>
            <a:r>
              <a:rPr lang="en-IN" dirty="0"/>
              <a:t> gateway..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E1C334F-6325-49A6-9887-F09FB394C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22714"/>
            <a:ext cx="9144000" cy="43542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7862A1-3CC1-46A5-A6BA-A16D6F4B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3123828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 err="1"/>
              <a:t>Api</a:t>
            </a:r>
            <a:r>
              <a:rPr lang="en-IN" dirty="0"/>
              <a:t> gateway..</a:t>
            </a:r>
          </a:p>
        </p:txBody>
      </p:sp>
      <p:pic>
        <p:nvPicPr>
          <p:cNvPr id="4" name="Picture 2" descr="Image result for api gateway in microservices&quot;">
            <a:extLst>
              <a:ext uri="{FF2B5EF4-FFF2-40B4-BE49-F238E27FC236}">
                <a16:creationId xmlns:a16="http://schemas.microsoft.com/office/drawing/2014/main" id="{4A7CB455-A1BD-4757-8847-DEFEEB8F7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112" y="1328394"/>
            <a:ext cx="9434410" cy="59109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89615-7813-4B4B-B81D-1E8EE27D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3761890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FF6-A869-4A8B-8D57-C575CE4625C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/>
          <a:lstStyle/>
          <a:p>
            <a:r>
              <a:rPr lang="en-IN" dirty="0"/>
              <a:t>Advantages of API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67AEF-55B3-4F72-B329-04DCF9E95D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000" dirty="0"/>
              <a:t>Separation between clients and microservices</a:t>
            </a:r>
          </a:p>
          <a:p>
            <a:r>
              <a:rPr lang="en-IN" sz="2000" dirty="0"/>
              <a:t>Simplified clients</a:t>
            </a:r>
          </a:p>
          <a:p>
            <a:r>
              <a:rPr lang="en-IN" sz="2000" dirty="0"/>
              <a:t>Any change in location of microservices is not going to affect the clients</a:t>
            </a:r>
          </a:p>
          <a:p>
            <a:r>
              <a:rPr lang="en-IN" sz="2000" dirty="0"/>
              <a:t>Optimal API for each client as per requirement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58C9E-FBFF-4818-8779-D97AFD3D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https://facebook.com/greenlearner</a:t>
            </a:r>
          </a:p>
        </p:txBody>
      </p:sp>
    </p:spTree>
    <p:extLst>
      <p:ext uri="{BB962C8B-B14F-4D97-AF65-F5344CB8AC3E}">
        <p14:creationId xmlns:p14="http://schemas.microsoft.com/office/powerpoint/2010/main" val="424622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412434"/>
      </a:dk2>
      <a:lt2>
        <a:srgbClr val="E2E8E7"/>
      </a:lt2>
      <a:accent1>
        <a:srgbClr val="C34D5F"/>
      </a:accent1>
      <a:accent2>
        <a:srgbClr val="B13B7E"/>
      </a:accent2>
      <a:accent3>
        <a:srgbClr val="C34DC2"/>
      </a:accent3>
      <a:accent4>
        <a:srgbClr val="813BB1"/>
      </a:accent4>
      <a:accent5>
        <a:srgbClr val="624DC3"/>
      </a:accent5>
      <a:accent6>
        <a:srgbClr val="3B57B1"/>
      </a:accent6>
      <a:hlink>
        <a:srgbClr val="8763CB"/>
      </a:hlink>
      <a:folHlink>
        <a:srgbClr val="7F7F7F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nalogousFromDarkSeedLeftStep">
    <a:dk1>
      <a:srgbClr val="000000"/>
    </a:dk1>
    <a:lt1>
      <a:srgbClr val="FFFFFF"/>
    </a:lt1>
    <a:dk2>
      <a:srgbClr val="412434"/>
    </a:dk2>
    <a:lt2>
      <a:srgbClr val="E2E8E7"/>
    </a:lt2>
    <a:accent1>
      <a:srgbClr val="C34D5F"/>
    </a:accent1>
    <a:accent2>
      <a:srgbClr val="B13B7E"/>
    </a:accent2>
    <a:accent3>
      <a:srgbClr val="C34DC2"/>
    </a:accent3>
    <a:accent4>
      <a:srgbClr val="813BB1"/>
    </a:accent4>
    <a:accent5>
      <a:srgbClr val="624DC3"/>
    </a:accent5>
    <a:accent6>
      <a:srgbClr val="3B57B1"/>
    </a:accent6>
    <a:hlink>
      <a:srgbClr val="8763CB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AnalogousFromDarkSeedLeftStep">
    <a:dk1>
      <a:srgbClr val="000000"/>
    </a:dk1>
    <a:lt1>
      <a:srgbClr val="FFFFFF"/>
    </a:lt1>
    <a:dk2>
      <a:srgbClr val="412434"/>
    </a:dk2>
    <a:lt2>
      <a:srgbClr val="E2E8E7"/>
    </a:lt2>
    <a:accent1>
      <a:srgbClr val="C34D5F"/>
    </a:accent1>
    <a:accent2>
      <a:srgbClr val="B13B7E"/>
    </a:accent2>
    <a:accent3>
      <a:srgbClr val="C34DC2"/>
    </a:accent3>
    <a:accent4>
      <a:srgbClr val="813BB1"/>
    </a:accent4>
    <a:accent5>
      <a:srgbClr val="624DC3"/>
    </a:accent5>
    <a:accent6>
      <a:srgbClr val="3B57B1"/>
    </a:accent6>
    <a:hlink>
      <a:srgbClr val="8763CB"/>
    </a:hlink>
    <a:folHlink>
      <a:srgbClr val="7F7F7F"/>
    </a:folHlink>
  </a:clrScheme>
</a:themeOverride>
</file>

<file path=ppt/theme/themeOverride3.xml><?xml version="1.0" encoding="utf-8"?>
<a:themeOverride xmlns:a="http://schemas.openxmlformats.org/drawingml/2006/main">
  <a:clrScheme name="AnalogousFromDarkSeedLeftStep">
    <a:dk1>
      <a:srgbClr val="000000"/>
    </a:dk1>
    <a:lt1>
      <a:srgbClr val="FFFFFF"/>
    </a:lt1>
    <a:dk2>
      <a:srgbClr val="412434"/>
    </a:dk2>
    <a:lt2>
      <a:srgbClr val="E2E8E7"/>
    </a:lt2>
    <a:accent1>
      <a:srgbClr val="C34D5F"/>
    </a:accent1>
    <a:accent2>
      <a:srgbClr val="B13B7E"/>
    </a:accent2>
    <a:accent3>
      <a:srgbClr val="C34DC2"/>
    </a:accent3>
    <a:accent4>
      <a:srgbClr val="813BB1"/>
    </a:accent4>
    <a:accent5>
      <a:srgbClr val="624DC3"/>
    </a:accent5>
    <a:accent6>
      <a:srgbClr val="3B57B1"/>
    </a:accent6>
    <a:hlink>
      <a:srgbClr val="8763CB"/>
    </a:hlink>
    <a:folHlink>
      <a:srgbClr val="7F7F7F"/>
    </a:folHlink>
  </a:clrScheme>
</a:themeOverride>
</file>

<file path=ppt/theme/themeOverride4.xml><?xml version="1.0" encoding="utf-8"?>
<a:themeOverride xmlns:a="http://schemas.openxmlformats.org/drawingml/2006/main">
  <a:clrScheme name="AnalogousFromDarkSeedLeftStep">
    <a:dk1>
      <a:srgbClr val="000000"/>
    </a:dk1>
    <a:lt1>
      <a:srgbClr val="FFFFFF"/>
    </a:lt1>
    <a:dk2>
      <a:srgbClr val="412434"/>
    </a:dk2>
    <a:lt2>
      <a:srgbClr val="E2E8E7"/>
    </a:lt2>
    <a:accent1>
      <a:srgbClr val="C34D5F"/>
    </a:accent1>
    <a:accent2>
      <a:srgbClr val="B13B7E"/>
    </a:accent2>
    <a:accent3>
      <a:srgbClr val="C34DC2"/>
    </a:accent3>
    <a:accent4>
      <a:srgbClr val="813BB1"/>
    </a:accent4>
    <a:accent5>
      <a:srgbClr val="624DC3"/>
    </a:accent5>
    <a:accent6>
      <a:srgbClr val="3B57B1"/>
    </a:accent6>
    <a:hlink>
      <a:srgbClr val="8763CB"/>
    </a:hlink>
    <a:folHlink>
      <a:srgbClr val="7F7F7F"/>
    </a:folHlink>
  </a:clrScheme>
</a:themeOverride>
</file>

<file path=ppt/theme/themeOverride5.xml><?xml version="1.0" encoding="utf-8"?>
<a:themeOverride xmlns:a="http://schemas.openxmlformats.org/drawingml/2006/main">
  <a:clrScheme name="AnalogousFromDarkSeedLeftStep">
    <a:dk1>
      <a:srgbClr val="000000"/>
    </a:dk1>
    <a:lt1>
      <a:srgbClr val="FFFFFF"/>
    </a:lt1>
    <a:dk2>
      <a:srgbClr val="412434"/>
    </a:dk2>
    <a:lt2>
      <a:srgbClr val="E2E8E7"/>
    </a:lt2>
    <a:accent1>
      <a:srgbClr val="C34D5F"/>
    </a:accent1>
    <a:accent2>
      <a:srgbClr val="B13B7E"/>
    </a:accent2>
    <a:accent3>
      <a:srgbClr val="C34DC2"/>
    </a:accent3>
    <a:accent4>
      <a:srgbClr val="813BB1"/>
    </a:accent4>
    <a:accent5>
      <a:srgbClr val="624DC3"/>
    </a:accent5>
    <a:accent6>
      <a:srgbClr val="3B57B1"/>
    </a:accent6>
    <a:hlink>
      <a:srgbClr val="8763CB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11622</TotalTime>
  <Words>706</Words>
  <Application>Microsoft Office PowerPoint</Application>
  <PresentationFormat>Widescreen</PresentationFormat>
  <Paragraphs>187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Algerian</vt:lpstr>
      <vt:lpstr>Arial</vt:lpstr>
      <vt:lpstr>Calibri</vt:lpstr>
      <vt:lpstr>Garamond</vt:lpstr>
      <vt:lpstr>Georgia Pro</vt:lpstr>
      <vt:lpstr>Georgia Pro Cond Black</vt:lpstr>
      <vt:lpstr>SavonVTI</vt:lpstr>
      <vt:lpstr>API GATEWAY in microservices</vt:lpstr>
      <vt:lpstr>Real life scenario – Online Docs App</vt:lpstr>
      <vt:lpstr>Problem statement</vt:lpstr>
      <vt:lpstr>Expectations from Microservices</vt:lpstr>
      <vt:lpstr>Solution – API gateway</vt:lpstr>
      <vt:lpstr>Api gateway..</vt:lpstr>
      <vt:lpstr>Api gateway..</vt:lpstr>
      <vt:lpstr>Api gateway..</vt:lpstr>
      <vt:lpstr>Advantages of API Gateway</vt:lpstr>
      <vt:lpstr>Drawbacks of API Gateway</vt:lpstr>
      <vt:lpstr>API gateway providers for microservices</vt:lpstr>
      <vt:lpstr>  API GATEWAY in microservices Netflix Zuul Routing requests </vt:lpstr>
      <vt:lpstr>Solution – API gateway</vt:lpstr>
      <vt:lpstr>API GATEWAY in microservices Netflix Zuul How it works??</vt:lpstr>
      <vt:lpstr>Solution – API gateway</vt:lpstr>
      <vt:lpstr>ZUUL internal architecture</vt:lpstr>
      <vt:lpstr>PowerPoint Presentation</vt:lpstr>
      <vt:lpstr>Zuul – Filters</vt:lpstr>
      <vt:lpstr>Zuul – Filters</vt:lpstr>
      <vt:lpstr>API GATEWAY in microservices Netflix Zuul Filters(Demo)</vt:lpstr>
      <vt:lpstr>Zuul – Filters(pre,post,error,route,custom)</vt:lpstr>
      <vt:lpstr>Solution – API gateway</vt:lpstr>
      <vt:lpstr>API GATEWAY in microservices Netflix Zuul LOGGING/AUDITING</vt:lpstr>
      <vt:lpstr>Solution – API gateway</vt:lpstr>
      <vt:lpstr>API GATEWAY in microservices Netflix Zuul security</vt:lpstr>
      <vt:lpstr>Solution – API gateway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GATEWAY</dc:title>
  <dc:creator>Arvind Maurya</dc:creator>
  <cp:lastModifiedBy>Arvind Maurya</cp:lastModifiedBy>
  <cp:revision>30</cp:revision>
  <dcterms:created xsi:type="dcterms:W3CDTF">2019-11-17T09:09:24Z</dcterms:created>
  <dcterms:modified xsi:type="dcterms:W3CDTF">2019-11-26T03:55:20Z</dcterms:modified>
</cp:coreProperties>
</file>